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326" r:id="rId2"/>
    <p:sldId id="329" r:id="rId3"/>
    <p:sldId id="337" r:id="rId4"/>
    <p:sldId id="339" r:id="rId5"/>
    <p:sldId id="330" r:id="rId6"/>
    <p:sldId id="2895" r:id="rId7"/>
    <p:sldId id="756" r:id="rId8"/>
    <p:sldId id="332" r:id="rId9"/>
    <p:sldId id="757" r:id="rId10"/>
    <p:sldId id="343" r:id="rId11"/>
    <p:sldId id="2826" r:id="rId12"/>
    <p:sldId id="2900" r:id="rId13"/>
    <p:sldId id="2889" r:id="rId14"/>
    <p:sldId id="2874" r:id="rId15"/>
    <p:sldId id="2896" r:id="rId16"/>
    <p:sldId id="2883" r:id="rId17"/>
    <p:sldId id="367" r:id="rId18"/>
    <p:sldId id="2885" r:id="rId19"/>
    <p:sldId id="358" r:id="rId20"/>
    <p:sldId id="359" r:id="rId21"/>
    <p:sldId id="354" r:id="rId22"/>
    <p:sldId id="355" r:id="rId23"/>
    <p:sldId id="2887" r:id="rId24"/>
    <p:sldId id="356" r:id="rId25"/>
    <p:sldId id="2878" r:id="rId26"/>
    <p:sldId id="2897" r:id="rId27"/>
    <p:sldId id="383" r:id="rId28"/>
    <p:sldId id="360" r:id="rId29"/>
    <p:sldId id="2879" r:id="rId30"/>
    <p:sldId id="361" r:id="rId31"/>
    <p:sldId id="762" r:id="rId32"/>
    <p:sldId id="362" r:id="rId33"/>
    <p:sldId id="363" r:id="rId34"/>
    <p:sldId id="2880" r:id="rId35"/>
    <p:sldId id="365" r:id="rId36"/>
    <p:sldId id="334" r:id="rId37"/>
    <p:sldId id="2886" r:id="rId38"/>
    <p:sldId id="2898" r:id="rId39"/>
    <p:sldId id="2890" r:id="rId40"/>
    <p:sldId id="2892" r:id="rId41"/>
    <p:sldId id="2893" r:id="rId42"/>
    <p:sldId id="348" r:id="rId43"/>
    <p:sldId id="340" r:id="rId44"/>
    <p:sldId id="2899" r:id="rId45"/>
    <p:sldId id="2901" r:id="rId46"/>
    <p:sldId id="2894" r:id="rId47"/>
    <p:sldId id="2902" r:id="rId48"/>
    <p:sldId id="342" r:id="rId49"/>
    <p:sldId id="429" r:id="rId50"/>
    <p:sldId id="743" r:id="rId51"/>
    <p:sldId id="2882" r:id="rId52"/>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A91CBBF5-0871-4DA0-8542-9F95E8991C02}">
          <p14:sldIdLst>
            <p14:sldId id="326"/>
          </p14:sldIdLst>
        </p14:section>
        <p14:section name="Session 1" id="{AC8E5627-0253-43D2-AF01-D74EA009AACB}">
          <p14:sldIdLst>
            <p14:sldId id="329"/>
            <p14:sldId id="337"/>
            <p14:sldId id="339"/>
            <p14:sldId id="330"/>
            <p14:sldId id="2895"/>
            <p14:sldId id="756"/>
            <p14:sldId id="332"/>
            <p14:sldId id="757"/>
          </p14:sldIdLst>
        </p14:section>
        <p14:section name="Session 2" id="{D1EDC2BC-D553-47DA-ADC2-68E8C346C6B6}">
          <p14:sldIdLst>
            <p14:sldId id="343"/>
            <p14:sldId id="2826"/>
            <p14:sldId id="2900"/>
            <p14:sldId id="2889"/>
            <p14:sldId id="2874"/>
            <p14:sldId id="2896"/>
            <p14:sldId id="2883"/>
            <p14:sldId id="367"/>
            <p14:sldId id="2885"/>
            <p14:sldId id="358"/>
          </p14:sldIdLst>
        </p14:section>
        <p14:section name="Session 3" id="{3D771729-1D1A-4054-BD81-C9A05D4324EB}">
          <p14:sldIdLst>
            <p14:sldId id="359"/>
            <p14:sldId id="354"/>
            <p14:sldId id="355"/>
            <p14:sldId id="2887"/>
            <p14:sldId id="356"/>
            <p14:sldId id="2878"/>
            <p14:sldId id="2897"/>
            <p14:sldId id="383"/>
            <p14:sldId id="360"/>
            <p14:sldId id="2879"/>
            <p14:sldId id="361"/>
            <p14:sldId id="762"/>
            <p14:sldId id="362"/>
            <p14:sldId id="363"/>
            <p14:sldId id="2880"/>
            <p14:sldId id="365"/>
          </p14:sldIdLst>
        </p14:section>
        <p14:section name="Session 4" id="{B7C73639-7464-458A-9073-6CE2D1B2763B}">
          <p14:sldIdLst>
            <p14:sldId id="334"/>
            <p14:sldId id="2886"/>
            <p14:sldId id="2898"/>
            <p14:sldId id="2890"/>
            <p14:sldId id="2892"/>
            <p14:sldId id="2893"/>
            <p14:sldId id="348"/>
            <p14:sldId id="340"/>
            <p14:sldId id="2899"/>
            <p14:sldId id="2901"/>
            <p14:sldId id="2894"/>
            <p14:sldId id="2902"/>
            <p14:sldId id="342"/>
          </p14:sldIdLst>
        </p14:section>
        <p14:section name="Session 5" id="{B5AF965D-6398-4016-8588-1114262071FD}">
          <p14:sldIdLst>
            <p14:sldId id="429"/>
            <p14:sldId id="743"/>
            <p14:sldId id="28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83" autoAdjust="0"/>
    <p:restoredTop sz="61883" autoAdjust="0"/>
  </p:normalViewPr>
  <p:slideViewPr>
    <p:cSldViewPr snapToGrid="0">
      <p:cViewPr varScale="1">
        <p:scale>
          <a:sx n="46" d="100"/>
          <a:sy n="46" d="100"/>
        </p:scale>
        <p:origin x="1446" y="30"/>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0D94D2-F06F-70DD-F329-7547419DF176}"/>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CA" dirty="0"/>
          </a:p>
        </p:txBody>
      </p:sp>
      <p:sp>
        <p:nvSpPr>
          <p:cNvPr id="3" name="Date Placeholder 2">
            <a:extLst>
              <a:ext uri="{FF2B5EF4-FFF2-40B4-BE49-F238E27FC236}">
                <a16:creationId xmlns:a16="http://schemas.microsoft.com/office/drawing/2014/main" id="{9B93469D-2456-3DDD-FDC6-DC8F83FDE3D2}"/>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CB1D1D50-55AC-477C-8D22-C0F986AD98B7}" type="datetimeFigureOut">
              <a:rPr lang="en-CA" smtClean="0"/>
              <a:t>2023-04-03</a:t>
            </a:fld>
            <a:endParaRPr lang="en-CA" dirty="0"/>
          </a:p>
        </p:txBody>
      </p:sp>
      <p:sp>
        <p:nvSpPr>
          <p:cNvPr id="4" name="Footer Placeholder 3">
            <a:extLst>
              <a:ext uri="{FF2B5EF4-FFF2-40B4-BE49-F238E27FC236}">
                <a16:creationId xmlns:a16="http://schemas.microsoft.com/office/drawing/2014/main" id="{751A78AC-677C-10EF-44F6-F7633B5EDFFF}"/>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CA" dirty="0"/>
          </a:p>
        </p:txBody>
      </p:sp>
      <p:sp>
        <p:nvSpPr>
          <p:cNvPr id="5" name="Slide Number Placeholder 4">
            <a:extLst>
              <a:ext uri="{FF2B5EF4-FFF2-40B4-BE49-F238E27FC236}">
                <a16:creationId xmlns:a16="http://schemas.microsoft.com/office/drawing/2014/main" id="{1D9E6576-B5F3-2347-ADFA-2B4E41F3206B}"/>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851D1419-5F84-4BDA-9FA7-449E434F2648}" type="slidenum">
              <a:rPr lang="en-CA" smtClean="0"/>
              <a:t>‹#›</a:t>
            </a:fld>
            <a:endParaRPr lang="en-CA" dirty="0"/>
          </a:p>
        </p:txBody>
      </p:sp>
    </p:spTree>
    <p:extLst>
      <p:ext uri="{BB962C8B-B14F-4D97-AF65-F5344CB8AC3E}">
        <p14:creationId xmlns:p14="http://schemas.microsoft.com/office/powerpoint/2010/main" val="1446192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a:extLst>
              <a:ext uri="{FF2B5EF4-FFF2-40B4-BE49-F238E27FC236}">
                <a16:creationId xmlns:a16="http://schemas.microsoft.com/office/drawing/2014/main" id="{9327F555-3B3C-4066-B2FE-F78045126289}"/>
              </a:ext>
            </a:extLst>
          </p:cNvPr>
          <p:cNvSpPr>
            <a:spLocks noGrp="1"/>
          </p:cNvSpPr>
          <p:nvPr>
            <p:ph type="body" sz="quarter" idx="3"/>
          </p:nvPr>
        </p:nvSpPr>
        <p:spPr>
          <a:xfrm>
            <a:off x="477837" y="4229101"/>
            <a:ext cx="6143625" cy="5442608"/>
          </a:xfrm>
          <a:prstGeom prst="rect">
            <a:avLst/>
          </a:prstGeom>
        </p:spPr>
        <p:txBody>
          <a:bodyPr vert="horz" lIns="99048" tIns="49524" rIns="99048" bIns="4952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12" name="Slide Image Placeholder 4">
            <a:extLst>
              <a:ext uri="{FF2B5EF4-FFF2-40B4-BE49-F238E27FC236}">
                <a16:creationId xmlns:a16="http://schemas.microsoft.com/office/drawing/2014/main" id="{E6B2424D-5E30-EF11-E665-2A0EF76894AE}"/>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
        <p:nvSpPr>
          <p:cNvPr id="2" name="Slide Number Placeholder 1">
            <a:extLst>
              <a:ext uri="{FF2B5EF4-FFF2-40B4-BE49-F238E27FC236}">
                <a16:creationId xmlns:a16="http://schemas.microsoft.com/office/drawing/2014/main" id="{8DA71432-EF8C-29D2-1792-8D25CCBDBE6C}"/>
              </a:ext>
            </a:extLst>
          </p:cNvPr>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0FDD7458-8510-4E3E-9F56-780E126F4328}" type="slidenum">
              <a:rPr lang="en-US" smtClean="0"/>
              <a:t>‹#›</a:t>
            </a:fld>
            <a:endParaRPr lang="en-US" dirty="0"/>
          </a:p>
        </p:txBody>
      </p:sp>
    </p:spTree>
    <p:extLst>
      <p:ext uri="{BB962C8B-B14F-4D97-AF65-F5344CB8AC3E}">
        <p14:creationId xmlns:p14="http://schemas.microsoft.com/office/powerpoint/2010/main" val="4015067470"/>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الترحيب</a:t>
            </a:r>
            <a:endParaRPr lang="en-GB" b="1" dirty="0"/>
          </a:p>
          <a:p>
            <a:pPr algn="r" rtl="1"/>
            <a:r>
              <a:rPr lang="ar-SA" dirty="0" err="1">
                <a:sym typeface="Helvetica Neue"/>
              </a:rPr>
              <a:t>ت</a:t>
            </a:r>
            <a:r>
              <a:rPr lang="en-GB" dirty="0" err="1">
                <a:sym typeface="Helvetica Neue"/>
              </a:rPr>
              <a:t>رح</a:t>
            </a:r>
            <a:r>
              <a:rPr lang="ar-SA" dirty="0" err="1">
                <a:sym typeface="Helvetica Neue"/>
              </a:rPr>
              <a:t>ي</a:t>
            </a:r>
            <a:r>
              <a:rPr lang="en-GB" dirty="0" err="1">
                <a:sym typeface="Helvetica Neue"/>
              </a:rPr>
              <a:t>ب</a:t>
            </a:r>
            <a:r>
              <a:rPr lang="en-GB" dirty="0">
                <a:sym typeface="Helvetica Neue"/>
              </a:rPr>
              <a:t> </a:t>
            </a:r>
            <a:r>
              <a:rPr lang="en-GB" dirty="0" err="1">
                <a:sym typeface="Helvetica Neue"/>
              </a:rPr>
              <a:t>بالمشاركين</a:t>
            </a:r>
            <a:r>
              <a:rPr lang="ar-SA" dirty="0">
                <a:sym typeface="Helvetica Neue"/>
              </a:rPr>
              <a:t> و المشاركات</a:t>
            </a:r>
            <a:endParaRPr lang="en-BE" dirty="0"/>
          </a:p>
        </p:txBody>
      </p:sp>
      <p:sp>
        <p:nvSpPr>
          <p:cNvPr id="6" name="Slide Image Placeholder 5">
            <a:extLst>
              <a:ext uri="{FF2B5EF4-FFF2-40B4-BE49-F238E27FC236}">
                <a16:creationId xmlns:a16="http://schemas.microsoft.com/office/drawing/2014/main" id="{25AF96E2-F1E2-3619-B5C8-74267D3A3D8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DE99257-AFBE-2F00-7C56-B9A2DFDA34E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a:t>
            </a:fld>
            <a:endParaRPr lang="en-US" sz="1200" dirty="0">
              <a:latin typeface="+mn-lt"/>
            </a:endParaRPr>
          </a:p>
        </p:txBody>
      </p:sp>
    </p:spTree>
    <p:extLst>
      <p:ext uri="{BB962C8B-B14F-4D97-AF65-F5344CB8AC3E}">
        <p14:creationId xmlns:p14="http://schemas.microsoft.com/office/powerpoint/2010/main" val="33721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latin typeface="Calibri" panose="020F0502020204030204" pitchFamily="34" charset="0"/>
                <a:cs typeface="Calibri" panose="020F0502020204030204" pitchFamily="34" charset="0"/>
              </a:rPr>
              <a:t>مدة الجلسة الثانية: </a:t>
            </a:r>
            <a:r>
              <a:rPr lang="ar-SA" b="1" dirty="0">
                <a:latin typeface="Calibri" panose="020F0502020204030204" pitchFamily="34" charset="0"/>
                <a:cs typeface="Calibri" panose="020F0502020204030204" pitchFamily="34" charset="0"/>
              </a:rPr>
              <a:t>ساعة و١٠ دقائق</a:t>
            </a:r>
            <a:endParaRPr lang="en-GB" b="1" dirty="0">
              <a:latin typeface="Calibri" panose="020F0502020204030204" pitchFamily="34" charset="0"/>
              <a:cs typeface="Calibri" panose="020F0502020204030204" pitchFamily="34" charset="0"/>
            </a:endParaRP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latin typeface="Calibri" panose="020F0502020204030204" pitchFamily="34" charset="0"/>
                <a:cs typeface="Calibri" panose="020F0502020204030204" pitchFamily="34" charset="0"/>
              </a:rPr>
              <a:t>______________________________________________________________________________</a:t>
            </a:r>
          </a:p>
          <a:p>
            <a:pPr marL="0" indent="0" algn="r" rtl="1">
              <a:buNone/>
            </a:pPr>
            <a:endParaRPr lang="en-GB"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الشرح</a:t>
            </a:r>
            <a:endParaRPr lang="en-GB" b="1" dirty="0">
              <a:latin typeface="Calibri" panose="020F0502020204030204" pitchFamily="34" charset="0"/>
              <a:cs typeface="Calibri" panose="020F0502020204030204" pitchFamily="34" charset="0"/>
            </a:endParaRPr>
          </a:p>
          <a:p>
            <a:pPr algn="r" rtl="1"/>
            <a:r>
              <a:rPr lang="en-GB" i="1" dirty="0">
                <a:latin typeface="Calibri" panose="020F0502020204030204" pitchFamily="34" charset="0"/>
                <a:cs typeface="Calibri" panose="020F0502020204030204" pitchFamily="34" charset="0"/>
              </a:rPr>
              <a:t>سنناقش في هذه الجلسة أهمية الاستعداد قبل مقابلة الطفل والوالد أو مقدم الرعاية</a:t>
            </a:r>
          </a:p>
          <a:p>
            <a:pPr algn="r" rtl="1"/>
            <a:r>
              <a:rPr lang="en-GB" i="1" dirty="0">
                <a:latin typeface="Calibri" panose="020F0502020204030204" pitchFamily="34" charset="0"/>
                <a:cs typeface="Calibri" panose="020F0502020204030204" pitchFamily="34" charset="0"/>
              </a:rPr>
              <a:t>يتضمن ذلك اعتبارات مهمة للتأكد من أن </a:t>
            </a:r>
            <a:r>
              <a:rPr lang="en-GB" i="1" dirty="0" err="1">
                <a:latin typeface="Calibri" panose="020F0502020204030204" pitchFamily="34" charset="0"/>
                <a:cs typeface="Calibri" panose="020F0502020204030204" pitchFamily="34" charset="0"/>
              </a:rPr>
              <a:t>الطفل</a:t>
            </a:r>
            <a:r>
              <a:rPr lang="en-GB" i="1" dirty="0">
                <a:latin typeface="Calibri" panose="020F0502020204030204" pitchFamily="34" charset="0"/>
                <a:cs typeface="Calibri" panose="020F0502020204030204" pitchFamily="34" charset="0"/>
              </a:rPr>
              <a:t> </a:t>
            </a:r>
            <a:r>
              <a:rPr lang="en-GB" i="1" dirty="0" err="1">
                <a:latin typeface="Calibri" panose="020F0502020204030204" pitchFamily="34" charset="0"/>
                <a:cs typeface="Calibri" panose="020F0502020204030204" pitchFamily="34" charset="0"/>
              </a:rPr>
              <a:t>ي</a:t>
            </a:r>
            <a:r>
              <a:rPr lang="ar-SA" i="1" dirty="0">
                <a:latin typeface="Calibri" panose="020F0502020204030204" pitchFamily="34" charset="0"/>
                <a:cs typeface="Calibri" panose="020F0502020204030204" pitchFamily="34" charset="0"/>
              </a:rPr>
              <a:t>بقى</a:t>
            </a:r>
            <a:r>
              <a:rPr lang="en-GB" i="1" dirty="0">
                <a:latin typeface="Calibri" panose="020F0502020204030204" pitchFamily="34" charset="0"/>
                <a:cs typeface="Calibri" panose="020F0502020204030204" pitchFamily="34" charset="0"/>
              </a:rPr>
              <a:t> آمنًا ولا يتعرض لمزيد من الأذى نتيجة لقائك وتفاعلك</a:t>
            </a:r>
          </a:p>
          <a:p>
            <a:pPr algn="r" rtl="1"/>
            <a:r>
              <a:rPr lang="en-GB" i="1" dirty="0" err="1">
                <a:latin typeface="Calibri" panose="020F0502020204030204" pitchFamily="34" charset="0"/>
                <a:cs typeface="Calibri" panose="020F0502020204030204" pitchFamily="34" charset="0"/>
              </a:rPr>
              <a:t>أولاً</a:t>
            </a:r>
            <a:r>
              <a:rPr lang="ar-SA" i="1" dirty="0">
                <a:latin typeface="Calibri" panose="020F0502020204030204" pitchFamily="34" charset="0"/>
                <a:cs typeface="Calibri" panose="020F0502020204030204" pitchFamily="34" charset="0"/>
              </a:rPr>
              <a:t>، </a:t>
            </a:r>
            <a:r>
              <a:rPr lang="en-GB" i="1" dirty="0" err="1">
                <a:latin typeface="Calibri" panose="020F0502020204030204" pitchFamily="34" charset="0"/>
                <a:cs typeface="Calibri" panose="020F0502020204030204" pitchFamily="34" charset="0"/>
              </a:rPr>
              <a:t>سنناقش</a:t>
            </a:r>
            <a:r>
              <a:rPr lang="en-GB" i="1" dirty="0">
                <a:latin typeface="Calibri" panose="020F0502020204030204" pitchFamily="34" charset="0"/>
                <a:cs typeface="Calibri" panose="020F0502020204030204" pitchFamily="34" charset="0"/>
              </a:rPr>
              <a:t> كيفية اختيار البيئة المناسبة للتحدث مع الطفل</a:t>
            </a:r>
          </a:p>
        </p:txBody>
      </p:sp>
      <p:sp>
        <p:nvSpPr>
          <p:cNvPr id="6" name="Slide Image Placeholder 5">
            <a:extLst>
              <a:ext uri="{FF2B5EF4-FFF2-40B4-BE49-F238E27FC236}">
                <a16:creationId xmlns:a16="http://schemas.microsoft.com/office/drawing/2014/main" id="{7555F208-299F-ED0A-01FE-353A13DE0A1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AED87C2-BA56-5138-2A1E-7882A229611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10</a:t>
            </a:fld>
            <a:endParaRPr lang="en-US" sz="1200" dirty="0">
              <a:latin typeface="+mn-lt"/>
            </a:endParaRPr>
          </a:p>
        </p:txBody>
      </p:sp>
    </p:spTree>
    <p:extLst>
      <p:ext uri="{BB962C8B-B14F-4D97-AF65-F5344CB8AC3E}">
        <p14:creationId xmlns:p14="http://schemas.microsoft.com/office/powerpoint/2010/main" val="3261504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latin typeface="Calibri" panose="020F0502020204030204" pitchFamily="34" charset="0"/>
                <a:cs typeface="Calibri" panose="020F0502020204030204" pitchFamily="34" charset="0"/>
              </a:rPr>
              <a:t>المناقشة العامة (١٠ دقائق)</a:t>
            </a:r>
          </a:p>
          <a:p>
            <a:pPr algn="r" rtl="1"/>
            <a:r>
              <a:rPr lang="en-GB" i="1" dirty="0">
                <a:latin typeface="Calibri" panose="020F0502020204030204" pitchFamily="34" charset="0"/>
                <a:cs typeface="Calibri" panose="020F0502020204030204" pitchFamily="34" charset="0"/>
              </a:rPr>
              <a:t>أحد أهم الاعتبارات قبل لقاء الطفل و / أو مقدمي الرعاية لهم </a:t>
            </a:r>
            <a:r>
              <a:rPr lang="en-GB" i="1" dirty="0" err="1">
                <a:latin typeface="Calibri" panose="020F0502020204030204" pitchFamily="34" charset="0"/>
                <a:cs typeface="Calibri" panose="020F0502020204030204" pitchFamily="34" charset="0"/>
              </a:rPr>
              <a:t>هو</a:t>
            </a:r>
            <a:r>
              <a:rPr lang="en-GB" i="1" dirty="0">
                <a:latin typeface="Calibri" panose="020F0502020204030204" pitchFamily="34" charset="0"/>
                <a:cs typeface="Calibri" panose="020F0502020204030204" pitchFamily="34" charset="0"/>
              </a:rPr>
              <a:t> </a:t>
            </a:r>
            <a:r>
              <a:rPr lang="en-GB" i="1" dirty="0" err="1">
                <a:latin typeface="Calibri" panose="020F0502020204030204" pitchFamily="34" charset="0"/>
                <a:cs typeface="Calibri" panose="020F0502020204030204" pitchFamily="34" charset="0"/>
              </a:rPr>
              <a:t>الم</a:t>
            </a:r>
            <a:r>
              <a:rPr lang="ar-SA" i="1" dirty="0">
                <a:latin typeface="Calibri" panose="020F0502020204030204" pitchFamily="34" charset="0"/>
                <a:cs typeface="Calibri" panose="020F0502020204030204" pitchFamily="34" charset="0"/>
              </a:rPr>
              <a:t>ساحة</a:t>
            </a:r>
            <a:r>
              <a:rPr lang="en-GB" i="1" dirty="0">
                <a:latin typeface="Calibri" panose="020F0502020204030204" pitchFamily="34" charset="0"/>
                <a:cs typeface="Calibri" panose="020F0502020204030204" pitchFamily="34" charset="0"/>
              </a:rPr>
              <a:t> أو المكان الذي سيعقد فيه الاجتماع.</a:t>
            </a:r>
          </a:p>
          <a:p>
            <a:pPr algn="r" rtl="1"/>
            <a:r>
              <a:rPr lang="en-GB" i="1" dirty="0">
                <a:latin typeface="Calibri" panose="020F0502020204030204" pitchFamily="34" charset="0"/>
                <a:cs typeface="Calibri" panose="020F0502020204030204" pitchFamily="34" charset="0"/>
              </a:rPr>
              <a:t>ما هي الاعتبارات الرئيسية عند </a:t>
            </a:r>
            <a:r>
              <a:rPr lang="en-GB" i="1" dirty="0" err="1">
                <a:latin typeface="Calibri" panose="020F0502020204030204" pitchFamily="34" charset="0"/>
                <a:cs typeface="Calibri" panose="020F0502020204030204" pitchFamily="34" charset="0"/>
              </a:rPr>
              <a:t>اختيار</a:t>
            </a:r>
            <a:r>
              <a:rPr lang="en-GB" i="1" dirty="0">
                <a:latin typeface="Calibri" panose="020F0502020204030204" pitchFamily="34" charset="0"/>
                <a:cs typeface="Calibri" panose="020F0502020204030204" pitchFamily="34" charset="0"/>
              </a:rPr>
              <a:t> </a:t>
            </a:r>
            <a:r>
              <a:rPr lang="en-GB" i="1" dirty="0" err="1">
                <a:latin typeface="Calibri" panose="020F0502020204030204" pitchFamily="34" charset="0"/>
                <a:cs typeface="Calibri" panose="020F0502020204030204" pitchFamily="34" charset="0"/>
              </a:rPr>
              <a:t>م</a:t>
            </a:r>
            <a:r>
              <a:rPr lang="ar-SA" i="1" dirty="0">
                <a:latin typeface="Calibri" panose="020F0502020204030204" pitchFamily="34" charset="0"/>
                <a:cs typeface="Calibri" panose="020F0502020204030204" pitchFamily="34" charset="0"/>
              </a:rPr>
              <a:t>ساحة</a:t>
            </a:r>
            <a:r>
              <a:rPr lang="en-GB" i="1" dirty="0">
                <a:latin typeface="Calibri" panose="020F0502020204030204" pitchFamily="34" charset="0"/>
                <a:cs typeface="Calibri" panose="020F0502020204030204" pitchFamily="34" charset="0"/>
              </a:rPr>
              <a:t> </a:t>
            </a:r>
            <a:r>
              <a:rPr lang="ar-SA" i="1" dirty="0">
                <a:latin typeface="Calibri" panose="020F0502020204030204" pitchFamily="34" charset="0"/>
                <a:cs typeface="Calibri" panose="020F0502020204030204" pitchFamily="34" charset="0"/>
              </a:rPr>
              <a:t>لمقابلة</a:t>
            </a:r>
            <a:r>
              <a:rPr lang="en-GB" i="1" dirty="0">
                <a:latin typeface="Calibri" panose="020F0502020204030204" pitchFamily="34" charset="0"/>
                <a:cs typeface="Calibri" panose="020F0502020204030204" pitchFamily="34" charset="0"/>
              </a:rPr>
              <a:t> الطفل و / أو مقدمي الرعاية؟</a:t>
            </a:r>
          </a:p>
          <a:p>
            <a:pPr algn="r" rtl="1"/>
            <a:r>
              <a:rPr lang="en-GB" dirty="0" err="1">
                <a:latin typeface="Calibri" panose="020F0502020204030204" pitchFamily="34" charset="0"/>
                <a:cs typeface="Calibri" panose="020F0502020204030204" pitchFamily="34" charset="0"/>
              </a:rPr>
              <a:t>اكتب</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a:t>
            </a:r>
            <a:r>
              <a:rPr lang="ar-SA" dirty="0">
                <a:latin typeface="Calibri" panose="020F0502020204030204" pitchFamily="34" charset="0"/>
                <a:cs typeface="Calibri" panose="020F0502020204030204" pitchFamily="34" charset="0"/>
              </a:rPr>
              <a:t>إجابات</a:t>
            </a:r>
            <a:r>
              <a:rPr lang="en-GB" dirty="0">
                <a:latin typeface="Calibri" panose="020F0502020204030204" pitchFamily="34" charset="0"/>
                <a:cs typeface="Calibri" panose="020F0502020204030204" pitchFamily="34" charset="0"/>
              </a:rPr>
              <a:t> على </a:t>
            </a:r>
            <a:r>
              <a:rPr lang="en-GB" dirty="0" err="1">
                <a:latin typeface="Calibri" panose="020F0502020204030204" pitchFamily="34" charset="0"/>
                <a:cs typeface="Calibri" panose="020F0502020204030204" pitchFamily="34" charset="0"/>
              </a:rPr>
              <a:t>اللوح</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الورقي</a:t>
            </a:r>
            <a:r>
              <a:rPr lang="ar-SA" dirty="0">
                <a:latin typeface="Calibri" panose="020F0502020204030204" pitchFamily="34" charset="0"/>
                <a:cs typeface="Calibri" panose="020F0502020204030204" pitchFamily="34" charset="0"/>
              </a:rPr>
              <a:t> القلاب</a:t>
            </a:r>
            <a:endParaRPr lang="en-GB" dirty="0">
              <a:latin typeface="Calibri" panose="020F0502020204030204" pitchFamily="34" charset="0"/>
              <a:cs typeface="Calibri" panose="020F0502020204030204" pitchFamily="34" charset="0"/>
            </a:endParaRPr>
          </a:p>
          <a:p>
            <a:pPr algn="r" rtl="1"/>
            <a:endParaRPr lang="en-GB" dirty="0"/>
          </a:p>
          <a:p>
            <a:pPr algn="r" rtl="1"/>
            <a:endParaRPr lang="en-GB" dirty="0"/>
          </a:p>
        </p:txBody>
      </p:sp>
      <p:sp>
        <p:nvSpPr>
          <p:cNvPr id="6" name="Slide Image Placeholder 5">
            <a:extLst>
              <a:ext uri="{FF2B5EF4-FFF2-40B4-BE49-F238E27FC236}">
                <a16:creationId xmlns:a16="http://schemas.microsoft.com/office/drawing/2014/main" id="{46188330-A19A-E9EF-3F6D-43C4914FA8E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677792A-A6DE-5BC2-66D9-021BB4A0DA5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11</a:t>
            </a:fld>
            <a:endParaRPr lang="en-US" sz="1200" dirty="0">
              <a:latin typeface="+mn-lt"/>
            </a:endParaRPr>
          </a:p>
        </p:txBody>
      </p:sp>
    </p:spTree>
    <p:extLst>
      <p:ext uri="{BB962C8B-B14F-4D97-AF65-F5344CB8AC3E}">
        <p14:creationId xmlns:p14="http://schemas.microsoft.com/office/powerpoint/2010/main" val="2911484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يعد تحديد المكان المناسب للقاء الطفل أمرًا مهمًا للأسباب التالية:</a:t>
            </a:r>
          </a:p>
          <a:p>
            <a:pPr lvl="1" algn="r" rtl="1"/>
            <a:r>
              <a:rPr lang="ar-SA" i="1" dirty="0" err="1"/>
              <a:t>ت</a:t>
            </a:r>
            <a:r>
              <a:rPr lang="en-GB" i="1" dirty="0" err="1"/>
              <a:t>سمح</a:t>
            </a:r>
            <a:r>
              <a:rPr lang="en-GB" i="1" dirty="0"/>
              <a:t> للطفل بالتواصل </a:t>
            </a:r>
            <a:r>
              <a:rPr lang="en-GB" i="1" dirty="0" err="1"/>
              <a:t>بصراحة</a:t>
            </a:r>
            <a:r>
              <a:rPr lang="en-GB" i="1" dirty="0"/>
              <a:t> </a:t>
            </a:r>
            <a:r>
              <a:rPr lang="en-GB" i="1" dirty="0" err="1"/>
              <a:t>و</a:t>
            </a:r>
            <a:r>
              <a:rPr lang="ar-SA" i="1" dirty="0"/>
              <a:t>وضوح</a:t>
            </a:r>
            <a:endParaRPr lang="en-GB" i="1" dirty="0"/>
          </a:p>
          <a:p>
            <a:pPr lvl="1" algn="r" rtl="1"/>
            <a:r>
              <a:rPr lang="en-GB" i="1" dirty="0"/>
              <a:t>تضمن سلامة الطفل ولا تسبب أي ضرر إضافي</a:t>
            </a:r>
          </a:p>
          <a:p>
            <a:pPr lvl="1" algn="r" rtl="1"/>
            <a:r>
              <a:rPr lang="en-GB" i="1" dirty="0" err="1"/>
              <a:t>تمك</a:t>
            </a:r>
            <a:r>
              <a:rPr lang="ar-SA" i="1" dirty="0" err="1"/>
              <a:t>ي</a:t>
            </a:r>
            <a:r>
              <a:rPr lang="en-GB" i="1" dirty="0" err="1"/>
              <a:t>ن</a:t>
            </a:r>
            <a:r>
              <a:rPr lang="en-GB" i="1" dirty="0"/>
              <a:t>  المشاركة لكل طفل</a:t>
            </a:r>
          </a:p>
          <a:p>
            <a:pPr lvl="0" algn="r" rtl="1"/>
            <a:r>
              <a:rPr lang="en-GB" i="1" dirty="0"/>
              <a:t>هذه هي نفس الاعتبارات مثل البيئة المناسبة لتمكين مشاركة الطفل في </a:t>
            </a:r>
            <a:r>
              <a:rPr lang="en-GB" i="1" dirty="0" err="1"/>
              <a:t>الوحدة</a:t>
            </a:r>
            <a:r>
              <a:rPr lang="en-GB" i="1" dirty="0"/>
              <a:t> </a:t>
            </a:r>
            <a:r>
              <a:rPr lang="ar-SA" i="1" dirty="0"/>
              <a:t>٢</a:t>
            </a:r>
            <a:endParaRPr lang="en-GB" dirty="0"/>
          </a:p>
          <a:p>
            <a:pPr algn="r" rtl="1"/>
            <a:r>
              <a:rPr lang="en-GB" i="1" dirty="0"/>
              <a:t>عند </a:t>
            </a:r>
            <a:r>
              <a:rPr lang="en-GB" i="1" dirty="0" err="1"/>
              <a:t>دعم</a:t>
            </a:r>
            <a:r>
              <a:rPr lang="en-GB" i="1" dirty="0"/>
              <a:t> </a:t>
            </a:r>
            <a:r>
              <a:rPr lang="en-GB" i="1" dirty="0" err="1"/>
              <a:t>الأطفال</a:t>
            </a:r>
            <a:r>
              <a:rPr lang="ar-SA" i="1" dirty="0"/>
              <a:t> من</a:t>
            </a:r>
            <a:r>
              <a:rPr lang="en-GB" i="1" dirty="0"/>
              <a:t> </a:t>
            </a:r>
            <a:r>
              <a:rPr lang="en-GB" i="1" dirty="0" err="1"/>
              <a:t>ذوي</a:t>
            </a:r>
            <a:r>
              <a:rPr lang="en-GB" i="1" dirty="0"/>
              <a:t> </a:t>
            </a:r>
            <a:r>
              <a:rPr lang="en-GB" i="1" dirty="0" err="1"/>
              <a:t>ال</a:t>
            </a:r>
            <a:r>
              <a:rPr lang="ar-SA" i="1" dirty="0"/>
              <a:t>احتياجات الخاصة، </a:t>
            </a:r>
            <a:r>
              <a:rPr lang="en-GB" i="1" dirty="0" err="1"/>
              <a:t>من</a:t>
            </a:r>
            <a:r>
              <a:rPr lang="en-GB" i="1" dirty="0"/>
              <a:t> المهم التحقق مما إذا كانت هناك </a:t>
            </a:r>
            <a:r>
              <a:rPr lang="en-GB" i="1" dirty="0" err="1"/>
              <a:t>أي</a:t>
            </a:r>
            <a:r>
              <a:rPr lang="en-GB" i="1" dirty="0"/>
              <a:t> </a:t>
            </a:r>
            <a:r>
              <a:rPr lang="ar-SA" i="1" dirty="0"/>
              <a:t>عوائق</a:t>
            </a:r>
            <a:r>
              <a:rPr lang="en-GB" i="1" dirty="0"/>
              <a:t> قد تستبعد الطفل.</a:t>
            </a:r>
          </a:p>
          <a:p>
            <a:pPr lvl="0" algn="r" rtl="1"/>
            <a:r>
              <a:rPr lang="en-GB" i="1" dirty="0"/>
              <a:t>هل تتذكر العوائق التي تواجه </a:t>
            </a:r>
            <a:r>
              <a:rPr lang="en-GB" i="1" dirty="0" err="1"/>
              <a:t>الأطفال</a:t>
            </a:r>
            <a:r>
              <a:rPr lang="en-GB" i="1" dirty="0"/>
              <a:t> </a:t>
            </a:r>
            <a:r>
              <a:rPr lang="en-GB" i="1" dirty="0" err="1"/>
              <a:t>ذوي</a:t>
            </a:r>
            <a:r>
              <a:rPr lang="en-GB" i="1" dirty="0"/>
              <a:t> </a:t>
            </a:r>
            <a:r>
              <a:rPr lang="en-GB" i="1" dirty="0" err="1"/>
              <a:t>ال</a:t>
            </a:r>
            <a:r>
              <a:rPr lang="ar-SA" i="1" dirty="0"/>
              <a:t>احتياجات الخاصة </a:t>
            </a:r>
            <a:r>
              <a:rPr lang="en-GB" i="1" dirty="0" err="1"/>
              <a:t>من</a:t>
            </a:r>
            <a:r>
              <a:rPr lang="en-GB" i="1" dirty="0"/>
              <a:t> </a:t>
            </a:r>
            <a:r>
              <a:rPr lang="en-GB" i="1" dirty="0" err="1"/>
              <a:t>الوحدة</a:t>
            </a:r>
            <a:r>
              <a:rPr lang="en-GB" i="1" dirty="0"/>
              <a:t> </a:t>
            </a:r>
            <a:r>
              <a:rPr lang="ar-SA" i="1" dirty="0"/>
              <a:t>١</a:t>
            </a:r>
            <a:r>
              <a:rPr lang="en-GB" i="1" dirty="0"/>
              <a:t>؟</a:t>
            </a:r>
          </a:p>
          <a:p>
            <a:pPr lvl="1" algn="r" rtl="1"/>
            <a:r>
              <a:rPr lang="ar-SA" dirty="0"/>
              <a:t>العوائق المادية</a:t>
            </a:r>
            <a:endParaRPr lang="en-GB" dirty="0"/>
          </a:p>
          <a:p>
            <a:pPr lvl="1" algn="r" rtl="1"/>
            <a:r>
              <a:rPr lang="ar-SA" dirty="0"/>
              <a:t>العوائق</a:t>
            </a:r>
            <a:r>
              <a:rPr lang="en-GB" dirty="0"/>
              <a:t> </a:t>
            </a:r>
            <a:r>
              <a:rPr lang="ar-SA" dirty="0"/>
              <a:t>في </a:t>
            </a:r>
            <a:r>
              <a:rPr lang="en-GB" dirty="0" err="1"/>
              <a:t>الموقف</a:t>
            </a:r>
            <a:endParaRPr lang="en-GB" dirty="0"/>
          </a:p>
          <a:p>
            <a:pPr lvl="1" algn="r" rtl="1"/>
            <a:r>
              <a:rPr lang="ar-SA" dirty="0"/>
              <a:t>عوائق</a:t>
            </a:r>
            <a:r>
              <a:rPr lang="en-GB" dirty="0"/>
              <a:t> التواصل</a:t>
            </a:r>
          </a:p>
          <a:p>
            <a:pPr lvl="1" algn="r" rtl="1"/>
            <a:r>
              <a:rPr lang="ar-SA" dirty="0"/>
              <a:t>العوائق</a:t>
            </a:r>
            <a:r>
              <a:rPr lang="en-GB" dirty="0"/>
              <a:t> المؤسسية</a:t>
            </a:r>
          </a:p>
        </p:txBody>
      </p:sp>
      <p:sp>
        <p:nvSpPr>
          <p:cNvPr id="6" name="Slide Image Placeholder 5">
            <a:extLst>
              <a:ext uri="{FF2B5EF4-FFF2-40B4-BE49-F238E27FC236}">
                <a16:creationId xmlns:a16="http://schemas.microsoft.com/office/drawing/2014/main" id="{AB203392-BA6B-D522-D031-891973E65DD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EF201D2-F3CF-84EE-79A9-88D29794CE4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12</a:t>
            </a:fld>
            <a:endParaRPr lang="en-US" sz="1200" dirty="0">
              <a:latin typeface="+mn-lt"/>
            </a:endParaRPr>
          </a:p>
        </p:txBody>
      </p:sp>
    </p:spTree>
    <p:extLst>
      <p:ext uri="{BB962C8B-B14F-4D97-AF65-F5344CB8AC3E}">
        <p14:creationId xmlns:p14="http://schemas.microsoft.com/office/powerpoint/2010/main" val="1413614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a:t>لكل اعتبار ، قدم الشرح أدناه </a:t>
            </a:r>
            <a:r>
              <a:rPr lang="en-GB" dirty="0" err="1"/>
              <a:t>والأسئلة</a:t>
            </a:r>
            <a:r>
              <a:rPr lang="en-GB" dirty="0"/>
              <a:t> </a:t>
            </a:r>
            <a:r>
              <a:rPr lang="en-GB" dirty="0" err="1"/>
              <a:t>الم</a:t>
            </a:r>
            <a:r>
              <a:rPr lang="ar-SA" dirty="0"/>
              <a:t>رافقة </a:t>
            </a:r>
            <a:r>
              <a:rPr lang="en-GB" dirty="0" err="1"/>
              <a:t>على</a:t>
            </a:r>
            <a:r>
              <a:rPr lang="en-GB" dirty="0"/>
              <a:t> الشريحة</a:t>
            </a:r>
          </a:p>
          <a:p>
            <a:pPr lvl="1" algn="r" rtl="1"/>
            <a:r>
              <a:rPr lang="en-GB" b="1" i="1" dirty="0" err="1"/>
              <a:t>آمن</a:t>
            </a:r>
            <a:r>
              <a:rPr lang="ar-SA" b="1" i="1" dirty="0" err="1"/>
              <a:t>ة</a:t>
            </a:r>
            <a:r>
              <a:rPr lang="en-GB" b="1" i="1" dirty="0"/>
              <a:t>:</a:t>
            </a:r>
            <a:r>
              <a:rPr lang="en-GB" i="1" dirty="0"/>
              <a:t>إذا تحدثت إلى طفل في بيئة لا يكون فيها آمنًا أو حيث لا يشعر </a:t>
            </a:r>
            <a:r>
              <a:rPr lang="en-GB" i="1" dirty="0" err="1"/>
              <a:t>بالأمان</a:t>
            </a:r>
            <a:r>
              <a:rPr lang="en-GB" i="1" dirty="0"/>
              <a:t> </a:t>
            </a:r>
            <a:r>
              <a:rPr lang="en-GB" i="1" dirty="0" err="1"/>
              <a:t>فقد</a:t>
            </a:r>
            <a:r>
              <a:rPr lang="en-GB" i="1" dirty="0"/>
              <a:t> تتسبب في المزيد من الضرر للطفل ولن تكون قادرًا </a:t>
            </a:r>
            <a:r>
              <a:rPr lang="en-GB" i="1" dirty="0" err="1"/>
              <a:t>على</a:t>
            </a:r>
            <a:r>
              <a:rPr lang="en-GB" i="1" dirty="0"/>
              <a:t> </a:t>
            </a:r>
            <a:r>
              <a:rPr lang="en-GB" i="1" dirty="0" err="1"/>
              <a:t>التواصل</a:t>
            </a:r>
            <a:r>
              <a:rPr lang="ar-SA" i="1" dirty="0"/>
              <a:t> معه</a:t>
            </a:r>
            <a:r>
              <a:rPr lang="en-GB" i="1" dirty="0"/>
              <a:t> </a:t>
            </a:r>
            <a:r>
              <a:rPr lang="en-GB" i="1" dirty="0" err="1"/>
              <a:t>ب</a:t>
            </a:r>
            <a:r>
              <a:rPr lang="ar-SA" i="1" dirty="0"/>
              <a:t>وضوح</a:t>
            </a:r>
            <a:r>
              <a:rPr lang="en-GB" i="1" dirty="0"/>
              <a:t>.</a:t>
            </a:r>
          </a:p>
          <a:p>
            <a:pPr lvl="1" algn="r" rtl="1"/>
            <a:r>
              <a:rPr lang="en-GB" b="1" i="1" dirty="0" err="1"/>
              <a:t>خاص</a:t>
            </a:r>
            <a:r>
              <a:rPr lang="ar-SA" b="1" i="1" dirty="0" err="1"/>
              <a:t>ة</a:t>
            </a:r>
            <a:r>
              <a:rPr lang="en-GB" b="1" i="1" dirty="0"/>
              <a:t>:</a:t>
            </a:r>
            <a:r>
              <a:rPr lang="en-GB" i="1" dirty="0"/>
              <a:t>إذا سمع شخص ما </a:t>
            </a:r>
            <a:r>
              <a:rPr lang="en-GB" i="1" dirty="0" err="1"/>
              <a:t>محادثتك</a:t>
            </a:r>
            <a:r>
              <a:rPr lang="en-GB" i="1" dirty="0"/>
              <a:t> </a:t>
            </a:r>
            <a:r>
              <a:rPr lang="en-GB" i="1" dirty="0" err="1"/>
              <a:t>فقد</a:t>
            </a:r>
            <a:r>
              <a:rPr lang="en-GB" i="1" dirty="0"/>
              <a:t> يتسبب ذلك في مزيد من الضرر للطفل.</a:t>
            </a:r>
          </a:p>
          <a:p>
            <a:pPr lvl="1" algn="r" rtl="1"/>
            <a:r>
              <a:rPr lang="en-GB" b="1" i="1" dirty="0" err="1"/>
              <a:t>هادئ</a:t>
            </a:r>
            <a:r>
              <a:rPr lang="ar-SA" b="1" i="1" dirty="0" err="1"/>
              <a:t>ة</a:t>
            </a:r>
            <a:r>
              <a:rPr lang="en-GB" b="1" i="1" dirty="0"/>
              <a:t>:</a:t>
            </a:r>
            <a:r>
              <a:rPr lang="en-GB" i="1" dirty="0"/>
              <a:t>إذا كانت </a:t>
            </a:r>
            <a:r>
              <a:rPr lang="en-GB" i="1" dirty="0" err="1"/>
              <a:t>المساحة</a:t>
            </a:r>
            <a:r>
              <a:rPr lang="en-GB" i="1" dirty="0"/>
              <a:t> </a:t>
            </a:r>
            <a:r>
              <a:rPr lang="ar-SA" i="1" dirty="0"/>
              <a:t>مليئة بالضجيج </a:t>
            </a:r>
            <a:r>
              <a:rPr lang="en-GB" i="1" dirty="0"/>
              <a:t> </a:t>
            </a:r>
            <a:r>
              <a:rPr lang="en-GB" i="1" dirty="0" err="1"/>
              <a:t>فمن</a:t>
            </a:r>
            <a:r>
              <a:rPr lang="en-GB" i="1" dirty="0"/>
              <a:t> المحتمل أن تجد أنت والطفل صعوبة في التركيز وقد يسيء فهم بعضكما البعض. من المرجح أيضًا أن تتحدث بصوت أعلى وأن يُسمع صوتك.</a:t>
            </a:r>
          </a:p>
          <a:p>
            <a:pPr lvl="1" algn="r" rtl="1"/>
            <a:r>
              <a:rPr lang="ar-SA" b="1" i="1" dirty="0"/>
              <a:t>سهلة</a:t>
            </a:r>
            <a:r>
              <a:rPr lang="en-GB" b="1" i="1" dirty="0"/>
              <a:t> </a:t>
            </a:r>
            <a:r>
              <a:rPr lang="en-GB" b="1" i="1" dirty="0" err="1"/>
              <a:t>الوصول</a:t>
            </a:r>
            <a:r>
              <a:rPr lang="en-GB" b="1" i="1" dirty="0"/>
              <a:t>:</a:t>
            </a:r>
            <a:r>
              <a:rPr lang="ar-SA" b="1" i="1" dirty="0"/>
              <a:t> </a:t>
            </a:r>
            <a:r>
              <a:rPr lang="en-GB" i="1" dirty="0" err="1"/>
              <a:t>إذا</a:t>
            </a:r>
            <a:r>
              <a:rPr lang="en-GB" i="1" dirty="0"/>
              <a:t> طلبت من الطفل و / أو مقدم </a:t>
            </a:r>
            <a:r>
              <a:rPr lang="en-GB" i="1" dirty="0" err="1"/>
              <a:t>الرعاية</a:t>
            </a:r>
            <a:r>
              <a:rPr lang="en-GB" i="1" dirty="0"/>
              <a:t> </a:t>
            </a:r>
            <a:r>
              <a:rPr lang="en-GB" i="1" dirty="0" err="1"/>
              <a:t>مقابلتك</a:t>
            </a:r>
            <a:r>
              <a:rPr lang="en-GB" i="1" dirty="0"/>
              <a:t> في مكان لا يمكنهم الوصول إليه أو يصعب الوصول إليه (على سبيل المثال مكلف للغاية) </a:t>
            </a:r>
            <a:r>
              <a:rPr lang="en-GB" i="1" dirty="0" err="1"/>
              <a:t>فمن</a:t>
            </a:r>
            <a:r>
              <a:rPr lang="en-GB" i="1" dirty="0"/>
              <a:t> غير المرجح أن يأتوا.</a:t>
            </a:r>
          </a:p>
          <a:p>
            <a:pPr lvl="1" algn="r" rtl="1"/>
            <a:r>
              <a:rPr lang="en-GB" b="1" i="1" dirty="0"/>
              <a:t>مريحة وصديقة للأطفال:</a:t>
            </a:r>
            <a:r>
              <a:rPr lang="en-GB" i="1" dirty="0"/>
              <a:t>إذا طلبت من الطفل التحدث إليك في مكان غير مناسب </a:t>
            </a:r>
            <a:r>
              <a:rPr lang="en-GB" i="1" dirty="0" err="1"/>
              <a:t>للأطفال</a:t>
            </a:r>
            <a:r>
              <a:rPr lang="en-GB" i="1" dirty="0"/>
              <a:t> </a:t>
            </a:r>
            <a:r>
              <a:rPr lang="en-GB" i="1" dirty="0" err="1"/>
              <a:t>فمن</a:t>
            </a:r>
            <a:r>
              <a:rPr lang="en-GB" i="1" dirty="0"/>
              <a:t> غير المرجح </a:t>
            </a:r>
            <a:r>
              <a:rPr lang="en-GB" i="1" dirty="0" err="1"/>
              <a:t>أن</a:t>
            </a:r>
            <a:r>
              <a:rPr lang="en-GB" i="1" dirty="0"/>
              <a:t> </a:t>
            </a:r>
            <a:r>
              <a:rPr lang="ar-SA" i="1" dirty="0"/>
              <a:t>يكونوا صريحين</a:t>
            </a:r>
            <a:r>
              <a:rPr lang="en-GB" i="1" dirty="0"/>
              <a:t> أو يعودوا مرة أخرى.</a:t>
            </a:r>
          </a:p>
          <a:p>
            <a:pPr lvl="1" algn="r" rtl="1"/>
            <a:r>
              <a:rPr lang="en-GB" b="1" i="1" dirty="0" err="1"/>
              <a:t>شامل</a:t>
            </a:r>
            <a:r>
              <a:rPr lang="ar-SA" b="1" i="1" dirty="0" err="1"/>
              <a:t>ة</a:t>
            </a:r>
            <a:r>
              <a:rPr lang="en-GB" b="1" i="1" dirty="0"/>
              <a:t>:</a:t>
            </a:r>
            <a:r>
              <a:rPr lang="en-GB" i="1" dirty="0"/>
              <a:t>عند تحديد المساحة المناسبة للقاء الأطفال </a:t>
            </a:r>
            <a:r>
              <a:rPr lang="en-GB" i="1" dirty="0" err="1"/>
              <a:t>ذوي</a:t>
            </a:r>
            <a:r>
              <a:rPr lang="en-GB" i="1" dirty="0"/>
              <a:t> </a:t>
            </a:r>
            <a:r>
              <a:rPr lang="en-GB" dirty="0" err="1">
                <a:latin typeface="Calibri" panose="020F0502020204030204" pitchFamily="34" charset="0"/>
                <a:cs typeface="Calibri" panose="020F0502020204030204" pitchFamily="34" charset="0"/>
              </a:rPr>
              <a:t>ال</a:t>
            </a:r>
            <a:r>
              <a:rPr lang="ar-SA" dirty="0">
                <a:latin typeface="Calibri" panose="020F0502020204030204" pitchFamily="34" charset="0"/>
                <a:cs typeface="Calibri" panose="020F0502020204030204" pitchFamily="34" charset="0"/>
              </a:rPr>
              <a:t>احتياجات الخاصة</a:t>
            </a:r>
            <a:r>
              <a:rPr lang="en-GB" dirty="0">
                <a:latin typeface="Calibri" panose="020F0502020204030204" pitchFamily="34" charset="0"/>
                <a:cs typeface="Calibri" panose="020F0502020204030204" pitchFamily="34" charset="0"/>
              </a:rPr>
              <a:t> </a:t>
            </a:r>
            <a:r>
              <a:rPr lang="en-GB" i="1" dirty="0"/>
              <a:t> </a:t>
            </a:r>
            <a:r>
              <a:rPr lang="en-GB" i="1" dirty="0" err="1"/>
              <a:t>أو</a:t>
            </a:r>
            <a:r>
              <a:rPr lang="en-GB" i="1" dirty="0"/>
              <a:t> </a:t>
            </a:r>
            <a:r>
              <a:rPr lang="en-GB" i="1" dirty="0" err="1"/>
              <a:t>الإعاقات</a:t>
            </a:r>
            <a:r>
              <a:rPr lang="ar-SA" i="1" dirty="0"/>
              <a:t>، </a:t>
            </a:r>
            <a:r>
              <a:rPr lang="en-GB" i="1" dirty="0" err="1"/>
              <a:t>يجب</a:t>
            </a:r>
            <a:r>
              <a:rPr lang="en-GB" i="1" dirty="0"/>
              <a:t> معالجة بعض الحواجز التي </a:t>
            </a:r>
            <a:r>
              <a:rPr lang="en-GB" i="1" dirty="0" err="1"/>
              <a:t>قد</a:t>
            </a:r>
            <a:r>
              <a:rPr lang="en-GB" i="1" dirty="0"/>
              <a:t> </a:t>
            </a:r>
            <a:r>
              <a:rPr lang="en-GB" i="1" dirty="0" err="1"/>
              <a:t>تستبعدهم</a:t>
            </a:r>
            <a:r>
              <a:rPr lang="en-GB" i="1" dirty="0"/>
              <a:t>.</a:t>
            </a:r>
          </a:p>
          <a:p>
            <a:pPr algn="r" rtl="1"/>
            <a:r>
              <a:rPr lang="en-GB" i="1" dirty="0"/>
              <a:t>هل لدى أي شخص أي أسئلة أو بحاجة إلى توضيح؟</a:t>
            </a:r>
          </a:p>
          <a:p>
            <a:pPr algn="r" rtl="1"/>
            <a:r>
              <a:rPr lang="en-GB" i="1" dirty="0" err="1"/>
              <a:t>بعد</a:t>
            </a:r>
            <a:r>
              <a:rPr lang="en-GB" i="1" dirty="0"/>
              <a:t> </a:t>
            </a:r>
            <a:r>
              <a:rPr lang="en-GB" i="1" dirty="0" err="1"/>
              <a:t>ذلك</a:t>
            </a:r>
            <a:r>
              <a:rPr lang="ar-SA" i="1" dirty="0"/>
              <a:t>، </a:t>
            </a:r>
            <a:r>
              <a:rPr lang="en-GB" i="1" dirty="0" err="1"/>
              <a:t>سنناقش</a:t>
            </a:r>
            <a:r>
              <a:rPr lang="en-GB" i="1" dirty="0"/>
              <a:t> من يجب أن يكون حاضرًا </a:t>
            </a:r>
            <a:r>
              <a:rPr lang="en-GB" i="1" dirty="0" err="1"/>
              <a:t>أثناء</a:t>
            </a:r>
            <a:r>
              <a:rPr lang="en-GB" i="1" dirty="0"/>
              <a:t> </a:t>
            </a:r>
            <a:r>
              <a:rPr lang="en-GB" i="1" dirty="0" err="1"/>
              <a:t>ال</a:t>
            </a:r>
            <a:r>
              <a:rPr lang="ar-SA" i="1" dirty="0"/>
              <a:t>لقاء</a:t>
            </a:r>
            <a:r>
              <a:rPr lang="en-GB" i="1" dirty="0"/>
              <a:t> مع الطفل</a:t>
            </a:r>
            <a:endParaRPr lang="en-BE" i="1"/>
          </a:p>
        </p:txBody>
      </p:sp>
      <p:sp>
        <p:nvSpPr>
          <p:cNvPr id="6" name="Slide Image Placeholder 5">
            <a:extLst>
              <a:ext uri="{FF2B5EF4-FFF2-40B4-BE49-F238E27FC236}">
                <a16:creationId xmlns:a16="http://schemas.microsoft.com/office/drawing/2014/main" id="{48F51CD9-0408-2FBC-17BF-045B278EECB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65CB3DC-10D4-E6E6-AF67-44FE03032F4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13</a:t>
            </a:fld>
            <a:endParaRPr lang="en-US" sz="1200" dirty="0">
              <a:latin typeface="+mn-lt"/>
            </a:endParaRPr>
          </a:p>
        </p:txBody>
      </p:sp>
    </p:spTree>
    <p:extLst>
      <p:ext uri="{BB962C8B-B14F-4D97-AF65-F5344CB8AC3E}">
        <p14:creationId xmlns:p14="http://schemas.microsoft.com/office/powerpoint/2010/main" val="3815706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قبل </a:t>
            </a:r>
            <a:r>
              <a:rPr lang="en-GB" i="1" dirty="0" err="1"/>
              <a:t>مقابلة</a:t>
            </a:r>
            <a:r>
              <a:rPr lang="en-GB" i="1" dirty="0"/>
              <a:t> </a:t>
            </a:r>
            <a:r>
              <a:rPr lang="en-GB" i="1" dirty="0" err="1"/>
              <a:t>الطفل</a:t>
            </a:r>
            <a:r>
              <a:rPr lang="ar-SA" i="1" dirty="0"/>
              <a:t>، </a:t>
            </a:r>
            <a:r>
              <a:rPr lang="en-GB" i="1" dirty="0" err="1"/>
              <a:t>يجب</a:t>
            </a:r>
            <a:r>
              <a:rPr lang="en-GB" i="1" dirty="0"/>
              <a:t> على أخصائيي الحالة التحقق مما إذا كان يجب أن يكون شخص آخر حاضرًا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يجب أن يتم دعم الأطفال الذين يتلقون خدمات إدارة الحالة من قبل والديهم أو شخص بالغ موثوق به يعتني بهم أيضًا </a:t>
            </a:r>
            <a:r>
              <a:rPr lang="en-GB" i="1" dirty="0" err="1"/>
              <a:t>أثناء</a:t>
            </a:r>
            <a:r>
              <a:rPr lang="en-GB" i="1" dirty="0"/>
              <a:t> </a:t>
            </a:r>
            <a:r>
              <a:rPr lang="en-GB" i="1" dirty="0" err="1"/>
              <a:t>ال</a:t>
            </a:r>
            <a:r>
              <a:rPr lang="ar-SA" i="1" dirty="0"/>
              <a:t>تواصل معهم.</a:t>
            </a:r>
            <a:endParaRPr lang="en-GB" i="1" dirty="0"/>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err="1"/>
              <a:t>الوالد</a:t>
            </a:r>
            <a:r>
              <a:rPr lang="ar-SA" i="1" dirty="0"/>
              <a:t>/</a:t>
            </a:r>
            <a:r>
              <a:rPr lang="ar-SA" i="1" dirty="0" err="1"/>
              <a:t>ة</a:t>
            </a:r>
            <a:r>
              <a:rPr lang="en-GB" i="1" dirty="0"/>
              <a:t> </a:t>
            </a:r>
            <a:r>
              <a:rPr lang="en-GB" i="1" dirty="0" err="1"/>
              <a:t>هو</a:t>
            </a:r>
            <a:r>
              <a:rPr lang="ar-SA" i="1" dirty="0"/>
              <a:t>/هي</a:t>
            </a:r>
            <a:r>
              <a:rPr lang="en-GB" i="1" dirty="0"/>
              <a:t> الشخص الرئيسي المسؤول عن رعاية الطفل وحمايته.</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قد يشعر الأطفال براحة أكبر إذا كان أحد الوالدين أو أحد أفراد الأسرة أو مقدم الرعاية حاضرًا </a:t>
            </a:r>
            <a:r>
              <a:rPr lang="en-GB" i="1" dirty="0" err="1"/>
              <a:t>أثناء</a:t>
            </a:r>
            <a:r>
              <a:rPr lang="en-GB" i="1" dirty="0"/>
              <a:t> </a:t>
            </a:r>
            <a:r>
              <a:rPr lang="en-GB" i="1" dirty="0" err="1"/>
              <a:t>ال</a:t>
            </a:r>
            <a:r>
              <a:rPr lang="ar-SA" i="1" dirty="0"/>
              <a:t>لقاء</a:t>
            </a:r>
            <a:r>
              <a:rPr lang="en-GB" i="1" dirty="0"/>
              <a:t>.</a:t>
            </a:r>
          </a:p>
          <a:p>
            <a:pPr lvl="0" algn="r" rtl="1"/>
            <a:r>
              <a:rPr lang="en-GB" i="1" dirty="0"/>
              <a:t>في </a:t>
            </a:r>
            <a:r>
              <a:rPr lang="en-GB" i="1" dirty="0" err="1"/>
              <a:t>بعض</a:t>
            </a:r>
            <a:r>
              <a:rPr lang="en-GB" i="1" dirty="0"/>
              <a:t> </a:t>
            </a:r>
            <a:r>
              <a:rPr lang="en-GB" i="1" dirty="0" err="1"/>
              <a:t>الحالات</a:t>
            </a:r>
            <a:r>
              <a:rPr lang="ar-SA" i="1" dirty="0"/>
              <a:t>، </a:t>
            </a:r>
            <a:r>
              <a:rPr lang="en-GB" i="1" dirty="0" err="1"/>
              <a:t>قد</a:t>
            </a:r>
            <a:r>
              <a:rPr lang="en-GB" i="1" dirty="0"/>
              <a:t> تكون هناك أسباب لعدم تضمين الوالدَين </a:t>
            </a:r>
            <a:r>
              <a:rPr lang="en-GB" i="1" dirty="0" err="1"/>
              <a:t>أثناء</a:t>
            </a:r>
            <a:r>
              <a:rPr lang="en-GB" i="1" dirty="0"/>
              <a:t> </a:t>
            </a:r>
            <a:r>
              <a:rPr lang="en-GB" i="1" dirty="0" err="1"/>
              <a:t>ال</a:t>
            </a:r>
            <a:r>
              <a:rPr lang="ar-SA" i="1" dirty="0"/>
              <a:t>تواصل مع</a:t>
            </a:r>
            <a:r>
              <a:rPr lang="en-GB" i="1" dirty="0"/>
              <a:t> </a:t>
            </a:r>
            <a:r>
              <a:rPr lang="en-GB" i="1" dirty="0" err="1"/>
              <a:t>الطفل</a:t>
            </a:r>
            <a:r>
              <a:rPr lang="en-GB" i="1" dirty="0"/>
              <a:t>:</a:t>
            </a:r>
          </a:p>
          <a:p>
            <a:pPr lvl="1" algn="r" rtl="1"/>
            <a:r>
              <a:rPr lang="en-GB" i="1" dirty="0"/>
              <a:t>طلب الطفل أن يجتمع بدون أحد الوالدين</a:t>
            </a:r>
          </a:p>
          <a:p>
            <a:pPr lvl="1" algn="r" rtl="1"/>
            <a:r>
              <a:rPr lang="en-GB" i="1" dirty="0"/>
              <a:t>من المحتمل أن يتسبب الوالد في ضرر للطفل</a:t>
            </a:r>
          </a:p>
          <a:p>
            <a:pPr lvl="1" algn="r" rtl="1"/>
            <a:r>
              <a:rPr lang="en-GB" i="1" dirty="0" err="1"/>
              <a:t>الطفل</a:t>
            </a:r>
            <a:r>
              <a:rPr lang="ar-SA" i="1" dirty="0"/>
              <a:t> منفصل</a:t>
            </a:r>
            <a:r>
              <a:rPr lang="en-GB" i="1" dirty="0"/>
              <a:t> عن أحد الوالدين (الوالد بعيد أو مفقود)</a:t>
            </a:r>
          </a:p>
          <a:p>
            <a:pPr lvl="1" algn="r" rtl="1"/>
            <a:r>
              <a:rPr lang="en-GB" i="1" dirty="0"/>
              <a:t>لا يوجد والد أو مقدم رعاية والطفل غير مصحوب</a:t>
            </a:r>
          </a:p>
          <a:p>
            <a:pPr lvl="0" algn="r" rtl="1"/>
            <a:r>
              <a:rPr lang="en-GB" i="1" dirty="0"/>
              <a:t>في </a:t>
            </a:r>
            <a:r>
              <a:rPr lang="en-GB" i="1" dirty="0" err="1"/>
              <a:t>بعض</a:t>
            </a:r>
            <a:r>
              <a:rPr lang="en-GB" i="1" dirty="0"/>
              <a:t> </a:t>
            </a:r>
            <a:r>
              <a:rPr lang="en-GB" i="1" dirty="0" err="1"/>
              <a:t>الحالات</a:t>
            </a:r>
            <a:r>
              <a:rPr lang="ar-SA" i="1" dirty="0"/>
              <a:t>، </a:t>
            </a:r>
            <a:r>
              <a:rPr lang="en-GB" i="1" dirty="0" err="1"/>
              <a:t>من</a:t>
            </a:r>
            <a:r>
              <a:rPr lang="en-GB" i="1" dirty="0"/>
              <a:t> الجيد مقابلة الطفل بشكل فردي</a:t>
            </a:r>
          </a:p>
          <a:p>
            <a:pPr lvl="0" algn="r" rtl="1"/>
            <a:r>
              <a:rPr lang="en-GB" i="1" dirty="0"/>
              <a:t>في </a:t>
            </a:r>
            <a:r>
              <a:rPr lang="en-GB" i="1" dirty="0" err="1"/>
              <a:t>بعض</a:t>
            </a:r>
            <a:r>
              <a:rPr lang="en-GB" i="1" dirty="0"/>
              <a:t> </a:t>
            </a:r>
            <a:r>
              <a:rPr lang="en-GB" i="1" dirty="0" err="1"/>
              <a:t>الحالات</a:t>
            </a:r>
            <a:r>
              <a:rPr lang="ar-SA" i="1" dirty="0"/>
              <a:t>، </a:t>
            </a:r>
            <a:r>
              <a:rPr lang="en-GB" i="1" dirty="0" err="1"/>
              <a:t>قد</a:t>
            </a:r>
            <a:r>
              <a:rPr lang="en-GB" i="1" dirty="0"/>
              <a:t> يفضل الطفل وجود شخص بالغ موثوق به كدعم.</a:t>
            </a:r>
          </a:p>
          <a:p>
            <a:pPr algn="r" rtl="1"/>
            <a:endParaRPr lang="en-GB" dirty="0"/>
          </a:p>
          <a:p>
            <a:pPr marL="0" indent="0" algn="r" rtl="1">
              <a:buNone/>
            </a:pPr>
            <a:r>
              <a:rPr lang="en-GB" b="1" dirty="0"/>
              <a:t>مقدمة</a:t>
            </a:r>
          </a:p>
          <a:p>
            <a:pPr algn="r" rtl="1"/>
            <a:r>
              <a:rPr lang="en-GB" dirty="0"/>
              <a:t>توجيه </a:t>
            </a:r>
            <a:r>
              <a:rPr lang="en-GB" dirty="0" err="1"/>
              <a:t>المشاركين</a:t>
            </a:r>
            <a:r>
              <a:rPr lang="en-GB" dirty="0"/>
              <a:t> </a:t>
            </a:r>
            <a:r>
              <a:rPr lang="en-GB" dirty="0" err="1"/>
              <a:t>إلى</a:t>
            </a:r>
            <a:r>
              <a:rPr lang="ar-SA" dirty="0"/>
              <a:t> </a:t>
            </a:r>
            <a:r>
              <a:rPr lang="ar-SA" b="1" dirty="0"/>
              <a:t>دليل العمل ال</a:t>
            </a:r>
            <a:r>
              <a:rPr lang="en-GB" b="1" dirty="0" err="1"/>
              <a:t>صفحة</a:t>
            </a:r>
            <a:r>
              <a:rPr lang="en-GB" b="1" dirty="0"/>
              <a:t> </a:t>
            </a:r>
            <a:r>
              <a:rPr lang="ar-SA" b="1" dirty="0"/>
              <a:t>٤٤</a:t>
            </a:r>
            <a:r>
              <a:rPr lang="en-GB" b="1" dirty="0"/>
              <a:t>: تحديد من يجب أن يكون حاضرًا عند مقابلة الطفل</a:t>
            </a:r>
            <a:endParaRPr lang="en-GB" dirty="0"/>
          </a:p>
          <a:p>
            <a:pPr algn="r" rtl="1"/>
            <a:r>
              <a:rPr lang="en-GB" i="1" dirty="0"/>
              <a:t>لوحدك:</a:t>
            </a:r>
          </a:p>
          <a:p>
            <a:pPr lvl="1" algn="r" rtl="1"/>
            <a:r>
              <a:rPr lang="en-GB" i="1" dirty="0"/>
              <a:t>فكر في السؤالين المذكورين</a:t>
            </a:r>
          </a:p>
          <a:p>
            <a:pPr lvl="1" algn="r" rtl="1"/>
            <a:r>
              <a:rPr lang="en-GB" i="1" dirty="0"/>
              <a:t>اكتب إجاباتك</a:t>
            </a:r>
          </a:p>
          <a:p>
            <a:pPr marL="0" indent="0" algn="r" rtl="1">
              <a:buNone/>
            </a:pPr>
            <a:endParaRPr lang="en-GB" b="1" dirty="0"/>
          </a:p>
          <a:p>
            <a:pPr marL="0" indent="0" algn="r" rtl="1">
              <a:buNone/>
            </a:pPr>
            <a:r>
              <a:rPr lang="en-GB" b="1" dirty="0"/>
              <a:t>العمل الفردي (10 دقائق)</a:t>
            </a:r>
          </a:p>
          <a:p>
            <a:pPr marL="0" indent="0" algn="r" rtl="1">
              <a:buNone/>
            </a:pPr>
            <a:endParaRPr lang="en-GB" b="1" dirty="0"/>
          </a:p>
          <a:p>
            <a:pPr marL="0" indent="0" algn="r" rtl="1">
              <a:buNone/>
            </a:pPr>
            <a:r>
              <a:rPr lang="ar-SA" b="1" dirty="0"/>
              <a:t>يتبع</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4F7C1ACD-C4DC-BD10-C6A1-4390C6BD883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96A800F-8983-D71D-56E7-EDCA5621EB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14</a:t>
            </a:fld>
            <a:endParaRPr lang="en-US" sz="1200" dirty="0">
              <a:latin typeface="+mn-lt"/>
            </a:endParaRPr>
          </a:p>
        </p:txBody>
      </p:sp>
    </p:spTree>
    <p:extLst>
      <p:ext uri="{BB962C8B-B14F-4D97-AF65-F5344CB8AC3E}">
        <p14:creationId xmlns:p14="http://schemas.microsoft.com/office/powerpoint/2010/main" val="1953446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lgn="r" rtl="1">
              <a:buNone/>
            </a:pPr>
            <a:r>
              <a:rPr lang="en-GB" b="1" dirty="0"/>
              <a:t>مناقشة عامة</a:t>
            </a:r>
          </a:p>
          <a:p>
            <a:pPr algn="r" rtl="1"/>
            <a:r>
              <a:rPr lang="en-GB" dirty="0"/>
              <a:t>اطلب </a:t>
            </a:r>
            <a:r>
              <a:rPr lang="en-GB" dirty="0" err="1"/>
              <a:t>من</a:t>
            </a:r>
            <a:r>
              <a:rPr lang="en-GB" dirty="0"/>
              <a:t> </a:t>
            </a:r>
            <a:r>
              <a:rPr lang="en-GB" dirty="0" err="1"/>
              <a:t>الم</a:t>
            </a:r>
            <a:r>
              <a:rPr lang="ar-SA" dirty="0" err="1"/>
              <a:t>شاركين</a:t>
            </a:r>
            <a:r>
              <a:rPr lang="ar-SA" dirty="0"/>
              <a:t> ال</a:t>
            </a:r>
            <a:r>
              <a:rPr lang="en-GB" dirty="0" err="1"/>
              <a:t>تطوع</a:t>
            </a:r>
            <a:r>
              <a:rPr lang="en-GB" dirty="0"/>
              <a:t> </a:t>
            </a:r>
            <a:r>
              <a:rPr lang="ar-SA" dirty="0"/>
              <a:t>ل</a:t>
            </a:r>
            <a:r>
              <a:rPr lang="en-GB" dirty="0" err="1"/>
              <a:t>مشاركة</a:t>
            </a:r>
            <a:r>
              <a:rPr lang="en-GB" dirty="0"/>
              <a:t> أفكارهم</a:t>
            </a:r>
          </a:p>
          <a:p>
            <a:pPr algn="r" rtl="1"/>
            <a:r>
              <a:rPr lang="en-GB" dirty="0"/>
              <a:t>قم بتوجيه مناقشة جماعية قصيرة إذا لزم الأمر</a:t>
            </a:r>
          </a:p>
          <a:p>
            <a:pPr algn="r" rtl="1"/>
            <a:r>
              <a:rPr lang="en-GB" dirty="0"/>
              <a:t>استكمل مع </a:t>
            </a:r>
            <a:r>
              <a:rPr lang="en-GB" dirty="0" err="1"/>
              <a:t>أمثلة</a:t>
            </a:r>
            <a:r>
              <a:rPr lang="en-GB" dirty="0"/>
              <a:t> </a:t>
            </a:r>
            <a:r>
              <a:rPr lang="en-GB" dirty="0" err="1"/>
              <a:t>ال</a:t>
            </a:r>
            <a:r>
              <a:rPr lang="ar-SA" dirty="0"/>
              <a:t>إجابات</a:t>
            </a:r>
            <a:r>
              <a:rPr lang="en-GB" dirty="0"/>
              <a:t> أدناه</a:t>
            </a:r>
          </a:p>
          <a:p>
            <a:pPr marL="0" indent="0" algn="r" rtl="1">
              <a:buNone/>
            </a:pPr>
            <a:r>
              <a:rPr lang="en-GB" b="1" dirty="0"/>
              <a:t>______________________________________________________________________________</a:t>
            </a:r>
          </a:p>
          <a:p>
            <a:pPr marL="0" indent="0" algn="r" rtl="1">
              <a:buNone/>
            </a:pPr>
            <a:endParaRPr lang="en-GB" b="1" dirty="0"/>
          </a:p>
          <a:p>
            <a:pPr marL="0" indent="0" algn="r" rtl="1">
              <a:buNone/>
            </a:pPr>
            <a:r>
              <a:rPr lang="en-GB" b="1" dirty="0" err="1"/>
              <a:t>أمثلة</a:t>
            </a:r>
            <a:r>
              <a:rPr lang="en-GB" b="1" dirty="0"/>
              <a:t> </a:t>
            </a:r>
            <a:r>
              <a:rPr lang="ar-SA" b="1" dirty="0"/>
              <a:t>عن </a:t>
            </a:r>
            <a:r>
              <a:rPr lang="en-GB" b="1" dirty="0" err="1"/>
              <a:t>ال</a:t>
            </a:r>
            <a:r>
              <a:rPr lang="ar-SA" b="1" dirty="0"/>
              <a:t>إجابات</a:t>
            </a:r>
            <a:r>
              <a:rPr lang="en-GB" b="1" dirty="0"/>
              <a:t> </a:t>
            </a:r>
            <a:endParaRPr lang="ar-SA" b="1" dirty="0"/>
          </a:p>
          <a:p>
            <a:pPr marL="171450" indent="-171450" algn="r" rtl="1"/>
            <a:r>
              <a:rPr lang="en-GB" b="1" dirty="0" err="1"/>
              <a:t>من</a:t>
            </a:r>
            <a:r>
              <a:rPr lang="en-GB" b="1" dirty="0"/>
              <a:t> يمكن أن يكون بالغًا موثوقًا به؟</a:t>
            </a:r>
          </a:p>
          <a:p>
            <a:pPr lvl="1" algn="r" rtl="1"/>
            <a:r>
              <a:rPr lang="en-GB" dirty="0"/>
              <a:t>أفراد الأسرة الممتدة (العم أو العمة أو ابن العم </a:t>
            </a:r>
            <a:r>
              <a:rPr lang="en-GB" dirty="0" err="1"/>
              <a:t>أو</a:t>
            </a:r>
            <a:r>
              <a:rPr lang="en-GB" dirty="0"/>
              <a:t> </a:t>
            </a:r>
            <a:r>
              <a:rPr lang="en-GB" dirty="0" err="1"/>
              <a:t>ال</a:t>
            </a:r>
            <a:r>
              <a:rPr lang="ar-SA" dirty="0"/>
              <a:t>جدين</a:t>
            </a:r>
            <a:r>
              <a:rPr lang="en-GB" dirty="0"/>
              <a:t> أو أي فرد آخر من </a:t>
            </a:r>
            <a:r>
              <a:rPr lang="en-GB" dirty="0" err="1"/>
              <a:t>أفراد</a:t>
            </a:r>
            <a:r>
              <a:rPr lang="en-GB" dirty="0"/>
              <a:t> </a:t>
            </a:r>
            <a:r>
              <a:rPr lang="en-GB" dirty="0" err="1"/>
              <a:t>الأسرة</a:t>
            </a:r>
            <a:r>
              <a:rPr lang="ar-SA" dirty="0"/>
              <a:t>)</a:t>
            </a:r>
            <a:endParaRPr lang="en-GB" dirty="0"/>
          </a:p>
          <a:p>
            <a:pPr lvl="1" algn="r" rtl="1"/>
            <a:r>
              <a:rPr lang="en-GB" dirty="0"/>
              <a:t>أعضاء المجتمع (قائد المجتمع ، </a:t>
            </a:r>
            <a:r>
              <a:rPr lang="en-GB" dirty="0" err="1"/>
              <a:t>متطوع</a:t>
            </a:r>
            <a:r>
              <a:rPr lang="en-GB" dirty="0"/>
              <a:t> </a:t>
            </a:r>
            <a:r>
              <a:rPr lang="en-GB" dirty="0" err="1"/>
              <a:t>مجتمع</a:t>
            </a:r>
            <a:r>
              <a:rPr lang="ar-SA" dirty="0" err="1"/>
              <a:t>ي</a:t>
            </a:r>
            <a:r>
              <a:rPr lang="en-GB" dirty="0"/>
              <a:t> أو أعضاء </a:t>
            </a:r>
            <a:r>
              <a:rPr lang="en-GB" dirty="0" err="1"/>
              <a:t>المجتمع</a:t>
            </a:r>
            <a:r>
              <a:rPr lang="en-GB" dirty="0"/>
              <a:t> </a:t>
            </a:r>
            <a:r>
              <a:rPr lang="en-GB" dirty="0" err="1"/>
              <a:t>الآخري</a:t>
            </a:r>
            <a:r>
              <a:rPr lang="ar-SA" dirty="0"/>
              <a:t>ن)</a:t>
            </a:r>
            <a:endParaRPr lang="en-GB" dirty="0"/>
          </a:p>
          <a:p>
            <a:pPr lvl="1" algn="r" rtl="1"/>
            <a:r>
              <a:rPr lang="en-GB" dirty="0" err="1"/>
              <a:t>البالغ</a:t>
            </a:r>
            <a:r>
              <a:rPr lang="ar-SA" dirty="0" err="1"/>
              <a:t>ي</a:t>
            </a:r>
            <a:r>
              <a:rPr lang="en-GB" dirty="0" err="1"/>
              <a:t>ن</a:t>
            </a:r>
            <a:r>
              <a:rPr lang="en-GB" dirty="0"/>
              <a:t> من الوكالات الأخرى التي تدعم الطفل (</a:t>
            </a:r>
            <a:r>
              <a:rPr lang="en-GB" dirty="0" err="1"/>
              <a:t>م</a:t>
            </a:r>
            <a:r>
              <a:rPr lang="ar-SA" dirty="0"/>
              <a:t>علم</a:t>
            </a:r>
            <a:r>
              <a:rPr lang="en-GB" dirty="0"/>
              <a:t> ، مساعد مركز ، مدرب </a:t>
            </a:r>
            <a:r>
              <a:rPr lang="en-GB" dirty="0" err="1"/>
              <a:t>نادي</a:t>
            </a:r>
            <a:r>
              <a:rPr lang="en-GB" dirty="0"/>
              <a:t> </a:t>
            </a:r>
            <a:r>
              <a:rPr lang="en-GB" dirty="0" err="1"/>
              <a:t>شباب</a:t>
            </a:r>
            <a:r>
              <a:rPr lang="ar-SA" dirty="0"/>
              <a:t>...)</a:t>
            </a:r>
            <a:endParaRPr lang="en-GB" dirty="0"/>
          </a:p>
          <a:p>
            <a:pPr lvl="0" algn="r" rtl="1"/>
            <a:r>
              <a:rPr lang="en-GB" b="1" dirty="0"/>
              <a:t>تحديد شخص بالغ موثوق به؟</a:t>
            </a:r>
          </a:p>
          <a:p>
            <a:pPr lvl="1" algn="r" rtl="1"/>
            <a:r>
              <a:rPr lang="ar-SA" dirty="0" err="1"/>
              <a:t>ت</a:t>
            </a:r>
            <a:r>
              <a:rPr lang="en-GB" dirty="0" err="1"/>
              <a:t>حد</a:t>
            </a:r>
            <a:r>
              <a:rPr lang="ar-SA" dirty="0" err="1"/>
              <a:t>ي</a:t>
            </a:r>
            <a:r>
              <a:rPr lang="en-GB" dirty="0" err="1"/>
              <a:t>د</a:t>
            </a:r>
            <a:r>
              <a:rPr lang="en-GB" dirty="0"/>
              <a:t> الأشخاص البالغين المختلفين الموثوق بهم داخل الشبكة الاجتماعية للطفل:</a:t>
            </a:r>
          </a:p>
          <a:p>
            <a:pPr lvl="2" algn="r" rtl="1"/>
            <a:r>
              <a:rPr lang="en-GB" dirty="0"/>
              <a:t>اسأل الطفل عمن يثق به.</a:t>
            </a:r>
          </a:p>
          <a:p>
            <a:pPr lvl="2" algn="r" rtl="1"/>
            <a:r>
              <a:rPr lang="en-GB" dirty="0"/>
              <a:t>اسأل </a:t>
            </a:r>
            <a:r>
              <a:rPr lang="en-GB" dirty="0" err="1"/>
              <a:t>الطفل</a:t>
            </a:r>
            <a:r>
              <a:rPr lang="en-GB" dirty="0"/>
              <a:t> </a:t>
            </a:r>
            <a:r>
              <a:rPr lang="ar-SA" dirty="0"/>
              <a:t>من </a:t>
            </a:r>
            <a:r>
              <a:rPr lang="en-GB" dirty="0" err="1"/>
              <a:t>الذي</a:t>
            </a:r>
            <a:r>
              <a:rPr lang="en-GB" dirty="0"/>
              <a:t> يشعر بالراحة معه أو يستمتع بقضاء الوقت معه</a:t>
            </a:r>
          </a:p>
          <a:p>
            <a:pPr lvl="2" algn="r" rtl="1"/>
            <a:r>
              <a:rPr lang="en-GB" dirty="0" err="1"/>
              <a:t>اسأل</a:t>
            </a:r>
            <a:r>
              <a:rPr lang="en-GB" dirty="0"/>
              <a:t> </a:t>
            </a:r>
            <a:r>
              <a:rPr lang="en-GB" dirty="0" err="1"/>
              <a:t>الطفل</a:t>
            </a:r>
            <a:r>
              <a:rPr lang="ar-SA" dirty="0"/>
              <a:t> من</a:t>
            </a:r>
            <a:r>
              <a:rPr lang="en-GB" dirty="0"/>
              <a:t> الذي يذهب إليه لحل مشكلته</a:t>
            </a:r>
          </a:p>
          <a:p>
            <a:pPr lvl="2" algn="r" rtl="1"/>
            <a:r>
              <a:rPr lang="en-GB" dirty="0"/>
              <a:t>اسأل ما إذا كان هناك شخص ما يساعدهم بالفعل</a:t>
            </a:r>
          </a:p>
          <a:p>
            <a:pPr lvl="1" algn="r" rtl="1"/>
            <a:r>
              <a:rPr lang="en-GB" dirty="0"/>
              <a:t>ضع في اعتبارك أعضاء </a:t>
            </a:r>
            <a:r>
              <a:rPr lang="en-GB" dirty="0" err="1"/>
              <a:t>من</a:t>
            </a:r>
            <a:r>
              <a:rPr lang="en-GB" dirty="0"/>
              <a:t> </a:t>
            </a:r>
            <a:r>
              <a:rPr lang="ar-SA" dirty="0"/>
              <a:t>ال</a:t>
            </a:r>
            <a:r>
              <a:rPr lang="en-GB" dirty="0" err="1"/>
              <a:t>مجتمع</a:t>
            </a:r>
            <a:r>
              <a:rPr lang="en-GB" dirty="0"/>
              <a:t> </a:t>
            </a:r>
            <a:r>
              <a:rPr lang="ar-SA" dirty="0"/>
              <a:t> المحلي </a:t>
            </a:r>
            <a:r>
              <a:rPr lang="ar-SA" dirty="0" err="1"/>
              <a:t>لل</a:t>
            </a:r>
            <a:r>
              <a:rPr lang="en-GB" dirty="0" err="1"/>
              <a:t>طفل</a:t>
            </a:r>
            <a:r>
              <a:rPr lang="en-GB" dirty="0"/>
              <a:t>.</a:t>
            </a:r>
          </a:p>
          <a:p>
            <a:pPr lvl="1" algn="r" rtl="1"/>
            <a:r>
              <a:rPr lang="en-GB" dirty="0"/>
              <a:t>من الممكن أيضًا أن يكون مشرف إدارة الحالة حاضرًا إذا احتاج شخص آخر إلى الحضور فقط عندما لا يكون لدى الطفل شخص بالغ موثوق به يمكن أن يكون حاضرًا</a:t>
            </a:r>
          </a:p>
        </p:txBody>
      </p:sp>
      <p:sp>
        <p:nvSpPr>
          <p:cNvPr id="2" name="Google Shape;725;p48:notes">
            <a:extLst>
              <a:ext uri="{FF2B5EF4-FFF2-40B4-BE49-F238E27FC236}">
                <a16:creationId xmlns:a16="http://schemas.microsoft.com/office/drawing/2014/main" id="{BC2AD0A9-5E1C-069D-2F32-23C62A640B5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15</a:t>
            </a:fld>
            <a:endParaRPr lang="en-US" sz="1200" dirty="0">
              <a:latin typeface="+mn-lt"/>
            </a:endParaRPr>
          </a:p>
        </p:txBody>
      </p:sp>
    </p:spTree>
    <p:extLst>
      <p:ext uri="{BB962C8B-B14F-4D97-AF65-F5344CB8AC3E}">
        <p14:creationId xmlns:p14="http://schemas.microsoft.com/office/powerpoint/2010/main" val="40674586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sz="1150" b="1" dirty="0"/>
              <a:t>مقدمة</a:t>
            </a:r>
          </a:p>
          <a:p>
            <a:pPr algn="r" rtl="1"/>
            <a:r>
              <a:rPr lang="en-GB" sz="1150" i="1" dirty="0"/>
              <a:t>عندما يلتقي أخصائي </a:t>
            </a:r>
            <a:r>
              <a:rPr lang="en-GB" sz="1150" i="1" dirty="0" err="1"/>
              <a:t>الحالة</a:t>
            </a:r>
            <a:r>
              <a:rPr lang="en-GB" sz="1150" i="1" dirty="0"/>
              <a:t> </a:t>
            </a:r>
            <a:r>
              <a:rPr lang="en-GB" sz="1150" i="1" dirty="0" err="1"/>
              <a:t>بالطفل</a:t>
            </a:r>
            <a:r>
              <a:rPr lang="ar-SA" sz="1150" i="1" dirty="0"/>
              <a:t>، </a:t>
            </a:r>
            <a:r>
              <a:rPr lang="en-GB" sz="1150" i="1" dirty="0" err="1"/>
              <a:t>سيتم</a:t>
            </a:r>
            <a:r>
              <a:rPr lang="en-GB" sz="1150" i="1" dirty="0"/>
              <a:t> تبادل المعلومات.</a:t>
            </a:r>
          </a:p>
          <a:p>
            <a:pPr algn="r" rtl="1"/>
            <a:r>
              <a:rPr lang="en-GB" sz="1150" i="1" dirty="0"/>
              <a:t>يمكن أن تكون المعلومات التي يشاركها الطفل ووالديه أو مقدم الرعاية أو أي شخص بالغ موثوق به حساسة.</a:t>
            </a:r>
          </a:p>
          <a:p>
            <a:pPr algn="r" rtl="1"/>
            <a:r>
              <a:rPr lang="en-GB" sz="1150" i="1" dirty="0"/>
              <a:t>من الطبيعي أن يقوم أخصائي الحالة بتدوين الملاحظات ويجب مراعاة مبادئ حماية البيانات الشخصية</a:t>
            </a:r>
          </a:p>
          <a:p>
            <a:pPr algn="r" rtl="1"/>
            <a:r>
              <a:rPr lang="ar-SA" sz="1150" dirty="0"/>
              <a:t>تذكير</a:t>
            </a:r>
            <a:r>
              <a:rPr lang="en-GB" sz="1150" dirty="0"/>
              <a:t> المشاركين بـ:</a:t>
            </a:r>
          </a:p>
          <a:p>
            <a:pPr lvl="1" algn="r" rtl="1"/>
            <a:r>
              <a:rPr lang="en-GB" sz="1150" dirty="0" err="1"/>
              <a:t>الوحدة</a:t>
            </a:r>
            <a:r>
              <a:rPr lang="en-GB" sz="1150" dirty="0"/>
              <a:t> </a:t>
            </a:r>
            <a:r>
              <a:rPr lang="ar-SA" sz="1150" dirty="0"/>
              <a:t>٢</a:t>
            </a:r>
            <a:r>
              <a:rPr lang="en-GB" sz="1150" dirty="0"/>
              <a:t> "أسباب إدارة المعلومات التي تم جمعها في إدارة الحالة".</a:t>
            </a:r>
          </a:p>
          <a:p>
            <a:pPr lvl="1" algn="r" rtl="1"/>
            <a:r>
              <a:rPr lang="en-GB" sz="1150" dirty="0" err="1"/>
              <a:t>الوحدة</a:t>
            </a:r>
            <a:r>
              <a:rPr lang="en-GB" sz="1150" dirty="0"/>
              <a:t> </a:t>
            </a:r>
            <a:r>
              <a:rPr lang="ar-SA" sz="1150" dirty="0"/>
              <a:t>٢</a:t>
            </a:r>
            <a:r>
              <a:rPr lang="en-GB" sz="1150" dirty="0"/>
              <a:t> "ماذا </a:t>
            </a:r>
            <a:r>
              <a:rPr lang="en-GB" sz="1150" dirty="0" err="1"/>
              <a:t>وكيف</a:t>
            </a:r>
            <a:r>
              <a:rPr lang="en-GB" sz="1150" dirty="0"/>
              <a:t> </a:t>
            </a:r>
            <a:r>
              <a:rPr lang="ar-SA" sz="1150" dirty="0"/>
              <a:t>يتم توثيق</a:t>
            </a:r>
            <a:r>
              <a:rPr lang="en-GB" sz="1150" dirty="0"/>
              <a:t> المعلومات".</a:t>
            </a:r>
          </a:p>
          <a:p>
            <a:pPr lvl="1" algn="r" rtl="1"/>
            <a:r>
              <a:rPr lang="en-GB" sz="1150" dirty="0" err="1"/>
              <a:t>الوحدة</a:t>
            </a:r>
            <a:r>
              <a:rPr lang="en-GB" sz="1150" dirty="0"/>
              <a:t> </a:t>
            </a:r>
            <a:r>
              <a:rPr lang="ar-SA" sz="1150" dirty="0"/>
              <a:t>٢</a:t>
            </a:r>
            <a:r>
              <a:rPr lang="en-GB" sz="1150" dirty="0"/>
              <a:t> "مبادئ حماية البيانات الشخصية"</a:t>
            </a:r>
          </a:p>
          <a:p>
            <a:pPr marL="0" indent="0" algn="r" rtl="1">
              <a:buNone/>
            </a:pPr>
            <a:endParaRPr lang="en-GB" sz="1150" dirty="0"/>
          </a:p>
          <a:p>
            <a:pPr marL="0" indent="0" algn="r" rtl="1">
              <a:buNone/>
            </a:pPr>
            <a:r>
              <a:rPr lang="en-GB" sz="1150" b="1" dirty="0"/>
              <a:t>المناقشة العامة (١٠ دقائق)</a:t>
            </a:r>
          </a:p>
          <a:p>
            <a:pPr algn="r" rtl="1"/>
            <a:r>
              <a:rPr lang="en-GB" sz="1150" i="1" dirty="0"/>
              <a:t>فكر في وقت قام فيه شخص ما بجمع معلومات شخصية وكتابة ملاحظات عنك</a:t>
            </a:r>
          </a:p>
          <a:p>
            <a:pPr lvl="1" algn="r" rtl="1"/>
            <a:r>
              <a:rPr lang="en-GB" sz="1150" dirty="0"/>
              <a:t>أمثلة:</a:t>
            </a:r>
          </a:p>
          <a:p>
            <a:pPr lvl="2" algn="r" rtl="1"/>
            <a:r>
              <a:rPr lang="en-GB" sz="1150" dirty="0"/>
              <a:t>طبيب يدون ملاحظات حول المرض</a:t>
            </a:r>
          </a:p>
          <a:p>
            <a:pPr lvl="2" algn="r" rtl="1"/>
            <a:r>
              <a:rPr lang="en-GB" sz="1150" dirty="0"/>
              <a:t>ضابط شرطة يجمع محضرًا عن جريمة شاهدتها</a:t>
            </a:r>
          </a:p>
          <a:p>
            <a:pPr lvl="2" algn="r" rtl="1"/>
            <a:r>
              <a:rPr lang="en-GB" sz="1150" dirty="0"/>
              <a:t>يقوم المحاور بتدوين ملاحظات حول إجاباتك أثناء مقابلة عمل.</a:t>
            </a:r>
          </a:p>
          <a:p>
            <a:pPr algn="r" rtl="1"/>
            <a:r>
              <a:rPr lang="en-GB" sz="1150" i="1" dirty="0" err="1"/>
              <a:t>كيف</a:t>
            </a:r>
            <a:r>
              <a:rPr lang="en-GB" sz="1150" i="1" dirty="0"/>
              <a:t> </a:t>
            </a:r>
            <a:r>
              <a:rPr lang="en-GB" sz="1150" i="1" dirty="0" err="1"/>
              <a:t>يجعلك</a:t>
            </a:r>
            <a:r>
              <a:rPr lang="ar-SA" sz="1150" i="1" dirty="0"/>
              <a:t> هذا</a:t>
            </a:r>
            <a:r>
              <a:rPr lang="en-GB" sz="1150" i="1" dirty="0"/>
              <a:t> تشعر؟</a:t>
            </a:r>
          </a:p>
          <a:p>
            <a:pPr lvl="1" algn="r" rtl="1"/>
            <a:r>
              <a:rPr lang="en-GB" sz="1150" i="1" dirty="0" err="1"/>
              <a:t>ما</a:t>
            </a:r>
            <a:r>
              <a:rPr lang="ar-SA" sz="1150" i="1" dirty="0"/>
              <a:t>الذي يعجبك</a:t>
            </a:r>
            <a:r>
              <a:rPr lang="en-GB" sz="1150" i="1" dirty="0"/>
              <a:t> ؟</a:t>
            </a:r>
          </a:p>
          <a:p>
            <a:pPr lvl="1" algn="r" rtl="1"/>
            <a:r>
              <a:rPr lang="en-GB" sz="1150" i="1" dirty="0"/>
              <a:t>ما الذي لا يعجبك؟</a:t>
            </a:r>
          </a:p>
          <a:p>
            <a:pPr algn="r" rtl="1"/>
            <a:r>
              <a:rPr lang="en-GB" sz="1150" i="1" dirty="0"/>
              <a:t>إذا لم يكن لديك مثال شخصي:</a:t>
            </a:r>
          </a:p>
          <a:p>
            <a:pPr lvl="1" algn="r" rtl="1"/>
            <a:r>
              <a:rPr lang="en-GB" sz="1150" i="1" dirty="0"/>
              <a:t>تخيل ما سيكون عليه الحال</a:t>
            </a:r>
          </a:p>
          <a:p>
            <a:pPr lvl="1" algn="r" rtl="1"/>
            <a:r>
              <a:rPr lang="en-GB" sz="1150" i="1" dirty="0"/>
              <a:t>ما الذي يمكن أن يفعله الشخص الذي يجمع المعلومات </a:t>
            </a:r>
            <a:r>
              <a:rPr lang="en-GB" sz="1150" i="1" dirty="0" err="1"/>
              <a:t>ليجعلك</a:t>
            </a:r>
            <a:r>
              <a:rPr lang="en-GB" sz="1150" i="1" dirty="0"/>
              <a:t> </a:t>
            </a:r>
            <a:r>
              <a:rPr lang="en-GB" sz="1150" i="1" dirty="0" err="1"/>
              <a:t>تشعر</a:t>
            </a:r>
            <a:r>
              <a:rPr lang="ar-SA" sz="1150" i="1" dirty="0"/>
              <a:t>بشكل أفضل</a:t>
            </a:r>
            <a:r>
              <a:rPr lang="en-GB" sz="1150" i="1" dirty="0"/>
              <a:t> </a:t>
            </a:r>
            <a:r>
              <a:rPr lang="en-GB" sz="1150" i="1" dirty="0" err="1"/>
              <a:t>أو</a:t>
            </a:r>
            <a:r>
              <a:rPr lang="en-GB" sz="1150" i="1" dirty="0"/>
              <a:t> أسوأ بشأن الموقف؟</a:t>
            </a:r>
          </a:p>
          <a:p>
            <a:pPr lvl="0" algn="r" rtl="1"/>
            <a:r>
              <a:rPr lang="en-GB" sz="1150" i="1" dirty="0"/>
              <a:t>عند الاستعداد للتحدث </a:t>
            </a:r>
            <a:r>
              <a:rPr lang="en-GB" sz="1150" i="1" dirty="0" err="1"/>
              <a:t>مع</a:t>
            </a:r>
            <a:r>
              <a:rPr lang="en-GB" sz="1150" i="1" dirty="0"/>
              <a:t> </a:t>
            </a:r>
            <a:r>
              <a:rPr lang="en-GB" sz="1150" i="1" dirty="0" err="1"/>
              <a:t>طفل</a:t>
            </a:r>
            <a:r>
              <a:rPr lang="ar-SA" sz="1150" i="1" dirty="0"/>
              <a:t>، </a:t>
            </a:r>
            <a:r>
              <a:rPr lang="en-GB" sz="1150" i="1" dirty="0" err="1"/>
              <a:t>من</a:t>
            </a:r>
            <a:r>
              <a:rPr lang="en-GB" sz="1150" i="1" dirty="0"/>
              <a:t> المهم التفكير في أفضل طريقة لجمع معلوماتهم.</a:t>
            </a:r>
          </a:p>
          <a:p>
            <a:pPr lvl="0" algn="r" rtl="1"/>
            <a:r>
              <a:rPr lang="en-GB" sz="1150" i="1" dirty="0"/>
              <a:t>إذا لم يتم جمعها </a:t>
            </a:r>
            <a:r>
              <a:rPr lang="en-GB" sz="1150" i="1" dirty="0" err="1"/>
              <a:t>بشكل</a:t>
            </a:r>
            <a:r>
              <a:rPr lang="en-GB" sz="1150" i="1" dirty="0"/>
              <a:t> </a:t>
            </a:r>
            <a:r>
              <a:rPr lang="en-GB" sz="1150" i="1" dirty="0" err="1"/>
              <a:t>مناسب</a:t>
            </a:r>
            <a:r>
              <a:rPr lang="ar-SA" sz="1150" i="1" dirty="0"/>
              <a:t>، </a:t>
            </a:r>
            <a:r>
              <a:rPr lang="en-GB" sz="1150" i="1" dirty="0" err="1"/>
              <a:t>فقد</a:t>
            </a:r>
            <a:r>
              <a:rPr lang="en-GB" sz="1150" i="1" dirty="0"/>
              <a:t> يشعر الأطفال بالخوف </a:t>
            </a:r>
            <a:r>
              <a:rPr lang="en-GB" sz="1150" i="1" dirty="0" err="1"/>
              <a:t>أو</a:t>
            </a:r>
            <a:r>
              <a:rPr lang="en-GB" sz="1150" i="1" dirty="0"/>
              <a:t> </a:t>
            </a:r>
            <a:r>
              <a:rPr lang="en-GB" sz="1150" i="1" dirty="0" err="1"/>
              <a:t>ال</a:t>
            </a:r>
            <a:r>
              <a:rPr lang="ar-SA" sz="1150" i="1" dirty="0"/>
              <a:t>ارتباك</a:t>
            </a:r>
            <a:r>
              <a:rPr lang="en-GB" sz="1150" i="1" dirty="0"/>
              <a:t> حول سبب طرحك عليهم أسئلة حول الأحداث المؤلمة.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50" i="1" dirty="0"/>
              <a:t>بيانات إدارة الحالة حساسة</a:t>
            </a:r>
          </a:p>
          <a:p>
            <a:pPr lvl="0" algn="r" rtl="1"/>
            <a:r>
              <a:rPr lang="ar-SA" sz="1150" i="1" dirty="0" err="1"/>
              <a:t>ت</a:t>
            </a:r>
            <a:r>
              <a:rPr lang="en-GB" sz="1150" i="1" dirty="0" err="1"/>
              <a:t>شمل</a:t>
            </a:r>
            <a:r>
              <a:rPr lang="ar-SA" sz="1150" i="1" dirty="0"/>
              <a:t> حماية</a:t>
            </a:r>
            <a:r>
              <a:rPr lang="en-GB" sz="1150" i="1" dirty="0"/>
              <a:t> </a:t>
            </a:r>
            <a:r>
              <a:rPr lang="en-GB" sz="1150" i="1" dirty="0" err="1"/>
              <a:t>الأطفال</a:t>
            </a:r>
            <a:r>
              <a:rPr lang="ar-SA" sz="1150" i="1" dirty="0"/>
              <a:t> </a:t>
            </a:r>
            <a:r>
              <a:rPr lang="en-GB" sz="1150" i="1" dirty="0" err="1"/>
              <a:t>أيضًا</a:t>
            </a:r>
            <a:r>
              <a:rPr lang="en-GB" sz="1150" i="1" dirty="0"/>
              <a:t> </a:t>
            </a:r>
            <a:r>
              <a:rPr lang="ar-SA" sz="1150" i="1" dirty="0"/>
              <a:t>حماية </a:t>
            </a:r>
            <a:r>
              <a:rPr lang="en-GB" sz="1150" i="1" dirty="0" err="1"/>
              <a:t>البيانات</a:t>
            </a:r>
            <a:r>
              <a:rPr lang="en-GB" sz="1150" i="1" dirty="0"/>
              <a:t> .</a:t>
            </a:r>
          </a:p>
        </p:txBody>
      </p:sp>
      <p:sp>
        <p:nvSpPr>
          <p:cNvPr id="6" name="Slide Image Placeholder 5">
            <a:extLst>
              <a:ext uri="{FF2B5EF4-FFF2-40B4-BE49-F238E27FC236}">
                <a16:creationId xmlns:a16="http://schemas.microsoft.com/office/drawing/2014/main" id="{6566E2B9-69A6-F8AA-EAC5-E8064EFC981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A7433B4-E8CE-8A98-521F-AAC4A198D3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16</a:t>
            </a:fld>
            <a:endParaRPr lang="en-US" sz="1200" dirty="0">
              <a:latin typeface="+mn-lt"/>
            </a:endParaRPr>
          </a:p>
        </p:txBody>
      </p:sp>
    </p:spTree>
    <p:extLst>
      <p:ext uri="{BB962C8B-B14F-4D97-AF65-F5344CB8AC3E}">
        <p14:creationId xmlns:p14="http://schemas.microsoft.com/office/powerpoint/2010/main" val="42651104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dirty="0"/>
              <a:t>توجيه </a:t>
            </a:r>
            <a:r>
              <a:rPr lang="en-GB" dirty="0" err="1"/>
              <a:t>المشاركين</a:t>
            </a:r>
            <a:r>
              <a:rPr lang="en-GB" dirty="0"/>
              <a:t> </a:t>
            </a:r>
            <a:r>
              <a:rPr lang="en-GB" dirty="0" err="1"/>
              <a:t>إلى</a:t>
            </a:r>
            <a:r>
              <a:rPr lang="ar-SA" dirty="0"/>
              <a:t> </a:t>
            </a:r>
            <a:r>
              <a:rPr lang="ar-SA" b="1" dirty="0"/>
              <a:t>دليل العمل </a:t>
            </a:r>
            <a:r>
              <a:rPr lang="en-GB" b="1" dirty="0" err="1"/>
              <a:t>الصفحة</a:t>
            </a:r>
            <a:r>
              <a:rPr lang="en-GB" b="1" dirty="0"/>
              <a:t> </a:t>
            </a:r>
            <a:r>
              <a:rPr lang="ar-SA" b="1" dirty="0"/>
              <a:t> ٤٥: </a:t>
            </a:r>
            <a:r>
              <a:rPr lang="en-GB" b="1" dirty="0" err="1"/>
              <a:t>كيف</a:t>
            </a:r>
            <a:r>
              <a:rPr lang="ar-SA" b="1" dirty="0" err="1"/>
              <a:t>ية</a:t>
            </a:r>
            <a:r>
              <a:rPr lang="en-GB" b="1" dirty="0"/>
              <a:t> </a:t>
            </a:r>
            <a:r>
              <a:rPr lang="ar-SA" b="1" dirty="0"/>
              <a:t>الا</a:t>
            </a:r>
            <a:r>
              <a:rPr lang="en-GB" b="1" dirty="0" err="1"/>
              <a:t>ستعد</a:t>
            </a:r>
            <a:r>
              <a:rPr lang="ar-SA" b="1" dirty="0"/>
              <a:t>اد</a:t>
            </a:r>
            <a:r>
              <a:rPr lang="en-GB" b="1" dirty="0"/>
              <a:t> </a:t>
            </a:r>
            <a:r>
              <a:rPr lang="en-GB" b="1" dirty="0" err="1"/>
              <a:t>للاتصال</a:t>
            </a:r>
            <a:r>
              <a:rPr lang="en-GB" b="1" dirty="0"/>
              <a:t> </a:t>
            </a:r>
            <a:r>
              <a:rPr lang="en-GB" b="1" dirty="0" err="1"/>
              <a:t>أو</a:t>
            </a:r>
            <a:r>
              <a:rPr lang="en-GB" b="1" dirty="0"/>
              <a:t> </a:t>
            </a:r>
            <a:r>
              <a:rPr lang="en-GB" b="1" dirty="0" err="1"/>
              <a:t>مقابل</a:t>
            </a:r>
            <a:r>
              <a:rPr lang="ar-SA" b="1" dirty="0" err="1"/>
              <a:t>ة</a:t>
            </a:r>
            <a:r>
              <a:rPr lang="ar-SA" b="1" dirty="0"/>
              <a:t> الطفل</a:t>
            </a:r>
            <a:endParaRPr lang="en-GB" dirty="0"/>
          </a:p>
          <a:p>
            <a:pPr algn="r" rtl="1"/>
            <a:r>
              <a:rPr lang="ar-SA" i="1" dirty="0"/>
              <a:t>قم بو</a:t>
            </a:r>
            <a:r>
              <a:rPr lang="en-GB" i="1" dirty="0" err="1"/>
              <a:t>ضع</a:t>
            </a:r>
            <a:r>
              <a:rPr lang="en-GB" i="1" dirty="0"/>
              <a:t> </a:t>
            </a:r>
            <a:r>
              <a:rPr lang="en-GB" i="1" dirty="0" err="1"/>
              <a:t>قائمة</a:t>
            </a:r>
            <a:r>
              <a:rPr lang="en-GB" i="1" dirty="0"/>
              <a:t> </a:t>
            </a:r>
            <a:r>
              <a:rPr lang="en-GB" i="1" dirty="0" err="1"/>
              <a:t>خاصة</a:t>
            </a:r>
            <a:r>
              <a:rPr lang="en-GB" i="1" dirty="0"/>
              <a:t> بك يمكنك استخدامها عند الاستعداد للقاء طفل ووالديه أو مقدم الرعاية.</a:t>
            </a:r>
          </a:p>
          <a:p>
            <a:pPr lvl="1" algn="r" rtl="1"/>
            <a:r>
              <a:rPr lang="en-GB" i="1" dirty="0"/>
              <a:t>اجعلها محددة</a:t>
            </a:r>
          </a:p>
          <a:p>
            <a:pPr lvl="1" algn="r" rtl="1"/>
            <a:r>
              <a:rPr lang="en-GB" i="1" dirty="0"/>
              <a:t>أضف الأشياء الأخرى التي ترغب في القيام بها للاستعداد</a:t>
            </a:r>
          </a:p>
          <a:p>
            <a:pPr lvl="0" algn="r" rtl="1"/>
            <a:r>
              <a:rPr lang="en-GB" b="0" i="1" dirty="0"/>
              <a:t>فكر في:</a:t>
            </a:r>
          </a:p>
          <a:p>
            <a:pPr lvl="1" algn="r" rtl="1"/>
            <a:r>
              <a:rPr lang="en-GB" i="1" dirty="0"/>
              <a:t>هل يمكنك إخبار الطفل / العائلة مسبقًا بموعد زيارتك / مقابلتك </a:t>
            </a:r>
            <a:r>
              <a:rPr lang="en-GB" i="1" dirty="0" err="1"/>
              <a:t>والتحقق</a:t>
            </a:r>
            <a:r>
              <a:rPr lang="en-GB" i="1" dirty="0"/>
              <a:t> </a:t>
            </a:r>
            <a:r>
              <a:rPr lang="en-GB" i="1" dirty="0" err="1"/>
              <a:t>من</a:t>
            </a:r>
            <a:r>
              <a:rPr lang="ar-SA" i="1" dirty="0"/>
              <a:t> أنهم متاحين</a:t>
            </a:r>
            <a:r>
              <a:rPr lang="en-GB" i="1" dirty="0"/>
              <a:t>؟</a:t>
            </a:r>
          </a:p>
          <a:p>
            <a:pPr lvl="1" algn="r" rtl="1"/>
            <a:r>
              <a:rPr lang="en-GB" i="1" dirty="0"/>
              <a:t>قم بمراجعة أي ملاحظات حالة أو ملاحظات </a:t>
            </a:r>
            <a:r>
              <a:rPr lang="en-GB" i="1" dirty="0" err="1"/>
              <a:t>إحالة</a:t>
            </a:r>
            <a:r>
              <a:rPr lang="en-GB" i="1" dirty="0"/>
              <a:t> </a:t>
            </a:r>
            <a:r>
              <a:rPr lang="ar-SA" i="1" dirty="0"/>
              <a:t>تم تلقيها</a:t>
            </a:r>
            <a:endParaRPr lang="en-GB" i="1" dirty="0"/>
          </a:p>
          <a:p>
            <a:pPr lvl="1" algn="r" rtl="1"/>
            <a:r>
              <a:rPr lang="en-GB" i="1" dirty="0"/>
              <a:t>هل تحتاج إلى </a:t>
            </a:r>
            <a:r>
              <a:rPr lang="en-GB" i="1" dirty="0" err="1"/>
              <a:t>تنظيم</a:t>
            </a:r>
            <a:r>
              <a:rPr lang="en-GB" i="1" dirty="0"/>
              <a:t> </a:t>
            </a:r>
            <a:r>
              <a:rPr lang="en-GB" i="1" dirty="0" err="1"/>
              <a:t>ال</a:t>
            </a:r>
            <a:r>
              <a:rPr lang="ar-SA" i="1" dirty="0"/>
              <a:t>مواصلات</a:t>
            </a:r>
            <a:r>
              <a:rPr lang="en-GB" i="1" dirty="0"/>
              <a:t> للتأكد من أنك في الوقت المحدد؟</a:t>
            </a:r>
          </a:p>
          <a:p>
            <a:pPr lvl="1" algn="r" rtl="1"/>
            <a:r>
              <a:rPr lang="en-GB" i="1" dirty="0"/>
              <a:t>كيف ستخبر مشرفك عند زيارتك؟</a:t>
            </a:r>
          </a:p>
          <a:p>
            <a:pPr marL="0" indent="0" algn="r" rtl="1">
              <a:buNone/>
            </a:pPr>
            <a:endParaRPr lang="en-GB" b="1" dirty="0"/>
          </a:p>
          <a:p>
            <a:pPr marL="0" indent="0" algn="r" rtl="1">
              <a:buNone/>
            </a:pPr>
            <a:r>
              <a:rPr lang="en-GB" b="1" dirty="0" err="1"/>
              <a:t>عمل</a:t>
            </a:r>
            <a:r>
              <a:rPr lang="en-GB" b="1" dirty="0"/>
              <a:t> </a:t>
            </a:r>
            <a:r>
              <a:rPr lang="en-GB" b="1" dirty="0" err="1"/>
              <a:t>فردي</a:t>
            </a:r>
            <a:r>
              <a:rPr lang="en-GB" b="1" dirty="0"/>
              <a:t> </a:t>
            </a:r>
            <a:r>
              <a:rPr lang="ar-SA" b="1" dirty="0"/>
              <a:t>(١٠ دقائق)</a:t>
            </a:r>
            <a:endParaRPr lang="en-GB" b="1" dirty="0"/>
          </a:p>
          <a:p>
            <a:pPr marL="0" indent="0" algn="r" rtl="1">
              <a:buNone/>
            </a:pPr>
            <a:endParaRPr lang="en-GB" b="1" dirty="0"/>
          </a:p>
          <a:p>
            <a:pPr marL="0" indent="0" algn="r" rtl="1">
              <a:buNone/>
            </a:pPr>
            <a:r>
              <a:rPr lang="en-GB" b="1" dirty="0"/>
              <a:t>مناقشة </a:t>
            </a:r>
            <a:r>
              <a:rPr lang="en-GB" b="1" dirty="0" err="1"/>
              <a:t>عامة</a:t>
            </a:r>
            <a:r>
              <a:rPr lang="en-GB" b="1" dirty="0"/>
              <a:t> </a:t>
            </a:r>
            <a:r>
              <a:rPr lang="ar-SA" b="1" dirty="0"/>
              <a:t>(٥ دقائق)</a:t>
            </a:r>
            <a:endParaRPr lang="en-GB" b="1" dirty="0"/>
          </a:p>
          <a:p>
            <a:pPr algn="r" rtl="1"/>
            <a:r>
              <a:rPr lang="en-GB" dirty="0" err="1"/>
              <a:t>اطلب</a:t>
            </a:r>
            <a:r>
              <a:rPr lang="en-GB" dirty="0"/>
              <a:t> </a:t>
            </a:r>
            <a:r>
              <a:rPr lang="en-GB" dirty="0" err="1"/>
              <a:t>من</a:t>
            </a:r>
            <a:r>
              <a:rPr lang="ar-SA" dirty="0"/>
              <a:t> بعض</a:t>
            </a:r>
            <a:r>
              <a:rPr lang="en-GB" dirty="0"/>
              <a:t> المتطوعين مشاركة مثال </a:t>
            </a:r>
            <a:r>
              <a:rPr lang="en-GB" dirty="0" err="1"/>
              <a:t>لقائمتهم</a:t>
            </a:r>
            <a:r>
              <a:rPr lang="en-GB" dirty="0"/>
              <a:t>  (</a:t>
            </a:r>
            <a:r>
              <a:rPr lang="en-GB" dirty="0" err="1"/>
              <a:t>ليس</a:t>
            </a:r>
            <a:r>
              <a:rPr lang="en-GB" dirty="0"/>
              <a:t> كل شيء)</a:t>
            </a:r>
          </a:p>
          <a:p>
            <a:pPr algn="r" rtl="1"/>
            <a:r>
              <a:rPr lang="en-GB" i="1" dirty="0"/>
              <a:t>يمكنك إضافة المزيد إلى هذا لاحقًا بعد الانتهاء من الجلسات التالية.</a:t>
            </a:r>
          </a:p>
          <a:p>
            <a:pPr algn="r" rtl="1"/>
            <a:r>
              <a:rPr lang="ar-SA" dirty="0"/>
              <a:t>قم بت</a:t>
            </a:r>
            <a:r>
              <a:rPr lang="en-GB" dirty="0" err="1"/>
              <a:t>لخ</a:t>
            </a:r>
            <a:r>
              <a:rPr lang="ar-SA" dirty="0" err="1"/>
              <a:t>ي</a:t>
            </a:r>
            <a:r>
              <a:rPr lang="en-GB" dirty="0" err="1"/>
              <a:t>ص</a:t>
            </a:r>
            <a:r>
              <a:rPr lang="en-GB" dirty="0"/>
              <a:t> </a:t>
            </a:r>
            <a:r>
              <a:rPr lang="en-GB" dirty="0" err="1"/>
              <a:t>ما</a:t>
            </a:r>
            <a:r>
              <a:rPr lang="en-GB" dirty="0"/>
              <a:t> </a:t>
            </a:r>
            <a:r>
              <a:rPr lang="ar-SA" dirty="0"/>
              <a:t>قام</a:t>
            </a:r>
            <a:r>
              <a:rPr lang="en-GB" dirty="0"/>
              <a:t> </a:t>
            </a:r>
            <a:r>
              <a:rPr lang="en-GB" dirty="0" err="1"/>
              <a:t>المشاركون</a:t>
            </a:r>
            <a:r>
              <a:rPr lang="ar-SA" dirty="0"/>
              <a:t> بمشاركته</a:t>
            </a:r>
            <a:endParaRPr lang="en-GB" dirty="0"/>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2ECA8D29-39C9-6F96-AC3A-8C77EF0992A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0B5DC0-1D9F-92EF-7EA8-A5D018E875B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17</a:t>
            </a:fld>
            <a:endParaRPr lang="en-US" sz="1200" dirty="0">
              <a:latin typeface="+mn-lt"/>
            </a:endParaRPr>
          </a:p>
        </p:txBody>
      </p:sp>
    </p:spTree>
    <p:extLst>
      <p:ext uri="{BB962C8B-B14F-4D97-AF65-F5344CB8AC3E}">
        <p14:creationId xmlns:p14="http://schemas.microsoft.com/office/powerpoint/2010/main" val="4167421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ar-SA" dirty="0"/>
              <a:t>الإشارة</a:t>
            </a:r>
            <a:r>
              <a:rPr lang="en-GB" dirty="0"/>
              <a:t> إلى الأمثلة </a:t>
            </a:r>
            <a:r>
              <a:rPr lang="en-GB" dirty="0" err="1"/>
              <a:t>التي</a:t>
            </a:r>
            <a:r>
              <a:rPr lang="en-GB" dirty="0"/>
              <a:t> </a:t>
            </a:r>
            <a:r>
              <a:rPr lang="ar-SA" dirty="0"/>
              <a:t>قام</a:t>
            </a:r>
            <a:r>
              <a:rPr lang="en-GB" dirty="0"/>
              <a:t> </a:t>
            </a:r>
            <a:r>
              <a:rPr lang="en-GB" dirty="0" err="1"/>
              <a:t>المشاركون</a:t>
            </a:r>
            <a:r>
              <a:rPr lang="ar-SA" dirty="0"/>
              <a:t> بمشاركتها</a:t>
            </a:r>
            <a:r>
              <a:rPr lang="en-GB" dirty="0"/>
              <a:t> في وقت سابق</a:t>
            </a:r>
          </a:p>
          <a:p>
            <a:pPr algn="r" rtl="1"/>
            <a:endParaRPr lang="ar-SA" dirty="0"/>
          </a:p>
          <a:p>
            <a:pPr algn="r" rtl="1"/>
            <a:endParaRPr lang="ar-SA" dirty="0"/>
          </a:p>
        </p:txBody>
      </p:sp>
      <p:sp>
        <p:nvSpPr>
          <p:cNvPr id="6" name="Slide Image Placeholder 5">
            <a:extLst>
              <a:ext uri="{FF2B5EF4-FFF2-40B4-BE49-F238E27FC236}">
                <a16:creationId xmlns:a16="http://schemas.microsoft.com/office/drawing/2014/main" id="{6BC8B2B2-67BE-3168-FB25-7579E8174A5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5B0B9FF-45D9-DD65-07D6-82AAAF9A548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18</a:t>
            </a:fld>
            <a:endParaRPr lang="en-US" sz="1200" dirty="0">
              <a:latin typeface="+mn-lt"/>
            </a:endParaRPr>
          </a:p>
        </p:txBody>
      </p:sp>
    </p:spTree>
    <p:extLst>
      <p:ext uri="{BB962C8B-B14F-4D97-AF65-F5344CB8AC3E}">
        <p14:creationId xmlns:p14="http://schemas.microsoft.com/office/powerpoint/2010/main" val="24220897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dirty="0"/>
          </a:p>
          <a:p>
            <a:pPr algn="r" rtl="1"/>
            <a:r>
              <a:rPr lang="en-US" dirty="0" err="1"/>
              <a:t>عرض</a:t>
            </a:r>
            <a:r>
              <a:rPr lang="en-US" dirty="0"/>
              <a:t> الشريحة</a:t>
            </a:r>
          </a:p>
          <a:p>
            <a:pPr algn="r" rtl="1"/>
            <a:r>
              <a:rPr lang="en-US" i="1" dirty="0"/>
              <a:t>غالبًا ما يكون الشخص البالغ الموثوق به هو والد الطفل أو مقدم </a:t>
            </a:r>
            <a:r>
              <a:rPr lang="en-US" i="1" dirty="0" err="1"/>
              <a:t>الرعاية</a:t>
            </a:r>
            <a:r>
              <a:rPr lang="en-US" i="1" dirty="0"/>
              <a:t> </a:t>
            </a:r>
            <a:r>
              <a:rPr lang="en-US" i="1" dirty="0" err="1"/>
              <a:t>ما</a:t>
            </a:r>
            <a:r>
              <a:rPr lang="en-US" i="1" dirty="0"/>
              <a:t> لم يكن ذلك غير مناسب.</a:t>
            </a:r>
          </a:p>
          <a:p>
            <a:pPr algn="r" rtl="1"/>
            <a:r>
              <a:rPr lang="en-CA" i="1" dirty="0"/>
              <a:t>هل لدى أي شخص أي أسئلة أو بحاجة إلى توضيح؟</a:t>
            </a:r>
            <a:endParaRPr lang="en-GB" i="1" dirty="0"/>
          </a:p>
          <a:p>
            <a:pPr algn="r" rtl="1"/>
            <a:r>
              <a:rPr lang="en-GB" i="1" dirty="0"/>
              <a:t>تعلمنا أنه من المهم الاستعداد قبل مقابلة الطفل وعائلته.</a:t>
            </a:r>
          </a:p>
          <a:p>
            <a:pPr algn="r" rtl="1"/>
            <a:r>
              <a:rPr lang="en-GB" i="1" dirty="0"/>
              <a:t>في الجلسات القادمة سنتعلم كيفية التواصل مع الأطفال وعائلاتهم </a:t>
            </a:r>
            <a:r>
              <a:rPr lang="en-GB" i="1" dirty="0" err="1"/>
              <a:t>خلال</a:t>
            </a:r>
            <a:r>
              <a:rPr lang="en-GB" i="1" dirty="0"/>
              <a:t> </a:t>
            </a:r>
            <a:r>
              <a:rPr lang="ar-SA" i="1" dirty="0"/>
              <a:t>المقابلة</a:t>
            </a:r>
            <a:endParaRPr lang="en-BE" i="1" dirty="0"/>
          </a:p>
          <a:p>
            <a:pPr algn="r" rtl="1"/>
            <a:endParaRPr lang="ar-SA" dirty="0"/>
          </a:p>
          <a:p>
            <a:pPr algn="r" rtl="1"/>
            <a:endParaRPr lang="ar-SA" dirty="0"/>
          </a:p>
        </p:txBody>
      </p:sp>
      <p:sp>
        <p:nvSpPr>
          <p:cNvPr id="6" name="Slide Image Placeholder 5">
            <a:extLst>
              <a:ext uri="{FF2B5EF4-FFF2-40B4-BE49-F238E27FC236}">
                <a16:creationId xmlns:a16="http://schemas.microsoft.com/office/drawing/2014/main" id="{2031B00D-8F7F-B037-41D3-EAAA09A4585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3A3E623-A1D3-EAE5-EF0A-F98FDE02AED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19</a:t>
            </a:fld>
            <a:endParaRPr lang="en-US" sz="1200" dirty="0">
              <a:latin typeface="+mn-lt"/>
            </a:endParaRPr>
          </a:p>
        </p:txBody>
      </p:sp>
    </p:spTree>
    <p:extLst>
      <p:ext uri="{BB962C8B-B14F-4D97-AF65-F5344CB8AC3E}">
        <p14:creationId xmlns:p14="http://schemas.microsoft.com/office/powerpoint/2010/main" val="3271992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مدة الجلسة الأولى: </a:t>
            </a:r>
            <a:r>
              <a:rPr lang="ar-SA" b="1" dirty="0"/>
              <a:t>٤٥ دقيقة</a:t>
            </a:r>
            <a:endParaRPr lang="en-GB" b="1" dirty="0"/>
          </a:p>
          <a:p>
            <a:pPr marL="0" indent="0" algn="r" rtl="1">
              <a:buNone/>
            </a:pPr>
            <a:r>
              <a:rPr lang="en-GB" dirty="0"/>
              <a:t>______________________________________________________________________________</a:t>
            </a:r>
          </a:p>
          <a:p>
            <a:pPr marL="0" indent="0" algn="r" rtl="1">
              <a:buNone/>
            </a:pPr>
            <a:endParaRPr lang="en-GB" dirty="0"/>
          </a:p>
          <a:p>
            <a:pPr marL="0" indent="0" algn="r" rtl="1">
              <a:buNone/>
            </a:pPr>
            <a:r>
              <a:rPr lang="ar-SA" b="1" dirty="0"/>
              <a:t>الشرح</a:t>
            </a:r>
            <a:endParaRPr lang="en-GB" b="1" dirty="0"/>
          </a:p>
          <a:p>
            <a:pPr algn="r" rtl="1"/>
            <a:r>
              <a:rPr lang="en-GB" i="1" dirty="0" err="1"/>
              <a:t>سنفت</a:t>
            </a:r>
            <a:r>
              <a:rPr lang="ar-SA" i="1" dirty="0" err="1"/>
              <a:t>ت</a:t>
            </a:r>
            <a:r>
              <a:rPr lang="en-GB" i="1" dirty="0" err="1"/>
              <a:t>ح</a:t>
            </a:r>
            <a:r>
              <a:rPr lang="en-GB" i="1" dirty="0"/>
              <a:t> هذه الوحدة من </a:t>
            </a:r>
            <a:r>
              <a:rPr lang="en-GB" i="1" dirty="0" err="1"/>
              <a:t>خلال</a:t>
            </a:r>
            <a:r>
              <a:rPr lang="en-GB" i="1" dirty="0"/>
              <a:t> </a:t>
            </a:r>
            <a:r>
              <a:rPr lang="ar-SA" i="1" dirty="0"/>
              <a:t>الاطلاع على</a:t>
            </a:r>
            <a:r>
              <a:rPr lang="en-GB" i="1" dirty="0"/>
              <a:t>:</a:t>
            </a:r>
          </a:p>
          <a:p>
            <a:pPr lvl="1" algn="r" rtl="1"/>
            <a:r>
              <a:rPr lang="ar-SA" i="1" dirty="0"/>
              <a:t>الأجندة</a:t>
            </a:r>
            <a:endParaRPr lang="en-GB" i="1" dirty="0"/>
          </a:p>
          <a:p>
            <a:pPr lvl="1" algn="r" rtl="1"/>
            <a:r>
              <a:rPr lang="en-GB" i="1" dirty="0"/>
              <a:t>الاهداف</a:t>
            </a:r>
          </a:p>
          <a:p>
            <a:pPr lvl="1" algn="r" rtl="1"/>
            <a:r>
              <a:rPr lang="ar-SA" i="1" dirty="0"/>
              <a:t>مراجعة </a:t>
            </a:r>
            <a:r>
              <a:rPr lang="ar-SA" i="1" dirty="0" err="1"/>
              <a:t>لل</a:t>
            </a:r>
            <a:r>
              <a:rPr lang="en-GB" i="1" dirty="0" err="1"/>
              <a:t>وحدة</a:t>
            </a:r>
            <a:r>
              <a:rPr lang="en-GB" i="1" dirty="0"/>
              <a:t> السابقة.</a:t>
            </a:r>
            <a:endParaRPr lang="en-BE" i="1" dirty="0"/>
          </a:p>
        </p:txBody>
      </p:sp>
      <p:sp>
        <p:nvSpPr>
          <p:cNvPr id="6" name="Slide Image Placeholder 5">
            <a:extLst>
              <a:ext uri="{FF2B5EF4-FFF2-40B4-BE49-F238E27FC236}">
                <a16:creationId xmlns:a16="http://schemas.microsoft.com/office/drawing/2014/main" id="{752C55E8-8253-4DD7-73C6-5F1DB748B07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A05022A-3AFA-197B-FDAD-20DBBD3DB9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a:t>
            </a:fld>
            <a:endParaRPr lang="en-US" sz="1200" dirty="0">
              <a:latin typeface="+mn-lt"/>
            </a:endParaRPr>
          </a:p>
        </p:txBody>
      </p:sp>
    </p:spTree>
    <p:extLst>
      <p:ext uri="{BB962C8B-B14F-4D97-AF65-F5344CB8AC3E}">
        <p14:creationId xmlns:p14="http://schemas.microsoft.com/office/powerpoint/2010/main" val="54282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مدة </a:t>
            </a:r>
            <a:r>
              <a:rPr lang="en-GB" b="1" dirty="0" err="1"/>
              <a:t>الجلسة</a:t>
            </a:r>
            <a:r>
              <a:rPr lang="en-GB" b="1" dirty="0"/>
              <a:t> </a:t>
            </a:r>
            <a:r>
              <a:rPr lang="ar-SA" b="1" dirty="0"/>
              <a:t>الثالثة: ساعتين و٣٠ دقيقة</a:t>
            </a:r>
          </a:p>
          <a:p>
            <a:pPr marL="0" indent="0" algn="r" rtl="1">
              <a:buNone/>
            </a:pPr>
            <a:r>
              <a:rPr lang="en-GB" b="1" dirty="0"/>
              <a:t>______________________________________________________________________________</a:t>
            </a:r>
          </a:p>
          <a:p>
            <a:pPr marL="0" indent="0" algn="r" rtl="1">
              <a:buNone/>
            </a:pPr>
            <a:endParaRPr lang="en-GB" dirty="0"/>
          </a:p>
          <a:p>
            <a:pPr marL="0" indent="0" algn="r" rtl="1">
              <a:buNone/>
            </a:pPr>
            <a:r>
              <a:rPr lang="ar-SA" b="1" dirty="0"/>
              <a:t>الشرح</a:t>
            </a:r>
            <a:endParaRPr lang="en-GB" b="1" dirty="0"/>
          </a:p>
          <a:p>
            <a:pPr algn="r" rtl="1"/>
            <a:r>
              <a:rPr lang="en-GB" i="1" dirty="0"/>
              <a:t>تعتبر تقنيات الاتصال المناسبة والفعالة أداة مهمة حقًا لأخصائيي الحالة</a:t>
            </a:r>
          </a:p>
          <a:p>
            <a:pPr algn="r" rtl="1"/>
            <a:r>
              <a:rPr lang="en-GB" i="1" dirty="0"/>
              <a:t>يعد التواصل المقبول </a:t>
            </a:r>
            <a:r>
              <a:rPr lang="en-GB" i="1" dirty="0" err="1"/>
              <a:t>والدافئ</a:t>
            </a:r>
            <a:r>
              <a:rPr lang="en-GB" i="1" dirty="0"/>
              <a:t> </a:t>
            </a:r>
            <a:r>
              <a:rPr lang="en-GB" i="1" dirty="0" err="1"/>
              <a:t>وال</a:t>
            </a:r>
            <a:r>
              <a:rPr lang="ar-SA" i="1" dirty="0"/>
              <a:t>محترم</a:t>
            </a:r>
            <a:r>
              <a:rPr lang="en-GB" i="1" dirty="0"/>
              <a:t> والواضح أمرًا ضروريًا لبناء </a:t>
            </a:r>
            <a:r>
              <a:rPr lang="en-GB" i="1" dirty="0" err="1"/>
              <a:t>علاقة</a:t>
            </a:r>
            <a:r>
              <a:rPr lang="en-GB" i="1" dirty="0"/>
              <a:t> </a:t>
            </a:r>
            <a:r>
              <a:rPr lang="ar-SA" i="1" dirty="0"/>
              <a:t>ال</a:t>
            </a:r>
            <a:r>
              <a:rPr lang="en-GB" i="1" dirty="0" err="1"/>
              <a:t>ثقة</a:t>
            </a:r>
            <a:r>
              <a:rPr lang="en-GB" i="1" dirty="0"/>
              <a:t> </a:t>
            </a:r>
            <a:r>
              <a:rPr lang="ar-SA" i="1" dirty="0"/>
              <a:t>ال</a:t>
            </a:r>
            <a:r>
              <a:rPr lang="en-GB" i="1" dirty="0" err="1"/>
              <a:t>مطلوبة</a:t>
            </a:r>
            <a:r>
              <a:rPr lang="en-GB" i="1" dirty="0"/>
              <a:t> لدعم أي طفل وعائلته.</a:t>
            </a:r>
          </a:p>
          <a:p>
            <a:pPr algn="r" rtl="1"/>
            <a:r>
              <a:rPr lang="en-GB" i="1" dirty="0"/>
              <a:t>سنبدأ بمناقشة </a:t>
            </a:r>
            <a:r>
              <a:rPr lang="en-GB" i="1" dirty="0" err="1"/>
              <a:t>وممارسة</a:t>
            </a:r>
            <a:r>
              <a:rPr lang="en-GB" i="1" dirty="0"/>
              <a:t> </a:t>
            </a:r>
            <a:r>
              <a:rPr lang="ar-SA" i="1" dirty="0"/>
              <a:t>ال</a:t>
            </a:r>
            <a:r>
              <a:rPr lang="en-GB" i="1" dirty="0" err="1"/>
              <a:t>تقنيات</a:t>
            </a:r>
            <a:r>
              <a:rPr lang="ar-SA" i="1" dirty="0"/>
              <a:t> ال</a:t>
            </a:r>
            <a:r>
              <a:rPr lang="en-GB" i="1" dirty="0" err="1"/>
              <a:t>غير</a:t>
            </a:r>
            <a:r>
              <a:rPr lang="en-GB" i="1" dirty="0"/>
              <a:t> </a:t>
            </a:r>
            <a:r>
              <a:rPr lang="en-GB" i="1" dirty="0" err="1"/>
              <a:t>اللفظية</a:t>
            </a:r>
            <a:r>
              <a:rPr lang="en-GB" i="1" dirty="0"/>
              <a:t> </a:t>
            </a:r>
            <a:r>
              <a:rPr lang="ar-SA" i="1" dirty="0"/>
              <a:t>،</a:t>
            </a:r>
            <a:r>
              <a:rPr lang="en-GB" i="1" dirty="0"/>
              <a:t> </a:t>
            </a:r>
            <a:r>
              <a:rPr lang="en-GB" i="1" dirty="0" err="1"/>
              <a:t>الاستماع</a:t>
            </a:r>
            <a:r>
              <a:rPr lang="en-GB" i="1" dirty="0"/>
              <a:t> </a:t>
            </a:r>
            <a:r>
              <a:rPr lang="en-GB" i="1" dirty="0" err="1"/>
              <a:t>الفعال</a:t>
            </a:r>
            <a:r>
              <a:rPr lang="ar-SA" i="1" dirty="0"/>
              <a:t>،</a:t>
            </a:r>
            <a:r>
              <a:rPr lang="en-GB" i="1" dirty="0"/>
              <a:t> </a:t>
            </a:r>
            <a:r>
              <a:rPr lang="en-GB" i="1" dirty="0" err="1"/>
              <a:t>و</a:t>
            </a:r>
            <a:r>
              <a:rPr lang="ar-SA" i="1" dirty="0"/>
              <a:t> تقنيات </a:t>
            </a:r>
            <a:r>
              <a:rPr lang="en-GB" i="1" dirty="0" err="1"/>
              <a:t>التحدث</a:t>
            </a:r>
            <a:r>
              <a:rPr lang="en-GB" i="1" dirty="0"/>
              <a:t> الفعالة التي يمكن استخدامها مع الأطفال من مختلف الأعمار ومراحل النمو.</a:t>
            </a:r>
          </a:p>
        </p:txBody>
      </p:sp>
      <p:sp>
        <p:nvSpPr>
          <p:cNvPr id="6" name="Slide Image Placeholder 5">
            <a:extLst>
              <a:ext uri="{FF2B5EF4-FFF2-40B4-BE49-F238E27FC236}">
                <a16:creationId xmlns:a16="http://schemas.microsoft.com/office/drawing/2014/main" id="{62A6037E-C0DA-3857-D127-C09E0BF7AC7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1E7FEC2-CD17-3ABA-6484-EAD514C40AB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20</a:t>
            </a:fld>
            <a:endParaRPr lang="en-US" sz="1200" dirty="0">
              <a:latin typeface="+mn-lt"/>
            </a:endParaRPr>
          </a:p>
        </p:txBody>
      </p:sp>
    </p:spTree>
    <p:extLst>
      <p:ext uri="{BB962C8B-B14F-4D97-AF65-F5344CB8AC3E}">
        <p14:creationId xmlns:p14="http://schemas.microsoft.com/office/powerpoint/2010/main" val="5614747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مناقشة عامة</a:t>
            </a:r>
          </a:p>
          <a:p>
            <a:pPr algn="r" rtl="1"/>
            <a:r>
              <a:rPr lang="en-GB" i="1" dirty="0"/>
              <a:t>ماذا نعني بالتواصل غير اللفظي؟ ما هي بعض الأمثلة؟</a:t>
            </a:r>
          </a:p>
          <a:p>
            <a:pPr lvl="1" algn="r" rtl="1"/>
            <a:r>
              <a:rPr lang="en-GB" dirty="0"/>
              <a:t>إجابات ممكنة:</a:t>
            </a:r>
          </a:p>
          <a:p>
            <a:pPr lvl="2" algn="r" rtl="1"/>
            <a:r>
              <a:rPr lang="en-GB" dirty="0"/>
              <a:t>لغة الجسد (على سبيل </a:t>
            </a:r>
            <a:r>
              <a:rPr lang="en-GB" dirty="0" err="1"/>
              <a:t>المثال</a:t>
            </a:r>
            <a:r>
              <a:rPr lang="en-GB" dirty="0"/>
              <a:t> ، طي الذراعين أو الاسترخاء ، أو مواجهة الجسم بعيدًا </a:t>
            </a:r>
            <a:r>
              <a:rPr lang="en-GB" dirty="0" err="1"/>
              <a:t>أو</a:t>
            </a:r>
            <a:r>
              <a:rPr lang="en-GB" dirty="0"/>
              <a:t> </a:t>
            </a:r>
            <a:r>
              <a:rPr lang="ar-SA" dirty="0" err="1"/>
              <a:t>با</a:t>
            </a:r>
            <a:r>
              <a:rPr lang="en-GB" dirty="0" err="1"/>
              <a:t>تجاه</a:t>
            </a:r>
            <a:r>
              <a:rPr lang="en-GB" dirty="0"/>
              <a:t> المتحدث ، أو الجلوس بشكل مستقيم </a:t>
            </a:r>
            <a:r>
              <a:rPr lang="en-GB" dirty="0" err="1"/>
              <a:t>أو</a:t>
            </a:r>
            <a:r>
              <a:rPr lang="en-GB" dirty="0"/>
              <a:t> </a:t>
            </a:r>
            <a:r>
              <a:rPr lang="en-GB" dirty="0" err="1"/>
              <a:t>الانحناء</a:t>
            </a:r>
            <a:r>
              <a:rPr lang="ar-SA" dirty="0"/>
              <a:t>)</a:t>
            </a:r>
            <a:endParaRPr lang="en-GB" dirty="0"/>
          </a:p>
          <a:p>
            <a:pPr lvl="2" algn="r" rtl="1"/>
            <a:r>
              <a:rPr lang="en-GB" dirty="0"/>
              <a:t>تعابير الوجه (مثل رفع الحاجبين ، تغيير شكل الفم).</a:t>
            </a:r>
          </a:p>
          <a:p>
            <a:pPr lvl="2" algn="r" rtl="1"/>
            <a:r>
              <a:rPr lang="en-GB" dirty="0"/>
              <a:t>العيون (على سبيل المثال ، النظر إلى العينين ، والنظر نحو الباب ، واستخدام العيون للتعبير عن المشاعر).</a:t>
            </a:r>
          </a:p>
          <a:p>
            <a:pPr lvl="2" algn="r" rtl="1"/>
            <a:r>
              <a:rPr lang="en-GB" dirty="0" err="1"/>
              <a:t>ال</a:t>
            </a:r>
            <a:r>
              <a:rPr lang="ar-SA" dirty="0"/>
              <a:t>تواصل</a:t>
            </a:r>
            <a:r>
              <a:rPr lang="en-GB" dirty="0"/>
              <a:t> الجسدي (مثل المصافحة ، ولمس الذراع ، والعناق)</a:t>
            </a:r>
          </a:p>
          <a:p>
            <a:pPr algn="r" rtl="1"/>
            <a:r>
              <a:rPr lang="en-GB" i="1" dirty="0"/>
              <a:t>التواصل غير اللفظي هو نقل المعلومات بدون </a:t>
            </a:r>
            <a:r>
              <a:rPr lang="en-GB" i="1" dirty="0" err="1"/>
              <a:t>كلمات</a:t>
            </a:r>
            <a:r>
              <a:rPr lang="en-GB" i="1" dirty="0"/>
              <a:t> </a:t>
            </a:r>
            <a:r>
              <a:rPr lang="en-GB" i="1" dirty="0" err="1"/>
              <a:t>ولكن</a:t>
            </a:r>
            <a:r>
              <a:rPr lang="en-GB" i="1" dirty="0"/>
              <a:t> من خلال:</a:t>
            </a:r>
          </a:p>
          <a:p>
            <a:pPr lvl="1" algn="r" rtl="1"/>
            <a:r>
              <a:rPr lang="en-GB" i="1" dirty="0"/>
              <a:t>لغة الجسد</a:t>
            </a:r>
          </a:p>
          <a:p>
            <a:pPr lvl="1" algn="r" rtl="1"/>
            <a:r>
              <a:rPr lang="en-GB" i="1" dirty="0"/>
              <a:t>تعابير الوجه</a:t>
            </a:r>
          </a:p>
          <a:p>
            <a:pPr lvl="1" algn="r" rtl="1"/>
            <a:r>
              <a:rPr lang="ar-SA" i="1" dirty="0"/>
              <a:t>التواصل</a:t>
            </a:r>
            <a:r>
              <a:rPr lang="en-GB" i="1" dirty="0"/>
              <a:t> </a:t>
            </a:r>
            <a:r>
              <a:rPr lang="en-GB" i="1" dirty="0" err="1"/>
              <a:t>ال</a:t>
            </a:r>
            <a:r>
              <a:rPr lang="ar-SA" i="1" dirty="0"/>
              <a:t>بصري</a:t>
            </a:r>
            <a:endParaRPr lang="en-GB" i="1" dirty="0"/>
          </a:p>
          <a:p>
            <a:pPr lvl="1" algn="r" rtl="1"/>
            <a:r>
              <a:rPr lang="en-GB" dirty="0" err="1"/>
              <a:t>ال</a:t>
            </a:r>
            <a:r>
              <a:rPr lang="ar-SA" dirty="0"/>
              <a:t>تواصل</a:t>
            </a:r>
            <a:r>
              <a:rPr lang="en-GB" dirty="0"/>
              <a:t> </a:t>
            </a:r>
            <a:r>
              <a:rPr lang="en-GB" i="1" dirty="0"/>
              <a:t> الجسدي</a:t>
            </a:r>
          </a:p>
          <a:p>
            <a:pPr algn="r" rtl="1"/>
            <a:r>
              <a:rPr lang="en-GB" i="1" dirty="0" err="1"/>
              <a:t>يحتاج</a:t>
            </a:r>
            <a:r>
              <a:rPr lang="en-GB" i="1" dirty="0"/>
              <a:t> </a:t>
            </a:r>
            <a:r>
              <a:rPr lang="ar-SA" i="1" dirty="0"/>
              <a:t>أخصائيو الحالة</a:t>
            </a:r>
            <a:r>
              <a:rPr lang="en-GB" i="1" dirty="0"/>
              <a:t> إلى أن يكونوا على </a:t>
            </a:r>
            <a:r>
              <a:rPr lang="en-GB" i="1" dirty="0" err="1"/>
              <a:t>دراية</a:t>
            </a:r>
            <a:r>
              <a:rPr lang="en-GB" i="1" dirty="0"/>
              <a:t> </a:t>
            </a:r>
            <a:r>
              <a:rPr lang="en-GB" i="1" dirty="0" err="1"/>
              <a:t>ب</a:t>
            </a:r>
            <a:r>
              <a:rPr lang="ar-SA" i="1" dirty="0"/>
              <a:t>تواصلهم</a:t>
            </a:r>
            <a:r>
              <a:rPr lang="en-GB" i="1" dirty="0"/>
              <a:t> </a:t>
            </a:r>
            <a:r>
              <a:rPr lang="en-GB" i="1" dirty="0" err="1"/>
              <a:t>غير</a:t>
            </a:r>
            <a:r>
              <a:rPr lang="en-GB" i="1" dirty="0"/>
              <a:t> </a:t>
            </a:r>
            <a:r>
              <a:rPr lang="en-GB" i="1" dirty="0" err="1"/>
              <a:t>اللفظي</a:t>
            </a:r>
            <a:endParaRPr lang="en-GB" i="1" dirty="0"/>
          </a:p>
          <a:p>
            <a:pPr lvl="1" algn="r" rtl="1"/>
            <a:r>
              <a:rPr lang="en-GB" i="1" dirty="0"/>
              <a:t>وهذا يتيح </a:t>
            </a:r>
            <a:r>
              <a:rPr lang="en-GB" i="1" dirty="0" err="1"/>
              <a:t>التواصل</a:t>
            </a:r>
            <a:r>
              <a:rPr lang="en-GB" i="1" dirty="0"/>
              <a:t> </a:t>
            </a:r>
            <a:r>
              <a:rPr lang="en-GB" i="1" dirty="0" err="1"/>
              <a:t>الم</a:t>
            </a:r>
            <a:r>
              <a:rPr lang="ar-SA" i="1" dirty="0" err="1"/>
              <a:t>ت</a:t>
            </a:r>
            <a:r>
              <a:rPr lang="en-GB" i="1" dirty="0" err="1"/>
              <a:t>كيف</a:t>
            </a:r>
            <a:r>
              <a:rPr lang="en-GB" i="1" dirty="0"/>
              <a:t> والدافئ والمحترم والواضح</a:t>
            </a:r>
          </a:p>
          <a:p>
            <a:pPr lvl="1" algn="r" rtl="1"/>
            <a:r>
              <a:rPr lang="en-GB" i="1" dirty="0"/>
              <a:t>هذا مطلوب لبناء الثقة والعلاقة مع الطفل والأسرة</a:t>
            </a:r>
          </a:p>
          <a:p>
            <a:pPr algn="r" rtl="1"/>
            <a:r>
              <a:rPr lang="en-GB" i="1" dirty="0" err="1"/>
              <a:t>يحتاج</a:t>
            </a:r>
            <a:r>
              <a:rPr lang="en-GB" i="1" dirty="0"/>
              <a:t> </a:t>
            </a:r>
            <a:r>
              <a:rPr lang="ar-SA" i="1" dirty="0"/>
              <a:t>أخصائيو الحالة</a:t>
            </a:r>
            <a:r>
              <a:rPr lang="en-GB" i="1" dirty="0"/>
              <a:t> </a:t>
            </a:r>
            <a:r>
              <a:rPr lang="en-GB" i="1" dirty="0" err="1"/>
              <a:t>إلى</a:t>
            </a:r>
            <a:r>
              <a:rPr lang="en-GB" i="1" dirty="0"/>
              <a:t> قراءة التواصل غير اللفظي للطفل</a:t>
            </a:r>
          </a:p>
          <a:p>
            <a:pPr lvl="1" algn="r" rtl="1"/>
            <a:r>
              <a:rPr lang="en-GB" i="1" dirty="0"/>
              <a:t>إنه يشير إلى ما يشعرون به</a:t>
            </a:r>
          </a:p>
          <a:p>
            <a:pPr lvl="1" algn="r" rtl="1"/>
            <a:r>
              <a:rPr lang="en-GB" i="1" dirty="0"/>
              <a:t>إنه يشير إلى </a:t>
            </a:r>
            <a:r>
              <a:rPr lang="en-GB" i="1" dirty="0" err="1"/>
              <a:t>كيفية</a:t>
            </a:r>
            <a:r>
              <a:rPr lang="en-GB" i="1" dirty="0"/>
              <a:t> </a:t>
            </a:r>
            <a:r>
              <a:rPr lang="en-GB" i="1" dirty="0" err="1"/>
              <a:t>ال</a:t>
            </a:r>
            <a:r>
              <a:rPr lang="ar-SA" i="1" dirty="0"/>
              <a:t>تعامل</a:t>
            </a:r>
            <a:r>
              <a:rPr lang="en-GB" i="1" dirty="0"/>
              <a:t> منهم</a:t>
            </a:r>
          </a:p>
          <a:p>
            <a:pPr algn="r" rtl="1"/>
            <a:endParaRPr lang="en-BE" dirty="0"/>
          </a:p>
        </p:txBody>
      </p:sp>
      <p:sp>
        <p:nvSpPr>
          <p:cNvPr id="6" name="Slide Image Placeholder 5">
            <a:extLst>
              <a:ext uri="{FF2B5EF4-FFF2-40B4-BE49-F238E27FC236}">
                <a16:creationId xmlns:a16="http://schemas.microsoft.com/office/drawing/2014/main" id="{D4E18F67-CF08-3A58-033E-AD6C718E009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5FBDA40-F0DA-211C-D8CA-28B09975519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21</a:t>
            </a:fld>
            <a:endParaRPr lang="en-US" sz="1200" dirty="0">
              <a:latin typeface="+mn-lt"/>
            </a:endParaRPr>
          </a:p>
        </p:txBody>
      </p:sp>
    </p:spTree>
    <p:extLst>
      <p:ext uri="{BB962C8B-B14F-4D97-AF65-F5344CB8AC3E}">
        <p14:creationId xmlns:p14="http://schemas.microsoft.com/office/powerpoint/2010/main" val="38840830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dirty="0" err="1"/>
              <a:t>عرض</a:t>
            </a:r>
            <a:r>
              <a:rPr lang="en-GB" dirty="0"/>
              <a:t> الشريحة</a:t>
            </a:r>
          </a:p>
          <a:p>
            <a:pPr algn="r" rtl="1"/>
            <a:r>
              <a:rPr lang="en-GB" i="1" dirty="0"/>
              <a:t>سيقوم </a:t>
            </a:r>
            <a:r>
              <a:rPr lang="en-GB" i="1" dirty="0" err="1"/>
              <a:t>أحد</a:t>
            </a:r>
            <a:r>
              <a:rPr lang="en-GB" i="1" dirty="0"/>
              <a:t> </a:t>
            </a:r>
            <a:r>
              <a:rPr lang="ar-SA" i="1" dirty="0"/>
              <a:t>المشاركين بالتطوع </a:t>
            </a:r>
            <a:r>
              <a:rPr lang="ar-SA" i="1" dirty="0" err="1"/>
              <a:t>لإ</a:t>
            </a:r>
            <a:r>
              <a:rPr lang="en-GB" i="1" dirty="0" err="1"/>
              <a:t>ظهار</a:t>
            </a:r>
            <a:r>
              <a:rPr lang="en-GB" i="1" dirty="0"/>
              <a:t> </a:t>
            </a:r>
            <a:r>
              <a:rPr lang="ar-SA" i="1" dirty="0"/>
              <a:t>التواصل</a:t>
            </a:r>
            <a:r>
              <a:rPr lang="en-GB" i="1" dirty="0"/>
              <a:t> </a:t>
            </a:r>
            <a:r>
              <a:rPr lang="en-GB" i="1" dirty="0" err="1"/>
              <a:t>غير</a:t>
            </a:r>
            <a:r>
              <a:rPr lang="en-GB" i="1" dirty="0"/>
              <a:t> </a:t>
            </a:r>
            <a:r>
              <a:rPr lang="en-GB" i="1" dirty="0" err="1"/>
              <a:t>اللفظي</a:t>
            </a:r>
            <a:endParaRPr lang="en-GB" i="1" dirty="0"/>
          </a:p>
          <a:p>
            <a:pPr algn="r" rtl="1"/>
            <a:r>
              <a:rPr lang="en-GB" i="1" dirty="0"/>
              <a:t>يتعين على المشاركين الآخرين أن يصفوا ما </a:t>
            </a:r>
            <a:r>
              <a:rPr lang="en-GB" i="1" dirty="0" err="1"/>
              <a:t>يرونه</a:t>
            </a:r>
            <a:r>
              <a:rPr lang="en-GB" i="1" dirty="0"/>
              <a:t> </a:t>
            </a:r>
            <a:r>
              <a:rPr lang="en-GB" i="1" dirty="0" err="1"/>
              <a:t>و</a:t>
            </a:r>
            <a:r>
              <a:rPr lang="ar-SA" i="1" dirty="0"/>
              <a:t>الاتفاق</a:t>
            </a:r>
            <a:r>
              <a:rPr lang="en-GB" i="1" dirty="0"/>
              <a:t> </a:t>
            </a:r>
            <a:r>
              <a:rPr lang="en-GB" i="1" dirty="0" err="1"/>
              <a:t>على</a:t>
            </a:r>
            <a:r>
              <a:rPr lang="ar-SA" i="1" dirty="0"/>
              <a:t> </a:t>
            </a:r>
            <a:r>
              <a:rPr lang="ar-SA" i="1" dirty="0" err="1"/>
              <a:t>إفعل</a:t>
            </a:r>
            <a:r>
              <a:rPr lang="ar-SA" i="1" dirty="0"/>
              <a:t>/لا تفعل</a:t>
            </a:r>
            <a:r>
              <a:rPr lang="en-GB" i="1" dirty="0"/>
              <a:t>.</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a:p>
            <a:pPr marL="0" indent="0" algn="r" rtl="1">
              <a:buNone/>
            </a:pPr>
            <a:r>
              <a:rPr lang="en-GB" b="1" dirty="0"/>
              <a:t>نشاط </a:t>
            </a:r>
            <a:r>
              <a:rPr lang="en-GB" b="1" dirty="0" err="1"/>
              <a:t>عام</a:t>
            </a:r>
            <a:r>
              <a:rPr lang="en-GB" b="1" dirty="0"/>
              <a:t> </a:t>
            </a:r>
            <a:r>
              <a:rPr lang="ar-SA" b="1" dirty="0"/>
              <a:t>(١٥ دقيقة)</a:t>
            </a:r>
            <a:endParaRPr lang="en-GB" b="1" dirty="0"/>
          </a:p>
          <a:p>
            <a:pPr algn="r" rtl="1"/>
            <a:r>
              <a:rPr lang="en-GB" dirty="0" err="1"/>
              <a:t>اطلب</a:t>
            </a:r>
            <a:r>
              <a:rPr lang="en-GB" dirty="0"/>
              <a:t> </a:t>
            </a:r>
            <a:r>
              <a:rPr lang="en-GB" dirty="0" err="1"/>
              <a:t>من</a:t>
            </a:r>
            <a:r>
              <a:rPr lang="en-GB" dirty="0"/>
              <a:t> </a:t>
            </a:r>
            <a:r>
              <a:rPr lang="ar-SA" dirty="0"/>
              <a:t>٥</a:t>
            </a:r>
            <a:r>
              <a:rPr lang="en-GB" dirty="0"/>
              <a:t> مشاركين أن يكونوا </a:t>
            </a:r>
            <a:r>
              <a:rPr lang="en-GB" dirty="0" err="1"/>
              <a:t>متطوعين</a:t>
            </a:r>
            <a:r>
              <a:rPr lang="en-GB" dirty="0"/>
              <a:t> </a:t>
            </a:r>
            <a:r>
              <a:rPr lang="ar-SA" dirty="0"/>
              <a:t>للعرض</a:t>
            </a:r>
          </a:p>
          <a:p>
            <a:pPr algn="r" rtl="1"/>
            <a:r>
              <a:rPr lang="en-GB" dirty="0" err="1"/>
              <a:t>يمكنك</a:t>
            </a:r>
            <a:r>
              <a:rPr lang="en-GB" dirty="0"/>
              <a:t> كميسر أن تلعب دور الطفل</a:t>
            </a:r>
          </a:p>
          <a:p>
            <a:pPr algn="r" rtl="1"/>
            <a:r>
              <a:rPr lang="en-GB" dirty="0"/>
              <a:t>لكل متطوع</a:t>
            </a:r>
          </a:p>
          <a:p>
            <a:pPr lvl="1" algn="r" rtl="1"/>
            <a:r>
              <a:rPr lang="en-GB" dirty="0"/>
              <a:t>قدم تعليمات للمتطوع من القائمة أدناه</a:t>
            </a:r>
          </a:p>
          <a:p>
            <a:pPr lvl="1" algn="r" rtl="1"/>
            <a:r>
              <a:rPr lang="en-GB" dirty="0"/>
              <a:t>اطلب من المتطوع </a:t>
            </a:r>
            <a:r>
              <a:rPr lang="en-GB" dirty="0" err="1"/>
              <a:t>أن</a:t>
            </a:r>
            <a:r>
              <a:rPr lang="en-GB" dirty="0"/>
              <a:t> </a:t>
            </a:r>
            <a:r>
              <a:rPr lang="ar-SA" dirty="0"/>
              <a:t>يقدم التواصل غير اللفظي</a:t>
            </a:r>
            <a:endParaRPr lang="en-GB" dirty="0"/>
          </a:p>
          <a:p>
            <a:pPr lvl="1" algn="r" rtl="1"/>
            <a:r>
              <a:rPr lang="en-GB" dirty="0"/>
              <a:t>اطلب من المشاركين مشاركة ملاحظاتهم وما إذا </a:t>
            </a:r>
            <a:r>
              <a:rPr lang="en-GB" dirty="0" err="1"/>
              <a:t>كانت</a:t>
            </a:r>
            <a:r>
              <a:rPr lang="en-GB" dirty="0"/>
              <a:t> </a:t>
            </a:r>
            <a:r>
              <a:rPr lang="ar-SA" i="1" dirty="0"/>
              <a:t> </a:t>
            </a:r>
            <a:r>
              <a:rPr lang="ar-SA" i="1" dirty="0" err="1"/>
              <a:t>إفعل</a:t>
            </a:r>
            <a:r>
              <a:rPr lang="ar-SA" i="1" dirty="0"/>
              <a:t>/لا تفعل</a:t>
            </a:r>
            <a:endParaRPr lang="en-GB" dirty="0"/>
          </a:p>
          <a:p>
            <a:pPr lvl="1" algn="r" rtl="1"/>
            <a:r>
              <a:rPr lang="ar-SA" dirty="0"/>
              <a:t>قم بت</a:t>
            </a:r>
            <a:r>
              <a:rPr lang="en-GB" dirty="0" err="1"/>
              <a:t>وج</a:t>
            </a:r>
            <a:r>
              <a:rPr lang="ar-SA" dirty="0" err="1"/>
              <a:t>ي</a:t>
            </a:r>
            <a:r>
              <a:rPr lang="en-GB" dirty="0" err="1"/>
              <a:t>ه</a:t>
            </a:r>
            <a:r>
              <a:rPr lang="en-GB" dirty="0"/>
              <a:t> مناقشة قصيرة.</a:t>
            </a:r>
          </a:p>
          <a:p>
            <a:pPr algn="r" rtl="1"/>
            <a:r>
              <a:rPr lang="en-GB" dirty="0" err="1"/>
              <a:t>تعليمات</a:t>
            </a:r>
            <a:r>
              <a:rPr lang="en-GB" dirty="0"/>
              <a:t> </a:t>
            </a:r>
            <a:r>
              <a:rPr lang="ar-SA" dirty="0" err="1"/>
              <a:t>لل</a:t>
            </a:r>
            <a:r>
              <a:rPr lang="en-GB" dirty="0" err="1"/>
              <a:t>متطوعين</a:t>
            </a:r>
            <a:endParaRPr lang="en-GB" dirty="0"/>
          </a:p>
          <a:p>
            <a:pPr lvl="1" algn="r" rtl="1"/>
            <a:r>
              <a:rPr lang="en-GB" dirty="0"/>
              <a:t> تجلس في وضع القرفصاء بحيث تكون في نفس </a:t>
            </a:r>
            <a:r>
              <a:rPr lang="en-GB" dirty="0" err="1"/>
              <a:t>مستوى</a:t>
            </a:r>
            <a:r>
              <a:rPr lang="en-GB" dirty="0"/>
              <a:t> </a:t>
            </a:r>
            <a:r>
              <a:rPr lang="ar-SA" dirty="0"/>
              <a:t>ال</a:t>
            </a:r>
            <a:r>
              <a:rPr lang="en-GB" dirty="0" err="1"/>
              <a:t>عين</a:t>
            </a:r>
            <a:r>
              <a:rPr lang="ar-SA" dirty="0"/>
              <a:t> مثل</a:t>
            </a:r>
            <a:r>
              <a:rPr lang="en-GB" dirty="0"/>
              <a:t> الطفل</a:t>
            </a:r>
          </a:p>
          <a:p>
            <a:pPr lvl="1" algn="r" rtl="1"/>
            <a:r>
              <a:rPr lang="en-GB" dirty="0"/>
              <a:t> تستخدم إيماءات ذراع عدوانية</a:t>
            </a:r>
          </a:p>
          <a:p>
            <a:pPr lvl="1" algn="r" rtl="1"/>
            <a:r>
              <a:rPr lang="en-GB" dirty="0" err="1"/>
              <a:t>لا</a:t>
            </a:r>
            <a:r>
              <a:rPr lang="en-GB" dirty="0"/>
              <a:t> تجري </a:t>
            </a:r>
            <a:r>
              <a:rPr lang="en-GB" dirty="0" err="1"/>
              <a:t>أي</a:t>
            </a:r>
            <a:r>
              <a:rPr lang="en-GB" dirty="0"/>
              <a:t> </a:t>
            </a:r>
            <a:r>
              <a:rPr lang="ar-SA" dirty="0"/>
              <a:t>تواصل</a:t>
            </a:r>
            <a:r>
              <a:rPr lang="en-GB" dirty="0"/>
              <a:t> </a:t>
            </a:r>
            <a:r>
              <a:rPr lang="ar-SA" dirty="0"/>
              <a:t>بصري</a:t>
            </a:r>
            <a:r>
              <a:rPr lang="en-GB" dirty="0"/>
              <a:t> مع الطفل</a:t>
            </a:r>
          </a:p>
          <a:p>
            <a:pPr lvl="1" algn="r" rtl="1"/>
            <a:r>
              <a:rPr lang="en-GB" dirty="0"/>
              <a:t>الوقوف "قريبًا جدًا" من الطفل أو عدم منح الطفل "مساحة شخصية" كافية.</a:t>
            </a:r>
          </a:p>
          <a:p>
            <a:pPr lvl="1" algn="r" rtl="1"/>
            <a:r>
              <a:rPr lang="en-GB" dirty="0"/>
              <a:t>لغة جسد مفتوحة بدون أذرع أو أرجل مطوية</a:t>
            </a:r>
          </a:p>
        </p:txBody>
      </p:sp>
      <p:sp>
        <p:nvSpPr>
          <p:cNvPr id="6" name="Slide Image Placeholder 5">
            <a:extLst>
              <a:ext uri="{FF2B5EF4-FFF2-40B4-BE49-F238E27FC236}">
                <a16:creationId xmlns:a16="http://schemas.microsoft.com/office/drawing/2014/main" id="{F344599B-C7A3-A3AD-C0A2-1F8F88F488E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1B511ED-0B8E-DAA5-D797-5BCE48EC362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22</a:t>
            </a:fld>
            <a:endParaRPr lang="en-US" sz="1200" dirty="0">
              <a:latin typeface="+mn-lt"/>
            </a:endParaRPr>
          </a:p>
        </p:txBody>
      </p:sp>
    </p:spTree>
    <p:extLst>
      <p:ext uri="{BB962C8B-B14F-4D97-AF65-F5344CB8AC3E}">
        <p14:creationId xmlns:p14="http://schemas.microsoft.com/office/powerpoint/2010/main" val="31964316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dirty="0" err="1"/>
              <a:t>عرض</a:t>
            </a:r>
            <a:r>
              <a:rPr lang="en-GB" dirty="0"/>
              <a:t> الشريحة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توجيه </a:t>
            </a:r>
            <a:r>
              <a:rPr lang="en-GB" dirty="0" err="1"/>
              <a:t>المشاركين</a:t>
            </a:r>
            <a:r>
              <a:rPr lang="en-GB" dirty="0"/>
              <a:t> </a:t>
            </a:r>
            <a:r>
              <a:rPr lang="en-GB" dirty="0" err="1"/>
              <a:t>إلى</a:t>
            </a:r>
            <a:r>
              <a:rPr lang="ar-SA" dirty="0"/>
              <a:t> </a:t>
            </a:r>
            <a:r>
              <a:rPr lang="ar-SA" b="1" dirty="0"/>
              <a:t>دليل العمل ال</a:t>
            </a:r>
            <a:r>
              <a:rPr lang="en-GB" b="1" dirty="0" err="1"/>
              <a:t>صفحة</a:t>
            </a:r>
            <a:r>
              <a:rPr lang="en-GB" b="1" dirty="0"/>
              <a:t> </a:t>
            </a:r>
            <a:r>
              <a:rPr lang="ar-SA" b="1" dirty="0"/>
              <a:t>٤٦</a:t>
            </a:r>
            <a:r>
              <a:rPr lang="en-GB" b="0" dirty="0"/>
              <a:t>:</a:t>
            </a:r>
            <a:r>
              <a:rPr lang="en-GB" b="1" dirty="0"/>
              <a:t> </a:t>
            </a:r>
            <a:r>
              <a:rPr lang="en-US" b="1" dirty="0" err="1">
                <a:latin typeface="Calibri" panose="020F0502020204030204" pitchFamily="34" charset="0"/>
                <a:cs typeface="Calibri" panose="020F0502020204030204" pitchFamily="34" charset="0"/>
              </a:rPr>
              <a:t>تقنيات</a:t>
            </a:r>
            <a:r>
              <a:rPr lang="en-US" b="1" dirty="0">
                <a:latin typeface="Calibri" panose="020F0502020204030204" pitchFamily="34" charset="0"/>
                <a:cs typeface="Calibri" panose="020F0502020204030204" pitchFamily="34" charset="0"/>
              </a:rPr>
              <a:t> ال</a:t>
            </a:r>
            <a:r>
              <a:rPr lang="ar-SA" b="1" dirty="0">
                <a:latin typeface="Calibri" panose="020F0502020204030204" pitchFamily="34" charset="0"/>
                <a:cs typeface="Calibri" panose="020F0502020204030204" pitchFamily="34" charset="0"/>
              </a:rPr>
              <a:t>تواصل</a:t>
            </a:r>
            <a:r>
              <a:rPr lang="en-US" b="1" dirty="0">
                <a:latin typeface="Calibri" panose="020F0502020204030204" pitchFamily="34" charset="0"/>
                <a:cs typeface="Calibri" panose="020F0502020204030204" pitchFamily="34" charset="0"/>
              </a:rPr>
              <a:t> </a:t>
            </a:r>
            <a:r>
              <a:rPr lang="en-US" b="1" dirty="0" err="1">
                <a:latin typeface="Calibri" panose="020F0502020204030204" pitchFamily="34" charset="0"/>
                <a:cs typeface="Calibri" panose="020F0502020204030204" pitchFamily="34" charset="0"/>
              </a:rPr>
              <a:t>غير</a:t>
            </a:r>
            <a:r>
              <a:rPr lang="en-US" b="1" dirty="0">
                <a:latin typeface="Calibri" panose="020F0502020204030204" pitchFamily="34" charset="0"/>
                <a:cs typeface="Calibri" panose="020F0502020204030204" pitchFamily="34" charset="0"/>
              </a:rPr>
              <a:t> </a:t>
            </a:r>
            <a:r>
              <a:rPr lang="en-US" b="1" dirty="0" err="1">
                <a:latin typeface="Calibri" panose="020F0502020204030204" pitchFamily="34" charset="0"/>
                <a:cs typeface="Calibri" panose="020F0502020204030204" pitchFamily="34" charset="0"/>
              </a:rPr>
              <a:t>اللفظي</a:t>
            </a:r>
            <a:endParaRPr lang="en-GB" b="1" dirty="0"/>
          </a:p>
          <a:p>
            <a:pPr algn="r" rtl="1"/>
            <a:r>
              <a:rPr lang="en-GB" i="1" dirty="0"/>
              <a:t>أكمل ما يجب فعله وما لا يجب فعله</a:t>
            </a:r>
          </a:p>
          <a:p>
            <a:pPr algn="r" rtl="1"/>
            <a:r>
              <a:rPr lang="en-GB" i="1" dirty="0" err="1"/>
              <a:t>اضف</a:t>
            </a:r>
            <a:r>
              <a:rPr lang="en-GB" i="1" dirty="0"/>
              <a:t> </a:t>
            </a:r>
            <a:r>
              <a:rPr lang="ar-SA" i="1" dirty="0"/>
              <a:t>في حال كان لديك </a:t>
            </a:r>
            <a:r>
              <a:rPr lang="ar-SA" i="1" dirty="0" err="1"/>
              <a:t>شيئ</a:t>
            </a:r>
            <a:r>
              <a:rPr lang="ar-SA" i="1" dirty="0"/>
              <a:t> آخر</a:t>
            </a:r>
            <a:endParaRPr lang="en-GB" i="1" dirty="0"/>
          </a:p>
          <a:p>
            <a:pPr marL="0" indent="0" algn="r" rtl="1">
              <a:buNone/>
            </a:pPr>
            <a:endParaRPr lang="en-GB"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العمل الفردي (5 دقائق)</a:t>
            </a:r>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2A87B6CC-15BA-799F-D036-12C7CF4BAF2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0322270-3737-8ABB-FF37-5EB7F05374A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23</a:t>
            </a:fld>
            <a:endParaRPr lang="en-US" sz="1200" dirty="0">
              <a:latin typeface="+mn-lt"/>
            </a:endParaRPr>
          </a:p>
        </p:txBody>
      </p:sp>
    </p:spTree>
    <p:extLst>
      <p:ext uri="{BB962C8B-B14F-4D97-AF65-F5344CB8AC3E}">
        <p14:creationId xmlns:p14="http://schemas.microsoft.com/office/powerpoint/2010/main" val="11413621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dirty="0"/>
              <a:t>توجيه </a:t>
            </a:r>
            <a:r>
              <a:rPr lang="en-GB" dirty="0" err="1"/>
              <a:t>المشاركين</a:t>
            </a:r>
            <a:r>
              <a:rPr lang="en-GB" dirty="0"/>
              <a:t> </a:t>
            </a:r>
            <a:r>
              <a:rPr lang="en-GB" dirty="0" err="1"/>
              <a:t>إلى</a:t>
            </a:r>
            <a:r>
              <a:rPr lang="ar-SA" dirty="0"/>
              <a:t> </a:t>
            </a:r>
            <a:r>
              <a:rPr lang="ar-SA" b="1" dirty="0"/>
              <a:t>دليل العمل ال</a:t>
            </a:r>
            <a:r>
              <a:rPr lang="en-GB" b="1" dirty="0" err="1"/>
              <a:t>صفحة</a:t>
            </a:r>
            <a:r>
              <a:rPr lang="ar-SA" b="1" dirty="0"/>
              <a:t> ٤٦</a:t>
            </a:r>
            <a:r>
              <a:rPr lang="en-GB" b="1" dirty="0"/>
              <a:t>: تقنيات </a:t>
            </a:r>
            <a:r>
              <a:rPr lang="en-GB" b="1" dirty="0" err="1"/>
              <a:t>الاستماع</a:t>
            </a:r>
            <a:r>
              <a:rPr lang="en-GB" b="1" dirty="0"/>
              <a:t> </a:t>
            </a:r>
            <a:r>
              <a:rPr lang="en-GB" b="1" dirty="0" err="1"/>
              <a:t>ال</a:t>
            </a:r>
            <a:r>
              <a:rPr lang="ar-SA" b="1" dirty="0"/>
              <a:t>فعال</a:t>
            </a:r>
            <a:endParaRPr lang="en-GB" b="1" dirty="0"/>
          </a:p>
          <a:p>
            <a:pPr algn="r" rtl="1"/>
            <a:r>
              <a:rPr lang="en-GB" i="1" dirty="0"/>
              <a:t>أكمل ما يجب عليك فعله </a:t>
            </a:r>
            <a:r>
              <a:rPr lang="en-GB" i="1" dirty="0" err="1"/>
              <a:t>وما</a:t>
            </a:r>
            <a:r>
              <a:rPr lang="en-GB" i="1" dirty="0"/>
              <a:t> </a:t>
            </a:r>
            <a:r>
              <a:rPr lang="en-GB" i="1" dirty="0" err="1"/>
              <a:t>لا</a:t>
            </a:r>
            <a:r>
              <a:rPr lang="ar-SA" i="1" dirty="0"/>
              <a:t>يجب</a:t>
            </a:r>
            <a:r>
              <a:rPr lang="en-GB" i="1" dirty="0"/>
              <a:t> </a:t>
            </a:r>
            <a:r>
              <a:rPr lang="en-GB" i="1" dirty="0" err="1"/>
              <a:t>فعله</a:t>
            </a:r>
            <a:r>
              <a:rPr lang="en-GB" i="1" dirty="0"/>
              <a:t> </a:t>
            </a:r>
            <a:r>
              <a:rPr lang="ar-SA" i="1" dirty="0"/>
              <a:t>و قم بتدوين ذلك في دليل العمل الخاص بك</a:t>
            </a:r>
            <a:endParaRPr lang="en-GB" i="1" dirty="0"/>
          </a:p>
          <a:p>
            <a:pPr algn="r" rtl="1"/>
            <a:endParaRPr lang="en-GB" i="1" dirty="0"/>
          </a:p>
          <a:p>
            <a:pPr marL="0" indent="0" algn="r" rtl="1">
              <a:buNone/>
            </a:pPr>
            <a:r>
              <a:rPr lang="en-GB" b="1" i="0" dirty="0"/>
              <a:t>العمل </a:t>
            </a:r>
            <a:r>
              <a:rPr lang="en-GB" b="1" i="0" dirty="0" err="1"/>
              <a:t>الفردي</a:t>
            </a:r>
            <a:r>
              <a:rPr lang="en-GB" b="1" i="0" dirty="0"/>
              <a:t> </a:t>
            </a:r>
            <a:r>
              <a:rPr lang="ar-SA" b="1" i="0" dirty="0"/>
              <a:t>(١٥ دقيقة)</a:t>
            </a:r>
            <a:endParaRPr lang="en-GB" b="1" i="0" dirty="0"/>
          </a:p>
          <a:p>
            <a:pPr marL="0" indent="0" algn="r" rtl="1">
              <a:buNone/>
            </a:pPr>
            <a:endParaRPr lang="en-GB" b="1" dirty="0"/>
          </a:p>
          <a:p>
            <a:pPr marL="0" indent="0" algn="r" rtl="1">
              <a:buNone/>
            </a:pPr>
            <a:r>
              <a:rPr lang="en-GB" b="1" i="0" dirty="0"/>
              <a:t>مناقشة عامة</a:t>
            </a:r>
          </a:p>
          <a:p>
            <a:pPr algn="r" rtl="1"/>
            <a:r>
              <a:rPr lang="en-GB" dirty="0"/>
              <a:t>اطلب من المتطوعين مشاركة إجاباتهم</a:t>
            </a:r>
          </a:p>
          <a:p>
            <a:pPr algn="r" rtl="1"/>
            <a:r>
              <a:rPr lang="en-GB" dirty="0" err="1"/>
              <a:t>لخص</a:t>
            </a:r>
            <a:r>
              <a:rPr lang="en-GB" dirty="0"/>
              <a:t> </a:t>
            </a:r>
            <a:r>
              <a:rPr lang="en-GB" dirty="0" err="1"/>
              <a:t>ال</a:t>
            </a:r>
            <a:r>
              <a:rPr lang="ar-SA" dirty="0"/>
              <a:t>إجابات </a:t>
            </a:r>
            <a:r>
              <a:rPr lang="en-GB" dirty="0" err="1"/>
              <a:t>واستكملها</a:t>
            </a:r>
            <a:r>
              <a:rPr lang="en-GB" dirty="0"/>
              <a:t> بالردود المحتملة</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______________________________________________________________________________</a:t>
            </a:r>
          </a:p>
          <a:p>
            <a:pPr algn="r" rtl="1"/>
            <a:endParaRPr lang="en-GB" dirty="0"/>
          </a:p>
          <a:p>
            <a:pPr marL="0" indent="0" algn="r" rtl="1">
              <a:buNone/>
            </a:pPr>
            <a:r>
              <a:rPr lang="en-GB" b="1" dirty="0"/>
              <a:t>الردود الممكنة</a:t>
            </a:r>
          </a:p>
          <a:p>
            <a:pPr marL="171450" indent="-171450" algn="r" rtl="1"/>
            <a:r>
              <a:rPr lang="en-GB" dirty="0"/>
              <a:t>لا تفعل</a:t>
            </a:r>
          </a:p>
          <a:p>
            <a:pPr lvl="1" algn="r" rtl="1"/>
            <a:r>
              <a:rPr lang="ar-SA" dirty="0"/>
              <a:t>لا </a:t>
            </a:r>
            <a:r>
              <a:rPr lang="ar-SA" dirty="0" err="1"/>
              <a:t>ت</a:t>
            </a:r>
            <a:r>
              <a:rPr lang="en-GB" dirty="0" err="1"/>
              <a:t>كن</a:t>
            </a:r>
            <a:r>
              <a:rPr lang="en-GB" dirty="0"/>
              <a:t> مشتتًا (التفكير في شيء آخر ، أو النظر بعيدًا ، أو إرسال الرسائل النصية على هاتفك ، ..)</a:t>
            </a:r>
          </a:p>
          <a:p>
            <a:pPr lvl="1" algn="r" rtl="1"/>
            <a:r>
              <a:rPr lang="ar-SA" dirty="0" err="1"/>
              <a:t>ا</a:t>
            </a:r>
            <a:r>
              <a:rPr lang="en-GB" dirty="0" err="1"/>
              <a:t>فتراض</a:t>
            </a:r>
            <a:r>
              <a:rPr lang="en-GB" dirty="0"/>
              <a:t> أنك تعرف </a:t>
            </a:r>
            <a:r>
              <a:rPr lang="en-GB" dirty="0" err="1"/>
              <a:t>ما</a:t>
            </a:r>
            <a:r>
              <a:rPr lang="en-GB" dirty="0"/>
              <a:t> </a:t>
            </a:r>
            <a:r>
              <a:rPr lang="en-GB" dirty="0" err="1"/>
              <a:t>سيقولونه</a:t>
            </a:r>
            <a:r>
              <a:rPr lang="ar-SA" dirty="0"/>
              <a:t>، </a:t>
            </a:r>
            <a:r>
              <a:rPr lang="ar-SA" dirty="0" err="1"/>
              <a:t>إ</a:t>
            </a:r>
            <a:r>
              <a:rPr lang="en-GB" dirty="0" err="1"/>
              <a:t>كم</a:t>
            </a:r>
            <a:r>
              <a:rPr lang="ar-SA" dirty="0" err="1"/>
              <a:t>ا</a:t>
            </a:r>
            <a:r>
              <a:rPr lang="en-GB" dirty="0" err="1"/>
              <a:t>ل</a:t>
            </a:r>
            <a:r>
              <a:rPr lang="en-GB" dirty="0"/>
              <a:t> عباراتهم</a:t>
            </a:r>
          </a:p>
          <a:p>
            <a:pPr lvl="1" algn="r" rtl="1"/>
            <a:r>
              <a:rPr lang="en-GB" dirty="0"/>
              <a:t>تجنب إبداء الرأي أو الجدال </a:t>
            </a:r>
            <a:r>
              <a:rPr lang="en-GB" dirty="0" err="1"/>
              <a:t>أو</a:t>
            </a:r>
            <a:r>
              <a:rPr lang="en-GB" dirty="0"/>
              <a:t> </a:t>
            </a:r>
            <a:r>
              <a:rPr lang="en-GB" dirty="0" err="1"/>
              <a:t>التعاطف</a:t>
            </a:r>
            <a:r>
              <a:rPr lang="en-GB" dirty="0"/>
              <a:t>.</a:t>
            </a:r>
          </a:p>
          <a:p>
            <a:pPr lvl="1" algn="r" rtl="1"/>
            <a:r>
              <a:rPr lang="en-GB" dirty="0"/>
              <a:t>تجنب تشتيت الانتباه.</a:t>
            </a:r>
          </a:p>
          <a:p>
            <a:pPr lvl="0" algn="r" rtl="1"/>
            <a:r>
              <a:rPr lang="en-GB" dirty="0"/>
              <a:t>افعل</a:t>
            </a:r>
          </a:p>
          <a:p>
            <a:pPr lvl="1" algn="r" rtl="1"/>
            <a:r>
              <a:rPr lang="en-GB" dirty="0"/>
              <a:t>حافظ على التواصل البصري (إذا كان هذا مناسبًا ثقافيًا).</a:t>
            </a:r>
          </a:p>
          <a:p>
            <a:pPr lvl="1" algn="r" rtl="1"/>
            <a:r>
              <a:rPr lang="en-GB" dirty="0"/>
              <a:t>ركز على الطفل وامنحه مساحة للتحدث</a:t>
            </a:r>
          </a:p>
          <a:p>
            <a:pPr lvl="1" algn="r" rtl="1"/>
            <a:r>
              <a:rPr lang="en-GB" dirty="0"/>
              <a:t>اترك مساحة للصمت</a:t>
            </a:r>
          </a:p>
          <a:p>
            <a:pPr lvl="1" algn="r" rtl="1"/>
            <a:r>
              <a:rPr lang="en-GB" dirty="0"/>
              <a:t>استخدم أسئلة </a:t>
            </a:r>
            <a:r>
              <a:rPr lang="en-GB" dirty="0" err="1"/>
              <a:t>توضيحية</a:t>
            </a:r>
            <a:r>
              <a:rPr lang="en-GB" dirty="0"/>
              <a:t> </a:t>
            </a:r>
            <a:r>
              <a:rPr lang="en-GB" dirty="0" err="1"/>
              <a:t>و</a:t>
            </a:r>
            <a:r>
              <a:rPr lang="ar-SA" dirty="0"/>
              <a:t> قم ب</a:t>
            </a:r>
            <a:r>
              <a:rPr lang="en-GB" dirty="0" err="1"/>
              <a:t>تلخيص</a:t>
            </a:r>
            <a:r>
              <a:rPr lang="en-GB" dirty="0"/>
              <a:t> العبارات.</a:t>
            </a:r>
          </a:p>
          <a:p>
            <a:pPr lvl="1" algn="r" rtl="1"/>
            <a:r>
              <a:rPr lang="en-GB" dirty="0"/>
              <a:t>ركز على ما يقوله الطفل بدلاً من التخمين أو الاستعداد لما ستقوله لنفسك بعد ذلك.</a:t>
            </a:r>
          </a:p>
          <a:p>
            <a:pPr lvl="1" algn="r" rtl="1"/>
            <a:r>
              <a:rPr lang="en-GB" dirty="0"/>
              <a:t>استخدم لغة </a:t>
            </a:r>
            <a:r>
              <a:rPr lang="en-GB" dirty="0" err="1"/>
              <a:t>جسدك</a:t>
            </a:r>
            <a:r>
              <a:rPr lang="en-GB" dirty="0"/>
              <a:t> </a:t>
            </a:r>
            <a:r>
              <a:rPr lang="en-GB" dirty="0" err="1"/>
              <a:t>ل</a:t>
            </a:r>
            <a:r>
              <a:rPr lang="ar-SA" dirty="0"/>
              <a:t>نقل </a:t>
            </a:r>
            <a:r>
              <a:rPr lang="en-GB" dirty="0" err="1"/>
              <a:t>انتباهك</a:t>
            </a:r>
            <a:endParaRPr lang="en-GB" dirty="0"/>
          </a:p>
          <a:p>
            <a:pPr lvl="1" algn="r" rtl="1"/>
            <a:r>
              <a:rPr lang="en-GB" dirty="0"/>
              <a:t>استخدم كلمات مثل "نعم" و "هم" </a:t>
            </a:r>
            <a:r>
              <a:rPr lang="en-GB" dirty="0" err="1"/>
              <a:t>و</a:t>
            </a:r>
            <a:r>
              <a:rPr lang="en-GB" dirty="0"/>
              <a:t> "</a:t>
            </a:r>
            <a:r>
              <a:rPr lang="ar-SA" dirty="0"/>
              <a:t>تابع</a:t>
            </a:r>
            <a:r>
              <a:rPr lang="en-GB" dirty="0"/>
              <a:t>".</a:t>
            </a:r>
          </a:p>
          <a:p>
            <a:pPr lvl="1" algn="r" rtl="1"/>
            <a:r>
              <a:rPr lang="en-GB" dirty="0"/>
              <a:t>استخدم تعابير الوجه المناسبة.</a:t>
            </a:r>
          </a:p>
          <a:p>
            <a:pPr lvl="1" algn="r" rtl="1"/>
            <a:r>
              <a:rPr lang="en-GB" dirty="0"/>
              <a:t>حافظ على وضعك مسترخيًا ومفتوحًا</a:t>
            </a:r>
          </a:p>
          <a:p>
            <a:pPr lvl="1" algn="r" rtl="1"/>
            <a:r>
              <a:rPr lang="en-GB" dirty="0"/>
              <a:t>كن يقظًا ومنتبهًا</a:t>
            </a:r>
          </a:p>
          <a:p>
            <a:pPr lvl="1" algn="r" rtl="1"/>
            <a:endParaRPr lang="en-GB" dirty="0"/>
          </a:p>
          <a:p>
            <a:pPr algn="r" rtl="1"/>
            <a:endParaRPr lang="en-BE" dirty="0"/>
          </a:p>
        </p:txBody>
      </p:sp>
      <p:sp>
        <p:nvSpPr>
          <p:cNvPr id="6" name="Slide Image Placeholder 5">
            <a:extLst>
              <a:ext uri="{FF2B5EF4-FFF2-40B4-BE49-F238E27FC236}">
                <a16:creationId xmlns:a16="http://schemas.microsoft.com/office/drawing/2014/main" id="{B554FFA6-7975-C7D2-54B4-7F97DAEDFD5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8E83942-28AD-C401-1F22-A4641B3B280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24</a:t>
            </a:fld>
            <a:endParaRPr lang="en-US" sz="1200" dirty="0">
              <a:latin typeface="+mn-lt"/>
            </a:endParaRPr>
          </a:p>
        </p:txBody>
      </p:sp>
    </p:spTree>
    <p:extLst>
      <p:ext uri="{BB962C8B-B14F-4D97-AF65-F5344CB8AC3E}">
        <p14:creationId xmlns:p14="http://schemas.microsoft.com/office/powerpoint/2010/main" val="39077522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dirty="0" err="1"/>
              <a:t>عرض</a:t>
            </a:r>
            <a:r>
              <a:rPr lang="en-GB" dirty="0"/>
              <a:t> الشريحة</a:t>
            </a:r>
          </a:p>
          <a:p>
            <a:pPr algn="r" rtl="1"/>
            <a:r>
              <a:rPr lang="en-GB" dirty="0"/>
              <a:t>توجيه </a:t>
            </a:r>
            <a:r>
              <a:rPr lang="en-GB" dirty="0" err="1"/>
              <a:t>المشاركين</a:t>
            </a:r>
            <a:r>
              <a:rPr lang="en-GB" dirty="0"/>
              <a:t> </a:t>
            </a:r>
            <a:r>
              <a:rPr lang="en-GB" dirty="0" err="1"/>
              <a:t>إلى</a:t>
            </a:r>
            <a:r>
              <a:rPr lang="ar-SA" dirty="0"/>
              <a:t> </a:t>
            </a:r>
            <a:r>
              <a:rPr lang="ar-SA" b="1" dirty="0"/>
              <a:t>ال</a:t>
            </a:r>
            <a:r>
              <a:rPr lang="en-GB" b="1" dirty="0" err="1"/>
              <a:t>صفحة</a:t>
            </a:r>
            <a:r>
              <a:rPr lang="en-GB" b="1" dirty="0"/>
              <a:t> </a:t>
            </a:r>
            <a:r>
              <a:rPr lang="ar-SA" b="1" dirty="0"/>
              <a:t>٤٧</a:t>
            </a:r>
            <a:r>
              <a:rPr lang="en-GB" b="1" dirty="0"/>
              <a:t> </a:t>
            </a:r>
            <a:r>
              <a:rPr lang="en-GB" b="1" dirty="0" err="1"/>
              <a:t>من</a:t>
            </a:r>
            <a:r>
              <a:rPr lang="en-GB" b="1" dirty="0"/>
              <a:t> </a:t>
            </a:r>
            <a:r>
              <a:rPr lang="ar-SA" b="1" dirty="0"/>
              <a:t>دليل</a:t>
            </a:r>
            <a:r>
              <a:rPr lang="en-GB" b="1" dirty="0"/>
              <a:t> العمل: تقنيات </a:t>
            </a:r>
            <a:r>
              <a:rPr lang="en-GB" b="1" dirty="0" err="1"/>
              <a:t>الاستماع</a:t>
            </a:r>
            <a:r>
              <a:rPr lang="en-GB" b="1" dirty="0"/>
              <a:t> </a:t>
            </a:r>
            <a:r>
              <a:rPr lang="en-GB" b="1" dirty="0" err="1"/>
              <a:t>ال</a:t>
            </a:r>
            <a:r>
              <a:rPr lang="ar-SA" b="1" dirty="0"/>
              <a:t>فعال</a:t>
            </a:r>
            <a:endParaRPr lang="en-GB" b="1" dirty="0"/>
          </a:p>
          <a:p>
            <a:pPr algn="r" rtl="1"/>
            <a:r>
              <a:rPr lang="en-GB" i="1" dirty="0"/>
              <a:t>ابتكر </a:t>
            </a:r>
            <a:r>
              <a:rPr lang="en-GB" i="1" dirty="0" err="1"/>
              <a:t>أمثلة</a:t>
            </a:r>
            <a:r>
              <a:rPr lang="en-GB" i="1" dirty="0"/>
              <a:t> </a:t>
            </a:r>
            <a:r>
              <a:rPr lang="en-GB" i="1" dirty="0" err="1"/>
              <a:t>و</a:t>
            </a:r>
            <a:r>
              <a:rPr lang="ar-SA" i="1" dirty="0"/>
              <a:t> قم بتدوينها في دليل العمل الخاص بك</a:t>
            </a:r>
            <a:endParaRPr lang="en-GB" i="1" dirty="0"/>
          </a:p>
          <a:p>
            <a:pPr marL="0" indent="0" algn="r" rtl="1">
              <a:buNone/>
            </a:pPr>
            <a:endParaRPr lang="en-GB"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العمل </a:t>
            </a:r>
            <a:r>
              <a:rPr lang="en-GB" b="1" dirty="0" err="1"/>
              <a:t>الفردي</a:t>
            </a:r>
            <a:r>
              <a:rPr lang="en-GB" b="1" dirty="0"/>
              <a:t> </a:t>
            </a:r>
            <a:r>
              <a:rPr lang="ar-SA" b="1" dirty="0"/>
              <a:t>(٥ دقائق)</a:t>
            </a:r>
            <a:endParaRPr lang="en-GB" b="1" dirty="0"/>
          </a:p>
          <a:p>
            <a:pPr marL="0" indent="0" algn="r" rtl="1">
              <a:buNone/>
            </a:pPr>
            <a:endParaRPr lang="en-GB" dirty="0"/>
          </a:p>
          <a:p>
            <a:pPr marL="0" indent="0" algn="r" rtl="1">
              <a:buNone/>
            </a:pPr>
            <a:r>
              <a:rPr lang="en-GB" b="1" dirty="0"/>
              <a:t>المناقشة العامة (١٠ دقائق)</a:t>
            </a:r>
          </a:p>
          <a:p>
            <a:pPr algn="r" rtl="1"/>
            <a:r>
              <a:rPr lang="en-GB" dirty="0"/>
              <a:t>اطلب </a:t>
            </a:r>
            <a:r>
              <a:rPr lang="en-GB" dirty="0" err="1"/>
              <a:t>من</a:t>
            </a:r>
            <a:r>
              <a:rPr lang="en-GB" dirty="0"/>
              <a:t> </a:t>
            </a:r>
            <a:r>
              <a:rPr lang="en-GB" dirty="0" err="1"/>
              <a:t>متطوعين</a:t>
            </a:r>
            <a:r>
              <a:rPr lang="en-GB" dirty="0"/>
              <a:t> </a:t>
            </a:r>
            <a:r>
              <a:rPr lang="en-GB" dirty="0" err="1"/>
              <a:t>مشاركة</a:t>
            </a:r>
            <a:r>
              <a:rPr lang="en-GB" dirty="0"/>
              <a:t> </a:t>
            </a:r>
            <a:r>
              <a:rPr lang="ar-SA" dirty="0"/>
              <a:t>إجاباتهم</a:t>
            </a:r>
            <a:endParaRPr lang="en-GB" dirty="0"/>
          </a:p>
          <a:p>
            <a:pPr algn="r" rtl="1"/>
            <a:r>
              <a:rPr lang="en-US" dirty="0"/>
              <a:t>استكمل </a:t>
            </a:r>
            <a:r>
              <a:rPr lang="en-US" dirty="0" err="1"/>
              <a:t>مع</a:t>
            </a:r>
            <a:r>
              <a:rPr lang="en-US" dirty="0"/>
              <a:t> ال</a:t>
            </a:r>
            <a:r>
              <a:rPr lang="ar-SA" dirty="0"/>
              <a:t>إجابات</a:t>
            </a:r>
            <a:r>
              <a:rPr lang="en-US" dirty="0"/>
              <a:t> المحتملة أدناه</a:t>
            </a:r>
          </a:p>
          <a:p>
            <a:pPr algn="r" rtl="1"/>
            <a:r>
              <a:rPr lang="en-CA" i="1" dirty="0"/>
              <a:t>هل لدى أي شخص أي أسئلة أو بحاجة إلى توضيح؟</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______________________________________________________________________________</a:t>
            </a:r>
          </a:p>
          <a:p>
            <a:pPr marL="0" indent="0" algn="r" rtl="1">
              <a:buNone/>
            </a:pPr>
            <a:endParaRPr lang="en-CA" dirty="0"/>
          </a:p>
          <a:p>
            <a:pPr marL="0" indent="0" algn="r" rtl="1">
              <a:buNone/>
            </a:pPr>
            <a:r>
              <a:rPr lang="en-CA" b="1" dirty="0" err="1"/>
              <a:t>ال</a:t>
            </a:r>
            <a:r>
              <a:rPr lang="ar-SA" b="1" dirty="0"/>
              <a:t>إجابات</a:t>
            </a:r>
            <a:r>
              <a:rPr lang="en-CA" b="1" dirty="0"/>
              <a:t> الممكنة</a:t>
            </a:r>
            <a:endParaRPr lang="en-GB" b="1" dirty="0"/>
          </a:p>
          <a:p>
            <a:pPr lvl="0" algn="r" rtl="1"/>
            <a:r>
              <a:rPr lang="ar-SA" b="1" dirty="0"/>
              <a:t>التأكيد</a:t>
            </a:r>
            <a:endParaRPr lang="en-GB" b="1" dirty="0"/>
          </a:p>
          <a:p>
            <a:pPr lvl="1" algn="r" rtl="1"/>
            <a:r>
              <a:rPr lang="en-GB" dirty="0" err="1"/>
              <a:t>الإيماء</a:t>
            </a:r>
            <a:endParaRPr lang="en-GB" dirty="0"/>
          </a:p>
          <a:p>
            <a:pPr lvl="1" algn="r" rtl="1"/>
            <a:r>
              <a:rPr lang="ar-SA" dirty="0"/>
              <a:t>القيام</a:t>
            </a:r>
            <a:r>
              <a:rPr lang="en-GB" dirty="0"/>
              <a:t> </a:t>
            </a:r>
            <a:r>
              <a:rPr lang="ar-SA" dirty="0"/>
              <a:t>ب</a:t>
            </a:r>
            <a:r>
              <a:rPr lang="en-GB" dirty="0" err="1"/>
              <a:t>أصوات</a:t>
            </a:r>
            <a:r>
              <a:rPr lang="en-GB" dirty="0"/>
              <a:t> الموافقة ، مثل نعم و "اهه"</a:t>
            </a:r>
          </a:p>
          <a:p>
            <a:pPr lvl="1" algn="r" rtl="1"/>
            <a:r>
              <a:rPr lang="ar-SA" dirty="0"/>
              <a:t>أصدقك</a:t>
            </a:r>
            <a:endParaRPr lang="en-GB" dirty="0"/>
          </a:p>
          <a:p>
            <a:pPr lvl="1" algn="r" rtl="1"/>
            <a:r>
              <a:rPr lang="en-GB" dirty="0"/>
              <a:t>شكرا لإخباري</a:t>
            </a:r>
          </a:p>
          <a:p>
            <a:pPr lvl="1" algn="r" rtl="1"/>
            <a:r>
              <a:rPr lang="en-GB" dirty="0"/>
              <a:t>يجب أن يكون ذلك صعبًا للغاية</a:t>
            </a:r>
          </a:p>
          <a:p>
            <a:pPr lvl="1" algn="r" rtl="1"/>
            <a:r>
              <a:rPr lang="en-GB" dirty="0"/>
              <a:t>أستطيع أن أرى أنك مستاء من هذا</a:t>
            </a:r>
          </a:p>
          <a:p>
            <a:pPr lvl="1" algn="r" rtl="1"/>
            <a:r>
              <a:rPr lang="en-GB" dirty="0"/>
              <a:t>أنت شجاع لإخباري ، وسنبذل قصارى جهدنا لمساعدتك</a:t>
            </a:r>
          </a:p>
          <a:p>
            <a:pPr algn="r" rtl="1"/>
            <a:endParaRPr lang="en-GB" dirty="0"/>
          </a:p>
        </p:txBody>
      </p:sp>
      <p:sp>
        <p:nvSpPr>
          <p:cNvPr id="6" name="Slide Image Placeholder 5">
            <a:extLst>
              <a:ext uri="{FF2B5EF4-FFF2-40B4-BE49-F238E27FC236}">
                <a16:creationId xmlns:a16="http://schemas.microsoft.com/office/drawing/2014/main" id="{81B0FB30-E2D8-2EB2-42DD-711134C7C44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A6AC347-C6C1-2FC6-0F34-6A0A2EA700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25</a:t>
            </a:fld>
            <a:endParaRPr lang="en-US" sz="1200" dirty="0">
              <a:latin typeface="+mn-lt"/>
            </a:endParaRPr>
          </a:p>
        </p:txBody>
      </p:sp>
    </p:spTree>
    <p:extLst>
      <p:ext uri="{BB962C8B-B14F-4D97-AF65-F5344CB8AC3E}">
        <p14:creationId xmlns:p14="http://schemas.microsoft.com/office/powerpoint/2010/main" val="18048562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lvl="0" algn="r" rtl="1"/>
            <a:r>
              <a:rPr lang="en-GB" b="1" dirty="0" err="1"/>
              <a:t>ا</a:t>
            </a:r>
            <a:r>
              <a:rPr lang="ar-SA" b="1" dirty="0"/>
              <a:t>لا</a:t>
            </a:r>
            <a:r>
              <a:rPr lang="en-GB" b="1" dirty="0" err="1"/>
              <a:t>نعكاس</a:t>
            </a:r>
            <a:endParaRPr lang="en-GB" b="1" dirty="0"/>
          </a:p>
          <a:p>
            <a:pPr lvl="1" algn="r" rtl="1"/>
            <a:r>
              <a:rPr lang="en-GB" dirty="0"/>
              <a:t>الطفل: لا أريد الذهاب إلى المدرسة بعد الآن لأنه موجود هناك. </a:t>
            </a:r>
            <a:r>
              <a:rPr lang="ar-SA" dirty="0"/>
              <a:t>أخصائي</a:t>
            </a:r>
            <a:r>
              <a:rPr lang="en-GB" dirty="0"/>
              <a:t> الحالة: أنت لا تريد الذهاب إلى المدرسة بعد الآن لأنه موجود هناك.</a:t>
            </a:r>
          </a:p>
          <a:p>
            <a:pPr lvl="1" algn="r" rtl="1"/>
            <a:r>
              <a:rPr lang="en-GB" dirty="0"/>
              <a:t>الطفل: لا يسمح لي بإخبار أي شخص بما حدث. </a:t>
            </a:r>
            <a:r>
              <a:rPr lang="ar-SA" dirty="0"/>
              <a:t>أخصائي</a:t>
            </a:r>
            <a:r>
              <a:rPr lang="en-GB" dirty="0"/>
              <a:t>  الحالة: غير مسموح لك بإخبار أي شخص بما حدث؟</a:t>
            </a:r>
          </a:p>
          <a:p>
            <a:pPr lvl="0" algn="r" rtl="1"/>
            <a:r>
              <a:rPr lang="ar-SA" b="1" dirty="0"/>
              <a:t>ال</a:t>
            </a:r>
            <a:r>
              <a:rPr lang="en-GB" b="1" dirty="0" err="1"/>
              <a:t>توضيح</a:t>
            </a:r>
            <a:endParaRPr lang="en-GB" b="1" dirty="0"/>
          </a:p>
          <a:p>
            <a:pPr lvl="1" algn="r" rtl="1"/>
            <a:r>
              <a:rPr lang="en-GB" dirty="0"/>
              <a:t>هل يمكنك قول المزيد عن ...</a:t>
            </a:r>
          </a:p>
          <a:p>
            <a:pPr lvl="1" algn="r" rtl="1"/>
            <a:r>
              <a:rPr lang="en-GB" dirty="0"/>
              <a:t>لست متأكدًا من أنني أفهم تمامًا ، هل تقصد ...</a:t>
            </a:r>
          </a:p>
          <a:p>
            <a:pPr lvl="1" algn="r" rtl="1"/>
            <a:r>
              <a:rPr lang="en-GB" dirty="0"/>
              <a:t>هل يمكنك مساعدتي في فهم المزيد عن ...</a:t>
            </a:r>
          </a:p>
          <a:p>
            <a:pPr lvl="0" algn="r" rtl="1"/>
            <a:r>
              <a:rPr lang="en-GB" b="1" dirty="0"/>
              <a:t>التلخيص / إعادة الصياغة</a:t>
            </a:r>
          </a:p>
          <a:p>
            <a:pPr lvl="1" algn="r" rtl="1"/>
            <a:r>
              <a:rPr lang="en-GB" dirty="0"/>
              <a:t>دعنا نرى ما إذا كنت قد فهمت كل شيء ...</a:t>
            </a:r>
          </a:p>
          <a:p>
            <a:pPr lvl="1" algn="r" rtl="1"/>
            <a:r>
              <a:rPr lang="en-GB" dirty="0"/>
              <a:t>إذا كنت أسمعك بشكل صحيح ...</a:t>
            </a:r>
          </a:p>
          <a:p>
            <a:pPr lvl="1" algn="r" rtl="1"/>
            <a:r>
              <a:rPr lang="en-GB" dirty="0"/>
              <a:t>يبدو أن الأهم بالنسبة لك هو ...</a:t>
            </a:r>
          </a:p>
        </p:txBody>
      </p:sp>
      <p:sp>
        <p:nvSpPr>
          <p:cNvPr id="2" name="Google Shape;725;p48:notes">
            <a:extLst>
              <a:ext uri="{FF2B5EF4-FFF2-40B4-BE49-F238E27FC236}">
                <a16:creationId xmlns:a16="http://schemas.microsoft.com/office/drawing/2014/main" id="{3A225D87-1471-1B1A-352B-D7C196AC115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26</a:t>
            </a:fld>
            <a:endParaRPr lang="en-US" sz="1200" dirty="0">
              <a:latin typeface="+mn-lt"/>
            </a:endParaRPr>
          </a:p>
        </p:txBody>
      </p:sp>
    </p:spTree>
    <p:extLst>
      <p:ext uri="{BB962C8B-B14F-4D97-AF65-F5344CB8AC3E}">
        <p14:creationId xmlns:p14="http://schemas.microsoft.com/office/powerpoint/2010/main" val="38698146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dirty="0"/>
              <a:t>قسّم المشاركين </a:t>
            </a:r>
            <a:r>
              <a:rPr lang="en-GB" dirty="0" err="1"/>
              <a:t>إلى</a:t>
            </a:r>
            <a:r>
              <a:rPr lang="en-GB" dirty="0"/>
              <a:t> </a:t>
            </a:r>
            <a:r>
              <a:rPr lang="ar-SA" dirty="0"/>
              <a:t>ثنائيات</a:t>
            </a:r>
            <a:endParaRPr lang="en-GB" dirty="0"/>
          </a:p>
          <a:p>
            <a:pPr algn="r" rtl="1"/>
            <a:r>
              <a:rPr lang="en-GB" dirty="0"/>
              <a:t>توجيه </a:t>
            </a:r>
            <a:r>
              <a:rPr lang="en-GB" dirty="0" err="1"/>
              <a:t>المشاركين</a:t>
            </a:r>
            <a:r>
              <a:rPr lang="en-GB" dirty="0"/>
              <a:t> </a:t>
            </a:r>
            <a:r>
              <a:rPr lang="en-GB" dirty="0" err="1"/>
              <a:t>إلى</a:t>
            </a:r>
            <a:r>
              <a:rPr lang="ar-SA" dirty="0"/>
              <a:t> </a:t>
            </a:r>
            <a:r>
              <a:rPr lang="ar-SA" b="1" dirty="0"/>
              <a:t>ال</a:t>
            </a:r>
            <a:r>
              <a:rPr lang="en-GB" b="1" dirty="0" err="1"/>
              <a:t>صفحة</a:t>
            </a:r>
            <a:r>
              <a:rPr lang="en-GB" b="1" dirty="0"/>
              <a:t> </a:t>
            </a:r>
            <a:r>
              <a:rPr lang="ar-SA" b="1" dirty="0"/>
              <a:t>٤٨</a:t>
            </a:r>
            <a:r>
              <a:rPr lang="en-GB" b="1" dirty="0"/>
              <a:t> </a:t>
            </a:r>
            <a:r>
              <a:rPr lang="en-GB" b="1" dirty="0" err="1"/>
              <a:t>من</a:t>
            </a:r>
            <a:r>
              <a:rPr lang="en-GB" b="1" dirty="0"/>
              <a:t> </a:t>
            </a:r>
            <a:r>
              <a:rPr lang="ar-SA" b="1" dirty="0"/>
              <a:t>دليل</a:t>
            </a:r>
            <a:r>
              <a:rPr lang="en-GB" b="1" dirty="0"/>
              <a:t> </a:t>
            </a:r>
            <a:r>
              <a:rPr lang="en-GB" b="1" dirty="0" err="1"/>
              <a:t>العمل</a:t>
            </a:r>
            <a:r>
              <a:rPr lang="en-GB" b="1" dirty="0"/>
              <a:t>: </a:t>
            </a:r>
            <a:r>
              <a:rPr lang="en-GB" b="1" dirty="0" err="1"/>
              <a:t>لعب</a:t>
            </a:r>
            <a:r>
              <a:rPr lang="en-GB" b="1" dirty="0"/>
              <a:t> </a:t>
            </a:r>
            <a:r>
              <a:rPr lang="en-GB" b="1" dirty="0" err="1"/>
              <a:t>الأدوار</a:t>
            </a:r>
            <a:r>
              <a:rPr lang="ar-SA" b="1" dirty="0"/>
              <a:t> الاستماع الفعال</a:t>
            </a:r>
            <a:endParaRPr lang="en-GB" b="1"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قم بتعيين سيناريو </a:t>
            </a:r>
            <a:r>
              <a:rPr lang="en-GB" dirty="0" err="1"/>
              <a:t>لكل</a:t>
            </a:r>
            <a:r>
              <a:rPr lang="en-GB" dirty="0"/>
              <a:t> </a:t>
            </a:r>
            <a:r>
              <a:rPr lang="ar-SA" dirty="0"/>
              <a:t>ثنائي</a:t>
            </a:r>
            <a:r>
              <a:rPr lang="en-GB" dirty="0"/>
              <a:t> </a:t>
            </a:r>
            <a:r>
              <a:rPr lang="ar-SA" dirty="0"/>
              <a:t>(من </a:t>
            </a:r>
            <a:r>
              <a:rPr lang="en-GB" dirty="0" err="1"/>
              <a:t>السيناريو</a:t>
            </a:r>
            <a:r>
              <a:rPr lang="en-GB" dirty="0"/>
              <a:t> </a:t>
            </a:r>
            <a:r>
              <a:rPr lang="ar-SA" dirty="0"/>
              <a:t>١</a:t>
            </a:r>
            <a:r>
              <a:rPr lang="en-GB" dirty="0"/>
              <a:t> إلى </a:t>
            </a:r>
            <a:r>
              <a:rPr lang="en-GB" dirty="0" err="1"/>
              <a:t>السيناريو</a:t>
            </a:r>
            <a:r>
              <a:rPr lang="en-GB" dirty="0"/>
              <a:t> </a:t>
            </a:r>
            <a:r>
              <a:rPr lang="ar-SA" dirty="0"/>
              <a:t>٤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err="1"/>
              <a:t>حدد</a:t>
            </a:r>
            <a:r>
              <a:rPr lang="en-GB" i="1" dirty="0"/>
              <a:t> مع شريكك من سيلعب دور أخصائي الحالة ومن سيلعب دور الطفل</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الشخص الذي يلعب دور الطفل</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اقرأ واستخدم السيناريو المخصص لك</a:t>
            </a:r>
          </a:p>
          <a:p>
            <a:pPr lvl="0" algn="r" rtl="1"/>
            <a:r>
              <a:rPr lang="en-GB" i="1" dirty="0"/>
              <a:t>الشخص الذي يلعب دور أخصائي الحالة</a:t>
            </a:r>
          </a:p>
          <a:p>
            <a:pPr lvl="1" algn="r" rtl="1"/>
            <a:r>
              <a:rPr lang="en-GB" i="1" dirty="0"/>
              <a:t>قدم نفسك للطفل</a:t>
            </a:r>
          </a:p>
          <a:p>
            <a:pPr lvl="1" algn="r" rtl="1"/>
            <a:r>
              <a:rPr lang="en-GB" i="1" dirty="0"/>
              <a:t>اشرح ما هي إدارة الحالة أو ما </a:t>
            </a:r>
            <a:r>
              <a:rPr lang="en-GB" i="1" dirty="0" err="1"/>
              <a:t>الذي</a:t>
            </a:r>
            <a:r>
              <a:rPr lang="en-GB" i="1" dirty="0"/>
              <a:t> </a:t>
            </a:r>
            <a:r>
              <a:rPr lang="en-GB" i="1" dirty="0" err="1"/>
              <a:t>يمكن</a:t>
            </a:r>
            <a:r>
              <a:rPr lang="ar-SA" i="1" dirty="0"/>
              <a:t>كم</a:t>
            </a:r>
            <a:r>
              <a:rPr lang="en-GB" i="1" dirty="0"/>
              <a:t> فعله للمساعدة.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استخدم الأساليب غير اللفظية وتقنيات </a:t>
            </a:r>
            <a:r>
              <a:rPr lang="en-GB" i="1" dirty="0" err="1"/>
              <a:t>الاستماع</a:t>
            </a:r>
            <a:r>
              <a:rPr lang="en-GB" i="1" dirty="0"/>
              <a:t> </a:t>
            </a:r>
            <a:r>
              <a:rPr lang="en-GB" i="1" dirty="0" err="1"/>
              <a:t>ال</a:t>
            </a:r>
            <a:r>
              <a:rPr lang="ar-SA" i="1" dirty="0"/>
              <a:t>فعال</a:t>
            </a:r>
            <a:r>
              <a:rPr lang="en-GB" i="1" dirty="0"/>
              <a:t> التي تمت مناقشتها سابقًا في التدريب.</a:t>
            </a:r>
          </a:p>
          <a:p>
            <a:pPr lvl="1" algn="r" rtl="1"/>
            <a:r>
              <a:rPr lang="en-GB" i="1" dirty="0"/>
              <a:t>لا تقرأ السيناريو </a:t>
            </a:r>
            <a:r>
              <a:rPr lang="en-GB" i="1" dirty="0" err="1"/>
              <a:t>في</a:t>
            </a:r>
            <a:r>
              <a:rPr lang="en-GB" i="1" dirty="0"/>
              <a:t> </a:t>
            </a:r>
            <a:r>
              <a:rPr lang="ar-SA" i="1" dirty="0"/>
              <a:t>دليل العمل</a:t>
            </a:r>
            <a:r>
              <a:rPr lang="en-GB" i="1" dirty="0"/>
              <a:t> - يُسمح فقط لدور الطفل بالقيام بذلك</a:t>
            </a:r>
          </a:p>
          <a:p>
            <a:pPr marL="171450" marR="0" lvl="0" indent="-171450" algn="r" defTabSz="914400" rtl="1" eaLnBrk="1" fontAlgn="auto" latinLnBrk="0" hangingPunct="1">
              <a:lnSpc>
                <a:spcPct val="100000"/>
              </a:lnSpc>
              <a:spcBef>
                <a:spcPts val="0"/>
              </a:spcBef>
              <a:spcAft>
                <a:spcPts val="0"/>
              </a:spcAft>
              <a:buClrTx/>
              <a:buSzTx/>
              <a:tabLst/>
              <a:defRPr/>
            </a:pPr>
            <a:r>
              <a:rPr lang="en-GB" i="1" dirty="0"/>
              <a:t>ابذل قصارى جهدك للمشاركة بشكل كامل وعدم الشعور بالحرج - من المهم جدًا أن تمارس هذه المحادثة.</a:t>
            </a:r>
            <a:endParaRPr lang="en-US" i="1" dirty="0"/>
          </a:p>
          <a:p>
            <a:pPr marL="0" indent="0" algn="r" rtl="1">
              <a:buNone/>
            </a:pPr>
            <a:endParaRPr lang="en-GB" b="1" dirty="0"/>
          </a:p>
          <a:p>
            <a:pPr marL="0" indent="0" algn="r" rtl="1">
              <a:buNone/>
            </a:pPr>
            <a:r>
              <a:rPr lang="en-GB" b="1" dirty="0" err="1"/>
              <a:t>عمل</a:t>
            </a:r>
            <a:r>
              <a:rPr lang="en-GB" b="1" dirty="0"/>
              <a:t> </a:t>
            </a:r>
            <a:r>
              <a:rPr lang="ar-SA" b="1" dirty="0"/>
              <a:t>الثنائي</a:t>
            </a:r>
            <a:r>
              <a:rPr lang="en-GB" b="1" dirty="0"/>
              <a:t> </a:t>
            </a:r>
            <a:r>
              <a:rPr lang="ar-SA" b="1" dirty="0"/>
              <a:t>(١٠ دقائق)</a:t>
            </a:r>
            <a:endParaRPr lang="en-GB" b="1" dirty="0"/>
          </a:p>
          <a:p>
            <a:pPr marL="171450" marR="0" lvl="0" indent="-171450" algn="r" defTabSz="914400" rtl="1" eaLnBrk="1" fontAlgn="auto" latinLnBrk="0" hangingPunct="1">
              <a:lnSpc>
                <a:spcPct val="100000"/>
              </a:lnSpc>
              <a:spcBef>
                <a:spcPts val="0"/>
              </a:spcBef>
              <a:spcAft>
                <a:spcPts val="0"/>
              </a:spcAft>
              <a:buClrTx/>
              <a:buSzTx/>
              <a:tabLst/>
              <a:defRPr/>
            </a:pPr>
            <a:r>
              <a:rPr lang="en-GB" dirty="0"/>
              <a:t>امنح المشاركين دقيقة </a:t>
            </a:r>
            <a:r>
              <a:rPr lang="en-GB" dirty="0" err="1"/>
              <a:t>للتحضير</a:t>
            </a:r>
            <a:r>
              <a:rPr lang="en-GB" dirty="0"/>
              <a:t> </a:t>
            </a:r>
            <a:r>
              <a:rPr lang="en-GB" dirty="0" err="1"/>
              <a:t>ل</a:t>
            </a:r>
            <a:r>
              <a:rPr lang="ar-SA" dirty="0"/>
              <a:t>لعب</a:t>
            </a:r>
            <a:r>
              <a:rPr lang="en-GB" dirty="0"/>
              <a:t> الأدوار</a:t>
            </a:r>
          </a:p>
          <a:p>
            <a:pPr marL="171450" marR="0" lvl="0" indent="-171450" algn="r" defTabSz="914400" rtl="1" eaLnBrk="1" fontAlgn="auto" latinLnBrk="0" hangingPunct="1">
              <a:lnSpc>
                <a:spcPct val="100000"/>
              </a:lnSpc>
              <a:spcBef>
                <a:spcPts val="0"/>
              </a:spcBef>
              <a:spcAft>
                <a:spcPts val="0"/>
              </a:spcAft>
              <a:buClrTx/>
              <a:buSzTx/>
              <a:tabLst/>
              <a:defRPr/>
            </a:pPr>
            <a:r>
              <a:rPr lang="en-GB" dirty="0" err="1"/>
              <a:t>بدأ</a:t>
            </a:r>
            <a:r>
              <a:rPr lang="en-GB" dirty="0"/>
              <a:t> لعب الأدوار</a:t>
            </a:r>
          </a:p>
          <a:p>
            <a:pPr marL="171450" marR="0" lvl="0" indent="-171450" algn="r" defTabSz="914400" rtl="1" eaLnBrk="1" fontAlgn="auto" latinLnBrk="0" hangingPunct="1">
              <a:lnSpc>
                <a:spcPct val="100000"/>
              </a:lnSpc>
              <a:spcBef>
                <a:spcPts val="0"/>
              </a:spcBef>
              <a:spcAft>
                <a:spcPts val="0"/>
              </a:spcAft>
              <a:buClrTx/>
              <a:buSzTx/>
              <a:tabLst/>
              <a:defRPr/>
            </a:pPr>
            <a:r>
              <a:rPr lang="en-GB" dirty="0"/>
              <a:t>تحرك في أرجاء الغرفة وتأكد من أن </a:t>
            </a:r>
            <a:r>
              <a:rPr lang="en-GB" dirty="0" err="1"/>
              <a:t>جميع</a:t>
            </a:r>
            <a:r>
              <a:rPr lang="en-GB" dirty="0"/>
              <a:t> </a:t>
            </a:r>
            <a:r>
              <a:rPr lang="en-GB" dirty="0" err="1"/>
              <a:t>ال</a:t>
            </a:r>
            <a:r>
              <a:rPr lang="ar-SA" dirty="0"/>
              <a:t>ثنائيات</a:t>
            </a:r>
            <a:r>
              <a:rPr lang="en-GB" dirty="0"/>
              <a:t> يتحدثون ويتدربون</a:t>
            </a:r>
          </a:p>
          <a:p>
            <a:pPr marL="0" indent="0" algn="r" rtl="1">
              <a:buNone/>
            </a:pPr>
            <a:endParaRPr lang="en-GB" b="1" dirty="0"/>
          </a:p>
          <a:p>
            <a:pPr marL="0" indent="0" algn="r" rtl="1">
              <a:buNone/>
            </a:pPr>
            <a:r>
              <a:rPr lang="en-GB" b="1" dirty="0"/>
              <a:t>مناقشة </a:t>
            </a:r>
            <a:r>
              <a:rPr lang="en-GB" b="1" dirty="0" err="1"/>
              <a:t>عامة</a:t>
            </a:r>
            <a:r>
              <a:rPr lang="en-GB" b="1" dirty="0"/>
              <a:t> </a:t>
            </a:r>
            <a:r>
              <a:rPr lang="ar-SA" b="1" dirty="0"/>
              <a:t>(٢٠ دقيقة)</a:t>
            </a:r>
            <a:endParaRPr lang="en-GB" dirty="0"/>
          </a:p>
          <a:p>
            <a:pPr lvl="0" algn="r" rtl="1"/>
            <a:r>
              <a:rPr lang="en-GB" i="1" dirty="0"/>
              <a:t>ما الأساليب التي استخدمها المشارك الذي لعب دور أخصائي الحالة؟</a:t>
            </a:r>
          </a:p>
          <a:p>
            <a:pPr lvl="0" algn="r" rtl="1"/>
            <a:r>
              <a:rPr lang="en-GB" i="1" dirty="0"/>
              <a:t>ما الذي كان سهلاً وما الذي كان يمثل تحديًا للتطبيق؟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CA" i="1" dirty="0"/>
              <a:t>هل لدى أي شخص أي أسئلة أو بحاجة إلى توضيح؟</a:t>
            </a:r>
          </a:p>
          <a:p>
            <a:pPr algn="r" rtl="1"/>
            <a:r>
              <a:rPr lang="en-GB" i="1" dirty="0"/>
              <a:t>الآن بعد أن تعلمنا بعض تقنيات </a:t>
            </a:r>
            <a:r>
              <a:rPr lang="en-GB" i="1" dirty="0" err="1"/>
              <a:t>الاستماع</a:t>
            </a:r>
            <a:r>
              <a:rPr lang="en-GB" i="1" dirty="0"/>
              <a:t> </a:t>
            </a:r>
            <a:r>
              <a:rPr lang="en-GB" i="1" dirty="0" err="1"/>
              <a:t>ال</a:t>
            </a:r>
            <a:r>
              <a:rPr lang="ar-SA" i="1" dirty="0"/>
              <a:t>فعال، </a:t>
            </a:r>
            <a:r>
              <a:rPr lang="en-GB" i="1" dirty="0" err="1"/>
              <a:t>سننظر</a:t>
            </a:r>
            <a:r>
              <a:rPr lang="en-GB" i="1" dirty="0"/>
              <a:t> في بعض تقنيات التحدث الفعالة.</a:t>
            </a:r>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8CC02D96-747E-9087-89B5-12DE8D9D784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65FE3EE-56ED-EBA0-A919-462141F1B5E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27</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sz="1100" b="1" i="0" dirty="0"/>
              <a:t>الشرح</a:t>
            </a:r>
            <a:endParaRPr lang="en-GB" sz="1100" b="1" i="0" dirty="0"/>
          </a:p>
          <a:p>
            <a:pPr algn="r" rtl="1"/>
            <a:r>
              <a:rPr lang="en-GB" sz="1100" i="1" dirty="0"/>
              <a:t>ناقشنا التواصل غير اللفظي مثل لغة الجسد وتعبيرات الوجه والتواصل </a:t>
            </a:r>
            <a:r>
              <a:rPr lang="en-GB" sz="1100" i="1" dirty="0" err="1"/>
              <a:t>البصري</a:t>
            </a:r>
            <a:r>
              <a:rPr lang="en-GB" sz="1100" i="1" dirty="0"/>
              <a:t> </a:t>
            </a:r>
            <a:r>
              <a:rPr lang="en-GB" sz="1100" i="1" dirty="0" err="1"/>
              <a:t>وال</a:t>
            </a:r>
            <a:r>
              <a:rPr lang="ar-SA" sz="1100" i="1" dirty="0"/>
              <a:t>تواصل</a:t>
            </a:r>
            <a:r>
              <a:rPr lang="en-GB" sz="1100" i="1" dirty="0"/>
              <a:t> الجسدي.</a:t>
            </a:r>
          </a:p>
          <a:p>
            <a:pPr algn="r" rtl="1"/>
            <a:r>
              <a:rPr lang="en-GB" sz="1100" i="1" dirty="0"/>
              <a:t>ناقشنا أيضًا </a:t>
            </a:r>
            <a:r>
              <a:rPr lang="en-GB" sz="1100" i="1" dirty="0" err="1"/>
              <a:t>الاستماع</a:t>
            </a:r>
            <a:r>
              <a:rPr lang="en-GB" sz="1100" i="1" dirty="0"/>
              <a:t> </a:t>
            </a:r>
            <a:r>
              <a:rPr lang="en-GB" sz="1100" i="1" dirty="0" err="1"/>
              <a:t>الفعال</a:t>
            </a:r>
            <a:endParaRPr lang="ar-SA" sz="1100" i="1" dirty="0"/>
          </a:p>
          <a:p>
            <a:pPr algn="r" rtl="1"/>
            <a:r>
              <a:rPr lang="en-GB" sz="1100" i="1" dirty="0" err="1"/>
              <a:t>الآن</a:t>
            </a:r>
            <a:r>
              <a:rPr lang="en-GB" sz="1100" i="1" dirty="0"/>
              <a:t> سننتقل إلى الحديث الفعال.</a:t>
            </a:r>
          </a:p>
          <a:p>
            <a:pPr algn="r" rtl="1"/>
            <a:r>
              <a:rPr lang="en-GB" sz="1100" i="1" dirty="0"/>
              <a:t>يتم تحديد التحدث الفعال من خلال:</a:t>
            </a:r>
          </a:p>
          <a:p>
            <a:pPr lvl="1" algn="r" rtl="1"/>
            <a:r>
              <a:rPr lang="en-GB" sz="1100" i="1" dirty="0"/>
              <a:t>الكلمات التي تختارها (أي كلمات أبسط مقابل كلمات أكثر تعقيدًا) ؛</a:t>
            </a:r>
          </a:p>
          <a:p>
            <a:pPr lvl="1" algn="r" rtl="1"/>
            <a:r>
              <a:rPr lang="en-GB" sz="1100" i="1" dirty="0"/>
              <a:t>كيف تقولها (أي نبرة الصوت والسرعة التي تتحدث بها) ؛ و</a:t>
            </a:r>
          </a:p>
          <a:p>
            <a:pPr lvl="1" algn="r" rtl="1"/>
            <a:r>
              <a:rPr lang="en-GB" sz="1100" i="1" dirty="0" err="1"/>
              <a:t>كيف</a:t>
            </a:r>
            <a:r>
              <a:rPr lang="en-GB" sz="1100" i="1" dirty="0"/>
              <a:t> </a:t>
            </a:r>
            <a:r>
              <a:rPr lang="en-GB" sz="1100" i="1" dirty="0" err="1"/>
              <a:t>تقو</a:t>
            </a:r>
            <a:r>
              <a:rPr lang="ar-SA" sz="1100" i="1" dirty="0" err="1"/>
              <a:t>م</a:t>
            </a:r>
            <a:r>
              <a:rPr lang="ar-SA" sz="1100" i="1" dirty="0"/>
              <a:t> بتعزيز ذلك</a:t>
            </a:r>
            <a:r>
              <a:rPr lang="en-GB" sz="1100" i="1" dirty="0"/>
              <a:t> </a:t>
            </a:r>
            <a:r>
              <a:rPr lang="ar-SA" sz="1100" i="1" dirty="0"/>
              <a:t>(</a:t>
            </a:r>
            <a:r>
              <a:rPr lang="en-GB" sz="1100" i="1" dirty="0" err="1"/>
              <a:t>أي</a:t>
            </a:r>
            <a:r>
              <a:rPr lang="en-GB" sz="1100" i="1" dirty="0"/>
              <a:t> التواصل </a:t>
            </a:r>
            <a:r>
              <a:rPr lang="en-GB" sz="1100" i="1" dirty="0" err="1"/>
              <a:t>غير</a:t>
            </a:r>
            <a:r>
              <a:rPr lang="en-GB" sz="1100" i="1" dirty="0"/>
              <a:t> </a:t>
            </a:r>
            <a:r>
              <a:rPr lang="en-GB" sz="1100" i="1" dirty="0" err="1"/>
              <a:t>اللفظي</a:t>
            </a:r>
            <a:r>
              <a:rPr lang="ar-SA" sz="1100" i="1" dirty="0"/>
              <a:t>)</a:t>
            </a:r>
            <a:endParaRPr lang="en-GB" sz="1100" i="1" dirty="0"/>
          </a:p>
          <a:p>
            <a:pPr algn="r" rtl="1"/>
            <a:r>
              <a:rPr lang="en-GB" sz="1100" i="1" dirty="0"/>
              <a:t>هل يمكنك إعطاء أمثلة تختار </a:t>
            </a:r>
            <a:r>
              <a:rPr lang="en-GB" sz="1100" i="1" dirty="0" err="1"/>
              <a:t>فيها</a:t>
            </a:r>
            <a:r>
              <a:rPr lang="en-GB" sz="1100" i="1" dirty="0"/>
              <a:t> </a:t>
            </a:r>
            <a:r>
              <a:rPr lang="ar-SA" sz="1100" i="1" dirty="0"/>
              <a:t>ال</a:t>
            </a:r>
            <a:r>
              <a:rPr lang="en-GB" sz="1100" i="1" dirty="0" err="1"/>
              <a:t>كلمات</a:t>
            </a:r>
            <a:r>
              <a:rPr lang="en-GB" sz="1100" i="1" dirty="0"/>
              <a:t> بعناية عند التحدث إلى طفل في إدارة الحالة؟</a:t>
            </a:r>
          </a:p>
          <a:p>
            <a:pPr lvl="1" algn="r" rtl="1"/>
            <a:r>
              <a:rPr lang="en-GB" sz="1100" dirty="0"/>
              <a:t>إذا </a:t>
            </a:r>
            <a:r>
              <a:rPr lang="en-GB" sz="1100" dirty="0" err="1"/>
              <a:t>كان</a:t>
            </a:r>
            <a:r>
              <a:rPr lang="en-GB" sz="1100" dirty="0"/>
              <a:t> </a:t>
            </a:r>
            <a:r>
              <a:rPr lang="en-GB" sz="1100" dirty="0" err="1"/>
              <a:t>المشارك</a:t>
            </a:r>
            <a:r>
              <a:rPr lang="ar-SA" sz="1100" dirty="0" err="1"/>
              <a:t>ي</a:t>
            </a:r>
            <a:r>
              <a:rPr lang="en-GB" sz="1100" dirty="0" err="1"/>
              <a:t>ن</a:t>
            </a:r>
            <a:r>
              <a:rPr lang="en-GB" sz="1100" dirty="0"/>
              <a:t> لديهم </a:t>
            </a:r>
            <a:r>
              <a:rPr lang="en-GB" sz="1100" dirty="0" err="1"/>
              <a:t>خبرات</a:t>
            </a:r>
            <a:r>
              <a:rPr lang="en-GB" sz="1100" dirty="0"/>
              <a:t> </a:t>
            </a:r>
            <a:r>
              <a:rPr lang="en-GB" sz="1100" dirty="0" err="1"/>
              <a:t>محدودة</a:t>
            </a:r>
            <a:r>
              <a:rPr lang="ar-SA" sz="1100" dirty="0"/>
              <a:t>، </a:t>
            </a:r>
            <a:r>
              <a:rPr lang="ar-SA" sz="1100" dirty="0" err="1"/>
              <a:t>ف</a:t>
            </a:r>
            <a:r>
              <a:rPr lang="en-GB" sz="1100" dirty="0" err="1"/>
              <a:t>عند</a:t>
            </a:r>
            <a:r>
              <a:rPr lang="en-GB" sz="1100" dirty="0"/>
              <a:t> التحدث إلى العائلة أو الأصدقاء؟</a:t>
            </a:r>
          </a:p>
          <a:p>
            <a:pPr algn="r" rtl="1"/>
            <a:r>
              <a:rPr lang="en-GB" sz="1100" i="1" dirty="0"/>
              <a:t>كل كلمة لها معنى وأنه من المهم استخدام الكلمات الصحيحة.</a:t>
            </a:r>
          </a:p>
          <a:p>
            <a:pPr marL="0" indent="0" algn="r" rtl="1">
              <a:buNone/>
            </a:pPr>
            <a:endParaRPr lang="en-GB" sz="1100" dirty="0"/>
          </a:p>
          <a:p>
            <a:pPr marL="0" indent="0" algn="r" rtl="1">
              <a:buNone/>
            </a:pPr>
            <a:r>
              <a:rPr lang="en-GB" sz="1100" b="1" dirty="0"/>
              <a:t>المناقشة العامة (١٠ دقائق)</a:t>
            </a:r>
          </a:p>
          <a:p>
            <a:pPr algn="r" rtl="1"/>
            <a:r>
              <a:rPr lang="en-GB" sz="1100" i="1" dirty="0"/>
              <a:t>سأقرأ سلسلة من الكلمات التي تصف نفس الشخص أو القضية أو الشيء</a:t>
            </a:r>
          </a:p>
          <a:p>
            <a:pPr algn="r" rtl="1"/>
            <a:r>
              <a:rPr lang="en-GB" sz="1100" i="1" dirty="0"/>
              <a:t>تأمل في الكلمات ومعانيها</a:t>
            </a:r>
          </a:p>
          <a:p>
            <a:pPr algn="r" rtl="1"/>
            <a:r>
              <a:rPr lang="ar-SA" sz="1100" b="1" i="1" dirty="0"/>
              <a:t>السلسلة ١</a:t>
            </a:r>
            <a:r>
              <a:rPr lang="en-GB" sz="1100" b="1" i="1" dirty="0"/>
              <a:t>: </a:t>
            </a:r>
            <a:r>
              <a:rPr lang="en-GB" sz="1100" b="1" i="1" dirty="0" err="1"/>
              <a:t>طفل</a:t>
            </a:r>
            <a:r>
              <a:rPr lang="en-GB" sz="1100" b="1" i="1" dirty="0"/>
              <a:t> </a:t>
            </a:r>
            <a:r>
              <a:rPr lang="en-GB" sz="1100" b="1" i="1" dirty="0" err="1"/>
              <a:t>م</a:t>
            </a:r>
            <a:r>
              <a:rPr lang="ar-SA" sz="1100" b="1" i="1" dirty="0"/>
              <a:t>شلول، </a:t>
            </a:r>
            <a:r>
              <a:rPr lang="en-GB" sz="1100" b="1" i="1" dirty="0" err="1"/>
              <a:t>طفل</a:t>
            </a:r>
            <a:r>
              <a:rPr lang="en-GB" sz="1100" b="1" i="1" dirty="0"/>
              <a:t> </a:t>
            </a:r>
            <a:r>
              <a:rPr lang="en-GB" sz="1100" b="1" i="1" dirty="0" err="1"/>
              <a:t>معاق</a:t>
            </a:r>
            <a:r>
              <a:rPr lang="ar-SA" sz="1100" b="1" i="1" dirty="0"/>
              <a:t>،  </a:t>
            </a:r>
            <a:r>
              <a:rPr lang="en-GB" sz="1100" b="1" i="1" dirty="0" err="1"/>
              <a:t>طفل</a:t>
            </a:r>
            <a:r>
              <a:rPr lang="ar-SA" sz="1100" b="1" i="1" dirty="0"/>
              <a:t> من ذوي </a:t>
            </a:r>
            <a:r>
              <a:rPr lang="ar-SA" sz="1100" b="1" i="1" dirty="0" err="1"/>
              <a:t>الأحتياجات</a:t>
            </a:r>
            <a:r>
              <a:rPr lang="ar-SA" sz="1100" b="1" i="1" dirty="0"/>
              <a:t> الخاصة</a:t>
            </a:r>
            <a:r>
              <a:rPr lang="en-GB" sz="1100" b="1" i="1" dirty="0"/>
              <a:t> </a:t>
            </a:r>
            <a:r>
              <a:rPr lang="ar-SA" sz="1100" b="1" i="1" dirty="0"/>
              <a:t>، </a:t>
            </a:r>
            <a:r>
              <a:rPr lang="en-GB" sz="1100" b="1" i="1" dirty="0" err="1"/>
              <a:t>طفل</a:t>
            </a:r>
            <a:r>
              <a:rPr lang="en-GB" sz="1100" b="1" i="1" dirty="0"/>
              <a:t> يعاني من صعوبة في المشي</a:t>
            </a:r>
          </a:p>
          <a:p>
            <a:pPr lvl="1" algn="r" rtl="1"/>
            <a:r>
              <a:rPr lang="en-GB" sz="1100" i="1" dirty="0"/>
              <a:t>كيف تصف معنى كل كلمة؟</a:t>
            </a:r>
          </a:p>
          <a:p>
            <a:pPr lvl="1" algn="r" rtl="1"/>
            <a:r>
              <a:rPr lang="en-GB" sz="1100" i="1" dirty="0"/>
              <a:t>من المهم عدم استخدام الكلمات التي تصدر </a:t>
            </a:r>
            <a:r>
              <a:rPr lang="en-GB" sz="1100" i="1" dirty="0" err="1"/>
              <a:t>أحكامًا</a:t>
            </a:r>
            <a:r>
              <a:rPr lang="en-GB" sz="1100" i="1" dirty="0"/>
              <a:t> </a:t>
            </a:r>
            <a:r>
              <a:rPr lang="en-GB" sz="1100" i="1" dirty="0" err="1"/>
              <a:t>أ</a:t>
            </a:r>
            <a:r>
              <a:rPr lang="ar-SA" sz="1100" i="1" dirty="0"/>
              <a:t> </a:t>
            </a:r>
            <a:r>
              <a:rPr lang="en-GB" sz="1100" i="1" dirty="0" err="1"/>
              <a:t>و</a:t>
            </a:r>
            <a:r>
              <a:rPr lang="ar-SA" sz="1100" i="1" dirty="0"/>
              <a:t>تحمل </a:t>
            </a:r>
            <a:r>
              <a:rPr lang="en-GB" sz="1100" i="1" dirty="0" err="1"/>
              <a:t>وصمة</a:t>
            </a:r>
            <a:r>
              <a:rPr lang="en-GB" sz="1100" i="1" dirty="0"/>
              <a:t> عار</a:t>
            </a:r>
          </a:p>
          <a:p>
            <a:pPr algn="r" rtl="1"/>
            <a:r>
              <a:rPr lang="en-GB" sz="1100" b="1" i="1" dirty="0" err="1"/>
              <a:t>السلسلة</a:t>
            </a:r>
            <a:r>
              <a:rPr lang="en-GB" sz="1100" b="1" i="1" dirty="0"/>
              <a:t> </a:t>
            </a:r>
            <a:r>
              <a:rPr lang="ar-SA" sz="1100" b="1" i="1" dirty="0"/>
              <a:t>٢</a:t>
            </a:r>
            <a:r>
              <a:rPr lang="en-GB" sz="1100" b="1" i="1" dirty="0"/>
              <a:t>: مخاوف تتعلق </a:t>
            </a:r>
            <a:r>
              <a:rPr lang="en-GB" sz="1100" b="1" i="1" dirty="0" err="1"/>
              <a:t>بالحماية</a:t>
            </a:r>
            <a:r>
              <a:rPr lang="en-GB" sz="1100" b="1" i="1" dirty="0"/>
              <a:t> </a:t>
            </a:r>
            <a:r>
              <a:rPr lang="ar-SA" sz="1100" b="1" i="1" dirty="0"/>
              <a:t>، </a:t>
            </a:r>
            <a:r>
              <a:rPr lang="en-GB" sz="1100" b="1" i="1" dirty="0" err="1"/>
              <a:t>تهديد</a:t>
            </a:r>
            <a:r>
              <a:rPr lang="en-GB" sz="1100" b="1" i="1" dirty="0"/>
              <a:t> </a:t>
            </a:r>
            <a:r>
              <a:rPr lang="ar-SA" sz="1100" b="1" i="1" dirty="0"/>
              <a:t>، </a:t>
            </a:r>
            <a:r>
              <a:rPr lang="en-GB" sz="1100" b="1" i="1" dirty="0" err="1"/>
              <a:t>شيء</a:t>
            </a:r>
            <a:r>
              <a:rPr lang="en-GB" sz="1100" b="1" i="1" dirty="0"/>
              <a:t> يضر </a:t>
            </a:r>
            <a:r>
              <a:rPr lang="en-GB" sz="1100" b="1" i="1" dirty="0" err="1"/>
              <a:t>بالأطفال</a:t>
            </a:r>
            <a:r>
              <a:rPr lang="en-GB" sz="1100" b="1" i="1" dirty="0"/>
              <a:t> </a:t>
            </a:r>
            <a:r>
              <a:rPr lang="ar-SA" sz="1100" b="1" i="1" dirty="0"/>
              <a:t>، </a:t>
            </a:r>
            <a:r>
              <a:rPr lang="en-GB" sz="1100" b="1" i="1" dirty="0" err="1"/>
              <a:t>شيء</a:t>
            </a:r>
            <a:r>
              <a:rPr lang="en-GB" sz="1100" b="1" i="1" dirty="0"/>
              <a:t> سيء يحدث للطفل.</a:t>
            </a:r>
          </a:p>
          <a:p>
            <a:pPr lvl="1" algn="r" rtl="1"/>
            <a:r>
              <a:rPr lang="en-GB" sz="1100" i="1" dirty="0"/>
              <a:t>كيف تصف معنى كل كلمة؟</a:t>
            </a:r>
          </a:p>
          <a:p>
            <a:pPr lvl="1" algn="r" rtl="1"/>
            <a:r>
              <a:rPr lang="en-GB" sz="1100" i="1" dirty="0"/>
              <a:t>لا تستخدم كلمات صعبة أو معقدة للأطفال الصغار أو الذين قد لا يفهمون</a:t>
            </a:r>
          </a:p>
          <a:p>
            <a:pPr lvl="1" algn="r" rtl="1"/>
            <a:r>
              <a:rPr lang="en-GB" sz="1100" i="1" dirty="0"/>
              <a:t>قد يكون من المفيد استخدام جمل أقصر</a:t>
            </a:r>
          </a:p>
          <a:p>
            <a:pPr algn="r" rtl="1"/>
            <a:r>
              <a:rPr lang="en-GB" sz="1100" b="1" i="1" dirty="0" err="1"/>
              <a:t>السلسلة</a:t>
            </a:r>
            <a:r>
              <a:rPr lang="ar-SA" sz="1100" b="1" i="1" dirty="0"/>
              <a:t> ٣</a:t>
            </a:r>
            <a:r>
              <a:rPr lang="en-GB" sz="1100" b="1" i="1" dirty="0"/>
              <a:t>: </a:t>
            </a:r>
            <a:r>
              <a:rPr lang="en-GB" sz="1100" b="1" i="1" dirty="0" err="1"/>
              <a:t>اغتصاب</a:t>
            </a:r>
            <a:r>
              <a:rPr lang="en-GB" sz="1100" b="1" i="1" dirty="0"/>
              <a:t> </a:t>
            </a:r>
            <a:r>
              <a:rPr lang="ar-SA" sz="1100" b="1" i="1" dirty="0"/>
              <a:t>، </a:t>
            </a:r>
            <a:r>
              <a:rPr lang="en-GB" sz="1100" b="1" i="1" dirty="0" err="1"/>
              <a:t>انتهاك</a:t>
            </a:r>
            <a:r>
              <a:rPr lang="en-GB" sz="1100" b="1" i="1" dirty="0"/>
              <a:t> </a:t>
            </a:r>
            <a:r>
              <a:rPr lang="ar-SA" sz="1100" b="1" i="1" dirty="0"/>
              <a:t>، </a:t>
            </a:r>
            <a:r>
              <a:rPr lang="en-GB" sz="1100" b="1" i="1" dirty="0" err="1"/>
              <a:t>اعتداء</a:t>
            </a:r>
            <a:r>
              <a:rPr lang="en-GB" sz="1100" b="1" i="1" dirty="0"/>
              <a:t> </a:t>
            </a:r>
            <a:r>
              <a:rPr lang="en-GB" sz="1100" b="1" i="1" dirty="0" err="1"/>
              <a:t>جنسي</a:t>
            </a:r>
            <a:r>
              <a:rPr lang="en-GB" sz="1100" b="1" i="1" dirty="0"/>
              <a:t> </a:t>
            </a:r>
            <a:r>
              <a:rPr lang="ar-SA" sz="1100" b="1" i="1" dirty="0"/>
              <a:t>،تصرف مرتبط بالعنف ال</a:t>
            </a:r>
            <a:r>
              <a:rPr lang="en-GB" sz="1100" b="1" i="1" dirty="0" err="1"/>
              <a:t>جنسي</a:t>
            </a:r>
            <a:endParaRPr lang="en-GB" sz="1100" b="1" i="1" dirty="0"/>
          </a:p>
          <a:p>
            <a:pPr lvl="1" algn="r" rtl="1"/>
            <a:r>
              <a:rPr lang="en-GB" sz="1100" i="1" dirty="0"/>
              <a:t>كيف تصف معنى كل كلمة؟</a:t>
            </a:r>
          </a:p>
          <a:p>
            <a:pPr lvl="1" algn="r" rtl="1"/>
            <a:r>
              <a:rPr lang="en-GB" sz="1100" i="1" dirty="0"/>
              <a:t>فكر في اللغة التي يجب استخدامها لوصف الموضوعات الحساسة.</a:t>
            </a:r>
          </a:p>
          <a:p>
            <a:pPr lvl="1" algn="r" rtl="1"/>
            <a:r>
              <a:rPr lang="en-GB" sz="1100" i="1" dirty="0"/>
              <a:t>استخدم كلمات مختلفة عند التحدث إلى الطفل مقارنة بوالديه أو مشرفك وما إلى ذلك.</a:t>
            </a:r>
          </a:p>
        </p:txBody>
      </p:sp>
      <p:sp>
        <p:nvSpPr>
          <p:cNvPr id="6" name="Slide Image Placeholder 5">
            <a:extLst>
              <a:ext uri="{FF2B5EF4-FFF2-40B4-BE49-F238E27FC236}">
                <a16:creationId xmlns:a16="http://schemas.microsoft.com/office/drawing/2014/main" id="{66957BB5-6EFD-55D0-1F41-3650A0B8B9A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CEFB518-CFBA-90FE-F2BC-92BAC04BF13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28</a:t>
            </a:fld>
            <a:endParaRPr lang="en-US" sz="1200" dirty="0">
              <a:latin typeface="+mn-lt"/>
            </a:endParaRPr>
          </a:p>
        </p:txBody>
      </p:sp>
    </p:spTree>
    <p:extLst>
      <p:ext uri="{BB962C8B-B14F-4D97-AF65-F5344CB8AC3E}">
        <p14:creationId xmlns:p14="http://schemas.microsoft.com/office/powerpoint/2010/main" val="25535686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ar-SA" dirty="0"/>
              <a:t>قم بالإشارة إلى</a:t>
            </a:r>
            <a:r>
              <a:rPr lang="en-GB" dirty="0"/>
              <a:t> النصوص التي صاغها المشاركون خلال </a:t>
            </a:r>
            <a:r>
              <a:rPr lang="en-GB" dirty="0" err="1"/>
              <a:t>الجلسة</a:t>
            </a:r>
            <a:r>
              <a:rPr lang="en-GB" dirty="0"/>
              <a:t> </a:t>
            </a:r>
            <a:r>
              <a:rPr lang="ar-SA" dirty="0"/>
              <a:t>٣</a:t>
            </a:r>
            <a:r>
              <a:rPr lang="en-GB" dirty="0"/>
              <a:t> عند تقديم أنفسهم </a:t>
            </a:r>
            <a:r>
              <a:rPr lang="en-GB" dirty="0" err="1"/>
              <a:t>إلى</a:t>
            </a:r>
            <a:r>
              <a:rPr lang="en-GB" dirty="0"/>
              <a:t> </a:t>
            </a:r>
            <a:r>
              <a:rPr lang="en-GB" dirty="0" err="1"/>
              <a:t>صالح</a:t>
            </a:r>
            <a:r>
              <a:rPr lang="ar-SA" dirty="0"/>
              <a:t> و</a:t>
            </a:r>
            <a:r>
              <a:rPr lang="en-GB" dirty="0"/>
              <a:t> </a:t>
            </a:r>
            <a:r>
              <a:rPr lang="en-GB" dirty="0" err="1"/>
              <a:t>زي</a:t>
            </a:r>
            <a:r>
              <a:rPr lang="en-US" noProof="0" dirty="0" err="1"/>
              <a:t>ن</a:t>
            </a:r>
            <a:r>
              <a:rPr lang="ar-SA" noProof="0" dirty="0" err="1"/>
              <a:t>ة</a:t>
            </a:r>
            <a:r>
              <a:rPr lang="ar-SA" noProof="0" dirty="0"/>
              <a:t> </a:t>
            </a:r>
            <a:r>
              <a:rPr lang="en-US" noProof="0" dirty="0" err="1"/>
              <a:t>و</a:t>
            </a:r>
            <a:r>
              <a:rPr lang="en-GB" dirty="0"/>
              <a:t>وأمينة وسليم.</a:t>
            </a:r>
          </a:p>
          <a:p>
            <a:pPr lvl="0" algn="r" rtl="1"/>
            <a:r>
              <a:rPr lang="en-GB" i="1" dirty="0"/>
              <a:t>كانت الكلمات </a:t>
            </a:r>
            <a:r>
              <a:rPr lang="en-GB" i="1" dirty="0" err="1"/>
              <a:t>التي</a:t>
            </a:r>
            <a:r>
              <a:rPr lang="en-GB" i="1" dirty="0"/>
              <a:t> </a:t>
            </a:r>
            <a:r>
              <a:rPr lang="ar-SA" i="1" dirty="0"/>
              <a:t>اخترتم</a:t>
            </a:r>
            <a:r>
              <a:rPr lang="en-GB" i="1" dirty="0"/>
              <a:t> استخدامها في النص عند </a:t>
            </a:r>
            <a:r>
              <a:rPr lang="en-GB" i="1" dirty="0" err="1"/>
              <a:t>تقديم</a:t>
            </a:r>
            <a:r>
              <a:rPr lang="en-GB" i="1" dirty="0"/>
              <a:t> </a:t>
            </a:r>
            <a:r>
              <a:rPr lang="ar-SA" i="1" dirty="0" err="1"/>
              <a:t>أ</a:t>
            </a:r>
            <a:r>
              <a:rPr lang="en-GB" i="1" dirty="0" err="1"/>
              <a:t>نفسك</a:t>
            </a:r>
            <a:r>
              <a:rPr lang="ar-SA" i="1" dirty="0" err="1"/>
              <a:t>م</a:t>
            </a:r>
            <a:r>
              <a:rPr lang="en-GB" i="1" dirty="0"/>
              <a:t> وشرح إدارة الحالة ذات أهمية كبيرة.</a:t>
            </a:r>
          </a:p>
        </p:txBody>
      </p:sp>
      <p:sp>
        <p:nvSpPr>
          <p:cNvPr id="6" name="Slide Image Placeholder 5">
            <a:extLst>
              <a:ext uri="{FF2B5EF4-FFF2-40B4-BE49-F238E27FC236}">
                <a16:creationId xmlns:a16="http://schemas.microsoft.com/office/drawing/2014/main" id="{70EAB571-E5DF-BB1E-1AF3-B0808E1B4C6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51BCE15-ADAF-C65F-D38A-8327F5AF3A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29</a:t>
            </a:fld>
            <a:endParaRPr lang="en-US" sz="1200" dirty="0">
              <a:latin typeface="+mn-lt"/>
            </a:endParaRPr>
          </a:p>
        </p:txBody>
      </p:sp>
    </p:spTree>
    <p:extLst>
      <p:ext uri="{BB962C8B-B14F-4D97-AF65-F5344CB8AC3E}">
        <p14:creationId xmlns:p14="http://schemas.microsoft.com/office/powerpoint/2010/main" val="4047341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GB" i="1" dirty="0"/>
              <a:t>تركز هذه الوحدة على </a:t>
            </a:r>
            <a:r>
              <a:rPr lang="en-GB" i="1" dirty="0" err="1"/>
              <a:t>مهارات</a:t>
            </a:r>
            <a:r>
              <a:rPr lang="en-GB" i="1" dirty="0"/>
              <a:t> </a:t>
            </a:r>
            <a:r>
              <a:rPr lang="en-GB" i="1" dirty="0" err="1"/>
              <a:t>ال</a:t>
            </a:r>
            <a:r>
              <a:rPr lang="ar-SA" i="1" dirty="0"/>
              <a:t>تواصل</a:t>
            </a:r>
            <a:r>
              <a:rPr lang="en-GB" i="1" dirty="0"/>
              <a:t> </a:t>
            </a:r>
            <a:r>
              <a:rPr lang="en-GB" i="1" dirty="0" err="1"/>
              <a:t>ال</a:t>
            </a:r>
            <a:r>
              <a:rPr lang="ar-SA" i="1" dirty="0"/>
              <a:t>ضروري</a:t>
            </a:r>
            <a:r>
              <a:rPr lang="en-GB" i="1" dirty="0" err="1"/>
              <a:t>ة</a:t>
            </a:r>
            <a:r>
              <a:rPr lang="en-GB" i="1" dirty="0"/>
              <a:t> لتقديم خدمات إدارة الحالة.</a:t>
            </a:r>
          </a:p>
          <a:p>
            <a:pPr algn="r" rtl="1"/>
            <a:r>
              <a:rPr lang="en-GB" i="1" dirty="0"/>
              <a:t>بنهاية </a:t>
            </a:r>
            <a:r>
              <a:rPr lang="en-GB" i="1" dirty="0" err="1"/>
              <a:t>هذه</a:t>
            </a:r>
            <a:r>
              <a:rPr lang="en-GB" i="1" dirty="0"/>
              <a:t> </a:t>
            </a:r>
            <a:r>
              <a:rPr lang="en-GB" i="1" dirty="0" err="1"/>
              <a:t>الوحدة</a:t>
            </a:r>
            <a:r>
              <a:rPr lang="ar-SA" i="1" dirty="0"/>
              <a:t>، </a:t>
            </a:r>
            <a:r>
              <a:rPr lang="en-GB" i="1" dirty="0" err="1"/>
              <a:t>يجب</a:t>
            </a:r>
            <a:r>
              <a:rPr lang="en-GB" i="1" dirty="0"/>
              <a:t> أن تفهم المزيد حول كيفية التواصل بشكل أكثر فاعلية مع الأطفال الذين لديهم تجارب ومواقف </a:t>
            </a:r>
            <a:r>
              <a:rPr lang="en-GB" i="1" dirty="0" err="1"/>
              <a:t>حياتية</a:t>
            </a:r>
            <a:r>
              <a:rPr lang="en-GB" i="1" dirty="0"/>
              <a:t> </a:t>
            </a:r>
            <a:r>
              <a:rPr lang="en-GB" i="1" dirty="0" err="1"/>
              <a:t>متنوعة</a:t>
            </a:r>
            <a:r>
              <a:rPr lang="ar-SA" i="1" dirty="0"/>
              <a:t>، </a:t>
            </a:r>
            <a:r>
              <a:rPr lang="en-GB" i="1" dirty="0" err="1"/>
              <a:t>مع</a:t>
            </a:r>
            <a:r>
              <a:rPr lang="en-GB" i="1" dirty="0"/>
              <a:t> </a:t>
            </a:r>
            <a:r>
              <a:rPr lang="en-GB" i="1" dirty="0" err="1"/>
              <a:t>مراعاة</a:t>
            </a:r>
            <a:r>
              <a:rPr lang="en-GB" i="1" dirty="0"/>
              <a:t> </a:t>
            </a:r>
            <a:r>
              <a:rPr lang="ar-SA" i="1" dirty="0"/>
              <a:t>عمرهم</a:t>
            </a:r>
            <a:r>
              <a:rPr lang="en-GB" i="1" dirty="0"/>
              <a:t> ومرحلة نموهم.</a:t>
            </a:r>
          </a:p>
        </p:txBody>
      </p:sp>
      <p:sp>
        <p:nvSpPr>
          <p:cNvPr id="6" name="Slide Image Placeholder 5">
            <a:extLst>
              <a:ext uri="{FF2B5EF4-FFF2-40B4-BE49-F238E27FC236}">
                <a16:creationId xmlns:a16="http://schemas.microsoft.com/office/drawing/2014/main" id="{6FEBD69F-628C-2621-4B78-300B148FFD0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1E9485C-D342-BD49-C3AE-40CD155D95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a:t>
            </a:fld>
            <a:endParaRPr lang="en-US" sz="1200" dirty="0">
              <a:latin typeface="+mn-lt"/>
            </a:endParaRPr>
          </a:p>
        </p:txBody>
      </p:sp>
    </p:spTree>
    <p:extLst>
      <p:ext uri="{BB962C8B-B14F-4D97-AF65-F5344CB8AC3E}">
        <p14:creationId xmlns:p14="http://schemas.microsoft.com/office/powerpoint/2010/main" val="6602034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عند التحدث إلى الطفل </a:t>
            </a:r>
            <a:r>
              <a:rPr lang="en-GB" i="1" dirty="0" err="1"/>
              <a:t>أو</a:t>
            </a:r>
            <a:r>
              <a:rPr lang="en-GB" i="1" dirty="0"/>
              <a:t> </a:t>
            </a:r>
            <a:r>
              <a:rPr lang="ar-SA" i="1" dirty="0"/>
              <a:t>ال</a:t>
            </a:r>
            <a:r>
              <a:rPr lang="en-GB" i="1" dirty="0" err="1"/>
              <a:t>وا</a:t>
            </a:r>
            <a:r>
              <a:rPr lang="ar-SA" i="1" dirty="0"/>
              <a:t>لدين</a:t>
            </a:r>
            <a:r>
              <a:rPr lang="en-GB" i="1" dirty="0"/>
              <a:t> أو </a:t>
            </a:r>
            <a:r>
              <a:rPr lang="en-GB" i="1" dirty="0" err="1"/>
              <a:t>مقدمي</a:t>
            </a:r>
            <a:r>
              <a:rPr lang="en-GB" i="1" dirty="0"/>
              <a:t> </a:t>
            </a:r>
            <a:r>
              <a:rPr lang="en-GB" i="1" dirty="0" err="1"/>
              <a:t>الرعاية</a:t>
            </a:r>
            <a:r>
              <a:rPr lang="ar-SA" i="1" dirty="0"/>
              <a:t>، </a:t>
            </a:r>
            <a:r>
              <a:rPr lang="en-GB" i="1" dirty="0" err="1"/>
              <a:t>سيتعين</a:t>
            </a:r>
            <a:r>
              <a:rPr lang="en-GB" i="1" dirty="0"/>
              <a:t> على أخصائي الحالة أيضًا طرح بعض الأسئلة.</a:t>
            </a:r>
          </a:p>
          <a:p>
            <a:pPr lvl="0" algn="r" rtl="1"/>
            <a:r>
              <a:rPr lang="en-GB" i="1" dirty="0"/>
              <a:t>اختيار السؤال الصحيح هو </a:t>
            </a:r>
            <a:r>
              <a:rPr lang="en-GB" i="1" dirty="0" err="1"/>
              <a:t>أسلوب</a:t>
            </a:r>
            <a:r>
              <a:rPr lang="en-GB" i="1" dirty="0"/>
              <a:t> </a:t>
            </a:r>
            <a:r>
              <a:rPr lang="ar-SA" i="1" dirty="0"/>
              <a:t>تواصل</a:t>
            </a:r>
            <a:r>
              <a:rPr lang="en-GB" i="1" dirty="0"/>
              <a:t> </a:t>
            </a:r>
            <a:r>
              <a:rPr lang="en-GB" i="1" dirty="0" err="1"/>
              <a:t>لبدء</a:t>
            </a:r>
            <a:r>
              <a:rPr lang="en-GB" i="1" dirty="0"/>
              <a:t> </a:t>
            </a:r>
            <a:r>
              <a:rPr lang="en-GB" i="1" dirty="0" err="1"/>
              <a:t>ال</a:t>
            </a:r>
            <a:r>
              <a:rPr lang="ar-SA" i="1" dirty="0"/>
              <a:t>حوار</a:t>
            </a:r>
            <a:r>
              <a:rPr lang="en-GB" i="1" dirty="0"/>
              <a:t> وإظهار الاهتمام وتوضيح الموقف وإظهار دعمك وكذلك طلب الدعم من الآخرين.</a:t>
            </a:r>
          </a:p>
          <a:p>
            <a:pPr lvl="0" algn="r" rtl="1"/>
            <a:r>
              <a:rPr lang="en-GB" i="1" dirty="0"/>
              <a:t>هناك ثلاثة أنواع من الأسئلة: الأسئلة المغلقة والأسئلة المفتوحة </a:t>
            </a:r>
            <a:r>
              <a:rPr lang="en-GB" i="1" dirty="0" err="1"/>
              <a:t>والأسئلة</a:t>
            </a:r>
            <a:r>
              <a:rPr lang="en-GB" i="1" dirty="0"/>
              <a:t> </a:t>
            </a:r>
            <a:r>
              <a:rPr lang="en-GB" i="1" dirty="0" err="1"/>
              <a:t>ال</a:t>
            </a:r>
            <a:r>
              <a:rPr lang="ar-SA" i="1" dirty="0"/>
              <a:t>موجهة</a:t>
            </a:r>
            <a:r>
              <a:rPr lang="en-GB" i="1" dirty="0"/>
              <a:t>.</a:t>
            </a:r>
          </a:p>
          <a:p>
            <a:pPr algn="r" rtl="1"/>
            <a:r>
              <a:rPr lang="en-GB" dirty="0" err="1"/>
              <a:t>عرض</a:t>
            </a:r>
            <a:r>
              <a:rPr lang="en-GB" dirty="0"/>
              <a:t> الشريحة</a:t>
            </a:r>
          </a:p>
          <a:p>
            <a:pPr marL="0" indent="0" algn="r" rtl="1">
              <a:buNone/>
            </a:pPr>
            <a:endParaRPr lang="en-GB" dirty="0"/>
          </a:p>
          <a:p>
            <a:pPr marL="0" indent="0" algn="r" rtl="1">
              <a:buNone/>
            </a:pPr>
            <a:r>
              <a:rPr lang="en-GB" b="1" dirty="0"/>
              <a:t>مقدمة</a:t>
            </a:r>
          </a:p>
          <a:p>
            <a:pPr algn="r" rtl="1"/>
            <a:r>
              <a:rPr lang="en-GB" dirty="0"/>
              <a:t>قسّم المشاركين </a:t>
            </a:r>
            <a:r>
              <a:rPr lang="en-GB" dirty="0" err="1"/>
              <a:t>إلى</a:t>
            </a:r>
            <a:r>
              <a:rPr lang="en-GB" dirty="0"/>
              <a:t> </a:t>
            </a:r>
            <a:r>
              <a:rPr lang="ar-SA" dirty="0"/>
              <a:t>٣</a:t>
            </a:r>
            <a:r>
              <a:rPr lang="en-GB" dirty="0"/>
              <a:t> مجموعات</a:t>
            </a:r>
          </a:p>
          <a:p>
            <a:pPr algn="r" rtl="1"/>
            <a:r>
              <a:rPr lang="en-GB" dirty="0"/>
              <a:t>توجيه </a:t>
            </a:r>
            <a:r>
              <a:rPr lang="en-GB" dirty="0" err="1"/>
              <a:t>المشاركين</a:t>
            </a:r>
            <a:r>
              <a:rPr lang="en-GB" dirty="0"/>
              <a:t> </a:t>
            </a:r>
            <a:r>
              <a:rPr lang="ar-SA" dirty="0"/>
              <a:t> </a:t>
            </a:r>
            <a:r>
              <a:rPr lang="ar-SA" dirty="0" err="1"/>
              <a:t>إلى</a:t>
            </a:r>
            <a:r>
              <a:rPr lang="ar-SA" b="1" dirty="0" err="1"/>
              <a:t>ال</a:t>
            </a:r>
            <a:r>
              <a:rPr lang="en-GB" b="1" dirty="0" err="1"/>
              <a:t>صفحة</a:t>
            </a:r>
            <a:r>
              <a:rPr lang="en-GB" b="1" dirty="0"/>
              <a:t> </a:t>
            </a:r>
            <a:r>
              <a:rPr lang="ar-SA" b="1" dirty="0"/>
              <a:t>٤٩</a:t>
            </a:r>
            <a:r>
              <a:rPr lang="en-GB" b="1" dirty="0"/>
              <a:t> </a:t>
            </a:r>
            <a:r>
              <a:rPr lang="en-GB" b="1" dirty="0" err="1"/>
              <a:t>من</a:t>
            </a:r>
            <a:r>
              <a:rPr lang="en-GB" b="1" dirty="0"/>
              <a:t> </a:t>
            </a:r>
            <a:r>
              <a:rPr lang="ar-SA" b="1" dirty="0"/>
              <a:t>دليل</a:t>
            </a:r>
            <a:r>
              <a:rPr lang="en-GB" b="1" dirty="0"/>
              <a:t> </a:t>
            </a:r>
            <a:r>
              <a:rPr lang="en-GB" b="1" dirty="0" err="1"/>
              <a:t>العمل</a:t>
            </a:r>
            <a:r>
              <a:rPr lang="en-GB" b="1" dirty="0"/>
              <a:t>: الاستماع الفعال</a:t>
            </a:r>
          </a:p>
          <a:p>
            <a:pPr algn="r" rtl="1"/>
            <a:r>
              <a:rPr lang="ar-SA" i="1" dirty="0"/>
              <a:t>ضمن</a:t>
            </a:r>
            <a:r>
              <a:rPr lang="en-GB" i="1" dirty="0"/>
              <a:t> مجموعاتك:</a:t>
            </a:r>
          </a:p>
          <a:p>
            <a:pPr lvl="1" algn="r" rtl="1"/>
            <a:r>
              <a:rPr lang="en-GB" i="1" dirty="0"/>
              <a:t>ابتكر أمثلة واكتبها </a:t>
            </a:r>
            <a:r>
              <a:rPr lang="en-GB" i="1" dirty="0" err="1"/>
              <a:t>في</a:t>
            </a:r>
            <a:r>
              <a:rPr lang="en-GB" i="1" dirty="0"/>
              <a:t> </a:t>
            </a:r>
            <a:r>
              <a:rPr lang="ar-SA" i="1" dirty="0"/>
              <a:t>دليل العمل التدريبي</a:t>
            </a:r>
            <a:endParaRPr lang="en-GB" i="1" dirty="0"/>
          </a:p>
          <a:p>
            <a:pPr lvl="1" algn="r" rtl="1"/>
            <a:r>
              <a:rPr lang="en-GB" i="1" dirty="0"/>
              <a:t>ضع قائمة بمزايا وعيوب هذا النوع من الأسئلة</a:t>
            </a:r>
          </a:p>
          <a:p>
            <a:pPr marL="0" indent="0" algn="r" rtl="1">
              <a:buNone/>
            </a:pPr>
            <a:endParaRPr lang="en-GB" dirty="0"/>
          </a:p>
          <a:p>
            <a:pPr marL="0" indent="0" algn="r" rtl="1">
              <a:buNone/>
            </a:pPr>
            <a:r>
              <a:rPr lang="en-GB" b="1" dirty="0"/>
              <a:t>العمل </a:t>
            </a:r>
            <a:r>
              <a:rPr lang="en-GB" b="1" dirty="0" err="1"/>
              <a:t>الجماعي</a:t>
            </a:r>
            <a:r>
              <a:rPr lang="en-GB" b="1" dirty="0"/>
              <a:t> (١٠ </a:t>
            </a:r>
            <a:r>
              <a:rPr lang="en-GB" b="1" dirty="0" err="1"/>
              <a:t>دقائق</a:t>
            </a:r>
            <a:r>
              <a:rPr lang="en-GB" b="1" dirty="0"/>
              <a:t>)</a:t>
            </a:r>
          </a:p>
          <a:p>
            <a:pPr marL="0" indent="0" algn="r" rtl="1">
              <a:buNone/>
            </a:pPr>
            <a:endParaRPr lang="en-GB" dirty="0"/>
          </a:p>
          <a:p>
            <a:pPr marL="0" indent="0" algn="r" rtl="1">
              <a:buNone/>
            </a:pPr>
            <a:r>
              <a:rPr lang="en-GB" b="1" dirty="0"/>
              <a:t>المناقشة العامة (١٠ دقائق)</a:t>
            </a:r>
          </a:p>
          <a:p>
            <a:pPr algn="r" rtl="1"/>
            <a:r>
              <a:rPr lang="en-GB" dirty="0"/>
              <a:t>لكل نوع من أنواع الأسئلة ، اطلب من مجموعة مختلفة مشاركة الأمثلة الخاصة بهم</a:t>
            </a:r>
          </a:p>
          <a:p>
            <a:pPr algn="r" rtl="1"/>
            <a:r>
              <a:rPr lang="en-GB" dirty="0"/>
              <a:t>راجع الأمثلة واسمح للمجموعات الأخرى أن تكملها</a:t>
            </a:r>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6E5384C3-C471-5D6E-1507-397DFF41FAF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7384550-8398-CE60-3B67-9B433E6416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30</a:t>
            </a:fld>
            <a:endParaRPr lang="en-US" sz="1200" dirty="0">
              <a:latin typeface="+mn-lt"/>
            </a:endParaRPr>
          </a:p>
        </p:txBody>
      </p:sp>
    </p:spTree>
    <p:extLst>
      <p:ext uri="{BB962C8B-B14F-4D97-AF65-F5344CB8AC3E}">
        <p14:creationId xmlns:p14="http://schemas.microsoft.com/office/powerpoint/2010/main" val="13133201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توضيح</a:t>
            </a:r>
          </a:p>
          <a:p>
            <a:pPr algn="r" rtl="1"/>
            <a:r>
              <a:rPr lang="en-GB" dirty="0" err="1"/>
              <a:t>عرض</a:t>
            </a:r>
            <a:r>
              <a:rPr lang="en-GB" dirty="0"/>
              <a:t> الشريحة</a:t>
            </a:r>
          </a:p>
          <a:p>
            <a:pPr algn="r" rtl="1"/>
            <a:r>
              <a:rPr lang="en-GB" i="1" dirty="0"/>
              <a:t>قد يستجيب الطفل بشكل غير دقيق عندما يستخدم أخصائي </a:t>
            </a:r>
            <a:r>
              <a:rPr lang="en-GB" i="1" dirty="0" err="1"/>
              <a:t>الحالة</a:t>
            </a:r>
            <a:r>
              <a:rPr lang="en-GB" i="1" dirty="0"/>
              <a:t> </a:t>
            </a:r>
            <a:r>
              <a:rPr lang="en-GB" i="1" dirty="0" err="1"/>
              <a:t>أسئلة</a:t>
            </a:r>
            <a:r>
              <a:rPr lang="ar-SA" i="1" dirty="0"/>
              <a:t>موجهة</a:t>
            </a:r>
            <a:r>
              <a:rPr lang="en-GB" i="1" dirty="0"/>
              <a:t> </a:t>
            </a:r>
            <a:r>
              <a:rPr lang="en-GB" i="1" dirty="0" err="1"/>
              <a:t>بسبب</a:t>
            </a:r>
            <a:r>
              <a:rPr lang="ar-SA" i="1" dirty="0"/>
              <a:t> عدم</a:t>
            </a:r>
            <a:r>
              <a:rPr lang="en-GB" i="1" dirty="0"/>
              <a:t> توازن القوى بين أخصائيي الحالة والأطفال.</a:t>
            </a:r>
          </a:p>
          <a:p>
            <a:pPr lvl="1" algn="r" rtl="1"/>
            <a:r>
              <a:rPr lang="en-GB" i="1" dirty="0"/>
              <a:t>قد لا يجرؤ بعض الأطفال على الاختلاف مع </a:t>
            </a:r>
            <a:r>
              <a:rPr lang="en-GB" i="1" dirty="0" err="1"/>
              <a:t>الكبار</a:t>
            </a:r>
            <a:r>
              <a:rPr lang="en-GB" i="1" dirty="0"/>
              <a:t> </a:t>
            </a:r>
            <a:r>
              <a:rPr lang="en-GB" i="1" dirty="0" err="1"/>
              <a:t>وخاصة</a:t>
            </a:r>
            <a:r>
              <a:rPr lang="en-GB" i="1" dirty="0"/>
              <a:t> أولئك الذين في مواقع </a:t>
            </a:r>
            <a:r>
              <a:rPr lang="en-GB" i="1" dirty="0" err="1"/>
              <a:t>السلطة</a:t>
            </a:r>
            <a:r>
              <a:rPr lang="en-GB" i="1" dirty="0"/>
              <a:t> </a:t>
            </a:r>
            <a:r>
              <a:rPr lang="en-GB" i="1" dirty="0" err="1"/>
              <a:t>وال</a:t>
            </a:r>
            <a:r>
              <a:rPr lang="ar-SA" i="1" dirty="0"/>
              <a:t>قوة</a:t>
            </a:r>
            <a:r>
              <a:rPr lang="en-GB" i="1" dirty="0"/>
              <a:t>.</a:t>
            </a:r>
          </a:p>
          <a:p>
            <a:pPr lvl="1" algn="r" rtl="1"/>
            <a:r>
              <a:rPr lang="en-GB" i="1" dirty="0"/>
              <a:t>إذا استخدم أخصائيو الحالة </a:t>
            </a:r>
            <a:r>
              <a:rPr lang="en-GB" i="1" dirty="0" err="1"/>
              <a:t>أسئلة</a:t>
            </a:r>
            <a:r>
              <a:rPr lang="en-GB" i="1" dirty="0"/>
              <a:t> </a:t>
            </a:r>
            <a:r>
              <a:rPr lang="ar-SA" i="1" dirty="0"/>
              <a:t>موجهة، </a:t>
            </a:r>
            <a:r>
              <a:rPr lang="en-GB" i="1" dirty="0" err="1"/>
              <a:t>فعليهم</a:t>
            </a:r>
            <a:r>
              <a:rPr lang="en-GB" i="1" dirty="0"/>
              <a:t> دائمًا طلب المزيد من الإيضاحات والتفاصيل من الطفل.</a:t>
            </a:r>
          </a:p>
          <a:p>
            <a:pPr algn="r" rtl="1"/>
            <a:r>
              <a:rPr lang="en-GB" i="1" dirty="0"/>
              <a:t>هل لدى أي شخص أي أسئلة أو بحاجة إلى توضيح؟</a:t>
            </a:r>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4427EC1E-A678-3856-6B3A-229510D6AFB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AA3F442-4BA9-1D32-B322-D3525BFA23B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31</a:t>
            </a:fld>
            <a:endParaRPr lang="en-US" sz="1200" dirty="0">
              <a:latin typeface="+mn-lt"/>
            </a:endParaRPr>
          </a:p>
        </p:txBody>
      </p:sp>
    </p:spTree>
    <p:extLst>
      <p:ext uri="{BB962C8B-B14F-4D97-AF65-F5344CB8AC3E}">
        <p14:creationId xmlns:p14="http://schemas.microsoft.com/office/powerpoint/2010/main" val="12775656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بالإضافة إلى اختيار كلماتك </a:t>
            </a:r>
            <a:r>
              <a:rPr lang="en-GB" i="1" dirty="0" err="1"/>
              <a:t>وأسئلتك</a:t>
            </a:r>
            <a:r>
              <a:rPr lang="en-GB" i="1" dirty="0"/>
              <a:t> </a:t>
            </a:r>
            <a:r>
              <a:rPr lang="en-GB" i="1" dirty="0" err="1"/>
              <a:t>بعناية</a:t>
            </a:r>
            <a:r>
              <a:rPr lang="ar-SA" i="1" dirty="0"/>
              <a:t>، </a:t>
            </a:r>
            <a:r>
              <a:rPr lang="en-GB" i="1" dirty="0" err="1"/>
              <a:t>هناك</a:t>
            </a:r>
            <a:r>
              <a:rPr lang="en-GB" i="1" dirty="0"/>
              <a:t> مجال رئيسي آخر للتواصل الفعال وهو كيف تتحدث.</a:t>
            </a:r>
          </a:p>
          <a:p>
            <a:pPr algn="r" rtl="1"/>
            <a:r>
              <a:rPr lang="en-GB" dirty="0" err="1"/>
              <a:t>عرض</a:t>
            </a:r>
            <a:r>
              <a:rPr lang="en-GB" dirty="0"/>
              <a:t> الشريحة.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اشرح </a:t>
            </a:r>
            <a:r>
              <a:rPr lang="en-GB" b="0" dirty="0" err="1"/>
              <a:t>وأظهر</a:t>
            </a:r>
            <a:r>
              <a:rPr lang="en-GB" b="0" dirty="0"/>
              <a:t> </a:t>
            </a:r>
            <a:r>
              <a:rPr lang="ar-SA" b="0" dirty="0">
                <a:solidFill>
                  <a:schemeClr val="tx1"/>
                </a:solidFill>
                <a:latin typeface="Calibri" panose="020F0502020204030204" pitchFamily="34" charset="0"/>
                <a:cs typeface="Calibri" panose="020F0502020204030204" pitchFamily="34" charset="0"/>
              </a:rPr>
              <a:t>نبرة الصوت </a:t>
            </a:r>
            <a:r>
              <a:rPr lang="en-GB" dirty="0" err="1"/>
              <a:t>والتوقيت</a:t>
            </a:r>
            <a:r>
              <a:rPr lang="en-GB" dirty="0"/>
              <a:t> </a:t>
            </a:r>
            <a:r>
              <a:rPr lang="en-GB" dirty="0" err="1"/>
              <a:t>وال</a:t>
            </a:r>
            <a:r>
              <a:rPr lang="ar-SA" dirty="0"/>
              <a:t>وتيرة</a:t>
            </a:r>
            <a:r>
              <a:rPr lang="en-GB" dirty="0"/>
              <a:t> </a:t>
            </a:r>
            <a:r>
              <a:rPr lang="en-GB" dirty="0" err="1"/>
              <a:t>و</a:t>
            </a:r>
            <a:r>
              <a:rPr lang="ar-SA" dirty="0"/>
              <a:t>مستوى الصوت</a:t>
            </a:r>
            <a:r>
              <a:rPr lang="en-GB" dirty="0"/>
              <a:t>:</a:t>
            </a:r>
          </a:p>
          <a:p>
            <a:pPr lvl="1" algn="r" rtl="1"/>
            <a:r>
              <a:rPr lang="en-GB" i="1" dirty="0"/>
              <a:t>نبرة صوتك تظهر مشاعرك ومستوى التوتر لديك</a:t>
            </a:r>
          </a:p>
          <a:p>
            <a:pPr lvl="1" algn="r" rtl="1"/>
            <a:r>
              <a:rPr lang="en-GB" i="1" dirty="0"/>
              <a:t>يشير توقيت التحدث إلى الوقت الذي تتركه بين الكلمات أو العبارات التي تقولها.</a:t>
            </a:r>
          </a:p>
          <a:p>
            <a:pPr lvl="1" algn="r" rtl="1"/>
            <a:r>
              <a:rPr lang="ar-SA" dirty="0" err="1"/>
              <a:t>ا</a:t>
            </a:r>
            <a:r>
              <a:rPr lang="en-GB" dirty="0" err="1"/>
              <a:t>ل</a:t>
            </a:r>
            <a:r>
              <a:rPr lang="ar-SA" dirty="0"/>
              <a:t>سرعة</a:t>
            </a:r>
            <a:r>
              <a:rPr lang="en-GB" dirty="0"/>
              <a:t> </a:t>
            </a:r>
            <a:r>
              <a:rPr lang="en-GB" i="1" dirty="0"/>
              <a:t> تشير إلى سرعة حديثك</a:t>
            </a:r>
          </a:p>
          <a:p>
            <a:pPr lvl="1" algn="r" rtl="1"/>
            <a:r>
              <a:rPr lang="en-GB" i="1" dirty="0" err="1"/>
              <a:t>يُظهر</a:t>
            </a:r>
            <a:r>
              <a:rPr lang="en-GB" i="1" dirty="0"/>
              <a:t> </a:t>
            </a:r>
            <a:r>
              <a:rPr lang="ar-SA" i="1" dirty="0"/>
              <a:t>مستوى </a:t>
            </a:r>
            <a:r>
              <a:rPr lang="en-GB" i="1" dirty="0" err="1"/>
              <a:t>صوتك</a:t>
            </a:r>
            <a:r>
              <a:rPr lang="en-GB" i="1" dirty="0"/>
              <a:t> مشاعرك ومستوى التوتر لديك</a:t>
            </a:r>
          </a:p>
        </p:txBody>
      </p:sp>
      <p:sp>
        <p:nvSpPr>
          <p:cNvPr id="6" name="Slide Image Placeholder 5">
            <a:extLst>
              <a:ext uri="{FF2B5EF4-FFF2-40B4-BE49-F238E27FC236}">
                <a16:creationId xmlns:a16="http://schemas.microsoft.com/office/drawing/2014/main" id="{D697C62C-3A79-354C-296B-190760365C2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4F4F850-AE52-965E-7B6F-58090152034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32</a:t>
            </a:fld>
            <a:endParaRPr lang="en-US" sz="1200" dirty="0">
              <a:latin typeface="+mn-lt"/>
            </a:endParaRPr>
          </a:p>
        </p:txBody>
      </p:sp>
    </p:spTree>
    <p:extLst>
      <p:ext uri="{BB962C8B-B14F-4D97-AF65-F5344CB8AC3E}">
        <p14:creationId xmlns:p14="http://schemas.microsoft.com/office/powerpoint/2010/main" val="42266417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US" dirty="0" err="1">
                <a:latin typeface="Calibri" panose="020F0502020204030204" pitchFamily="34" charset="0"/>
                <a:cs typeface="Calibri" panose="020F0502020204030204" pitchFamily="34" charset="0"/>
              </a:rPr>
              <a:t>التواصل</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غير</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اللفظي</a:t>
            </a:r>
            <a:r>
              <a:rPr lang="ar-SA" i="1" dirty="0">
                <a:latin typeface="Calibri" panose="020F0502020204030204" pitchFamily="34" charset="0"/>
                <a:cs typeface="Calibri" panose="020F0502020204030204" pitchFamily="34" charset="0"/>
              </a:rPr>
              <a:t>، </a:t>
            </a:r>
            <a:r>
              <a:rPr lang="en-GB" i="1" dirty="0"/>
              <a:t> إذا تم استخدامه بشكل </a:t>
            </a:r>
            <a:r>
              <a:rPr lang="en-GB" i="1" dirty="0" err="1"/>
              <a:t>صحيح</a:t>
            </a:r>
            <a:r>
              <a:rPr lang="en-GB" i="1" dirty="0"/>
              <a:t> </a:t>
            </a:r>
            <a:r>
              <a:rPr lang="en-GB" i="1" dirty="0" err="1"/>
              <a:t>سيعزز</a:t>
            </a:r>
            <a:r>
              <a:rPr lang="en-GB" i="1" dirty="0"/>
              <a:t> </a:t>
            </a:r>
            <a:r>
              <a:rPr lang="en-GB" i="1" dirty="0" err="1"/>
              <a:t>ما</a:t>
            </a:r>
            <a:r>
              <a:rPr lang="en-GB" i="1" dirty="0"/>
              <a:t> </a:t>
            </a:r>
            <a:r>
              <a:rPr lang="ar-SA" i="1" dirty="0"/>
              <a:t>تم قوله</a:t>
            </a:r>
            <a:endParaRPr lang="en-GB" i="1" dirty="0"/>
          </a:p>
          <a:p>
            <a:pPr algn="r" rtl="1"/>
            <a:endParaRPr lang="en-BE" dirty="0"/>
          </a:p>
        </p:txBody>
      </p:sp>
      <p:sp>
        <p:nvSpPr>
          <p:cNvPr id="6" name="Slide Image Placeholder 5">
            <a:extLst>
              <a:ext uri="{FF2B5EF4-FFF2-40B4-BE49-F238E27FC236}">
                <a16:creationId xmlns:a16="http://schemas.microsoft.com/office/drawing/2014/main" id="{D266039A-E467-D551-6E5C-06BA056AD1B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7CC2A87-5D8B-BFB1-FFAD-1B3154CBCA1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33</a:t>
            </a:fld>
            <a:endParaRPr lang="en-US" sz="1200" dirty="0">
              <a:latin typeface="+mn-lt"/>
            </a:endParaRPr>
          </a:p>
        </p:txBody>
      </p:sp>
    </p:spTree>
    <p:extLst>
      <p:ext uri="{BB962C8B-B14F-4D97-AF65-F5344CB8AC3E}">
        <p14:creationId xmlns:p14="http://schemas.microsoft.com/office/powerpoint/2010/main" val="10750515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CA" b="1" dirty="0"/>
          </a:p>
          <a:p>
            <a:pPr marL="171450" indent="-171450" algn="r" rtl="1"/>
            <a:r>
              <a:rPr lang="en-CA" dirty="0" err="1"/>
              <a:t>عرض</a:t>
            </a:r>
            <a:r>
              <a:rPr lang="en-CA" dirty="0"/>
              <a:t> الشريحة</a:t>
            </a:r>
            <a:endParaRPr lang="en-BE" dirty="0"/>
          </a:p>
        </p:txBody>
      </p:sp>
      <p:sp>
        <p:nvSpPr>
          <p:cNvPr id="6" name="Slide Image Placeholder 5">
            <a:extLst>
              <a:ext uri="{FF2B5EF4-FFF2-40B4-BE49-F238E27FC236}">
                <a16:creationId xmlns:a16="http://schemas.microsoft.com/office/drawing/2014/main" id="{0F92FCD0-1499-4149-3AEE-9224561786B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3996CF4-3E43-7C43-E192-0A4693F6635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34</a:t>
            </a:fld>
            <a:endParaRPr lang="en-US" sz="1200" dirty="0">
              <a:latin typeface="+mn-lt"/>
            </a:endParaRPr>
          </a:p>
        </p:txBody>
      </p:sp>
    </p:spTree>
    <p:extLst>
      <p:ext uri="{BB962C8B-B14F-4D97-AF65-F5344CB8AC3E}">
        <p14:creationId xmlns:p14="http://schemas.microsoft.com/office/powerpoint/2010/main" val="41146593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GB" i="1" dirty="0"/>
              <a:t>هل لدى أي شخص أي أسئلة أو بحاجة إلى توضيح؟</a:t>
            </a:r>
          </a:p>
          <a:p>
            <a:pPr algn="r" rtl="1"/>
            <a:r>
              <a:rPr lang="en-GB" i="1" dirty="0"/>
              <a:t>في </a:t>
            </a:r>
            <a:r>
              <a:rPr lang="en-GB" i="1" dirty="0" err="1"/>
              <a:t>الجلسة</a:t>
            </a:r>
            <a:r>
              <a:rPr lang="en-GB" i="1" dirty="0"/>
              <a:t> </a:t>
            </a:r>
            <a:r>
              <a:rPr lang="en-GB" i="1" dirty="0" err="1"/>
              <a:t>التالية</a:t>
            </a:r>
            <a:r>
              <a:rPr lang="ar-SA" i="1" dirty="0"/>
              <a:t>، </a:t>
            </a:r>
            <a:r>
              <a:rPr lang="en-GB" i="1" dirty="0" err="1"/>
              <a:t>سنناقش</a:t>
            </a:r>
            <a:r>
              <a:rPr lang="en-GB" i="1" dirty="0"/>
              <a:t> كيف يمكن استخدام </a:t>
            </a:r>
            <a:r>
              <a:rPr lang="en-GB" i="1" dirty="0" err="1"/>
              <a:t>تقنيات</a:t>
            </a:r>
            <a:r>
              <a:rPr lang="en-GB" i="1" dirty="0"/>
              <a:t> </a:t>
            </a:r>
            <a:r>
              <a:rPr lang="en-GB" i="1" dirty="0" err="1"/>
              <a:t>ال</a:t>
            </a:r>
            <a:r>
              <a:rPr lang="ar-SA" i="1" dirty="0"/>
              <a:t>تواصل</a:t>
            </a:r>
            <a:r>
              <a:rPr lang="en-GB" i="1" dirty="0"/>
              <a:t> المختلفة </a:t>
            </a:r>
            <a:r>
              <a:rPr lang="en-GB" i="1" dirty="0" err="1"/>
              <a:t>لتكييف</a:t>
            </a:r>
            <a:r>
              <a:rPr lang="en-GB" i="1" dirty="0"/>
              <a:t> </a:t>
            </a:r>
            <a:r>
              <a:rPr lang="en-GB" i="1" dirty="0" err="1"/>
              <a:t>ال</a:t>
            </a:r>
            <a:r>
              <a:rPr lang="ar-SA" i="1" dirty="0"/>
              <a:t>تواصل</a:t>
            </a:r>
            <a:r>
              <a:rPr lang="en-GB" i="1" dirty="0"/>
              <a:t> مع:</a:t>
            </a:r>
          </a:p>
          <a:p>
            <a:pPr lvl="1" algn="r" rtl="1"/>
            <a:r>
              <a:rPr lang="en-GB" i="1" dirty="0" err="1"/>
              <a:t>الاعتبار</a:t>
            </a:r>
            <a:r>
              <a:rPr lang="ar-SA" i="1" dirty="0"/>
              <a:t>ات</a:t>
            </a:r>
            <a:r>
              <a:rPr lang="en-GB" i="1" dirty="0"/>
              <a:t> </a:t>
            </a:r>
            <a:r>
              <a:rPr lang="en-GB" i="1" dirty="0" err="1"/>
              <a:t>الثقافي</a:t>
            </a:r>
            <a:r>
              <a:rPr lang="ar-SA" i="1" dirty="0" err="1"/>
              <a:t>ة</a:t>
            </a:r>
            <a:endParaRPr lang="en-GB" i="1" dirty="0"/>
          </a:p>
          <a:p>
            <a:pPr lvl="1" algn="r" rtl="1"/>
            <a:r>
              <a:rPr lang="en-GB" i="1" dirty="0"/>
              <a:t>عمر الطفل</a:t>
            </a:r>
          </a:p>
          <a:p>
            <a:pPr lvl="1" algn="r" rtl="1"/>
            <a:r>
              <a:rPr lang="en-GB" i="1" dirty="0"/>
              <a:t>مرحلة نمو الطفل وقدراته</a:t>
            </a:r>
          </a:p>
        </p:txBody>
      </p:sp>
      <p:sp>
        <p:nvSpPr>
          <p:cNvPr id="6" name="Slide Image Placeholder 5">
            <a:extLst>
              <a:ext uri="{FF2B5EF4-FFF2-40B4-BE49-F238E27FC236}">
                <a16:creationId xmlns:a16="http://schemas.microsoft.com/office/drawing/2014/main" id="{78DC429D-70E8-D13B-2650-5FE452391BD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3A9DE1-5F3D-BF4A-4C6A-BC55A3775F3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35</a:t>
            </a:fld>
            <a:endParaRPr lang="en-US" sz="1200" dirty="0">
              <a:latin typeface="+mn-lt"/>
            </a:endParaRPr>
          </a:p>
        </p:txBody>
      </p:sp>
    </p:spTree>
    <p:extLst>
      <p:ext uri="{BB962C8B-B14F-4D97-AF65-F5344CB8AC3E}">
        <p14:creationId xmlns:p14="http://schemas.microsoft.com/office/powerpoint/2010/main" val="38567008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الجلسة</a:t>
            </a:r>
            <a:r>
              <a:rPr lang="en-GB" b="1" dirty="0"/>
              <a:t> </a:t>
            </a:r>
            <a:r>
              <a:rPr lang="ar-SA" b="1" dirty="0"/>
              <a:t>٤ المدة: ساعتين</a:t>
            </a:r>
            <a:endParaRPr lang="en-GB" b="1" dirty="0"/>
          </a:p>
          <a:p>
            <a:pPr marL="0" indent="0" algn="r" rtl="1">
              <a:buNone/>
            </a:pPr>
            <a:r>
              <a:rPr lang="en-GB" b="1" dirty="0"/>
              <a:t>______________________________________________________________________________</a:t>
            </a:r>
          </a:p>
          <a:p>
            <a:pPr algn="r" rtl="1"/>
            <a:endParaRPr lang="en-GB" dirty="0"/>
          </a:p>
          <a:p>
            <a:pPr marL="0" indent="0" algn="r" rtl="1">
              <a:buNone/>
            </a:pPr>
            <a:r>
              <a:rPr lang="ar-SA" b="1" dirty="0"/>
              <a:t>الشرح</a:t>
            </a:r>
            <a:endParaRPr lang="en-GB" b="1" dirty="0"/>
          </a:p>
          <a:p>
            <a:pPr algn="r" rtl="1"/>
            <a:r>
              <a:rPr lang="en-GB" i="1" dirty="0"/>
              <a:t>يجب تكييف التواصل مع </a:t>
            </a:r>
            <a:r>
              <a:rPr lang="en-GB" i="1" dirty="0" err="1"/>
              <a:t>الطفل</a:t>
            </a:r>
            <a:r>
              <a:rPr lang="en-GB" i="1" dirty="0"/>
              <a:t> </a:t>
            </a:r>
            <a:r>
              <a:rPr lang="ar-SA" i="1" dirty="0"/>
              <a:t>بمفرده</a:t>
            </a:r>
            <a:r>
              <a:rPr lang="en-GB" i="1" dirty="0"/>
              <a:t> والأسرة والمجتمع الذي يعيش فيه الطفل</a:t>
            </a:r>
          </a:p>
          <a:p>
            <a:pPr algn="r" rtl="1"/>
            <a:r>
              <a:rPr lang="en-GB" i="1" dirty="0"/>
              <a:t>هذا يعني أيضًا الاختلاف الثقافي الذي يؤثر على التواصل</a:t>
            </a:r>
          </a:p>
          <a:p>
            <a:pPr algn="r" rtl="1"/>
            <a:r>
              <a:rPr lang="en-GB" i="1" dirty="0" err="1"/>
              <a:t>أولاً</a:t>
            </a:r>
            <a:r>
              <a:rPr lang="ar-SA" i="1" dirty="0"/>
              <a:t>، </a:t>
            </a:r>
            <a:r>
              <a:rPr lang="en-GB" i="1" dirty="0" err="1"/>
              <a:t>سوف</a:t>
            </a:r>
            <a:r>
              <a:rPr lang="en-GB" i="1" dirty="0"/>
              <a:t> نفكر في توقعاتنا الثقافية الخاصة بالتواصل مع الأطفال</a:t>
            </a:r>
          </a:p>
          <a:p>
            <a:pPr algn="r" rtl="1"/>
            <a:r>
              <a:rPr lang="en-GB" i="1" dirty="0" err="1"/>
              <a:t>بعد</a:t>
            </a:r>
            <a:r>
              <a:rPr lang="en-GB" i="1" dirty="0"/>
              <a:t> </a:t>
            </a:r>
            <a:r>
              <a:rPr lang="en-GB" i="1" dirty="0" err="1"/>
              <a:t>ذلك</a:t>
            </a:r>
            <a:r>
              <a:rPr lang="ar-SA" i="1" dirty="0"/>
              <a:t>، </a:t>
            </a:r>
            <a:r>
              <a:rPr lang="en-GB" i="1" dirty="0" err="1"/>
              <a:t>سنلقي</a:t>
            </a:r>
            <a:r>
              <a:rPr lang="en-GB" i="1" dirty="0"/>
              <a:t> نظرة على مختلف الأعمار ومراحل النمو</a:t>
            </a:r>
          </a:p>
        </p:txBody>
      </p:sp>
      <p:sp>
        <p:nvSpPr>
          <p:cNvPr id="6" name="Slide Image Placeholder 5">
            <a:extLst>
              <a:ext uri="{FF2B5EF4-FFF2-40B4-BE49-F238E27FC236}">
                <a16:creationId xmlns:a16="http://schemas.microsoft.com/office/drawing/2014/main" id="{104FAAA1-C9F6-CAB8-E8CC-0AFC799D963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B23D314-0C42-6843-C2CC-D81135EC250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36</a:t>
            </a:fld>
            <a:endParaRPr lang="en-US" sz="1200" dirty="0">
              <a:latin typeface="+mn-lt"/>
            </a:endParaRPr>
          </a:p>
        </p:txBody>
      </p:sp>
    </p:spTree>
    <p:extLst>
      <p:ext uri="{BB962C8B-B14F-4D97-AF65-F5344CB8AC3E}">
        <p14:creationId xmlns:p14="http://schemas.microsoft.com/office/powerpoint/2010/main" val="22088873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dirty="0" err="1"/>
              <a:t>ال</a:t>
            </a:r>
            <a:r>
              <a:rPr lang="ar-SA" dirty="0"/>
              <a:t>إشارة</a:t>
            </a:r>
            <a:r>
              <a:rPr lang="en-GB" dirty="0"/>
              <a:t> </a:t>
            </a:r>
            <a:r>
              <a:rPr lang="en-GB" dirty="0" err="1"/>
              <a:t>إلى</a:t>
            </a:r>
            <a:r>
              <a:rPr lang="en-GB" dirty="0"/>
              <a:t> </a:t>
            </a:r>
            <a:r>
              <a:rPr lang="en-GB" dirty="0" err="1"/>
              <a:t>ا</a:t>
            </a:r>
            <a:r>
              <a:rPr lang="ar-SA" dirty="0"/>
              <a:t>لوحدة ١</a:t>
            </a:r>
            <a:r>
              <a:rPr lang="en-GB" dirty="0"/>
              <a:t>، </a:t>
            </a:r>
            <a:r>
              <a:rPr lang="en-GB" dirty="0" err="1"/>
              <a:t>إلى</a:t>
            </a:r>
            <a:r>
              <a:rPr lang="ar-SA" dirty="0"/>
              <a:t> </a:t>
            </a:r>
            <a:r>
              <a:rPr lang="ar-SA" b="1" dirty="0"/>
              <a:t>ال</a:t>
            </a:r>
            <a:r>
              <a:rPr lang="en-GB" b="1" dirty="0" err="1"/>
              <a:t>صفحة</a:t>
            </a:r>
            <a:r>
              <a:rPr lang="ar-SA" b="1" dirty="0"/>
              <a:t> ٩من</a:t>
            </a:r>
            <a:r>
              <a:rPr lang="en-GB" b="1" dirty="0"/>
              <a:t> </a:t>
            </a:r>
            <a:r>
              <a:rPr lang="ar-SA" b="1" dirty="0"/>
              <a:t>دليل</a:t>
            </a:r>
            <a:r>
              <a:rPr lang="en-GB" b="1" dirty="0"/>
              <a:t> </a:t>
            </a:r>
            <a:r>
              <a:rPr lang="en-GB" b="1" dirty="0" err="1"/>
              <a:t>العمل</a:t>
            </a:r>
            <a:r>
              <a:rPr lang="en-GB" b="1" dirty="0"/>
              <a:t> : مستوى </a:t>
            </a:r>
            <a:r>
              <a:rPr lang="en-GB" b="1" dirty="0" err="1"/>
              <a:t>المجتمع</a:t>
            </a:r>
            <a:r>
              <a:rPr lang="en-GB" b="1" dirty="0"/>
              <a:t> </a:t>
            </a:r>
            <a:r>
              <a:rPr lang="en-GB" b="1" dirty="0" err="1"/>
              <a:t>والمج</a:t>
            </a:r>
            <a:r>
              <a:rPr lang="ar-SA" b="1" dirty="0" err="1"/>
              <a:t>موعة</a:t>
            </a:r>
            <a:r>
              <a:rPr lang="en-GB" b="1" dirty="0"/>
              <a:t>: آراء حول الطفولة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امنح </a:t>
            </a:r>
            <a:r>
              <a:rPr lang="en-GB" dirty="0" err="1"/>
              <a:t>المشاركين</a:t>
            </a:r>
            <a:r>
              <a:rPr lang="en-GB" dirty="0"/>
              <a:t> </a:t>
            </a:r>
            <a:r>
              <a:rPr lang="ar-SA" dirty="0"/>
              <a:t>٥</a:t>
            </a:r>
            <a:r>
              <a:rPr lang="en-GB" dirty="0"/>
              <a:t> دقائق </a:t>
            </a:r>
            <a:r>
              <a:rPr lang="en-GB" dirty="0" err="1"/>
              <a:t>لمراجعة</a:t>
            </a:r>
            <a:r>
              <a:rPr lang="en-GB" dirty="0"/>
              <a:t> </a:t>
            </a:r>
            <a:r>
              <a:rPr lang="en-GB" dirty="0" err="1"/>
              <a:t>ملاحظاتهم</a:t>
            </a:r>
            <a:endParaRPr lang="en-GB" b="1" dirty="0"/>
          </a:p>
          <a:p>
            <a:pPr lvl="1" algn="r" rtl="1"/>
            <a:r>
              <a:rPr lang="en-GB" i="1" dirty="0"/>
              <a:t>كيف ينظر المجتمع للأطفال من مختلف الأعمار ويعاملهم؟</a:t>
            </a:r>
          </a:p>
          <a:p>
            <a:pPr lvl="1" algn="r" rtl="1"/>
            <a:r>
              <a:rPr lang="en-GB" i="1" dirty="0"/>
              <a:t>متى يصبح الأطفال في المجتمع بالغين؟</a:t>
            </a:r>
          </a:p>
          <a:p>
            <a:pPr lvl="1" algn="r" rtl="1"/>
            <a:r>
              <a:rPr lang="en-GB" i="1" dirty="0"/>
              <a:t>تؤثر الآراء حول الطفولة أيضًا على كيفية تحدث البالغين مع </a:t>
            </a:r>
            <a:r>
              <a:rPr lang="en-GB" i="1" dirty="0" err="1"/>
              <a:t>الأطفال</a:t>
            </a:r>
            <a:r>
              <a:rPr lang="en-GB" i="1" dirty="0"/>
              <a:t> </a:t>
            </a:r>
            <a:r>
              <a:rPr lang="en-GB" i="1" dirty="0" err="1"/>
              <a:t>وما</a:t>
            </a:r>
            <a:r>
              <a:rPr lang="en-GB" i="1" dirty="0"/>
              <a:t> إذا تم تشجيعهم على التعبير عن أفكارهم وآرائهم وعواطفهم</a:t>
            </a:r>
            <a:endParaRPr lang="en-GB" dirty="0"/>
          </a:p>
          <a:p>
            <a:pPr algn="r" rtl="1"/>
            <a:r>
              <a:rPr lang="en-GB" dirty="0"/>
              <a:t>قسّم المشاركين </a:t>
            </a:r>
            <a:r>
              <a:rPr lang="en-GB" dirty="0" err="1"/>
              <a:t>إلى</a:t>
            </a:r>
            <a:r>
              <a:rPr lang="en-GB" dirty="0"/>
              <a:t> </a:t>
            </a:r>
            <a:r>
              <a:rPr lang="ar-SA" dirty="0"/>
              <a:t>٣</a:t>
            </a:r>
            <a:r>
              <a:rPr lang="en-GB" dirty="0"/>
              <a:t> مجموعات</a:t>
            </a:r>
          </a:p>
          <a:p>
            <a:pPr algn="r" rtl="1"/>
            <a:r>
              <a:rPr lang="en-GB" dirty="0"/>
              <a:t>خصص لكل مجموعة أحد الأسئلة</a:t>
            </a:r>
          </a:p>
          <a:p>
            <a:pPr algn="r" rtl="1"/>
            <a:r>
              <a:rPr lang="en-GB" dirty="0"/>
              <a:t>توجيه </a:t>
            </a:r>
            <a:r>
              <a:rPr lang="en-GB" dirty="0" err="1"/>
              <a:t>المشاركين</a:t>
            </a:r>
            <a:r>
              <a:rPr lang="en-GB" dirty="0"/>
              <a:t> </a:t>
            </a:r>
            <a:r>
              <a:rPr lang="en-GB" dirty="0" err="1"/>
              <a:t>إلى</a:t>
            </a:r>
            <a:r>
              <a:rPr lang="ar-SA" dirty="0"/>
              <a:t> </a:t>
            </a:r>
            <a:r>
              <a:rPr lang="ar-SA" b="1" dirty="0"/>
              <a:t>ال</a:t>
            </a:r>
            <a:r>
              <a:rPr lang="en-GB" b="1" dirty="0" err="1"/>
              <a:t>صفحة</a:t>
            </a:r>
            <a:r>
              <a:rPr lang="ar-SA" b="1" dirty="0"/>
              <a:t> ٥٠-٥١ من</a:t>
            </a:r>
            <a:r>
              <a:rPr lang="en-GB" b="1" dirty="0"/>
              <a:t> </a:t>
            </a:r>
            <a:r>
              <a:rPr lang="ar-SA" b="1" dirty="0"/>
              <a:t>دليل</a:t>
            </a:r>
            <a:r>
              <a:rPr lang="en-GB" b="1" dirty="0"/>
              <a:t> </a:t>
            </a:r>
            <a:r>
              <a:rPr lang="en-GB" b="1" dirty="0" err="1"/>
              <a:t>العمل</a:t>
            </a:r>
            <a:r>
              <a:rPr lang="en-GB" b="1" dirty="0"/>
              <a:t> : الاعتبارات الثقافية</a:t>
            </a:r>
            <a:endParaRPr lang="en-GB" b="0" dirty="0"/>
          </a:p>
          <a:p>
            <a:pPr algn="r" rtl="1"/>
            <a:r>
              <a:rPr lang="en-GB" i="1" dirty="0"/>
              <a:t>مع مجموعتك:</a:t>
            </a:r>
          </a:p>
          <a:p>
            <a:pPr lvl="1" algn="r" rtl="1"/>
            <a:r>
              <a:rPr lang="en-GB" i="1" dirty="0"/>
              <a:t>ناقش الردود المحتملة على السؤال المخصص لك</a:t>
            </a:r>
          </a:p>
          <a:p>
            <a:pPr lvl="1" algn="r" rtl="1"/>
            <a:r>
              <a:rPr lang="ar-SA" i="1" dirty="0"/>
              <a:t>قم </a:t>
            </a:r>
            <a:r>
              <a:rPr lang="ar-SA" i="1" dirty="0" err="1"/>
              <a:t>بكنابة</a:t>
            </a:r>
            <a:r>
              <a:rPr lang="en-GB" i="1" dirty="0"/>
              <a:t> </a:t>
            </a:r>
            <a:r>
              <a:rPr lang="ar-SA" i="1" dirty="0"/>
              <a:t>الإجابات</a:t>
            </a:r>
            <a:endParaRPr lang="en-GB" i="1" dirty="0"/>
          </a:p>
          <a:p>
            <a:pPr marL="0" indent="0" algn="r" rtl="1">
              <a:buNone/>
            </a:pPr>
            <a:endParaRPr lang="en-GB" dirty="0"/>
          </a:p>
          <a:p>
            <a:pPr marL="0" indent="0" algn="r" rtl="1">
              <a:buNone/>
            </a:pPr>
            <a:r>
              <a:rPr lang="en-GB" b="1" dirty="0"/>
              <a:t>العمل </a:t>
            </a:r>
            <a:r>
              <a:rPr lang="en-GB" b="1" dirty="0" err="1"/>
              <a:t>الجماعي</a:t>
            </a:r>
            <a:r>
              <a:rPr lang="en-GB" b="1" dirty="0"/>
              <a:t> </a:t>
            </a:r>
            <a:r>
              <a:rPr lang="ar-SA" b="1" dirty="0"/>
              <a:t>(١٠ دقائق)</a:t>
            </a:r>
            <a:endParaRPr lang="en-GB" b="1" dirty="0"/>
          </a:p>
          <a:p>
            <a:pPr algn="r" rtl="1"/>
            <a:r>
              <a:rPr lang="en-GB" dirty="0"/>
              <a:t>تحقق مع كل مجموعة على حدة أثناء عملهم </a:t>
            </a:r>
            <a:r>
              <a:rPr lang="en-GB" dirty="0" err="1"/>
              <a:t>وشارك</a:t>
            </a:r>
            <a:r>
              <a:rPr lang="en-GB" dirty="0"/>
              <a:t> </a:t>
            </a:r>
            <a:r>
              <a:rPr lang="en-GB" dirty="0" err="1"/>
              <a:t>ال</a:t>
            </a:r>
            <a:r>
              <a:rPr lang="ar-SA" dirty="0"/>
              <a:t>تعزيزات</a:t>
            </a:r>
            <a:r>
              <a:rPr lang="en-GB" dirty="0"/>
              <a:t> التالية:</a:t>
            </a:r>
          </a:p>
          <a:p>
            <a:pPr lvl="1" algn="r" rtl="1"/>
            <a:r>
              <a:rPr lang="en-GB" i="1" dirty="0"/>
              <a:t>كيف يتحدث الكبار مع الأطفال؟</a:t>
            </a:r>
          </a:p>
          <a:p>
            <a:pPr lvl="1" algn="r" rtl="1"/>
            <a:r>
              <a:rPr lang="en-GB" i="1" dirty="0"/>
              <a:t>ما هي الطرق التي تختلف باختلاف عمر </a:t>
            </a:r>
            <a:r>
              <a:rPr lang="en-GB" i="1" dirty="0" err="1"/>
              <a:t>أو</a:t>
            </a:r>
            <a:r>
              <a:rPr lang="en-GB" i="1" dirty="0"/>
              <a:t> </a:t>
            </a:r>
            <a:r>
              <a:rPr lang="ar-SA" i="1" dirty="0"/>
              <a:t>النوع الاجتماعي</a:t>
            </a:r>
            <a:r>
              <a:rPr lang="en-GB" i="1" dirty="0"/>
              <a:t> </a:t>
            </a:r>
            <a:r>
              <a:rPr lang="ar-SA" i="1" dirty="0" err="1"/>
              <a:t>لل</a:t>
            </a:r>
            <a:r>
              <a:rPr lang="en-GB" i="1" dirty="0" err="1"/>
              <a:t>طفل</a:t>
            </a:r>
            <a:r>
              <a:rPr lang="en-GB" i="1" dirty="0"/>
              <a:t>؟ أو إذا كان الطفل لديه إعاقة؟</a:t>
            </a:r>
          </a:p>
          <a:p>
            <a:pPr lvl="1" algn="r" rtl="1"/>
            <a:r>
              <a:rPr lang="en-GB" i="1" dirty="0"/>
              <a:t>هل يتم تشجيع الأطفال على التعبير عن آرائهم؟ </a:t>
            </a:r>
            <a:r>
              <a:rPr lang="ar-SA" i="1" dirty="0"/>
              <a:t>(</a:t>
            </a:r>
            <a:r>
              <a:rPr lang="ar-SA" i="1" dirty="0" err="1"/>
              <a:t>ع</a:t>
            </a:r>
            <a:r>
              <a:rPr lang="en-GB" i="1" dirty="0" err="1"/>
              <a:t>لى</a:t>
            </a:r>
            <a:r>
              <a:rPr lang="en-GB" i="1" dirty="0"/>
              <a:t> </a:t>
            </a:r>
            <a:r>
              <a:rPr lang="en-GB" i="1" dirty="0" err="1"/>
              <a:t>سبيل</a:t>
            </a:r>
            <a:r>
              <a:rPr lang="en-GB" i="1" dirty="0"/>
              <a:t> </a:t>
            </a:r>
            <a:r>
              <a:rPr lang="en-GB" i="1" dirty="0" err="1"/>
              <a:t>المثال</a:t>
            </a:r>
            <a:r>
              <a:rPr lang="ar-SA" i="1" dirty="0"/>
              <a:t>، </a:t>
            </a:r>
            <a:r>
              <a:rPr lang="en-GB" i="1" dirty="0" err="1"/>
              <a:t>هل</a:t>
            </a:r>
            <a:r>
              <a:rPr lang="en-GB" i="1" dirty="0"/>
              <a:t> لهم رأي في قرار يؤثر على حياتهم؟ هل يمكنهم جميعًا التعبير عن آرائهم على قدم المساواة أم أن البعض من المرجح أن يتم الاستماع إليهم / تصديقهم أكثر من </a:t>
            </a:r>
            <a:r>
              <a:rPr lang="en-GB" i="1" dirty="0" err="1"/>
              <a:t>الآخرين</a:t>
            </a:r>
            <a:r>
              <a:rPr lang="en-GB" i="1" dirty="0"/>
              <a:t>؟</a:t>
            </a:r>
            <a:r>
              <a:rPr lang="ar-SA" i="1" dirty="0"/>
              <a:t>)</a:t>
            </a:r>
            <a:endParaRPr lang="en-GB" i="1" dirty="0"/>
          </a:p>
          <a:p>
            <a:pPr lvl="1" algn="r" rtl="1"/>
            <a:r>
              <a:rPr lang="en-GB" i="1" dirty="0"/>
              <a:t>هل يتم تشجيع الأطفال على التعبير عن مشاعرهم؟ (على </a:t>
            </a:r>
            <a:r>
              <a:rPr lang="en-GB" i="1" dirty="0" err="1"/>
              <a:t>سبيل</a:t>
            </a:r>
            <a:r>
              <a:rPr lang="en-GB" i="1" dirty="0"/>
              <a:t> </a:t>
            </a:r>
            <a:r>
              <a:rPr lang="en-GB" i="1" dirty="0" err="1"/>
              <a:t>المثال</a:t>
            </a:r>
            <a:r>
              <a:rPr lang="ar-SA" i="1" dirty="0"/>
              <a:t>، </a:t>
            </a:r>
            <a:r>
              <a:rPr lang="en-GB" i="1" dirty="0" err="1"/>
              <a:t>من</a:t>
            </a:r>
            <a:r>
              <a:rPr lang="en-GB" i="1" dirty="0"/>
              <a:t> المقبول بالنسبة لهم إظهار المشاعر "الكبيرة" التي قد يُنظر إليها على أنها </a:t>
            </a:r>
            <a:r>
              <a:rPr lang="en-GB" i="1" dirty="0" err="1"/>
              <a:t>سلبية</a:t>
            </a:r>
            <a:r>
              <a:rPr lang="en-GB" i="1" dirty="0"/>
              <a:t> </a:t>
            </a:r>
            <a:r>
              <a:rPr lang="en-GB" i="1" dirty="0" err="1"/>
              <a:t>مثل</a:t>
            </a:r>
            <a:r>
              <a:rPr lang="en-GB" i="1" dirty="0"/>
              <a:t> الحزن أو الغضب؟ إذا لم يكن </a:t>
            </a:r>
            <a:r>
              <a:rPr lang="en-GB" i="1" dirty="0" err="1"/>
              <a:t>الأمر</a:t>
            </a:r>
            <a:r>
              <a:rPr lang="en-GB" i="1" dirty="0"/>
              <a:t> </a:t>
            </a:r>
            <a:r>
              <a:rPr lang="en-GB" i="1" dirty="0" err="1"/>
              <a:t>كذلك</a:t>
            </a:r>
            <a:r>
              <a:rPr lang="ar-SA" i="1" dirty="0"/>
              <a:t>، </a:t>
            </a:r>
            <a:r>
              <a:rPr lang="en-GB" i="1" dirty="0" err="1"/>
              <a:t>فما</a:t>
            </a:r>
            <a:r>
              <a:rPr lang="en-GB" i="1" dirty="0"/>
              <a:t> </a:t>
            </a:r>
            <a:r>
              <a:rPr lang="en-GB" i="1" dirty="0" err="1"/>
              <a:t>هي</a:t>
            </a:r>
            <a:r>
              <a:rPr lang="en-GB" i="1" dirty="0"/>
              <a:t> </a:t>
            </a:r>
            <a:r>
              <a:rPr lang="en-GB" i="1" dirty="0" err="1"/>
              <a:t>ال</a:t>
            </a:r>
            <a:r>
              <a:rPr lang="ar-SA" i="1" dirty="0"/>
              <a:t>إشارات</a:t>
            </a:r>
            <a:r>
              <a:rPr lang="en-GB" i="1" dirty="0"/>
              <a:t> أو الكلمات التي قد يستخدمها الأطفال لإظهار أنهم </a:t>
            </a:r>
            <a:r>
              <a:rPr lang="en-GB" i="1" dirty="0" err="1"/>
              <a:t>منزعجون</a:t>
            </a:r>
            <a:r>
              <a:rPr lang="en-GB" i="1" dirty="0"/>
              <a:t>؟</a:t>
            </a:r>
            <a:r>
              <a:rPr lang="ar-SA" i="1" dirty="0"/>
              <a:t>)</a:t>
            </a:r>
            <a:endParaRPr lang="en-GB" i="1" dirty="0"/>
          </a:p>
          <a:p>
            <a:pPr algn="r" rtl="1"/>
            <a:endParaRPr lang="en-GB" dirty="0"/>
          </a:p>
          <a:p>
            <a:pPr marL="0" indent="0" algn="r" rtl="1">
              <a:buNone/>
            </a:pPr>
            <a:r>
              <a:rPr lang="ar-SA" b="1" dirty="0"/>
              <a:t>يتبع</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9B01266A-8660-AF3B-7336-44B88DB22DB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688589-9E2B-3AA0-D37E-C9430D0618C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37</a:t>
            </a:fld>
            <a:endParaRPr lang="en-US" sz="1200" dirty="0">
              <a:latin typeface="+mn-lt"/>
            </a:endParaRPr>
          </a:p>
        </p:txBody>
      </p:sp>
    </p:spTree>
    <p:extLst>
      <p:ext uri="{BB962C8B-B14F-4D97-AF65-F5344CB8AC3E}">
        <p14:creationId xmlns:p14="http://schemas.microsoft.com/office/powerpoint/2010/main" val="32735848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مناقشة </a:t>
            </a:r>
            <a:r>
              <a:rPr lang="en-GB" b="1" dirty="0" err="1"/>
              <a:t>عامة</a:t>
            </a:r>
            <a:r>
              <a:rPr lang="en-GB" b="1" dirty="0"/>
              <a:t> </a:t>
            </a:r>
            <a:r>
              <a:rPr lang="ar-SA" b="1" dirty="0"/>
              <a:t>(١٥ </a:t>
            </a:r>
            <a:r>
              <a:rPr lang="ar-SA" b="1" dirty="0" err="1"/>
              <a:t>ذقيقة</a:t>
            </a:r>
            <a:r>
              <a:rPr lang="ar-SA" b="1" dirty="0"/>
              <a:t>)</a:t>
            </a:r>
            <a:endParaRPr lang="en-GB" b="1" dirty="0"/>
          </a:p>
          <a:p>
            <a:pPr algn="r" rtl="1"/>
            <a:r>
              <a:rPr lang="en-GB" i="1" dirty="0"/>
              <a:t>سيكون لكل </a:t>
            </a:r>
            <a:r>
              <a:rPr lang="en-GB" i="1" dirty="0" err="1"/>
              <a:t>مجموعة</a:t>
            </a:r>
            <a:r>
              <a:rPr lang="en-GB" i="1" dirty="0"/>
              <a:t> </a:t>
            </a:r>
            <a:r>
              <a:rPr lang="ar-SA" i="1" dirty="0"/>
              <a:t>٥</a:t>
            </a:r>
            <a:r>
              <a:rPr lang="en-GB" i="1" dirty="0"/>
              <a:t> دقائق لتقديم الأسئلة والإجابة عليها</a:t>
            </a:r>
          </a:p>
          <a:p>
            <a:pPr algn="r" rtl="1"/>
            <a:r>
              <a:rPr lang="en-GB" i="1" dirty="0"/>
              <a:t>يجب على المشاركين الآخرين تدوين الملاحظات أثناء العروض التقديمية </a:t>
            </a:r>
            <a:r>
              <a:rPr lang="en-GB" i="1" dirty="0" err="1"/>
              <a:t>في</a:t>
            </a:r>
            <a:r>
              <a:rPr lang="en-GB" i="1" dirty="0"/>
              <a:t> </a:t>
            </a:r>
            <a:r>
              <a:rPr lang="ar-SA" i="1" dirty="0"/>
              <a:t>دليل</a:t>
            </a:r>
            <a:r>
              <a:rPr lang="en-GB" i="1" dirty="0"/>
              <a:t> </a:t>
            </a:r>
            <a:r>
              <a:rPr lang="en-GB" i="1" dirty="0" err="1"/>
              <a:t>العمل</a:t>
            </a:r>
            <a:r>
              <a:rPr lang="ar-SA" i="1" dirty="0"/>
              <a:t> التدريبي</a:t>
            </a:r>
            <a:r>
              <a:rPr lang="en-GB" i="1" dirty="0"/>
              <a:t> </a:t>
            </a:r>
            <a:r>
              <a:rPr lang="en-GB" i="1" dirty="0" err="1"/>
              <a:t>الخاص</a:t>
            </a:r>
            <a:r>
              <a:rPr lang="en-GB" i="1" dirty="0"/>
              <a:t> </a:t>
            </a:r>
            <a:r>
              <a:rPr lang="en-GB" i="1" dirty="0" err="1"/>
              <a:t>ب</a:t>
            </a:r>
            <a:r>
              <a:rPr lang="ar-SA" i="1" dirty="0"/>
              <a:t>هم</a:t>
            </a:r>
            <a:r>
              <a:rPr lang="en-GB" i="1" dirty="0"/>
              <a:t> - سنعيد </a:t>
            </a:r>
            <a:r>
              <a:rPr lang="en-GB" i="1" dirty="0" err="1"/>
              <a:t>النظر</a:t>
            </a:r>
            <a:r>
              <a:rPr lang="en-GB" i="1" dirty="0"/>
              <a:t> </a:t>
            </a:r>
            <a:r>
              <a:rPr lang="en-GB" i="1" dirty="0" err="1"/>
              <a:t>في</a:t>
            </a:r>
            <a:r>
              <a:rPr lang="ar-SA" i="1" dirty="0"/>
              <a:t> ذلك</a:t>
            </a:r>
            <a:r>
              <a:rPr lang="en-GB" i="1" dirty="0"/>
              <a:t> خلال التدريب</a:t>
            </a:r>
          </a:p>
          <a:p>
            <a:pPr algn="r" rtl="1"/>
            <a:r>
              <a:rPr lang="ar-SA" dirty="0"/>
              <a:t>المرور على </a:t>
            </a:r>
            <a:r>
              <a:rPr lang="en-GB" dirty="0" err="1"/>
              <a:t>العروض</a:t>
            </a:r>
            <a:r>
              <a:rPr lang="en-GB" dirty="0"/>
              <a:t> </a:t>
            </a:r>
            <a:r>
              <a:rPr lang="en-GB" dirty="0" err="1"/>
              <a:t>التقديمية</a:t>
            </a:r>
            <a:r>
              <a:rPr lang="ar-SA" dirty="0"/>
              <a:t> للمجموعات</a:t>
            </a:r>
            <a:endParaRPr lang="en-GB" dirty="0"/>
          </a:p>
          <a:p>
            <a:pPr algn="r" rtl="1"/>
            <a:r>
              <a:rPr lang="en-GB" i="1" dirty="0" err="1"/>
              <a:t>كأفراد</a:t>
            </a:r>
            <a:r>
              <a:rPr lang="en-GB" i="1" dirty="0"/>
              <a:t> </a:t>
            </a:r>
            <a:r>
              <a:rPr lang="ar-SA" i="1" dirty="0"/>
              <a:t>، </a:t>
            </a:r>
            <a:r>
              <a:rPr lang="en-GB" i="1" dirty="0" err="1"/>
              <a:t>نحمل</a:t>
            </a:r>
            <a:r>
              <a:rPr lang="en-GB" i="1" dirty="0"/>
              <a:t> جميعًا معنا تجارب وخلفيات متنوعة ستؤثر على </a:t>
            </a:r>
            <a:r>
              <a:rPr lang="en-GB" i="1" dirty="0" err="1"/>
              <a:t>كيفية</a:t>
            </a:r>
            <a:r>
              <a:rPr lang="en-GB" i="1" dirty="0"/>
              <a:t> </a:t>
            </a:r>
            <a:r>
              <a:rPr lang="ar-SA" i="1" dirty="0"/>
              <a:t>إجابتنا</a:t>
            </a:r>
            <a:r>
              <a:rPr lang="en-GB" i="1" dirty="0"/>
              <a:t> على هذه الأسئلة</a:t>
            </a:r>
          </a:p>
          <a:p>
            <a:pPr algn="r" rtl="1"/>
            <a:r>
              <a:rPr lang="en-GB" i="1" dirty="0"/>
              <a:t>ومع </a:t>
            </a:r>
            <a:r>
              <a:rPr lang="en-GB" i="1" dirty="0" err="1"/>
              <a:t>ذلك</a:t>
            </a:r>
            <a:r>
              <a:rPr lang="en-GB" i="1" dirty="0"/>
              <a:t> </a:t>
            </a:r>
            <a:r>
              <a:rPr lang="en-GB" i="1" dirty="0" err="1"/>
              <a:t>يجب</a:t>
            </a:r>
            <a:r>
              <a:rPr lang="en-GB" i="1" dirty="0"/>
              <a:t> أن نتذكر مراعاة الثقافة عندما نتواصل مع الأطفال.</a:t>
            </a:r>
          </a:p>
          <a:p>
            <a:pPr algn="r" rtl="1"/>
            <a:r>
              <a:rPr lang="en-GB" i="1" dirty="0"/>
              <a:t>هل لدى أي شخص أي أسئلة أو بحاجة إلى توضيح؟</a:t>
            </a:r>
          </a:p>
        </p:txBody>
      </p:sp>
      <p:sp>
        <p:nvSpPr>
          <p:cNvPr id="6" name="Slide Image Placeholder 5">
            <a:extLst>
              <a:ext uri="{FF2B5EF4-FFF2-40B4-BE49-F238E27FC236}">
                <a16:creationId xmlns:a16="http://schemas.microsoft.com/office/drawing/2014/main" id="{9B01266A-8660-AF3B-7336-44B88DB22DB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BFD87C6-FD58-19B6-FE37-FD27D339847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38</a:t>
            </a:fld>
            <a:endParaRPr lang="en-US" sz="1200" dirty="0">
              <a:latin typeface="+mn-lt"/>
            </a:endParaRPr>
          </a:p>
        </p:txBody>
      </p:sp>
    </p:spTree>
    <p:extLst>
      <p:ext uri="{BB962C8B-B14F-4D97-AF65-F5344CB8AC3E}">
        <p14:creationId xmlns:p14="http://schemas.microsoft.com/office/powerpoint/2010/main" val="28546973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ar-SA" dirty="0" err="1"/>
              <a:t>ت</a:t>
            </a:r>
            <a:r>
              <a:rPr lang="en-GB" dirty="0" err="1"/>
              <a:t>ذك</a:t>
            </a:r>
            <a:r>
              <a:rPr lang="ar-SA" dirty="0" err="1"/>
              <a:t>ي</a:t>
            </a:r>
            <a:r>
              <a:rPr lang="en-GB" dirty="0" err="1"/>
              <a:t>ر</a:t>
            </a:r>
            <a:r>
              <a:rPr lang="en-GB" dirty="0"/>
              <a:t> المشاركين بمبادئ المشاركة من الوحدة الثانية أسس إدارة الحالة</a:t>
            </a:r>
          </a:p>
          <a:p>
            <a:pPr lvl="1" algn="r" rtl="1"/>
            <a:r>
              <a:rPr lang="en-GB" i="1" dirty="0"/>
              <a:t>بغض النظر عن وجهات النظر الثقافية حول مشاركة الطفل التي قد تكون </a:t>
            </a:r>
            <a:r>
              <a:rPr lang="en-GB" i="1" dirty="0" err="1"/>
              <a:t>مختلفة</a:t>
            </a:r>
            <a:r>
              <a:rPr lang="en-GB" i="1" dirty="0"/>
              <a:t> </a:t>
            </a:r>
            <a:r>
              <a:rPr lang="ar-SA" i="1" dirty="0"/>
              <a:t>، </a:t>
            </a:r>
            <a:r>
              <a:rPr lang="en-GB" i="1" dirty="0" err="1"/>
              <a:t>يحتاج</a:t>
            </a:r>
            <a:r>
              <a:rPr lang="en-GB" i="1" dirty="0"/>
              <a:t> أخصائي الحالة إلى الحفاظ على معايير معينة بغض النظر عن الجنس أو العمر أو الإعاقة أو العرق أو الدين أو الجنسية أو حالة النزوح أو أي جانب آخر من </a:t>
            </a:r>
            <a:r>
              <a:rPr lang="en-GB" i="1" dirty="0" err="1"/>
              <a:t>جوانب</a:t>
            </a:r>
            <a:r>
              <a:rPr lang="en-GB" i="1" dirty="0"/>
              <a:t> </a:t>
            </a:r>
            <a:r>
              <a:rPr lang="ar-SA" i="1" dirty="0"/>
              <a:t>الاختلاف.</a:t>
            </a:r>
            <a:endParaRPr lang="en-GB" i="1" dirty="0"/>
          </a:p>
          <a:p>
            <a:pPr lvl="1" algn="r" rtl="1"/>
            <a:r>
              <a:rPr lang="en-GB" i="1" dirty="0"/>
              <a:t>للأطفال القادرين على تكوين آرائهم الخاصة الحق في التعبير عن آرائهم بحرية في جميع الأمور التي تؤثر على حياتهم.</a:t>
            </a:r>
          </a:p>
          <a:p>
            <a:pPr lvl="1" algn="r" rtl="1"/>
            <a:r>
              <a:rPr lang="en-GB" i="1" dirty="0"/>
              <a:t>يجب </a:t>
            </a:r>
            <a:r>
              <a:rPr lang="en-GB" i="1" dirty="0" err="1"/>
              <a:t>إعطاء</a:t>
            </a:r>
            <a:r>
              <a:rPr lang="en-GB" i="1" dirty="0"/>
              <a:t> </a:t>
            </a:r>
            <a:r>
              <a:rPr lang="ar-SA" i="1" dirty="0"/>
              <a:t>قيمة</a:t>
            </a:r>
            <a:r>
              <a:rPr lang="en-GB" i="1" dirty="0"/>
              <a:t> لآرائهم (إلى أي مدى يؤخذ ذلك في الاعتبار) بناءً </a:t>
            </a:r>
            <a:r>
              <a:rPr lang="en-GB" i="1" dirty="0" err="1"/>
              <a:t>على</a:t>
            </a:r>
            <a:r>
              <a:rPr lang="en-GB" i="1" dirty="0"/>
              <a:t> </a:t>
            </a:r>
            <a:r>
              <a:rPr lang="ar-SA" i="1" dirty="0"/>
              <a:t>عمرهم </a:t>
            </a:r>
            <a:r>
              <a:rPr lang="en-GB" i="1" dirty="0" err="1"/>
              <a:t>ونضجهم</a:t>
            </a:r>
            <a:endParaRPr lang="en-GB" i="1" dirty="0"/>
          </a:p>
          <a:p>
            <a:pPr lvl="0" algn="r" rtl="1"/>
            <a:r>
              <a:rPr lang="en-GB" i="1" dirty="0"/>
              <a:t>يجب </a:t>
            </a:r>
            <a:r>
              <a:rPr lang="en-GB" i="1" dirty="0" err="1"/>
              <a:t>على</a:t>
            </a:r>
            <a:r>
              <a:rPr lang="en-GB" i="1" dirty="0"/>
              <a:t> </a:t>
            </a:r>
            <a:r>
              <a:rPr lang="en-GB" i="1" dirty="0" err="1"/>
              <a:t>أخصائي</a:t>
            </a:r>
            <a:r>
              <a:rPr lang="en-GB" i="1" dirty="0"/>
              <a:t> </a:t>
            </a:r>
            <a:r>
              <a:rPr lang="en-GB" i="1" dirty="0" err="1"/>
              <a:t>الحالة</a:t>
            </a:r>
            <a:r>
              <a:rPr lang="en-GB" i="1" dirty="0"/>
              <a:t> </a:t>
            </a:r>
            <a:r>
              <a:rPr lang="en-GB" i="1" dirty="0" err="1"/>
              <a:t>تكييف</a:t>
            </a:r>
            <a:r>
              <a:rPr lang="en-GB" i="1" dirty="0"/>
              <a:t> </a:t>
            </a:r>
            <a:r>
              <a:rPr lang="en-GB" i="1" dirty="0" err="1"/>
              <a:t>ال</a:t>
            </a:r>
            <a:r>
              <a:rPr lang="ar-SA" i="1" dirty="0"/>
              <a:t>تواصل</a:t>
            </a:r>
            <a:r>
              <a:rPr lang="en-GB" i="1" dirty="0"/>
              <a:t> مع </a:t>
            </a:r>
            <a:r>
              <a:rPr lang="en-GB" i="1" dirty="0" err="1"/>
              <a:t>الطفل</a:t>
            </a:r>
            <a:r>
              <a:rPr lang="en-GB" i="1" dirty="0"/>
              <a:t> </a:t>
            </a:r>
            <a:r>
              <a:rPr lang="en-GB" i="1" dirty="0" err="1"/>
              <a:t>الفرد</a:t>
            </a:r>
            <a:r>
              <a:rPr lang="en-GB" i="1" dirty="0"/>
              <a:t> مع الحفاظ على مشاركة الطفل كمعيار</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هذا سوف يمنع التحديات المحتملة في المشاركة والتواصل</a:t>
            </a:r>
          </a:p>
        </p:txBody>
      </p:sp>
      <p:sp>
        <p:nvSpPr>
          <p:cNvPr id="6" name="Slide Image Placeholder 5">
            <a:extLst>
              <a:ext uri="{FF2B5EF4-FFF2-40B4-BE49-F238E27FC236}">
                <a16:creationId xmlns:a16="http://schemas.microsoft.com/office/drawing/2014/main" id="{788DB579-CE06-2D6F-01AE-FFD984358E5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3B77A64-D31E-D0DD-B5C6-AE091D99522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39</a:t>
            </a:fld>
            <a:endParaRPr lang="en-US" sz="1200" dirty="0">
              <a:latin typeface="+mn-lt"/>
            </a:endParaRPr>
          </a:p>
        </p:txBody>
      </p:sp>
    </p:spTree>
    <p:extLst>
      <p:ext uri="{BB962C8B-B14F-4D97-AF65-F5344CB8AC3E}">
        <p14:creationId xmlns:p14="http://schemas.microsoft.com/office/powerpoint/2010/main" val="560188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US" dirty="0" err="1"/>
              <a:t>عرض</a:t>
            </a:r>
            <a:r>
              <a:rPr lang="en-US" dirty="0"/>
              <a:t> الشريحة</a:t>
            </a:r>
          </a:p>
          <a:p>
            <a:pPr algn="r" rtl="1"/>
            <a:r>
              <a:rPr lang="ar-SA" dirty="0" err="1"/>
              <a:t>ت</a:t>
            </a:r>
            <a:r>
              <a:rPr lang="en-US" dirty="0" err="1"/>
              <a:t>ذك</a:t>
            </a:r>
            <a:r>
              <a:rPr lang="ar-SA" dirty="0" err="1"/>
              <a:t>ي</a:t>
            </a:r>
            <a:r>
              <a:rPr lang="en-US" dirty="0" err="1"/>
              <a:t>ر</a:t>
            </a:r>
            <a:r>
              <a:rPr lang="en-US" dirty="0"/>
              <a:t> المشاركين بـ:</a:t>
            </a:r>
          </a:p>
          <a:p>
            <a:pPr lvl="1" algn="r" rtl="1"/>
            <a:r>
              <a:rPr lang="en-US" dirty="0"/>
              <a:t>اتفاقية التعلم</a:t>
            </a:r>
          </a:p>
          <a:p>
            <a:pPr lvl="1" algn="r" rtl="1"/>
            <a:r>
              <a:rPr lang="en-US" dirty="0" err="1"/>
              <a:t>أي</a:t>
            </a:r>
            <a:r>
              <a:rPr lang="en-US" dirty="0"/>
              <a:t> "</a:t>
            </a:r>
            <a:r>
              <a:rPr lang="en-US" dirty="0" err="1"/>
              <a:t>تدبي</a:t>
            </a:r>
            <a:r>
              <a:rPr lang="ar-SA" dirty="0" err="1"/>
              <a:t>ر</a:t>
            </a:r>
            <a:r>
              <a:rPr lang="ar-SA" dirty="0"/>
              <a:t> إداري</a:t>
            </a:r>
            <a:r>
              <a:rPr lang="en-US" dirty="0"/>
              <a:t> " </a:t>
            </a:r>
            <a:r>
              <a:rPr lang="ar-SA" dirty="0"/>
              <a:t>(</a:t>
            </a:r>
            <a:r>
              <a:rPr lang="en-US" dirty="0" err="1"/>
              <a:t>مثل</a:t>
            </a:r>
            <a:r>
              <a:rPr lang="en-US" dirty="0"/>
              <a:t> فترات الراحة ومكان المراحيض وما </a:t>
            </a:r>
            <a:r>
              <a:rPr lang="en-US" dirty="0" err="1"/>
              <a:t>إلى</a:t>
            </a:r>
            <a:r>
              <a:rPr lang="en-US" dirty="0"/>
              <a:t> </a:t>
            </a:r>
            <a:r>
              <a:rPr lang="en-US" dirty="0" err="1"/>
              <a:t>ذلك</a:t>
            </a:r>
            <a:r>
              <a:rPr lang="ar-SA" dirty="0"/>
              <a:t>)</a:t>
            </a:r>
            <a:endParaRPr lang="en-BE" dirty="0"/>
          </a:p>
        </p:txBody>
      </p:sp>
      <p:sp>
        <p:nvSpPr>
          <p:cNvPr id="6" name="Slide Image Placeholder 5">
            <a:extLst>
              <a:ext uri="{FF2B5EF4-FFF2-40B4-BE49-F238E27FC236}">
                <a16:creationId xmlns:a16="http://schemas.microsoft.com/office/drawing/2014/main" id="{782B3E2F-8FFF-4B6D-D051-5E9C1DA87C7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5626256-ED2A-BD41-BF37-5D86245AC61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a:t>
            </a:fld>
            <a:endParaRPr lang="en-US" sz="1200" dirty="0">
              <a:latin typeface="+mn-lt"/>
            </a:endParaRPr>
          </a:p>
        </p:txBody>
      </p:sp>
    </p:spTree>
    <p:extLst>
      <p:ext uri="{BB962C8B-B14F-4D97-AF65-F5344CB8AC3E}">
        <p14:creationId xmlns:p14="http://schemas.microsoft.com/office/powerpoint/2010/main" val="212480403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المناقشة العامة (١٠ دقائق)</a:t>
            </a:r>
          </a:p>
          <a:p>
            <a:pPr algn="r" rtl="1"/>
            <a:r>
              <a:rPr lang="en-GB" dirty="0" err="1"/>
              <a:t>عرض</a:t>
            </a:r>
            <a:r>
              <a:rPr lang="en-GB" dirty="0"/>
              <a:t> الشريحة</a:t>
            </a:r>
          </a:p>
          <a:p>
            <a:pPr algn="r" rtl="1"/>
            <a:r>
              <a:rPr lang="en-GB" dirty="0" err="1"/>
              <a:t>اسأل</a:t>
            </a:r>
            <a:r>
              <a:rPr lang="en-GB" dirty="0"/>
              <a:t> </a:t>
            </a:r>
            <a:r>
              <a:rPr lang="ar-SA" dirty="0"/>
              <a:t>السؤال</a:t>
            </a:r>
            <a:r>
              <a:rPr lang="en-GB" dirty="0"/>
              <a:t> </a:t>
            </a:r>
            <a:r>
              <a:rPr lang="en-GB" dirty="0" err="1"/>
              <a:t>التال</a:t>
            </a:r>
            <a:r>
              <a:rPr lang="ar-SA" dirty="0" err="1"/>
              <a:t>ي</a:t>
            </a:r>
            <a:r>
              <a:rPr lang="ar-SA" dirty="0"/>
              <a:t> للتعزيز:</a:t>
            </a:r>
            <a:endParaRPr lang="en-GB" dirty="0"/>
          </a:p>
          <a:p>
            <a:pPr lvl="1" algn="r" rtl="1"/>
            <a:r>
              <a:rPr lang="en-GB" i="1" dirty="0"/>
              <a:t>هل يمكنك تكييف تواصلك إذا كان الطفل </a:t>
            </a:r>
            <a:r>
              <a:rPr lang="en-GB" i="1" dirty="0" err="1"/>
              <a:t>من</a:t>
            </a:r>
            <a:r>
              <a:rPr lang="en-GB" i="1" dirty="0"/>
              <a:t> </a:t>
            </a:r>
            <a:r>
              <a:rPr lang="ar-SA" i="1" dirty="0"/>
              <a:t>نوع اجتماعي</a:t>
            </a:r>
            <a:r>
              <a:rPr lang="en-GB" i="1" dirty="0"/>
              <a:t> آخر؟ إذا كانت </a:t>
            </a:r>
            <a:r>
              <a:rPr lang="en-GB" i="1" dirty="0" err="1"/>
              <a:t>الإجابة</a:t>
            </a:r>
            <a:r>
              <a:rPr lang="en-GB" i="1" dirty="0"/>
              <a:t> </a:t>
            </a:r>
            <a:r>
              <a:rPr lang="en-GB" i="1" dirty="0" err="1"/>
              <a:t>بنعم</a:t>
            </a:r>
            <a:r>
              <a:rPr lang="ar-SA" i="1" dirty="0"/>
              <a:t>، </a:t>
            </a:r>
            <a:r>
              <a:rPr lang="en-GB" i="1" dirty="0" err="1"/>
              <a:t>فهل</a:t>
            </a:r>
            <a:r>
              <a:rPr lang="en-GB" i="1" dirty="0"/>
              <a:t> يمكنك إعطاء مثال كيف ستفعل ذلك؟</a:t>
            </a:r>
          </a:p>
          <a:p>
            <a:pPr lvl="1" algn="r" rtl="1"/>
            <a:r>
              <a:rPr lang="en-GB" i="1" dirty="0"/>
              <a:t>هل </a:t>
            </a:r>
            <a:r>
              <a:rPr lang="en-GB" i="1" dirty="0" err="1"/>
              <a:t>يمكنك</a:t>
            </a:r>
            <a:r>
              <a:rPr lang="en-GB" i="1" dirty="0"/>
              <a:t> </a:t>
            </a:r>
            <a:r>
              <a:rPr lang="en-GB" i="1" dirty="0" err="1"/>
              <a:t>تكييف</a:t>
            </a:r>
            <a:r>
              <a:rPr lang="ar-SA" i="1" dirty="0"/>
              <a:t> </a:t>
            </a:r>
            <a:r>
              <a:rPr lang="en-GB" i="1" dirty="0" err="1"/>
              <a:t>تواصلك</a:t>
            </a:r>
            <a:r>
              <a:rPr lang="en-GB" i="1" dirty="0"/>
              <a:t> إذا كان للطفل خلفية ثقافية أخرى بما في ذلك العادات والتقاليد والدين والتوقعات الاجتماعية </a:t>
            </a:r>
            <a:r>
              <a:rPr lang="en-GB" i="1" dirty="0" err="1"/>
              <a:t>الأخرى</a:t>
            </a:r>
            <a:r>
              <a:rPr lang="en-GB" i="1" dirty="0"/>
              <a:t> ...</a:t>
            </a:r>
          </a:p>
          <a:p>
            <a:pPr lvl="0" algn="r" rtl="1"/>
            <a:r>
              <a:rPr lang="ar-SA" dirty="0"/>
              <a:t>قم بت</a:t>
            </a:r>
            <a:r>
              <a:rPr lang="en-GB" dirty="0" err="1"/>
              <a:t>وج</a:t>
            </a:r>
            <a:r>
              <a:rPr lang="ar-SA" dirty="0" err="1"/>
              <a:t>ي</a:t>
            </a:r>
            <a:r>
              <a:rPr lang="en-GB" dirty="0" err="1"/>
              <a:t>ه</a:t>
            </a:r>
            <a:r>
              <a:rPr lang="en-GB" dirty="0"/>
              <a:t> مناقشة قصيرة</a:t>
            </a:r>
          </a:p>
        </p:txBody>
      </p:sp>
      <p:sp>
        <p:nvSpPr>
          <p:cNvPr id="6" name="Slide Image Placeholder 5">
            <a:extLst>
              <a:ext uri="{FF2B5EF4-FFF2-40B4-BE49-F238E27FC236}">
                <a16:creationId xmlns:a16="http://schemas.microsoft.com/office/drawing/2014/main" id="{38605AFF-2AE1-E6DA-C303-7B35FFE8AAA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14B5BD5-81DF-4257-B716-5B8327B973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40</a:t>
            </a:fld>
            <a:endParaRPr lang="en-US" sz="1200" dirty="0">
              <a:latin typeface="+mn-lt"/>
            </a:endParaRPr>
          </a:p>
        </p:txBody>
      </p:sp>
    </p:spTree>
    <p:extLst>
      <p:ext uri="{BB962C8B-B14F-4D97-AF65-F5344CB8AC3E}">
        <p14:creationId xmlns:p14="http://schemas.microsoft.com/office/powerpoint/2010/main" val="3689402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المناقشة العامة (١٠ دقائق)</a:t>
            </a:r>
          </a:p>
          <a:p>
            <a:pPr algn="r" rtl="1"/>
            <a:r>
              <a:rPr lang="en-GB" dirty="0" err="1"/>
              <a:t>عرض</a:t>
            </a:r>
            <a:r>
              <a:rPr lang="en-GB" dirty="0"/>
              <a:t> الشريحة</a:t>
            </a:r>
          </a:p>
          <a:p>
            <a:pPr algn="r" rtl="1"/>
            <a:r>
              <a:rPr lang="en-GB" dirty="0" err="1"/>
              <a:t>اسأل</a:t>
            </a:r>
            <a:r>
              <a:rPr lang="en-GB" dirty="0"/>
              <a:t> </a:t>
            </a:r>
            <a:r>
              <a:rPr lang="ar-SA" dirty="0"/>
              <a:t>السؤال</a:t>
            </a:r>
            <a:r>
              <a:rPr lang="en-GB" dirty="0"/>
              <a:t> </a:t>
            </a:r>
            <a:r>
              <a:rPr lang="en-GB" dirty="0" err="1"/>
              <a:t>التال</a:t>
            </a:r>
            <a:r>
              <a:rPr lang="ar-SA" dirty="0" err="1"/>
              <a:t>ي</a:t>
            </a:r>
            <a:r>
              <a:rPr lang="ar-SA" dirty="0"/>
              <a:t> للتعزيز:</a:t>
            </a:r>
            <a:endParaRPr lang="en-GB" dirty="0"/>
          </a:p>
          <a:p>
            <a:pPr lvl="1" algn="r" rtl="1"/>
            <a:r>
              <a:rPr lang="en-GB" i="1" dirty="0" err="1"/>
              <a:t>هل</a:t>
            </a:r>
            <a:r>
              <a:rPr lang="en-GB" i="1" dirty="0"/>
              <a:t> يمكنك تكييف تواصلك إذا كان الطفل على سبيل المثال صغيرًا جدًا؟</a:t>
            </a:r>
          </a:p>
          <a:p>
            <a:pPr lvl="1" algn="r" rtl="1"/>
            <a:r>
              <a:rPr lang="en-GB" i="1" dirty="0"/>
              <a:t>هل يمكنك تكييف تواصلك إذا كان الطفل يعاني من إعاقة معينة (على سبيل المثال طفل يعاني من إعاقة بصرية أو طفل يعاني من ضعف السمع أو طفل يعاني من إعاقة عقلية ...)؟</a:t>
            </a:r>
          </a:p>
          <a:p>
            <a:pPr lvl="0" algn="r" rtl="1"/>
            <a:r>
              <a:rPr lang="ar-SA" dirty="0"/>
              <a:t>قم بت</a:t>
            </a:r>
            <a:r>
              <a:rPr lang="en-GB" dirty="0" err="1"/>
              <a:t>وج</a:t>
            </a:r>
            <a:r>
              <a:rPr lang="ar-SA" dirty="0" err="1"/>
              <a:t>ي</a:t>
            </a:r>
            <a:r>
              <a:rPr lang="en-GB" dirty="0" err="1"/>
              <a:t>ه</a:t>
            </a:r>
            <a:r>
              <a:rPr lang="en-GB" dirty="0"/>
              <a:t> </a:t>
            </a:r>
            <a:r>
              <a:rPr lang="en-GB" dirty="0" err="1"/>
              <a:t>مناقشة</a:t>
            </a:r>
            <a:r>
              <a:rPr lang="en-GB" dirty="0"/>
              <a:t> </a:t>
            </a:r>
            <a:r>
              <a:rPr lang="en-GB" dirty="0" err="1"/>
              <a:t>قصيرة</a:t>
            </a:r>
            <a:endParaRPr lang="en-GB" dirty="0"/>
          </a:p>
          <a:p>
            <a:pPr algn="r" rtl="1"/>
            <a:r>
              <a:rPr lang="en-GB" i="1" dirty="0" err="1"/>
              <a:t>سننظر</a:t>
            </a:r>
            <a:r>
              <a:rPr lang="en-GB" i="1" dirty="0"/>
              <a:t> الآن في التواصل مع الأطفال من مختلف الأعمار</a:t>
            </a:r>
          </a:p>
        </p:txBody>
      </p:sp>
      <p:sp>
        <p:nvSpPr>
          <p:cNvPr id="6" name="Slide Image Placeholder 5">
            <a:extLst>
              <a:ext uri="{FF2B5EF4-FFF2-40B4-BE49-F238E27FC236}">
                <a16:creationId xmlns:a16="http://schemas.microsoft.com/office/drawing/2014/main" id="{6A5F6C49-A5B7-A21A-12F0-A2987C2B5EF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5DA1E2C-9FE0-2DE3-9458-BFDD776C54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41</a:t>
            </a:fld>
            <a:endParaRPr lang="en-US" sz="1200" dirty="0">
              <a:latin typeface="+mn-lt"/>
            </a:endParaRPr>
          </a:p>
        </p:txBody>
      </p:sp>
    </p:spTree>
    <p:extLst>
      <p:ext uri="{BB962C8B-B14F-4D97-AF65-F5344CB8AC3E}">
        <p14:creationId xmlns:p14="http://schemas.microsoft.com/office/powerpoint/2010/main" val="410418144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توجيه </a:t>
            </a:r>
            <a:r>
              <a:rPr lang="en-GB" dirty="0" err="1"/>
              <a:t>المشاركين</a:t>
            </a:r>
            <a:r>
              <a:rPr lang="en-GB" dirty="0"/>
              <a:t> </a:t>
            </a:r>
            <a:r>
              <a:rPr lang="en-GB" dirty="0" err="1"/>
              <a:t>إلى</a:t>
            </a:r>
            <a:r>
              <a:rPr lang="ar-SA" dirty="0"/>
              <a:t> </a:t>
            </a:r>
            <a:r>
              <a:rPr lang="ar-SA" b="1" dirty="0"/>
              <a:t>دليل العمل ال</a:t>
            </a:r>
            <a:r>
              <a:rPr lang="en-GB" b="1" dirty="0" err="1"/>
              <a:t>صفحة</a:t>
            </a:r>
            <a:r>
              <a:rPr lang="en-GB" b="1" dirty="0"/>
              <a:t> </a:t>
            </a:r>
            <a:r>
              <a:rPr lang="ar-SA" b="1" dirty="0"/>
              <a:t>١٣</a:t>
            </a:r>
            <a:r>
              <a:rPr lang="en-GB" b="1" dirty="0"/>
              <a:t>: </a:t>
            </a:r>
            <a:r>
              <a:rPr lang="ar-SA" b="1" dirty="0"/>
              <a:t>ال</a:t>
            </a:r>
            <a:r>
              <a:rPr lang="en-GB" b="1" dirty="0" err="1"/>
              <a:t>مجالات</a:t>
            </a:r>
            <a:r>
              <a:rPr lang="en-GB" b="1" dirty="0"/>
              <a:t> </a:t>
            </a:r>
            <a:r>
              <a:rPr lang="ar-SA" b="1" dirty="0"/>
              <a:t>ال</a:t>
            </a:r>
            <a:r>
              <a:rPr lang="en-GB" b="1" dirty="0" err="1"/>
              <a:t>مختلفة</a:t>
            </a:r>
            <a:r>
              <a:rPr lang="en-GB" b="1" dirty="0"/>
              <a:t> </a:t>
            </a:r>
            <a:r>
              <a:rPr lang="ar-SA" b="1" dirty="0"/>
              <a:t>للنمو</a:t>
            </a:r>
            <a:r>
              <a:rPr lang="en-GB" b="1" dirty="0"/>
              <a:t> </a:t>
            </a:r>
            <a:r>
              <a:rPr lang="en-GB" b="1" dirty="0" err="1"/>
              <a:t>ومراحل</a:t>
            </a:r>
            <a:r>
              <a:rPr lang="en-GB" b="1" dirty="0"/>
              <a:t> </a:t>
            </a:r>
            <a:r>
              <a:rPr lang="ar-SA" b="1" dirty="0"/>
              <a:t>النمو</a:t>
            </a:r>
            <a:r>
              <a:rPr lang="en-GB" b="1" dirty="0"/>
              <a:t> </a:t>
            </a:r>
            <a:r>
              <a:rPr lang="ar-SA" b="1" dirty="0"/>
              <a:t>ال</a:t>
            </a:r>
            <a:r>
              <a:rPr lang="en-GB" b="1" dirty="0" err="1"/>
              <a:t>مختلفة</a:t>
            </a:r>
            <a:endParaRPr lang="en-GB" b="1" dirty="0"/>
          </a:p>
          <a:p>
            <a:pPr algn="r" rtl="1"/>
            <a:r>
              <a:rPr lang="ar-SA" dirty="0" err="1"/>
              <a:t>ت</a:t>
            </a:r>
            <a:r>
              <a:rPr lang="en-GB" dirty="0" err="1"/>
              <a:t>ذك</a:t>
            </a:r>
            <a:r>
              <a:rPr lang="ar-SA" dirty="0" err="1"/>
              <a:t>ي</a:t>
            </a:r>
            <a:r>
              <a:rPr lang="en-GB" dirty="0" err="1"/>
              <a:t>ر</a:t>
            </a:r>
            <a:r>
              <a:rPr lang="en-GB" dirty="0"/>
              <a:t> </a:t>
            </a:r>
            <a:r>
              <a:rPr lang="en-GB" dirty="0" err="1"/>
              <a:t>المشاركين</a:t>
            </a:r>
            <a:r>
              <a:rPr lang="ar-SA" dirty="0"/>
              <a:t> بتطور</a:t>
            </a:r>
            <a:r>
              <a:rPr lang="en-GB" dirty="0"/>
              <a:t> </a:t>
            </a:r>
            <a:r>
              <a:rPr lang="en-GB" dirty="0" err="1"/>
              <a:t>القدرات</a:t>
            </a:r>
            <a:r>
              <a:rPr lang="en-GB" dirty="0"/>
              <a:t> </a:t>
            </a:r>
            <a:r>
              <a:rPr lang="en-GB" dirty="0" err="1"/>
              <a:t>للأطفال</a:t>
            </a:r>
            <a:r>
              <a:rPr lang="en-GB" dirty="0"/>
              <a:t> في كل مرحلة من مراحل النمو من </a:t>
            </a:r>
            <a:r>
              <a:rPr lang="en-GB" dirty="0" err="1"/>
              <a:t>الوحدة</a:t>
            </a:r>
            <a:r>
              <a:rPr lang="en-GB" dirty="0"/>
              <a:t> </a:t>
            </a:r>
            <a:r>
              <a:rPr lang="ar-SA" dirty="0"/>
              <a:t>١</a:t>
            </a:r>
            <a:endParaRPr lang="en-GB" dirty="0"/>
          </a:p>
          <a:p>
            <a:pPr algn="r" rtl="1"/>
            <a:r>
              <a:rPr lang="ar-SA" i="1" dirty="0" err="1"/>
              <a:t>م</a:t>
            </a:r>
            <a:r>
              <a:rPr lang="en-GB" i="1" dirty="0" err="1"/>
              <a:t>راجع</a:t>
            </a:r>
            <a:r>
              <a:rPr lang="ar-SA" i="1" dirty="0" err="1"/>
              <a:t>ة</a:t>
            </a:r>
            <a:r>
              <a:rPr lang="en-GB" i="1" dirty="0"/>
              <a:t> </a:t>
            </a:r>
            <a:r>
              <a:rPr lang="ar-SA" i="1" dirty="0"/>
              <a:t>ال</a:t>
            </a:r>
            <a:r>
              <a:rPr lang="en-GB" i="1" dirty="0" err="1"/>
              <a:t>قائمة</a:t>
            </a:r>
            <a:r>
              <a:rPr lang="en-GB" i="1" dirty="0"/>
              <a:t> </a:t>
            </a:r>
            <a:r>
              <a:rPr lang="en-GB" i="1" dirty="0" err="1"/>
              <a:t>ال</a:t>
            </a:r>
            <a:r>
              <a:rPr lang="ar-SA" i="1" dirty="0"/>
              <a:t>رئيسية</a:t>
            </a:r>
            <a:r>
              <a:rPr lang="en-GB" i="1" dirty="0"/>
              <a:t> لكل مرحلة من مراحل النمو</a:t>
            </a:r>
          </a:p>
          <a:p>
            <a:pPr algn="r" rtl="1"/>
            <a:r>
              <a:rPr lang="en-GB" i="1" dirty="0"/>
              <a:t>تؤثر مراحل النمو هذه أيضًا على كيفية التواصل مع الأطفال من مختلف الأعمار.</a:t>
            </a:r>
          </a:p>
        </p:txBody>
      </p:sp>
      <p:sp>
        <p:nvSpPr>
          <p:cNvPr id="6" name="Slide Image Placeholder 5">
            <a:extLst>
              <a:ext uri="{FF2B5EF4-FFF2-40B4-BE49-F238E27FC236}">
                <a16:creationId xmlns:a16="http://schemas.microsoft.com/office/drawing/2014/main" id="{496EDE50-C29A-6C78-7CD7-088C8C202A9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AD2E1A4-2E03-BF13-7E51-45496A0A080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42</a:t>
            </a:fld>
            <a:endParaRPr lang="en-US" sz="1200" dirty="0">
              <a:latin typeface="+mn-lt"/>
            </a:endParaRPr>
          </a:p>
        </p:txBody>
      </p:sp>
    </p:spTree>
    <p:extLst>
      <p:ext uri="{BB962C8B-B14F-4D97-AF65-F5344CB8AC3E}">
        <p14:creationId xmlns:p14="http://schemas.microsoft.com/office/powerpoint/2010/main" val="40275320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sz="1150" b="1" i="0" dirty="0"/>
              <a:t>مقدمة</a:t>
            </a:r>
          </a:p>
          <a:p>
            <a:pPr algn="r" rtl="1"/>
            <a:r>
              <a:rPr lang="en-GB" sz="1150" i="1" dirty="0"/>
              <a:t>تعلمنا من </a:t>
            </a:r>
            <a:r>
              <a:rPr lang="en-GB" sz="1150" i="1" dirty="0" err="1"/>
              <a:t>الوحدة</a:t>
            </a:r>
            <a:r>
              <a:rPr lang="en-GB" sz="1150" i="1" dirty="0"/>
              <a:t> </a:t>
            </a:r>
            <a:r>
              <a:rPr lang="ar-SA" sz="1150" i="1" dirty="0"/>
              <a:t>الأولى</a:t>
            </a:r>
            <a:r>
              <a:rPr lang="en-GB" sz="1150" i="1" dirty="0"/>
              <a:t> أن الأطفال لديهم قدرات متطورة</a:t>
            </a:r>
          </a:p>
          <a:p>
            <a:pPr algn="r" rtl="1"/>
            <a:r>
              <a:rPr lang="en-GB" sz="1150" i="1" dirty="0"/>
              <a:t>من المهم </a:t>
            </a:r>
            <a:r>
              <a:rPr lang="en-GB" sz="1150" i="1" dirty="0" err="1"/>
              <a:t>أيضًا</a:t>
            </a:r>
            <a:r>
              <a:rPr lang="en-GB" sz="1150" i="1" dirty="0"/>
              <a:t> </a:t>
            </a:r>
            <a:r>
              <a:rPr lang="ar-SA" sz="1150" i="1" dirty="0"/>
              <a:t>تكييف التواصل </a:t>
            </a:r>
            <a:r>
              <a:rPr lang="en-GB" sz="1150" i="1" dirty="0" err="1"/>
              <a:t>مع</a:t>
            </a:r>
            <a:r>
              <a:rPr lang="en-GB" sz="1150" i="1" dirty="0"/>
              <a:t> </a:t>
            </a:r>
            <a:r>
              <a:rPr lang="en-GB" sz="1150" i="1" dirty="0" err="1"/>
              <a:t>قدرات</a:t>
            </a:r>
            <a:r>
              <a:rPr lang="en-GB" sz="1150" i="1" dirty="0"/>
              <a:t> </a:t>
            </a:r>
            <a:r>
              <a:rPr lang="en-GB" sz="1150" i="1" dirty="0" err="1"/>
              <a:t>الطفل</a:t>
            </a:r>
            <a:r>
              <a:rPr lang="en-GB" sz="1150" i="1" dirty="0"/>
              <a:t>.</a:t>
            </a:r>
          </a:p>
          <a:p>
            <a:pPr algn="r" rtl="1"/>
            <a:r>
              <a:rPr lang="en-GB" sz="1150" dirty="0"/>
              <a:t>توجيه </a:t>
            </a:r>
            <a:r>
              <a:rPr lang="en-GB" sz="1150" dirty="0" err="1"/>
              <a:t>المشاركين</a:t>
            </a:r>
            <a:r>
              <a:rPr lang="en-GB" sz="1150" dirty="0"/>
              <a:t> </a:t>
            </a:r>
            <a:r>
              <a:rPr lang="en-GB" sz="1150" dirty="0" err="1"/>
              <a:t>إلى</a:t>
            </a:r>
            <a:r>
              <a:rPr lang="ar-SA" sz="1150" dirty="0"/>
              <a:t> </a:t>
            </a:r>
            <a:r>
              <a:rPr lang="en-GB" sz="1150" b="1" dirty="0" err="1"/>
              <a:t>صفحات</a:t>
            </a:r>
            <a:r>
              <a:rPr lang="en-GB" sz="1150" b="1" dirty="0"/>
              <a:t> </a:t>
            </a:r>
            <a:r>
              <a:rPr lang="ar-SA" sz="1150" b="1" dirty="0"/>
              <a:t>دليل</a:t>
            </a:r>
            <a:r>
              <a:rPr lang="en-GB" sz="1150" b="1" dirty="0"/>
              <a:t> </a:t>
            </a:r>
            <a:r>
              <a:rPr lang="en-GB" sz="1150" b="1" dirty="0" err="1"/>
              <a:t>العمل</a:t>
            </a:r>
            <a:r>
              <a:rPr lang="en-GB" sz="1150" b="1" dirty="0"/>
              <a:t> </a:t>
            </a:r>
            <a:r>
              <a:rPr lang="ar-SA" sz="1150" b="1" dirty="0"/>
              <a:t>٥٢</a:t>
            </a:r>
            <a:r>
              <a:rPr lang="en-GB" sz="1150" b="1" dirty="0"/>
              <a:t>: </a:t>
            </a:r>
            <a:r>
              <a:rPr lang="en-GB" sz="1150" b="1" dirty="0" err="1"/>
              <a:t>تكييف</a:t>
            </a:r>
            <a:r>
              <a:rPr lang="en-GB" sz="1150" b="1" dirty="0"/>
              <a:t> </a:t>
            </a:r>
            <a:r>
              <a:rPr lang="en-GB" sz="1150" b="1" dirty="0" err="1"/>
              <a:t>ال</a:t>
            </a:r>
            <a:r>
              <a:rPr lang="ar-SA" sz="1150" b="1" dirty="0"/>
              <a:t>تواصل</a:t>
            </a:r>
            <a:r>
              <a:rPr lang="en-GB" sz="1150" b="1" dirty="0"/>
              <a:t> مع عمر الطفل ومرحلة نموه</a:t>
            </a:r>
          </a:p>
          <a:p>
            <a:pPr algn="r" rtl="1"/>
            <a:r>
              <a:rPr lang="en-GB" sz="1150" dirty="0"/>
              <a:t>قسّم المشاركين </a:t>
            </a:r>
            <a:r>
              <a:rPr lang="en-GB" sz="1150" dirty="0" err="1"/>
              <a:t>إلى</a:t>
            </a:r>
            <a:r>
              <a:rPr lang="en-GB" sz="1150" dirty="0"/>
              <a:t> </a:t>
            </a:r>
            <a:r>
              <a:rPr lang="ar-SA" sz="1150" dirty="0"/>
              <a:t>٤</a:t>
            </a:r>
            <a:r>
              <a:rPr lang="en-GB" sz="1150" dirty="0"/>
              <a:t> مجموعات</a:t>
            </a:r>
          </a:p>
          <a:p>
            <a:pPr lvl="0" algn="r" rtl="1"/>
            <a:r>
              <a:rPr lang="en-GB" sz="1150" dirty="0"/>
              <a:t>خصص سيناريو واحدًا لكل </a:t>
            </a:r>
            <a:r>
              <a:rPr lang="en-GB" sz="1150" dirty="0" err="1"/>
              <a:t>مجموعة</a:t>
            </a:r>
            <a:r>
              <a:rPr lang="en-GB" sz="1150" dirty="0"/>
              <a:t> </a:t>
            </a:r>
            <a:r>
              <a:rPr lang="ar-SA" sz="1150" dirty="0"/>
              <a:t>(ضرار</a:t>
            </a:r>
            <a:r>
              <a:rPr lang="en-GB" sz="1150" dirty="0"/>
              <a:t> ، </a:t>
            </a:r>
            <a:r>
              <a:rPr lang="en-GB" sz="1150" dirty="0" err="1"/>
              <a:t>زي</a:t>
            </a:r>
            <a:r>
              <a:rPr lang="ar-SA" sz="1150" dirty="0" err="1"/>
              <a:t>نة</a:t>
            </a:r>
            <a:r>
              <a:rPr lang="en-GB" sz="1150" dirty="0"/>
              <a:t>، أمينة ، </a:t>
            </a:r>
            <a:r>
              <a:rPr lang="en-GB" sz="1150" dirty="0" err="1"/>
              <a:t>سليم</a:t>
            </a:r>
            <a:r>
              <a:rPr lang="ar-SA" sz="1150" dirty="0"/>
              <a:t>)</a:t>
            </a:r>
            <a:endParaRPr lang="en-GB" sz="1150" dirty="0"/>
          </a:p>
          <a:p>
            <a:pPr algn="r" rtl="1"/>
            <a:r>
              <a:rPr lang="en-GB" sz="1150" dirty="0" err="1"/>
              <a:t>وزع</a:t>
            </a:r>
            <a:r>
              <a:rPr lang="en-GB" sz="1150" dirty="0"/>
              <a:t> </a:t>
            </a:r>
            <a:r>
              <a:rPr lang="en-GB" sz="1150" dirty="0" err="1"/>
              <a:t>أوراق</a:t>
            </a:r>
            <a:r>
              <a:rPr lang="ar-SA" sz="1150" dirty="0"/>
              <a:t> بيضاء</a:t>
            </a:r>
            <a:r>
              <a:rPr lang="en-GB" sz="1150" dirty="0"/>
              <a:t> </a:t>
            </a:r>
            <a:r>
              <a:rPr lang="en-GB" sz="1150" dirty="0" err="1"/>
              <a:t>وأقلام</a:t>
            </a:r>
            <a:r>
              <a:rPr lang="en-GB" sz="1150" dirty="0"/>
              <a:t> </a:t>
            </a:r>
            <a:r>
              <a:rPr lang="en-GB" sz="1150" dirty="0" err="1"/>
              <a:t>تحديد</a:t>
            </a:r>
            <a:r>
              <a:rPr lang="en-GB" sz="1150" dirty="0"/>
              <a:t>.</a:t>
            </a:r>
          </a:p>
          <a:p>
            <a:pPr algn="r" rtl="1"/>
            <a:r>
              <a:rPr lang="en-GB" sz="1150" i="1" dirty="0"/>
              <a:t>مع مجموعاتك:</a:t>
            </a:r>
          </a:p>
          <a:p>
            <a:pPr lvl="1" algn="r" rtl="1"/>
            <a:r>
              <a:rPr lang="en-GB" sz="1150" i="1" dirty="0"/>
              <a:t>تخيل مقابلة هذا الطفل لأول مرة</a:t>
            </a:r>
          </a:p>
          <a:p>
            <a:pPr lvl="1" algn="r" rtl="1"/>
            <a:r>
              <a:rPr lang="en-GB" sz="1150" i="1" dirty="0"/>
              <a:t>اكتب نصًا لما ستقوله وتفعله عندما:</a:t>
            </a:r>
          </a:p>
          <a:p>
            <a:pPr lvl="2" algn="r" rtl="1"/>
            <a:r>
              <a:rPr lang="en-GB" sz="1150" i="1" dirty="0" err="1"/>
              <a:t>تقدم</a:t>
            </a:r>
            <a:r>
              <a:rPr lang="en-GB" sz="1150" i="1" dirty="0"/>
              <a:t> نفسك للطفل</a:t>
            </a:r>
          </a:p>
          <a:p>
            <a:pPr lvl="2" algn="r" rtl="1"/>
            <a:r>
              <a:rPr lang="ar-SA" sz="1150" i="1" dirty="0" err="1"/>
              <a:t>ت</a:t>
            </a:r>
            <a:r>
              <a:rPr lang="en-GB" sz="1150" i="1" dirty="0" err="1"/>
              <a:t>شرح</a:t>
            </a:r>
            <a:r>
              <a:rPr lang="ar-SA" sz="1150" i="1" dirty="0"/>
              <a:t> عن</a:t>
            </a:r>
            <a:r>
              <a:rPr lang="en-GB" sz="1150" i="1" dirty="0"/>
              <a:t> إدارة الحالة.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50" i="1" dirty="0"/>
              <a:t>اكتب السيناريو الخاص بك على ورقة A4 فارغة</a:t>
            </a:r>
          </a:p>
          <a:p>
            <a:pPr marL="0" indent="0" algn="r" rtl="1">
              <a:buNone/>
            </a:pPr>
            <a:endParaRPr lang="en-GB" sz="1150" dirty="0"/>
          </a:p>
          <a:p>
            <a:pPr marL="0" indent="0" algn="r" rtl="1">
              <a:buNone/>
            </a:pPr>
            <a:r>
              <a:rPr lang="en-GB" sz="1150" b="1" dirty="0"/>
              <a:t>العمل </a:t>
            </a:r>
            <a:r>
              <a:rPr lang="en-GB" sz="1150" b="1" dirty="0" err="1"/>
              <a:t>الجماعي</a:t>
            </a:r>
            <a:r>
              <a:rPr lang="en-GB" sz="1150" b="1" dirty="0"/>
              <a:t> </a:t>
            </a:r>
            <a:r>
              <a:rPr lang="ar-SA" sz="1150" b="1" dirty="0"/>
              <a:t>(١٥ دقيقة)</a:t>
            </a:r>
            <a:endParaRPr lang="en-GB" sz="1150" b="1" dirty="0"/>
          </a:p>
          <a:p>
            <a:pPr algn="r" rtl="1"/>
            <a:r>
              <a:rPr lang="en-GB" sz="1150" dirty="0"/>
              <a:t>تجول في الغرفة </a:t>
            </a:r>
            <a:r>
              <a:rPr lang="en-GB" sz="1150" dirty="0" err="1"/>
              <a:t>وقم</a:t>
            </a:r>
            <a:r>
              <a:rPr lang="en-GB" sz="1150" dirty="0"/>
              <a:t> </a:t>
            </a:r>
            <a:r>
              <a:rPr lang="ar-SA" sz="1150" dirty="0"/>
              <a:t>بالتواصل</a:t>
            </a:r>
            <a:r>
              <a:rPr lang="en-GB" sz="1150" dirty="0"/>
              <a:t> مع المجموعات</a:t>
            </a:r>
          </a:p>
          <a:p>
            <a:pPr marL="0" indent="0" algn="r" rtl="1">
              <a:buNone/>
            </a:pPr>
            <a:endParaRPr lang="en-GB" sz="1150" dirty="0"/>
          </a:p>
          <a:p>
            <a:pPr marL="0" indent="0" algn="r" rtl="1">
              <a:buNone/>
            </a:pPr>
            <a:r>
              <a:rPr lang="en-GB" sz="1150" b="1" dirty="0"/>
              <a:t>المناقشة </a:t>
            </a:r>
            <a:r>
              <a:rPr lang="en-GB" sz="1150" b="1" dirty="0" err="1"/>
              <a:t>العامة</a:t>
            </a:r>
            <a:r>
              <a:rPr lang="en-GB" sz="1150" b="1" dirty="0"/>
              <a:t>  </a:t>
            </a:r>
            <a:r>
              <a:rPr lang="ar-SA" sz="1150" b="1" dirty="0"/>
              <a:t>(٢٥ دقيقة)</a:t>
            </a:r>
            <a:endParaRPr lang="en-GB" sz="1150" b="1" dirty="0"/>
          </a:p>
          <a:p>
            <a:pPr algn="r" rtl="1"/>
            <a:r>
              <a:rPr lang="en-GB" sz="1150" dirty="0" err="1"/>
              <a:t>اجمع</a:t>
            </a:r>
            <a:r>
              <a:rPr lang="en-GB" sz="1150" dirty="0"/>
              <a:t> أوراق A4 وعلقها على الحائط</a:t>
            </a:r>
          </a:p>
          <a:p>
            <a:pPr algn="r" rtl="1"/>
            <a:r>
              <a:rPr lang="en-GB" sz="1150" dirty="0"/>
              <a:t>ادعُ جميع المشاركين للوقوف حول النصوص</a:t>
            </a:r>
          </a:p>
          <a:p>
            <a:pPr algn="r" rtl="1"/>
            <a:r>
              <a:rPr lang="en-GB" sz="1150" dirty="0"/>
              <a:t>ادعُ كل مجموعة لقراءة نصها </a:t>
            </a:r>
            <a:r>
              <a:rPr lang="en-GB" sz="1150" dirty="0" err="1"/>
              <a:t>وشرح</a:t>
            </a:r>
            <a:r>
              <a:rPr lang="en-GB" sz="1150" dirty="0"/>
              <a:t> </a:t>
            </a:r>
            <a:r>
              <a:rPr lang="ar-SA" sz="1150" dirty="0"/>
              <a:t>إجراءاتها </a:t>
            </a:r>
            <a:r>
              <a:rPr lang="en-GB" sz="1150" dirty="0" err="1"/>
              <a:t>واختيار</a:t>
            </a:r>
            <a:r>
              <a:rPr lang="en-GB" sz="1150" dirty="0"/>
              <a:t> الكلمات</a:t>
            </a:r>
          </a:p>
          <a:p>
            <a:pPr algn="r" rtl="1"/>
            <a:r>
              <a:rPr lang="en-GB" sz="1150" dirty="0"/>
              <a:t>راجع النصوص </a:t>
            </a:r>
            <a:r>
              <a:rPr lang="en-GB" sz="1150" dirty="0" err="1"/>
              <a:t>واستكملها</a:t>
            </a:r>
            <a:r>
              <a:rPr lang="en-GB" sz="1150" dirty="0"/>
              <a:t> </a:t>
            </a:r>
            <a:r>
              <a:rPr lang="en-GB" sz="1150" dirty="0" err="1"/>
              <a:t>بإ</a:t>
            </a:r>
            <a:r>
              <a:rPr lang="ar-SA" sz="1150" dirty="0"/>
              <a:t>لا</a:t>
            </a:r>
            <a:r>
              <a:rPr lang="en-GB" sz="1150" dirty="0" err="1"/>
              <a:t>رشادات</a:t>
            </a:r>
            <a:r>
              <a:rPr lang="en-GB" sz="1150" dirty="0"/>
              <a:t> </a:t>
            </a:r>
            <a:r>
              <a:rPr lang="en-GB" sz="1150" dirty="0" err="1"/>
              <a:t>النصي</a:t>
            </a:r>
            <a:r>
              <a:rPr lang="ar-SA" sz="1150" dirty="0" err="1"/>
              <a:t>ة</a:t>
            </a:r>
            <a:r>
              <a:rPr lang="en-GB" sz="1150" dirty="0"/>
              <a:t> في الصفحة التالية</a:t>
            </a:r>
          </a:p>
          <a:p>
            <a:pPr algn="r" rtl="1"/>
            <a:r>
              <a:rPr lang="en-GB" sz="1150" i="1" dirty="0" err="1"/>
              <a:t>ستبق</a:t>
            </a:r>
            <a:r>
              <a:rPr lang="ar-SA" sz="1150" i="1" dirty="0" err="1"/>
              <a:t>ون</a:t>
            </a:r>
            <a:r>
              <a:rPr lang="en-GB" sz="1150" i="1" dirty="0"/>
              <a:t> في هذه المجموعات </a:t>
            </a:r>
            <a:r>
              <a:rPr lang="en-GB" sz="1150" i="1" dirty="0" err="1"/>
              <a:t>طوال</a:t>
            </a:r>
            <a:r>
              <a:rPr lang="en-GB" sz="1150" i="1" dirty="0"/>
              <a:t> </a:t>
            </a:r>
            <a:r>
              <a:rPr lang="en-GB" sz="1150" i="1" dirty="0" err="1"/>
              <a:t>الت</a:t>
            </a:r>
            <a:r>
              <a:rPr lang="ar-SA" sz="1150" i="1" dirty="0" err="1"/>
              <a:t>مرينات</a:t>
            </a:r>
            <a:r>
              <a:rPr lang="en-GB" sz="1150" i="1" dirty="0"/>
              <a:t> </a:t>
            </a:r>
            <a:r>
              <a:rPr lang="ar-SA" sz="1150" i="1" dirty="0"/>
              <a:t>ل</a:t>
            </a:r>
            <a:r>
              <a:rPr lang="en-GB" sz="1150" i="1" dirty="0" err="1"/>
              <a:t>بقية</a:t>
            </a:r>
            <a:r>
              <a:rPr lang="en-GB" sz="1150" i="1" dirty="0"/>
              <a:t> الجلسة.</a:t>
            </a:r>
          </a:p>
          <a:p>
            <a:pPr algn="r" rtl="1"/>
            <a:r>
              <a:rPr lang="en-GB" sz="1150" i="1" dirty="0"/>
              <a:t>تأكد من المشاركة في كل من المجموعات </a:t>
            </a:r>
            <a:r>
              <a:rPr lang="en-GB" sz="1150" i="1" dirty="0" err="1"/>
              <a:t>الخاصة</a:t>
            </a:r>
            <a:r>
              <a:rPr lang="en-GB" sz="1150" i="1" dirty="0"/>
              <a:t> </a:t>
            </a:r>
            <a:r>
              <a:rPr lang="en-GB" sz="1150" i="1" dirty="0" err="1"/>
              <a:t>بك</a:t>
            </a:r>
            <a:r>
              <a:rPr lang="ar-SA" sz="1150" i="1" dirty="0" err="1"/>
              <a:t>م</a:t>
            </a:r>
            <a:r>
              <a:rPr lang="en-GB" sz="1150" i="1" dirty="0"/>
              <a:t> وفي المناقشات العامة لفهم </a:t>
            </a:r>
            <a:r>
              <a:rPr lang="en-GB" sz="1150" i="1" dirty="0" err="1"/>
              <a:t>اعتبارات</a:t>
            </a:r>
            <a:r>
              <a:rPr lang="en-GB" sz="1150" i="1" dirty="0"/>
              <a:t> </a:t>
            </a:r>
            <a:r>
              <a:rPr lang="ar-SA" sz="1150" i="1" dirty="0"/>
              <a:t>النوع الاجتماعي </a:t>
            </a:r>
            <a:r>
              <a:rPr lang="en-GB" sz="1150" i="1" dirty="0" err="1"/>
              <a:t>والعمر</a:t>
            </a:r>
            <a:r>
              <a:rPr lang="en-GB" sz="1150" i="1" dirty="0"/>
              <a:t> / مرحلة النمو المتعلقة بسيناريوهات المجموعة الأخرى</a:t>
            </a:r>
          </a:p>
          <a:p>
            <a:pPr algn="r" rtl="1"/>
            <a:endParaRPr lang="en-GB" sz="1150" i="1" dirty="0"/>
          </a:p>
          <a:p>
            <a:pPr marL="0" indent="0" algn="r" rtl="1">
              <a:buNone/>
            </a:pPr>
            <a:r>
              <a:rPr lang="en-CA" sz="1150" b="1" i="0" dirty="0"/>
              <a:t>______________________________________________________________________________</a:t>
            </a:r>
            <a:endParaRPr lang="en-BE" sz="1150" b="1" i="0" dirty="0"/>
          </a:p>
          <a:p>
            <a:pPr marL="0" indent="0" algn="r" rtl="1">
              <a:buNone/>
            </a:pPr>
            <a:endParaRPr lang="en-GB" sz="1150" i="1" dirty="0"/>
          </a:p>
          <a:p>
            <a:pPr marL="0" indent="0" algn="r" rtl="1">
              <a:buNone/>
            </a:pPr>
            <a:r>
              <a:rPr lang="ar-SA" sz="1150" b="1" i="0" dirty="0"/>
              <a:t>يتبع</a:t>
            </a:r>
            <a:r>
              <a:rPr lang="en-GB" sz="1150" b="1" i="0" dirty="0">
                <a:sym typeface="Wingdings" panose="05000000000000000000" pitchFamily="2" charset="2"/>
              </a:rPr>
              <a:t></a:t>
            </a:r>
          </a:p>
        </p:txBody>
      </p:sp>
      <p:sp>
        <p:nvSpPr>
          <p:cNvPr id="6" name="Slide Image Placeholder 5">
            <a:extLst>
              <a:ext uri="{FF2B5EF4-FFF2-40B4-BE49-F238E27FC236}">
                <a16:creationId xmlns:a16="http://schemas.microsoft.com/office/drawing/2014/main" id="{8312B2EF-D310-094A-FCF4-1E9FE454B46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0BAD82C-3600-FAD7-86E2-9F7667BB72E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43</a:t>
            </a:fld>
            <a:endParaRPr lang="en-US" sz="1200" dirty="0">
              <a:latin typeface="+mn-lt"/>
            </a:endParaRPr>
          </a:p>
        </p:txBody>
      </p:sp>
    </p:spTree>
    <p:extLst>
      <p:ext uri="{BB962C8B-B14F-4D97-AF65-F5344CB8AC3E}">
        <p14:creationId xmlns:p14="http://schemas.microsoft.com/office/powerpoint/2010/main" val="18163584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lgn="r" rtl="1">
              <a:buNone/>
            </a:pPr>
            <a:r>
              <a:rPr lang="en-GB" b="1" dirty="0"/>
              <a:t>إرشادات النص</a:t>
            </a:r>
          </a:p>
          <a:p>
            <a:pPr lvl="0" algn="r" rtl="1"/>
            <a:r>
              <a:rPr lang="ar-SA" b="1" dirty="0"/>
              <a:t>ضرار</a:t>
            </a:r>
            <a:endParaRPr lang="en-GB" b="1" dirty="0"/>
          </a:p>
          <a:p>
            <a:pPr lvl="1" algn="r" rtl="1"/>
            <a:r>
              <a:rPr lang="ar-SA" dirty="0" err="1"/>
              <a:t>ا</a:t>
            </a:r>
            <a:r>
              <a:rPr lang="en-GB" dirty="0" err="1"/>
              <a:t>جعل</a:t>
            </a:r>
            <a:r>
              <a:rPr lang="ar-SA" dirty="0"/>
              <a:t> اللقاء</a:t>
            </a:r>
            <a:r>
              <a:rPr lang="en-GB" dirty="0"/>
              <a:t> </a:t>
            </a:r>
            <a:r>
              <a:rPr lang="en-GB" dirty="0" err="1"/>
              <a:t>قصير</a:t>
            </a:r>
            <a:r>
              <a:rPr lang="en-GB" dirty="0"/>
              <a:t> (</a:t>
            </a:r>
            <a:r>
              <a:rPr lang="en-GB" dirty="0" err="1"/>
              <a:t>من</a:t>
            </a:r>
            <a:r>
              <a:rPr lang="en-GB" dirty="0"/>
              <a:t> 10 </a:t>
            </a:r>
            <a:r>
              <a:rPr lang="en-GB" dirty="0" err="1"/>
              <a:t>إلى</a:t>
            </a:r>
            <a:r>
              <a:rPr lang="en-GB" dirty="0"/>
              <a:t> 15 </a:t>
            </a:r>
            <a:r>
              <a:rPr lang="en-GB" dirty="0" err="1"/>
              <a:t>دقيقة</a:t>
            </a:r>
            <a:r>
              <a:rPr lang="en-GB" dirty="0"/>
              <a:t>)</a:t>
            </a:r>
          </a:p>
          <a:p>
            <a:pPr lvl="1" algn="r" rtl="1"/>
            <a:r>
              <a:rPr lang="en-GB" dirty="0" err="1"/>
              <a:t>استخد</a:t>
            </a:r>
            <a:r>
              <a:rPr lang="ar-SA" dirty="0" err="1"/>
              <a:t>ا</a:t>
            </a:r>
            <a:r>
              <a:rPr lang="en-GB" dirty="0" err="1"/>
              <a:t>م</a:t>
            </a:r>
            <a:r>
              <a:rPr lang="en-GB" dirty="0"/>
              <a:t> عبارات قصيرة بكلمات بسيطة للغاية يسهل فهمها</a:t>
            </a:r>
          </a:p>
          <a:p>
            <a:pPr lvl="2" algn="r" rtl="1"/>
            <a:r>
              <a:rPr lang="en-GB" dirty="0"/>
              <a:t>على سبيل المثال: "للمساعدة" = بسيطة وسهلة الفهم</a:t>
            </a:r>
          </a:p>
          <a:p>
            <a:pPr lvl="2" algn="r" rtl="1"/>
            <a:r>
              <a:rPr lang="en-GB" dirty="0"/>
              <a:t>على </a:t>
            </a:r>
            <a:r>
              <a:rPr lang="en-GB" dirty="0" err="1"/>
              <a:t>سبيل</a:t>
            </a:r>
            <a:r>
              <a:rPr lang="en-GB" dirty="0"/>
              <a:t> </a:t>
            </a:r>
            <a:r>
              <a:rPr lang="en-GB" dirty="0" err="1"/>
              <a:t>المثال</a:t>
            </a:r>
            <a:r>
              <a:rPr lang="ar-SA" dirty="0"/>
              <a:t>: </a:t>
            </a:r>
            <a:r>
              <a:rPr lang="en-GB" dirty="0"/>
              <a:t>"</a:t>
            </a:r>
            <a:r>
              <a:rPr lang="ar-SA" dirty="0"/>
              <a:t>مخاوف </a:t>
            </a:r>
            <a:r>
              <a:rPr lang="ar-SA" dirty="0" err="1"/>
              <a:t>ا</a:t>
            </a:r>
            <a:r>
              <a:rPr lang="en-GB" dirty="0" err="1"/>
              <a:t>لحماية</a:t>
            </a:r>
            <a:r>
              <a:rPr lang="en-GB" dirty="0"/>
              <a:t>" = </a:t>
            </a:r>
            <a:r>
              <a:rPr lang="en-GB" dirty="0" err="1"/>
              <a:t>معقد</a:t>
            </a:r>
            <a:r>
              <a:rPr lang="en-GB" dirty="0"/>
              <a:t> جدًا لطفل يبلغ من </a:t>
            </a:r>
            <a:r>
              <a:rPr lang="en-GB" dirty="0" err="1"/>
              <a:t>العمر</a:t>
            </a:r>
            <a:r>
              <a:rPr lang="en-GB" dirty="0"/>
              <a:t> </a:t>
            </a:r>
            <a:r>
              <a:rPr lang="ar-SA" dirty="0"/>
              <a:t>٣</a:t>
            </a:r>
            <a:r>
              <a:rPr lang="en-GB" dirty="0"/>
              <a:t> سنوات</a:t>
            </a:r>
          </a:p>
          <a:p>
            <a:pPr lvl="1" algn="r" rtl="1"/>
            <a:r>
              <a:rPr lang="en-GB" dirty="0"/>
              <a:t>اسمح للطفل باللعب أثناء الدردشة أو اللعب معًا</a:t>
            </a:r>
          </a:p>
          <a:p>
            <a:pPr lvl="1" algn="r" rtl="1"/>
            <a:r>
              <a:rPr lang="en-GB" dirty="0"/>
              <a:t>قبل </a:t>
            </a:r>
            <a:r>
              <a:rPr lang="en-GB" dirty="0" err="1"/>
              <a:t>إنهاء</a:t>
            </a:r>
            <a:r>
              <a:rPr lang="en-GB" dirty="0"/>
              <a:t> </a:t>
            </a:r>
            <a:r>
              <a:rPr lang="en-GB" dirty="0" err="1"/>
              <a:t>ال</a:t>
            </a:r>
            <a:r>
              <a:rPr lang="ar-SA" dirty="0"/>
              <a:t>مقابلة</a:t>
            </a:r>
            <a:r>
              <a:rPr lang="en-GB" dirty="0"/>
              <a:t> ، تأكد من أن الطفل يعرف اسمك ، وأنك ستستمر في زيارته وأنك ستحاول مساعدته وأسرته.</a:t>
            </a:r>
          </a:p>
          <a:p>
            <a:pPr lvl="0" algn="r" rtl="1"/>
            <a:r>
              <a:rPr lang="en-GB" b="1" dirty="0" err="1"/>
              <a:t>زي</a:t>
            </a:r>
            <a:r>
              <a:rPr lang="ar-SA" b="1" dirty="0" err="1"/>
              <a:t>نة</a:t>
            </a:r>
            <a:r>
              <a:rPr lang="en-GB" dirty="0"/>
              <a:t> </a:t>
            </a:r>
          </a:p>
          <a:p>
            <a:pPr lvl="1" algn="r" rtl="1"/>
            <a:r>
              <a:rPr lang="en-GB" dirty="0" err="1"/>
              <a:t>اجعل</a:t>
            </a:r>
            <a:r>
              <a:rPr lang="ar-SA" dirty="0"/>
              <a:t> اللقاء</a:t>
            </a:r>
            <a:r>
              <a:rPr lang="en-GB" dirty="0"/>
              <a:t> </a:t>
            </a:r>
            <a:r>
              <a:rPr lang="en-GB" dirty="0" err="1"/>
              <a:t>قصير</a:t>
            </a:r>
            <a:r>
              <a:rPr lang="en-GB" dirty="0"/>
              <a:t> (من 15 إلى 20 دقيقة)</a:t>
            </a:r>
          </a:p>
          <a:p>
            <a:pPr lvl="1" algn="r" rtl="1"/>
            <a:r>
              <a:rPr lang="en-GB" dirty="0"/>
              <a:t>لا ينبغي أن تؤثر حقيقة </a:t>
            </a:r>
            <a:r>
              <a:rPr lang="en-GB" dirty="0" err="1"/>
              <a:t>أن</a:t>
            </a:r>
            <a:r>
              <a:rPr lang="en-GB" dirty="0"/>
              <a:t> </a:t>
            </a:r>
            <a:r>
              <a:rPr lang="en-GB" dirty="0" err="1"/>
              <a:t>زي</a:t>
            </a:r>
            <a:r>
              <a:rPr lang="ar-SA" dirty="0" err="1"/>
              <a:t>نة</a:t>
            </a:r>
            <a:r>
              <a:rPr lang="ar-SA" dirty="0"/>
              <a:t> </a:t>
            </a:r>
            <a:r>
              <a:rPr lang="en-GB" dirty="0"/>
              <a:t> تعاني من إعاقة جسدية على اختيار الكلمات ، ولكن يحتاج أخصائي الحالة إلى التأكد من </a:t>
            </a:r>
            <a:r>
              <a:rPr lang="en-GB" dirty="0" err="1"/>
              <a:t>أن</a:t>
            </a:r>
            <a:r>
              <a:rPr lang="en-GB" dirty="0"/>
              <a:t> </a:t>
            </a:r>
            <a:r>
              <a:rPr lang="en-GB" dirty="0" err="1"/>
              <a:t>الطفل</a:t>
            </a:r>
            <a:r>
              <a:rPr lang="ar-SA" dirty="0" err="1"/>
              <a:t>ة</a:t>
            </a:r>
            <a:r>
              <a:rPr lang="en-GB" dirty="0"/>
              <a:t> </a:t>
            </a:r>
            <a:r>
              <a:rPr lang="en-GB" dirty="0" err="1"/>
              <a:t>مرتاح</a:t>
            </a:r>
            <a:r>
              <a:rPr lang="ar-SA" dirty="0" err="1"/>
              <a:t>ة</a:t>
            </a:r>
            <a:r>
              <a:rPr lang="en-GB" dirty="0"/>
              <a:t> </a:t>
            </a:r>
            <a:r>
              <a:rPr lang="en-GB" dirty="0" err="1"/>
              <a:t>و</a:t>
            </a:r>
            <a:r>
              <a:rPr lang="ar-SA" dirty="0"/>
              <a:t> أن </a:t>
            </a:r>
            <a:r>
              <a:rPr lang="en-GB" dirty="0" err="1"/>
              <a:t>يجلس</a:t>
            </a:r>
            <a:r>
              <a:rPr lang="en-GB" dirty="0"/>
              <a:t> </a:t>
            </a:r>
            <a:r>
              <a:rPr lang="ar-SA" dirty="0"/>
              <a:t>بمستوى </a:t>
            </a:r>
            <a:r>
              <a:rPr lang="en-GB" dirty="0" err="1"/>
              <a:t>ارتفاع</a:t>
            </a:r>
            <a:r>
              <a:rPr lang="en-GB" dirty="0"/>
              <a:t> </a:t>
            </a:r>
            <a:r>
              <a:rPr lang="en-GB" dirty="0" err="1"/>
              <a:t>عين</a:t>
            </a:r>
            <a:r>
              <a:rPr lang="ar-SA" dirty="0" err="1"/>
              <a:t>يها</a:t>
            </a:r>
            <a:r>
              <a:rPr lang="en-GB" dirty="0"/>
              <a:t>.</a:t>
            </a:r>
          </a:p>
          <a:p>
            <a:pPr lvl="1" algn="r" rtl="1"/>
            <a:r>
              <a:rPr lang="en-GB" dirty="0" err="1"/>
              <a:t>استخد</a:t>
            </a:r>
            <a:r>
              <a:rPr lang="ar-SA" dirty="0" err="1"/>
              <a:t>ا</a:t>
            </a:r>
            <a:r>
              <a:rPr lang="en-GB" dirty="0" err="1"/>
              <a:t>م</a:t>
            </a:r>
            <a:r>
              <a:rPr lang="en-GB" dirty="0"/>
              <a:t> عبارات قصيرة بكلمات بسيطة يسهل فهمها</a:t>
            </a:r>
          </a:p>
          <a:p>
            <a:pPr lvl="2" algn="r" rtl="1"/>
            <a:r>
              <a:rPr lang="en-GB" dirty="0"/>
              <a:t>على سبيل المثال: "وظيفتي هي مساعدة الأطفال" = بسيطة وسهلة الفهم</a:t>
            </a:r>
          </a:p>
          <a:p>
            <a:pPr lvl="2" algn="r" rtl="1"/>
            <a:r>
              <a:rPr lang="en-GB" dirty="0"/>
              <a:t>على سبيل المثال: "أقدم دعمًا مباشرًا </a:t>
            </a:r>
            <a:r>
              <a:rPr lang="en-GB" dirty="0" err="1"/>
              <a:t>للأطفال</a:t>
            </a:r>
            <a:r>
              <a:rPr lang="en-GB" dirty="0"/>
              <a:t> </a:t>
            </a:r>
            <a:r>
              <a:rPr lang="ar-SA" dirty="0"/>
              <a:t>الأفراد</a:t>
            </a:r>
            <a:r>
              <a:rPr lang="en-GB" dirty="0"/>
              <a:t>" = معقد جدًا بالنسبة لطفل يبلغ من </a:t>
            </a:r>
            <a:r>
              <a:rPr lang="en-GB" dirty="0" err="1"/>
              <a:t>العمر</a:t>
            </a:r>
            <a:r>
              <a:rPr lang="en-GB" dirty="0"/>
              <a:t> </a:t>
            </a:r>
            <a:r>
              <a:rPr lang="ar-SA" dirty="0"/>
              <a:t>٦</a:t>
            </a:r>
            <a:r>
              <a:rPr lang="en-GB" dirty="0"/>
              <a:t> سنوات</a:t>
            </a:r>
          </a:p>
          <a:p>
            <a:pPr lvl="1" algn="r" rtl="1"/>
            <a:r>
              <a:rPr lang="en-GB" dirty="0"/>
              <a:t>يمكنك شرح ما يمكنك فعله لمساعدة الأطفال ، بعبارات قصيرة باستخدام كلمات بسيطة</a:t>
            </a:r>
          </a:p>
          <a:p>
            <a:pPr lvl="2" algn="r" rtl="1"/>
            <a:r>
              <a:rPr lang="en-GB" dirty="0"/>
              <a:t>على سبيل المثال: "سأتحدث أيضًا مع والدتك وأبيك حتى يتمكنوا من إخباري بالمساعدة التي يحتاجون إليها" = بسيطة وسهلة الفهم</a:t>
            </a:r>
          </a:p>
          <a:p>
            <a:pPr lvl="2" algn="r" rtl="1"/>
            <a:r>
              <a:rPr lang="en-GB" dirty="0"/>
              <a:t>على سبيل المثال: "يمكنني إجراء إحالات </a:t>
            </a:r>
            <a:r>
              <a:rPr lang="en-GB" dirty="0" err="1"/>
              <a:t>إلى</a:t>
            </a:r>
            <a:r>
              <a:rPr lang="en-GB" dirty="0"/>
              <a:t> </a:t>
            </a:r>
            <a:r>
              <a:rPr lang="en-GB" dirty="0" err="1"/>
              <a:t>م</a:t>
            </a:r>
            <a:r>
              <a:rPr lang="ar-SA" dirty="0"/>
              <a:t>قدمي</a:t>
            </a:r>
            <a:r>
              <a:rPr lang="en-GB" dirty="0"/>
              <a:t> </a:t>
            </a:r>
            <a:r>
              <a:rPr lang="ar-SA" dirty="0"/>
              <a:t>ال</a:t>
            </a:r>
            <a:r>
              <a:rPr lang="en-GB" dirty="0" err="1"/>
              <a:t>خدمة</a:t>
            </a:r>
            <a:r>
              <a:rPr lang="en-GB" dirty="0"/>
              <a:t> </a:t>
            </a:r>
            <a:r>
              <a:rPr lang="ar-SA" dirty="0"/>
              <a:t>ال</a:t>
            </a:r>
            <a:r>
              <a:rPr lang="en-GB" dirty="0" err="1"/>
              <a:t>مختلفين</a:t>
            </a:r>
            <a:r>
              <a:rPr lang="en-GB" dirty="0"/>
              <a:t>" = معقد جدًا بالنسبة لطفل يبلغ من </a:t>
            </a:r>
            <a:r>
              <a:rPr lang="en-GB" dirty="0" err="1"/>
              <a:t>العمر</a:t>
            </a:r>
            <a:r>
              <a:rPr lang="en-GB" dirty="0"/>
              <a:t> </a:t>
            </a:r>
            <a:r>
              <a:rPr lang="ar-SA" dirty="0"/>
              <a:t>٦</a:t>
            </a:r>
            <a:r>
              <a:rPr lang="en-GB" dirty="0"/>
              <a:t> سنوات</a:t>
            </a:r>
          </a:p>
          <a:p>
            <a:pPr lvl="1" algn="r" rtl="1"/>
            <a:r>
              <a:rPr lang="en-GB" dirty="0"/>
              <a:t>يمكنك استخدام أسلوب سرد القصص عند شرح إدارة الحالة.</a:t>
            </a:r>
          </a:p>
          <a:p>
            <a:pPr lvl="1" algn="r" rtl="1"/>
            <a:r>
              <a:rPr lang="en-GB" dirty="0"/>
              <a:t>اسمح للطفل باللعب أثناء الدردشة أو اللعب معًا</a:t>
            </a:r>
          </a:p>
          <a:p>
            <a:pPr lvl="1" algn="r" rtl="1"/>
            <a:r>
              <a:rPr lang="en-GB" dirty="0"/>
              <a:t>قبل </a:t>
            </a:r>
            <a:r>
              <a:rPr lang="en-GB" dirty="0" err="1"/>
              <a:t>إنهاء</a:t>
            </a:r>
            <a:r>
              <a:rPr lang="en-GB" dirty="0"/>
              <a:t> </a:t>
            </a:r>
            <a:r>
              <a:rPr lang="en-GB" dirty="0" err="1"/>
              <a:t>ال</a:t>
            </a:r>
            <a:r>
              <a:rPr lang="ar-SA" dirty="0"/>
              <a:t>مقابلة</a:t>
            </a:r>
            <a:r>
              <a:rPr lang="en-GB" dirty="0"/>
              <a:t> ، تأكد من </a:t>
            </a:r>
            <a:r>
              <a:rPr lang="en-GB" dirty="0" err="1"/>
              <a:t>أن</a:t>
            </a:r>
            <a:r>
              <a:rPr lang="en-GB" dirty="0"/>
              <a:t> </a:t>
            </a:r>
            <a:r>
              <a:rPr lang="en-GB" dirty="0" err="1"/>
              <a:t>الطفل</a:t>
            </a:r>
            <a:r>
              <a:rPr lang="ar-SA" dirty="0" err="1"/>
              <a:t>ة</a:t>
            </a:r>
            <a:r>
              <a:rPr lang="en-GB" dirty="0"/>
              <a:t> </a:t>
            </a:r>
            <a:r>
              <a:rPr lang="ar-SA" dirty="0" err="1"/>
              <a:t>ت</a:t>
            </a:r>
            <a:r>
              <a:rPr lang="en-GB" dirty="0" err="1"/>
              <a:t>عرف</a:t>
            </a:r>
            <a:r>
              <a:rPr lang="en-GB" dirty="0"/>
              <a:t> اسمك ، وأنك ستستمر </a:t>
            </a:r>
            <a:r>
              <a:rPr lang="en-GB" dirty="0" err="1"/>
              <a:t>في</a:t>
            </a:r>
            <a:r>
              <a:rPr lang="en-GB" dirty="0"/>
              <a:t> </a:t>
            </a:r>
            <a:r>
              <a:rPr lang="en-GB" dirty="0" err="1"/>
              <a:t>زيارته</a:t>
            </a:r>
            <a:r>
              <a:rPr lang="ar-SA" dirty="0" err="1"/>
              <a:t>ا</a:t>
            </a:r>
            <a:r>
              <a:rPr lang="en-GB" dirty="0"/>
              <a:t> وما يمكنك القيام به عندما </a:t>
            </a:r>
            <a:r>
              <a:rPr lang="en-GB" dirty="0" err="1"/>
              <a:t>تحاول</a:t>
            </a:r>
            <a:r>
              <a:rPr lang="en-GB" dirty="0"/>
              <a:t> </a:t>
            </a:r>
            <a:r>
              <a:rPr lang="en-GB" dirty="0" err="1"/>
              <a:t>مساعدته</a:t>
            </a:r>
            <a:r>
              <a:rPr lang="ar-SA" dirty="0" err="1"/>
              <a:t>ا</a:t>
            </a:r>
            <a:r>
              <a:rPr lang="en-GB" dirty="0"/>
              <a:t> وعائلتها.</a:t>
            </a:r>
          </a:p>
          <a:p>
            <a:pPr lvl="0" algn="r" rtl="1"/>
            <a:r>
              <a:rPr lang="en-GB" b="1" dirty="0"/>
              <a:t>أمينة</a:t>
            </a:r>
          </a:p>
          <a:p>
            <a:pPr lvl="1" algn="r" rtl="1"/>
            <a:r>
              <a:rPr lang="en-GB" dirty="0"/>
              <a:t>يمكنك قضاء وقت أطول قليلاً للدردشة (حوالي 30 دقيقة)</a:t>
            </a:r>
          </a:p>
          <a:p>
            <a:pPr lvl="1" algn="r" rtl="1"/>
            <a:r>
              <a:rPr lang="en-GB" dirty="0" err="1"/>
              <a:t>استخد</a:t>
            </a:r>
            <a:r>
              <a:rPr lang="ar-SA" dirty="0" err="1"/>
              <a:t>ا</a:t>
            </a:r>
            <a:r>
              <a:rPr lang="en-GB" dirty="0" err="1"/>
              <a:t>م</a:t>
            </a:r>
            <a:r>
              <a:rPr lang="en-GB" dirty="0"/>
              <a:t> </a:t>
            </a:r>
            <a:r>
              <a:rPr lang="en-GB" dirty="0" err="1"/>
              <a:t>عبارات</a:t>
            </a:r>
            <a:r>
              <a:rPr lang="en-GB" dirty="0"/>
              <a:t> </a:t>
            </a:r>
            <a:r>
              <a:rPr lang="ar-SA" dirty="0" err="1"/>
              <a:t>ط</a:t>
            </a:r>
            <a:r>
              <a:rPr lang="en-GB" dirty="0" err="1"/>
              <a:t>و</a:t>
            </a:r>
            <a:r>
              <a:rPr lang="ar-SA" dirty="0" err="1"/>
              <a:t>يلة</a:t>
            </a:r>
            <a:r>
              <a:rPr lang="ar-SA" dirty="0"/>
              <a:t> اعتيادية و </a:t>
            </a:r>
            <a:r>
              <a:rPr lang="en-GB" dirty="0" err="1"/>
              <a:t>كلمات</a:t>
            </a:r>
            <a:r>
              <a:rPr lang="en-GB" dirty="0"/>
              <a:t> أكثر تعقيدًا</a:t>
            </a:r>
          </a:p>
          <a:p>
            <a:pPr lvl="2" algn="r" rtl="1"/>
            <a:r>
              <a:rPr lang="en-GB" dirty="0"/>
              <a:t>على سبيل المثال: "عملي كأخصائي حالة لمساعدة الأطفال على الشعور بالراحة والأمان والحماية".</a:t>
            </a:r>
          </a:p>
          <a:p>
            <a:pPr lvl="1" algn="r" rtl="1"/>
            <a:r>
              <a:rPr lang="en-GB" dirty="0"/>
              <a:t>يمكنك شرح مبادئ حماية البيانات الشخصية مثل السرية بطريقة بسيطة</a:t>
            </a:r>
          </a:p>
          <a:p>
            <a:pPr lvl="2" algn="r" rtl="1"/>
            <a:r>
              <a:rPr lang="en-GB" dirty="0"/>
              <a:t>على سبيل المثال: "الأشياء </a:t>
            </a:r>
            <a:r>
              <a:rPr lang="en-GB" dirty="0" err="1"/>
              <a:t>التي</a:t>
            </a:r>
            <a:r>
              <a:rPr lang="en-GB" dirty="0"/>
              <a:t> </a:t>
            </a:r>
            <a:r>
              <a:rPr lang="en-GB" dirty="0" err="1"/>
              <a:t>تخبر</a:t>
            </a:r>
            <a:r>
              <a:rPr lang="ar-SA" dirty="0" err="1"/>
              <a:t>ي</a:t>
            </a:r>
            <a:r>
              <a:rPr lang="en-GB" dirty="0" err="1"/>
              <a:t>ني</a:t>
            </a:r>
            <a:r>
              <a:rPr lang="en-GB" dirty="0"/>
              <a:t> بها ، لن أشاركها مع أي شخص آخر إلا إذا كنت أفعل ذلك من أجل سلامتك"</a:t>
            </a:r>
          </a:p>
          <a:p>
            <a:pPr lvl="1" algn="r" rtl="1"/>
            <a:r>
              <a:rPr lang="en-GB" dirty="0"/>
              <a:t>خصص وقتًا كافيًا للاستماع إلى الفتاة ، حيث إنها قادرة على مشاركة ومناقشة أفكار أكثر تعقيدًا</a:t>
            </a:r>
          </a:p>
          <a:p>
            <a:pPr lvl="0" algn="r" rtl="1"/>
            <a:r>
              <a:rPr lang="en-GB" b="1" dirty="0"/>
              <a:t>سليم</a:t>
            </a:r>
          </a:p>
          <a:p>
            <a:pPr lvl="1" algn="r" rtl="1"/>
            <a:r>
              <a:rPr lang="en-GB" dirty="0"/>
              <a:t>يمكنك الاستمرار في المحادثة لأكثر من 30 دقيقة</a:t>
            </a:r>
          </a:p>
          <a:p>
            <a:pPr lvl="1" algn="r" rtl="1"/>
            <a:r>
              <a:rPr lang="en-GB" dirty="0" err="1"/>
              <a:t>استخد</a:t>
            </a:r>
            <a:r>
              <a:rPr lang="ar-SA" dirty="0" err="1"/>
              <a:t>ا</a:t>
            </a:r>
            <a:r>
              <a:rPr lang="en-GB" dirty="0" err="1"/>
              <a:t>م</a:t>
            </a:r>
            <a:r>
              <a:rPr lang="en-GB" dirty="0"/>
              <a:t> </a:t>
            </a:r>
            <a:r>
              <a:rPr lang="en-GB" dirty="0" err="1"/>
              <a:t>عبارات</a:t>
            </a:r>
            <a:r>
              <a:rPr lang="en-GB" dirty="0"/>
              <a:t> </a:t>
            </a:r>
            <a:r>
              <a:rPr lang="ar-SA" dirty="0" err="1"/>
              <a:t>ط</a:t>
            </a:r>
            <a:r>
              <a:rPr lang="en-GB" dirty="0" err="1"/>
              <a:t>و</a:t>
            </a:r>
            <a:r>
              <a:rPr lang="ar-SA" dirty="0" err="1"/>
              <a:t>يلة</a:t>
            </a:r>
            <a:r>
              <a:rPr lang="ar-SA" dirty="0"/>
              <a:t> اعتيادية </a:t>
            </a:r>
            <a:r>
              <a:rPr lang="en-GB" dirty="0" err="1"/>
              <a:t>ويمكن</a:t>
            </a:r>
            <a:r>
              <a:rPr lang="en-GB" dirty="0"/>
              <a:t> أن تستخدم مصطلحات معقدة ، لكن تحقق مما إذا كان يفهمها بوضوح</a:t>
            </a:r>
          </a:p>
          <a:p>
            <a:pPr lvl="1" algn="r" rtl="1"/>
            <a:r>
              <a:rPr lang="en-GB" dirty="0"/>
              <a:t>يجب أن يكون قادرًا على توضيح شيء محدد في حالة وجود شيء غير واضح.</a:t>
            </a:r>
          </a:p>
          <a:p>
            <a:pPr lvl="1" algn="r" rtl="1"/>
            <a:r>
              <a:rPr lang="en-GB" dirty="0"/>
              <a:t>اشرح بوضوح دورك وحدوده (ما يمكنك وما لا يمكنك فعله)</a:t>
            </a:r>
          </a:p>
          <a:p>
            <a:pPr lvl="1" algn="r" rtl="1"/>
            <a:r>
              <a:rPr lang="en-GB" dirty="0"/>
              <a:t>يمكنك شرح مبادئ حماية البيانات الشخصية مثل السرية وحماية البيانات وما إلى ذلك.</a:t>
            </a:r>
          </a:p>
          <a:p>
            <a:pPr lvl="1" algn="r" rtl="1"/>
            <a:r>
              <a:rPr lang="en-GB" dirty="0"/>
              <a:t>خصص وقتًا كافيًا للاستماع </a:t>
            </a:r>
            <a:r>
              <a:rPr lang="en-GB" dirty="0" err="1"/>
              <a:t>إلى</a:t>
            </a:r>
            <a:r>
              <a:rPr lang="en-GB" dirty="0"/>
              <a:t> </a:t>
            </a:r>
            <a:r>
              <a:rPr lang="en-GB" dirty="0" err="1"/>
              <a:t>ا</a:t>
            </a:r>
            <a:r>
              <a:rPr lang="ar-SA" dirty="0"/>
              <a:t>لفتى</a:t>
            </a:r>
            <a:r>
              <a:rPr lang="en-GB" dirty="0"/>
              <a:t> ، حيث إنه قادر على مشاركة الأفكار المعقدة ومناقشة الخيارات المختلفة</a:t>
            </a:r>
          </a:p>
        </p:txBody>
      </p:sp>
      <p:sp>
        <p:nvSpPr>
          <p:cNvPr id="2" name="Google Shape;725;p48:notes">
            <a:extLst>
              <a:ext uri="{FF2B5EF4-FFF2-40B4-BE49-F238E27FC236}">
                <a16:creationId xmlns:a16="http://schemas.microsoft.com/office/drawing/2014/main" id="{9CD114D2-225E-E012-93C1-C7AE3318370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44</a:t>
            </a:fld>
            <a:endParaRPr lang="en-US" sz="1200" dirty="0">
              <a:latin typeface="+mn-lt"/>
            </a:endParaRPr>
          </a:p>
        </p:txBody>
      </p:sp>
    </p:spTree>
    <p:extLst>
      <p:ext uri="{BB962C8B-B14F-4D97-AF65-F5344CB8AC3E}">
        <p14:creationId xmlns:p14="http://schemas.microsoft.com/office/powerpoint/2010/main" val="11094277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a:t>توجيه </a:t>
            </a:r>
            <a:r>
              <a:rPr lang="en-GB" dirty="0" err="1"/>
              <a:t>المشاركين</a:t>
            </a:r>
            <a:r>
              <a:rPr lang="en-GB" dirty="0"/>
              <a:t> </a:t>
            </a:r>
            <a:r>
              <a:rPr lang="en-GB" dirty="0" err="1"/>
              <a:t>إلى</a:t>
            </a:r>
            <a:r>
              <a:rPr lang="ar-SA" dirty="0"/>
              <a:t> </a:t>
            </a:r>
            <a:r>
              <a:rPr lang="ar-SA" b="1" dirty="0"/>
              <a:t>دليل العمل</a:t>
            </a:r>
            <a:r>
              <a:rPr lang="en-GB" b="1" dirty="0"/>
              <a:t> </a:t>
            </a:r>
            <a:r>
              <a:rPr lang="ar-SA" b="1" dirty="0"/>
              <a:t>ال</a:t>
            </a:r>
            <a:r>
              <a:rPr lang="en-GB" b="1" dirty="0" err="1"/>
              <a:t>صفحة</a:t>
            </a:r>
            <a:r>
              <a:rPr lang="en-GB" b="1" dirty="0"/>
              <a:t> </a:t>
            </a:r>
            <a:r>
              <a:rPr lang="ar-SA" b="1" dirty="0"/>
              <a:t>٥٣</a:t>
            </a:r>
            <a:r>
              <a:rPr lang="en-GB" b="1" dirty="0"/>
              <a:t>: </a:t>
            </a:r>
            <a:r>
              <a:rPr lang="en-GB" b="1" dirty="0" err="1"/>
              <a:t>التواصل</a:t>
            </a:r>
            <a:r>
              <a:rPr lang="en-GB" b="1" dirty="0"/>
              <a:t> </a:t>
            </a:r>
            <a:r>
              <a:rPr lang="ar-SA" b="1" dirty="0"/>
              <a:t>مع</a:t>
            </a:r>
            <a:r>
              <a:rPr lang="en-GB" b="1" dirty="0"/>
              <a:t> مختلف الأعمار</a:t>
            </a:r>
          </a:p>
          <a:p>
            <a:pPr algn="r" rtl="1"/>
            <a:r>
              <a:rPr lang="en-GB" dirty="0"/>
              <a:t>اطلب من أحد المتطوعين قراءة القدرات </a:t>
            </a:r>
            <a:r>
              <a:rPr lang="en-GB" dirty="0" err="1"/>
              <a:t>ونصائح</a:t>
            </a:r>
            <a:r>
              <a:rPr lang="en-GB" dirty="0"/>
              <a:t> </a:t>
            </a:r>
            <a:r>
              <a:rPr lang="en-GB" dirty="0" err="1"/>
              <a:t>ال</a:t>
            </a:r>
            <a:r>
              <a:rPr lang="ar-SA" dirty="0"/>
              <a:t>تواصل</a:t>
            </a:r>
            <a:r>
              <a:rPr lang="en-GB" dirty="0"/>
              <a:t> بصوت عالٍ لكل فئة عمرية</a:t>
            </a:r>
          </a:p>
          <a:p>
            <a:pPr algn="r" rtl="1"/>
            <a:r>
              <a:rPr lang="en-GB" i="1" dirty="0"/>
              <a:t>هذه اتجاهات شائعة ولكنها ليست واحدة لجميع الأطفال.</a:t>
            </a:r>
          </a:p>
          <a:p>
            <a:pPr algn="r" rtl="1"/>
            <a:r>
              <a:rPr lang="en-GB" i="1" dirty="0"/>
              <a:t>هل لدى أي شخص أي أسئلة أو بحاجة إلى توضيح؟</a:t>
            </a:r>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5DDD0402-2D5F-B991-C914-7F4A321316A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7DE2C70-FAE8-65F7-898A-C74E482F427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45</a:t>
            </a:fld>
            <a:endParaRPr lang="en-US" sz="1200" dirty="0">
              <a:latin typeface="+mn-lt"/>
            </a:endParaRPr>
          </a:p>
        </p:txBody>
      </p:sp>
    </p:spTree>
    <p:extLst>
      <p:ext uri="{BB962C8B-B14F-4D97-AF65-F5344CB8AC3E}">
        <p14:creationId xmlns:p14="http://schemas.microsoft.com/office/powerpoint/2010/main" val="238305904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err="1"/>
              <a:t>الجميع</a:t>
            </a:r>
            <a:r>
              <a:rPr lang="en-GB" i="1" dirty="0"/>
              <a:t> </a:t>
            </a:r>
            <a:r>
              <a:rPr lang="en-GB" i="1" dirty="0" err="1"/>
              <a:t>بغض</a:t>
            </a:r>
            <a:r>
              <a:rPr lang="en-GB" i="1" dirty="0"/>
              <a:t> </a:t>
            </a:r>
            <a:r>
              <a:rPr lang="en-GB" i="1" dirty="0" err="1"/>
              <a:t>النظرعن</a:t>
            </a:r>
            <a:r>
              <a:rPr lang="en-GB" i="1" dirty="0"/>
              <a:t> </a:t>
            </a:r>
            <a:r>
              <a:rPr lang="en-GB" i="1" dirty="0" err="1"/>
              <a:t>الإعاقة</a:t>
            </a:r>
            <a:r>
              <a:rPr lang="ar-SA" i="1" dirty="0"/>
              <a:t> </a:t>
            </a:r>
            <a:r>
              <a:rPr lang="en-GB" i="1" dirty="0"/>
              <a:t> </a:t>
            </a:r>
            <a:r>
              <a:rPr lang="en-GB" i="1" dirty="0" err="1"/>
              <a:t>قادر</a:t>
            </a:r>
            <a:r>
              <a:rPr lang="en-GB" i="1" dirty="0"/>
              <a:t> على التواصل بطريقة ما.</a:t>
            </a:r>
          </a:p>
          <a:p>
            <a:pPr lvl="0" algn="r" rtl="1"/>
            <a:r>
              <a:rPr lang="en-GB" i="1" dirty="0" err="1"/>
              <a:t>ومع</a:t>
            </a:r>
            <a:r>
              <a:rPr lang="en-GB" i="1" dirty="0"/>
              <a:t> </a:t>
            </a:r>
            <a:r>
              <a:rPr lang="en-GB" i="1" dirty="0" err="1"/>
              <a:t>ذلك</a:t>
            </a:r>
            <a:r>
              <a:rPr lang="ar-SA" i="1" dirty="0"/>
              <a:t>، </a:t>
            </a:r>
            <a:r>
              <a:rPr lang="en-GB" i="1" dirty="0" err="1"/>
              <a:t>يمكن</a:t>
            </a:r>
            <a:r>
              <a:rPr lang="en-GB" i="1" dirty="0"/>
              <a:t> أن يواجه </a:t>
            </a:r>
            <a:r>
              <a:rPr lang="en-GB" i="1" dirty="0" err="1"/>
              <a:t>الأطفال</a:t>
            </a:r>
            <a:r>
              <a:rPr lang="en-GB" i="1" dirty="0"/>
              <a:t> </a:t>
            </a:r>
            <a:r>
              <a:rPr lang="ar-SA" i="1" dirty="0"/>
              <a:t>من ذوي الاحتياجات الخاصة </a:t>
            </a:r>
            <a:r>
              <a:rPr lang="en-GB" i="1" dirty="0" err="1"/>
              <a:t>حواجز</a:t>
            </a:r>
            <a:r>
              <a:rPr lang="en-GB" i="1" dirty="0"/>
              <a:t> كبيرة في التعبير عن آرائهم ومشاعرهم</a:t>
            </a:r>
            <a:r>
              <a:rPr lang="en-GB" i="0" dirty="0"/>
              <a:t>(المصدر: خذنا على محمل الجد ، اليونيسف - 2013)</a:t>
            </a:r>
          </a:p>
          <a:p>
            <a:pPr lvl="1" algn="r" rtl="1"/>
            <a:r>
              <a:rPr lang="en-GB" i="1" dirty="0"/>
              <a:t>تتمثل إحدى عوائق الاتصال الرئيسية في </a:t>
            </a:r>
            <a:r>
              <a:rPr lang="en-GB" i="1" dirty="0" err="1"/>
              <a:t>أن</a:t>
            </a:r>
            <a:r>
              <a:rPr lang="en-GB" i="1" dirty="0"/>
              <a:t> </a:t>
            </a:r>
            <a:r>
              <a:rPr lang="en-GB" i="1" dirty="0" err="1"/>
              <a:t>الأشخاص</a:t>
            </a:r>
            <a:r>
              <a:rPr lang="ar-SA" i="1" dirty="0"/>
              <a:t> من</a:t>
            </a:r>
            <a:r>
              <a:rPr lang="en-GB" i="1" dirty="0"/>
              <a:t> غير </a:t>
            </a:r>
            <a:r>
              <a:rPr lang="en-GB" i="1" dirty="0" err="1"/>
              <a:t>ذوي</a:t>
            </a:r>
            <a:r>
              <a:rPr lang="en-GB" i="1" dirty="0"/>
              <a:t> </a:t>
            </a:r>
            <a:r>
              <a:rPr lang="ar-SA" i="1" dirty="0"/>
              <a:t>الاحتياجات الخاصة</a:t>
            </a:r>
            <a:r>
              <a:rPr lang="en-GB" i="1" dirty="0"/>
              <a:t> غالبًا ما يفتقرون إلى الالتزام بالتواصل مع الأطفال أو </a:t>
            </a:r>
            <a:r>
              <a:rPr lang="en-GB" i="1" dirty="0" err="1"/>
              <a:t>البالغين</a:t>
            </a:r>
            <a:r>
              <a:rPr lang="en-GB" i="1" dirty="0"/>
              <a:t> </a:t>
            </a:r>
            <a:r>
              <a:rPr lang="en-GB" i="1" dirty="0" err="1"/>
              <a:t>ذوي</a:t>
            </a:r>
            <a:r>
              <a:rPr lang="ar-SA" i="1" dirty="0"/>
              <a:t> الاحتياجات الخاصة </a:t>
            </a:r>
            <a:r>
              <a:rPr lang="en-GB" i="1" dirty="0"/>
              <a:t>.</a:t>
            </a:r>
          </a:p>
          <a:p>
            <a:pPr lvl="1" algn="r" rtl="1"/>
            <a:r>
              <a:rPr lang="en-GB" i="1" dirty="0"/>
              <a:t>من الممكن التغلب على هذه الحواجز من خلال تكييف التواصل مع </a:t>
            </a:r>
            <a:r>
              <a:rPr lang="en-GB" i="1" dirty="0" err="1"/>
              <a:t>الطفل</a:t>
            </a:r>
            <a:r>
              <a:rPr lang="en-GB" i="1" dirty="0"/>
              <a:t> </a:t>
            </a:r>
            <a:r>
              <a:rPr lang="ar-SA" i="1" dirty="0"/>
              <a:t>كفرد</a:t>
            </a:r>
            <a:r>
              <a:rPr lang="en-GB" i="1" dirty="0"/>
              <a:t>.</a:t>
            </a:r>
          </a:p>
          <a:p>
            <a:pPr algn="r" rtl="1"/>
            <a:r>
              <a:rPr lang="ar-SA" i="0" dirty="0" err="1"/>
              <a:t>ت</a:t>
            </a:r>
            <a:r>
              <a:rPr lang="en-GB" i="0" dirty="0" err="1"/>
              <a:t>ذك</a:t>
            </a:r>
            <a:r>
              <a:rPr lang="ar-SA" i="0" dirty="0" err="1"/>
              <a:t>ي</a:t>
            </a:r>
            <a:r>
              <a:rPr lang="en-GB" i="0" dirty="0" err="1"/>
              <a:t>ر</a:t>
            </a:r>
            <a:r>
              <a:rPr lang="en-GB" i="0" dirty="0"/>
              <a:t> المشاركين بالحواجز التي تستثني الأطفال </a:t>
            </a:r>
            <a:r>
              <a:rPr lang="en-GB" i="0" dirty="0" err="1"/>
              <a:t>ذوي</a:t>
            </a:r>
            <a:r>
              <a:rPr lang="en-GB" i="0" dirty="0"/>
              <a:t> </a:t>
            </a:r>
            <a:r>
              <a:rPr lang="ar-SA" i="1" dirty="0"/>
              <a:t>الاحتياجات الخاصة </a:t>
            </a:r>
            <a:r>
              <a:rPr lang="en-GB" i="0" dirty="0"/>
              <a:t> من </a:t>
            </a:r>
            <a:r>
              <a:rPr lang="en-GB" i="0" dirty="0" err="1"/>
              <a:t>الوحدة</a:t>
            </a:r>
            <a:r>
              <a:rPr lang="en-GB" i="0" dirty="0"/>
              <a:t> </a:t>
            </a:r>
            <a:r>
              <a:rPr lang="ar-SA" i="0" dirty="0"/>
              <a:t>الأولى</a:t>
            </a:r>
            <a:endParaRPr lang="en-GB" i="1" dirty="0"/>
          </a:p>
          <a:p>
            <a:pPr algn="r" rtl="1"/>
            <a:r>
              <a:rPr lang="en-GB" i="1" dirty="0"/>
              <a:t>يجب على أخصائي الحالة أن يطبق التقنيات المختلفة للتواصل الذي ناقشناه ومارسناه سابقًا.</a:t>
            </a:r>
          </a:p>
          <a:p>
            <a:pPr lvl="1" algn="r" rtl="1"/>
            <a:r>
              <a:rPr lang="en-GB" i="1" dirty="0"/>
              <a:t>غالبًا ما يعتبر الكلام الشكل الأساسي للتواصل</a:t>
            </a:r>
          </a:p>
          <a:p>
            <a:pPr lvl="1" algn="r" rtl="1"/>
            <a:r>
              <a:rPr lang="en-GB" i="1" dirty="0"/>
              <a:t>ومع </a:t>
            </a:r>
            <a:r>
              <a:rPr lang="en-GB" i="1" dirty="0" err="1"/>
              <a:t>ذلك</a:t>
            </a:r>
            <a:r>
              <a:rPr lang="en-GB" i="1" dirty="0"/>
              <a:t> </a:t>
            </a:r>
            <a:r>
              <a:rPr lang="en-GB" i="1" dirty="0" err="1"/>
              <a:t>لا</a:t>
            </a:r>
            <a:r>
              <a:rPr lang="en-GB" i="1" dirty="0"/>
              <a:t> يعتمد الأطفال فقط على الكلمات للتواصل.</a:t>
            </a:r>
          </a:p>
          <a:p>
            <a:pPr lvl="1" algn="r" rtl="1"/>
            <a:r>
              <a:rPr lang="en-GB" i="1" dirty="0"/>
              <a:t>من المهم أن تقرأ </a:t>
            </a:r>
            <a:r>
              <a:rPr lang="en-GB" i="1" dirty="0" err="1"/>
              <a:t>ما</a:t>
            </a:r>
            <a:r>
              <a:rPr lang="en-GB" i="1" dirty="0"/>
              <a:t> </a:t>
            </a:r>
            <a:r>
              <a:rPr lang="en-GB" i="1" dirty="0" err="1"/>
              <a:t>هو</a:t>
            </a:r>
            <a:r>
              <a:rPr lang="ar-SA" i="1" dirty="0"/>
              <a:t> التواصل</a:t>
            </a:r>
            <a:r>
              <a:rPr lang="en-GB" i="1" dirty="0"/>
              <a:t> </a:t>
            </a:r>
            <a:r>
              <a:rPr lang="ar-SA" i="1" dirty="0"/>
              <a:t>ال</a:t>
            </a:r>
            <a:r>
              <a:rPr lang="en-GB" i="1" dirty="0" err="1"/>
              <a:t>غير</a:t>
            </a:r>
            <a:r>
              <a:rPr lang="en-GB" i="1" dirty="0"/>
              <a:t> </a:t>
            </a:r>
            <a:r>
              <a:rPr lang="en-GB" i="1" dirty="0" err="1"/>
              <a:t>لفظي</a:t>
            </a:r>
            <a:r>
              <a:rPr lang="ar-SA" i="1" dirty="0"/>
              <a:t> </a:t>
            </a:r>
            <a:r>
              <a:rPr lang="en-US" i="1" dirty="0" err="1"/>
              <a:t>الذي</a:t>
            </a:r>
            <a:r>
              <a:rPr lang="en-US" i="1" dirty="0"/>
              <a:t> قد يستخدمه الطفل لمشاركة ما يفكر فيه أو يشعر به</a:t>
            </a:r>
            <a:endParaRPr lang="en-GB" i="1" dirty="0"/>
          </a:p>
          <a:p>
            <a:pPr algn="r" rtl="1"/>
            <a:r>
              <a:rPr lang="en-GB" i="1" dirty="0"/>
              <a:t>يمكن استخدام أدوات مختلفة </a:t>
            </a:r>
            <a:r>
              <a:rPr lang="en-GB" i="1" dirty="0" err="1"/>
              <a:t>لدعم</a:t>
            </a:r>
            <a:r>
              <a:rPr lang="en-GB" i="1" dirty="0"/>
              <a:t> </a:t>
            </a:r>
            <a:r>
              <a:rPr lang="en-GB" i="1" dirty="0" err="1"/>
              <a:t>الطفل</a:t>
            </a:r>
            <a:r>
              <a:rPr lang="ar-SA" i="1" dirty="0"/>
              <a:t> من</a:t>
            </a:r>
            <a:r>
              <a:rPr lang="en-GB" i="1" dirty="0"/>
              <a:t> </a:t>
            </a:r>
            <a:r>
              <a:rPr lang="en-GB" i="1" dirty="0" err="1"/>
              <a:t>ذوي</a:t>
            </a:r>
            <a:r>
              <a:rPr lang="ar-SA" i="1" dirty="0"/>
              <a:t> الاحتياجات الخاصة </a:t>
            </a:r>
            <a:r>
              <a:rPr lang="en-GB" i="1" dirty="0"/>
              <a:t> </a:t>
            </a:r>
            <a:r>
              <a:rPr lang="en-GB" i="1" dirty="0" err="1"/>
              <a:t>للتعبير</a:t>
            </a:r>
            <a:r>
              <a:rPr lang="en-GB" i="1" dirty="0"/>
              <a:t> </a:t>
            </a:r>
            <a:r>
              <a:rPr lang="en-GB" i="1" dirty="0" err="1"/>
              <a:t>عن</a:t>
            </a:r>
            <a:r>
              <a:rPr lang="ar-SA" i="1" dirty="0"/>
              <a:t> </a:t>
            </a:r>
            <a:r>
              <a:rPr lang="en-GB" i="1" dirty="0" err="1"/>
              <a:t>آرائه</a:t>
            </a:r>
            <a:r>
              <a:rPr lang="en-GB" i="1" dirty="0"/>
              <a:t> أو مشاعره.</a:t>
            </a:r>
          </a:p>
          <a:p>
            <a:pPr lvl="1" algn="r" rtl="1"/>
            <a:r>
              <a:rPr lang="en-GB" i="1" dirty="0"/>
              <a:t>التصوير الفوتوغرافي ومقاطع الفيديو: يمكن أن يساعد ذلك الأطفال على إبراز الأماكن والأشياء والأشخاص المهمين بالنسبة لهم.</a:t>
            </a:r>
          </a:p>
          <a:p>
            <a:pPr lvl="1" algn="r" rtl="1"/>
            <a:r>
              <a:rPr lang="en-GB" i="1" dirty="0"/>
              <a:t>يمكن استخدام الصور أو الصور الكرتونية لمساعدة الأطفال على إبراز الأشياء الجيدة والسيئة في حياتهم. يمكن للصور أيضًا أن تدعم الطفل عند التعبير عن تفضيلاته أو التغييرات التي يرغبون في رؤيتها.</a:t>
            </a:r>
          </a:p>
          <a:p>
            <a:pPr lvl="1" algn="r" rtl="1"/>
            <a:r>
              <a:rPr lang="en-GB" i="1" dirty="0"/>
              <a:t>الدمى: يمكن للأطفال التحدث نيابة عن أو كدمية. يمكن أن تكون هذه الأداة مفيدة بشكل خاص مع الأطفال الصغار وذوي صعوبات التعلم.</a:t>
            </a:r>
          </a:p>
          <a:p>
            <a:pPr algn="r" rtl="1"/>
            <a:endParaRPr lang="en-GB" i="1" dirty="0"/>
          </a:p>
          <a:p>
            <a:pPr marL="0" indent="0" algn="r" rtl="1">
              <a:buNone/>
            </a:pPr>
            <a:r>
              <a:rPr lang="ar-SA" b="1" dirty="0"/>
              <a:t>يتبع</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F5F57398-2414-5528-6439-EB493B8BE3F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0CF978B-61DE-D312-04DF-0FE11F7FD9A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46</a:t>
            </a:fld>
            <a:endParaRPr lang="en-US" sz="1200" dirty="0">
              <a:latin typeface="+mn-lt"/>
            </a:endParaRPr>
          </a:p>
        </p:txBody>
      </p:sp>
    </p:spTree>
    <p:extLst>
      <p:ext uri="{BB962C8B-B14F-4D97-AF65-F5344CB8AC3E}">
        <p14:creationId xmlns:p14="http://schemas.microsoft.com/office/powerpoint/2010/main" val="272469925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lvl="1" algn="r" rtl="1"/>
            <a:r>
              <a:rPr lang="en-GB" i="1" dirty="0"/>
              <a:t>يمكن استخدام الاستبيانات المرئية لتوجيه المحادثات والمقابلات شبه المنظمة. على </a:t>
            </a:r>
            <a:r>
              <a:rPr lang="en-GB" i="1" dirty="0" err="1"/>
              <a:t>سبيل</a:t>
            </a:r>
            <a:r>
              <a:rPr lang="en-GB" i="1" dirty="0"/>
              <a:t> </a:t>
            </a:r>
            <a:r>
              <a:rPr lang="en-GB" i="1" dirty="0" err="1"/>
              <a:t>المثال</a:t>
            </a:r>
            <a:r>
              <a:rPr lang="ar-SA" i="1" dirty="0"/>
              <a:t>، </a:t>
            </a:r>
            <a:r>
              <a:rPr lang="en-GB" i="1" dirty="0" err="1"/>
              <a:t>يمكن</a:t>
            </a:r>
            <a:r>
              <a:rPr lang="en-GB" i="1" dirty="0"/>
              <a:t> استخدام الاستبيانات المرئية التي تظهر مشاعر </a:t>
            </a:r>
            <a:r>
              <a:rPr lang="en-GB" i="1" dirty="0" err="1"/>
              <a:t>مختلفة</a:t>
            </a:r>
            <a:r>
              <a:rPr lang="en-GB" i="1" dirty="0"/>
              <a:t> </a:t>
            </a:r>
            <a:r>
              <a:rPr lang="ar-SA" i="1" dirty="0"/>
              <a:t>(</a:t>
            </a:r>
            <a:r>
              <a:rPr lang="en-GB" i="1" dirty="0" err="1"/>
              <a:t>وجه</a:t>
            </a:r>
            <a:r>
              <a:rPr lang="en-GB" i="1" dirty="0"/>
              <a:t> </a:t>
            </a:r>
            <a:r>
              <a:rPr lang="en-GB" i="1" dirty="0" err="1"/>
              <a:t>حزين</a:t>
            </a:r>
            <a:r>
              <a:rPr lang="en-GB" i="1" dirty="0"/>
              <a:t> </a:t>
            </a:r>
            <a:r>
              <a:rPr lang="ar-SA" i="1" dirty="0"/>
              <a:t>، </a:t>
            </a:r>
            <a:r>
              <a:rPr lang="en-GB" i="1" dirty="0" err="1"/>
              <a:t>وجه</a:t>
            </a:r>
            <a:r>
              <a:rPr lang="en-GB" i="1" dirty="0"/>
              <a:t> </a:t>
            </a:r>
            <a:r>
              <a:rPr lang="en-GB" i="1" dirty="0" err="1"/>
              <a:t>غاضب</a:t>
            </a:r>
            <a:r>
              <a:rPr lang="en-GB" i="1" dirty="0"/>
              <a:t> </a:t>
            </a:r>
            <a:r>
              <a:rPr lang="ar-SA" i="1" dirty="0"/>
              <a:t>، </a:t>
            </a:r>
            <a:r>
              <a:rPr lang="en-GB" i="1" dirty="0" err="1"/>
              <a:t>وجه</a:t>
            </a:r>
            <a:r>
              <a:rPr lang="en-GB" i="1" dirty="0"/>
              <a:t> سعيد) لإجراء محادثات حول ما يشعر به الطفل.</a:t>
            </a:r>
          </a:p>
          <a:p>
            <a:pPr algn="r" rtl="1"/>
            <a:r>
              <a:rPr lang="en-GB" i="1" dirty="0" err="1"/>
              <a:t>الأطفال</a:t>
            </a:r>
            <a:r>
              <a:rPr lang="en-GB" i="1" dirty="0"/>
              <a:t> </a:t>
            </a:r>
            <a:r>
              <a:rPr lang="ar-SA" i="1" dirty="0"/>
              <a:t>من </a:t>
            </a:r>
            <a:r>
              <a:rPr lang="en-GB" i="1" dirty="0" err="1"/>
              <a:t>ذوي</a:t>
            </a:r>
            <a:r>
              <a:rPr lang="ar-SA" i="1" dirty="0"/>
              <a:t> الاحتياجات الخاصة </a:t>
            </a:r>
            <a:r>
              <a:rPr lang="en-GB" i="1" dirty="0" err="1"/>
              <a:t>ليسوا</a:t>
            </a:r>
            <a:r>
              <a:rPr lang="en-GB" i="1" dirty="0"/>
              <a:t> مجموعة متجانسة.</a:t>
            </a:r>
          </a:p>
          <a:p>
            <a:pPr lvl="1" algn="r" rtl="1"/>
            <a:r>
              <a:rPr lang="en-GB" i="1" dirty="0"/>
              <a:t>تتطلب الإعاقات المختلفة تكيفات محددة.</a:t>
            </a:r>
          </a:p>
          <a:p>
            <a:pPr lvl="0" algn="r" rtl="1"/>
            <a:r>
              <a:rPr lang="en-GB" i="0" dirty="0"/>
              <a:t>توجيه </a:t>
            </a:r>
            <a:r>
              <a:rPr lang="en-GB" i="0" dirty="0" err="1"/>
              <a:t>المشاركين</a:t>
            </a:r>
            <a:r>
              <a:rPr lang="en-GB" i="0" dirty="0"/>
              <a:t> </a:t>
            </a:r>
            <a:r>
              <a:rPr lang="en-GB" i="0" dirty="0" err="1"/>
              <a:t>إلى</a:t>
            </a:r>
            <a:r>
              <a:rPr lang="ar-SA" i="0" dirty="0"/>
              <a:t> </a:t>
            </a:r>
            <a:r>
              <a:rPr lang="ar-SA" b="1" i="0" dirty="0"/>
              <a:t>دليل العمل </a:t>
            </a:r>
            <a:r>
              <a:rPr lang="en-GB" b="1" i="0" dirty="0" err="1"/>
              <a:t>صفحة</a:t>
            </a:r>
            <a:r>
              <a:rPr lang="en-GB" b="1" i="0" dirty="0"/>
              <a:t> </a:t>
            </a:r>
            <a:r>
              <a:rPr lang="ar-SA" b="1" i="0" dirty="0"/>
              <a:t>٥٤-٥٥</a:t>
            </a:r>
            <a:r>
              <a:rPr lang="en-GB" b="1" i="0" dirty="0"/>
              <a:t>: نصائح </a:t>
            </a:r>
            <a:r>
              <a:rPr lang="en-GB" b="1" i="0" dirty="0" err="1"/>
              <a:t>التواصل</a:t>
            </a:r>
            <a:r>
              <a:rPr lang="en-GB" b="1" i="0" dirty="0"/>
              <a:t> </a:t>
            </a:r>
            <a:r>
              <a:rPr lang="ar-SA" b="1" i="0" dirty="0"/>
              <a:t>مع ال</a:t>
            </a:r>
            <a:r>
              <a:rPr lang="en-GB" b="1" i="0" dirty="0" err="1"/>
              <a:t>أطفال</a:t>
            </a:r>
            <a:r>
              <a:rPr lang="en-GB" b="1" i="0" dirty="0"/>
              <a:t> ذوي ال</a:t>
            </a:r>
            <a:r>
              <a:rPr lang="ar-SA" b="1" i="0" dirty="0"/>
              <a:t>قدرات</a:t>
            </a:r>
            <a:r>
              <a:rPr lang="en-GB" b="1" i="0" dirty="0"/>
              <a:t> المختلفة</a:t>
            </a:r>
          </a:p>
          <a:p>
            <a:pPr lvl="1" algn="r" rtl="1"/>
            <a:r>
              <a:rPr lang="en-GB" i="1" dirty="0"/>
              <a:t>هذه قائمة غير شاملة من النصائح التي يمكن أن تساعد أخصائي الحالة على التفكير في التعديلات الممكنة.</a:t>
            </a:r>
          </a:p>
        </p:txBody>
      </p:sp>
      <p:sp>
        <p:nvSpPr>
          <p:cNvPr id="2" name="Google Shape;725;p48:notes">
            <a:extLst>
              <a:ext uri="{FF2B5EF4-FFF2-40B4-BE49-F238E27FC236}">
                <a16:creationId xmlns:a16="http://schemas.microsoft.com/office/drawing/2014/main" id="{D0CF978B-61DE-D312-04DF-0FE11F7FD9A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47</a:t>
            </a:fld>
            <a:endParaRPr lang="en-US" sz="1200" dirty="0">
              <a:latin typeface="+mn-lt"/>
            </a:endParaRPr>
          </a:p>
        </p:txBody>
      </p:sp>
    </p:spTree>
    <p:extLst>
      <p:ext uri="{BB962C8B-B14F-4D97-AF65-F5344CB8AC3E}">
        <p14:creationId xmlns:p14="http://schemas.microsoft.com/office/powerpoint/2010/main" val="51298912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GB" dirty="0"/>
              <a:t>هل لدى أي شخص أي أسئلة أو بحاجة إلى توضيح؟</a:t>
            </a:r>
          </a:p>
          <a:p>
            <a:pPr algn="r" rtl="1"/>
            <a:r>
              <a:rPr lang="en-GB" i="1" dirty="0"/>
              <a:t>لقد تعلمنا الآن عن </a:t>
            </a:r>
            <a:r>
              <a:rPr lang="en-GB" i="1" dirty="0" err="1"/>
              <a:t>تكييف</a:t>
            </a:r>
            <a:r>
              <a:rPr lang="en-GB" i="1" dirty="0"/>
              <a:t> </a:t>
            </a:r>
            <a:r>
              <a:rPr lang="en-GB" i="1" dirty="0" err="1"/>
              <a:t>ال</a:t>
            </a:r>
            <a:r>
              <a:rPr lang="ar-SA" i="1" dirty="0"/>
              <a:t>تواصل</a:t>
            </a:r>
            <a:r>
              <a:rPr lang="en-GB" i="1" dirty="0"/>
              <a:t> </a:t>
            </a:r>
            <a:r>
              <a:rPr lang="ar-SA" i="1" dirty="0"/>
              <a:t>بحسب</a:t>
            </a:r>
            <a:r>
              <a:rPr lang="en-GB" i="1" dirty="0"/>
              <a:t> الاعتبارات الثقافية والعمر ومرحلة النمو.</a:t>
            </a:r>
          </a:p>
          <a:p>
            <a:pPr algn="r" rtl="1"/>
            <a:r>
              <a:rPr lang="en-GB" i="1" dirty="0"/>
              <a:t>في الجلسة </a:t>
            </a:r>
            <a:r>
              <a:rPr lang="en-GB" i="1" dirty="0" err="1"/>
              <a:t>القادمة</a:t>
            </a:r>
            <a:r>
              <a:rPr lang="en-GB" i="1" dirty="0"/>
              <a:t> </a:t>
            </a:r>
            <a:r>
              <a:rPr lang="en-GB" i="1" dirty="0" err="1"/>
              <a:t>سن</a:t>
            </a:r>
            <a:r>
              <a:rPr lang="ar-SA" i="1" dirty="0"/>
              <a:t>قوم بإغلاق</a:t>
            </a:r>
            <a:r>
              <a:rPr lang="en-GB" i="1" dirty="0"/>
              <a:t> وحدة اليوم.</a:t>
            </a:r>
          </a:p>
          <a:p>
            <a:pPr algn="r" rtl="1"/>
            <a:endParaRPr lang="en-BE" dirty="0"/>
          </a:p>
        </p:txBody>
      </p:sp>
      <p:sp>
        <p:nvSpPr>
          <p:cNvPr id="6" name="Slide Image Placeholder 5">
            <a:extLst>
              <a:ext uri="{FF2B5EF4-FFF2-40B4-BE49-F238E27FC236}">
                <a16:creationId xmlns:a16="http://schemas.microsoft.com/office/drawing/2014/main" id="{B6312C31-EF2C-CE2B-6920-D54F22FFE9A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7DB24F3-56D2-566D-4690-D1C8815190C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48</a:t>
            </a:fld>
            <a:endParaRPr lang="en-US" sz="1200" dirty="0">
              <a:latin typeface="+mn-lt"/>
            </a:endParaRPr>
          </a:p>
        </p:txBody>
      </p:sp>
    </p:spTree>
    <p:extLst>
      <p:ext uri="{BB962C8B-B14F-4D97-AF65-F5344CB8AC3E}">
        <p14:creationId xmlns:p14="http://schemas.microsoft.com/office/powerpoint/2010/main" val="13127334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الجلسة الخامسة: المدة: </a:t>
            </a:r>
            <a:r>
              <a:rPr lang="ar-SA" b="1" dirty="0"/>
              <a:t>٣٠ دقيقة</a:t>
            </a:r>
            <a:endParaRPr lang="en-GB" dirty="0"/>
          </a:p>
          <a:p>
            <a:pPr algn="r" rtl="1"/>
            <a:endParaRPr lang="en-BE" dirty="0"/>
          </a:p>
        </p:txBody>
      </p:sp>
      <p:sp>
        <p:nvSpPr>
          <p:cNvPr id="6" name="Slide Image Placeholder 5">
            <a:extLst>
              <a:ext uri="{FF2B5EF4-FFF2-40B4-BE49-F238E27FC236}">
                <a16:creationId xmlns:a16="http://schemas.microsoft.com/office/drawing/2014/main" id="{C5F200B9-8E1F-56D5-28C7-D4C289C54F7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865F70C-C8DC-1BCB-E7A6-7CAF4B37E80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49</a:t>
            </a:fld>
            <a:endParaRPr lang="en-US" sz="1200" dirty="0">
              <a:latin typeface="+mn-lt"/>
            </a:endParaRPr>
          </a:p>
        </p:txBody>
      </p:sp>
    </p:spTree>
    <p:extLst>
      <p:ext uri="{BB962C8B-B14F-4D97-AF65-F5344CB8AC3E}">
        <p14:creationId xmlns:p14="http://schemas.microsoft.com/office/powerpoint/2010/main" val="3711144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تحضير</a:t>
            </a:r>
            <a:endParaRPr lang="en-GB" dirty="0"/>
          </a:p>
          <a:p>
            <a:pPr algn="r" rtl="1"/>
            <a:r>
              <a:rPr lang="ar-SA" dirty="0"/>
              <a:t>احصل على</a:t>
            </a:r>
            <a:r>
              <a:rPr lang="en-GB" dirty="0"/>
              <a:t> ما يكفي من الملاحظات اللاصقة </a:t>
            </a:r>
            <a:r>
              <a:rPr lang="en-GB" dirty="0" err="1"/>
              <a:t>لكل</a:t>
            </a:r>
            <a:r>
              <a:rPr lang="en-GB" dirty="0"/>
              <a:t> </a:t>
            </a:r>
            <a:r>
              <a:rPr lang="en-GB" dirty="0" err="1"/>
              <a:t>مشارك</a:t>
            </a:r>
            <a:r>
              <a:rPr lang="ar-SA" dirty="0"/>
              <a:t>/</a:t>
            </a:r>
            <a:r>
              <a:rPr lang="ar-SA" dirty="0" err="1"/>
              <a:t>ة</a:t>
            </a:r>
            <a:endParaRPr lang="en-GB" dirty="0"/>
          </a:p>
          <a:p>
            <a:pPr algn="r" rtl="1"/>
            <a:r>
              <a:rPr lang="en-GB" dirty="0"/>
              <a:t>اكتب الأسئلة التالية </a:t>
            </a:r>
            <a:r>
              <a:rPr lang="en-GB" dirty="0" err="1"/>
              <a:t>على</a:t>
            </a:r>
            <a:r>
              <a:rPr lang="en-GB" dirty="0"/>
              <a:t> </a:t>
            </a:r>
            <a:r>
              <a:rPr lang="ar-SA" dirty="0"/>
              <a:t>الملاحظة اللاصقة</a:t>
            </a:r>
            <a:r>
              <a:rPr lang="en-GB" dirty="0"/>
              <a:t>:</a:t>
            </a:r>
          </a:p>
          <a:p>
            <a:pPr lvl="1" algn="r" rtl="1"/>
            <a:r>
              <a:rPr lang="en-GB" dirty="0"/>
              <a:t>"</a:t>
            </a:r>
            <a:r>
              <a:rPr lang="ar-SA" dirty="0"/>
              <a:t>عرف </a:t>
            </a:r>
            <a:r>
              <a:rPr lang="en-GB" dirty="0" err="1"/>
              <a:t>إدارة</a:t>
            </a:r>
            <a:r>
              <a:rPr lang="en-GB" dirty="0"/>
              <a:t> الحالة بأسلوبك الخاص."</a:t>
            </a:r>
          </a:p>
          <a:p>
            <a:pPr lvl="1" algn="r" rtl="1"/>
            <a:r>
              <a:rPr lang="en-GB" dirty="0"/>
              <a:t>"قائمة بخطوات عملية إدارة الحالة"</a:t>
            </a:r>
          </a:p>
          <a:p>
            <a:pPr lvl="1" algn="r" rtl="1"/>
            <a:r>
              <a:rPr lang="en-GB" dirty="0"/>
              <a:t>" قائمة بالوظائف الأساسية لأخصائي الحالة"</a:t>
            </a:r>
          </a:p>
          <a:p>
            <a:pPr lvl="1" algn="r" rtl="1"/>
            <a:r>
              <a:rPr lang="en-GB" dirty="0"/>
              <a:t>"</a:t>
            </a:r>
            <a:r>
              <a:rPr lang="ar-SA" dirty="0"/>
              <a:t>قم بتسمية</a:t>
            </a:r>
            <a:r>
              <a:rPr lang="en-GB" dirty="0"/>
              <a:t> مسؤولية واحدة محددة ضمن كل من الوظائف الأساسية لإدارة الحالة"</a:t>
            </a:r>
          </a:p>
          <a:p>
            <a:pPr lvl="1" algn="r" rtl="1"/>
            <a:r>
              <a:rPr lang="en-GB" dirty="0"/>
              <a:t>"ضع قائمة بأسباب جمع المعلومات في إدارة الحالة"</a:t>
            </a:r>
          </a:p>
          <a:p>
            <a:pPr algn="r" rtl="1"/>
            <a:r>
              <a:rPr lang="en-GB" dirty="0"/>
              <a:t>اكتب "لا سؤال لك هذه المرة" على الملاحظات اللاصقة المتبقية</a:t>
            </a:r>
          </a:p>
          <a:p>
            <a:pPr lvl="1" algn="r" rtl="1"/>
            <a:r>
              <a:rPr lang="en-GB" dirty="0"/>
              <a:t>على سبيل المثال ، إذا كان </a:t>
            </a:r>
            <a:r>
              <a:rPr lang="en-GB" dirty="0" err="1"/>
              <a:t>لديك</a:t>
            </a:r>
            <a:r>
              <a:rPr lang="en-GB" dirty="0"/>
              <a:t> </a:t>
            </a:r>
            <a:r>
              <a:rPr lang="ar-SA" dirty="0"/>
              <a:t>٢٠</a:t>
            </a:r>
            <a:r>
              <a:rPr lang="en-GB" dirty="0" err="1"/>
              <a:t>مشاركًا</a:t>
            </a:r>
            <a:r>
              <a:rPr lang="en-GB" dirty="0"/>
              <a:t>:</a:t>
            </a:r>
          </a:p>
          <a:p>
            <a:pPr lvl="2" algn="r" rtl="1"/>
            <a:r>
              <a:rPr lang="en-GB" dirty="0" err="1"/>
              <a:t>اكتب</a:t>
            </a:r>
            <a:r>
              <a:rPr lang="en-GB" dirty="0"/>
              <a:t> </a:t>
            </a:r>
            <a:r>
              <a:rPr lang="ar-SA" dirty="0"/>
              <a:t>٥</a:t>
            </a:r>
            <a:r>
              <a:rPr lang="en-GB" dirty="0"/>
              <a:t> ملاحظات لاصقة تحتوي كل منها على أحد الأسئلة المذكورة أعلاه</a:t>
            </a:r>
          </a:p>
          <a:p>
            <a:pPr lvl="2" algn="r" rtl="1"/>
            <a:r>
              <a:rPr lang="en-GB" dirty="0" err="1"/>
              <a:t>اكتب</a:t>
            </a:r>
            <a:r>
              <a:rPr lang="ar-SA" dirty="0"/>
              <a:t> </a:t>
            </a:r>
            <a:r>
              <a:rPr lang="en-GB" dirty="0"/>
              <a:t> </a:t>
            </a:r>
            <a:r>
              <a:rPr lang="ar-SA" dirty="0"/>
              <a:t>١٥</a:t>
            </a:r>
            <a:r>
              <a:rPr lang="en-GB" dirty="0" err="1"/>
              <a:t>مل</a:t>
            </a:r>
            <a:r>
              <a:rPr lang="ar-SA" dirty="0" err="1"/>
              <a:t>احظة</a:t>
            </a:r>
            <a:r>
              <a:rPr lang="ar-SA" dirty="0"/>
              <a:t> لاصقة</a:t>
            </a:r>
            <a:r>
              <a:rPr lang="en-GB" dirty="0"/>
              <a:t> مع </a:t>
            </a:r>
            <a:r>
              <a:rPr lang="en-GB" dirty="0" err="1"/>
              <a:t>عبارة</a:t>
            </a:r>
            <a:r>
              <a:rPr lang="en-GB" dirty="0"/>
              <a:t> "</a:t>
            </a:r>
            <a:r>
              <a:rPr lang="ar-SA" dirty="0"/>
              <a:t>لا</a:t>
            </a:r>
            <a:r>
              <a:rPr lang="en-GB" dirty="0"/>
              <a:t> سؤال لك هذه المرة"</a:t>
            </a:r>
          </a:p>
          <a:p>
            <a:pPr algn="r" rtl="1"/>
            <a:r>
              <a:rPr lang="en-GB" dirty="0" err="1"/>
              <a:t>قم</a:t>
            </a:r>
            <a:r>
              <a:rPr lang="en-GB" dirty="0"/>
              <a:t> </a:t>
            </a:r>
            <a:r>
              <a:rPr lang="en-GB" dirty="0" err="1"/>
              <a:t>ب</a:t>
            </a:r>
            <a:r>
              <a:rPr lang="ar-SA" dirty="0"/>
              <a:t>وضع</a:t>
            </a:r>
            <a:r>
              <a:rPr lang="en-GB" dirty="0"/>
              <a:t> جميع الملاحظات اللاصقة </a:t>
            </a:r>
            <a:r>
              <a:rPr lang="en-GB" dirty="0" err="1"/>
              <a:t>في</a:t>
            </a:r>
            <a:r>
              <a:rPr lang="en-GB" dirty="0"/>
              <a:t> </a:t>
            </a:r>
            <a:r>
              <a:rPr lang="ar-SA" dirty="0"/>
              <a:t>حقيبة</a:t>
            </a:r>
            <a:r>
              <a:rPr lang="en-GB" dirty="0"/>
              <a:t> أو صندوق</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______________________________________________________________________________</a:t>
            </a:r>
          </a:p>
          <a:p>
            <a:pPr marL="0" indent="0" algn="r" rtl="1">
              <a:buNone/>
            </a:pPr>
            <a:endParaRPr lang="en-GB" dirty="0"/>
          </a:p>
          <a:p>
            <a:pPr marL="0" indent="0" algn="r" rtl="1">
              <a:buNone/>
            </a:pPr>
            <a:r>
              <a:rPr lang="ar-SA" b="1" dirty="0"/>
              <a:t>مسابقة (١٥ دقيقة)</a:t>
            </a:r>
          </a:p>
          <a:p>
            <a:pPr marL="0" indent="0" algn="r" rtl="1">
              <a:buNone/>
            </a:pPr>
            <a:r>
              <a:rPr lang="en-GB" i="1" dirty="0" err="1"/>
              <a:t>يجب</a:t>
            </a:r>
            <a:r>
              <a:rPr lang="en-GB" i="1" dirty="0"/>
              <a:t> أن يسحب كل واحد منكم ورقة لاصقة واحدة من هذه الحقيبة / الصندوق</a:t>
            </a:r>
          </a:p>
          <a:p>
            <a:pPr algn="r" rtl="1"/>
            <a:r>
              <a:rPr lang="en-GB" i="1" dirty="0"/>
              <a:t>إذا كانت </a:t>
            </a:r>
            <a:r>
              <a:rPr lang="en-GB" i="1" dirty="0" err="1"/>
              <a:t>لديك</a:t>
            </a:r>
            <a:r>
              <a:rPr lang="en-GB" i="1" dirty="0"/>
              <a:t> </a:t>
            </a:r>
            <a:r>
              <a:rPr lang="en-GB" i="1" dirty="0" err="1"/>
              <a:t>ملاحظ</a:t>
            </a:r>
            <a:r>
              <a:rPr lang="ar-SA" i="1" dirty="0" err="1"/>
              <a:t>ة</a:t>
            </a:r>
            <a:r>
              <a:rPr lang="en-GB" i="1" dirty="0"/>
              <a:t> </a:t>
            </a:r>
            <a:r>
              <a:rPr lang="en-GB" i="1" dirty="0" err="1"/>
              <a:t>لاصقة</a:t>
            </a:r>
            <a:r>
              <a:rPr lang="en-GB" i="1" dirty="0"/>
              <a:t> </a:t>
            </a:r>
            <a:r>
              <a:rPr lang="ar-SA" i="1" dirty="0"/>
              <a:t>عليها </a:t>
            </a:r>
            <a:r>
              <a:rPr lang="en-GB" i="1" dirty="0" err="1"/>
              <a:t>سؤال</a:t>
            </a:r>
            <a:r>
              <a:rPr lang="ar-SA" i="1" dirty="0"/>
              <a:t>، فقم بالإجابة </a:t>
            </a:r>
            <a:r>
              <a:rPr lang="en-GB" i="1" dirty="0" err="1"/>
              <a:t>عن</a:t>
            </a:r>
            <a:r>
              <a:rPr lang="en-GB" i="1" dirty="0"/>
              <a:t> السؤال</a:t>
            </a:r>
          </a:p>
          <a:p>
            <a:pPr lvl="1" algn="r" rtl="1"/>
            <a:r>
              <a:rPr lang="en-GB" i="1" dirty="0"/>
              <a:t>يمكن للآخرين المساعدة إذا واجهتك مشكلة</a:t>
            </a:r>
          </a:p>
          <a:p>
            <a:pPr lvl="0" algn="r" rtl="1"/>
            <a:r>
              <a:rPr lang="en-GB" dirty="0"/>
              <a:t>تأكد من الإجابة على جميع الأسئلة</a:t>
            </a:r>
          </a:p>
          <a:p>
            <a:pPr lvl="0" algn="r" rtl="1"/>
            <a:r>
              <a:rPr lang="en-GB" dirty="0"/>
              <a:t>استكمل </a:t>
            </a:r>
            <a:r>
              <a:rPr lang="en-GB" dirty="0" err="1"/>
              <a:t>مع</a:t>
            </a:r>
            <a:r>
              <a:rPr lang="en-GB" dirty="0"/>
              <a:t> </a:t>
            </a:r>
            <a:r>
              <a:rPr lang="ar-SA" dirty="0"/>
              <a:t>الإجابات </a:t>
            </a:r>
            <a:r>
              <a:rPr lang="en-GB" dirty="0" err="1"/>
              <a:t>في</a:t>
            </a:r>
            <a:r>
              <a:rPr lang="en-GB" dirty="0"/>
              <a:t> الصفحة التالية</a:t>
            </a:r>
          </a:p>
          <a:p>
            <a:pPr algn="r" rtl="1"/>
            <a:r>
              <a:rPr lang="en-GB" i="1" dirty="0"/>
              <a:t>هل لدى أي شخص أي أسئلة أو بحاجة إلى توضيح؟</a:t>
            </a:r>
          </a:p>
          <a:p>
            <a:pPr algn="r" rtl="1"/>
            <a:r>
              <a:rPr lang="en-GB" i="1" dirty="0"/>
              <a:t>الآن بعد أن </a:t>
            </a:r>
            <a:r>
              <a:rPr lang="en-GB" i="1" dirty="0" err="1"/>
              <a:t>قمنا</a:t>
            </a:r>
            <a:r>
              <a:rPr lang="en-GB" i="1" dirty="0"/>
              <a:t> </a:t>
            </a:r>
            <a:r>
              <a:rPr lang="en-GB" i="1" dirty="0" err="1"/>
              <a:t>ب</a:t>
            </a:r>
            <a:r>
              <a:rPr lang="ar-SA" i="1" dirty="0"/>
              <a:t>مراجعة</a:t>
            </a:r>
            <a:r>
              <a:rPr lang="en-GB" i="1" dirty="0"/>
              <a:t> </a:t>
            </a:r>
            <a:r>
              <a:rPr lang="en-GB" i="1" dirty="0" err="1"/>
              <a:t>الوحدة</a:t>
            </a:r>
            <a:r>
              <a:rPr lang="en-GB" i="1" dirty="0"/>
              <a:t> </a:t>
            </a:r>
            <a:r>
              <a:rPr lang="en-GB" i="1" dirty="0" err="1"/>
              <a:t>السابقة</a:t>
            </a:r>
            <a:r>
              <a:rPr lang="ar-SA" i="1" dirty="0"/>
              <a:t>، </a:t>
            </a:r>
            <a:r>
              <a:rPr lang="en-GB" i="1" dirty="0" err="1"/>
              <a:t>سنناقش</a:t>
            </a:r>
            <a:r>
              <a:rPr lang="en-GB" i="1" dirty="0"/>
              <a:t> ما يمكن توقعه من وحدة اليوم.</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______________________________________________________________________________</a:t>
            </a:r>
          </a:p>
          <a:p>
            <a:pPr marL="0" indent="0" algn="r" rtl="1">
              <a:buNone/>
            </a:pPr>
            <a:r>
              <a:rPr lang="ar-SA" dirty="0"/>
              <a:t> </a:t>
            </a:r>
            <a:endParaRPr lang="en-GB" dirty="0"/>
          </a:p>
          <a:p>
            <a:pPr marL="0" indent="0" algn="r" rtl="1">
              <a:buNone/>
            </a:pPr>
            <a:r>
              <a:rPr lang="ar-SA" b="1" dirty="0"/>
              <a:t>يتبع</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8258270B-4F16-93ED-855E-19C67FE9ED6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BF72B2D-FEF3-AD17-40D9-74868A9BBEF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a:t>
            </a:fld>
            <a:endParaRPr lang="en-US" sz="1200" dirty="0">
              <a:latin typeface="+mn-lt"/>
            </a:endParaRPr>
          </a:p>
        </p:txBody>
      </p:sp>
    </p:spTree>
    <p:extLst>
      <p:ext uri="{BB962C8B-B14F-4D97-AF65-F5344CB8AC3E}">
        <p14:creationId xmlns:p14="http://schemas.microsoft.com/office/powerpoint/2010/main" val="143829278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sz="1100" b="1" dirty="0" err="1">
                <a:sym typeface="Arial"/>
              </a:rPr>
              <a:t>مقدمة</a:t>
            </a:r>
            <a:endParaRPr lang="en-GB" sz="1100" b="1" dirty="0">
              <a:sym typeface="Arial"/>
            </a:endParaRPr>
          </a:p>
          <a:p>
            <a:pPr algn="r" rtl="1"/>
            <a:r>
              <a:rPr lang="en-GB" sz="1100" dirty="0">
                <a:sym typeface="Arial"/>
              </a:rPr>
              <a:t>توجيه </a:t>
            </a:r>
            <a:r>
              <a:rPr lang="en-GB" sz="1100" dirty="0" err="1">
                <a:sym typeface="Arial"/>
              </a:rPr>
              <a:t>المشاركين</a:t>
            </a:r>
            <a:r>
              <a:rPr lang="en-GB" sz="1100" dirty="0">
                <a:sym typeface="Arial"/>
              </a:rPr>
              <a:t> </a:t>
            </a:r>
            <a:r>
              <a:rPr lang="en-GB" sz="1100" dirty="0" err="1">
                <a:sym typeface="Arial"/>
              </a:rPr>
              <a:t>إلى</a:t>
            </a:r>
            <a:r>
              <a:rPr lang="ar-SA" sz="1100" dirty="0">
                <a:sym typeface="Arial"/>
              </a:rPr>
              <a:t> </a:t>
            </a:r>
            <a:r>
              <a:rPr lang="ar-SA" sz="1100" b="1" dirty="0">
                <a:sym typeface="Arial"/>
              </a:rPr>
              <a:t>ال</a:t>
            </a:r>
            <a:r>
              <a:rPr lang="en-GB" sz="1100" b="1" dirty="0" err="1">
                <a:sym typeface="Arial"/>
              </a:rPr>
              <a:t>صفحة</a:t>
            </a:r>
            <a:r>
              <a:rPr lang="en-GB" sz="1100" b="1" dirty="0">
                <a:sym typeface="Arial"/>
              </a:rPr>
              <a:t> </a:t>
            </a:r>
            <a:r>
              <a:rPr lang="ar-SA" sz="1100" b="1" dirty="0">
                <a:sym typeface="Arial"/>
              </a:rPr>
              <a:t>٥٦من دليل العمل</a:t>
            </a:r>
            <a:r>
              <a:rPr lang="en-GB" sz="1100" b="1" dirty="0">
                <a:sym typeface="Arial"/>
              </a:rPr>
              <a:t> : أهداف التعلم</a:t>
            </a:r>
          </a:p>
          <a:p>
            <a:pPr algn="r" rtl="1"/>
            <a:r>
              <a:rPr lang="en-GB" sz="1100" i="1" dirty="0">
                <a:sym typeface="Arial"/>
              </a:rPr>
              <a:t>من المهم أن تأخذ الوقت الكافي لمراجعة أهداف </a:t>
            </a:r>
            <a:r>
              <a:rPr lang="en-GB" sz="1100" i="1" dirty="0" err="1">
                <a:sym typeface="Arial"/>
              </a:rPr>
              <a:t>التعلم</a:t>
            </a:r>
            <a:r>
              <a:rPr lang="en-GB" sz="1100" i="1" dirty="0">
                <a:sym typeface="Arial"/>
              </a:rPr>
              <a:t> </a:t>
            </a:r>
            <a:r>
              <a:rPr lang="ar-SA" sz="1100" i="1" dirty="0">
                <a:sym typeface="Arial"/>
              </a:rPr>
              <a:t>(</a:t>
            </a:r>
            <a:r>
              <a:rPr lang="ar-SA" sz="1100" b="1" i="1" dirty="0">
                <a:sym typeface="Arial"/>
              </a:rPr>
              <a:t>ال</a:t>
            </a:r>
            <a:r>
              <a:rPr lang="en-GB" sz="1100" b="1" i="1" dirty="0" err="1">
                <a:sym typeface="Arial"/>
              </a:rPr>
              <a:t>صفحة</a:t>
            </a:r>
            <a:r>
              <a:rPr lang="en-GB" sz="1100" b="1" i="1" dirty="0">
                <a:sym typeface="Arial"/>
              </a:rPr>
              <a:t> </a:t>
            </a:r>
            <a:r>
              <a:rPr lang="en-GB" sz="1100" b="1" i="1" dirty="0" err="1">
                <a:sym typeface="Arial"/>
              </a:rPr>
              <a:t>المصنف</a:t>
            </a:r>
            <a:r>
              <a:rPr lang="en-GB" sz="1100" b="1" i="1" dirty="0">
                <a:sym typeface="Arial"/>
              </a:rPr>
              <a:t> </a:t>
            </a:r>
            <a:r>
              <a:rPr lang="ar-SA" sz="1100" b="1" i="1" dirty="0">
                <a:sym typeface="Arial"/>
              </a:rPr>
              <a:t>٤٣</a:t>
            </a:r>
            <a:r>
              <a:rPr lang="ar-SA" sz="1100" i="1" dirty="0">
                <a:sym typeface="Arial"/>
              </a:rPr>
              <a:t>)</a:t>
            </a:r>
            <a:r>
              <a:rPr lang="en-GB" sz="1100" i="1" dirty="0">
                <a:sym typeface="Arial"/>
              </a:rPr>
              <a:t> والتفكير في إنجازاتك في نهاية هذا التدريب.</a:t>
            </a:r>
          </a:p>
          <a:p>
            <a:pPr algn="r" rtl="1"/>
            <a:r>
              <a:rPr lang="en-GB" sz="1100" i="1" dirty="0">
                <a:sym typeface="Arial"/>
              </a:rPr>
              <a:t>قد تتطلب بعض أهداف التعلم بعض المعلومات أو الممارسة أو الدعم من المشرف لتحقيقها بالكامل.</a:t>
            </a:r>
          </a:p>
          <a:p>
            <a:pPr algn="r" rtl="1"/>
            <a:r>
              <a:rPr lang="en-GB" sz="1100" i="1" dirty="0">
                <a:sym typeface="Arial"/>
              </a:rPr>
              <a:t>ألقِ نظرة على تدريب اليوم وأجب عن الأسئلة المتعلقة بأهداف التعلم </a:t>
            </a:r>
            <a:r>
              <a:rPr lang="en-GB" sz="1100" i="1" dirty="0" err="1">
                <a:sym typeface="Arial"/>
              </a:rPr>
              <a:t>في</a:t>
            </a:r>
            <a:r>
              <a:rPr lang="en-GB" sz="1100" i="1" dirty="0">
                <a:sym typeface="Arial"/>
              </a:rPr>
              <a:t> </a:t>
            </a:r>
            <a:r>
              <a:rPr lang="ar-SA" sz="1100" i="1" dirty="0">
                <a:sym typeface="Arial"/>
              </a:rPr>
              <a:t>دليل العمل</a:t>
            </a:r>
            <a:r>
              <a:rPr lang="en-GB" sz="1100" i="1" dirty="0">
                <a:sym typeface="Arial"/>
              </a:rPr>
              <a:t> التدريبي.</a:t>
            </a:r>
          </a:p>
          <a:p>
            <a:pPr marL="0" indent="0" algn="r" rtl="1">
              <a:buNone/>
            </a:pPr>
            <a:endParaRPr lang="en-GB" sz="1100" b="1" dirty="0">
              <a:sym typeface="Arial"/>
            </a:endParaRPr>
          </a:p>
          <a:p>
            <a:pPr marL="0" indent="0" algn="r" rtl="1">
              <a:buNone/>
            </a:pPr>
            <a:r>
              <a:rPr lang="en-GB" sz="1100" b="1" dirty="0">
                <a:sym typeface="Arial"/>
              </a:rPr>
              <a:t>العمل </a:t>
            </a:r>
            <a:r>
              <a:rPr lang="en-GB" sz="1100" b="1" dirty="0" err="1">
                <a:sym typeface="Arial"/>
              </a:rPr>
              <a:t>الفردي</a:t>
            </a:r>
            <a:r>
              <a:rPr lang="en-GB" sz="1100" b="1" dirty="0">
                <a:sym typeface="Arial"/>
              </a:rPr>
              <a:t> </a:t>
            </a:r>
            <a:r>
              <a:rPr lang="ar-SA" sz="1100" b="1" dirty="0">
                <a:sym typeface="Arial"/>
              </a:rPr>
              <a:t>(٥ دقائق)</a:t>
            </a:r>
            <a:endParaRPr lang="en-GB" sz="1100" i="1" dirty="0">
              <a:sym typeface="Arial"/>
            </a:endParaRPr>
          </a:p>
          <a:p>
            <a:pPr marL="0" marR="0" lvl="0" indent="0" algn="r" defTabSz="914400" rtl="1" eaLnBrk="1" fontAlgn="auto" latinLnBrk="0" hangingPunct="1">
              <a:lnSpc>
                <a:spcPct val="100000"/>
              </a:lnSpc>
              <a:spcBef>
                <a:spcPts val="0"/>
              </a:spcBef>
              <a:spcAft>
                <a:spcPts val="0"/>
              </a:spcAft>
              <a:buClrTx/>
              <a:buSzTx/>
              <a:buNone/>
              <a:tabLst/>
              <a:defRPr/>
            </a:pPr>
            <a:endParaRPr lang="en-GB" sz="1100" dirty="0">
              <a:sym typeface="Arial"/>
            </a:endParaRPr>
          </a:p>
          <a:p>
            <a:pPr marL="0" indent="0" algn="r" rtl="1">
              <a:buNone/>
            </a:pPr>
            <a:r>
              <a:rPr lang="en-GB" sz="1100" b="1" dirty="0">
                <a:sym typeface="Arial"/>
              </a:rPr>
              <a:t>مناقشة </a:t>
            </a:r>
            <a:r>
              <a:rPr lang="en-GB" sz="1100" b="1" dirty="0" err="1">
                <a:sym typeface="Arial"/>
              </a:rPr>
              <a:t>عامة</a:t>
            </a:r>
            <a:r>
              <a:rPr lang="en-GB" sz="1100" b="1" dirty="0">
                <a:sym typeface="Arial"/>
              </a:rPr>
              <a:t> </a:t>
            </a:r>
            <a:r>
              <a:rPr lang="ar-SA" sz="1100" b="1" dirty="0">
                <a:sym typeface="Arial"/>
              </a:rPr>
              <a:t>(٥ دقائق)</a:t>
            </a:r>
            <a:endParaRPr lang="en-GB" sz="1100" i="1" dirty="0">
              <a:sym typeface="Arial"/>
            </a:endParaRPr>
          </a:p>
          <a:p>
            <a:pPr algn="r" rtl="1"/>
            <a:r>
              <a:rPr lang="en-GB" sz="1100" i="1" dirty="0" err="1">
                <a:sym typeface="Arial"/>
              </a:rPr>
              <a:t>هل</a:t>
            </a:r>
            <a:r>
              <a:rPr lang="en-GB" sz="1100" i="1" dirty="0">
                <a:sym typeface="Arial"/>
              </a:rPr>
              <a:t> يرغب أي شخص في مشاركة:</a:t>
            </a:r>
          </a:p>
          <a:p>
            <a:pPr lvl="1" algn="r" rtl="1"/>
            <a:r>
              <a:rPr lang="en-GB" sz="1100" i="1" dirty="0">
                <a:sym typeface="Arial"/>
              </a:rPr>
              <a:t>ما هي أهداف التعلم التي تحتاج إلى مزيد من المعلومات أو الممارسة أو الدعم لتحقيقها بالكامل؟</a:t>
            </a:r>
          </a:p>
          <a:p>
            <a:pPr lvl="1" algn="r" rtl="1"/>
            <a:r>
              <a:rPr lang="en-GB" sz="1100" i="1" dirty="0">
                <a:sym typeface="Arial"/>
              </a:rPr>
              <a:t>ما هي أهداف التعلم التي تشعر بالثقة حيالها؟</a:t>
            </a:r>
          </a:p>
          <a:p>
            <a:pPr algn="r" rtl="1"/>
            <a:endParaRPr lang="en-GB" sz="1100" i="1" dirty="0">
              <a:sym typeface="Arial"/>
            </a:endParaRPr>
          </a:p>
          <a:p>
            <a:pPr marL="0" indent="0" algn="r" rtl="1">
              <a:buNone/>
            </a:pPr>
            <a:r>
              <a:rPr lang="en-GB" sz="1100" b="1" dirty="0">
                <a:sym typeface="Arial"/>
              </a:rPr>
              <a:t>مقدمة</a:t>
            </a:r>
          </a:p>
          <a:p>
            <a:pPr algn="r" rtl="1"/>
            <a:r>
              <a:rPr lang="en-GB" sz="1100" dirty="0" err="1">
                <a:sym typeface="Arial"/>
              </a:rPr>
              <a:t>اكمل</a:t>
            </a:r>
            <a:r>
              <a:rPr lang="ar-SA" sz="1100" dirty="0">
                <a:sym typeface="Arial"/>
              </a:rPr>
              <a:t> في</a:t>
            </a:r>
            <a:r>
              <a:rPr lang="en-GB" sz="1100" dirty="0">
                <a:sym typeface="Arial"/>
              </a:rPr>
              <a:t> </a:t>
            </a:r>
            <a:r>
              <a:rPr lang="ar-SA" sz="1100" b="1" dirty="0">
                <a:sym typeface="Arial"/>
              </a:rPr>
              <a:t>ال</a:t>
            </a:r>
            <a:r>
              <a:rPr lang="en-GB" sz="1100" b="1" dirty="0" err="1">
                <a:sym typeface="Arial"/>
              </a:rPr>
              <a:t>صفحة</a:t>
            </a:r>
            <a:r>
              <a:rPr lang="en-GB" sz="1100" b="1" dirty="0">
                <a:sym typeface="Arial"/>
              </a:rPr>
              <a:t> </a:t>
            </a:r>
            <a:r>
              <a:rPr lang="ar-SA" sz="1100" b="1" dirty="0">
                <a:sym typeface="Arial"/>
              </a:rPr>
              <a:t>٥٦من دليل العمل</a:t>
            </a:r>
            <a:r>
              <a:rPr lang="en-GB" sz="1100" b="1" dirty="0">
                <a:sym typeface="Arial"/>
              </a:rPr>
              <a:t> : </a:t>
            </a:r>
            <a:r>
              <a:rPr lang="ar-SA" sz="1100" b="1" dirty="0">
                <a:sym typeface="Arial"/>
              </a:rPr>
              <a:t>التأمل</a:t>
            </a:r>
            <a:endParaRPr lang="en-GB" sz="1100" b="1" dirty="0">
              <a:sym typeface="Arial"/>
            </a:endParaRPr>
          </a:p>
          <a:p>
            <a:pPr algn="r" rtl="1"/>
            <a:r>
              <a:rPr lang="en-GB" sz="1100" i="1" dirty="0">
                <a:sym typeface="Arial"/>
              </a:rPr>
              <a:t>ما الذي فاجأك؟</a:t>
            </a:r>
          </a:p>
          <a:p>
            <a:pPr algn="r" rtl="1"/>
            <a:r>
              <a:rPr lang="en-GB" sz="1100" i="1" dirty="0">
                <a:sym typeface="Arial"/>
              </a:rPr>
              <a:t>ما </a:t>
            </a:r>
            <a:r>
              <a:rPr lang="en-GB" sz="1100" i="1" dirty="0" err="1">
                <a:sym typeface="Arial"/>
              </a:rPr>
              <a:t>هو</a:t>
            </a:r>
            <a:r>
              <a:rPr lang="en-GB" sz="1100" i="1" dirty="0">
                <a:sym typeface="Arial"/>
              </a:rPr>
              <a:t> </a:t>
            </a:r>
            <a:r>
              <a:rPr lang="en-GB" sz="1100" i="1" dirty="0" err="1">
                <a:sym typeface="Arial"/>
              </a:rPr>
              <a:t>التحدي</a:t>
            </a:r>
            <a:r>
              <a:rPr lang="ar-SA" sz="1100" i="1" dirty="0">
                <a:sym typeface="Arial"/>
              </a:rPr>
              <a:t> بالنسبة لك</a:t>
            </a:r>
            <a:r>
              <a:rPr lang="en-GB" sz="1100" i="1" dirty="0">
                <a:sym typeface="Arial"/>
              </a:rPr>
              <a:t>؟</a:t>
            </a:r>
          </a:p>
          <a:p>
            <a:pPr algn="r" rtl="1"/>
            <a:r>
              <a:rPr lang="en-GB" sz="1100" i="1" dirty="0">
                <a:sym typeface="Arial"/>
              </a:rPr>
              <a:t>ماذا كنت ترغب في معرفة المزيد عنه؟</a:t>
            </a:r>
          </a:p>
          <a:p>
            <a:pPr marL="0" indent="0" algn="r" rtl="1">
              <a:buNone/>
            </a:pPr>
            <a:endParaRPr lang="en-GB" sz="1100" dirty="0">
              <a:sym typeface="Arial"/>
            </a:endParaRPr>
          </a:p>
          <a:p>
            <a:pPr marL="0" indent="0" algn="r" rtl="1">
              <a:buNone/>
            </a:pPr>
            <a:r>
              <a:rPr lang="en-GB" sz="1100" b="1" dirty="0">
                <a:sym typeface="Arial"/>
              </a:rPr>
              <a:t>العمل </a:t>
            </a:r>
            <a:r>
              <a:rPr lang="en-GB" sz="1100" b="1" dirty="0" err="1">
                <a:sym typeface="Arial"/>
              </a:rPr>
              <a:t>الفردي</a:t>
            </a:r>
            <a:r>
              <a:rPr lang="en-GB" sz="1100" b="1" dirty="0">
                <a:sym typeface="Arial"/>
              </a:rPr>
              <a:t> </a:t>
            </a:r>
            <a:r>
              <a:rPr lang="ar-SA" sz="1100" b="1" dirty="0">
                <a:sym typeface="Arial"/>
              </a:rPr>
              <a:t>(٥ دقائق)</a:t>
            </a:r>
            <a:endParaRPr lang="en-GB" sz="1100" i="1" dirty="0">
              <a:sym typeface="Arial"/>
            </a:endParaRPr>
          </a:p>
          <a:p>
            <a:pPr marL="0" indent="0" algn="r" rtl="1">
              <a:buNone/>
            </a:pPr>
            <a:endParaRPr lang="en-GB" sz="1100" dirty="0">
              <a:sym typeface="Arial"/>
            </a:endParaRPr>
          </a:p>
          <a:p>
            <a:pPr marL="0" indent="0" algn="r" rtl="1">
              <a:buNone/>
            </a:pPr>
            <a:r>
              <a:rPr lang="en-GB" sz="1100" b="1" dirty="0">
                <a:sym typeface="Arial"/>
              </a:rPr>
              <a:t>مناقشة </a:t>
            </a:r>
            <a:r>
              <a:rPr lang="en-GB" sz="1100" b="1" dirty="0" err="1">
                <a:sym typeface="Arial"/>
              </a:rPr>
              <a:t>عامة</a:t>
            </a:r>
            <a:r>
              <a:rPr lang="en-GB" sz="1100" b="1" dirty="0">
                <a:sym typeface="Arial"/>
              </a:rPr>
              <a:t> </a:t>
            </a:r>
            <a:r>
              <a:rPr lang="ar-SA" sz="1100" b="1" dirty="0">
                <a:sym typeface="Arial"/>
              </a:rPr>
              <a:t>(٥ دقائق)</a:t>
            </a:r>
            <a:endParaRPr lang="en-GB" sz="1100" i="1" dirty="0">
              <a:sym typeface="Arial"/>
            </a:endParaRPr>
          </a:p>
          <a:p>
            <a:pPr algn="r" rtl="1"/>
            <a:r>
              <a:rPr lang="en-GB" sz="1100" i="1" dirty="0" err="1">
                <a:sym typeface="Arial"/>
              </a:rPr>
              <a:t>هل</a:t>
            </a:r>
            <a:r>
              <a:rPr lang="en-GB" sz="1100" i="1" dirty="0">
                <a:sym typeface="Arial"/>
              </a:rPr>
              <a:t> يرغب أي شخص في مشاركة:</a:t>
            </a:r>
          </a:p>
          <a:p>
            <a:pPr lvl="1" algn="r" rtl="1"/>
            <a:r>
              <a:rPr lang="en-GB" sz="1100" i="1" dirty="0" err="1">
                <a:sym typeface="Arial"/>
              </a:rPr>
              <a:t>شيء</a:t>
            </a:r>
            <a:r>
              <a:rPr lang="en-GB" sz="1100" i="1" dirty="0">
                <a:sym typeface="Arial"/>
              </a:rPr>
              <a:t> </a:t>
            </a:r>
            <a:r>
              <a:rPr lang="en-GB" sz="1100" i="1" dirty="0" err="1">
                <a:sym typeface="Arial"/>
              </a:rPr>
              <a:t>تعلمه</a:t>
            </a:r>
            <a:r>
              <a:rPr lang="en-GB" sz="1100" i="1" dirty="0">
                <a:sym typeface="Arial"/>
              </a:rPr>
              <a:t> اليوم؟</a:t>
            </a:r>
          </a:p>
          <a:p>
            <a:pPr lvl="1" algn="r" rtl="1"/>
            <a:r>
              <a:rPr lang="en-GB" sz="1100" i="1" dirty="0">
                <a:sym typeface="Arial"/>
              </a:rPr>
              <a:t>شيء تريد معرفة المزيد عنه؟</a:t>
            </a:r>
          </a:p>
          <a:p>
            <a:pPr algn="r" rtl="1"/>
            <a:r>
              <a:rPr lang="en-GB" sz="1100" i="0" dirty="0">
                <a:sym typeface="Arial"/>
              </a:rPr>
              <a:t>اشرح متى سيبدأ التدريب على الوحدة التالية</a:t>
            </a:r>
          </a:p>
          <a:p>
            <a:pPr algn="r" rtl="1"/>
            <a:r>
              <a:rPr lang="en-GB" sz="1100" i="0" dirty="0">
                <a:sym typeface="Arial"/>
              </a:rPr>
              <a:t>اشكر المشاركين على مشاركتهم</a:t>
            </a:r>
            <a:endParaRPr lang="en-GB" sz="1100" dirty="0">
              <a:sym typeface="Arial"/>
            </a:endParaRPr>
          </a:p>
        </p:txBody>
      </p:sp>
      <p:sp>
        <p:nvSpPr>
          <p:cNvPr id="6" name="Slide Image Placeholder 5">
            <a:extLst>
              <a:ext uri="{FF2B5EF4-FFF2-40B4-BE49-F238E27FC236}">
                <a16:creationId xmlns:a16="http://schemas.microsoft.com/office/drawing/2014/main" id="{D01EC79B-CF50-A10F-0CB3-4B1C284DFCC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785C223-F290-C1D4-B457-C375A9B4404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50</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lgn="r" rtl="1">
              <a:buNone/>
            </a:pPr>
            <a:r>
              <a:rPr lang="en-US" b="1" dirty="0">
                <a:sym typeface="Arial"/>
              </a:rPr>
              <a:t>مقدمة</a:t>
            </a:r>
            <a:endParaRPr lang="en-US" b="1" i="1" dirty="0">
              <a:sym typeface="Arial"/>
            </a:endParaRPr>
          </a:p>
          <a:p>
            <a:pPr algn="r" rtl="1"/>
            <a:r>
              <a:rPr lang="en-US" i="1" dirty="0"/>
              <a:t>سنقوم بتمرين ينشط عضلات الجذع </a:t>
            </a:r>
            <a:r>
              <a:rPr lang="en-US" i="1" dirty="0" err="1"/>
              <a:t>والساقين</a:t>
            </a:r>
            <a:r>
              <a:rPr lang="en-US" i="1" dirty="0"/>
              <a:t> </a:t>
            </a:r>
            <a:r>
              <a:rPr lang="en-US" i="1" dirty="0" err="1"/>
              <a:t>مما</a:t>
            </a:r>
            <a:r>
              <a:rPr lang="en-US" i="1" dirty="0"/>
              <a:t> يعطي إحساسًا بالبنية الجسدية.</a:t>
            </a:r>
          </a:p>
          <a:p>
            <a:pPr algn="r" rtl="1"/>
            <a:r>
              <a:rPr lang="en-US" i="1" dirty="0"/>
              <a:t>عندما نشعر </a:t>
            </a:r>
            <a:r>
              <a:rPr lang="en-US" i="1" dirty="0" err="1"/>
              <a:t>بالإرهاق</a:t>
            </a:r>
            <a:r>
              <a:rPr lang="en-US" i="1" dirty="0"/>
              <a:t> </a:t>
            </a:r>
            <a:r>
              <a:rPr lang="en-US" i="1" dirty="0" err="1"/>
              <a:t>غالبًا</a:t>
            </a:r>
            <a:r>
              <a:rPr lang="en-US" i="1" dirty="0"/>
              <a:t> ما تتغير عضلاتنا من التوتر الشديد إلى الانهيار</a:t>
            </a:r>
          </a:p>
          <a:p>
            <a:pPr algn="r" rtl="1"/>
            <a:r>
              <a:rPr lang="ar-SA" i="1" dirty="0"/>
              <a:t>تنتقل العضلات</a:t>
            </a:r>
            <a:r>
              <a:rPr lang="en-US" i="1" dirty="0"/>
              <a:t> من حالة نشطة للغاية إلى حالة استرخاء مفرط</a:t>
            </a:r>
          </a:p>
          <a:p>
            <a:pPr algn="r" rtl="1"/>
            <a:r>
              <a:rPr lang="en-US" i="1" dirty="0"/>
              <a:t>عندما نكون على اتصال بقوة </a:t>
            </a:r>
            <a:r>
              <a:rPr lang="en-US" i="1" dirty="0" err="1"/>
              <a:t>وبنية</a:t>
            </a:r>
            <a:r>
              <a:rPr lang="en-US" i="1" dirty="0"/>
              <a:t> </a:t>
            </a:r>
            <a:r>
              <a:rPr lang="en-US" i="1" dirty="0" err="1"/>
              <a:t>أجسامنا</a:t>
            </a:r>
            <a:r>
              <a:rPr lang="ar-SA" i="1" dirty="0"/>
              <a:t>، </a:t>
            </a:r>
            <a:r>
              <a:rPr lang="en-US" i="1" dirty="0" err="1"/>
              <a:t>يمكن</a:t>
            </a:r>
            <a:r>
              <a:rPr lang="en-US" i="1" dirty="0"/>
              <a:t> أن يساعدنا ذلك على تجاوز المشاعر الصعبة.</a:t>
            </a:r>
          </a:p>
          <a:p>
            <a:pPr algn="r" rtl="1"/>
            <a:r>
              <a:rPr lang="en-US" i="1" dirty="0"/>
              <a:t>يمكننا احتواء تجربتنا وإدارة مشاعر الإرهاق بشكل أفضل.</a:t>
            </a:r>
          </a:p>
          <a:p>
            <a:pPr algn="r" rtl="1"/>
            <a:endParaRPr lang="en-US" dirty="0">
              <a:sym typeface="Arial"/>
            </a:endParaRP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تمرين العناية </a:t>
            </a:r>
            <a:r>
              <a:rPr lang="en-GB" b="1" dirty="0" err="1"/>
              <a:t>الذاتية</a:t>
            </a:r>
            <a:r>
              <a:rPr lang="en-GB" b="1" dirty="0"/>
              <a:t> </a:t>
            </a:r>
            <a:r>
              <a:rPr lang="ar-SA" b="1" dirty="0"/>
              <a:t>( التمدد ١٠ دقائق)</a:t>
            </a:r>
            <a:endParaRPr lang="en-GB"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إذا كنت جالسًا على الأرض ، اجعل الجميع يتحركون إلى جوانب الغرفة </a:t>
            </a:r>
            <a:r>
              <a:rPr lang="en-US" dirty="0" err="1"/>
              <a:t>بحيث</a:t>
            </a:r>
            <a:r>
              <a:rPr lang="en-US" dirty="0"/>
              <a:t> </a:t>
            </a:r>
            <a:r>
              <a:rPr lang="ar-SA" dirty="0" err="1"/>
              <a:t>ي</a:t>
            </a:r>
            <a:r>
              <a:rPr lang="en-US" dirty="0" err="1"/>
              <a:t>كون</a:t>
            </a:r>
            <a:r>
              <a:rPr lang="en-US" dirty="0"/>
              <a:t> </a:t>
            </a:r>
            <a:r>
              <a:rPr lang="en-US" dirty="0" err="1"/>
              <a:t>ظهرهم</a:t>
            </a:r>
            <a:r>
              <a:rPr lang="en-US" dirty="0"/>
              <a:t> على الحائط. </a:t>
            </a:r>
            <a:r>
              <a:rPr lang="ar-SA" dirty="0"/>
              <a:t> في حال الجلوس</a:t>
            </a:r>
            <a:r>
              <a:rPr lang="en-US" dirty="0"/>
              <a:t> على كرسي ، اجعل الجميع يتحركون ليضعوا ظهورهم بالكامل على كراسيهم.</a:t>
            </a:r>
            <a:endParaRPr lang="en-US" i="1" dirty="0"/>
          </a:p>
          <a:p>
            <a:pPr algn="r" rtl="1"/>
            <a:r>
              <a:rPr lang="en-US" i="1" dirty="0"/>
              <a:t>تحسس قدميك على الأرض.</a:t>
            </a:r>
          </a:p>
          <a:p>
            <a:pPr algn="r" rtl="1"/>
            <a:r>
              <a:rPr lang="en-US" i="0" dirty="0"/>
              <a:t>توقف لمدة خمس ثوان.</a:t>
            </a:r>
          </a:p>
          <a:p>
            <a:pPr algn="r" rtl="1"/>
            <a:r>
              <a:rPr lang="en-US" i="1" dirty="0"/>
              <a:t>اشعر بثقل ساقيك. استمر لمدة خمس ثوان.</a:t>
            </a:r>
          </a:p>
          <a:p>
            <a:pPr algn="r" rtl="1"/>
            <a:r>
              <a:rPr lang="en-US" i="0" dirty="0"/>
              <a:t>توقف لمدة خمس ثوان.</a:t>
            </a:r>
          </a:p>
          <a:p>
            <a:pPr algn="r" rtl="1"/>
            <a:r>
              <a:rPr lang="en-US" i="1" dirty="0" err="1"/>
              <a:t>حاول</a:t>
            </a:r>
            <a:r>
              <a:rPr lang="en-US" i="1" dirty="0"/>
              <a:t> </a:t>
            </a:r>
            <a:r>
              <a:rPr lang="ar-SA" i="1" dirty="0"/>
              <a:t>تحريك</a:t>
            </a:r>
            <a:r>
              <a:rPr lang="en-US" i="1" dirty="0"/>
              <a:t> قدميك بعناية وببطء من اليسار إلى </a:t>
            </a:r>
            <a:r>
              <a:rPr lang="en-US" i="1" dirty="0" err="1"/>
              <a:t>اليمين</a:t>
            </a:r>
            <a:r>
              <a:rPr lang="en-US" i="1" dirty="0"/>
              <a:t> </a:t>
            </a:r>
            <a:r>
              <a:rPr lang="ar-SA" i="1" dirty="0"/>
              <a:t>، </a:t>
            </a:r>
            <a:r>
              <a:rPr lang="en-US" i="1" dirty="0" err="1"/>
              <a:t>اليسار</a:t>
            </a:r>
            <a:r>
              <a:rPr lang="en-US" i="1" dirty="0"/>
              <a:t> </a:t>
            </a:r>
            <a:r>
              <a:rPr lang="ar-SA" i="1" dirty="0"/>
              <a:t>، </a:t>
            </a:r>
            <a:r>
              <a:rPr lang="en-US" i="1" dirty="0" err="1"/>
              <a:t>اليمين</a:t>
            </a:r>
            <a:r>
              <a:rPr lang="en-US" i="1" dirty="0"/>
              <a:t> </a:t>
            </a:r>
            <a:r>
              <a:rPr lang="ar-SA" i="1" dirty="0"/>
              <a:t>،</a:t>
            </a:r>
            <a:r>
              <a:rPr lang="en-US" i="1" dirty="0"/>
              <a:t> </a:t>
            </a:r>
            <a:r>
              <a:rPr lang="en-US" i="1" dirty="0" err="1"/>
              <a:t>اليسار</a:t>
            </a:r>
            <a:r>
              <a:rPr lang="en-US" i="1" dirty="0"/>
              <a:t> </a:t>
            </a:r>
            <a:r>
              <a:rPr lang="ar-SA" i="1" dirty="0"/>
              <a:t>،</a:t>
            </a:r>
            <a:r>
              <a:rPr lang="en-US" i="1" dirty="0"/>
              <a:t> اليمين.</a:t>
            </a:r>
          </a:p>
          <a:p>
            <a:pPr algn="r" rtl="1"/>
            <a:r>
              <a:rPr lang="en-US" i="0" dirty="0"/>
              <a:t>توقف لمدة خمس ثوان.</a:t>
            </a:r>
          </a:p>
          <a:p>
            <a:pPr algn="r" rtl="1"/>
            <a:r>
              <a:rPr lang="en-US" i="1" dirty="0"/>
              <a:t>تحسس ظهرك على ظهر الكرسي أو الحائط.</a:t>
            </a:r>
          </a:p>
          <a:p>
            <a:pPr algn="r" rtl="1"/>
            <a:r>
              <a:rPr lang="en-US" i="0" dirty="0"/>
              <a:t>توقف لمدة خمس ثوان.</a:t>
            </a:r>
          </a:p>
          <a:p>
            <a:pPr algn="r" rtl="1"/>
            <a:r>
              <a:rPr lang="en-US" i="1" dirty="0"/>
              <a:t>ابق هكذا </a:t>
            </a:r>
            <a:r>
              <a:rPr lang="en-US" i="1" dirty="0" err="1"/>
              <a:t>لمدة</a:t>
            </a:r>
            <a:r>
              <a:rPr lang="en-US" i="1" dirty="0"/>
              <a:t> </a:t>
            </a:r>
            <a:r>
              <a:rPr lang="ar-SA" i="1" dirty="0"/>
              <a:t>٢٠</a:t>
            </a:r>
            <a:r>
              <a:rPr lang="en-US" i="1" dirty="0"/>
              <a:t> ثانية أخرى.</a:t>
            </a:r>
          </a:p>
          <a:p>
            <a:pPr algn="r" rtl="1"/>
            <a:r>
              <a:rPr lang="en-US" i="1" dirty="0"/>
              <a:t>هل يشعر أي شخص بأي فرق؟</a:t>
            </a:r>
          </a:p>
          <a:p>
            <a:pPr algn="r" rtl="1"/>
            <a:endParaRPr lang="en-US" dirty="0"/>
          </a:p>
          <a:p>
            <a:pPr algn="r" rtl="1"/>
            <a:endParaRPr lang="en-US" dirty="0">
              <a:sym typeface="Arial"/>
            </a:endParaRPr>
          </a:p>
          <a:p>
            <a:pPr algn="r" rtl="1"/>
            <a:endParaRPr lang="en-US" dirty="0">
              <a:sym typeface="Arial"/>
            </a:endParaRPr>
          </a:p>
          <a:p>
            <a:pPr algn="r" rtl="1"/>
            <a:endParaRPr lang="en-US" dirty="0">
              <a:sym typeface="Arial"/>
            </a:endParaRPr>
          </a:p>
        </p:txBody>
      </p:sp>
      <p:sp>
        <p:nvSpPr>
          <p:cNvPr id="3" name="Slide Image Placeholder 2">
            <a:extLst>
              <a:ext uri="{FF2B5EF4-FFF2-40B4-BE49-F238E27FC236}">
                <a16:creationId xmlns:a16="http://schemas.microsoft.com/office/drawing/2014/main" id="{43148886-DAD8-9498-C17C-8441763675E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5D5359-C68C-BF7D-B09E-ABE3D1876BC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51</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lgn="r" rtl="1">
              <a:buNone/>
            </a:pPr>
            <a:r>
              <a:rPr lang="en-GB" b="1" dirty="0"/>
              <a:t>الإجابات</a:t>
            </a:r>
          </a:p>
          <a:p>
            <a:pPr algn="r" rtl="1"/>
            <a:r>
              <a:rPr lang="ar-SA" b="1" dirty="0"/>
              <a:t>عرف</a:t>
            </a:r>
            <a:r>
              <a:rPr lang="en-GB" b="1" dirty="0"/>
              <a:t> إدارة الحالة بكلماتك الخاصة:</a:t>
            </a:r>
            <a:r>
              <a:rPr lang="en-GB" dirty="0"/>
              <a:t>يجب أن تتضمن تعريفات إدارة الحالة العناصر الأساسية من التعريف المشترك بين الوكالات مثل "لتلبية احتياجات الطفل الفردية" ، و "</a:t>
            </a:r>
            <a:r>
              <a:rPr lang="en-GB" dirty="0" err="1"/>
              <a:t>منهجي</a:t>
            </a:r>
            <a:r>
              <a:rPr lang="ar-SA" dirty="0" err="1"/>
              <a:t>ة</a:t>
            </a:r>
            <a:r>
              <a:rPr lang="en-GB" dirty="0"/>
              <a:t>" ، و "في الوقت المناسب" ، و "الدعم المباشر" ، و "الإحالات".</a:t>
            </a:r>
          </a:p>
          <a:p>
            <a:pPr algn="r" rtl="1"/>
            <a:r>
              <a:rPr lang="en-GB" b="1" dirty="0"/>
              <a:t>ضع قائمة بخطوات عملية إدارة </a:t>
            </a:r>
            <a:r>
              <a:rPr lang="en-GB" b="1" dirty="0" err="1"/>
              <a:t>الحالة:</a:t>
            </a:r>
            <a:r>
              <a:rPr lang="en-GB" dirty="0" err="1"/>
              <a:t>التحديد</a:t>
            </a:r>
            <a:r>
              <a:rPr lang="en-GB" dirty="0"/>
              <a:t> </a:t>
            </a:r>
            <a:r>
              <a:rPr lang="en-GB" dirty="0" err="1"/>
              <a:t>والتسجيل</a:t>
            </a:r>
            <a:r>
              <a:rPr lang="ar-SA" dirty="0"/>
              <a:t>، </a:t>
            </a:r>
            <a:r>
              <a:rPr lang="ar-SA" dirty="0" err="1"/>
              <a:t>ا</a:t>
            </a:r>
            <a:r>
              <a:rPr lang="en-GB" dirty="0" err="1"/>
              <a:t>لتقييم</a:t>
            </a:r>
            <a:r>
              <a:rPr lang="ar-SA" dirty="0"/>
              <a:t>، </a:t>
            </a:r>
            <a:r>
              <a:rPr lang="en-GB" dirty="0" err="1"/>
              <a:t>خط</a:t>
            </a:r>
            <a:r>
              <a:rPr lang="ar-SA" dirty="0" err="1"/>
              <a:t>ة</a:t>
            </a:r>
            <a:r>
              <a:rPr lang="en-GB" dirty="0"/>
              <a:t> </a:t>
            </a:r>
            <a:r>
              <a:rPr lang="en-GB" dirty="0" err="1"/>
              <a:t>الحالة</a:t>
            </a:r>
            <a:r>
              <a:rPr lang="ar-SA" dirty="0"/>
              <a:t>، </a:t>
            </a:r>
            <a:r>
              <a:rPr lang="en-GB" dirty="0" err="1"/>
              <a:t>التنفيذ</a:t>
            </a:r>
            <a:r>
              <a:rPr lang="ar-SA" dirty="0"/>
              <a:t>،</a:t>
            </a:r>
            <a:r>
              <a:rPr lang="en-GB" dirty="0"/>
              <a:t> </a:t>
            </a:r>
            <a:r>
              <a:rPr lang="en-GB" dirty="0" err="1"/>
              <a:t>المتابعة</a:t>
            </a:r>
            <a:r>
              <a:rPr lang="en-GB" dirty="0"/>
              <a:t> والمراجعة وإغلاق الحالة.</a:t>
            </a:r>
          </a:p>
          <a:p>
            <a:pPr algn="r" rtl="1"/>
            <a:r>
              <a:rPr lang="en-GB" b="1" dirty="0"/>
              <a:t>ضع قائمة بالوظائف </a:t>
            </a:r>
            <a:r>
              <a:rPr lang="en-GB" b="1" dirty="0" err="1"/>
              <a:t>الأساسية</a:t>
            </a:r>
            <a:r>
              <a:rPr lang="en-GB" b="1" dirty="0"/>
              <a:t> </a:t>
            </a:r>
            <a:r>
              <a:rPr lang="en-GB" b="1" dirty="0" err="1"/>
              <a:t>ل</a:t>
            </a:r>
            <a:r>
              <a:rPr lang="ar-SA" b="1" dirty="0"/>
              <a:t>أخصائي</a:t>
            </a:r>
            <a:r>
              <a:rPr lang="en-GB" b="1" dirty="0"/>
              <a:t> </a:t>
            </a:r>
            <a:r>
              <a:rPr lang="en-GB" b="1" dirty="0" err="1"/>
              <a:t>الحالة:</a:t>
            </a:r>
            <a:r>
              <a:rPr lang="en-GB" dirty="0" err="1"/>
              <a:t>وظيفة</a:t>
            </a:r>
            <a:r>
              <a:rPr lang="en-GB" dirty="0"/>
              <a:t> </a:t>
            </a:r>
            <a:r>
              <a:rPr lang="ar-SA" dirty="0"/>
              <a:t>ال</a:t>
            </a:r>
            <a:r>
              <a:rPr lang="en-GB" dirty="0" err="1"/>
              <a:t>دعم</a:t>
            </a:r>
            <a:r>
              <a:rPr lang="en-GB" dirty="0"/>
              <a:t> ، وظيفة التنسيق ، وظيفة إدارة المعلومات.</a:t>
            </a:r>
          </a:p>
          <a:p>
            <a:pPr algn="r" rtl="1"/>
            <a:r>
              <a:rPr lang="en-GB" b="1" dirty="0"/>
              <a:t>قم بتسمية مسؤولية واحدة محددة ضمن كل من الوظائف الأساسية لإدارة الحالة:</a:t>
            </a:r>
            <a:r>
              <a:rPr lang="en-GB" dirty="0"/>
              <a:t>انظر </a:t>
            </a:r>
            <a:r>
              <a:rPr lang="en-GB" dirty="0" err="1"/>
              <a:t>الشريحة</a:t>
            </a:r>
            <a:r>
              <a:rPr lang="en-GB" dirty="0"/>
              <a:t> </a:t>
            </a:r>
            <a:r>
              <a:rPr lang="ar-SA" dirty="0"/>
              <a:t>٢٣-٢٥ من </a:t>
            </a:r>
            <a:r>
              <a:rPr lang="en-GB" dirty="0" err="1"/>
              <a:t>الوحدة</a:t>
            </a:r>
            <a:r>
              <a:rPr lang="ar-SA" dirty="0"/>
              <a:t>٢ </a:t>
            </a:r>
            <a:endParaRPr lang="en-GB" dirty="0"/>
          </a:p>
          <a:p>
            <a:pPr algn="r" rtl="1"/>
            <a:r>
              <a:rPr lang="en-GB" b="1" dirty="0"/>
              <a:t>ضع قائمة بأسباب جمع المعلومات في إدارة </a:t>
            </a:r>
            <a:r>
              <a:rPr lang="en-GB" b="1" dirty="0" err="1"/>
              <a:t>الحالة</a:t>
            </a:r>
            <a:r>
              <a:rPr lang="en-GB" b="1" dirty="0"/>
              <a:t>:</a:t>
            </a:r>
            <a:r>
              <a:rPr lang="ar-SA" b="1" dirty="0"/>
              <a:t> </a:t>
            </a:r>
            <a:r>
              <a:rPr lang="en-GB" dirty="0" err="1"/>
              <a:t>فهم</a:t>
            </a:r>
            <a:r>
              <a:rPr lang="en-GB" dirty="0"/>
              <a:t> حالة الطفل ، </a:t>
            </a:r>
            <a:r>
              <a:rPr lang="en-GB" dirty="0" err="1"/>
              <a:t>ال</a:t>
            </a:r>
            <a:r>
              <a:rPr lang="ar-SA" dirty="0"/>
              <a:t>تذكر</a:t>
            </a:r>
            <a:r>
              <a:rPr lang="en-GB" dirty="0"/>
              <a:t> ، الاستمرارية ، رؤية التقدم ، جودة الدعم ، </a:t>
            </a:r>
            <a:r>
              <a:rPr lang="en-GB" dirty="0" err="1"/>
              <a:t>التحليل</a:t>
            </a:r>
            <a:r>
              <a:rPr lang="en-GB" dirty="0"/>
              <a:t> </a:t>
            </a:r>
            <a:r>
              <a:rPr lang="en-GB" dirty="0" err="1"/>
              <a:t>لإ</a:t>
            </a:r>
            <a:r>
              <a:rPr lang="ar-SA" dirty="0"/>
              <a:t>طلاع</a:t>
            </a:r>
            <a:r>
              <a:rPr lang="en-GB" dirty="0"/>
              <a:t> </a:t>
            </a:r>
            <a:r>
              <a:rPr lang="en-GB" dirty="0" err="1"/>
              <a:t>البر</a:t>
            </a:r>
            <a:r>
              <a:rPr lang="ar-SA" dirty="0" err="1"/>
              <a:t>ا</a:t>
            </a:r>
            <a:r>
              <a:rPr lang="en-GB" dirty="0" err="1"/>
              <a:t>مج</a:t>
            </a:r>
            <a:r>
              <a:rPr lang="en-GB" dirty="0"/>
              <a:t>.</a:t>
            </a:r>
          </a:p>
        </p:txBody>
      </p:sp>
      <p:sp>
        <p:nvSpPr>
          <p:cNvPr id="2" name="Google Shape;725;p48:notes">
            <a:extLst>
              <a:ext uri="{FF2B5EF4-FFF2-40B4-BE49-F238E27FC236}">
                <a16:creationId xmlns:a16="http://schemas.microsoft.com/office/drawing/2014/main" id="{B4AD2BCD-FF95-EC02-556B-25A46BD16C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6</a:t>
            </a:fld>
            <a:endParaRPr lang="en-US" sz="1200" dirty="0">
              <a:latin typeface="+mn-lt"/>
            </a:endParaRPr>
          </a:p>
        </p:txBody>
      </p:sp>
    </p:spTree>
    <p:extLst>
      <p:ext uri="{BB962C8B-B14F-4D97-AF65-F5344CB8AC3E}">
        <p14:creationId xmlns:p14="http://schemas.microsoft.com/office/powerpoint/2010/main" val="2197650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dirty="0"/>
          </a:p>
          <a:p>
            <a:pPr algn="r" rtl="1"/>
            <a:r>
              <a:rPr lang="en-GB" dirty="0" err="1"/>
              <a:t>عرض</a:t>
            </a:r>
            <a:r>
              <a:rPr lang="en-GB" dirty="0"/>
              <a:t> الشريحة</a:t>
            </a:r>
          </a:p>
          <a:p>
            <a:pPr algn="r" rtl="1"/>
            <a:r>
              <a:rPr lang="en-GB" i="1" dirty="0"/>
              <a:t>هل لدى أي شخص أي أسئلة أو بحاجة إلى توضيح؟</a:t>
            </a:r>
            <a:endParaRPr lang="en-BE" i="1"/>
          </a:p>
          <a:p>
            <a:pPr algn="r" rtl="1"/>
            <a:endParaRPr lang="en-BE"/>
          </a:p>
        </p:txBody>
      </p:sp>
      <p:sp>
        <p:nvSpPr>
          <p:cNvPr id="6" name="Slide Image Placeholder 5">
            <a:extLst>
              <a:ext uri="{FF2B5EF4-FFF2-40B4-BE49-F238E27FC236}">
                <a16:creationId xmlns:a16="http://schemas.microsoft.com/office/drawing/2014/main" id="{237617BA-51BB-E1FA-6EC3-2FC777D6AD3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4C70B4B-5BDC-A867-C45A-8A53DEF43EB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7</a:t>
            </a:fld>
            <a:endParaRPr lang="en-US" sz="1200" dirty="0">
              <a:latin typeface="+mn-lt"/>
            </a:endParaRPr>
          </a:p>
        </p:txBody>
      </p:sp>
    </p:spTree>
    <p:extLst>
      <p:ext uri="{BB962C8B-B14F-4D97-AF65-F5344CB8AC3E}">
        <p14:creationId xmlns:p14="http://schemas.microsoft.com/office/powerpoint/2010/main" val="3276750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dirty="0"/>
              <a:t>قسّم المجموعة </a:t>
            </a:r>
            <a:r>
              <a:rPr lang="en-GB" dirty="0" err="1"/>
              <a:t>إلى</a:t>
            </a:r>
            <a:r>
              <a:rPr lang="en-GB" dirty="0"/>
              <a:t> </a:t>
            </a:r>
            <a:r>
              <a:rPr lang="ar-SA" dirty="0"/>
              <a:t>ثنائيات</a:t>
            </a:r>
            <a:endParaRPr lang="en-GB" dirty="0"/>
          </a:p>
          <a:p>
            <a:pPr lvl="0" algn="r" rtl="1"/>
            <a:r>
              <a:rPr lang="en-GB" i="1" dirty="0"/>
              <a:t>في </a:t>
            </a:r>
            <a:r>
              <a:rPr lang="en-GB" i="1" dirty="0" err="1"/>
              <a:t>كل</a:t>
            </a:r>
            <a:r>
              <a:rPr lang="en-GB" i="1" dirty="0"/>
              <a:t> </a:t>
            </a:r>
            <a:r>
              <a:rPr lang="ar-SA" i="1" dirty="0"/>
              <a:t>ثنائي</a:t>
            </a:r>
            <a:r>
              <a:rPr lang="en-GB" i="1" dirty="0"/>
              <a:t> سيكون هناك:</a:t>
            </a:r>
          </a:p>
          <a:p>
            <a:pPr lvl="1" algn="r" rtl="1"/>
            <a:r>
              <a:rPr lang="en-GB" i="1" dirty="0"/>
              <a:t>الشريك أ: الشخص الذي سيوجه </a:t>
            </a:r>
            <a:r>
              <a:rPr lang="en-GB" i="1" dirty="0" err="1"/>
              <a:t>ما</a:t>
            </a:r>
            <a:r>
              <a:rPr lang="en-GB" i="1" dirty="0"/>
              <a:t> </a:t>
            </a:r>
            <a:r>
              <a:rPr lang="ar-SA" i="1" dirty="0" err="1"/>
              <a:t>ت</a:t>
            </a:r>
            <a:r>
              <a:rPr lang="en-GB" i="1" dirty="0" err="1"/>
              <a:t>رسمه</a:t>
            </a:r>
            <a:endParaRPr lang="en-GB" i="1" dirty="0"/>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الشريك ب: الشخص الذي يرسم</a:t>
            </a:r>
          </a:p>
          <a:p>
            <a:pPr lvl="0" algn="r" rtl="1"/>
            <a:r>
              <a:rPr lang="en-GB" i="1" dirty="0"/>
              <a:t>الشريك أ:</a:t>
            </a:r>
          </a:p>
          <a:p>
            <a:pPr lvl="1" algn="r" rtl="1"/>
            <a:r>
              <a:rPr lang="en-GB" i="1" dirty="0" err="1"/>
              <a:t>ت</a:t>
            </a:r>
            <a:r>
              <a:rPr lang="ar-SA" i="1" dirty="0"/>
              <a:t>قدم</a:t>
            </a:r>
            <a:r>
              <a:rPr lang="en-GB" i="1" dirty="0"/>
              <a:t> إلى الأمام ولديك دقيقة </a:t>
            </a:r>
            <a:r>
              <a:rPr lang="en-GB" i="1" dirty="0" err="1"/>
              <a:t>واحدة</a:t>
            </a:r>
            <a:r>
              <a:rPr lang="en-GB" i="1" dirty="0"/>
              <a:t> </a:t>
            </a:r>
            <a:r>
              <a:rPr lang="en-GB" i="1" dirty="0" err="1"/>
              <a:t>ل</a:t>
            </a:r>
            <a:r>
              <a:rPr lang="ar-SA" i="1" dirty="0"/>
              <a:t>رؤية </a:t>
            </a:r>
            <a:r>
              <a:rPr lang="en-GB" i="1" dirty="0" err="1"/>
              <a:t>صورة</a:t>
            </a:r>
            <a:r>
              <a:rPr lang="en-GB" i="1" dirty="0"/>
              <a:t> على شاشة الكمبيوتر.</a:t>
            </a:r>
          </a:p>
          <a:p>
            <a:pPr lvl="1" algn="r" rtl="1"/>
            <a:r>
              <a:rPr lang="en-GB" i="1" dirty="0"/>
              <a:t>ثم عد إلى </a:t>
            </a:r>
            <a:r>
              <a:rPr lang="en-GB" i="1" dirty="0" err="1"/>
              <a:t>مكانك</a:t>
            </a:r>
            <a:r>
              <a:rPr lang="en-GB" i="1" dirty="0"/>
              <a:t> </a:t>
            </a:r>
            <a:r>
              <a:rPr lang="en-GB" i="1" dirty="0" err="1"/>
              <a:t>و</a:t>
            </a:r>
            <a:r>
              <a:rPr lang="ar-SA" i="1" dirty="0"/>
              <a:t>قم بتوجيه</a:t>
            </a:r>
            <a:r>
              <a:rPr lang="en-GB" i="1" dirty="0"/>
              <a:t> شريكك لرسم الصورة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يجب أن يتمتع هذا الشخص بذاكرة جيدة ويمكنه التواصل بشكل جيد</a:t>
            </a:r>
          </a:p>
          <a:p>
            <a:pPr lvl="0" algn="r" rtl="1"/>
            <a:r>
              <a:rPr lang="en-GB" i="1" dirty="0"/>
              <a:t>الشريك ب:</a:t>
            </a:r>
          </a:p>
          <a:p>
            <a:pPr lvl="1" algn="r" rtl="1"/>
            <a:r>
              <a:rPr lang="en-GB" i="1" dirty="0"/>
              <a:t>ارسم الصورة بناءً على تعليمات شريكك</a:t>
            </a:r>
          </a:p>
          <a:p>
            <a:pPr lvl="1" algn="r" rtl="1"/>
            <a:r>
              <a:rPr lang="en-GB" i="1" dirty="0"/>
              <a:t>هذا الشخص هو الوحيد الذي يمكنه لمس الأقلام</a:t>
            </a:r>
          </a:p>
          <a:p>
            <a:pPr marL="0" indent="0" algn="r" rtl="1">
              <a:buNone/>
            </a:pPr>
            <a:endParaRPr lang="en-GB" b="1" dirty="0"/>
          </a:p>
          <a:p>
            <a:pPr marL="0" indent="0" algn="r" rtl="1">
              <a:buNone/>
            </a:pPr>
            <a:r>
              <a:rPr lang="en-GB" b="1" dirty="0" err="1"/>
              <a:t>نشاط</a:t>
            </a:r>
            <a:r>
              <a:rPr lang="en-GB" b="1" dirty="0"/>
              <a:t> </a:t>
            </a:r>
            <a:r>
              <a:rPr lang="ar-SA" b="1" dirty="0"/>
              <a:t>ثنائي</a:t>
            </a:r>
            <a:r>
              <a:rPr lang="en-GB" b="1" dirty="0"/>
              <a:t> </a:t>
            </a:r>
            <a:r>
              <a:rPr lang="ar-SA" b="1" dirty="0"/>
              <a:t>(٥ دقائق)</a:t>
            </a:r>
          </a:p>
          <a:p>
            <a:pPr marL="171450" indent="-171450" algn="r" rtl="1"/>
            <a:r>
              <a:rPr lang="en-GB" dirty="0" err="1"/>
              <a:t>ادعُ</a:t>
            </a:r>
            <a:r>
              <a:rPr lang="en-GB" dirty="0"/>
              <a:t> الشريك "أ" إلى </a:t>
            </a:r>
            <a:r>
              <a:rPr lang="en-GB" dirty="0" err="1"/>
              <a:t>الأمام</a:t>
            </a:r>
            <a:r>
              <a:rPr lang="en-GB" dirty="0"/>
              <a:t> </a:t>
            </a:r>
            <a:r>
              <a:rPr lang="en-GB" dirty="0" err="1"/>
              <a:t>ل</a:t>
            </a:r>
            <a:r>
              <a:rPr lang="ar-SA" dirty="0"/>
              <a:t>رؤية</a:t>
            </a:r>
            <a:r>
              <a:rPr lang="en-GB" dirty="0"/>
              <a:t> الصورة لمدة دقيقة واحدة</a:t>
            </a:r>
          </a:p>
          <a:p>
            <a:pPr algn="r" rtl="1"/>
            <a:r>
              <a:rPr lang="en-GB" dirty="0"/>
              <a:t>اطلب من الشريك أ العودة إلى الشريك ب والبدء في توجيه الرسم</a:t>
            </a:r>
          </a:p>
          <a:p>
            <a:pPr algn="r" rtl="1"/>
            <a:r>
              <a:rPr lang="en-GB" dirty="0"/>
              <a:t>امنح </a:t>
            </a:r>
            <a:r>
              <a:rPr lang="en-GB" dirty="0" err="1"/>
              <a:t>المشاركين</a:t>
            </a:r>
            <a:r>
              <a:rPr lang="en-GB" dirty="0"/>
              <a:t> </a:t>
            </a:r>
            <a:r>
              <a:rPr lang="ar-SA" dirty="0"/>
              <a:t>٥</a:t>
            </a:r>
            <a:r>
              <a:rPr lang="en-GB" dirty="0"/>
              <a:t> </a:t>
            </a:r>
            <a:r>
              <a:rPr lang="en-GB" dirty="0" err="1"/>
              <a:t>دقائق</a:t>
            </a:r>
            <a:r>
              <a:rPr lang="en-GB" dirty="0"/>
              <a:t> </a:t>
            </a:r>
            <a:r>
              <a:rPr lang="en-GB" dirty="0" err="1"/>
              <a:t>لإكمال</a:t>
            </a:r>
            <a:r>
              <a:rPr lang="ar-SA" dirty="0"/>
              <a:t> النشاط</a:t>
            </a:r>
            <a:endParaRPr lang="en-GB" dirty="0"/>
          </a:p>
          <a:p>
            <a:pPr algn="r" rtl="1"/>
            <a:r>
              <a:rPr lang="en-GB" dirty="0"/>
              <a:t>اجمع الرسومات</a:t>
            </a:r>
          </a:p>
          <a:p>
            <a:pPr algn="r" rtl="1"/>
            <a:r>
              <a:rPr lang="en-GB" dirty="0"/>
              <a:t>إظهار الشريحة التالية</a:t>
            </a:r>
          </a:p>
        </p:txBody>
      </p:sp>
      <p:sp>
        <p:nvSpPr>
          <p:cNvPr id="6" name="Slide Image Placeholder 5">
            <a:extLst>
              <a:ext uri="{FF2B5EF4-FFF2-40B4-BE49-F238E27FC236}">
                <a16:creationId xmlns:a16="http://schemas.microsoft.com/office/drawing/2014/main" id="{93F9E70F-5E48-C596-63E0-5189CCB36D7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D8F1FA3-3C98-D0BB-73BA-A1F82116D47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8</a:t>
            </a:fld>
            <a:endParaRPr lang="en-US" sz="1200" dirty="0">
              <a:latin typeface="+mn-lt"/>
            </a:endParaRPr>
          </a:p>
        </p:txBody>
      </p:sp>
    </p:spTree>
    <p:extLst>
      <p:ext uri="{BB962C8B-B14F-4D97-AF65-F5344CB8AC3E}">
        <p14:creationId xmlns:p14="http://schemas.microsoft.com/office/powerpoint/2010/main" val="41850328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التكي</a:t>
            </a:r>
            <a:r>
              <a:rPr lang="ar-SA" b="1" dirty="0" err="1"/>
              <a:t>ي</a:t>
            </a:r>
            <a:r>
              <a:rPr lang="en-GB" b="1" dirty="0" err="1"/>
              <a:t>ف</a:t>
            </a:r>
            <a:r>
              <a:rPr lang="en-GB" b="1" dirty="0"/>
              <a:t> </a:t>
            </a:r>
            <a:r>
              <a:rPr lang="ar-SA" b="1" dirty="0"/>
              <a:t>بحسب</a:t>
            </a:r>
            <a:r>
              <a:rPr lang="en-GB" b="1" dirty="0"/>
              <a:t> السياق</a:t>
            </a:r>
          </a:p>
          <a:p>
            <a:pPr marL="171450" marR="0" lvl="0" indent="-171450" algn="r" defTabSz="914400" rtl="1" eaLnBrk="1" fontAlgn="auto" latinLnBrk="0" hangingPunct="1">
              <a:lnSpc>
                <a:spcPct val="100000"/>
              </a:lnSpc>
              <a:spcBef>
                <a:spcPts val="0"/>
              </a:spcBef>
              <a:spcAft>
                <a:spcPts val="0"/>
              </a:spcAft>
              <a:buClrTx/>
              <a:buSzTx/>
              <a:tabLst/>
              <a:defRPr/>
            </a:pPr>
            <a:r>
              <a:rPr lang="en-GB" dirty="0"/>
              <a:t>هذه هي الصورة التي يحتاج المشاركون إلى رسمها ، ولكن يمكن تغييرها إلى أي شيء آخر.</a:t>
            </a:r>
            <a:endParaRPr lang="en-GB" b="1"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______________________________________________________________________________</a:t>
            </a:r>
          </a:p>
          <a:p>
            <a:pPr marL="0" indent="0" algn="r" rtl="1">
              <a:buNone/>
            </a:pPr>
            <a:endParaRPr lang="en-GB" b="1" dirty="0"/>
          </a:p>
          <a:p>
            <a:pPr marL="0" indent="0" algn="r" rtl="1">
              <a:buNone/>
            </a:pPr>
            <a:r>
              <a:rPr lang="en-GB" b="1" dirty="0"/>
              <a:t>مناقشة عامة</a:t>
            </a:r>
          </a:p>
          <a:p>
            <a:pPr algn="r" rtl="1"/>
            <a:r>
              <a:rPr lang="en-GB" dirty="0"/>
              <a:t>أسئلة للشريك ب</a:t>
            </a:r>
          </a:p>
          <a:p>
            <a:pPr lvl="1" algn="r" rtl="1"/>
            <a:r>
              <a:rPr lang="ar-SA" i="1" dirty="0"/>
              <a:t>كيف كان شعور الاستماع </a:t>
            </a:r>
            <a:r>
              <a:rPr lang="en-GB" i="1" dirty="0" err="1"/>
              <a:t>إلى</a:t>
            </a:r>
            <a:r>
              <a:rPr lang="en-GB" i="1" dirty="0"/>
              <a:t> التوجيهات؟</a:t>
            </a:r>
          </a:p>
          <a:p>
            <a:pPr lvl="1" algn="r" rtl="1"/>
            <a:r>
              <a:rPr lang="en-GB" i="1" dirty="0" err="1"/>
              <a:t>ما</a:t>
            </a:r>
            <a:r>
              <a:rPr lang="ar-SA" i="1" dirty="0"/>
              <a:t>الذي شكل</a:t>
            </a:r>
            <a:r>
              <a:rPr lang="en-GB" i="1" dirty="0"/>
              <a:t> </a:t>
            </a:r>
            <a:r>
              <a:rPr lang="en-GB" i="1" dirty="0" err="1"/>
              <a:t>تحدي</a:t>
            </a:r>
            <a:r>
              <a:rPr lang="ar-SA" i="1" dirty="0"/>
              <a:t> بالنسبة لك</a:t>
            </a:r>
            <a:r>
              <a:rPr lang="en-GB" i="1" dirty="0"/>
              <a:t>؟</a:t>
            </a:r>
          </a:p>
          <a:p>
            <a:pPr lvl="1" algn="r" rtl="1"/>
            <a:r>
              <a:rPr lang="en-GB" i="1" dirty="0"/>
              <a:t>ما </a:t>
            </a:r>
            <a:r>
              <a:rPr lang="en-GB" i="1" dirty="0" err="1"/>
              <a:t>الذي</a:t>
            </a:r>
            <a:r>
              <a:rPr lang="en-GB" i="1" dirty="0"/>
              <a:t> </a:t>
            </a:r>
            <a:r>
              <a:rPr lang="en-GB" i="1" dirty="0" err="1"/>
              <a:t>جعلها</a:t>
            </a:r>
            <a:r>
              <a:rPr lang="ar-SA" i="1" dirty="0"/>
              <a:t> تبدو</a:t>
            </a:r>
            <a:r>
              <a:rPr lang="en-GB" i="1" dirty="0"/>
              <a:t> أسهل؟</a:t>
            </a:r>
          </a:p>
          <a:p>
            <a:pPr algn="r" rtl="1"/>
            <a:r>
              <a:rPr lang="en-GB" dirty="0"/>
              <a:t>أسئلة للشريك أ</a:t>
            </a:r>
          </a:p>
          <a:p>
            <a:pPr lvl="1" algn="r" rtl="1"/>
            <a:r>
              <a:rPr lang="en-GB" i="1" dirty="0"/>
              <a:t>كيف </a:t>
            </a:r>
            <a:r>
              <a:rPr lang="en-GB" i="1" dirty="0" err="1"/>
              <a:t>كان</a:t>
            </a:r>
            <a:r>
              <a:rPr lang="en-GB" i="1" dirty="0"/>
              <a:t> </a:t>
            </a:r>
            <a:r>
              <a:rPr lang="ar-SA" i="1" dirty="0"/>
              <a:t>الشعور</a:t>
            </a:r>
            <a:r>
              <a:rPr lang="en-GB" i="1" dirty="0"/>
              <a:t> عند إعطاء التوجيهات؟</a:t>
            </a:r>
          </a:p>
          <a:p>
            <a:pPr lvl="1" algn="r" rtl="1"/>
            <a:r>
              <a:rPr lang="en-GB" i="1" dirty="0"/>
              <a:t>ما الذي جعل التواصل صعبًا بشكل واضح؟</a:t>
            </a:r>
          </a:p>
          <a:p>
            <a:pPr lvl="1" algn="r" rtl="1"/>
            <a:r>
              <a:rPr lang="en-GB" i="1" dirty="0"/>
              <a:t>ما </a:t>
            </a:r>
            <a:r>
              <a:rPr lang="en-GB" i="1" dirty="0" err="1"/>
              <a:t>الذي</a:t>
            </a:r>
            <a:r>
              <a:rPr lang="en-GB" i="1" dirty="0"/>
              <a:t> </a:t>
            </a:r>
            <a:r>
              <a:rPr lang="en-GB" i="1" dirty="0" err="1"/>
              <a:t>جعله</a:t>
            </a:r>
            <a:r>
              <a:rPr lang="en-GB" i="1" dirty="0"/>
              <a:t> أسهل؟</a:t>
            </a:r>
          </a:p>
          <a:p>
            <a:pPr algn="r" rtl="1"/>
            <a:r>
              <a:rPr lang="en-GB" i="1" dirty="0" err="1"/>
              <a:t>كيف</a:t>
            </a:r>
            <a:r>
              <a:rPr lang="en-GB" i="1" dirty="0"/>
              <a:t> </a:t>
            </a:r>
            <a:r>
              <a:rPr lang="en-GB" i="1" dirty="0" err="1"/>
              <a:t>يمكنك</a:t>
            </a:r>
            <a:r>
              <a:rPr lang="ar-SA" i="1" dirty="0" err="1"/>
              <a:t>م</a:t>
            </a:r>
            <a:r>
              <a:rPr lang="en-GB" i="1" dirty="0"/>
              <a:t> تطبيق </a:t>
            </a:r>
            <a:r>
              <a:rPr lang="en-GB" i="1" dirty="0" err="1"/>
              <a:t>ما</a:t>
            </a:r>
            <a:r>
              <a:rPr lang="en-GB" i="1" dirty="0"/>
              <a:t> </a:t>
            </a:r>
            <a:r>
              <a:rPr lang="en-GB" i="1" dirty="0" err="1"/>
              <a:t>تعلمت</a:t>
            </a:r>
            <a:r>
              <a:rPr lang="ar-SA" i="1" dirty="0"/>
              <a:t>موه</a:t>
            </a:r>
            <a:r>
              <a:rPr lang="en-GB" i="1" dirty="0"/>
              <a:t> </a:t>
            </a:r>
            <a:r>
              <a:rPr lang="ar-SA" i="1" dirty="0"/>
              <a:t>في</a:t>
            </a:r>
            <a:r>
              <a:rPr lang="en-GB" i="1" dirty="0"/>
              <a:t> </a:t>
            </a:r>
            <a:r>
              <a:rPr lang="en-GB" i="1" dirty="0" err="1"/>
              <a:t>عم</a:t>
            </a:r>
            <a:r>
              <a:rPr lang="ar-SA" i="1" dirty="0"/>
              <a:t>لك</a:t>
            </a:r>
            <a:r>
              <a:rPr lang="en-GB" i="1" dirty="0" err="1"/>
              <a:t>م</a:t>
            </a:r>
            <a:r>
              <a:rPr lang="en-GB" i="1" dirty="0"/>
              <a:t>؟</a:t>
            </a:r>
          </a:p>
          <a:p>
            <a:pPr lvl="1" algn="r" rtl="1"/>
            <a:r>
              <a:rPr lang="ar-SA" dirty="0"/>
              <a:t>أمثلة عن الإجابات</a:t>
            </a:r>
            <a:r>
              <a:rPr lang="en-GB" dirty="0"/>
              <a:t>:</a:t>
            </a:r>
          </a:p>
          <a:p>
            <a:pPr lvl="2" algn="r" rtl="1"/>
            <a:r>
              <a:rPr lang="en-GB" dirty="0"/>
              <a:t>التواصل بوضوح.</a:t>
            </a:r>
          </a:p>
          <a:p>
            <a:pPr lvl="2" algn="r" rtl="1"/>
            <a:r>
              <a:rPr lang="en-GB" dirty="0" err="1"/>
              <a:t>التحلي</a:t>
            </a:r>
            <a:r>
              <a:rPr lang="en-GB" dirty="0"/>
              <a:t> </a:t>
            </a:r>
            <a:r>
              <a:rPr lang="en-GB" dirty="0" err="1"/>
              <a:t>بالصبر</a:t>
            </a:r>
            <a:r>
              <a:rPr lang="en-GB" dirty="0"/>
              <a:t>.</a:t>
            </a:r>
          </a:p>
          <a:p>
            <a:pPr lvl="2" algn="r" rtl="1"/>
            <a:r>
              <a:rPr lang="en-GB" dirty="0"/>
              <a:t>عدم الشعور بالغضب أو الإحباط عندما لا يفهم الشخص الآخر تمامًا ما تقصده.</a:t>
            </a:r>
          </a:p>
          <a:p>
            <a:pPr lvl="2" algn="r" rtl="1"/>
            <a:r>
              <a:rPr lang="en-GB" dirty="0"/>
              <a:t>شرح كيف ستتواصل حتى يعرف الشخص ما يمكن توقعه.</a:t>
            </a:r>
          </a:p>
          <a:p>
            <a:pPr lvl="2" algn="r" rtl="1"/>
            <a:r>
              <a:rPr lang="en-GB" dirty="0"/>
              <a:t>الاستماع إلى الشخص الآخر.</a:t>
            </a:r>
          </a:p>
          <a:p>
            <a:pPr lvl="2" algn="r" rtl="1"/>
            <a:r>
              <a:rPr lang="ar-SA" dirty="0"/>
              <a:t>الم</a:t>
            </a:r>
            <a:r>
              <a:rPr lang="en-GB" dirty="0" err="1"/>
              <a:t>راقب</a:t>
            </a:r>
            <a:r>
              <a:rPr lang="ar-SA" dirty="0" err="1"/>
              <a:t>ة</a:t>
            </a:r>
            <a:r>
              <a:rPr lang="en-GB" dirty="0"/>
              <a:t> </a:t>
            </a:r>
            <a:r>
              <a:rPr lang="en-GB" dirty="0" err="1"/>
              <a:t>بعناية</a:t>
            </a:r>
            <a:r>
              <a:rPr lang="en-GB" dirty="0"/>
              <a:t> </a:t>
            </a:r>
            <a:r>
              <a:rPr lang="ar-SA" dirty="0" err="1"/>
              <a:t>لل</a:t>
            </a:r>
            <a:r>
              <a:rPr lang="en-GB" dirty="0" err="1"/>
              <a:t>شخص</a:t>
            </a:r>
            <a:r>
              <a:rPr lang="en-GB" dirty="0"/>
              <a:t> الذي تتواصل </a:t>
            </a:r>
            <a:r>
              <a:rPr lang="en-GB" dirty="0" err="1"/>
              <a:t>معه</a:t>
            </a:r>
            <a:r>
              <a:rPr lang="en-GB" dirty="0"/>
              <a:t> </a:t>
            </a:r>
          </a:p>
          <a:p>
            <a:pPr algn="r" rtl="1"/>
            <a:endParaRPr lang="en-BE" dirty="0"/>
          </a:p>
        </p:txBody>
      </p:sp>
      <p:sp>
        <p:nvSpPr>
          <p:cNvPr id="6" name="Slide Image Placeholder 5">
            <a:extLst>
              <a:ext uri="{FF2B5EF4-FFF2-40B4-BE49-F238E27FC236}">
                <a16:creationId xmlns:a16="http://schemas.microsoft.com/office/drawing/2014/main" id="{06840243-5335-58C8-2A8F-D5532EA68D5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DBA278F-3267-445A-F05E-67236F28786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9</a:t>
            </a:fld>
            <a:endParaRPr lang="en-US" sz="1200" dirty="0">
              <a:latin typeface="+mn-lt"/>
            </a:endParaRPr>
          </a:p>
        </p:txBody>
      </p:sp>
    </p:spTree>
    <p:extLst>
      <p:ext uri="{BB962C8B-B14F-4D97-AF65-F5344CB8AC3E}">
        <p14:creationId xmlns:p14="http://schemas.microsoft.com/office/powerpoint/2010/main" val="1877962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05E75-5574-C4D6-7D12-8CB239ECA5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3B7779A5-0405-A7BE-7FF9-97BFFA7223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8D6B2DBB-C5A7-5A78-BC10-D670227D8871}"/>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5" name="Footer Placeholder 4">
            <a:extLst>
              <a:ext uri="{FF2B5EF4-FFF2-40B4-BE49-F238E27FC236}">
                <a16:creationId xmlns:a16="http://schemas.microsoft.com/office/drawing/2014/main" id="{20696259-1115-D532-4F4E-4BD87AFB8EE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49E65D4-4E78-3BEE-742B-F1E4C2DD6A51}"/>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509353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0534-28D7-4C86-C024-C4BDBBCDE2B1}"/>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F7C00FD9-2E7A-33F2-9658-321D5D708A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6BC96EAE-AAB4-D602-013F-111FE10242CE}"/>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5" name="Footer Placeholder 4">
            <a:extLst>
              <a:ext uri="{FF2B5EF4-FFF2-40B4-BE49-F238E27FC236}">
                <a16:creationId xmlns:a16="http://schemas.microsoft.com/office/drawing/2014/main" id="{8175DF70-260B-6274-CAA4-4F9DAF94EE6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2E9D1E1-D4ED-6490-CF96-EB6C4F9CE2C9}"/>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2943050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346ADE-761A-ED5A-E991-EA9FF2B6893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F52ACA6C-C924-4941-51ED-F1C719E91F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75EB8767-CCC1-8CF5-C00D-858F9AA23562}"/>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5" name="Footer Placeholder 4">
            <a:extLst>
              <a:ext uri="{FF2B5EF4-FFF2-40B4-BE49-F238E27FC236}">
                <a16:creationId xmlns:a16="http://schemas.microsoft.com/office/drawing/2014/main" id="{363383A6-B51C-A394-C246-68C5C7E9B1D0}"/>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824463F-8562-6654-408D-E3788C9C461C}"/>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1722736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702274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147916"/>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1339772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Picture 3">
            <a:extLst>
              <a:ext uri="{FF2B5EF4-FFF2-40B4-BE49-F238E27FC236}">
                <a16:creationId xmlns:a16="http://schemas.microsoft.com/office/drawing/2014/main" id="{B95C4430-545B-43B4-8F97-B99486693A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5" name="Rectangle 4">
            <a:extLst>
              <a:ext uri="{FF2B5EF4-FFF2-40B4-BE49-F238E27FC236}">
                <a16:creationId xmlns:a16="http://schemas.microsoft.com/office/drawing/2014/main" id="{8D558F4F-F02F-4C45-8C27-F7DD99B0F78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mn-lt"/>
                <a:ea typeface="Calibri"/>
                <a:cs typeface="Calibri"/>
                <a:sym typeface="Calibri"/>
              </a:rPr>
              <a:t>Level 1 Module 3: </a:t>
            </a:r>
            <a:r>
              <a:rPr lang="en-US" sz="1400" b="1" i="0" u="none" strike="noStrike" cap="none" dirty="0">
                <a:solidFill>
                  <a:schemeClr val="bg2">
                    <a:lumMod val="75000"/>
                  </a:schemeClr>
                </a:solidFill>
                <a:latin typeface="+mn-lt"/>
                <a:ea typeface="Calibri"/>
                <a:cs typeface="Calibri"/>
                <a:sym typeface="Calibri"/>
              </a:rPr>
              <a:t>Communication with Children</a:t>
            </a:r>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3">
                    <a:lumMod val="75000"/>
                  </a:schemeClr>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Tree>
    <p:extLst>
      <p:ext uri="{BB962C8B-B14F-4D97-AF65-F5344CB8AC3E}">
        <p14:creationId xmlns:p14="http://schemas.microsoft.com/office/powerpoint/2010/main" val="1805827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47E5-CBCB-5455-AE43-F255045D88EE}"/>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F3D21783-26D3-5BE6-27CD-16B44187F8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029F3F30-8A2C-04F9-584B-E117D038CC51}"/>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5" name="Footer Placeholder 4">
            <a:extLst>
              <a:ext uri="{FF2B5EF4-FFF2-40B4-BE49-F238E27FC236}">
                <a16:creationId xmlns:a16="http://schemas.microsoft.com/office/drawing/2014/main" id="{114EF7A1-EF34-7C98-FD87-D01A3B383D0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73D3E7C-53EE-0C83-FB49-59809F7033A8}"/>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2015490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0D8-0D7D-867A-61AC-0A1C765891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925CAE86-01D8-D131-EC1C-696327E85D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71A909-F857-DB87-DB59-B48FF46146AA}"/>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5" name="Footer Placeholder 4">
            <a:extLst>
              <a:ext uri="{FF2B5EF4-FFF2-40B4-BE49-F238E27FC236}">
                <a16:creationId xmlns:a16="http://schemas.microsoft.com/office/drawing/2014/main" id="{A4F5B53C-398D-B53B-2B62-3CE0DB485B5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592DB13A-0AB8-8A32-FDF3-CC023D345BF8}"/>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004966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6F03-0742-97EA-70AD-003B356309EB}"/>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868E0A91-D5FD-2933-F86F-9FC63C9900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36295C6D-2FDB-52EB-A9AD-0EEE407377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1DED24C0-190D-E192-E69F-BCE941CC7A11}"/>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6" name="Footer Placeholder 5">
            <a:extLst>
              <a:ext uri="{FF2B5EF4-FFF2-40B4-BE49-F238E27FC236}">
                <a16:creationId xmlns:a16="http://schemas.microsoft.com/office/drawing/2014/main" id="{3A21B961-51E8-BEC3-F3DD-2AFA8CA03FF0}"/>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5A67F317-488C-2E9C-B84D-9AB2C64E5F26}"/>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1400046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94B3F-4AA8-0C8E-F490-1D9A7F4D5657}"/>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849D7B2E-8DF7-39FC-22D0-1B39957079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60202C-76F2-F42D-6A31-B7DA380961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A6A57E30-D1BA-4F4C-5714-35C8F8E018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47DCD4-A6B3-4967-0D5E-C26B9CF6D8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A4F43EAF-5E57-D516-4DA7-5E911A9ED00A}"/>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8" name="Footer Placeholder 7">
            <a:extLst>
              <a:ext uri="{FF2B5EF4-FFF2-40B4-BE49-F238E27FC236}">
                <a16:creationId xmlns:a16="http://schemas.microsoft.com/office/drawing/2014/main" id="{D9F31795-B35C-ACBC-E4B2-07905ADFA4E7}"/>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45EEA0-FB7C-1456-5B00-7C0AF0679EB7}"/>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748569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5255-4BEE-CC94-5F41-6A6BDE1B0725}"/>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FEF52F62-BE86-E5C5-F6FF-5B854DB6E7D1}"/>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4" name="Footer Placeholder 3">
            <a:extLst>
              <a:ext uri="{FF2B5EF4-FFF2-40B4-BE49-F238E27FC236}">
                <a16:creationId xmlns:a16="http://schemas.microsoft.com/office/drawing/2014/main" id="{C0AEE781-9FAE-F910-63F2-42A64FED779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06E8C4C6-F237-2DF1-4503-50D54F41F7F7}"/>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937661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669CEB-ED93-ECA7-5D46-97C079BE1EE5}"/>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3" name="Footer Placeholder 2">
            <a:extLst>
              <a:ext uri="{FF2B5EF4-FFF2-40B4-BE49-F238E27FC236}">
                <a16:creationId xmlns:a16="http://schemas.microsoft.com/office/drawing/2014/main" id="{1647574D-3B1E-E461-35B0-19EEEBC4D1D9}"/>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4D288331-0728-B58A-FF59-50CE6750AEDD}"/>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1144031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FC6BC-9272-5273-03CE-154C854D33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BB0F4706-7D65-92D8-89ED-C98432C91F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E10F7948-2F8A-3FA4-C9B7-652B3E1680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6FCF4D-893E-28F9-82E5-DB448D2B8553}"/>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6" name="Footer Placeholder 5">
            <a:extLst>
              <a:ext uri="{FF2B5EF4-FFF2-40B4-BE49-F238E27FC236}">
                <a16:creationId xmlns:a16="http://schemas.microsoft.com/office/drawing/2014/main" id="{E1CD9E8A-C1C9-7D73-A58B-15D476E80141}"/>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FB5B252A-7232-418C-0A29-262F9F93D25B}"/>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824925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907D0-3301-B344-BE09-A9208577D8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10748948-BCB0-1D2D-6B3A-2199C6629F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7FD622F3-AB23-8FB3-98A5-35BB478235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BE1D86-4787-AB3A-1875-68BE1721C438}"/>
              </a:ext>
            </a:extLst>
          </p:cNvPr>
          <p:cNvSpPr>
            <a:spLocks noGrp="1"/>
          </p:cNvSpPr>
          <p:nvPr>
            <p:ph type="dt" sz="half" idx="10"/>
          </p:nvPr>
        </p:nvSpPr>
        <p:spPr/>
        <p:txBody>
          <a:bodyPr/>
          <a:lstStyle/>
          <a:p>
            <a:fld id="{678D5D12-783A-45A0-8686-6EC08A00CE48}" type="datetimeFigureOut">
              <a:rPr lang="en-BE" smtClean="0"/>
              <a:t>03/04/2023</a:t>
            </a:fld>
            <a:endParaRPr lang="en-BE"/>
          </a:p>
        </p:txBody>
      </p:sp>
      <p:sp>
        <p:nvSpPr>
          <p:cNvPr id="6" name="Footer Placeholder 5">
            <a:extLst>
              <a:ext uri="{FF2B5EF4-FFF2-40B4-BE49-F238E27FC236}">
                <a16:creationId xmlns:a16="http://schemas.microsoft.com/office/drawing/2014/main" id="{05E9DDD3-4033-991B-5795-8CAD0CA87270}"/>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F3CF7A5-F9D4-6DF1-A119-016A0D84AC63}"/>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22777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B6F8A4-0B22-C3B0-44B2-7CDC0F2D60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060BABEF-D7DE-ACE0-EDA3-4371D53814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1737116-1864-DB32-1C61-725E40E5B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D5D12-783A-45A0-8686-6EC08A00CE48}" type="datetimeFigureOut">
              <a:rPr lang="en-BE" smtClean="0"/>
              <a:t>03/04/2023</a:t>
            </a:fld>
            <a:endParaRPr lang="en-BE"/>
          </a:p>
        </p:txBody>
      </p:sp>
      <p:sp>
        <p:nvSpPr>
          <p:cNvPr id="5" name="Footer Placeholder 4">
            <a:extLst>
              <a:ext uri="{FF2B5EF4-FFF2-40B4-BE49-F238E27FC236}">
                <a16:creationId xmlns:a16="http://schemas.microsoft.com/office/drawing/2014/main" id="{2B544B5C-9889-45F0-FAD4-01257ADAC2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94FB77FE-9D55-60CA-4F81-F4ABFA6FD7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AB8A15-5239-45A8-8B4F-CE4E04F7A4EB}" type="slidenum">
              <a:rPr lang="en-BE" smtClean="0"/>
              <a:t>‹#›</a:t>
            </a:fld>
            <a:endParaRPr lang="en-BE"/>
          </a:p>
        </p:txBody>
      </p:sp>
    </p:spTree>
    <p:extLst>
      <p:ext uri="{BB962C8B-B14F-4D97-AF65-F5344CB8AC3E}">
        <p14:creationId xmlns:p14="http://schemas.microsoft.com/office/powerpoint/2010/main" val="3533432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6.xml"/><Relationship Id="rId1" Type="http://schemas.openxmlformats.org/officeDocument/2006/relationships/slideLayout" Target="../slideLayouts/slideLayout14.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hyperlink" Target="https://www.elok.eu.org/kleurplaten/fruitscha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9F0C12C-506A-C8C2-1EA0-232464AB3067}"/>
              </a:ext>
            </a:extLst>
          </p:cNvPr>
          <p:cNvSpPr txBox="1"/>
          <p:nvPr/>
        </p:nvSpPr>
        <p:spPr>
          <a:xfrm>
            <a:off x="-107784" y="2049343"/>
            <a:ext cx="6181725" cy="1785104"/>
          </a:xfrm>
          <a:prstGeom prst="rect">
            <a:avLst/>
          </a:prstGeom>
          <a:noFill/>
        </p:spPr>
        <p:txBody>
          <a:bodyPr wrap="square" rtlCol="0">
            <a:spAutoFit/>
          </a:bodyPr>
          <a:lstStyle/>
          <a:p>
            <a:pPr algn="r" rtl="1"/>
            <a:r>
              <a:rPr lang="en-CA" sz="5400" b="1" dirty="0">
                <a:solidFill>
                  <a:schemeClr val="accent3">
                    <a:lumMod val="75000"/>
                  </a:schemeClr>
                </a:solidFill>
                <a:latin typeface="Calibri" panose="020F0502020204030204" pitchFamily="34" charset="0"/>
                <a:cs typeface="Calibri" panose="020F0502020204030204" pitchFamily="34" charset="0"/>
              </a:rPr>
              <a:t>التواصل مع الأطفال</a:t>
            </a:r>
          </a:p>
          <a:p>
            <a:pPr algn="r" rtl="1"/>
            <a:endParaRPr lang="en-CA" sz="2800" b="1" spc="300" dirty="0">
              <a:solidFill>
                <a:schemeClr val="accent3">
                  <a:lumMod val="75000"/>
                </a:schemeClr>
              </a:solidFill>
              <a:latin typeface="Garamond" panose="02020404030301010803" pitchFamily="18" charset="0"/>
            </a:endParaRPr>
          </a:p>
          <a:p>
            <a:pPr algn="r" rtl="1"/>
            <a:r>
              <a:rPr lang="en-CA" sz="2800" b="1" spc="300" dirty="0" err="1">
                <a:solidFill>
                  <a:schemeClr val="accent3">
                    <a:lumMod val="75000"/>
                  </a:schemeClr>
                </a:solidFill>
                <a:latin typeface="Calibri" panose="020F0502020204030204" pitchFamily="34" charset="0"/>
                <a:cs typeface="Calibri" panose="020F0502020204030204" pitchFamily="34" charset="0"/>
              </a:rPr>
              <a:t>المستوى</a:t>
            </a:r>
            <a:r>
              <a:rPr lang="en-CA" sz="2800" b="1" spc="300" dirty="0">
                <a:solidFill>
                  <a:schemeClr val="accent3">
                    <a:lumMod val="75000"/>
                  </a:schemeClr>
                </a:solidFill>
                <a:latin typeface="Calibri" panose="020F0502020204030204" pitchFamily="34" charset="0"/>
                <a:cs typeface="Calibri" panose="020F0502020204030204" pitchFamily="34" charset="0"/>
              </a:rPr>
              <a:t> </a:t>
            </a:r>
            <a:r>
              <a:rPr lang="ar-SA" sz="2800" b="1" spc="300" dirty="0">
                <a:solidFill>
                  <a:schemeClr val="accent3">
                    <a:lumMod val="75000"/>
                  </a:schemeClr>
                </a:solidFill>
                <a:latin typeface="Calibri" panose="020F0502020204030204" pitchFamily="34" charset="0"/>
                <a:cs typeface="Calibri" panose="020F0502020204030204" pitchFamily="34" charset="0"/>
              </a:rPr>
              <a:t>الأول </a:t>
            </a:r>
            <a:r>
              <a:rPr lang="en-CA" sz="2800" b="1" spc="300" dirty="0" err="1">
                <a:solidFill>
                  <a:schemeClr val="accent3">
                    <a:lumMod val="75000"/>
                  </a:schemeClr>
                </a:solidFill>
                <a:latin typeface="Calibri" panose="020F0502020204030204" pitchFamily="34" charset="0"/>
                <a:cs typeface="Calibri" panose="020F0502020204030204" pitchFamily="34" charset="0"/>
              </a:rPr>
              <a:t>الوحدة</a:t>
            </a:r>
            <a:r>
              <a:rPr lang="en-CA" sz="2800" b="1" spc="300" dirty="0">
                <a:solidFill>
                  <a:schemeClr val="accent3">
                    <a:lumMod val="75000"/>
                  </a:schemeClr>
                </a:solidFill>
                <a:latin typeface="Calibri" panose="020F0502020204030204" pitchFamily="34" charset="0"/>
                <a:cs typeface="Calibri" panose="020F0502020204030204" pitchFamily="34" charset="0"/>
              </a:rPr>
              <a:t> </a:t>
            </a:r>
            <a:r>
              <a:rPr lang="ar-SA" sz="2800" b="1" spc="300" dirty="0">
                <a:solidFill>
                  <a:schemeClr val="accent3">
                    <a:lumMod val="75000"/>
                  </a:schemeClr>
                </a:solidFill>
                <a:latin typeface="Calibri" panose="020F0502020204030204" pitchFamily="34" charset="0"/>
                <a:cs typeface="Calibri" panose="020F0502020204030204" pitchFamily="34" charset="0"/>
              </a:rPr>
              <a:t>الثالثة</a:t>
            </a:r>
            <a:endParaRPr lang="en-CA" sz="2800" b="1" spc="300" dirty="0">
              <a:solidFill>
                <a:schemeClr val="accent3">
                  <a:lumMod val="75000"/>
                </a:schemeClr>
              </a:solidFill>
              <a:latin typeface="Calibri" panose="020F0502020204030204" pitchFamily="34" charset="0"/>
              <a:cs typeface="Calibri" panose="020F0502020204030204" pitchFamily="34" charset="0"/>
            </a:endParaRPr>
          </a:p>
        </p:txBody>
      </p:sp>
      <p:grpSp>
        <p:nvGrpSpPr>
          <p:cNvPr id="15" name="Group 14">
            <a:extLst>
              <a:ext uri="{FF2B5EF4-FFF2-40B4-BE49-F238E27FC236}">
                <a16:creationId xmlns:a16="http://schemas.microsoft.com/office/drawing/2014/main" id="{449A8F45-7664-16D2-9465-9148E2F304FA}"/>
              </a:ext>
            </a:extLst>
          </p:cNvPr>
          <p:cNvGrpSpPr/>
          <p:nvPr/>
        </p:nvGrpSpPr>
        <p:grpSpPr>
          <a:xfrm>
            <a:off x="6654403" y="1600543"/>
            <a:ext cx="4476613" cy="3859138"/>
            <a:chOff x="3971315" y="2381391"/>
            <a:chExt cx="860835" cy="742097"/>
          </a:xfrm>
        </p:grpSpPr>
        <p:sp>
          <p:nvSpPr>
            <p:cNvPr id="16" name="Hexagon 15">
              <a:extLst>
                <a:ext uri="{FF2B5EF4-FFF2-40B4-BE49-F238E27FC236}">
                  <a16:creationId xmlns:a16="http://schemas.microsoft.com/office/drawing/2014/main" id="{1EFACB39-7566-C7F7-DC37-DB1197218D55}"/>
                </a:ext>
              </a:extLst>
            </p:cNvPr>
            <p:cNvSpPr/>
            <p:nvPr/>
          </p:nvSpPr>
          <p:spPr>
            <a:xfrm rot="1782986">
              <a:off x="3971315" y="2381391"/>
              <a:ext cx="860835" cy="742097"/>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7" name="Google Shape;321;p4">
              <a:extLst>
                <a:ext uri="{FF2B5EF4-FFF2-40B4-BE49-F238E27FC236}">
                  <a16:creationId xmlns:a16="http://schemas.microsoft.com/office/drawing/2014/main" id="{6B27FEB1-609C-2191-1777-1EF9E723427D}"/>
                </a:ext>
              </a:extLst>
            </p:cNvPr>
            <p:cNvSpPr/>
            <p:nvPr/>
          </p:nvSpPr>
          <p:spPr>
            <a:xfrm>
              <a:off x="4160713" y="2587322"/>
              <a:ext cx="290020" cy="223640"/>
            </a:xfrm>
            <a:prstGeom prst="wedgeRoundRectCallout">
              <a:avLst/>
            </a:prstGeom>
            <a:solidFill>
              <a:schemeClr val="bg1"/>
            </a:solid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200" dirty="0">
                <a:solidFill>
                  <a:schemeClr val="lt1"/>
                </a:solidFill>
                <a:latin typeface="Calibri"/>
                <a:ea typeface="Calibri"/>
                <a:cs typeface="Calibri"/>
                <a:sym typeface="Calibri"/>
              </a:endParaRPr>
            </a:p>
          </p:txBody>
        </p:sp>
        <p:sp>
          <p:nvSpPr>
            <p:cNvPr id="18" name="Google Shape;322;p4">
              <a:extLst>
                <a:ext uri="{FF2B5EF4-FFF2-40B4-BE49-F238E27FC236}">
                  <a16:creationId xmlns:a16="http://schemas.microsoft.com/office/drawing/2014/main" id="{8A6D4E13-5523-2096-EE44-AD0A85070120}"/>
                </a:ext>
              </a:extLst>
            </p:cNvPr>
            <p:cNvSpPr/>
            <p:nvPr/>
          </p:nvSpPr>
          <p:spPr>
            <a:xfrm>
              <a:off x="4357267" y="2725958"/>
              <a:ext cx="290020" cy="223640"/>
            </a:xfrm>
            <a:prstGeom prst="wedgeRoundRectCallout">
              <a:avLst>
                <a:gd name="adj1" fmla="val 59833"/>
                <a:gd name="adj2" fmla="val 21866"/>
                <a:gd name="adj3" fmla="val 16667"/>
              </a:avLst>
            </a:prstGeom>
            <a:solidFill>
              <a:schemeClr val="bg1"/>
            </a:solidFill>
            <a:ln w="762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200" dirty="0">
                <a:solidFill>
                  <a:schemeClr val="lt1"/>
                </a:solidFill>
                <a:latin typeface="Calibri"/>
                <a:ea typeface="Calibri"/>
                <a:cs typeface="Calibri"/>
                <a:sym typeface="Calibri"/>
              </a:endParaRPr>
            </a:p>
          </p:txBody>
        </p:sp>
      </p:grpSp>
      <p:pic>
        <p:nvPicPr>
          <p:cNvPr id="19" name="Picture 18" descr="Logo  Description automatically generated">
            <a:extLst>
              <a:ext uri="{FF2B5EF4-FFF2-40B4-BE49-F238E27FC236}">
                <a16:creationId xmlns:a16="http://schemas.microsoft.com/office/drawing/2014/main" id="{73058FE2-1AF1-D352-BE98-0810FBB643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20" name="Picture 19" descr="Text  Description automatically generated">
            <a:extLst>
              <a:ext uri="{FF2B5EF4-FFF2-40B4-BE49-F238E27FC236}">
                <a16:creationId xmlns:a16="http://schemas.microsoft.com/office/drawing/2014/main" id="{8106F867-F385-AD2B-EB22-FF7A10EAAF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D5C84CA-17B9-EF6A-2A6A-1F3B64C11816}"/>
              </a:ext>
            </a:extLst>
          </p:cNvPr>
          <p:cNvSpPr txBox="1">
            <a:spLocks/>
          </p:cNvSpPr>
          <p:nvPr/>
        </p:nvSpPr>
        <p:spPr>
          <a:xfrm>
            <a:off x="910686" y="1891145"/>
            <a:ext cx="10126172" cy="2768242"/>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Calibri" panose="020F0502020204030204" pitchFamily="34" charset="0"/>
                <a:cs typeface="Calibri" panose="020F0502020204030204" pitchFamily="34" charset="0"/>
              </a:rPr>
              <a:t>الجلسة</a:t>
            </a:r>
            <a:r>
              <a:rPr lang="en-CA" sz="3000" b="1" dirty="0">
                <a:solidFill>
                  <a:schemeClr val="bg1"/>
                </a:solidFill>
                <a:latin typeface="Calibri" panose="020F0502020204030204" pitchFamily="34" charset="0"/>
                <a:cs typeface="Calibri" panose="020F0502020204030204" pitchFamily="34" charset="0"/>
              </a:rPr>
              <a:t> </a:t>
            </a:r>
            <a:r>
              <a:rPr lang="ar-SA" sz="3000" b="1" dirty="0">
                <a:solidFill>
                  <a:schemeClr val="bg1"/>
                </a:solidFill>
                <a:latin typeface="Calibri" panose="020F0502020204030204" pitchFamily="34" charset="0"/>
                <a:cs typeface="Calibri" panose="020F0502020204030204" pitchFamily="34" charset="0"/>
              </a:rPr>
              <a:t>٢</a:t>
            </a:r>
            <a:endParaRPr lang="en-CA" sz="30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en-US" sz="5400" b="1" dirty="0">
                <a:solidFill>
                  <a:schemeClr val="bg1"/>
                </a:solidFill>
                <a:latin typeface="Calibri" panose="020F0502020204030204" pitchFamily="34" charset="0"/>
                <a:cs typeface="Calibri" panose="020F0502020204030204" pitchFamily="34" charset="0"/>
              </a:rPr>
              <a:t>كيف يجب على أخصائيي الحالة </a:t>
            </a:r>
            <a:r>
              <a:rPr lang="en-US" sz="5400" b="1" dirty="0" err="1">
                <a:solidFill>
                  <a:schemeClr val="bg1"/>
                </a:solidFill>
                <a:latin typeface="Calibri" panose="020F0502020204030204" pitchFamily="34" charset="0"/>
                <a:cs typeface="Calibri" panose="020F0502020204030204" pitchFamily="34" charset="0"/>
              </a:rPr>
              <a:t>الاستعداد</a:t>
            </a:r>
            <a:r>
              <a:rPr lang="en-US" sz="5400" b="1" dirty="0">
                <a:solidFill>
                  <a:schemeClr val="bg1"/>
                </a:solidFill>
                <a:latin typeface="Calibri" panose="020F0502020204030204" pitchFamily="34" charset="0"/>
                <a:cs typeface="Calibri" panose="020F0502020204030204" pitchFamily="34" charset="0"/>
              </a:rPr>
              <a:t> </a:t>
            </a:r>
            <a:r>
              <a:rPr lang="en-US" sz="5400" b="1" dirty="0" err="1">
                <a:solidFill>
                  <a:schemeClr val="bg1"/>
                </a:solidFill>
                <a:latin typeface="Calibri" panose="020F0502020204030204" pitchFamily="34" charset="0"/>
                <a:cs typeface="Calibri" panose="020F0502020204030204" pitchFamily="34" charset="0"/>
              </a:rPr>
              <a:t>ل</a:t>
            </a:r>
            <a:r>
              <a:rPr lang="ar-SA" sz="5400" b="1" dirty="0">
                <a:solidFill>
                  <a:schemeClr val="bg1"/>
                </a:solidFill>
                <a:latin typeface="Calibri" panose="020F0502020204030204" pitchFamily="34" charset="0"/>
                <a:cs typeface="Calibri" panose="020F0502020204030204" pitchFamily="34" charset="0"/>
              </a:rPr>
              <a:t>مقابلة</a:t>
            </a:r>
            <a:r>
              <a:rPr lang="en-US" sz="5400" b="1" dirty="0">
                <a:solidFill>
                  <a:schemeClr val="bg1"/>
                </a:solidFill>
                <a:latin typeface="Calibri" panose="020F0502020204030204" pitchFamily="34" charset="0"/>
                <a:cs typeface="Calibri" panose="020F0502020204030204" pitchFamily="34" charset="0"/>
              </a:rPr>
              <a:t> الأطفال؟</a:t>
            </a:r>
          </a:p>
        </p:txBody>
      </p:sp>
    </p:spTree>
    <p:extLst>
      <p:ext uri="{BB962C8B-B14F-4D97-AF65-F5344CB8AC3E}">
        <p14:creationId xmlns:p14="http://schemas.microsoft.com/office/powerpoint/2010/main" val="2709112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pPr rtl="1"/>
            <a:r>
              <a:rPr lang="en-US" sz="3200" dirty="0">
                <a:latin typeface="Calibri" panose="020F0502020204030204" pitchFamily="34" charset="0"/>
                <a:cs typeface="Calibri" panose="020F0502020204030204" pitchFamily="34" charset="0"/>
              </a:rPr>
              <a:t>تحديد المساحة </a:t>
            </a:r>
            <a:r>
              <a:rPr lang="en-US" sz="3200" dirty="0" err="1">
                <a:latin typeface="Calibri" panose="020F0502020204030204" pitchFamily="34" charset="0"/>
                <a:cs typeface="Calibri" panose="020F0502020204030204" pitchFamily="34" charset="0"/>
              </a:rPr>
              <a:t>المناسبة</a:t>
            </a:r>
            <a:r>
              <a:rPr lang="en-US" sz="3200" dirty="0">
                <a:latin typeface="Calibri" panose="020F0502020204030204" pitchFamily="34" charset="0"/>
                <a:cs typeface="Calibri" panose="020F0502020204030204" pitchFamily="34" charset="0"/>
              </a:rPr>
              <a:t> </a:t>
            </a:r>
            <a:r>
              <a:rPr lang="en-US" sz="3200" dirty="0" err="1">
                <a:latin typeface="Calibri" panose="020F0502020204030204" pitchFamily="34" charset="0"/>
                <a:cs typeface="Calibri" panose="020F0502020204030204" pitchFamily="34" charset="0"/>
              </a:rPr>
              <a:t>لل</a:t>
            </a:r>
            <a:r>
              <a:rPr lang="ar-SA" sz="3200" dirty="0">
                <a:latin typeface="Calibri" panose="020F0502020204030204" pitchFamily="34" charset="0"/>
                <a:cs typeface="Calibri" panose="020F0502020204030204" pitchFamily="34" charset="0"/>
              </a:rPr>
              <a:t>مقابلة</a:t>
            </a:r>
            <a:endParaRPr lang="en-BE" dirty="0">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4D93D22D-FB97-0F71-EDA9-70C82D549C62}"/>
              </a:ext>
            </a:extLst>
          </p:cNvPr>
          <p:cNvSpPr/>
          <p:nvPr/>
        </p:nvSpPr>
        <p:spPr>
          <a:xfrm>
            <a:off x="5741720" y="1542209"/>
            <a:ext cx="5347903"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rtl="1"/>
            <a:r>
              <a:rPr lang="en-GB" sz="4000" b="1" dirty="0">
                <a:solidFill>
                  <a:schemeClr val="tx1"/>
                </a:solidFill>
                <a:latin typeface="Calibri" panose="020F0502020204030204" pitchFamily="34" charset="0"/>
                <a:cs typeface="Calibri" panose="020F0502020204030204" pitchFamily="34" charset="0"/>
              </a:rPr>
              <a:t>ما الذي يجب مراعاته عند </a:t>
            </a:r>
            <a:r>
              <a:rPr lang="en-GB" sz="4000" b="1" dirty="0" err="1">
                <a:solidFill>
                  <a:schemeClr val="tx1"/>
                </a:solidFill>
                <a:latin typeface="Calibri" panose="020F0502020204030204" pitchFamily="34" charset="0"/>
                <a:cs typeface="Calibri" panose="020F0502020204030204" pitchFamily="34" charset="0"/>
              </a:rPr>
              <a:t>اختيار</a:t>
            </a:r>
            <a:r>
              <a:rPr lang="en-GB" sz="4000" b="1" dirty="0">
                <a:solidFill>
                  <a:schemeClr val="tx1"/>
                </a:solidFill>
                <a:latin typeface="Calibri" panose="020F0502020204030204" pitchFamily="34" charset="0"/>
                <a:cs typeface="Calibri" panose="020F0502020204030204" pitchFamily="34" charset="0"/>
              </a:rPr>
              <a:t> </a:t>
            </a:r>
            <a:r>
              <a:rPr lang="ar-SA" sz="4000" b="1" dirty="0">
                <a:solidFill>
                  <a:schemeClr val="tx1"/>
                </a:solidFill>
                <a:latin typeface="Calibri" panose="020F0502020204030204" pitchFamily="34" charset="0"/>
                <a:cs typeface="Calibri" panose="020F0502020204030204" pitchFamily="34" charset="0"/>
              </a:rPr>
              <a:t>ال</a:t>
            </a:r>
            <a:r>
              <a:rPr lang="en-GB" sz="4000" b="1" dirty="0" err="1">
                <a:solidFill>
                  <a:schemeClr val="tx1"/>
                </a:solidFill>
                <a:latin typeface="Calibri" panose="020F0502020204030204" pitchFamily="34" charset="0"/>
                <a:cs typeface="Calibri" panose="020F0502020204030204" pitchFamily="34" charset="0"/>
              </a:rPr>
              <a:t>م</a:t>
            </a:r>
            <a:r>
              <a:rPr lang="ar-SA" sz="4000" b="1" dirty="0">
                <a:solidFill>
                  <a:schemeClr val="tx1"/>
                </a:solidFill>
                <a:latin typeface="Calibri" panose="020F0502020204030204" pitchFamily="34" charset="0"/>
                <a:cs typeface="Calibri" panose="020F0502020204030204" pitchFamily="34" charset="0"/>
              </a:rPr>
              <a:t>ساحة</a:t>
            </a:r>
            <a:r>
              <a:rPr lang="en-GB" sz="4000" b="1" dirty="0">
                <a:solidFill>
                  <a:schemeClr val="tx1"/>
                </a:solidFill>
                <a:latin typeface="Calibri" panose="020F0502020204030204" pitchFamily="34" charset="0"/>
                <a:cs typeface="Calibri" panose="020F0502020204030204" pitchFamily="34" charset="0"/>
              </a:rPr>
              <a:t> </a:t>
            </a:r>
            <a:r>
              <a:rPr lang="en-GB" sz="4000" b="1" dirty="0" err="1">
                <a:solidFill>
                  <a:schemeClr val="tx1"/>
                </a:solidFill>
                <a:latin typeface="Calibri" panose="020F0502020204030204" pitchFamily="34" charset="0"/>
                <a:cs typeface="Calibri" panose="020F0502020204030204" pitchFamily="34" charset="0"/>
              </a:rPr>
              <a:t>ل</a:t>
            </a:r>
            <a:r>
              <a:rPr lang="ar-SA" sz="4000" b="1" dirty="0">
                <a:solidFill>
                  <a:schemeClr val="tx1"/>
                </a:solidFill>
                <a:latin typeface="Calibri" panose="020F0502020204030204" pitchFamily="34" charset="0"/>
                <a:cs typeface="Calibri" panose="020F0502020204030204" pitchFamily="34" charset="0"/>
              </a:rPr>
              <a:t>مقابلة</a:t>
            </a:r>
            <a:r>
              <a:rPr lang="en-GB" sz="4000" b="1" dirty="0">
                <a:solidFill>
                  <a:schemeClr val="tx1"/>
                </a:solidFill>
                <a:latin typeface="Calibri" panose="020F0502020204030204" pitchFamily="34" charset="0"/>
                <a:cs typeface="Calibri" panose="020F0502020204030204" pitchFamily="34" charset="0"/>
              </a:rPr>
              <a:t> الطفل؟</a:t>
            </a:r>
            <a:endParaRPr lang="en-BE" sz="4000" b="1" dirty="0">
              <a:solidFill>
                <a:schemeClr val="tx1"/>
              </a:solidFill>
              <a:latin typeface="Calibri" panose="020F0502020204030204" pitchFamily="34" charset="0"/>
              <a:cs typeface="Calibri" panose="020F0502020204030204" pitchFamily="34" charset="0"/>
            </a:endParaRP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607541" y="2194390"/>
            <a:ext cx="3415887" cy="2678824"/>
            <a:chOff x="1117683" y="2194390"/>
            <a:chExt cx="3415887" cy="2678824"/>
          </a:xfrm>
          <a:solidFill>
            <a:schemeClr val="accent3">
              <a:lumMod val="75000"/>
            </a:schemeClr>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Tree>
    <p:extLst>
      <p:ext uri="{BB962C8B-B14F-4D97-AF65-F5344CB8AC3E}">
        <p14:creationId xmlns:p14="http://schemas.microsoft.com/office/powerpoint/2010/main" val="1125505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a:xfrm>
            <a:off x="808641" y="106148"/>
            <a:ext cx="10248861" cy="868968"/>
          </a:xfrm>
        </p:spPr>
        <p:txBody>
          <a:bodyPr>
            <a:normAutofit/>
          </a:bodyPr>
          <a:lstStyle/>
          <a:p>
            <a:pPr rtl="1"/>
            <a:r>
              <a:rPr lang="en-US" dirty="0" err="1">
                <a:latin typeface="Calibri" panose="020F0502020204030204" pitchFamily="34" charset="0"/>
                <a:cs typeface="Calibri" panose="020F0502020204030204" pitchFamily="34" charset="0"/>
              </a:rPr>
              <a:t>تحديد</a:t>
            </a:r>
            <a:r>
              <a:rPr lang="en-US"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المساحة المناسبة للمقابلة</a:t>
            </a:r>
            <a:endParaRPr lang="en-CA" dirty="0">
              <a:latin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17423EDE-4BBC-D447-A933-09CCB9321CFC}"/>
              </a:ext>
            </a:extLst>
          </p:cNvPr>
          <p:cNvSpPr txBox="1"/>
          <p:nvPr/>
        </p:nvSpPr>
        <p:spPr>
          <a:xfrm rot="19926712">
            <a:off x="8885130" y="5235373"/>
            <a:ext cx="2500096" cy="523220"/>
          </a:xfrm>
          <a:prstGeom prst="rect">
            <a:avLst/>
          </a:prstGeom>
          <a:noFill/>
        </p:spPr>
        <p:txBody>
          <a:bodyPr wrap="square" rtlCol="0">
            <a:spAutoFit/>
          </a:bodyPr>
          <a:lstStyle/>
          <a:p>
            <a:pPr algn="ctr" rtl="1"/>
            <a:r>
              <a:rPr lang="en-GB" sz="2800" dirty="0" err="1">
                <a:latin typeface="Calibri" panose="020F0502020204030204" pitchFamily="34" charset="0"/>
                <a:cs typeface="Calibri" panose="020F0502020204030204" pitchFamily="34" charset="0"/>
              </a:rPr>
              <a:t>خاص</a:t>
            </a:r>
            <a:r>
              <a:rPr lang="ar-SA" sz="2800" dirty="0" err="1">
                <a:latin typeface="Calibri" panose="020F0502020204030204" pitchFamily="34" charset="0"/>
                <a:cs typeface="Calibri" panose="020F0502020204030204" pitchFamily="34" charset="0"/>
              </a:rPr>
              <a:t>ة</a:t>
            </a:r>
            <a:endParaRPr lang="en-BE" sz="2800" dirty="0">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149B68A9-40BC-4BF3-DF5D-9C84865582CC}"/>
              </a:ext>
            </a:extLst>
          </p:cNvPr>
          <p:cNvSpPr txBox="1"/>
          <p:nvPr/>
        </p:nvSpPr>
        <p:spPr>
          <a:xfrm rot="20052017">
            <a:off x="5966163" y="1763014"/>
            <a:ext cx="2500096" cy="523220"/>
          </a:xfrm>
          <a:prstGeom prst="rect">
            <a:avLst/>
          </a:prstGeom>
          <a:noFill/>
        </p:spPr>
        <p:txBody>
          <a:bodyPr wrap="square" rtlCol="0">
            <a:spAutoFit/>
          </a:bodyPr>
          <a:lstStyle/>
          <a:p>
            <a:pPr algn="ctr" rtl="1"/>
            <a:r>
              <a:rPr lang="en-GB" sz="2800" dirty="0">
                <a:latin typeface="Calibri" panose="020F0502020204030204" pitchFamily="34" charset="0"/>
                <a:cs typeface="Calibri" panose="020F0502020204030204" pitchFamily="34" charset="0"/>
              </a:rPr>
              <a:t>صديقة للطفل</a:t>
            </a:r>
            <a:endParaRPr lang="en-BE" sz="28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E8748641-08A6-FC6A-C2D6-1CCB1EEA886E}"/>
              </a:ext>
            </a:extLst>
          </p:cNvPr>
          <p:cNvSpPr txBox="1"/>
          <p:nvPr/>
        </p:nvSpPr>
        <p:spPr>
          <a:xfrm rot="1800000">
            <a:off x="8885133" y="1821586"/>
            <a:ext cx="2500096" cy="523220"/>
          </a:xfrm>
          <a:prstGeom prst="rect">
            <a:avLst/>
          </a:prstGeom>
          <a:noFill/>
        </p:spPr>
        <p:txBody>
          <a:bodyPr wrap="square" rtlCol="0">
            <a:spAutoFit/>
          </a:bodyPr>
          <a:lstStyle/>
          <a:p>
            <a:pPr algn="ctr" rtl="1"/>
            <a:r>
              <a:rPr lang="en-GB" sz="2800" dirty="0" err="1">
                <a:latin typeface="Calibri" panose="020F0502020204030204" pitchFamily="34" charset="0"/>
                <a:cs typeface="Calibri" panose="020F0502020204030204" pitchFamily="34" charset="0"/>
              </a:rPr>
              <a:t>مريح</a:t>
            </a:r>
            <a:r>
              <a:rPr lang="ar-SA" sz="2800" dirty="0" err="1">
                <a:latin typeface="Calibri" panose="020F0502020204030204" pitchFamily="34" charset="0"/>
                <a:cs typeface="Calibri" panose="020F0502020204030204" pitchFamily="34" charset="0"/>
              </a:rPr>
              <a:t>ة</a:t>
            </a:r>
            <a:endParaRPr lang="en-BE" sz="2800" dirty="0">
              <a:latin typeface="Calibri" panose="020F050202020403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2E88E7AA-D852-1D61-0F5E-D7F8F7D01E9E}"/>
              </a:ext>
            </a:extLst>
          </p:cNvPr>
          <p:cNvSpPr txBox="1"/>
          <p:nvPr/>
        </p:nvSpPr>
        <p:spPr>
          <a:xfrm rot="21031298">
            <a:off x="4974164" y="5280984"/>
            <a:ext cx="2500096" cy="523220"/>
          </a:xfrm>
          <a:prstGeom prst="rect">
            <a:avLst/>
          </a:prstGeom>
          <a:noFill/>
        </p:spPr>
        <p:txBody>
          <a:bodyPr wrap="square" rtlCol="0">
            <a:spAutoFit/>
          </a:bodyPr>
          <a:lstStyle/>
          <a:p>
            <a:pPr algn="ctr" rtl="1"/>
            <a:r>
              <a:rPr lang="en-GB" sz="2800" dirty="0" err="1">
                <a:latin typeface="Calibri" panose="020F0502020204030204" pitchFamily="34" charset="0"/>
                <a:cs typeface="Calibri" panose="020F0502020204030204" pitchFamily="34" charset="0"/>
              </a:rPr>
              <a:t>آمن</a:t>
            </a:r>
            <a:r>
              <a:rPr lang="ar-SA" sz="2800" dirty="0" err="1">
                <a:latin typeface="Calibri" panose="020F0502020204030204" pitchFamily="34" charset="0"/>
                <a:cs typeface="Calibri" panose="020F0502020204030204" pitchFamily="34" charset="0"/>
              </a:rPr>
              <a:t>ة</a:t>
            </a:r>
            <a:endParaRPr lang="en-BE" sz="2800" dirty="0">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id="{CC0A51BA-DD4B-410F-3F05-F7BB87FB75E1}"/>
              </a:ext>
            </a:extLst>
          </p:cNvPr>
          <p:cNvSpPr txBox="1"/>
          <p:nvPr/>
        </p:nvSpPr>
        <p:spPr>
          <a:xfrm>
            <a:off x="3960847" y="4561546"/>
            <a:ext cx="2500096" cy="523220"/>
          </a:xfrm>
          <a:prstGeom prst="rect">
            <a:avLst/>
          </a:prstGeom>
          <a:noFill/>
        </p:spPr>
        <p:txBody>
          <a:bodyPr wrap="square" rtlCol="0">
            <a:spAutoFit/>
          </a:bodyPr>
          <a:lstStyle/>
          <a:p>
            <a:pPr algn="ctr" rtl="1"/>
            <a:r>
              <a:rPr lang="ar-SA" sz="2800" dirty="0">
                <a:latin typeface="Calibri" panose="020F0502020204030204" pitchFamily="34" charset="0"/>
                <a:cs typeface="Calibri" panose="020F0502020204030204" pitchFamily="34" charset="0"/>
              </a:rPr>
              <a:t>سهلة</a:t>
            </a:r>
            <a:r>
              <a:rPr lang="en-GB" sz="2800" dirty="0">
                <a:latin typeface="Calibri" panose="020F0502020204030204" pitchFamily="34" charset="0"/>
                <a:cs typeface="Calibri" panose="020F0502020204030204" pitchFamily="34" charset="0"/>
              </a:rPr>
              <a:t> الوصول</a:t>
            </a:r>
            <a:endParaRPr lang="en-BE" sz="2800" dirty="0">
              <a:latin typeface="Calibri" panose="020F0502020204030204" pitchFamily="34" charset="0"/>
              <a:cs typeface="Calibri" panose="020F0502020204030204" pitchFamily="34" charset="0"/>
            </a:endParaRPr>
          </a:p>
        </p:txBody>
      </p:sp>
      <p:sp>
        <p:nvSpPr>
          <p:cNvPr id="27" name="TextBox 26">
            <a:extLst>
              <a:ext uri="{FF2B5EF4-FFF2-40B4-BE49-F238E27FC236}">
                <a16:creationId xmlns:a16="http://schemas.microsoft.com/office/drawing/2014/main" id="{E978890B-CB55-052F-0C28-09230D557FF9}"/>
              </a:ext>
            </a:extLst>
          </p:cNvPr>
          <p:cNvSpPr txBox="1"/>
          <p:nvPr/>
        </p:nvSpPr>
        <p:spPr>
          <a:xfrm rot="743961">
            <a:off x="1784886" y="5045831"/>
            <a:ext cx="2876585" cy="523220"/>
          </a:xfrm>
          <a:prstGeom prst="rect">
            <a:avLst/>
          </a:prstGeom>
          <a:noFill/>
        </p:spPr>
        <p:txBody>
          <a:bodyPr wrap="square" rtlCol="0">
            <a:spAutoFit/>
          </a:bodyPr>
          <a:lstStyle/>
          <a:p>
            <a:pPr algn="ctr" rtl="1"/>
            <a:r>
              <a:rPr lang="en-GB" sz="2800" dirty="0" err="1">
                <a:latin typeface="Calibri" panose="020F0502020204030204" pitchFamily="34" charset="0"/>
                <a:cs typeface="Calibri" panose="020F0502020204030204" pitchFamily="34" charset="0"/>
              </a:rPr>
              <a:t>شامل</a:t>
            </a:r>
            <a:r>
              <a:rPr lang="ar-SA" sz="2800" dirty="0" err="1">
                <a:latin typeface="Calibri" panose="020F0502020204030204" pitchFamily="34" charset="0"/>
                <a:cs typeface="Calibri" panose="020F0502020204030204" pitchFamily="34" charset="0"/>
              </a:rPr>
              <a:t>ة</a:t>
            </a:r>
            <a:endParaRPr lang="en-BE" sz="2800" dirty="0">
              <a:latin typeface="Calibri" panose="020F0502020204030204" pitchFamily="34" charset="0"/>
              <a:cs typeface="Calibri" panose="020F0502020204030204" pitchFamily="34" charset="0"/>
            </a:endParaRPr>
          </a:p>
        </p:txBody>
      </p:sp>
      <p:grpSp>
        <p:nvGrpSpPr>
          <p:cNvPr id="49" name="Group 48">
            <a:extLst>
              <a:ext uri="{FF2B5EF4-FFF2-40B4-BE49-F238E27FC236}">
                <a16:creationId xmlns:a16="http://schemas.microsoft.com/office/drawing/2014/main" id="{77CD7E5F-5F2A-03D9-4911-4E398C8F48BD}"/>
              </a:ext>
            </a:extLst>
          </p:cNvPr>
          <p:cNvGrpSpPr/>
          <p:nvPr/>
        </p:nvGrpSpPr>
        <p:grpSpPr>
          <a:xfrm>
            <a:off x="808641" y="1865681"/>
            <a:ext cx="10029481" cy="4393249"/>
            <a:chOff x="808641" y="1865681"/>
            <a:chExt cx="10029481" cy="4393249"/>
          </a:xfrm>
        </p:grpSpPr>
        <p:sp>
          <p:nvSpPr>
            <p:cNvPr id="6" name="Parallelogram 5">
              <a:extLst>
                <a:ext uri="{FF2B5EF4-FFF2-40B4-BE49-F238E27FC236}">
                  <a16:creationId xmlns:a16="http://schemas.microsoft.com/office/drawing/2014/main" id="{28B21C6B-2DBA-EAC0-9558-03FBE73987C8}"/>
                </a:ext>
              </a:extLst>
            </p:cNvPr>
            <p:cNvSpPr/>
            <p:nvPr/>
          </p:nvSpPr>
          <p:spPr>
            <a:xfrm rot="1819762">
              <a:off x="6942398" y="1865681"/>
              <a:ext cx="3685213" cy="1832568"/>
            </a:xfrm>
            <a:prstGeom prst="parallelogram">
              <a:avLst>
                <a:gd name="adj" fmla="val 65879"/>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7" name="Parallelogram 6">
              <a:extLst>
                <a:ext uri="{FF2B5EF4-FFF2-40B4-BE49-F238E27FC236}">
                  <a16:creationId xmlns:a16="http://schemas.microsoft.com/office/drawing/2014/main" id="{D3D1BADA-E09B-D689-B031-0C561F7A8084}"/>
                </a:ext>
              </a:extLst>
            </p:cNvPr>
            <p:cNvSpPr/>
            <p:nvPr/>
          </p:nvSpPr>
          <p:spPr>
            <a:xfrm rot="16200000">
              <a:off x="6299568" y="3214283"/>
              <a:ext cx="2946749" cy="2082113"/>
            </a:xfrm>
            <a:prstGeom prst="parallelogram">
              <a:avLst>
                <a:gd name="adj" fmla="val 58858"/>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8" name="Parallelogram 7">
              <a:extLst>
                <a:ext uri="{FF2B5EF4-FFF2-40B4-BE49-F238E27FC236}">
                  <a16:creationId xmlns:a16="http://schemas.microsoft.com/office/drawing/2014/main" id="{8BAE7D19-01CC-937D-509E-C9F88A40C0FF}"/>
                </a:ext>
              </a:extLst>
            </p:cNvPr>
            <p:cNvSpPr/>
            <p:nvPr/>
          </p:nvSpPr>
          <p:spPr>
            <a:xfrm rot="5400000" flipH="1">
              <a:off x="8524956" y="3460674"/>
              <a:ext cx="2722544" cy="1903788"/>
            </a:xfrm>
            <a:prstGeom prst="parallelogram">
              <a:avLst>
                <a:gd name="adj" fmla="val 49505"/>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9" name="Parallelogram 8">
              <a:extLst>
                <a:ext uri="{FF2B5EF4-FFF2-40B4-BE49-F238E27FC236}">
                  <a16:creationId xmlns:a16="http://schemas.microsoft.com/office/drawing/2014/main" id="{5A5E2018-95B4-4C76-83C4-37A22C62D739}"/>
                </a:ext>
              </a:extLst>
            </p:cNvPr>
            <p:cNvSpPr/>
            <p:nvPr/>
          </p:nvSpPr>
          <p:spPr>
            <a:xfrm rot="16200000">
              <a:off x="6917665" y="4243677"/>
              <a:ext cx="1389944" cy="627818"/>
            </a:xfrm>
            <a:prstGeom prst="parallelogram">
              <a:avLst>
                <a:gd name="adj" fmla="val 5885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14" name="Freeform: Shape 13">
              <a:extLst>
                <a:ext uri="{FF2B5EF4-FFF2-40B4-BE49-F238E27FC236}">
                  <a16:creationId xmlns:a16="http://schemas.microsoft.com/office/drawing/2014/main" id="{FEB70BB0-0564-EC94-2C83-212ABB9CB273}"/>
                </a:ext>
              </a:extLst>
            </p:cNvPr>
            <p:cNvSpPr/>
            <p:nvPr/>
          </p:nvSpPr>
          <p:spPr>
            <a:xfrm>
              <a:off x="856951" y="4565560"/>
              <a:ext cx="6362633" cy="704769"/>
            </a:xfrm>
            <a:custGeom>
              <a:avLst/>
              <a:gdLst>
                <a:gd name="connsiteX0" fmla="*/ 6906986 w 6906986"/>
                <a:gd name="connsiteY0" fmla="*/ 396243 h 765065"/>
                <a:gd name="connsiteX1" fmla="*/ 4620986 w 6906986"/>
                <a:gd name="connsiteY1" fmla="*/ 755472 h 765065"/>
                <a:gd name="connsiteX2" fmla="*/ 1828800 w 6906986"/>
                <a:gd name="connsiteY2" fmla="*/ 53343 h 765065"/>
                <a:gd name="connsiteX3" fmla="*/ 0 w 6906986"/>
                <a:gd name="connsiteY3" fmla="*/ 102329 h 765065"/>
              </a:gdLst>
              <a:ahLst/>
              <a:cxnLst>
                <a:cxn ang="0">
                  <a:pos x="connsiteX0" y="connsiteY0"/>
                </a:cxn>
                <a:cxn ang="0">
                  <a:pos x="connsiteX1" y="connsiteY1"/>
                </a:cxn>
                <a:cxn ang="0">
                  <a:pos x="connsiteX2" y="connsiteY2"/>
                </a:cxn>
                <a:cxn ang="0">
                  <a:pos x="connsiteX3" y="connsiteY3"/>
                </a:cxn>
              </a:cxnLst>
              <a:rect l="l" t="t" r="r" b="b"/>
              <a:pathLst>
                <a:path w="6906986" h="765065">
                  <a:moveTo>
                    <a:pt x="6906986" y="396243"/>
                  </a:moveTo>
                  <a:cubicBezTo>
                    <a:pt x="6187168" y="604432"/>
                    <a:pt x="5467350" y="812622"/>
                    <a:pt x="4620986" y="755472"/>
                  </a:cubicBezTo>
                  <a:cubicBezTo>
                    <a:pt x="3774622" y="698322"/>
                    <a:pt x="2598964" y="162200"/>
                    <a:pt x="1828800" y="53343"/>
                  </a:cubicBezTo>
                  <a:cubicBezTo>
                    <a:pt x="1058636" y="-55514"/>
                    <a:pt x="529318" y="23407"/>
                    <a:pt x="0" y="102329"/>
                  </a:cubicBezTo>
                </a:path>
              </a:pathLst>
            </a:custGeom>
            <a:no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15" name="Freeform: Shape 14">
              <a:extLst>
                <a:ext uri="{FF2B5EF4-FFF2-40B4-BE49-F238E27FC236}">
                  <a16:creationId xmlns:a16="http://schemas.microsoft.com/office/drawing/2014/main" id="{ADA0C2AA-D7A2-F161-A08D-63BCBE240A26}"/>
                </a:ext>
              </a:extLst>
            </p:cNvPr>
            <p:cNvSpPr/>
            <p:nvPr/>
          </p:nvSpPr>
          <p:spPr>
            <a:xfrm>
              <a:off x="808641" y="5186218"/>
              <a:ext cx="6964301" cy="1072712"/>
            </a:xfrm>
            <a:custGeom>
              <a:avLst/>
              <a:gdLst>
                <a:gd name="connsiteX0" fmla="*/ 7560129 w 7560129"/>
                <a:gd name="connsiteY0" fmla="*/ 0 h 1164488"/>
                <a:gd name="connsiteX1" fmla="*/ 5192486 w 7560129"/>
                <a:gd name="connsiteY1" fmla="*/ 1159329 h 1164488"/>
                <a:gd name="connsiteX2" fmla="*/ 1600200 w 7560129"/>
                <a:gd name="connsiteY2" fmla="*/ 440872 h 1164488"/>
                <a:gd name="connsiteX3" fmla="*/ 0 w 7560129"/>
                <a:gd name="connsiteY3" fmla="*/ 816429 h 1164488"/>
              </a:gdLst>
              <a:ahLst/>
              <a:cxnLst>
                <a:cxn ang="0">
                  <a:pos x="connsiteX0" y="connsiteY0"/>
                </a:cxn>
                <a:cxn ang="0">
                  <a:pos x="connsiteX1" y="connsiteY1"/>
                </a:cxn>
                <a:cxn ang="0">
                  <a:pos x="connsiteX2" y="connsiteY2"/>
                </a:cxn>
                <a:cxn ang="0">
                  <a:pos x="connsiteX3" y="connsiteY3"/>
                </a:cxn>
              </a:cxnLst>
              <a:rect l="l" t="t" r="r" b="b"/>
              <a:pathLst>
                <a:path w="7560129" h="1164488">
                  <a:moveTo>
                    <a:pt x="7560129" y="0"/>
                  </a:moveTo>
                  <a:cubicBezTo>
                    <a:pt x="6872968" y="542925"/>
                    <a:pt x="6185808" y="1085850"/>
                    <a:pt x="5192486" y="1159329"/>
                  </a:cubicBezTo>
                  <a:cubicBezTo>
                    <a:pt x="4199164" y="1232808"/>
                    <a:pt x="2465614" y="498022"/>
                    <a:pt x="1600200" y="440872"/>
                  </a:cubicBezTo>
                  <a:cubicBezTo>
                    <a:pt x="734786" y="383722"/>
                    <a:pt x="367393" y="600075"/>
                    <a:pt x="0" y="816429"/>
                  </a:cubicBezTo>
                </a:path>
              </a:pathLst>
            </a:custGeom>
            <a:no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cxnSp>
          <p:nvCxnSpPr>
            <p:cNvPr id="33" name="Straight Connector 32">
              <a:extLst>
                <a:ext uri="{FF2B5EF4-FFF2-40B4-BE49-F238E27FC236}">
                  <a16:creationId xmlns:a16="http://schemas.microsoft.com/office/drawing/2014/main" id="{005B87A3-5B58-896E-F3C3-856F3BA35B2B}"/>
                </a:ext>
              </a:extLst>
            </p:cNvPr>
            <p:cNvCxnSpPr/>
            <p:nvPr/>
          </p:nvCxnSpPr>
          <p:spPr>
            <a:xfrm flipV="1">
              <a:off x="2782286" y="3994238"/>
              <a:ext cx="0" cy="83666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0D1D37E-57F8-03F7-6DB1-5B887B2A22C1}"/>
                </a:ext>
              </a:extLst>
            </p:cNvPr>
            <p:cNvCxnSpPr/>
            <p:nvPr/>
          </p:nvCxnSpPr>
          <p:spPr>
            <a:xfrm flipV="1">
              <a:off x="2180619" y="5008880"/>
              <a:ext cx="0" cy="83666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8B96FDF-F97A-00FD-2FB4-CF8FA1269C4E}"/>
                </a:ext>
              </a:extLst>
            </p:cNvPr>
            <p:cNvCxnSpPr>
              <a:cxnSpLocks/>
            </p:cNvCxnSpPr>
            <p:nvPr/>
          </p:nvCxnSpPr>
          <p:spPr>
            <a:xfrm flipH="1" flipV="1">
              <a:off x="1773646" y="3530404"/>
              <a:ext cx="1008640" cy="524692"/>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89C30B0D-DB64-4409-3520-64FC988468F1}"/>
                </a:ext>
              </a:extLst>
            </p:cNvPr>
            <p:cNvSpPr/>
            <p:nvPr/>
          </p:nvSpPr>
          <p:spPr>
            <a:xfrm>
              <a:off x="2661526" y="4618670"/>
              <a:ext cx="241521" cy="24152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45" name="Rectangle 44">
              <a:extLst>
                <a:ext uri="{FF2B5EF4-FFF2-40B4-BE49-F238E27FC236}">
                  <a16:creationId xmlns:a16="http://schemas.microsoft.com/office/drawing/2014/main" id="{1960DADA-2059-C051-0144-5F9A749D0F2C}"/>
                </a:ext>
              </a:extLst>
            </p:cNvPr>
            <p:cNvSpPr/>
            <p:nvPr/>
          </p:nvSpPr>
          <p:spPr>
            <a:xfrm>
              <a:off x="2059316" y="5657321"/>
              <a:ext cx="241521" cy="24152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46" name="Rectangle 45">
              <a:extLst>
                <a:ext uri="{FF2B5EF4-FFF2-40B4-BE49-F238E27FC236}">
                  <a16:creationId xmlns:a16="http://schemas.microsoft.com/office/drawing/2014/main" id="{80EB912D-E3F1-4191-0AA1-9E46F7DD1997}"/>
                </a:ext>
              </a:extLst>
            </p:cNvPr>
            <p:cNvSpPr/>
            <p:nvPr/>
          </p:nvSpPr>
          <p:spPr>
            <a:xfrm>
              <a:off x="2685513" y="3914933"/>
              <a:ext cx="241521" cy="24152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47" name="Rectangle 46">
              <a:extLst>
                <a:ext uri="{FF2B5EF4-FFF2-40B4-BE49-F238E27FC236}">
                  <a16:creationId xmlns:a16="http://schemas.microsoft.com/office/drawing/2014/main" id="{159DAE45-CE9F-4316-6851-4D26D50C9C1A}"/>
                </a:ext>
              </a:extLst>
            </p:cNvPr>
            <p:cNvSpPr/>
            <p:nvPr/>
          </p:nvSpPr>
          <p:spPr>
            <a:xfrm>
              <a:off x="2055084" y="4934698"/>
              <a:ext cx="241521" cy="24152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grpSp>
      <p:sp>
        <p:nvSpPr>
          <p:cNvPr id="24" name="TextBox 23">
            <a:extLst>
              <a:ext uri="{FF2B5EF4-FFF2-40B4-BE49-F238E27FC236}">
                <a16:creationId xmlns:a16="http://schemas.microsoft.com/office/drawing/2014/main" id="{DD865903-B4DD-1CC7-27D6-CCC524E23C8E}"/>
              </a:ext>
            </a:extLst>
          </p:cNvPr>
          <p:cNvSpPr txBox="1"/>
          <p:nvPr/>
        </p:nvSpPr>
        <p:spPr>
          <a:xfrm rot="20092048">
            <a:off x="8859328" y="3412657"/>
            <a:ext cx="2876585" cy="523220"/>
          </a:xfrm>
          <a:prstGeom prst="rect">
            <a:avLst/>
          </a:prstGeom>
          <a:noFill/>
        </p:spPr>
        <p:txBody>
          <a:bodyPr wrap="square" rtlCol="0">
            <a:spAutoFit/>
          </a:bodyPr>
          <a:lstStyle/>
          <a:p>
            <a:pPr algn="ctr" rtl="1"/>
            <a:r>
              <a:rPr lang="en-GB" sz="2800" dirty="0" err="1">
                <a:latin typeface="Calibri" panose="020F0502020204030204" pitchFamily="34" charset="0"/>
                <a:cs typeface="Calibri" panose="020F0502020204030204" pitchFamily="34" charset="0"/>
              </a:rPr>
              <a:t>هادئ</a:t>
            </a:r>
            <a:r>
              <a:rPr lang="ar-SA" sz="2800" dirty="0" err="1">
                <a:latin typeface="Calibri" panose="020F0502020204030204" pitchFamily="34" charset="0"/>
                <a:cs typeface="Calibri" panose="020F0502020204030204" pitchFamily="34" charset="0"/>
              </a:rPr>
              <a:t>ة</a:t>
            </a:r>
            <a:r>
              <a:rPr lang="ar-SA" sz="2800" dirty="0">
                <a:latin typeface="Calibri" panose="020F0502020204030204" pitchFamily="34" charset="0"/>
                <a:cs typeface="Calibri" panose="020F0502020204030204" pitchFamily="34" charset="0"/>
              </a:rPr>
              <a:t>، سليمة</a:t>
            </a:r>
            <a:endParaRPr lang="en-BE"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9267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E4C7B347-C956-23D9-C0DC-097A35A13D51}"/>
              </a:ext>
            </a:extLst>
          </p:cNvPr>
          <p:cNvGrpSpPr/>
          <p:nvPr/>
        </p:nvGrpSpPr>
        <p:grpSpPr>
          <a:xfrm>
            <a:off x="856951" y="1865681"/>
            <a:ext cx="9981171" cy="4404100"/>
            <a:chOff x="856951" y="1865681"/>
            <a:chExt cx="9981171" cy="4404100"/>
          </a:xfrm>
        </p:grpSpPr>
        <p:sp>
          <p:nvSpPr>
            <p:cNvPr id="30" name="Parallelogram 29">
              <a:extLst>
                <a:ext uri="{FF2B5EF4-FFF2-40B4-BE49-F238E27FC236}">
                  <a16:creationId xmlns:a16="http://schemas.microsoft.com/office/drawing/2014/main" id="{D7A1F633-D59E-BA27-4CCF-CD53A33AC448}"/>
                </a:ext>
              </a:extLst>
            </p:cNvPr>
            <p:cNvSpPr/>
            <p:nvPr/>
          </p:nvSpPr>
          <p:spPr>
            <a:xfrm rot="5400000" flipH="1">
              <a:off x="8524956" y="3460674"/>
              <a:ext cx="2722544" cy="1903788"/>
            </a:xfrm>
            <a:prstGeom prst="parallelogram">
              <a:avLst>
                <a:gd name="adj" fmla="val 49505"/>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28" name="Parallelogram 27">
              <a:extLst>
                <a:ext uri="{FF2B5EF4-FFF2-40B4-BE49-F238E27FC236}">
                  <a16:creationId xmlns:a16="http://schemas.microsoft.com/office/drawing/2014/main" id="{9F27D264-1964-BC94-038A-07A5B8C6457E}"/>
                </a:ext>
              </a:extLst>
            </p:cNvPr>
            <p:cNvSpPr/>
            <p:nvPr/>
          </p:nvSpPr>
          <p:spPr>
            <a:xfrm rot="1819762">
              <a:off x="6942398" y="1865681"/>
              <a:ext cx="3685213" cy="1832568"/>
            </a:xfrm>
            <a:prstGeom prst="parallelogram">
              <a:avLst>
                <a:gd name="adj" fmla="val 65879"/>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29" name="Parallelogram 28">
              <a:extLst>
                <a:ext uri="{FF2B5EF4-FFF2-40B4-BE49-F238E27FC236}">
                  <a16:creationId xmlns:a16="http://schemas.microsoft.com/office/drawing/2014/main" id="{DF5BC2EE-A9EE-F4E0-9597-A408D10A3712}"/>
                </a:ext>
              </a:extLst>
            </p:cNvPr>
            <p:cNvSpPr/>
            <p:nvPr/>
          </p:nvSpPr>
          <p:spPr>
            <a:xfrm rot="16200000">
              <a:off x="6299568" y="3214283"/>
              <a:ext cx="2946749" cy="2082113"/>
            </a:xfrm>
            <a:prstGeom prst="parallelogram">
              <a:avLst>
                <a:gd name="adj" fmla="val 58858"/>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31" name="Parallelogram 30">
              <a:extLst>
                <a:ext uri="{FF2B5EF4-FFF2-40B4-BE49-F238E27FC236}">
                  <a16:creationId xmlns:a16="http://schemas.microsoft.com/office/drawing/2014/main" id="{B285D743-7CC8-DBAE-347B-E30006A02F0A}"/>
                </a:ext>
              </a:extLst>
            </p:cNvPr>
            <p:cNvSpPr/>
            <p:nvPr/>
          </p:nvSpPr>
          <p:spPr>
            <a:xfrm rot="16200000">
              <a:off x="6917665" y="4243677"/>
              <a:ext cx="1389944" cy="627818"/>
            </a:xfrm>
            <a:prstGeom prst="parallelogram">
              <a:avLst>
                <a:gd name="adj" fmla="val 5885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32" name="Freeform: Shape 31">
              <a:extLst>
                <a:ext uri="{FF2B5EF4-FFF2-40B4-BE49-F238E27FC236}">
                  <a16:creationId xmlns:a16="http://schemas.microsoft.com/office/drawing/2014/main" id="{CF45D480-009F-DCE4-0965-C1CF8706A857}"/>
                </a:ext>
              </a:extLst>
            </p:cNvPr>
            <p:cNvSpPr/>
            <p:nvPr/>
          </p:nvSpPr>
          <p:spPr>
            <a:xfrm>
              <a:off x="856951" y="4565560"/>
              <a:ext cx="6362633" cy="704769"/>
            </a:xfrm>
            <a:custGeom>
              <a:avLst/>
              <a:gdLst>
                <a:gd name="connsiteX0" fmla="*/ 6906986 w 6906986"/>
                <a:gd name="connsiteY0" fmla="*/ 396243 h 765065"/>
                <a:gd name="connsiteX1" fmla="*/ 4620986 w 6906986"/>
                <a:gd name="connsiteY1" fmla="*/ 755472 h 765065"/>
                <a:gd name="connsiteX2" fmla="*/ 1828800 w 6906986"/>
                <a:gd name="connsiteY2" fmla="*/ 53343 h 765065"/>
                <a:gd name="connsiteX3" fmla="*/ 0 w 6906986"/>
                <a:gd name="connsiteY3" fmla="*/ 102329 h 765065"/>
              </a:gdLst>
              <a:ahLst/>
              <a:cxnLst>
                <a:cxn ang="0">
                  <a:pos x="connsiteX0" y="connsiteY0"/>
                </a:cxn>
                <a:cxn ang="0">
                  <a:pos x="connsiteX1" y="connsiteY1"/>
                </a:cxn>
                <a:cxn ang="0">
                  <a:pos x="connsiteX2" y="connsiteY2"/>
                </a:cxn>
                <a:cxn ang="0">
                  <a:pos x="connsiteX3" y="connsiteY3"/>
                </a:cxn>
              </a:cxnLst>
              <a:rect l="l" t="t" r="r" b="b"/>
              <a:pathLst>
                <a:path w="6906986" h="765065">
                  <a:moveTo>
                    <a:pt x="6906986" y="396243"/>
                  </a:moveTo>
                  <a:cubicBezTo>
                    <a:pt x="6187168" y="604432"/>
                    <a:pt x="5467350" y="812622"/>
                    <a:pt x="4620986" y="755472"/>
                  </a:cubicBezTo>
                  <a:cubicBezTo>
                    <a:pt x="3774622" y="698322"/>
                    <a:pt x="2598964" y="162200"/>
                    <a:pt x="1828800" y="53343"/>
                  </a:cubicBezTo>
                  <a:cubicBezTo>
                    <a:pt x="1058636" y="-55514"/>
                    <a:pt x="529318" y="23407"/>
                    <a:pt x="0" y="102329"/>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33" name="Freeform: Shape 32">
              <a:extLst>
                <a:ext uri="{FF2B5EF4-FFF2-40B4-BE49-F238E27FC236}">
                  <a16:creationId xmlns:a16="http://schemas.microsoft.com/office/drawing/2014/main" id="{E780D5A0-5DF7-9540-A0B1-B2D263411622}"/>
                </a:ext>
              </a:extLst>
            </p:cNvPr>
            <p:cNvSpPr/>
            <p:nvPr/>
          </p:nvSpPr>
          <p:spPr>
            <a:xfrm>
              <a:off x="856951" y="5197069"/>
              <a:ext cx="6964301" cy="1072712"/>
            </a:xfrm>
            <a:custGeom>
              <a:avLst/>
              <a:gdLst>
                <a:gd name="connsiteX0" fmla="*/ 7560129 w 7560129"/>
                <a:gd name="connsiteY0" fmla="*/ 0 h 1164488"/>
                <a:gd name="connsiteX1" fmla="*/ 5192486 w 7560129"/>
                <a:gd name="connsiteY1" fmla="*/ 1159329 h 1164488"/>
                <a:gd name="connsiteX2" fmla="*/ 1600200 w 7560129"/>
                <a:gd name="connsiteY2" fmla="*/ 440872 h 1164488"/>
                <a:gd name="connsiteX3" fmla="*/ 0 w 7560129"/>
                <a:gd name="connsiteY3" fmla="*/ 816429 h 1164488"/>
              </a:gdLst>
              <a:ahLst/>
              <a:cxnLst>
                <a:cxn ang="0">
                  <a:pos x="connsiteX0" y="connsiteY0"/>
                </a:cxn>
                <a:cxn ang="0">
                  <a:pos x="connsiteX1" y="connsiteY1"/>
                </a:cxn>
                <a:cxn ang="0">
                  <a:pos x="connsiteX2" y="connsiteY2"/>
                </a:cxn>
                <a:cxn ang="0">
                  <a:pos x="connsiteX3" y="connsiteY3"/>
                </a:cxn>
              </a:cxnLst>
              <a:rect l="l" t="t" r="r" b="b"/>
              <a:pathLst>
                <a:path w="7560129" h="1164488">
                  <a:moveTo>
                    <a:pt x="7560129" y="0"/>
                  </a:moveTo>
                  <a:cubicBezTo>
                    <a:pt x="6872968" y="542925"/>
                    <a:pt x="6185808" y="1085850"/>
                    <a:pt x="5192486" y="1159329"/>
                  </a:cubicBezTo>
                  <a:cubicBezTo>
                    <a:pt x="4199164" y="1232808"/>
                    <a:pt x="2465614" y="498022"/>
                    <a:pt x="1600200" y="440872"/>
                  </a:cubicBezTo>
                  <a:cubicBezTo>
                    <a:pt x="734786" y="383722"/>
                    <a:pt x="367393" y="600075"/>
                    <a:pt x="0" y="816429"/>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cxnSp>
          <p:nvCxnSpPr>
            <p:cNvPr id="34" name="Straight Connector 33">
              <a:extLst>
                <a:ext uri="{FF2B5EF4-FFF2-40B4-BE49-F238E27FC236}">
                  <a16:creationId xmlns:a16="http://schemas.microsoft.com/office/drawing/2014/main" id="{8EF10644-B9AF-0A82-244D-0FD9C930C326}"/>
                </a:ext>
              </a:extLst>
            </p:cNvPr>
            <p:cNvCxnSpPr/>
            <p:nvPr/>
          </p:nvCxnSpPr>
          <p:spPr>
            <a:xfrm flipV="1">
              <a:off x="2782286" y="3994238"/>
              <a:ext cx="0" cy="836660"/>
            </a:xfrm>
            <a:prstGeom prst="line">
              <a:avLst/>
            </a:prstGeom>
            <a:ln w="7620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06E0074-EEF3-0ECC-266D-E4FFE780A311}"/>
                </a:ext>
              </a:extLst>
            </p:cNvPr>
            <p:cNvCxnSpPr/>
            <p:nvPr/>
          </p:nvCxnSpPr>
          <p:spPr>
            <a:xfrm flipV="1">
              <a:off x="2180619" y="5008880"/>
              <a:ext cx="0" cy="836660"/>
            </a:xfrm>
            <a:prstGeom prst="line">
              <a:avLst/>
            </a:prstGeom>
            <a:ln w="7620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7E474B5-CA08-ED99-421C-FC91779835B8}"/>
                </a:ext>
              </a:extLst>
            </p:cNvPr>
            <p:cNvCxnSpPr>
              <a:cxnSpLocks/>
            </p:cNvCxnSpPr>
            <p:nvPr/>
          </p:nvCxnSpPr>
          <p:spPr>
            <a:xfrm flipH="1" flipV="1">
              <a:off x="1773646" y="3530404"/>
              <a:ext cx="1008640" cy="524692"/>
            </a:xfrm>
            <a:prstGeom prst="line">
              <a:avLst/>
            </a:prstGeom>
            <a:ln w="7620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79C08E3D-7FF8-B4F9-96E0-6346CF1C7D12}"/>
                </a:ext>
              </a:extLst>
            </p:cNvPr>
            <p:cNvSpPr/>
            <p:nvPr/>
          </p:nvSpPr>
          <p:spPr>
            <a:xfrm>
              <a:off x="2661526" y="4618670"/>
              <a:ext cx="241521" cy="2415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38" name="Rectangle 37">
              <a:extLst>
                <a:ext uri="{FF2B5EF4-FFF2-40B4-BE49-F238E27FC236}">
                  <a16:creationId xmlns:a16="http://schemas.microsoft.com/office/drawing/2014/main" id="{80ABFC09-E1B3-17F2-A875-D976379B8B47}"/>
                </a:ext>
              </a:extLst>
            </p:cNvPr>
            <p:cNvSpPr/>
            <p:nvPr/>
          </p:nvSpPr>
          <p:spPr>
            <a:xfrm>
              <a:off x="2059316" y="5657321"/>
              <a:ext cx="241521" cy="2415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39" name="Rectangle 38">
              <a:extLst>
                <a:ext uri="{FF2B5EF4-FFF2-40B4-BE49-F238E27FC236}">
                  <a16:creationId xmlns:a16="http://schemas.microsoft.com/office/drawing/2014/main" id="{F53BC3B6-6E73-644D-7E71-2BD14575AF95}"/>
                </a:ext>
              </a:extLst>
            </p:cNvPr>
            <p:cNvSpPr/>
            <p:nvPr/>
          </p:nvSpPr>
          <p:spPr>
            <a:xfrm>
              <a:off x="2685513" y="3914933"/>
              <a:ext cx="241521" cy="2415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sp>
          <p:nvSpPr>
            <p:cNvPr id="40" name="Rectangle 39">
              <a:extLst>
                <a:ext uri="{FF2B5EF4-FFF2-40B4-BE49-F238E27FC236}">
                  <a16:creationId xmlns:a16="http://schemas.microsoft.com/office/drawing/2014/main" id="{688A95E0-CAE0-1859-29B1-B292B08D02EB}"/>
                </a:ext>
              </a:extLst>
            </p:cNvPr>
            <p:cNvSpPr/>
            <p:nvPr/>
          </p:nvSpPr>
          <p:spPr>
            <a:xfrm>
              <a:off x="2055084" y="4934698"/>
              <a:ext cx="241521" cy="2415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p>
          </p:txBody>
        </p:sp>
      </p:gr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a:xfrm>
            <a:off x="808641" y="106148"/>
            <a:ext cx="10248861" cy="868968"/>
          </a:xfrm>
        </p:spPr>
        <p:txBody>
          <a:bodyPr>
            <a:normAutofit/>
          </a:bodyPr>
          <a:lstStyle/>
          <a:p>
            <a:pPr rtl="1"/>
            <a:r>
              <a:rPr lang="en-US" dirty="0" err="1">
                <a:latin typeface="Calibri" panose="020F0502020204030204" pitchFamily="34" charset="0"/>
                <a:cs typeface="Calibri" panose="020F0502020204030204" pitchFamily="34" charset="0"/>
              </a:rPr>
              <a:t>تحديد</a:t>
            </a:r>
            <a:r>
              <a:rPr lang="en-US"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المساحة المناسبة للمقابلة</a:t>
            </a:r>
            <a:endParaRPr lang="en-CA" dirty="0">
              <a:latin typeface="Calibri" panose="020F0502020204030204" pitchFamily="34" charset="0"/>
              <a:cs typeface="Calibri" panose="020F0502020204030204" pitchFamily="34" charset="0"/>
            </a:endParaRPr>
          </a:p>
        </p:txBody>
      </p:sp>
      <p:grpSp>
        <p:nvGrpSpPr>
          <p:cNvPr id="41" name="Group 40">
            <a:extLst>
              <a:ext uri="{FF2B5EF4-FFF2-40B4-BE49-F238E27FC236}">
                <a16:creationId xmlns:a16="http://schemas.microsoft.com/office/drawing/2014/main" id="{8EBE3E40-98CE-2208-49D8-C1A97A8BF5C5}"/>
              </a:ext>
            </a:extLst>
          </p:cNvPr>
          <p:cNvGrpSpPr/>
          <p:nvPr/>
        </p:nvGrpSpPr>
        <p:grpSpPr>
          <a:xfrm>
            <a:off x="682399" y="1590928"/>
            <a:ext cx="10927214" cy="4142732"/>
            <a:chOff x="467664" y="1590928"/>
            <a:chExt cx="11141949" cy="4142732"/>
          </a:xfrm>
        </p:grpSpPr>
        <p:sp>
          <p:nvSpPr>
            <p:cNvPr id="11" name="TextBox 10">
              <a:extLst>
                <a:ext uri="{FF2B5EF4-FFF2-40B4-BE49-F238E27FC236}">
                  <a16:creationId xmlns:a16="http://schemas.microsoft.com/office/drawing/2014/main" id="{8F68153E-BEA1-CA3C-8106-E521F77F3CE3}"/>
                </a:ext>
              </a:extLst>
            </p:cNvPr>
            <p:cNvSpPr txBox="1"/>
            <p:nvPr/>
          </p:nvSpPr>
          <p:spPr>
            <a:xfrm>
              <a:off x="467665" y="1590928"/>
              <a:ext cx="3345469" cy="1323439"/>
            </a:xfrm>
            <a:prstGeom prst="rect">
              <a:avLst/>
            </a:prstGeom>
            <a:noFill/>
          </p:spPr>
          <p:txBody>
            <a:bodyPr wrap="square" rtlCol="0">
              <a:spAutoFit/>
            </a:bodyPr>
            <a:lstStyle/>
            <a:p>
              <a:pPr algn="r" rtl="1"/>
              <a:r>
                <a:rPr lang="en-GB" sz="2000" b="1" dirty="0" err="1">
                  <a:latin typeface="Calibri" panose="020F0502020204030204" pitchFamily="34" charset="0"/>
                  <a:cs typeface="Calibri" panose="020F0502020204030204" pitchFamily="34" charset="0"/>
                </a:rPr>
                <a:t>آمن</a:t>
              </a:r>
              <a:r>
                <a:rPr lang="ar-SA" sz="2000" b="1" dirty="0" err="1">
                  <a:latin typeface="Calibri" panose="020F0502020204030204" pitchFamily="34" charset="0"/>
                  <a:cs typeface="Calibri" panose="020F0502020204030204" pitchFamily="34" charset="0"/>
                </a:rPr>
                <a:t>ة</a:t>
              </a:r>
              <a:endParaRPr lang="en-GB" sz="2000" b="1" dirty="0">
                <a:latin typeface="Calibri" panose="020F0502020204030204" pitchFamily="34" charset="0"/>
                <a:cs typeface="Calibri" panose="020F0502020204030204" pitchFamily="34" charset="0"/>
              </a:endParaRPr>
            </a:p>
            <a:p>
              <a:pPr algn="r" rtl="1"/>
              <a:r>
                <a:rPr lang="en-GB" sz="2000" dirty="0">
                  <a:latin typeface="Calibri" panose="020F0502020204030204" pitchFamily="34" charset="0"/>
                  <a:cs typeface="Calibri" panose="020F0502020204030204" pitchFamily="34" charset="0"/>
                </a:rPr>
                <a:t>هل من الآمن للطفل زيارة منزله؟ هل من الآمن أن يلتقي الطفل في مكان آخر خارج منزله؟</a:t>
              </a:r>
              <a:endParaRPr lang="en-BE" sz="2000" dirty="0">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352D5C06-5FA7-F7AA-E988-BF39370C1850}"/>
                </a:ext>
              </a:extLst>
            </p:cNvPr>
            <p:cNvSpPr txBox="1"/>
            <p:nvPr/>
          </p:nvSpPr>
          <p:spPr>
            <a:xfrm>
              <a:off x="4367551" y="1590928"/>
              <a:ext cx="3345469" cy="1323439"/>
            </a:xfrm>
            <a:prstGeom prst="rect">
              <a:avLst/>
            </a:prstGeom>
            <a:noFill/>
          </p:spPr>
          <p:txBody>
            <a:bodyPr wrap="square" rtlCol="0">
              <a:spAutoFit/>
            </a:bodyPr>
            <a:lstStyle/>
            <a:p>
              <a:pPr algn="r" rtl="1"/>
              <a:r>
                <a:rPr lang="en-GB" sz="2000" b="1" dirty="0" err="1">
                  <a:latin typeface="Calibri" panose="020F0502020204030204" pitchFamily="34" charset="0"/>
                  <a:cs typeface="Calibri" panose="020F0502020204030204" pitchFamily="34" charset="0"/>
                </a:rPr>
                <a:t>خاص</a:t>
              </a:r>
              <a:r>
                <a:rPr lang="ar-SA" sz="2000" b="1" dirty="0" err="1">
                  <a:latin typeface="Calibri" panose="020F0502020204030204" pitchFamily="34" charset="0"/>
                  <a:cs typeface="Calibri" panose="020F0502020204030204" pitchFamily="34" charset="0"/>
                </a:rPr>
                <a:t>ة</a:t>
              </a:r>
              <a:endParaRPr lang="en-GB" sz="2000" b="1" dirty="0">
                <a:latin typeface="Calibri" panose="020F0502020204030204" pitchFamily="34" charset="0"/>
                <a:cs typeface="Calibri" panose="020F0502020204030204" pitchFamily="34" charset="0"/>
              </a:endParaRPr>
            </a:p>
            <a:p>
              <a:pPr algn="r" rtl="1"/>
              <a:r>
                <a:rPr lang="en-GB" sz="2000" dirty="0">
                  <a:latin typeface="Calibri" panose="020F0502020204030204" pitchFamily="34" charset="0"/>
                  <a:cs typeface="Calibri" panose="020F0502020204030204" pitchFamily="34" charset="0"/>
                </a:rPr>
                <a:t>هل المساحة خاصة أم يمكن لأي شخص أن يسمع محادثتك مع الطفل؟</a:t>
              </a:r>
              <a:endParaRPr lang="en-BE" sz="2000" dirty="0">
                <a:latin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D8053932-2199-0B20-0612-88A64919B6CF}"/>
                </a:ext>
              </a:extLst>
            </p:cNvPr>
            <p:cNvSpPr txBox="1"/>
            <p:nvPr/>
          </p:nvSpPr>
          <p:spPr>
            <a:xfrm>
              <a:off x="8264144" y="1590928"/>
              <a:ext cx="3345469" cy="1015663"/>
            </a:xfrm>
            <a:prstGeom prst="rect">
              <a:avLst/>
            </a:prstGeom>
            <a:noFill/>
          </p:spPr>
          <p:txBody>
            <a:bodyPr wrap="square" rtlCol="0">
              <a:spAutoFit/>
            </a:bodyPr>
            <a:lstStyle/>
            <a:p>
              <a:pPr algn="r" rtl="1"/>
              <a:r>
                <a:rPr lang="en-GB" sz="2000" b="1" dirty="0" err="1">
                  <a:latin typeface="Calibri" panose="020F0502020204030204" pitchFamily="34" charset="0"/>
                  <a:cs typeface="Calibri" panose="020F0502020204030204" pitchFamily="34" charset="0"/>
                </a:rPr>
                <a:t>هادئ</a:t>
              </a:r>
              <a:r>
                <a:rPr lang="ar-SA" sz="2000" b="1" dirty="0" err="1">
                  <a:latin typeface="Calibri" panose="020F0502020204030204" pitchFamily="34" charset="0"/>
                  <a:cs typeface="Calibri" panose="020F0502020204030204" pitchFamily="34" charset="0"/>
                </a:rPr>
                <a:t>ة</a:t>
              </a:r>
              <a:endParaRPr lang="en-GB" sz="2000" b="1" dirty="0">
                <a:latin typeface="Calibri" panose="020F0502020204030204" pitchFamily="34" charset="0"/>
                <a:cs typeface="Calibri" panose="020F0502020204030204" pitchFamily="34" charset="0"/>
              </a:endParaRPr>
            </a:p>
            <a:p>
              <a:pPr algn="r" rtl="1"/>
              <a:r>
                <a:rPr lang="en-GB" sz="2000" dirty="0">
                  <a:latin typeface="Calibri" panose="020F0502020204030204" pitchFamily="34" charset="0"/>
                  <a:cs typeface="Calibri" panose="020F0502020204030204" pitchFamily="34" charset="0"/>
                </a:rPr>
                <a:t>هل المكان </a:t>
              </a:r>
              <a:r>
                <a:rPr lang="en-GB" sz="2000" dirty="0" err="1">
                  <a:latin typeface="Calibri" panose="020F0502020204030204" pitchFamily="34" charset="0"/>
                  <a:cs typeface="Calibri" panose="020F0502020204030204" pitchFamily="34" charset="0"/>
                </a:rPr>
                <a:t>هادئ</a:t>
              </a:r>
              <a:r>
                <a:rPr lang="en-GB" sz="2000" dirty="0">
                  <a:latin typeface="Calibri" panose="020F0502020204030204" pitchFamily="34" charset="0"/>
                  <a:cs typeface="Calibri" panose="020F0502020204030204" pitchFamily="34" charset="0"/>
                </a:rPr>
                <a:t>  يسمح لك بإجراء محادثة هادئة مع الطفل؟</a:t>
              </a:r>
              <a:endParaRPr lang="en-BE" sz="2000" dirty="0">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879E9B11-ED23-01E5-18BF-57151BD11BB2}"/>
                </a:ext>
              </a:extLst>
            </p:cNvPr>
            <p:cNvSpPr txBox="1"/>
            <p:nvPr/>
          </p:nvSpPr>
          <p:spPr>
            <a:xfrm>
              <a:off x="467664" y="3794668"/>
              <a:ext cx="3345469" cy="1938992"/>
            </a:xfrm>
            <a:prstGeom prst="rect">
              <a:avLst/>
            </a:prstGeom>
            <a:noFill/>
          </p:spPr>
          <p:txBody>
            <a:bodyPr wrap="square" rtlCol="0">
              <a:spAutoFit/>
            </a:bodyPr>
            <a:lstStyle/>
            <a:p>
              <a:pPr algn="r" rtl="1"/>
              <a:r>
                <a:rPr lang="ar-SA" sz="2000" b="1" dirty="0">
                  <a:latin typeface="Calibri" panose="020F0502020204030204" pitchFamily="34" charset="0"/>
                  <a:cs typeface="Calibri" panose="020F0502020204030204" pitchFamily="34" charset="0"/>
                </a:rPr>
                <a:t>سهلة</a:t>
              </a:r>
              <a:r>
                <a:rPr lang="en-GB" sz="2000" b="1" dirty="0">
                  <a:latin typeface="Calibri" panose="020F0502020204030204" pitchFamily="34" charset="0"/>
                  <a:cs typeface="Calibri" panose="020F0502020204030204" pitchFamily="34" charset="0"/>
                </a:rPr>
                <a:t> الوصول</a:t>
              </a:r>
            </a:p>
            <a:p>
              <a:pPr algn="r" rtl="1"/>
              <a:r>
                <a:rPr lang="en-GB" sz="2000" dirty="0">
                  <a:latin typeface="Calibri" panose="020F0502020204030204" pitchFamily="34" charset="0"/>
                  <a:cs typeface="Calibri" panose="020F0502020204030204" pitchFamily="34" charset="0"/>
                </a:rPr>
                <a:t>هل يمكن للطفل ووالديه أو مقدم الرعاية الوصول إلى المكان؟ أليس الوصول إلى هناك بعيدًا جدًا أو مكلفًا جدًا؟ هل هم بحاجة إلى عبور نقطة تفتيش؟</a:t>
              </a:r>
              <a:endParaRPr lang="en-BE" sz="2000" dirty="0">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8C85235C-A970-6D5C-9076-4E0BE3D736F8}"/>
                </a:ext>
              </a:extLst>
            </p:cNvPr>
            <p:cNvSpPr txBox="1"/>
            <p:nvPr/>
          </p:nvSpPr>
          <p:spPr>
            <a:xfrm>
              <a:off x="4367551" y="3719741"/>
              <a:ext cx="3345469" cy="1631216"/>
            </a:xfrm>
            <a:prstGeom prst="rect">
              <a:avLst/>
            </a:prstGeom>
            <a:noFill/>
          </p:spPr>
          <p:txBody>
            <a:bodyPr wrap="square" rtlCol="0">
              <a:spAutoFit/>
            </a:bodyPr>
            <a:lstStyle/>
            <a:p>
              <a:pPr algn="r" rtl="1"/>
              <a:r>
                <a:rPr lang="en-GB" sz="2000" b="1" dirty="0">
                  <a:latin typeface="Calibri" panose="020F0502020204030204" pitchFamily="34" charset="0"/>
                  <a:cs typeface="Calibri" panose="020F0502020204030204" pitchFamily="34" charset="0"/>
                </a:rPr>
                <a:t>صديقة للأطفال ومريحة</a:t>
              </a:r>
            </a:p>
            <a:p>
              <a:pPr algn="r" rtl="1"/>
              <a:r>
                <a:rPr lang="en-GB" sz="2000" dirty="0" err="1">
                  <a:latin typeface="Calibri" panose="020F0502020204030204" pitchFamily="34" charset="0"/>
                  <a:cs typeface="Calibri" panose="020F0502020204030204" pitchFamily="34" charset="0"/>
                </a:rPr>
                <a:t>هل</a:t>
              </a:r>
              <a:r>
                <a:rPr lang="en-GB"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يوجد فيها</a:t>
              </a:r>
              <a:r>
                <a:rPr lang="en-GB" sz="2000" dirty="0">
                  <a:latin typeface="Calibri" panose="020F0502020204030204" pitchFamily="34" charset="0"/>
                  <a:cs typeface="Calibri" panose="020F0502020204030204" pitchFamily="34" charset="0"/>
                </a:rPr>
                <a:t> التسهيلات اللازمة لجعل الطفل يشعر بالراحة؟ هل يمكن لطفل صغير اللعب في تلك المساحة؟</a:t>
              </a:r>
              <a:endParaRPr lang="en-BE" sz="2000" dirty="0">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0C558E65-2D5F-72A7-062C-13F44A243199}"/>
                </a:ext>
              </a:extLst>
            </p:cNvPr>
            <p:cNvSpPr txBox="1"/>
            <p:nvPr/>
          </p:nvSpPr>
          <p:spPr>
            <a:xfrm>
              <a:off x="8264144" y="3719741"/>
              <a:ext cx="3345469" cy="1323439"/>
            </a:xfrm>
            <a:prstGeom prst="rect">
              <a:avLst/>
            </a:prstGeom>
            <a:noFill/>
          </p:spPr>
          <p:txBody>
            <a:bodyPr wrap="square" rtlCol="0">
              <a:spAutoFit/>
            </a:bodyPr>
            <a:lstStyle/>
            <a:p>
              <a:pPr algn="r" rtl="1"/>
              <a:r>
                <a:rPr lang="en-GB" sz="2000" b="1" dirty="0" err="1">
                  <a:latin typeface="Calibri" panose="020F0502020204030204" pitchFamily="34" charset="0"/>
                  <a:cs typeface="Calibri" panose="020F0502020204030204" pitchFamily="34" charset="0"/>
                </a:rPr>
                <a:t>شامل</a:t>
              </a:r>
              <a:r>
                <a:rPr lang="ar-SA" sz="2000" b="1" dirty="0" err="1">
                  <a:latin typeface="Calibri" panose="020F0502020204030204" pitchFamily="34" charset="0"/>
                  <a:cs typeface="Calibri" panose="020F0502020204030204" pitchFamily="34" charset="0"/>
                </a:rPr>
                <a:t>ة</a:t>
              </a:r>
              <a:endParaRPr lang="en-GB" sz="2000" b="1" dirty="0">
                <a:latin typeface="Calibri" panose="020F0502020204030204" pitchFamily="34" charset="0"/>
                <a:cs typeface="Calibri" panose="020F0502020204030204" pitchFamily="34" charset="0"/>
              </a:endParaRPr>
            </a:p>
            <a:p>
              <a:pPr algn="r" rtl="1"/>
              <a:r>
                <a:rPr lang="en-GB" sz="2000" dirty="0">
                  <a:latin typeface="Calibri" panose="020F0502020204030204" pitchFamily="34" charset="0"/>
                  <a:cs typeface="Calibri" panose="020F0502020204030204" pitchFamily="34" charset="0"/>
                </a:rPr>
                <a:t>هل توجد أي حواجز محددة قد تستبعد الأطفال </a:t>
              </a:r>
              <a:r>
                <a:rPr lang="en-GB" sz="2000" dirty="0" err="1">
                  <a:latin typeface="Calibri" panose="020F0502020204030204" pitchFamily="34" charset="0"/>
                  <a:cs typeface="Calibri" panose="020F0502020204030204" pitchFamily="34" charset="0"/>
                </a:rPr>
                <a:t>ذوي</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a:t>
              </a:r>
              <a:r>
                <a:rPr lang="ar-SA" sz="2000" dirty="0">
                  <a:latin typeface="Calibri" panose="020F0502020204030204" pitchFamily="34" charset="0"/>
                  <a:cs typeface="Calibri" panose="020F0502020204030204" pitchFamily="34" charset="0"/>
                </a:rPr>
                <a:t>احتياجات الخاصة</a:t>
              </a:r>
              <a:r>
                <a:rPr lang="en-GB" sz="2000" dirty="0">
                  <a:latin typeface="Calibri" panose="020F0502020204030204" pitchFamily="34" charset="0"/>
                  <a:cs typeface="Calibri" panose="020F0502020204030204" pitchFamily="34" charset="0"/>
                </a:rPr>
                <a:t> والتي تحتاج إلى معالجة؟</a:t>
              </a:r>
              <a:endParaRPr lang="en-BE" sz="2000" dirty="0">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728221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38353-F442-C5FF-D3B9-5FA7ABBD6CF0}"/>
              </a:ext>
            </a:extLst>
          </p:cNvPr>
          <p:cNvSpPr>
            <a:spLocks noGrp="1"/>
          </p:cNvSpPr>
          <p:nvPr>
            <p:ph type="title"/>
          </p:nvPr>
        </p:nvSpPr>
        <p:spPr/>
        <p:txBody>
          <a:bodyPr>
            <a:normAutofit/>
          </a:bodyPr>
          <a:lstStyle/>
          <a:p>
            <a:pPr rtl="1"/>
            <a:r>
              <a:rPr lang="en-GB" dirty="0" err="1">
                <a:latin typeface="Calibri" panose="020F0502020204030204" pitchFamily="34" charset="0"/>
                <a:cs typeface="Calibri" panose="020F0502020204030204" pitchFamily="34" charset="0"/>
              </a:rPr>
              <a:t>ت</a:t>
            </a:r>
            <a:r>
              <a:rPr lang="ar-SA" dirty="0">
                <a:latin typeface="Calibri" panose="020F0502020204030204" pitchFamily="34" charset="0"/>
                <a:cs typeface="Calibri" panose="020F0502020204030204" pitchFamily="34" charset="0"/>
              </a:rPr>
              <a:t>حديد</a:t>
            </a:r>
            <a:r>
              <a:rPr lang="ar-SA" i="1" dirty="0">
                <a:latin typeface="Calibri" panose="020F0502020204030204" pitchFamily="34" charset="0"/>
                <a:cs typeface="Calibri" panose="020F0502020204030204" pitchFamily="34" charset="0"/>
              </a:rPr>
              <a:t> </a:t>
            </a:r>
            <a:r>
              <a:rPr lang="en-GB" i="1" dirty="0" err="1">
                <a:latin typeface="Calibri" panose="020F0502020204030204" pitchFamily="34" charset="0"/>
                <a:cs typeface="Calibri" panose="020F0502020204030204" pitchFamily="34" charset="0"/>
              </a:rPr>
              <a:t>من</a:t>
            </a:r>
            <a:r>
              <a:rPr lang="ar-SA" i="1"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يجب</a:t>
            </a:r>
            <a:r>
              <a:rPr lang="en-GB" dirty="0">
                <a:latin typeface="Calibri" panose="020F0502020204030204" pitchFamily="34" charset="0"/>
                <a:cs typeface="Calibri" panose="020F0502020204030204" pitchFamily="34" charset="0"/>
              </a:rPr>
              <a:t> أن يكون حاضرا</a:t>
            </a:r>
            <a:endParaRPr lang="en-BE" dirty="0">
              <a:latin typeface="Calibri" panose="020F0502020204030204" pitchFamily="34" charset="0"/>
              <a:cs typeface="Calibri" panose="020F0502020204030204" pitchFamily="34" charset="0"/>
            </a:endParaRPr>
          </a:p>
        </p:txBody>
      </p:sp>
      <p:grpSp>
        <p:nvGrpSpPr>
          <p:cNvPr id="19" name="Group 18">
            <a:extLst>
              <a:ext uri="{FF2B5EF4-FFF2-40B4-BE49-F238E27FC236}">
                <a16:creationId xmlns:a16="http://schemas.microsoft.com/office/drawing/2014/main" id="{FF153979-A7FE-D36A-9484-F3FF67D3DFC1}"/>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DA262F95-5331-A2FA-1CF1-18DF34B5239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21" name="Group 20">
              <a:extLst>
                <a:ext uri="{FF2B5EF4-FFF2-40B4-BE49-F238E27FC236}">
                  <a16:creationId xmlns:a16="http://schemas.microsoft.com/office/drawing/2014/main" id="{681DD423-4040-C885-3F91-C8F07246ED76}"/>
                </a:ext>
              </a:extLst>
            </p:cNvPr>
            <p:cNvGrpSpPr/>
            <p:nvPr/>
          </p:nvGrpSpPr>
          <p:grpSpPr>
            <a:xfrm>
              <a:off x="10621771" y="762700"/>
              <a:ext cx="562136" cy="634675"/>
              <a:chOff x="760175" y="830142"/>
              <a:chExt cx="867619" cy="979579"/>
            </a:xfrm>
          </p:grpSpPr>
          <p:sp>
            <p:nvSpPr>
              <p:cNvPr id="25" name="Rectangle 24">
                <a:extLst>
                  <a:ext uri="{FF2B5EF4-FFF2-40B4-BE49-F238E27FC236}">
                    <a16:creationId xmlns:a16="http://schemas.microsoft.com/office/drawing/2014/main" id="{F3470646-17E3-2A06-02FE-CF5F06687C3D}"/>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٤٤</a:t>
                </a:r>
                <a:endParaRPr lang="en-CA" b="1" dirty="0">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6247AAC7-86C7-61EB-6780-9512631BD4D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22" name="Group 21">
              <a:extLst>
                <a:ext uri="{FF2B5EF4-FFF2-40B4-BE49-F238E27FC236}">
                  <a16:creationId xmlns:a16="http://schemas.microsoft.com/office/drawing/2014/main" id="{CEB3BC71-627B-DFE1-E95D-8EF183A5CF60}"/>
                </a:ext>
              </a:extLst>
            </p:cNvPr>
            <p:cNvGrpSpPr/>
            <p:nvPr/>
          </p:nvGrpSpPr>
          <p:grpSpPr>
            <a:xfrm>
              <a:off x="11325415" y="762701"/>
              <a:ext cx="182192" cy="634674"/>
              <a:chOff x="2121762" y="2323619"/>
              <a:chExt cx="200378" cy="825210"/>
            </a:xfrm>
          </p:grpSpPr>
          <p:sp>
            <p:nvSpPr>
              <p:cNvPr id="23" name="Isosceles Triangle 22">
                <a:extLst>
                  <a:ext uri="{FF2B5EF4-FFF2-40B4-BE49-F238E27FC236}">
                    <a16:creationId xmlns:a16="http://schemas.microsoft.com/office/drawing/2014/main" id="{55F09B39-AADB-F42B-E0EC-D5E8577BE40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4" name="Rectangle 23">
                <a:extLst>
                  <a:ext uri="{FF2B5EF4-FFF2-40B4-BE49-F238E27FC236}">
                    <a16:creationId xmlns:a16="http://schemas.microsoft.com/office/drawing/2014/main" id="{9A9930EF-826E-B920-B392-5EBE49B3DB9B}"/>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27" name="Rectangle 26">
            <a:extLst>
              <a:ext uri="{FF2B5EF4-FFF2-40B4-BE49-F238E27FC236}">
                <a16:creationId xmlns:a16="http://schemas.microsoft.com/office/drawing/2014/main" id="{0C27DBF7-E89C-9D7A-0D7E-3AF9DDBF57D1}"/>
              </a:ext>
            </a:extLst>
          </p:cNvPr>
          <p:cNvSpPr/>
          <p:nvPr/>
        </p:nvSpPr>
        <p:spPr>
          <a:xfrm>
            <a:off x="1143000" y="3020250"/>
            <a:ext cx="2057602" cy="154104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2400" dirty="0" err="1">
                <a:solidFill>
                  <a:schemeClr val="tx1"/>
                </a:solidFill>
                <a:latin typeface="Calibri" panose="020F0502020204030204" pitchFamily="34" charset="0"/>
                <a:cs typeface="Calibri" panose="020F0502020204030204" pitchFamily="34" charset="0"/>
              </a:rPr>
              <a:t>الوالد</a:t>
            </a:r>
            <a:r>
              <a:rPr lang="ar-SA" sz="2400" dirty="0">
                <a:solidFill>
                  <a:schemeClr val="tx1"/>
                </a:solidFill>
                <a:latin typeface="Calibri" panose="020F0502020204030204" pitchFamily="34" charset="0"/>
                <a:cs typeface="Calibri" panose="020F0502020204030204" pitchFamily="34" charset="0"/>
              </a:rPr>
              <a:t>/</a:t>
            </a:r>
            <a:r>
              <a:rPr lang="ar-SA" sz="2400" dirty="0" err="1">
                <a:solidFill>
                  <a:schemeClr val="tx1"/>
                </a:solidFill>
                <a:latin typeface="Calibri" panose="020F0502020204030204" pitchFamily="34" charset="0"/>
                <a:cs typeface="Calibri" panose="020F0502020204030204" pitchFamily="34" charset="0"/>
              </a:rPr>
              <a:t>ة</a:t>
            </a:r>
            <a:r>
              <a:rPr lang="en-CA" sz="2400" dirty="0">
                <a:solidFill>
                  <a:schemeClr val="tx1"/>
                </a:solidFill>
                <a:latin typeface="Calibri" panose="020F0502020204030204" pitchFamily="34" charset="0"/>
                <a:cs typeface="Calibri" panose="020F0502020204030204" pitchFamily="34" charset="0"/>
              </a:rPr>
              <a:t> </a:t>
            </a:r>
            <a:r>
              <a:rPr lang="en-CA" sz="2400" dirty="0" err="1">
                <a:solidFill>
                  <a:schemeClr val="tx1"/>
                </a:solidFill>
                <a:latin typeface="Calibri" panose="020F0502020204030204" pitchFamily="34" charset="0"/>
                <a:cs typeface="Calibri" panose="020F0502020204030204" pitchFamily="34" charset="0"/>
              </a:rPr>
              <a:t>أو</a:t>
            </a:r>
            <a:r>
              <a:rPr lang="en-CA" sz="2400" dirty="0">
                <a:solidFill>
                  <a:schemeClr val="tx1"/>
                </a:solidFill>
                <a:latin typeface="Calibri" panose="020F0502020204030204" pitchFamily="34" charset="0"/>
                <a:cs typeface="Calibri" panose="020F0502020204030204" pitchFamily="34" charset="0"/>
              </a:rPr>
              <a:t> </a:t>
            </a:r>
            <a:r>
              <a:rPr lang="en-CA" sz="2400" dirty="0" err="1">
                <a:solidFill>
                  <a:schemeClr val="tx1"/>
                </a:solidFill>
                <a:latin typeface="Calibri" panose="020F0502020204030204" pitchFamily="34" charset="0"/>
                <a:cs typeface="Calibri" panose="020F0502020204030204" pitchFamily="34" charset="0"/>
              </a:rPr>
              <a:t>مقدم</a:t>
            </a:r>
            <a:r>
              <a:rPr lang="ar-SA" sz="2400" dirty="0">
                <a:solidFill>
                  <a:schemeClr val="tx1"/>
                </a:solidFill>
                <a:latin typeface="Calibri" panose="020F0502020204030204" pitchFamily="34" charset="0"/>
                <a:cs typeface="Calibri" panose="020F0502020204030204" pitchFamily="34" charset="0"/>
              </a:rPr>
              <a:t>/</a:t>
            </a:r>
            <a:r>
              <a:rPr lang="ar-SA" sz="2400" dirty="0" err="1">
                <a:solidFill>
                  <a:schemeClr val="tx1"/>
                </a:solidFill>
                <a:latin typeface="Calibri" panose="020F0502020204030204" pitchFamily="34" charset="0"/>
                <a:cs typeface="Calibri" panose="020F0502020204030204" pitchFamily="34" charset="0"/>
              </a:rPr>
              <a:t>ة</a:t>
            </a:r>
            <a:r>
              <a:rPr lang="en-CA" sz="2400" dirty="0">
                <a:solidFill>
                  <a:schemeClr val="tx1"/>
                </a:solidFill>
                <a:latin typeface="Calibri" panose="020F0502020204030204" pitchFamily="34" charset="0"/>
                <a:cs typeface="Calibri" panose="020F0502020204030204" pitchFamily="34" charset="0"/>
              </a:rPr>
              <a:t> الرعاية؟</a:t>
            </a:r>
            <a:endParaRPr lang="en-US" sz="2400" dirty="0">
              <a:solidFill>
                <a:schemeClr val="tx1"/>
              </a:solidFill>
              <a:latin typeface="Calibri" panose="020F0502020204030204" pitchFamily="34" charset="0"/>
              <a:cs typeface="Calibri" panose="020F0502020204030204" pitchFamily="34" charset="0"/>
            </a:endParaRPr>
          </a:p>
        </p:txBody>
      </p:sp>
      <p:sp>
        <p:nvSpPr>
          <p:cNvPr id="28" name="Rectangle 27">
            <a:extLst>
              <a:ext uri="{FF2B5EF4-FFF2-40B4-BE49-F238E27FC236}">
                <a16:creationId xmlns:a16="http://schemas.microsoft.com/office/drawing/2014/main" id="{E3772B8C-A680-1D03-360D-403588167B16}"/>
              </a:ext>
            </a:extLst>
          </p:cNvPr>
          <p:cNvSpPr/>
          <p:nvPr/>
        </p:nvSpPr>
        <p:spPr>
          <a:xfrm>
            <a:off x="4785260" y="2096472"/>
            <a:ext cx="2057602" cy="154104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2400" dirty="0" err="1">
                <a:solidFill>
                  <a:schemeClr val="tx1"/>
                </a:solidFill>
                <a:latin typeface="Calibri" panose="020F0502020204030204" pitchFamily="34" charset="0"/>
                <a:cs typeface="Calibri" panose="020F0502020204030204" pitchFamily="34" charset="0"/>
              </a:rPr>
              <a:t>شخص</a:t>
            </a:r>
            <a:r>
              <a:rPr lang="ar-SA" sz="2400" dirty="0">
                <a:solidFill>
                  <a:schemeClr val="tx1"/>
                </a:solidFill>
                <a:latin typeface="Calibri" panose="020F0502020204030204" pitchFamily="34" charset="0"/>
                <a:cs typeface="Calibri" panose="020F0502020204030204" pitchFamily="34" charset="0"/>
              </a:rPr>
              <a:t> آخر</a:t>
            </a:r>
            <a:r>
              <a:rPr lang="en-CA" sz="2400" dirty="0">
                <a:solidFill>
                  <a:schemeClr val="tx1"/>
                </a:solidFill>
                <a:latin typeface="Calibri" panose="020F0502020204030204" pitchFamily="34" charset="0"/>
                <a:cs typeface="Calibri" panose="020F0502020204030204" pitchFamily="34" charset="0"/>
              </a:rPr>
              <a:t> بالغ </a:t>
            </a:r>
            <a:r>
              <a:rPr lang="en-CA" sz="2400" dirty="0" err="1">
                <a:solidFill>
                  <a:schemeClr val="tx1"/>
                </a:solidFill>
                <a:latin typeface="Calibri" panose="020F0502020204030204" pitchFamily="34" charset="0"/>
                <a:cs typeface="Calibri" panose="020F0502020204030204" pitchFamily="34" charset="0"/>
              </a:rPr>
              <a:t>موثوق</a:t>
            </a:r>
            <a:r>
              <a:rPr lang="en-CA" sz="2400" dirty="0">
                <a:solidFill>
                  <a:schemeClr val="tx1"/>
                </a:solidFill>
                <a:latin typeface="Calibri" panose="020F0502020204030204" pitchFamily="34" charset="0"/>
                <a:cs typeface="Calibri" panose="020F0502020204030204" pitchFamily="34" charset="0"/>
              </a:rPr>
              <a:t> </a:t>
            </a:r>
            <a:r>
              <a:rPr lang="en-CA" sz="2400" dirty="0" err="1">
                <a:solidFill>
                  <a:schemeClr val="tx1"/>
                </a:solidFill>
                <a:latin typeface="Calibri" panose="020F0502020204030204" pitchFamily="34" charset="0"/>
                <a:cs typeface="Calibri" panose="020F0502020204030204" pitchFamily="34" charset="0"/>
              </a:rPr>
              <a:t>به</a:t>
            </a:r>
            <a:r>
              <a:rPr lang="ar-SA" sz="2400" dirty="0">
                <a:solidFill>
                  <a:schemeClr val="tx1"/>
                </a:solidFill>
                <a:latin typeface="Calibri" panose="020F0502020204030204" pitchFamily="34" charset="0"/>
                <a:cs typeface="Calibri" panose="020F0502020204030204" pitchFamily="34" charset="0"/>
              </a:rPr>
              <a:t>/ها</a:t>
            </a:r>
            <a:r>
              <a:rPr lang="en-CA" sz="2400" dirty="0">
                <a:solidFill>
                  <a:schemeClr val="tx1"/>
                </a:solidFill>
                <a:latin typeface="Calibri" panose="020F0502020204030204" pitchFamily="34" charset="0"/>
                <a:cs typeface="Calibri" panose="020F0502020204030204" pitchFamily="34" charset="0"/>
              </a:rPr>
              <a:t>؟</a:t>
            </a:r>
            <a:endParaRPr lang="en-US" sz="2400" dirty="0">
              <a:solidFill>
                <a:schemeClr val="tx1"/>
              </a:solidFill>
              <a:latin typeface="Calibri" panose="020F0502020204030204" pitchFamily="34" charset="0"/>
              <a:cs typeface="Calibri" panose="020F0502020204030204" pitchFamily="34" charset="0"/>
            </a:endParaRPr>
          </a:p>
        </p:txBody>
      </p:sp>
      <p:sp>
        <p:nvSpPr>
          <p:cNvPr id="29" name="Rectangle 28">
            <a:extLst>
              <a:ext uri="{FF2B5EF4-FFF2-40B4-BE49-F238E27FC236}">
                <a16:creationId xmlns:a16="http://schemas.microsoft.com/office/drawing/2014/main" id="{94BF12C5-C445-6157-BDBE-5D1ECF243D84}"/>
              </a:ext>
            </a:extLst>
          </p:cNvPr>
          <p:cNvSpPr/>
          <p:nvPr/>
        </p:nvSpPr>
        <p:spPr>
          <a:xfrm>
            <a:off x="4785260" y="4039784"/>
            <a:ext cx="2057602" cy="154104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400" dirty="0">
                <a:solidFill>
                  <a:schemeClr val="tx1"/>
                </a:solidFill>
                <a:latin typeface="Calibri" panose="020F0502020204030204" pitchFamily="34" charset="0"/>
                <a:cs typeface="Calibri" panose="020F0502020204030204" pitchFamily="34" charset="0"/>
              </a:rPr>
              <a:t>محادثة فردية</a:t>
            </a:r>
          </a:p>
        </p:txBody>
      </p:sp>
      <p:sp>
        <p:nvSpPr>
          <p:cNvPr id="30" name="Rectangle 29">
            <a:extLst>
              <a:ext uri="{FF2B5EF4-FFF2-40B4-BE49-F238E27FC236}">
                <a16:creationId xmlns:a16="http://schemas.microsoft.com/office/drawing/2014/main" id="{AA894C1A-5A26-1688-A79E-A24FF49EA56D}"/>
              </a:ext>
            </a:extLst>
          </p:cNvPr>
          <p:cNvSpPr/>
          <p:nvPr/>
        </p:nvSpPr>
        <p:spPr>
          <a:xfrm>
            <a:off x="8094585" y="2096472"/>
            <a:ext cx="2057602" cy="154104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en-CA" sz="2400" dirty="0" err="1">
                <a:solidFill>
                  <a:schemeClr val="tx1"/>
                </a:solidFill>
                <a:latin typeface="Calibri" panose="020F0502020204030204" pitchFamily="34" charset="0"/>
                <a:cs typeface="Calibri" panose="020F0502020204030204" pitchFamily="34" charset="0"/>
              </a:rPr>
              <a:t>مشرف</a:t>
            </a:r>
            <a:r>
              <a:rPr lang="ar-SA" sz="2400" dirty="0">
                <a:solidFill>
                  <a:schemeClr val="tx1"/>
                </a:solidFill>
                <a:latin typeface="Calibri" panose="020F0502020204030204" pitchFamily="34" charset="0"/>
                <a:cs typeface="Calibri" panose="020F0502020204030204" pitchFamily="34" charset="0"/>
              </a:rPr>
              <a:t> إدارة الحالة</a:t>
            </a:r>
            <a:endParaRPr lang="en-US" sz="2400" dirty="0">
              <a:solidFill>
                <a:schemeClr val="tx1"/>
              </a:solidFill>
              <a:latin typeface="Calibri" panose="020F0502020204030204" pitchFamily="34" charset="0"/>
              <a:cs typeface="Calibri" panose="020F0502020204030204" pitchFamily="34" charset="0"/>
            </a:endParaRPr>
          </a:p>
        </p:txBody>
      </p:sp>
      <p:cxnSp>
        <p:nvCxnSpPr>
          <p:cNvPr id="34" name="Connector: Elbow 33">
            <a:extLst>
              <a:ext uri="{FF2B5EF4-FFF2-40B4-BE49-F238E27FC236}">
                <a16:creationId xmlns:a16="http://schemas.microsoft.com/office/drawing/2014/main" id="{E7497D56-84E1-C046-AC1D-9376FF844E47}"/>
              </a:ext>
            </a:extLst>
          </p:cNvPr>
          <p:cNvCxnSpPr>
            <a:cxnSpLocks/>
            <a:stCxn id="27" idx="3"/>
            <a:endCxn id="28" idx="1"/>
          </p:cNvCxnSpPr>
          <p:nvPr/>
        </p:nvCxnSpPr>
        <p:spPr>
          <a:xfrm flipV="1">
            <a:off x="3200602" y="2866996"/>
            <a:ext cx="1584658" cy="923778"/>
          </a:xfrm>
          <a:prstGeom prst="bentConnector3">
            <a:avLst/>
          </a:prstGeom>
          <a:ln w="5715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F22BCD26-62CF-4F3B-7658-E6AC92199377}"/>
              </a:ext>
            </a:extLst>
          </p:cNvPr>
          <p:cNvCxnSpPr>
            <a:cxnSpLocks/>
            <a:stCxn id="27" idx="3"/>
            <a:endCxn id="29" idx="1"/>
          </p:cNvCxnSpPr>
          <p:nvPr/>
        </p:nvCxnSpPr>
        <p:spPr>
          <a:xfrm>
            <a:off x="3200602" y="3790774"/>
            <a:ext cx="1584658" cy="1019534"/>
          </a:xfrm>
          <a:prstGeom prst="bentConnector3">
            <a:avLst/>
          </a:prstGeom>
          <a:ln w="5715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29F2A948-0F29-9A3D-89C3-285A67FC39E5}"/>
              </a:ext>
            </a:extLst>
          </p:cNvPr>
          <p:cNvSpPr txBox="1"/>
          <p:nvPr/>
        </p:nvSpPr>
        <p:spPr>
          <a:xfrm>
            <a:off x="3291891" y="3361281"/>
            <a:ext cx="701040" cy="369332"/>
          </a:xfrm>
          <a:prstGeom prst="rect">
            <a:avLst/>
          </a:prstGeom>
          <a:noFill/>
        </p:spPr>
        <p:txBody>
          <a:bodyPr wrap="square">
            <a:spAutoFit/>
          </a:bodyPr>
          <a:lstStyle/>
          <a:p>
            <a:pPr algn="r" rtl="1"/>
            <a:r>
              <a:rPr lang="ar-SA" sz="1800" b="1" dirty="0">
                <a:solidFill>
                  <a:schemeClr val="accent3">
                    <a:lumMod val="75000"/>
                  </a:schemeClr>
                </a:solidFill>
                <a:latin typeface="Arial" panose="020B0604020202020204" pitchFamily="34" charset="0"/>
                <a:cs typeface="Arial" panose="020B0604020202020204" pitchFamily="34" charset="0"/>
              </a:rPr>
              <a:t>لا</a:t>
            </a:r>
            <a:endParaRPr lang="en-US" sz="2000" b="1" dirty="0">
              <a:solidFill>
                <a:schemeClr val="accent3">
                  <a:lumMod val="75000"/>
                </a:schemeClr>
              </a:solidFill>
              <a:latin typeface="Calibri" panose="020F0502020204030204" pitchFamily="34" charset="0"/>
              <a:cs typeface="Calibri" panose="020F0502020204030204" pitchFamily="34" charset="0"/>
            </a:endParaRPr>
          </a:p>
        </p:txBody>
      </p:sp>
      <p:cxnSp>
        <p:nvCxnSpPr>
          <p:cNvPr id="46" name="Straight Arrow Connector 45">
            <a:extLst>
              <a:ext uri="{FF2B5EF4-FFF2-40B4-BE49-F238E27FC236}">
                <a16:creationId xmlns:a16="http://schemas.microsoft.com/office/drawing/2014/main" id="{A8129FE9-20AD-8980-7780-CA0602558E06}"/>
              </a:ext>
            </a:extLst>
          </p:cNvPr>
          <p:cNvCxnSpPr>
            <a:cxnSpLocks/>
            <a:stCxn id="28" idx="3"/>
            <a:endCxn id="30" idx="1"/>
          </p:cNvCxnSpPr>
          <p:nvPr/>
        </p:nvCxnSpPr>
        <p:spPr>
          <a:xfrm>
            <a:off x="6842862" y="2866996"/>
            <a:ext cx="1251723" cy="0"/>
          </a:xfrm>
          <a:prstGeom prst="straightConnector1">
            <a:avLst/>
          </a:prstGeom>
          <a:ln w="5715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204AFDDF-80CE-7AF4-0B30-473F6F5EA216}"/>
              </a:ext>
            </a:extLst>
          </p:cNvPr>
          <p:cNvSpPr txBox="1"/>
          <p:nvPr/>
        </p:nvSpPr>
        <p:spPr>
          <a:xfrm>
            <a:off x="7170623" y="2497663"/>
            <a:ext cx="701040" cy="369332"/>
          </a:xfrm>
          <a:prstGeom prst="rect">
            <a:avLst/>
          </a:prstGeom>
          <a:noFill/>
        </p:spPr>
        <p:txBody>
          <a:bodyPr wrap="square">
            <a:spAutoFit/>
          </a:bodyPr>
          <a:lstStyle/>
          <a:p>
            <a:pPr algn="r" rtl="1"/>
            <a:r>
              <a:rPr lang="en-CA" sz="1800" b="1" dirty="0">
                <a:solidFill>
                  <a:schemeClr val="accent3">
                    <a:lumMod val="75000"/>
                  </a:schemeClr>
                </a:solidFill>
                <a:latin typeface="Arial" panose="020B0604020202020204" pitchFamily="34" charset="0"/>
                <a:cs typeface="Arial" panose="020B0604020202020204" pitchFamily="34" charset="0"/>
              </a:rPr>
              <a:t>لا</a:t>
            </a:r>
            <a:endParaRPr lang="en-US" b="1" dirty="0">
              <a:solidFill>
                <a:schemeClr val="accent3">
                  <a:lumMod val="75000"/>
                </a:schemeClr>
              </a:solidFill>
            </a:endParaRPr>
          </a:p>
        </p:txBody>
      </p:sp>
    </p:spTree>
    <p:extLst>
      <p:ext uri="{BB962C8B-B14F-4D97-AF65-F5344CB8AC3E}">
        <p14:creationId xmlns:p14="http://schemas.microsoft.com/office/powerpoint/2010/main" val="1436118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 name="Title 72">
            <a:extLst>
              <a:ext uri="{FF2B5EF4-FFF2-40B4-BE49-F238E27FC236}">
                <a16:creationId xmlns:a16="http://schemas.microsoft.com/office/drawing/2014/main" id="{AFD9B66F-59C4-13ED-24FB-A82D805D3EA6}"/>
              </a:ext>
            </a:extLst>
          </p:cNvPr>
          <p:cNvSpPr txBox="1">
            <a:spLocks/>
          </p:cNvSpPr>
          <p:nvPr/>
        </p:nvSpPr>
        <p:spPr>
          <a:xfrm>
            <a:off x="4449533" y="1808017"/>
            <a:ext cx="5915913" cy="2670464"/>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4149515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0E82A-585F-921C-4B7D-D40BD809BD8E}"/>
              </a:ext>
            </a:extLst>
          </p:cNvPr>
          <p:cNvSpPr>
            <a:spLocks noGrp="1"/>
          </p:cNvSpPr>
          <p:nvPr>
            <p:ph type="title"/>
          </p:nvPr>
        </p:nvSpPr>
        <p:spPr/>
        <p:txBody>
          <a:bodyPr>
            <a:normAutofit/>
          </a:bodyPr>
          <a:lstStyle/>
          <a:p>
            <a:pPr rtl="1"/>
            <a:r>
              <a:rPr lang="en-GB" dirty="0" err="1">
                <a:latin typeface="Calibri" panose="020F0502020204030204" pitchFamily="34" charset="0"/>
                <a:cs typeface="Calibri" panose="020F0502020204030204" pitchFamily="34" charset="0"/>
              </a:rPr>
              <a:t>ت</a:t>
            </a:r>
            <a:r>
              <a:rPr lang="ar-SA" dirty="0">
                <a:latin typeface="Calibri" panose="020F0502020204030204" pitchFamily="34" charset="0"/>
                <a:cs typeface="Calibri" panose="020F0502020204030204" pitchFamily="34" charset="0"/>
              </a:rPr>
              <a:t>حديد </a:t>
            </a:r>
            <a:r>
              <a:rPr lang="en-GB" i="1" dirty="0" err="1">
                <a:latin typeface="Calibri" panose="020F0502020204030204" pitchFamily="34" charset="0"/>
                <a:cs typeface="Calibri" panose="020F0502020204030204" pitchFamily="34" charset="0"/>
              </a:rPr>
              <a:t>ماذ</a:t>
            </a:r>
            <a:r>
              <a:rPr lang="ar-SA" i="1" dirty="0" err="1">
                <a:latin typeface="Calibri" panose="020F0502020204030204" pitchFamily="34" charset="0"/>
                <a:cs typeface="Calibri" panose="020F0502020204030204" pitchFamily="34" charset="0"/>
              </a:rPr>
              <a:t>ا</a:t>
            </a:r>
            <a:r>
              <a:rPr lang="en-GB" i="1" dirty="0">
                <a:latin typeface="Calibri" panose="020F0502020204030204" pitchFamily="34" charset="0"/>
                <a:cs typeface="Calibri" panose="020F0502020204030204" pitchFamily="34" charset="0"/>
              </a:rPr>
              <a:t> </a:t>
            </a:r>
            <a:r>
              <a:rPr lang="ar-SA" i="1" dirty="0">
                <a:latin typeface="Calibri" panose="020F0502020204030204" pitchFamily="34" charset="0"/>
                <a:cs typeface="Calibri" panose="020F0502020204030204" pitchFamily="34" charset="0"/>
              </a:rPr>
              <a:t>و </a:t>
            </a:r>
            <a:r>
              <a:rPr lang="en-GB" i="1" dirty="0" err="1">
                <a:latin typeface="Calibri" panose="020F0502020204030204" pitchFamily="34" charset="0"/>
                <a:cs typeface="Calibri" panose="020F0502020204030204" pitchFamily="34" charset="0"/>
              </a:rPr>
              <a:t>كيف</a:t>
            </a:r>
            <a:r>
              <a:rPr lang="en-GB" i="1"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تقوم بتوثيق المعلومات</a:t>
            </a:r>
            <a:endParaRPr lang="en-BE" dirty="0">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34B7B0C8-C7D6-C28A-6A10-E7A286AB5291}"/>
              </a:ext>
            </a:extLst>
          </p:cNvPr>
          <p:cNvSpPr txBox="1"/>
          <p:nvPr/>
        </p:nvSpPr>
        <p:spPr>
          <a:xfrm>
            <a:off x="1292614" y="1677665"/>
            <a:ext cx="3478576" cy="1200329"/>
          </a:xfrm>
          <a:prstGeom prst="rect">
            <a:avLst/>
          </a:prstGeom>
          <a:noFill/>
        </p:spPr>
        <p:txBody>
          <a:bodyPr wrap="square">
            <a:spAutoFit/>
          </a:bodyPr>
          <a:lstStyle/>
          <a:p>
            <a:pPr algn="r" rtl="1"/>
            <a:r>
              <a:rPr lang="en-GB" sz="2400" dirty="0">
                <a:solidFill>
                  <a:schemeClr val="tx1"/>
                </a:solidFill>
                <a:latin typeface="Calibri" panose="020F0502020204030204" pitchFamily="34" charset="0"/>
                <a:cs typeface="Calibri" panose="020F0502020204030204" pitchFamily="34" charset="0"/>
              </a:rPr>
              <a:t>يمكن أن تكون المعلومات </a:t>
            </a:r>
            <a:r>
              <a:rPr lang="en-GB" sz="2400" dirty="0" err="1">
                <a:solidFill>
                  <a:schemeClr val="tx1"/>
                </a:solidFill>
                <a:latin typeface="Calibri" panose="020F0502020204030204" pitchFamily="34" charset="0"/>
                <a:cs typeface="Calibri" panose="020F0502020204030204" pitchFamily="34" charset="0"/>
              </a:rPr>
              <a:t>التي</a:t>
            </a:r>
            <a:r>
              <a:rPr lang="en-GB" sz="2400" dirty="0">
                <a:solidFill>
                  <a:schemeClr val="tx1"/>
                </a:solidFill>
                <a:latin typeface="Calibri" panose="020F0502020204030204" pitchFamily="34" charset="0"/>
                <a:cs typeface="Calibri" panose="020F0502020204030204" pitchFamily="34" charset="0"/>
              </a:rPr>
              <a:t> </a:t>
            </a:r>
            <a:r>
              <a:rPr lang="ar-SA" sz="2400" dirty="0" err="1">
                <a:solidFill>
                  <a:schemeClr val="tx1"/>
                </a:solidFill>
                <a:latin typeface="Calibri" panose="020F0502020204030204" pitchFamily="34" charset="0"/>
                <a:cs typeface="Calibri" panose="020F0502020204030204" pitchFamily="34" charset="0"/>
              </a:rPr>
              <a:t>ي</a:t>
            </a:r>
            <a:r>
              <a:rPr lang="en-GB" sz="2400" dirty="0" err="1">
                <a:solidFill>
                  <a:schemeClr val="tx1"/>
                </a:solidFill>
                <a:latin typeface="Calibri" panose="020F0502020204030204" pitchFamily="34" charset="0"/>
                <a:cs typeface="Calibri" panose="020F0502020204030204" pitchFamily="34" charset="0"/>
              </a:rPr>
              <a:t>تم</a:t>
            </a:r>
            <a:r>
              <a:rPr lang="en-GB" sz="2400" dirty="0">
                <a:solidFill>
                  <a:schemeClr val="tx1"/>
                </a:solidFill>
                <a:latin typeface="Calibri" panose="020F0502020204030204" pitchFamily="34" charset="0"/>
                <a:cs typeface="Calibri" panose="020F0502020204030204" pitchFamily="34" charset="0"/>
              </a:rPr>
              <a:t> جمعها </a:t>
            </a:r>
            <a:r>
              <a:rPr lang="en-GB" sz="2400" dirty="0" err="1">
                <a:solidFill>
                  <a:schemeClr val="tx1"/>
                </a:solidFill>
                <a:latin typeface="Calibri" panose="020F0502020204030204" pitchFamily="34" charset="0"/>
                <a:cs typeface="Calibri" panose="020F0502020204030204" pitchFamily="34" charset="0"/>
              </a:rPr>
              <a:t>خلال</a:t>
            </a:r>
            <a:r>
              <a:rPr lang="en-GB" sz="2400" dirty="0">
                <a:solidFill>
                  <a:schemeClr val="tx1"/>
                </a:solidFill>
                <a:latin typeface="Calibri" panose="020F0502020204030204" pitchFamily="34" charset="0"/>
                <a:cs typeface="Calibri" panose="020F0502020204030204" pitchFamily="34" charset="0"/>
              </a:rPr>
              <a:t> </a:t>
            </a:r>
            <a:r>
              <a:rPr lang="en-GB" sz="2400" dirty="0" err="1">
                <a:solidFill>
                  <a:schemeClr val="tx1"/>
                </a:solidFill>
                <a:latin typeface="Calibri" panose="020F0502020204030204" pitchFamily="34" charset="0"/>
                <a:cs typeface="Calibri" panose="020F0502020204030204" pitchFamily="34" charset="0"/>
              </a:rPr>
              <a:t>ال</a:t>
            </a:r>
            <a:r>
              <a:rPr lang="ar-SA" sz="2400" dirty="0">
                <a:solidFill>
                  <a:schemeClr val="tx1"/>
                </a:solidFill>
                <a:latin typeface="Calibri" panose="020F0502020204030204" pitchFamily="34" charset="0"/>
                <a:cs typeface="Calibri" panose="020F0502020204030204" pitchFamily="34" charset="0"/>
              </a:rPr>
              <a:t>مقابلة</a:t>
            </a:r>
            <a:r>
              <a:rPr lang="en-GB" sz="2400" dirty="0">
                <a:solidFill>
                  <a:schemeClr val="tx1"/>
                </a:solidFill>
                <a:latin typeface="Calibri" panose="020F0502020204030204" pitchFamily="34" charset="0"/>
                <a:cs typeface="Calibri" panose="020F0502020204030204" pitchFamily="34" charset="0"/>
              </a:rPr>
              <a:t> شخصية وحساسة</a:t>
            </a:r>
            <a:endParaRPr lang="en-BE" sz="2400" dirty="0">
              <a:solidFill>
                <a:schemeClr val="tx1"/>
              </a:solidFill>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4900ACC2-4DDA-779A-0736-8CBCE6CA2C96}"/>
              </a:ext>
            </a:extLst>
          </p:cNvPr>
          <p:cNvSpPr txBox="1"/>
          <p:nvPr/>
        </p:nvSpPr>
        <p:spPr>
          <a:xfrm>
            <a:off x="6435482" y="1677665"/>
            <a:ext cx="4553893" cy="1200329"/>
          </a:xfrm>
          <a:prstGeom prst="rect">
            <a:avLst/>
          </a:prstGeom>
          <a:noFill/>
        </p:spPr>
        <p:txBody>
          <a:bodyPr wrap="square">
            <a:spAutoFit/>
          </a:bodyPr>
          <a:lstStyle/>
          <a:p>
            <a:pPr algn="r" rtl="1"/>
            <a:r>
              <a:rPr lang="en-GB" sz="2400" dirty="0">
                <a:solidFill>
                  <a:schemeClr val="tx1"/>
                </a:solidFill>
                <a:latin typeface="Calibri" panose="020F0502020204030204" pitchFamily="34" charset="0"/>
                <a:cs typeface="Calibri" panose="020F0502020204030204" pitchFamily="34" charset="0"/>
              </a:rPr>
              <a:t>يجب جمع المعلومات </a:t>
            </a:r>
            <a:r>
              <a:rPr lang="en-GB" sz="2400" dirty="0" err="1">
                <a:solidFill>
                  <a:schemeClr val="tx1"/>
                </a:solidFill>
                <a:latin typeface="Calibri" panose="020F0502020204030204" pitchFamily="34" charset="0"/>
                <a:cs typeface="Calibri" panose="020F0502020204030204" pitchFamily="34" charset="0"/>
              </a:rPr>
              <a:t>الموضوعية</a:t>
            </a:r>
            <a:r>
              <a:rPr lang="en-GB" sz="2400" dirty="0">
                <a:solidFill>
                  <a:schemeClr val="tx1"/>
                </a:solidFill>
                <a:latin typeface="Calibri" panose="020F0502020204030204" pitchFamily="34" charset="0"/>
                <a:cs typeface="Calibri" panose="020F0502020204030204" pitchFamily="34" charset="0"/>
              </a:rPr>
              <a:t> </a:t>
            </a:r>
            <a:r>
              <a:rPr lang="en-GB" sz="2400" dirty="0" err="1">
                <a:solidFill>
                  <a:schemeClr val="tx1"/>
                </a:solidFill>
                <a:latin typeface="Calibri" panose="020F0502020204030204" pitchFamily="34" charset="0"/>
                <a:cs typeface="Calibri" panose="020F0502020204030204" pitchFamily="34" charset="0"/>
              </a:rPr>
              <a:t>وتوثيقها</a:t>
            </a:r>
            <a:r>
              <a:rPr lang="ar-SA" sz="2400" dirty="0">
                <a:solidFill>
                  <a:schemeClr val="tx1"/>
                </a:solidFill>
                <a:latin typeface="Calibri" panose="020F0502020204030204" pitchFamily="34" charset="0"/>
                <a:cs typeface="Calibri" panose="020F0502020204030204" pitchFamily="34" charset="0"/>
              </a:rPr>
              <a:t> </a:t>
            </a:r>
            <a:r>
              <a:rPr lang="ar-SA" sz="2400" b="1" dirty="0">
                <a:solidFill>
                  <a:schemeClr val="tx1"/>
                </a:solidFill>
                <a:latin typeface="Calibri" panose="020F0502020204030204" pitchFamily="34" charset="0"/>
                <a:cs typeface="Calibri" panose="020F0502020204030204" pitchFamily="34" charset="0"/>
              </a:rPr>
              <a:t>بعناية</a:t>
            </a:r>
            <a:r>
              <a:rPr lang="en-GB" sz="2400" b="1" dirty="0">
                <a:solidFill>
                  <a:schemeClr val="tx1"/>
                </a:solidFill>
                <a:latin typeface="Calibri" panose="020F0502020204030204" pitchFamily="34" charset="0"/>
                <a:cs typeface="Calibri" panose="020F0502020204030204" pitchFamily="34" charset="0"/>
              </a:rPr>
              <a:t> </a:t>
            </a:r>
            <a:r>
              <a:rPr lang="en-GB" sz="2400" b="1" dirty="0" err="1">
                <a:solidFill>
                  <a:schemeClr val="tx1"/>
                </a:solidFill>
                <a:latin typeface="Calibri" panose="020F0502020204030204" pitchFamily="34" charset="0"/>
                <a:cs typeface="Calibri" panose="020F0502020204030204" pitchFamily="34" charset="0"/>
              </a:rPr>
              <a:t>واحترام</a:t>
            </a:r>
            <a:r>
              <a:rPr lang="en-GB" sz="2400" b="1" dirty="0">
                <a:solidFill>
                  <a:schemeClr val="tx1"/>
                </a:solidFill>
                <a:latin typeface="Calibri" panose="020F0502020204030204" pitchFamily="34" charset="0"/>
                <a:cs typeface="Calibri" panose="020F0502020204030204" pitchFamily="34" charset="0"/>
              </a:rPr>
              <a:t> بطريقة </a:t>
            </a:r>
            <a:r>
              <a:rPr lang="en-GB" sz="2400" b="1" dirty="0" err="1">
                <a:solidFill>
                  <a:schemeClr val="tx1"/>
                </a:solidFill>
                <a:latin typeface="Calibri" panose="020F0502020204030204" pitchFamily="34" charset="0"/>
                <a:cs typeface="Calibri" panose="020F0502020204030204" pitchFamily="34" charset="0"/>
              </a:rPr>
              <a:t>آمنة</a:t>
            </a:r>
            <a:r>
              <a:rPr lang="en-GB" sz="2400" b="1" dirty="0">
                <a:solidFill>
                  <a:schemeClr val="tx1"/>
                </a:solidFill>
                <a:latin typeface="Calibri" panose="020F0502020204030204" pitchFamily="34" charset="0"/>
                <a:cs typeface="Calibri" panose="020F0502020204030204" pitchFamily="34" charset="0"/>
              </a:rPr>
              <a:t> </a:t>
            </a:r>
            <a:r>
              <a:rPr lang="en-GB" sz="2400" b="1" dirty="0" err="1">
                <a:solidFill>
                  <a:schemeClr val="tx1"/>
                </a:solidFill>
                <a:latin typeface="Calibri" panose="020F0502020204030204" pitchFamily="34" charset="0"/>
                <a:cs typeface="Calibri" panose="020F0502020204030204" pitchFamily="34" charset="0"/>
              </a:rPr>
              <a:t>ومت</a:t>
            </a:r>
            <a:r>
              <a:rPr lang="ar-SA" sz="2400" b="1" dirty="0">
                <a:solidFill>
                  <a:schemeClr val="tx1"/>
                </a:solidFill>
                <a:latin typeface="Calibri" panose="020F0502020204030204" pitchFamily="34" charset="0"/>
                <a:cs typeface="Calibri" panose="020F0502020204030204" pitchFamily="34" charset="0"/>
              </a:rPr>
              <a:t>مركزة</a:t>
            </a:r>
            <a:r>
              <a:rPr lang="en-GB" sz="2400" b="1" dirty="0">
                <a:solidFill>
                  <a:schemeClr val="tx1"/>
                </a:solidFill>
                <a:latin typeface="Calibri" panose="020F0502020204030204" pitchFamily="34" charset="0"/>
                <a:cs typeface="Calibri" panose="020F0502020204030204" pitchFamily="34" charset="0"/>
              </a:rPr>
              <a:t> حول الطفل</a:t>
            </a:r>
            <a:endParaRPr lang="en-BE" sz="2400" b="1" dirty="0">
              <a:solidFill>
                <a:schemeClr val="tx1"/>
              </a:solidFill>
              <a:latin typeface="Calibri" panose="020F0502020204030204" pitchFamily="34" charset="0"/>
              <a:cs typeface="Calibri" panose="020F0502020204030204" pitchFamily="34" charset="0"/>
            </a:endParaRPr>
          </a:p>
        </p:txBody>
      </p:sp>
      <p:grpSp>
        <p:nvGrpSpPr>
          <p:cNvPr id="22" name="Google Shape;314;p4">
            <a:extLst>
              <a:ext uri="{FF2B5EF4-FFF2-40B4-BE49-F238E27FC236}">
                <a16:creationId xmlns:a16="http://schemas.microsoft.com/office/drawing/2014/main" id="{489B1F21-411E-8385-BBCA-0BC7ED94B338}"/>
              </a:ext>
            </a:extLst>
          </p:cNvPr>
          <p:cNvGrpSpPr/>
          <p:nvPr/>
        </p:nvGrpSpPr>
        <p:grpSpPr>
          <a:xfrm>
            <a:off x="2366773" y="3670407"/>
            <a:ext cx="1682713" cy="2064919"/>
            <a:chOff x="3400707" y="1772174"/>
            <a:chExt cx="3124628" cy="3737192"/>
          </a:xfrm>
          <a:solidFill>
            <a:schemeClr val="accent3">
              <a:lumMod val="75000"/>
            </a:schemeClr>
          </a:solidFill>
        </p:grpSpPr>
        <p:sp>
          <p:nvSpPr>
            <p:cNvPr id="26" name="Google Shape;315;p4">
              <a:extLst>
                <a:ext uri="{FF2B5EF4-FFF2-40B4-BE49-F238E27FC236}">
                  <a16:creationId xmlns:a16="http://schemas.microsoft.com/office/drawing/2014/main" id="{E8727B7B-A041-8440-BAAC-A5977568B184}"/>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27" name="Google Shape;317;p4">
              <a:extLst>
                <a:ext uri="{FF2B5EF4-FFF2-40B4-BE49-F238E27FC236}">
                  <a16:creationId xmlns:a16="http://schemas.microsoft.com/office/drawing/2014/main" id="{DB2BE007-F6E3-1523-EBC2-D7054F76B38E}"/>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28" name="Google Shape;319;p4">
              <a:extLst>
                <a:ext uri="{FF2B5EF4-FFF2-40B4-BE49-F238E27FC236}">
                  <a16:creationId xmlns:a16="http://schemas.microsoft.com/office/drawing/2014/main" id="{A58ED701-4625-6CA8-71D3-7698DEA5906A}"/>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29" name="Google Shape;321;p4">
              <a:extLst>
                <a:ext uri="{FF2B5EF4-FFF2-40B4-BE49-F238E27FC236}">
                  <a16:creationId xmlns:a16="http://schemas.microsoft.com/office/drawing/2014/main" id="{B9D2E692-234D-EF5B-1A92-1C29AADA6F96}"/>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40" name="Group 39">
            <a:extLst>
              <a:ext uri="{FF2B5EF4-FFF2-40B4-BE49-F238E27FC236}">
                <a16:creationId xmlns:a16="http://schemas.microsoft.com/office/drawing/2014/main" id="{64364AC4-6390-0859-F1F1-779165ED8C86}"/>
              </a:ext>
            </a:extLst>
          </p:cNvPr>
          <p:cNvGrpSpPr/>
          <p:nvPr/>
        </p:nvGrpSpPr>
        <p:grpSpPr>
          <a:xfrm>
            <a:off x="6892569" y="3776062"/>
            <a:ext cx="3646058" cy="2191191"/>
            <a:chOff x="6810926" y="3510188"/>
            <a:chExt cx="4088462" cy="2457065"/>
          </a:xfrm>
        </p:grpSpPr>
        <p:sp>
          <p:nvSpPr>
            <p:cNvPr id="30" name="Rectangle: Single Corner Snipped 29">
              <a:extLst>
                <a:ext uri="{FF2B5EF4-FFF2-40B4-BE49-F238E27FC236}">
                  <a16:creationId xmlns:a16="http://schemas.microsoft.com/office/drawing/2014/main" id="{662AD259-BEE4-86DB-8A68-3F1862E19E7C}"/>
                </a:ext>
              </a:extLst>
            </p:cNvPr>
            <p:cNvSpPr/>
            <p:nvPr/>
          </p:nvSpPr>
          <p:spPr>
            <a:xfrm rot="20305618">
              <a:off x="7260773" y="3510188"/>
              <a:ext cx="1763485" cy="2008414"/>
            </a:xfrm>
            <a:prstGeom prst="snip1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1" name="Rectangle 30">
              <a:extLst>
                <a:ext uri="{FF2B5EF4-FFF2-40B4-BE49-F238E27FC236}">
                  <a16:creationId xmlns:a16="http://schemas.microsoft.com/office/drawing/2014/main" id="{A0139614-209C-5CFA-6990-D0987FB558E3}"/>
                </a:ext>
              </a:extLst>
            </p:cNvPr>
            <p:cNvSpPr/>
            <p:nvPr/>
          </p:nvSpPr>
          <p:spPr>
            <a:xfrm>
              <a:off x="6810926" y="4610596"/>
              <a:ext cx="4088462" cy="1356657"/>
            </a:xfrm>
            <a:prstGeom prst="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7" name="Google Shape;321;p4">
              <a:extLst>
                <a:ext uri="{FF2B5EF4-FFF2-40B4-BE49-F238E27FC236}">
                  <a16:creationId xmlns:a16="http://schemas.microsoft.com/office/drawing/2014/main" id="{1300043D-BD0D-6F80-9160-238F4E902D6A}"/>
                </a:ext>
              </a:extLst>
            </p:cNvPr>
            <p:cNvSpPr/>
            <p:nvPr/>
          </p:nvSpPr>
          <p:spPr>
            <a:xfrm rot="20422007">
              <a:off x="8125034" y="3954372"/>
              <a:ext cx="492898" cy="389963"/>
            </a:xfrm>
            <a:prstGeom prst="wedgeRoundRectCallout">
              <a:avLst/>
            </a:prstGeom>
            <a:solidFill>
              <a:schemeClr val="bg1"/>
            </a:solid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38" name="Google Shape;321;p4">
              <a:extLst>
                <a:ext uri="{FF2B5EF4-FFF2-40B4-BE49-F238E27FC236}">
                  <a16:creationId xmlns:a16="http://schemas.microsoft.com/office/drawing/2014/main" id="{B2616CD7-778C-4BD9-0260-C56BCC2F5B99}"/>
                </a:ext>
              </a:extLst>
            </p:cNvPr>
            <p:cNvSpPr/>
            <p:nvPr/>
          </p:nvSpPr>
          <p:spPr>
            <a:xfrm rot="20422007">
              <a:off x="7421065" y="3923791"/>
              <a:ext cx="492898" cy="389963"/>
            </a:xfrm>
            <a:prstGeom prst="wedgeRoundRectCallout">
              <a:avLst>
                <a:gd name="adj1" fmla="val 18500"/>
                <a:gd name="adj2" fmla="val 64479"/>
                <a:gd name="adj3" fmla="val 16667"/>
              </a:avLst>
            </a:prstGeom>
            <a:solidFill>
              <a:schemeClr val="bg1"/>
            </a:solid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39" name="Rectangle 38">
              <a:extLst>
                <a:ext uri="{FF2B5EF4-FFF2-40B4-BE49-F238E27FC236}">
                  <a16:creationId xmlns:a16="http://schemas.microsoft.com/office/drawing/2014/main" id="{49B6533A-199C-F1F4-5E25-C04864EAA31E}"/>
                </a:ext>
              </a:extLst>
            </p:cNvPr>
            <p:cNvSpPr/>
            <p:nvPr/>
          </p:nvSpPr>
          <p:spPr>
            <a:xfrm>
              <a:off x="8371483" y="5232137"/>
              <a:ext cx="960243" cy="1648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Tree>
    <p:extLst>
      <p:ext uri="{BB962C8B-B14F-4D97-AF65-F5344CB8AC3E}">
        <p14:creationId xmlns:p14="http://schemas.microsoft.com/office/powerpoint/2010/main" val="1481786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Oval 44">
            <a:extLst>
              <a:ext uri="{FF2B5EF4-FFF2-40B4-BE49-F238E27FC236}">
                <a16:creationId xmlns:a16="http://schemas.microsoft.com/office/drawing/2014/main" id="{77287E87-479D-D468-80AE-88C5ED8CCD11}"/>
              </a:ext>
            </a:extLst>
          </p:cNvPr>
          <p:cNvSpPr/>
          <p:nvPr/>
        </p:nvSpPr>
        <p:spPr>
          <a:xfrm flipH="1">
            <a:off x="5272876" y="1613795"/>
            <a:ext cx="4443656" cy="4443656"/>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4" name="Oval 43">
            <a:extLst>
              <a:ext uri="{FF2B5EF4-FFF2-40B4-BE49-F238E27FC236}">
                <a16:creationId xmlns:a16="http://schemas.microsoft.com/office/drawing/2014/main" id="{BF1C7D15-3C49-553B-02BF-7B0F016B0E26}"/>
              </a:ext>
            </a:extLst>
          </p:cNvPr>
          <p:cNvSpPr/>
          <p:nvPr/>
        </p:nvSpPr>
        <p:spPr>
          <a:xfrm flipH="1">
            <a:off x="3453826" y="3776370"/>
            <a:ext cx="1212972" cy="1212972"/>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8" name="Group 7">
            <a:extLst>
              <a:ext uri="{FF2B5EF4-FFF2-40B4-BE49-F238E27FC236}">
                <a16:creationId xmlns:a16="http://schemas.microsoft.com/office/drawing/2014/main" id="{726B60B8-EC45-46AB-BEC5-70BAA73B7000}"/>
              </a:ext>
            </a:extLst>
          </p:cNvPr>
          <p:cNvGrpSpPr/>
          <p:nvPr/>
        </p:nvGrpSpPr>
        <p:grpSpPr>
          <a:xfrm>
            <a:off x="2405707" y="2700800"/>
            <a:ext cx="1945913" cy="2554870"/>
            <a:chOff x="4136464" y="1683432"/>
            <a:chExt cx="3102257" cy="3993468"/>
          </a:xfrm>
          <a:solidFill>
            <a:schemeClr val="accent3">
              <a:lumMod val="75000"/>
            </a:schemeClr>
          </a:solidFill>
        </p:grpSpPr>
        <p:sp>
          <p:nvSpPr>
            <p:cNvPr id="10" name="Round Same Side Corner Rectangle 3">
              <a:extLst>
                <a:ext uri="{FF2B5EF4-FFF2-40B4-BE49-F238E27FC236}">
                  <a16:creationId xmlns:a16="http://schemas.microsoft.com/office/drawing/2014/main" id="{91034049-6E84-48B9-93BA-5DE6E318B087}"/>
                </a:ext>
              </a:extLst>
            </p:cNvPr>
            <p:cNvSpPr/>
            <p:nvPr/>
          </p:nvSpPr>
          <p:spPr>
            <a:xfrm>
              <a:off x="4857443" y="3002034"/>
              <a:ext cx="1224623" cy="2674866"/>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1" name="Oval 10">
              <a:extLst>
                <a:ext uri="{FF2B5EF4-FFF2-40B4-BE49-F238E27FC236}">
                  <a16:creationId xmlns:a16="http://schemas.microsoft.com/office/drawing/2014/main" id="{A86ABFBF-B986-46C5-AEAA-341D2D1ACFA2}"/>
                </a:ext>
              </a:extLst>
            </p:cNvPr>
            <p:cNvSpPr/>
            <p:nvPr/>
          </p:nvSpPr>
          <p:spPr>
            <a:xfrm>
              <a:off x="4857457" y="1683432"/>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2" name="Group 11">
              <a:extLst>
                <a:ext uri="{FF2B5EF4-FFF2-40B4-BE49-F238E27FC236}">
                  <a16:creationId xmlns:a16="http://schemas.microsoft.com/office/drawing/2014/main" id="{7BB60BD0-3469-470C-911E-AC6A668F1EAC}"/>
                </a:ext>
              </a:extLst>
            </p:cNvPr>
            <p:cNvGrpSpPr/>
            <p:nvPr/>
          </p:nvGrpSpPr>
          <p:grpSpPr>
            <a:xfrm rot="21105829" flipH="1">
              <a:off x="5888792" y="3262923"/>
              <a:ext cx="564104" cy="1525212"/>
              <a:chOff x="7916671" y="3937945"/>
              <a:chExt cx="553322" cy="1525212"/>
            </a:xfrm>
            <a:grpFill/>
          </p:grpSpPr>
          <p:sp>
            <p:nvSpPr>
              <p:cNvPr id="22" name="Round Same Side Corner Rectangle 25">
                <a:extLst>
                  <a:ext uri="{FF2B5EF4-FFF2-40B4-BE49-F238E27FC236}">
                    <a16:creationId xmlns:a16="http://schemas.microsoft.com/office/drawing/2014/main" id="{D135A786-8E0A-46E1-973E-BFE3345FDB65}"/>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3" name="Oval 22">
                <a:extLst>
                  <a:ext uri="{FF2B5EF4-FFF2-40B4-BE49-F238E27FC236}">
                    <a16:creationId xmlns:a16="http://schemas.microsoft.com/office/drawing/2014/main" id="{B6FC7E44-BC2E-4FAE-971A-128DF9F53217}"/>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19" name="Rectangle: Single Corner Snipped 18">
              <a:extLst>
                <a:ext uri="{FF2B5EF4-FFF2-40B4-BE49-F238E27FC236}">
                  <a16:creationId xmlns:a16="http://schemas.microsoft.com/office/drawing/2014/main" id="{613EAADC-6434-4458-984B-F046D27620AA}"/>
                </a:ext>
              </a:extLst>
            </p:cNvPr>
            <p:cNvSpPr/>
            <p:nvPr/>
          </p:nvSpPr>
          <p:spPr>
            <a:xfrm rot="1906663">
              <a:off x="6406396" y="3823994"/>
              <a:ext cx="832325" cy="1083079"/>
            </a:xfrm>
            <a:prstGeom prst="snip1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5" name="Group 14">
              <a:extLst>
                <a:ext uri="{FF2B5EF4-FFF2-40B4-BE49-F238E27FC236}">
                  <a16:creationId xmlns:a16="http://schemas.microsoft.com/office/drawing/2014/main" id="{35450029-C05B-44AF-8F1A-E98D48CCAE06}"/>
                </a:ext>
              </a:extLst>
            </p:cNvPr>
            <p:cNvGrpSpPr/>
            <p:nvPr/>
          </p:nvGrpSpPr>
          <p:grpSpPr>
            <a:xfrm rot="2000857">
              <a:off x="4136464" y="2830876"/>
              <a:ext cx="1396487" cy="1708760"/>
              <a:chOff x="1030939" y="3462441"/>
              <a:chExt cx="1046313" cy="1280283"/>
            </a:xfrm>
            <a:grpFill/>
          </p:grpSpPr>
          <p:sp>
            <p:nvSpPr>
              <p:cNvPr id="16" name="Round Same Side Corner Rectangle 25">
                <a:extLst>
                  <a:ext uri="{FF2B5EF4-FFF2-40B4-BE49-F238E27FC236}">
                    <a16:creationId xmlns:a16="http://schemas.microsoft.com/office/drawing/2014/main" id="{FB9FA356-669C-4420-B25A-0E9A9422B7B1}"/>
                  </a:ext>
                </a:extLst>
              </p:cNvPr>
              <p:cNvSpPr/>
              <p:nvPr/>
            </p:nvSpPr>
            <p:spPr>
              <a:xfrm rot="6082202" flipH="1">
                <a:off x="1212938" y="4093491"/>
                <a:ext cx="301512" cy="665509"/>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7" name="Oval 16">
                <a:extLst>
                  <a:ext uri="{FF2B5EF4-FFF2-40B4-BE49-F238E27FC236}">
                    <a16:creationId xmlns:a16="http://schemas.microsoft.com/office/drawing/2014/main" id="{0A980393-5460-47E3-A962-1D9614F08D88}"/>
                  </a:ext>
                </a:extLst>
              </p:cNvPr>
              <p:cNvSpPr/>
              <p:nvPr/>
            </p:nvSpPr>
            <p:spPr>
              <a:xfrm rot="17268569" flipH="1">
                <a:off x="1720661" y="4386132"/>
                <a:ext cx="360032" cy="353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 name="Round Same Side Corner Rectangle 25">
                <a:extLst>
                  <a:ext uri="{FF2B5EF4-FFF2-40B4-BE49-F238E27FC236}">
                    <a16:creationId xmlns:a16="http://schemas.microsoft.com/office/drawing/2014/main" id="{251399A8-D27E-4AAE-B4CA-0FDE873FCD71}"/>
                  </a:ext>
                </a:extLst>
              </p:cNvPr>
              <p:cNvSpPr/>
              <p:nvPr/>
            </p:nvSpPr>
            <p:spPr>
              <a:xfrm rot="12691702" flipH="1">
                <a:off x="1241816" y="3462441"/>
                <a:ext cx="306552" cy="11219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4" name="Group 3">
            <a:extLst>
              <a:ext uri="{FF2B5EF4-FFF2-40B4-BE49-F238E27FC236}">
                <a16:creationId xmlns:a16="http://schemas.microsoft.com/office/drawing/2014/main" id="{2EC20A9C-1591-B2EA-AF99-DC5FFABCFD57}"/>
              </a:ext>
            </a:extLst>
          </p:cNvPr>
          <p:cNvGrpSpPr/>
          <p:nvPr/>
        </p:nvGrpSpPr>
        <p:grpSpPr>
          <a:xfrm>
            <a:off x="10228983" y="337468"/>
            <a:ext cx="1587872" cy="1368854"/>
            <a:chOff x="10228983" y="337468"/>
            <a:chExt cx="1587872" cy="1368854"/>
          </a:xfrm>
        </p:grpSpPr>
        <p:sp>
          <p:nvSpPr>
            <p:cNvPr id="27" name="Hexagon 26">
              <a:extLst>
                <a:ext uri="{FF2B5EF4-FFF2-40B4-BE49-F238E27FC236}">
                  <a16:creationId xmlns:a16="http://schemas.microsoft.com/office/drawing/2014/main" id="{16DA2E2B-06E8-4113-EC6C-CD578627596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31" name="Group 30">
              <a:extLst>
                <a:ext uri="{FF2B5EF4-FFF2-40B4-BE49-F238E27FC236}">
                  <a16:creationId xmlns:a16="http://schemas.microsoft.com/office/drawing/2014/main" id="{8DBA1197-C096-4EAF-204A-952EAEB896F5}"/>
                </a:ext>
              </a:extLst>
            </p:cNvPr>
            <p:cNvGrpSpPr/>
            <p:nvPr/>
          </p:nvGrpSpPr>
          <p:grpSpPr>
            <a:xfrm>
              <a:off x="10621771" y="762700"/>
              <a:ext cx="562136" cy="634675"/>
              <a:chOff x="760175" y="830142"/>
              <a:chExt cx="867619" cy="979579"/>
            </a:xfrm>
          </p:grpSpPr>
          <p:sp>
            <p:nvSpPr>
              <p:cNvPr id="38" name="Rectangle 37">
                <a:extLst>
                  <a:ext uri="{FF2B5EF4-FFF2-40B4-BE49-F238E27FC236}">
                    <a16:creationId xmlns:a16="http://schemas.microsoft.com/office/drawing/2014/main" id="{126FC0C2-910F-9255-2356-07DE2A4EDEEF}"/>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٤٥</a:t>
                </a:r>
                <a:endParaRPr lang="en-CA" b="1" dirty="0">
                  <a:latin typeface="Arial" panose="020B0604020202020204" pitchFamily="34" charset="0"/>
                  <a:cs typeface="Arial" panose="020B0604020202020204" pitchFamily="34" charset="0"/>
                </a:endParaRPr>
              </a:p>
            </p:txBody>
          </p:sp>
          <p:sp>
            <p:nvSpPr>
              <p:cNvPr id="39" name="Rectangle 38">
                <a:extLst>
                  <a:ext uri="{FF2B5EF4-FFF2-40B4-BE49-F238E27FC236}">
                    <a16:creationId xmlns:a16="http://schemas.microsoft.com/office/drawing/2014/main" id="{92E1C80F-CA2A-7274-773F-FD9C369B20A2}"/>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35" name="Group 34">
              <a:extLst>
                <a:ext uri="{FF2B5EF4-FFF2-40B4-BE49-F238E27FC236}">
                  <a16:creationId xmlns:a16="http://schemas.microsoft.com/office/drawing/2014/main" id="{51BBCFD3-924F-22B0-5F15-C11AA1852DD2}"/>
                </a:ext>
              </a:extLst>
            </p:cNvPr>
            <p:cNvGrpSpPr/>
            <p:nvPr/>
          </p:nvGrpSpPr>
          <p:grpSpPr>
            <a:xfrm>
              <a:off x="11325415" y="762701"/>
              <a:ext cx="182192" cy="634674"/>
              <a:chOff x="2121762" y="2323619"/>
              <a:chExt cx="200378" cy="825210"/>
            </a:xfrm>
          </p:grpSpPr>
          <p:sp>
            <p:nvSpPr>
              <p:cNvPr id="36" name="Isosceles Triangle 35">
                <a:extLst>
                  <a:ext uri="{FF2B5EF4-FFF2-40B4-BE49-F238E27FC236}">
                    <a16:creationId xmlns:a16="http://schemas.microsoft.com/office/drawing/2014/main" id="{5EBE6199-DAD6-1172-2808-31DDE266B2E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7" name="Rectangle 36">
                <a:extLst>
                  <a:ext uri="{FF2B5EF4-FFF2-40B4-BE49-F238E27FC236}">
                    <a16:creationId xmlns:a16="http://schemas.microsoft.com/office/drawing/2014/main" id="{BC0B115E-346C-FA58-4243-5A762241C708}"/>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41" name="Rectangle: Single Corner Snipped 40">
            <a:extLst>
              <a:ext uri="{FF2B5EF4-FFF2-40B4-BE49-F238E27FC236}">
                <a16:creationId xmlns:a16="http://schemas.microsoft.com/office/drawing/2014/main" id="{A92079AB-B183-930B-36CC-7F61A2F278BB}"/>
              </a:ext>
            </a:extLst>
          </p:cNvPr>
          <p:cNvSpPr/>
          <p:nvPr/>
        </p:nvSpPr>
        <p:spPr>
          <a:xfrm>
            <a:off x="6111922" y="2109723"/>
            <a:ext cx="3013205" cy="3333294"/>
          </a:xfrm>
          <a:prstGeom prst="snip1Rect">
            <a:avLst>
              <a:gd name="adj" fmla="val 2326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2" name="L-Shape 41">
            <a:extLst>
              <a:ext uri="{FF2B5EF4-FFF2-40B4-BE49-F238E27FC236}">
                <a16:creationId xmlns:a16="http://schemas.microsoft.com/office/drawing/2014/main" id="{6BB28907-BACB-9860-FA6A-B32F9B38B975}"/>
              </a:ext>
            </a:extLst>
          </p:cNvPr>
          <p:cNvSpPr/>
          <p:nvPr/>
        </p:nvSpPr>
        <p:spPr>
          <a:xfrm rot="18361091">
            <a:off x="6395947" y="2521506"/>
            <a:ext cx="704591" cy="358584"/>
          </a:xfrm>
          <a:prstGeom prst="corner">
            <a:avLst>
              <a:gd name="adj1" fmla="val 42208"/>
              <a:gd name="adj2" fmla="val 4335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7" name="Title 46">
            <a:extLst>
              <a:ext uri="{FF2B5EF4-FFF2-40B4-BE49-F238E27FC236}">
                <a16:creationId xmlns:a16="http://schemas.microsoft.com/office/drawing/2014/main" id="{BE37FD80-98F1-412A-4416-C60E4FD1B998}"/>
              </a:ext>
            </a:extLst>
          </p:cNvPr>
          <p:cNvSpPr>
            <a:spLocks noGrp="1"/>
          </p:cNvSpPr>
          <p:nvPr>
            <p:ph type="title"/>
          </p:nvPr>
        </p:nvSpPr>
        <p:spPr/>
        <p:txBody>
          <a:bodyPr/>
          <a:lstStyle/>
          <a:p>
            <a:pPr rtl="1"/>
            <a:r>
              <a:rPr lang="en-CA" dirty="0" err="1">
                <a:latin typeface="Calibri" panose="020F0502020204030204" pitchFamily="34" charset="0"/>
                <a:cs typeface="Calibri" panose="020F0502020204030204" pitchFamily="34" charset="0"/>
              </a:rPr>
              <a:t>قائمة</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التحضير</a:t>
            </a:r>
            <a:endParaRPr lang="en-US" dirty="0">
              <a:latin typeface="Calibri" panose="020F0502020204030204" pitchFamily="34" charset="0"/>
              <a:cs typeface="Calibri" panose="020F0502020204030204" pitchFamily="34" charset="0"/>
            </a:endParaRPr>
          </a:p>
        </p:txBody>
      </p:sp>
      <p:sp>
        <p:nvSpPr>
          <p:cNvPr id="48" name="L-Shape 47">
            <a:extLst>
              <a:ext uri="{FF2B5EF4-FFF2-40B4-BE49-F238E27FC236}">
                <a16:creationId xmlns:a16="http://schemas.microsoft.com/office/drawing/2014/main" id="{FD9E0659-210D-19AA-8BE5-D71C2A6D837D}"/>
              </a:ext>
            </a:extLst>
          </p:cNvPr>
          <p:cNvSpPr/>
          <p:nvPr/>
        </p:nvSpPr>
        <p:spPr>
          <a:xfrm rot="18361091">
            <a:off x="6395947" y="3415044"/>
            <a:ext cx="704591" cy="358584"/>
          </a:xfrm>
          <a:prstGeom prst="corner">
            <a:avLst>
              <a:gd name="adj1" fmla="val 42208"/>
              <a:gd name="adj2" fmla="val 4335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9" name="L-Shape 48">
            <a:extLst>
              <a:ext uri="{FF2B5EF4-FFF2-40B4-BE49-F238E27FC236}">
                <a16:creationId xmlns:a16="http://schemas.microsoft.com/office/drawing/2014/main" id="{1A7556D9-62EB-9BA5-649E-406DA84581EC}"/>
              </a:ext>
            </a:extLst>
          </p:cNvPr>
          <p:cNvSpPr/>
          <p:nvPr/>
        </p:nvSpPr>
        <p:spPr>
          <a:xfrm rot="18361091">
            <a:off x="6395947" y="4335815"/>
            <a:ext cx="704591" cy="358584"/>
          </a:xfrm>
          <a:prstGeom prst="corner">
            <a:avLst>
              <a:gd name="adj1" fmla="val 42208"/>
              <a:gd name="adj2" fmla="val 4335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Tree>
    <p:extLst>
      <p:ext uri="{BB962C8B-B14F-4D97-AF65-F5344CB8AC3E}">
        <p14:creationId xmlns:p14="http://schemas.microsoft.com/office/powerpoint/2010/main" val="2317937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8B70B6B7-0975-0B8C-9F93-2664875E0DA6}"/>
              </a:ext>
            </a:extLst>
          </p:cNvPr>
          <p:cNvSpPr>
            <a:spLocks noGrp="1"/>
          </p:cNvSpPr>
          <p:nvPr>
            <p:ph type="title"/>
          </p:nvPr>
        </p:nvSpPr>
        <p:spPr/>
        <p:txBody>
          <a:bodyPr/>
          <a:lstStyle/>
          <a:p>
            <a:pPr rtl="1"/>
            <a:r>
              <a:rPr lang="en-CA" dirty="0" err="1">
                <a:latin typeface="Calibri" panose="020F0502020204030204" pitchFamily="34" charset="0"/>
                <a:cs typeface="Calibri" panose="020F0502020204030204" pitchFamily="34" charset="0"/>
              </a:rPr>
              <a:t>قائمة</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التحضير</a:t>
            </a:r>
            <a:endParaRPr lang="en-US" dirty="0"/>
          </a:p>
        </p:txBody>
      </p:sp>
      <p:grpSp>
        <p:nvGrpSpPr>
          <p:cNvPr id="33" name="Group 32">
            <a:extLst>
              <a:ext uri="{FF2B5EF4-FFF2-40B4-BE49-F238E27FC236}">
                <a16:creationId xmlns:a16="http://schemas.microsoft.com/office/drawing/2014/main" id="{8A0416A3-1199-EFA2-9BF8-71052A548481}"/>
              </a:ext>
            </a:extLst>
          </p:cNvPr>
          <p:cNvGrpSpPr/>
          <p:nvPr/>
        </p:nvGrpSpPr>
        <p:grpSpPr>
          <a:xfrm>
            <a:off x="3002802" y="1905263"/>
            <a:ext cx="904240" cy="944880"/>
            <a:chOff x="7345680" y="2484120"/>
            <a:chExt cx="904240" cy="944880"/>
          </a:xfrm>
        </p:grpSpPr>
        <p:sp>
          <p:nvSpPr>
            <p:cNvPr id="34" name="Oval 33">
              <a:extLst>
                <a:ext uri="{FF2B5EF4-FFF2-40B4-BE49-F238E27FC236}">
                  <a16:creationId xmlns:a16="http://schemas.microsoft.com/office/drawing/2014/main" id="{B65582AE-231D-B01C-4CD7-783BF36EA9E2}"/>
                </a:ext>
              </a:extLst>
            </p:cNvPr>
            <p:cNvSpPr/>
            <p:nvPr/>
          </p:nvSpPr>
          <p:spPr>
            <a:xfrm>
              <a:off x="7345680" y="2484120"/>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5" name="L-Shape 34">
              <a:extLst>
                <a:ext uri="{FF2B5EF4-FFF2-40B4-BE49-F238E27FC236}">
                  <a16:creationId xmlns:a16="http://schemas.microsoft.com/office/drawing/2014/main" id="{CEFD1F11-FFCC-1428-D038-12A5D79BA26D}"/>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37" name="TextBox 36">
            <a:extLst>
              <a:ext uri="{FF2B5EF4-FFF2-40B4-BE49-F238E27FC236}">
                <a16:creationId xmlns:a16="http://schemas.microsoft.com/office/drawing/2014/main" id="{AB8C673B-77D7-5734-EF91-B0DF1288D028}"/>
              </a:ext>
            </a:extLst>
          </p:cNvPr>
          <p:cNvSpPr txBox="1"/>
          <p:nvPr/>
        </p:nvSpPr>
        <p:spPr>
          <a:xfrm>
            <a:off x="838200" y="3145438"/>
            <a:ext cx="3074664" cy="1323439"/>
          </a:xfrm>
          <a:prstGeom prst="rect">
            <a:avLst/>
          </a:prstGeom>
          <a:noFill/>
        </p:spPr>
        <p:txBody>
          <a:bodyPr wrap="square">
            <a:spAutoFit/>
          </a:bodyPr>
          <a:lstStyle/>
          <a:p>
            <a:pPr algn="r" rtl="1"/>
            <a:r>
              <a:rPr lang="en-GB" sz="2000" dirty="0">
                <a:effectLst/>
                <a:latin typeface="Calibri" panose="020F0502020204030204" pitchFamily="34" charset="0"/>
                <a:cs typeface="Calibri" panose="020F0502020204030204" pitchFamily="34" charset="0"/>
              </a:rPr>
              <a:t>لقد </a:t>
            </a:r>
            <a:r>
              <a:rPr lang="en-GB" sz="2000" dirty="0" err="1">
                <a:effectLst/>
                <a:latin typeface="Calibri" panose="020F0502020204030204" pitchFamily="34" charset="0"/>
                <a:cs typeface="Calibri" panose="020F0502020204030204" pitchFamily="34" charset="0"/>
              </a:rPr>
              <a:t>حددت</a:t>
            </a:r>
            <a:r>
              <a:rPr lang="en-GB" sz="2000" dirty="0">
                <a:effectLst/>
                <a:latin typeface="Calibri" panose="020F0502020204030204" pitchFamily="34" charset="0"/>
                <a:cs typeface="Calibri" panose="020F0502020204030204" pitchFamily="34" charset="0"/>
              </a:rPr>
              <a:t> </a:t>
            </a:r>
            <a:r>
              <a:rPr lang="en-GB" sz="2000" b="1" dirty="0" err="1">
                <a:effectLst/>
                <a:latin typeface="Calibri" panose="020F0502020204030204" pitchFamily="34" charset="0"/>
                <a:cs typeface="Calibri" panose="020F0502020204030204" pitchFamily="34" charset="0"/>
              </a:rPr>
              <a:t>ا</a:t>
            </a:r>
            <a:r>
              <a:rPr lang="ar-SA" sz="2000" b="1" dirty="0">
                <a:effectLst/>
                <a:latin typeface="Calibri" panose="020F0502020204030204" pitchFamily="34" charset="0"/>
                <a:cs typeface="Calibri" panose="020F0502020204030204" pitchFamily="34" charset="0"/>
              </a:rPr>
              <a:t>لمساحة </a:t>
            </a:r>
            <a:r>
              <a:rPr lang="ar-SA" sz="2000" dirty="0">
                <a:effectLst/>
                <a:latin typeface="Calibri" panose="020F0502020204030204" pitchFamily="34" charset="0"/>
                <a:cs typeface="Calibri" panose="020F0502020204030204" pitchFamily="34" charset="0"/>
              </a:rPr>
              <a:t>الأنسب</a:t>
            </a:r>
            <a:r>
              <a:rPr lang="en-GB" sz="2000" b="1" dirty="0">
                <a:effectLst/>
                <a:latin typeface="Calibri" panose="020F0502020204030204" pitchFamily="34" charset="0"/>
                <a:cs typeface="Calibri" panose="020F0502020204030204" pitchFamily="34" charset="0"/>
              </a:rPr>
              <a:t> </a:t>
            </a:r>
            <a:r>
              <a:rPr lang="ar-SA" sz="2000" dirty="0">
                <a:effectLst/>
                <a:latin typeface="Calibri" panose="020F0502020204030204" pitchFamily="34" charset="0"/>
                <a:cs typeface="Calibri" panose="020F0502020204030204" pitchFamily="34" charset="0"/>
              </a:rPr>
              <a:t>(</a:t>
            </a:r>
            <a:r>
              <a:rPr lang="en-GB" sz="2000" dirty="0" err="1">
                <a:effectLst/>
                <a:latin typeface="Calibri" panose="020F0502020204030204" pitchFamily="34" charset="0"/>
                <a:cs typeface="Calibri" panose="020F0502020204030204" pitchFamily="34" charset="0"/>
              </a:rPr>
              <a:t>على</a:t>
            </a:r>
            <a:r>
              <a:rPr lang="en-GB" sz="2000" dirty="0">
                <a:effectLst/>
                <a:latin typeface="Calibri" panose="020F0502020204030204" pitchFamily="34" charset="0"/>
                <a:cs typeface="Calibri" panose="020F0502020204030204" pitchFamily="34" charset="0"/>
              </a:rPr>
              <a:t> سبيل المثال ، </a:t>
            </a:r>
            <a:r>
              <a:rPr lang="ar-SA" sz="2000" dirty="0">
                <a:effectLst/>
                <a:latin typeface="Calibri" panose="020F0502020204030204" pitchFamily="34" charset="0"/>
                <a:cs typeface="Calibri" panose="020F0502020204030204" pitchFamily="34" charset="0"/>
              </a:rPr>
              <a:t>ال</a:t>
            </a:r>
            <a:r>
              <a:rPr lang="en-GB" sz="2000" dirty="0" err="1">
                <a:effectLst/>
                <a:latin typeface="Calibri" panose="020F0502020204030204" pitchFamily="34" charset="0"/>
                <a:cs typeface="Calibri" panose="020F0502020204030204" pitchFamily="34" charset="0"/>
              </a:rPr>
              <a:t>آمن</a:t>
            </a:r>
            <a:r>
              <a:rPr lang="ar-SA" sz="2000" dirty="0" err="1">
                <a:effectLst/>
                <a:latin typeface="Calibri" panose="020F0502020204030204" pitchFamily="34" charset="0"/>
                <a:cs typeface="Calibri" panose="020F0502020204030204" pitchFamily="34" charset="0"/>
              </a:rPr>
              <a:t>ة</a:t>
            </a:r>
            <a:r>
              <a:rPr lang="en-GB" sz="2000" dirty="0">
                <a:effectLst/>
                <a:latin typeface="Calibri" panose="020F0502020204030204" pitchFamily="34" charset="0"/>
                <a:cs typeface="Calibri" panose="020F0502020204030204" pitchFamily="34" charset="0"/>
              </a:rPr>
              <a:t> ، </a:t>
            </a:r>
            <a:r>
              <a:rPr lang="ar-SA" sz="2000" dirty="0">
                <a:effectLst/>
                <a:latin typeface="Calibri" panose="020F0502020204030204" pitchFamily="34" charset="0"/>
                <a:cs typeface="Calibri" panose="020F0502020204030204" pitchFamily="34" charset="0"/>
              </a:rPr>
              <a:t>ال</a:t>
            </a:r>
            <a:r>
              <a:rPr lang="en-GB" sz="2000" dirty="0" err="1">
                <a:effectLst/>
                <a:latin typeface="Calibri" panose="020F0502020204030204" pitchFamily="34" charset="0"/>
                <a:cs typeface="Calibri" panose="020F0502020204030204" pitchFamily="34" charset="0"/>
              </a:rPr>
              <a:t>خاص</a:t>
            </a:r>
            <a:r>
              <a:rPr lang="ar-SA" sz="2000" dirty="0" err="1">
                <a:effectLst/>
                <a:latin typeface="Calibri" panose="020F0502020204030204" pitchFamily="34" charset="0"/>
                <a:cs typeface="Calibri" panose="020F0502020204030204" pitchFamily="34" charset="0"/>
              </a:rPr>
              <a:t>ة</a:t>
            </a:r>
            <a:r>
              <a:rPr lang="en-GB" sz="2000" dirty="0">
                <a:effectLst/>
                <a:latin typeface="Calibri" panose="020F0502020204030204" pitchFamily="34" charset="0"/>
                <a:cs typeface="Calibri" panose="020F0502020204030204" pitchFamily="34" charset="0"/>
              </a:rPr>
              <a:t> ، </a:t>
            </a:r>
            <a:r>
              <a:rPr lang="ar-SA" sz="2000" dirty="0">
                <a:effectLst/>
                <a:latin typeface="Calibri" panose="020F0502020204030204" pitchFamily="34" charset="0"/>
                <a:cs typeface="Calibri" panose="020F0502020204030204" pitchFamily="34" charset="0"/>
              </a:rPr>
              <a:t>ال</a:t>
            </a:r>
            <a:r>
              <a:rPr lang="en-GB" sz="2000" dirty="0" err="1">
                <a:effectLst/>
                <a:latin typeface="Calibri" panose="020F0502020204030204" pitchFamily="34" charset="0"/>
                <a:cs typeface="Calibri" panose="020F0502020204030204" pitchFamily="34" charset="0"/>
              </a:rPr>
              <a:t>هادئ</a:t>
            </a:r>
            <a:r>
              <a:rPr lang="ar-SA" sz="2000" dirty="0" err="1">
                <a:effectLst/>
                <a:latin typeface="Calibri" panose="020F0502020204030204" pitchFamily="34" charset="0"/>
                <a:cs typeface="Calibri" panose="020F0502020204030204" pitchFamily="34" charset="0"/>
              </a:rPr>
              <a:t>ة</a:t>
            </a:r>
            <a:r>
              <a:rPr lang="en-GB" sz="2000" dirty="0">
                <a:effectLst/>
                <a:latin typeface="Calibri" panose="020F0502020204030204" pitchFamily="34" charset="0"/>
                <a:cs typeface="Calibri" panose="020F0502020204030204" pitchFamily="34" charset="0"/>
              </a:rPr>
              <a:t> ، </a:t>
            </a:r>
            <a:r>
              <a:rPr lang="en-GB" sz="2000" dirty="0" err="1">
                <a:effectLst/>
                <a:latin typeface="Calibri" panose="020F0502020204030204" pitchFamily="34" charset="0"/>
                <a:cs typeface="Calibri" panose="020F0502020204030204" pitchFamily="34" charset="0"/>
              </a:rPr>
              <a:t>سهل</a:t>
            </a:r>
            <a:r>
              <a:rPr lang="ar-SA" sz="2000" dirty="0" err="1">
                <a:effectLst/>
                <a:latin typeface="Calibri" panose="020F0502020204030204" pitchFamily="34" charset="0"/>
                <a:cs typeface="Calibri" panose="020F0502020204030204" pitchFamily="34" charset="0"/>
              </a:rPr>
              <a:t>ة</a:t>
            </a:r>
            <a:r>
              <a:rPr lang="en-GB" sz="2000" dirty="0">
                <a:effectLst/>
                <a:latin typeface="Calibri" panose="020F0502020204030204" pitchFamily="34" charset="0"/>
                <a:cs typeface="Calibri" panose="020F0502020204030204" pitchFamily="34" charset="0"/>
              </a:rPr>
              <a:t> </a:t>
            </a:r>
            <a:r>
              <a:rPr lang="en-GB" sz="2000" dirty="0" err="1">
                <a:effectLst/>
                <a:latin typeface="Calibri" panose="020F0502020204030204" pitchFamily="34" charset="0"/>
                <a:cs typeface="Calibri" panose="020F0502020204030204" pitchFamily="34" charset="0"/>
              </a:rPr>
              <a:t>الوصول</a:t>
            </a:r>
            <a:r>
              <a:rPr lang="en-GB" sz="2000" dirty="0">
                <a:effectLst/>
                <a:latin typeface="Calibri" panose="020F0502020204030204" pitchFamily="34" charset="0"/>
                <a:cs typeface="Calibri" panose="020F0502020204030204" pitchFamily="34" charset="0"/>
              </a:rPr>
              <a:t> ، </a:t>
            </a:r>
            <a:r>
              <a:rPr lang="en-GB" sz="2000" dirty="0" err="1">
                <a:effectLst/>
                <a:latin typeface="Calibri" panose="020F0502020204030204" pitchFamily="34" charset="0"/>
                <a:cs typeface="Calibri" panose="020F0502020204030204" pitchFamily="34" charset="0"/>
              </a:rPr>
              <a:t>صديق</a:t>
            </a:r>
            <a:r>
              <a:rPr lang="ar-SA" sz="2000" dirty="0" err="1">
                <a:effectLst/>
                <a:latin typeface="Calibri" panose="020F0502020204030204" pitchFamily="34" charset="0"/>
                <a:cs typeface="Calibri" panose="020F0502020204030204" pitchFamily="34" charset="0"/>
              </a:rPr>
              <a:t>ة</a:t>
            </a:r>
            <a:r>
              <a:rPr lang="en-GB" sz="2000" dirty="0">
                <a:effectLst/>
                <a:latin typeface="Calibri" panose="020F0502020204030204" pitchFamily="34" charset="0"/>
                <a:cs typeface="Calibri" panose="020F0502020204030204" pitchFamily="34" charset="0"/>
              </a:rPr>
              <a:t> </a:t>
            </a:r>
            <a:r>
              <a:rPr lang="en-GB" sz="2000" dirty="0" err="1">
                <a:effectLst/>
                <a:latin typeface="Calibri" panose="020F0502020204030204" pitchFamily="34" charset="0"/>
                <a:cs typeface="Calibri" panose="020F0502020204030204" pitchFamily="34" charset="0"/>
              </a:rPr>
              <a:t>ل</a:t>
            </a:r>
            <a:r>
              <a:rPr lang="ar-SA" sz="2000" dirty="0">
                <a:effectLst/>
                <a:latin typeface="Calibri" panose="020F0502020204030204" pitchFamily="34" charset="0"/>
                <a:cs typeface="Calibri" panose="020F0502020204030204" pitchFamily="34" charset="0"/>
              </a:rPr>
              <a:t>لطفل) </a:t>
            </a:r>
            <a:r>
              <a:rPr lang="en-GB" sz="2000" dirty="0" err="1">
                <a:effectLst/>
                <a:latin typeface="Calibri" panose="020F0502020204030204" pitchFamily="34" charset="0"/>
                <a:cs typeface="Calibri" panose="020F0502020204030204" pitchFamily="34" charset="0"/>
              </a:rPr>
              <a:t>لكي</a:t>
            </a:r>
            <a:r>
              <a:rPr lang="en-GB" sz="2000" dirty="0">
                <a:effectLst/>
                <a:latin typeface="Calibri" panose="020F0502020204030204" pitchFamily="34" charset="0"/>
                <a:cs typeface="Calibri" panose="020F0502020204030204" pitchFamily="34" charset="0"/>
              </a:rPr>
              <a:t> نلتقي</a:t>
            </a:r>
          </a:p>
        </p:txBody>
      </p:sp>
      <p:grpSp>
        <p:nvGrpSpPr>
          <p:cNvPr id="38" name="Group 37">
            <a:extLst>
              <a:ext uri="{FF2B5EF4-FFF2-40B4-BE49-F238E27FC236}">
                <a16:creationId xmlns:a16="http://schemas.microsoft.com/office/drawing/2014/main" id="{B30AF7CC-877F-F2FF-34E6-4600763C43B7}"/>
              </a:ext>
            </a:extLst>
          </p:cNvPr>
          <p:cNvGrpSpPr/>
          <p:nvPr/>
        </p:nvGrpSpPr>
        <p:grpSpPr>
          <a:xfrm>
            <a:off x="6986675" y="1905263"/>
            <a:ext cx="904240" cy="944880"/>
            <a:chOff x="7345680" y="2484120"/>
            <a:chExt cx="904240" cy="944880"/>
          </a:xfrm>
        </p:grpSpPr>
        <p:sp>
          <p:nvSpPr>
            <p:cNvPr id="39" name="Oval 38">
              <a:extLst>
                <a:ext uri="{FF2B5EF4-FFF2-40B4-BE49-F238E27FC236}">
                  <a16:creationId xmlns:a16="http://schemas.microsoft.com/office/drawing/2014/main" id="{9F9F6415-FB5C-079F-F5B7-358DCC93CF29}"/>
                </a:ext>
              </a:extLst>
            </p:cNvPr>
            <p:cNvSpPr/>
            <p:nvPr/>
          </p:nvSpPr>
          <p:spPr>
            <a:xfrm>
              <a:off x="7345680" y="2484120"/>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0" name="L-Shape 39">
              <a:extLst>
                <a:ext uri="{FF2B5EF4-FFF2-40B4-BE49-F238E27FC236}">
                  <a16:creationId xmlns:a16="http://schemas.microsoft.com/office/drawing/2014/main" id="{900B42F5-8456-A2B9-9413-1D4DA80D712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41" name="TextBox 40">
            <a:extLst>
              <a:ext uri="{FF2B5EF4-FFF2-40B4-BE49-F238E27FC236}">
                <a16:creationId xmlns:a16="http://schemas.microsoft.com/office/drawing/2014/main" id="{B1AAD0A5-B0CF-C383-D7B6-163B200BC183}"/>
              </a:ext>
            </a:extLst>
          </p:cNvPr>
          <p:cNvSpPr txBox="1"/>
          <p:nvPr/>
        </p:nvSpPr>
        <p:spPr>
          <a:xfrm>
            <a:off x="4414157" y="3145438"/>
            <a:ext cx="3505200" cy="1631216"/>
          </a:xfrm>
          <a:prstGeom prst="rect">
            <a:avLst/>
          </a:prstGeom>
          <a:noFill/>
        </p:spPr>
        <p:txBody>
          <a:bodyPr wrap="square">
            <a:spAutoFit/>
          </a:bodyPr>
          <a:lstStyle/>
          <a:p>
            <a:pPr algn="r" rtl="1"/>
            <a:r>
              <a:rPr lang="en-GB" sz="2000" dirty="0" err="1">
                <a:effectLst/>
                <a:latin typeface="Calibri" panose="020F0502020204030204" pitchFamily="34" charset="0"/>
                <a:cs typeface="Calibri" panose="020F0502020204030204" pitchFamily="34" charset="0"/>
              </a:rPr>
              <a:t>لقد</a:t>
            </a:r>
            <a:r>
              <a:rPr lang="en-GB" sz="2000" dirty="0">
                <a:effectLst/>
                <a:latin typeface="Calibri" panose="020F0502020204030204" pitchFamily="34" charset="0"/>
                <a:cs typeface="Calibri" panose="020F0502020204030204" pitchFamily="34" charset="0"/>
              </a:rPr>
              <a:t> </a:t>
            </a:r>
            <a:r>
              <a:rPr lang="en-GB" sz="2000" dirty="0" err="1">
                <a:effectLst/>
                <a:latin typeface="Calibri" panose="020F0502020204030204" pitchFamily="34" charset="0"/>
                <a:cs typeface="Calibri" panose="020F0502020204030204" pitchFamily="34" charset="0"/>
              </a:rPr>
              <a:t>حددت</a:t>
            </a:r>
            <a:r>
              <a:rPr lang="ar-SA" sz="2000" dirty="0">
                <a:effectLst/>
                <a:latin typeface="Calibri" panose="020F0502020204030204" pitchFamily="34" charset="0"/>
                <a:cs typeface="Calibri" panose="020F0502020204030204" pitchFamily="34" charset="0"/>
              </a:rPr>
              <a:t> </a:t>
            </a:r>
            <a:r>
              <a:rPr lang="ar-SA" sz="2000" b="1" dirty="0">
                <a:effectLst/>
                <a:latin typeface="Calibri" panose="020F0502020204030204" pitchFamily="34" charset="0"/>
                <a:cs typeface="Calibri" panose="020F0502020204030204" pitchFamily="34" charset="0"/>
              </a:rPr>
              <a:t>ال</a:t>
            </a:r>
            <a:r>
              <a:rPr lang="en-GB" sz="2000" b="1" dirty="0" err="1">
                <a:effectLst/>
                <a:latin typeface="Calibri" panose="020F0502020204030204" pitchFamily="34" charset="0"/>
                <a:cs typeface="Calibri" panose="020F0502020204030204" pitchFamily="34" charset="0"/>
              </a:rPr>
              <a:t>شخص</a:t>
            </a:r>
            <a:r>
              <a:rPr lang="en-GB" sz="2000" b="1" dirty="0">
                <a:effectLst/>
                <a:latin typeface="Calibri" panose="020F0502020204030204" pitchFamily="34" charset="0"/>
                <a:cs typeface="Calibri" panose="020F0502020204030204" pitchFamily="34" charset="0"/>
              </a:rPr>
              <a:t> </a:t>
            </a:r>
            <a:r>
              <a:rPr lang="ar-SA" sz="2000" b="1" dirty="0">
                <a:effectLst/>
                <a:latin typeface="Calibri" panose="020F0502020204030204" pitchFamily="34" charset="0"/>
                <a:cs typeface="Calibri" panose="020F0502020204030204" pitchFamily="34" charset="0"/>
              </a:rPr>
              <a:t>ال</a:t>
            </a:r>
            <a:r>
              <a:rPr lang="en-GB" sz="2000" b="1" dirty="0" err="1">
                <a:effectLst/>
                <a:latin typeface="Calibri" panose="020F0502020204030204" pitchFamily="34" charset="0"/>
                <a:cs typeface="Calibri" panose="020F0502020204030204" pitchFamily="34" charset="0"/>
              </a:rPr>
              <a:t>بالغ</a:t>
            </a:r>
            <a:r>
              <a:rPr lang="en-GB" sz="2000" b="1" dirty="0">
                <a:effectLst/>
                <a:latin typeface="Calibri" panose="020F0502020204030204" pitchFamily="34" charset="0"/>
                <a:cs typeface="Calibri" panose="020F0502020204030204" pitchFamily="34" charset="0"/>
              </a:rPr>
              <a:t> </a:t>
            </a:r>
            <a:r>
              <a:rPr lang="ar-SA" sz="2000" b="1" dirty="0">
                <a:effectLst/>
                <a:latin typeface="Calibri" panose="020F0502020204030204" pitchFamily="34" charset="0"/>
                <a:cs typeface="Calibri" panose="020F0502020204030204" pitchFamily="34" charset="0"/>
              </a:rPr>
              <a:t>ال</a:t>
            </a:r>
            <a:r>
              <a:rPr lang="en-GB" sz="2000" b="1" dirty="0" err="1">
                <a:effectLst/>
                <a:latin typeface="Calibri" panose="020F0502020204030204" pitchFamily="34" charset="0"/>
                <a:cs typeface="Calibri" panose="020F0502020204030204" pitchFamily="34" charset="0"/>
              </a:rPr>
              <a:t>موثوق</a:t>
            </a:r>
            <a:r>
              <a:rPr lang="en-GB" sz="2000" b="1" dirty="0">
                <a:effectLst/>
                <a:latin typeface="Calibri" panose="020F0502020204030204" pitchFamily="34" charset="0"/>
                <a:cs typeface="Calibri" panose="020F0502020204030204" pitchFamily="34" charset="0"/>
              </a:rPr>
              <a:t> </a:t>
            </a:r>
            <a:r>
              <a:rPr lang="en-GB" sz="2000" b="1" dirty="0" err="1">
                <a:effectLst/>
                <a:latin typeface="Calibri" panose="020F0502020204030204" pitchFamily="34" charset="0"/>
                <a:cs typeface="Calibri" panose="020F0502020204030204" pitchFamily="34" charset="0"/>
              </a:rPr>
              <a:t>به</a:t>
            </a:r>
            <a:r>
              <a:rPr lang="ar-SA" sz="2000" b="1"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الأنسب</a:t>
            </a:r>
            <a:r>
              <a:rPr lang="ar-SA" sz="2000" b="1" dirty="0">
                <a:effectLst/>
                <a:latin typeface="Calibri" panose="020F0502020204030204" pitchFamily="34" charset="0"/>
                <a:cs typeface="Calibri" panose="020F0502020204030204" pitchFamily="34" charset="0"/>
              </a:rPr>
              <a:t> </a:t>
            </a:r>
            <a:r>
              <a:rPr lang="ar-SA" sz="2000" dirty="0">
                <a:effectLst/>
                <a:latin typeface="Calibri" panose="020F0502020204030204" pitchFamily="34" charset="0"/>
                <a:cs typeface="Calibri" panose="020F0502020204030204" pitchFamily="34" charset="0"/>
              </a:rPr>
              <a:t>الذي</a:t>
            </a:r>
            <a:r>
              <a:rPr lang="en-GB" sz="2000" dirty="0">
                <a:effectLst/>
                <a:latin typeface="Calibri" panose="020F0502020204030204" pitchFamily="34" charset="0"/>
                <a:cs typeface="Calibri" panose="020F0502020204030204" pitchFamily="34" charset="0"/>
              </a:rPr>
              <a:t> يمكنه دعم الطفل وتقديم الموافقة (إذا كان ذلك مناسبًا) ،</a:t>
            </a:r>
            <a:r>
              <a:rPr lang="ar-SA" sz="2000" dirty="0">
                <a:latin typeface="Calibri" panose="020F0502020204030204" pitchFamily="34" charset="0"/>
                <a:cs typeface="Calibri" panose="020F0502020204030204" pitchFamily="34" charset="0"/>
              </a:rPr>
              <a:t>إعطاء الأولوية </a:t>
            </a:r>
            <a:r>
              <a:rPr lang="ar-SA" sz="2000" b="1" dirty="0">
                <a:latin typeface="Calibri" panose="020F0502020204030204" pitchFamily="34" charset="0"/>
                <a:cs typeface="Calibri" panose="020F0502020204030204" pitchFamily="34" charset="0"/>
              </a:rPr>
              <a:t>ل</a:t>
            </a:r>
            <a:r>
              <a:rPr lang="en-GB" sz="2000" b="1" dirty="0" err="1">
                <a:effectLst/>
                <a:latin typeface="Calibri" panose="020F0502020204030204" pitchFamily="34" charset="0"/>
                <a:cs typeface="Calibri" panose="020F0502020204030204" pitchFamily="34" charset="0"/>
              </a:rPr>
              <a:t>والد</a:t>
            </a:r>
            <a:r>
              <a:rPr lang="en-GB" sz="2000" b="1" dirty="0">
                <a:effectLst/>
                <a:latin typeface="Calibri" panose="020F0502020204030204" pitchFamily="34" charset="0"/>
                <a:cs typeface="Calibri" panose="020F0502020204030204" pitchFamily="34" charset="0"/>
              </a:rPr>
              <a:t> الطفل / </a:t>
            </a:r>
            <a:r>
              <a:rPr lang="ar-SA" sz="2000" b="1" dirty="0">
                <a:effectLst/>
                <a:latin typeface="Calibri" panose="020F0502020204030204" pitchFamily="34" charset="0"/>
                <a:cs typeface="Calibri" panose="020F0502020204030204" pitchFamily="34" charset="0"/>
              </a:rPr>
              <a:t>ل</a:t>
            </a:r>
            <a:r>
              <a:rPr lang="en-GB" sz="2000" b="1" dirty="0" err="1">
                <a:effectLst/>
                <a:latin typeface="Calibri" panose="020F0502020204030204" pitchFamily="34" charset="0"/>
                <a:cs typeface="Calibri" panose="020F0502020204030204" pitchFamily="34" charset="0"/>
              </a:rPr>
              <a:t>مقدم</a:t>
            </a:r>
            <a:r>
              <a:rPr lang="en-GB" sz="2000" b="1" dirty="0">
                <a:effectLst/>
                <a:latin typeface="Calibri" panose="020F0502020204030204" pitchFamily="34" charset="0"/>
                <a:cs typeface="Calibri" panose="020F0502020204030204" pitchFamily="34" charset="0"/>
              </a:rPr>
              <a:t> </a:t>
            </a:r>
            <a:r>
              <a:rPr lang="en-GB" sz="2000" b="1" dirty="0" err="1">
                <a:effectLst/>
                <a:latin typeface="Calibri" panose="020F0502020204030204" pitchFamily="34" charset="0"/>
                <a:cs typeface="Calibri" panose="020F0502020204030204" pitchFamily="34" charset="0"/>
              </a:rPr>
              <a:t>الرعاية</a:t>
            </a:r>
            <a:r>
              <a:rPr lang="ar-SA" sz="2000" b="1" dirty="0">
                <a:effectLst/>
                <a:latin typeface="Calibri" panose="020F0502020204030204" pitchFamily="34" charset="0"/>
                <a:cs typeface="Calibri" panose="020F0502020204030204" pitchFamily="34" charset="0"/>
              </a:rPr>
              <a:t> </a:t>
            </a:r>
            <a:r>
              <a:rPr lang="en-GB" sz="2000" dirty="0" err="1">
                <a:effectLst/>
                <a:latin typeface="Calibri" panose="020F0502020204030204" pitchFamily="34" charset="0"/>
                <a:cs typeface="Calibri" panose="020F0502020204030204" pitchFamily="34" charset="0"/>
              </a:rPr>
              <a:t>إذا</a:t>
            </a:r>
            <a:r>
              <a:rPr lang="en-GB" sz="2000" dirty="0">
                <a:effectLst/>
                <a:latin typeface="Calibri" panose="020F0502020204030204" pitchFamily="34" charset="0"/>
                <a:cs typeface="Calibri" panose="020F0502020204030204" pitchFamily="34" charset="0"/>
              </a:rPr>
              <a:t> كان ذلك مناسبا</a:t>
            </a:r>
            <a:r>
              <a:rPr lang="en-GB" sz="2000" dirty="0">
                <a:effectLst/>
                <a:latin typeface="Arial" panose="020B0604020202020204" pitchFamily="34" charset="0"/>
                <a:cs typeface="Arial" panose="020B0604020202020204" pitchFamily="34" charset="0"/>
              </a:rPr>
              <a:t>.</a:t>
            </a:r>
            <a:r>
              <a:rPr lang="en-GB" sz="2000" dirty="0">
                <a:latin typeface="Arial" panose="020B0604020202020204" pitchFamily="34" charset="0"/>
                <a:cs typeface="Arial" panose="020B0604020202020204" pitchFamily="34" charset="0"/>
              </a:rPr>
              <a:t> </a:t>
            </a:r>
            <a:endParaRPr lang="en-GB" sz="2000" dirty="0">
              <a:effectLst/>
              <a:latin typeface="Arial" panose="020B0604020202020204" pitchFamily="34" charset="0"/>
              <a:cs typeface="Arial" panose="020B0604020202020204" pitchFamily="34" charset="0"/>
            </a:endParaRPr>
          </a:p>
        </p:txBody>
      </p:sp>
      <p:grpSp>
        <p:nvGrpSpPr>
          <p:cNvPr id="42" name="Group 41">
            <a:extLst>
              <a:ext uri="{FF2B5EF4-FFF2-40B4-BE49-F238E27FC236}">
                <a16:creationId xmlns:a16="http://schemas.microsoft.com/office/drawing/2014/main" id="{A387E9F4-06D5-90AB-8E12-C887836B2459}"/>
              </a:ext>
            </a:extLst>
          </p:cNvPr>
          <p:cNvGrpSpPr/>
          <p:nvPr/>
        </p:nvGrpSpPr>
        <p:grpSpPr>
          <a:xfrm>
            <a:off x="10591074" y="1881510"/>
            <a:ext cx="904240" cy="944880"/>
            <a:chOff x="7345680" y="2484120"/>
            <a:chExt cx="904240" cy="944880"/>
          </a:xfrm>
        </p:grpSpPr>
        <p:sp>
          <p:nvSpPr>
            <p:cNvPr id="43" name="Oval 42">
              <a:extLst>
                <a:ext uri="{FF2B5EF4-FFF2-40B4-BE49-F238E27FC236}">
                  <a16:creationId xmlns:a16="http://schemas.microsoft.com/office/drawing/2014/main" id="{4F64B1C6-29DA-9F6E-1C81-2126866B4AE1}"/>
                </a:ext>
              </a:extLst>
            </p:cNvPr>
            <p:cNvSpPr/>
            <p:nvPr/>
          </p:nvSpPr>
          <p:spPr>
            <a:xfrm>
              <a:off x="7345680" y="2484120"/>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4" name="L-Shape 43">
              <a:extLst>
                <a:ext uri="{FF2B5EF4-FFF2-40B4-BE49-F238E27FC236}">
                  <a16:creationId xmlns:a16="http://schemas.microsoft.com/office/drawing/2014/main" id="{1255AF6D-A282-C158-0BDD-054E72B36EE7}"/>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45" name="TextBox 44">
            <a:extLst>
              <a:ext uri="{FF2B5EF4-FFF2-40B4-BE49-F238E27FC236}">
                <a16:creationId xmlns:a16="http://schemas.microsoft.com/office/drawing/2014/main" id="{F65E9E26-C1E2-C07F-7475-235B7B6BF948}"/>
              </a:ext>
            </a:extLst>
          </p:cNvPr>
          <p:cNvSpPr txBox="1"/>
          <p:nvPr/>
        </p:nvSpPr>
        <p:spPr>
          <a:xfrm>
            <a:off x="8420650" y="3145438"/>
            <a:ext cx="3074664" cy="1323439"/>
          </a:xfrm>
          <a:prstGeom prst="rect">
            <a:avLst/>
          </a:prstGeom>
          <a:noFill/>
        </p:spPr>
        <p:txBody>
          <a:bodyPr wrap="square">
            <a:spAutoFit/>
          </a:bodyPr>
          <a:lstStyle/>
          <a:p>
            <a:pPr algn="r" rtl="1"/>
            <a:r>
              <a:rPr lang="en-GB" sz="2000" dirty="0">
                <a:effectLst/>
                <a:latin typeface="Calibri" panose="020F0502020204030204" pitchFamily="34" charset="0"/>
                <a:cs typeface="Calibri" panose="020F0502020204030204" pitchFamily="34" charset="0"/>
              </a:rPr>
              <a:t>لقد حددت الطريقة الأنسب (أي الأكثر أمانًا </a:t>
            </a:r>
            <a:r>
              <a:rPr lang="en-GB" sz="2000" dirty="0" err="1">
                <a:effectLst/>
                <a:latin typeface="Calibri" panose="020F0502020204030204" pitchFamily="34" charset="0"/>
                <a:cs typeface="Calibri" panose="020F0502020204030204" pitchFamily="34" charset="0"/>
              </a:rPr>
              <a:t>والصديقة</a:t>
            </a:r>
            <a:r>
              <a:rPr lang="en-GB" sz="2000" dirty="0">
                <a:effectLst/>
                <a:latin typeface="Calibri" panose="020F0502020204030204" pitchFamily="34" charset="0"/>
                <a:cs typeface="Calibri" panose="020F0502020204030204" pitchFamily="34" charset="0"/>
              </a:rPr>
              <a:t> </a:t>
            </a:r>
            <a:r>
              <a:rPr lang="en-GB" sz="2000" dirty="0" err="1">
                <a:effectLst/>
                <a:latin typeface="Calibri" panose="020F0502020204030204" pitchFamily="34" charset="0"/>
                <a:cs typeface="Calibri" panose="020F0502020204030204" pitchFamily="34" charset="0"/>
              </a:rPr>
              <a:t>ل</a:t>
            </a:r>
            <a:r>
              <a:rPr lang="ar-SA" sz="2000" dirty="0">
                <a:effectLst/>
                <a:latin typeface="Calibri" panose="020F0502020204030204" pitchFamily="34" charset="0"/>
                <a:cs typeface="Calibri" panose="020F0502020204030204" pitchFamily="34" charset="0"/>
              </a:rPr>
              <a:t>لطفل) </a:t>
            </a:r>
            <a:r>
              <a:rPr lang="ar-SA" sz="2000" dirty="0" err="1">
                <a:latin typeface="Calibri" panose="020F0502020204030204" pitchFamily="34" charset="0"/>
                <a:cs typeface="Calibri" panose="020F0502020204030204" pitchFamily="34" charset="0"/>
              </a:rPr>
              <a:t>لأ</a:t>
            </a:r>
            <a:r>
              <a:rPr lang="en-GB" sz="2000" dirty="0" err="1">
                <a:latin typeface="Calibri" panose="020F0502020204030204" pitchFamily="34" charset="0"/>
                <a:cs typeface="Calibri" panose="020F0502020204030204" pitchFamily="34" charset="0"/>
              </a:rPr>
              <a:t>خذ</a:t>
            </a:r>
            <a:r>
              <a:rPr lang="ar-SA" sz="2000" dirty="0">
                <a:latin typeface="Calibri" panose="020F0502020204030204" pitchFamily="34" charset="0"/>
                <a:cs typeface="Calibri" panose="020F0502020204030204" pitchFamily="34" charset="0"/>
              </a:rPr>
              <a:t> </a:t>
            </a:r>
            <a:r>
              <a:rPr lang="ar-SA" sz="2000" b="1" dirty="0">
                <a:latin typeface="Calibri" panose="020F0502020204030204" pitchFamily="34" charset="0"/>
                <a:cs typeface="Calibri" panose="020F0502020204030204" pitchFamily="34" charset="0"/>
              </a:rPr>
              <a:t>الملاحظات</a:t>
            </a:r>
            <a:r>
              <a:rPr lang="ar-SA" sz="2000" dirty="0">
                <a:latin typeface="Calibri" panose="020F0502020204030204" pitchFamily="34" charset="0"/>
                <a:cs typeface="Calibri" panose="020F0502020204030204" pitchFamily="34" charset="0"/>
              </a:rPr>
              <a:t> </a:t>
            </a:r>
            <a:r>
              <a:rPr lang="en-GB" sz="2000" dirty="0" err="1">
                <a:effectLst/>
                <a:latin typeface="Calibri" panose="020F0502020204030204" pitchFamily="34" charset="0"/>
                <a:cs typeface="Calibri" panose="020F0502020204030204" pitchFamily="34" charset="0"/>
              </a:rPr>
              <a:t>وإدارة</a:t>
            </a:r>
            <a:r>
              <a:rPr lang="en-GB" sz="2000" dirty="0">
                <a:effectLst/>
                <a:latin typeface="Calibri" panose="020F0502020204030204" pitchFamily="34" charset="0"/>
                <a:cs typeface="Calibri" panose="020F0502020204030204" pitchFamily="34" charset="0"/>
              </a:rPr>
              <a:t> معلومات الطفل.</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08721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31" name="TextBox 30">
            <a:extLst>
              <a:ext uri="{FF2B5EF4-FFF2-40B4-BE49-F238E27FC236}">
                <a16:creationId xmlns:a16="http://schemas.microsoft.com/office/drawing/2014/main" id="{31CBB58F-5083-4801-92DA-7B1226B29307}"/>
              </a:ext>
            </a:extLst>
          </p:cNvPr>
          <p:cNvSpPr txBox="1"/>
          <p:nvPr/>
        </p:nvSpPr>
        <p:spPr>
          <a:xfrm>
            <a:off x="818385" y="3673482"/>
            <a:ext cx="2095169" cy="1260345"/>
          </a:xfrm>
          <a:prstGeom prst="rect">
            <a:avLst/>
          </a:prstGeom>
          <a:noFill/>
        </p:spPr>
        <p:txBody>
          <a:bodyPr wrap="square">
            <a:spAutoFit/>
          </a:bodyPr>
          <a:lstStyle/>
          <a:p>
            <a:pPr lvl="0" algn="ctr" rtl="1">
              <a:lnSpc>
                <a:spcPct val="107000"/>
              </a:lnSpc>
            </a:pPr>
            <a:r>
              <a:rPr lang="ar-SA" sz="2400" dirty="0" err="1">
                <a:effectLst/>
                <a:latin typeface="Calibri" panose="020F0502020204030204" pitchFamily="34" charset="0"/>
                <a:ea typeface="Helvetica Neue"/>
                <a:cs typeface="Calibri" panose="020F0502020204030204" pitchFamily="34" charset="0"/>
              </a:rPr>
              <a:t>ت</a:t>
            </a:r>
            <a:r>
              <a:rPr lang="en-US" sz="2400" dirty="0" err="1">
                <a:effectLst/>
                <a:latin typeface="Calibri" panose="020F0502020204030204" pitchFamily="34" charset="0"/>
                <a:ea typeface="Helvetica Neue"/>
                <a:cs typeface="Calibri" panose="020F0502020204030204" pitchFamily="34" charset="0"/>
              </a:rPr>
              <a:t>حد</a:t>
            </a:r>
            <a:r>
              <a:rPr lang="ar-SA" sz="2400" dirty="0" err="1">
                <a:effectLst/>
                <a:latin typeface="Calibri" panose="020F0502020204030204" pitchFamily="34" charset="0"/>
                <a:ea typeface="Helvetica Neue"/>
                <a:cs typeface="Calibri" panose="020F0502020204030204" pitchFamily="34" charset="0"/>
              </a:rPr>
              <a:t>ي</a:t>
            </a:r>
            <a:r>
              <a:rPr lang="en-US" sz="2400" dirty="0" err="1">
                <a:effectLst/>
                <a:latin typeface="Calibri" panose="020F0502020204030204" pitchFamily="34" charset="0"/>
                <a:ea typeface="Helvetica Neue"/>
                <a:cs typeface="Calibri" panose="020F0502020204030204" pitchFamily="34" charset="0"/>
              </a:rPr>
              <a:t>د</a:t>
            </a:r>
            <a:r>
              <a:rPr lang="en-US" sz="2400" dirty="0">
                <a:effectLst/>
                <a:latin typeface="Calibri" panose="020F0502020204030204" pitchFamily="34" charset="0"/>
                <a:ea typeface="Helvetica Neue"/>
                <a:cs typeface="Calibri" panose="020F0502020204030204" pitchFamily="34" charset="0"/>
              </a:rPr>
              <a:t> المكان الأنسب للقاء الطفل وعائلته</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34" name="5-Point Star 5">
            <a:extLst>
              <a:ext uri="{FF2B5EF4-FFF2-40B4-BE49-F238E27FC236}">
                <a16:creationId xmlns:a16="http://schemas.microsoft.com/office/drawing/2014/main" id="{ECAC8C23-BF90-4E64-B2A2-0921CEE866DC}"/>
              </a:ext>
            </a:extLst>
          </p:cNvPr>
          <p:cNvSpPr/>
          <p:nvPr/>
        </p:nvSpPr>
        <p:spPr>
          <a:xfrm>
            <a:off x="1369582" y="2157549"/>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5" name="5-Point Star 5">
            <a:extLst>
              <a:ext uri="{FF2B5EF4-FFF2-40B4-BE49-F238E27FC236}">
                <a16:creationId xmlns:a16="http://schemas.microsoft.com/office/drawing/2014/main" id="{581CC547-B3A8-4A6D-8027-E2FFDDDD151A}"/>
              </a:ext>
            </a:extLst>
          </p:cNvPr>
          <p:cNvSpPr/>
          <p:nvPr/>
        </p:nvSpPr>
        <p:spPr>
          <a:xfrm>
            <a:off x="4171597" y="2157549"/>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6" name="5-Point Star 5">
            <a:extLst>
              <a:ext uri="{FF2B5EF4-FFF2-40B4-BE49-F238E27FC236}">
                <a16:creationId xmlns:a16="http://schemas.microsoft.com/office/drawing/2014/main" id="{AD2A2615-1B05-4976-9B65-4FFF4AF85A3F}"/>
              </a:ext>
            </a:extLst>
          </p:cNvPr>
          <p:cNvSpPr/>
          <p:nvPr/>
        </p:nvSpPr>
        <p:spPr>
          <a:xfrm>
            <a:off x="9775628" y="2157549"/>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884696BD-CC97-4CD2-9489-3588856402F9}"/>
              </a:ext>
            </a:extLst>
          </p:cNvPr>
          <p:cNvSpPr txBox="1"/>
          <p:nvPr/>
        </p:nvSpPr>
        <p:spPr>
          <a:xfrm>
            <a:off x="9127096" y="3640405"/>
            <a:ext cx="2348623" cy="1655518"/>
          </a:xfrm>
          <a:prstGeom prst="rect">
            <a:avLst/>
          </a:prstGeom>
          <a:noFill/>
        </p:spPr>
        <p:txBody>
          <a:bodyPr wrap="square" lIns="91440" tIns="45720" rIns="91440" bIns="45720" anchor="t">
            <a:spAutoFit/>
          </a:bodyPr>
          <a:lstStyle/>
          <a:p>
            <a:pPr lvl="0" algn="ctr" rtl="1">
              <a:lnSpc>
                <a:spcPct val="107000"/>
              </a:lnSpc>
              <a:spcAft>
                <a:spcPts val="800"/>
              </a:spcAft>
            </a:pPr>
            <a:r>
              <a:rPr lang="en-US" sz="2400" dirty="0" err="1">
                <a:effectLst/>
                <a:latin typeface="Calibri" panose="020F0502020204030204" pitchFamily="34" charset="0"/>
                <a:ea typeface="Helvetica Neue"/>
                <a:cs typeface="Calibri" panose="020F0502020204030204" pitchFamily="34" charset="0"/>
              </a:rPr>
              <a:t>استخد</a:t>
            </a:r>
            <a:r>
              <a:rPr lang="ar-SA" sz="2400" dirty="0" err="1">
                <a:effectLst/>
                <a:latin typeface="Calibri" panose="020F0502020204030204" pitchFamily="34" charset="0"/>
                <a:ea typeface="Helvetica Neue"/>
                <a:cs typeface="Calibri" panose="020F0502020204030204" pitchFamily="34" charset="0"/>
              </a:rPr>
              <a:t>ا</a:t>
            </a:r>
            <a:r>
              <a:rPr lang="en-US" sz="2400" dirty="0" err="1">
                <a:effectLst/>
                <a:latin typeface="Calibri" panose="020F0502020204030204" pitchFamily="34" charset="0"/>
                <a:ea typeface="Helvetica Neue"/>
                <a:cs typeface="Calibri" panose="020F0502020204030204" pitchFamily="34" charset="0"/>
              </a:rPr>
              <a:t>م</a:t>
            </a:r>
            <a:r>
              <a:rPr lang="en-US" sz="2400" dirty="0">
                <a:effectLst/>
                <a:latin typeface="Calibri" panose="020F0502020204030204" pitchFamily="34" charset="0"/>
                <a:ea typeface="Helvetica Neue"/>
                <a:cs typeface="Calibri" panose="020F0502020204030204" pitchFamily="34" charset="0"/>
              </a:rPr>
              <a:t> </a:t>
            </a:r>
            <a:r>
              <a:rPr lang="en-US" sz="2400" dirty="0" err="1">
                <a:effectLst/>
                <a:latin typeface="Calibri" panose="020F0502020204030204" pitchFamily="34" charset="0"/>
                <a:ea typeface="Helvetica Neue"/>
                <a:cs typeface="Calibri" panose="020F0502020204030204" pitchFamily="34" charset="0"/>
              </a:rPr>
              <a:t>قائمة</a:t>
            </a:r>
            <a:r>
              <a:rPr lang="en-US" sz="2400" dirty="0">
                <a:effectLst/>
                <a:latin typeface="Calibri" panose="020F0502020204030204" pitchFamily="34" charset="0"/>
                <a:ea typeface="Helvetica Neue"/>
                <a:cs typeface="Calibri" panose="020F0502020204030204" pitchFamily="34" charset="0"/>
              </a:rPr>
              <a:t> </a:t>
            </a:r>
            <a:r>
              <a:rPr lang="en-US" sz="2400" dirty="0" err="1">
                <a:effectLst/>
                <a:latin typeface="Calibri" panose="020F0502020204030204" pitchFamily="34" charset="0"/>
                <a:ea typeface="Helvetica Neue"/>
                <a:cs typeface="Calibri" panose="020F0502020204030204" pitchFamily="34" charset="0"/>
              </a:rPr>
              <a:t>التحضير</a:t>
            </a:r>
            <a:r>
              <a:rPr lang="en-US" sz="2400" dirty="0">
                <a:effectLst/>
                <a:latin typeface="Calibri" panose="020F0502020204030204" pitchFamily="34" charset="0"/>
                <a:ea typeface="Helvetica Neue"/>
                <a:cs typeface="Calibri" panose="020F0502020204030204" pitchFamily="34" charset="0"/>
              </a:rPr>
              <a:t> الخاصة بك قبل مقابلة الطفل وعائلته</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1" name="5-Point Star 5">
            <a:extLst>
              <a:ext uri="{FF2B5EF4-FFF2-40B4-BE49-F238E27FC236}">
                <a16:creationId xmlns:a16="http://schemas.microsoft.com/office/drawing/2014/main" id="{679BE20F-E449-4C3E-B7BC-8DA4EE38E0BF}"/>
              </a:ext>
            </a:extLst>
          </p:cNvPr>
          <p:cNvSpPr/>
          <p:nvPr/>
        </p:nvSpPr>
        <p:spPr>
          <a:xfrm>
            <a:off x="6973612" y="2157549"/>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E3A1A38-741C-45E8-A83E-106DAD734CAD}"/>
              </a:ext>
            </a:extLst>
          </p:cNvPr>
          <p:cNvSpPr txBox="1"/>
          <p:nvPr/>
        </p:nvSpPr>
        <p:spPr>
          <a:xfrm>
            <a:off x="3302863" y="3640405"/>
            <a:ext cx="2806784" cy="1655518"/>
          </a:xfrm>
          <a:prstGeom prst="rect">
            <a:avLst/>
          </a:prstGeom>
          <a:noFill/>
        </p:spPr>
        <p:txBody>
          <a:bodyPr wrap="square">
            <a:spAutoFit/>
          </a:bodyPr>
          <a:lstStyle/>
          <a:p>
            <a:pPr lvl="0" algn="ctr" rtl="1">
              <a:lnSpc>
                <a:spcPct val="107000"/>
              </a:lnSpc>
            </a:pPr>
            <a:r>
              <a:rPr lang="ar-SA" sz="2400" dirty="0" err="1">
                <a:effectLst/>
                <a:latin typeface="Calibri" panose="020F0502020204030204" pitchFamily="34" charset="0"/>
                <a:ea typeface="Helvetica Neue"/>
                <a:cs typeface="Calibri" panose="020F0502020204030204" pitchFamily="34" charset="0"/>
              </a:rPr>
              <a:t>ت</a:t>
            </a:r>
            <a:r>
              <a:rPr lang="en-US" sz="2400" dirty="0" err="1">
                <a:effectLst/>
                <a:latin typeface="Calibri" panose="020F0502020204030204" pitchFamily="34" charset="0"/>
                <a:ea typeface="Helvetica Neue"/>
                <a:cs typeface="Calibri" panose="020F0502020204030204" pitchFamily="34" charset="0"/>
              </a:rPr>
              <a:t>حد</a:t>
            </a:r>
            <a:r>
              <a:rPr lang="ar-SA" sz="2400" dirty="0" err="1">
                <a:effectLst/>
                <a:latin typeface="Calibri" panose="020F0502020204030204" pitchFamily="34" charset="0"/>
                <a:ea typeface="Helvetica Neue"/>
                <a:cs typeface="Calibri" panose="020F0502020204030204" pitchFamily="34" charset="0"/>
              </a:rPr>
              <a:t>ي</a:t>
            </a:r>
            <a:r>
              <a:rPr lang="en-US" sz="2400" dirty="0" err="1">
                <a:effectLst/>
                <a:latin typeface="Calibri" panose="020F0502020204030204" pitchFamily="34" charset="0"/>
                <a:ea typeface="Helvetica Neue"/>
                <a:cs typeface="Calibri" panose="020F0502020204030204" pitchFamily="34" charset="0"/>
              </a:rPr>
              <a:t>د</a:t>
            </a:r>
            <a:r>
              <a:rPr lang="en-US" sz="2400" dirty="0">
                <a:effectLst/>
                <a:latin typeface="Calibri" panose="020F0502020204030204" pitchFamily="34" charset="0"/>
                <a:ea typeface="Helvetica Neue"/>
                <a:cs typeface="Calibri" panose="020F0502020204030204" pitchFamily="34" charset="0"/>
              </a:rPr>
              <a:t> </a:t>
            </a:r>
            <a:r>
              <a:rPr lang="en-US" sz="2400" dirty="0" err="1">
                <a:effectLst/>
                <a:latin typeface="Calibri" panose="020F0502020204030204" pitchFamily="34" charset="0"/>
                <a:ea typeface="Helvetica Neue"/>
                <a:cs typeface="Calibri" panose="020F0502020204030204" pitchFamily="34" charset="0"/>
              </a:rPr>
              <a:t>شخص</a:t>
            </a:r>
            <a:r>
              <a:rPr lang="en-US" sz="2400" dirty="0">
                <a:effectLst/>
                <a:latin typeface="Calibri" panose="020F0502020204030204" pitchFamily="34" charset="0"/>
                <a:ea typeface="Helvetica Neue"/>
                <a:cs typeface="Calibri" panose="020F0502020204030204" pitchFamily="34" charset="0"/>
              </a:rPr>
              <a:t> </a:t>
            </a:r>
            <a:r>
              <a:rPr lang="en-US" sz="2400" dirty="0" err="1">
                <a:effectLst/>
                <a:latin typeface="Calibri" panose="020F0502020204030204" pitchFamily="34" charset="0"/>
                <a:ea typeface="Helvetica Neue"/>
                <a:cs typeface="Calibri" panose="020F0502020204030204" pitchFamily="34" charset="0"/>
              </a:rPr>
              <a:t>بالغ</a:t>
            </a:r>
            <a:r>
              <a:rPr lang="en-US" sz="2400" dirty="0">
                <a:effectLst/>
                <a:latin typeface="Calibri" panose="020F0502020204030204" pitchFamily="34" charset="0"/>
                <a:ea typeface="Helvetica Neue"/>
                <a:cs typeface="Calibri" panose="020F0502020204030204" pitchFamily="34" charset="0"/>
              </a:rPr>
              <a:t> </a:t>
            </a:r>
            <a:r>
              <a:rPr lang="en-US" sz="2400" dirty="0" err="1">
                <a:effectLst/>
                <a:latin typeface="Calibri" panose="020F0502020204030204" pitchFamily="34" charset="0"/>
                <a:ea typeface="Helvetica Neue"/>
                <a:cs typeface="Calibri" panose="020F0502020204030204" pitchFamily="34" charset="0"/>
              </a:rPr>
              <a:t>موثوق</a:t>
            </a:r>
            <a:r>
              <a:rPr lang="en-US" sz="2400" dirty="0">
                <a:effectLst/>
                <a:latin typeface="Calibri" panose="020F0502020204030204" pitchFamily="34" charset="0"/>
                <a:ea typeface="Helvetica Neue"/>
                <a:cs typeface="Calibri" panose="020F0502020204030204" pitchFamily="34" charset="0"/>
              </a:rPr>
              <a:t> به لدعم الطفل إذا كان الوالد أو مقدم الرعاية </a:t>
            </a:r>
            <a:r>
              <a:rPr lang="en-US" sz="2400" dirty="0" err="1">
                <a:effectLst/>
                <a:latin typeface="Calibri" panose="020F0502020204030204" pitchFamily="34" charset="0"/>
                <a:ea typeface="Helvetica Neue"/>
                <a:cs typeface="Calibri" panose="020F0502020204030204" pitchFamily="34" charset="0"/>
              </a:rPr>
              <a:t>غير</a:t>
            </a:r>
            <a:r>
              <a:rPr lang="en-US" sz="2400" dirty="0">
                <a:effectLst/>
                <a:latin typeface="Calibri" panose="020F0502020204030204" pitchFamily="34" charset="0"/>
                <a:ea typeface="Helvetica Neue"/>
                <a:cs typeface="Calibri" panose="020F0502020204030204" pitchFamily="34" charset="0"/>
              </a:rPr>
              <a:t> </a:t>
            </a:r>
            <a:r>
              <a:rPr lang="en-US" sz="2400" dirty="0" err="1">
                <a:effectLst/>
                <a:latin typeface="Calibri" panose="020F0502020204030204" pitchFamily="34" charset="0"/>
                <a:ea typeface="Helvetica Neue"/>
                <a:cs typeface="Calibri" panose="020F0502020204030204" pitchFamily="34" charset="0"/>
              </a:rPr>
              <a:t>موجود</a:t>
            </a:r>
            <a:r>
              <a:rPr lang="ar-SA" sz="2400" dirty="0">
                <a:effectLst/>
                <a:latin typeface="Calibri" panose="020F0502020204030204" pitchFamily="34" charset="0"/>
                <a:ea typeface="Helvetica Neue"/>
                <a:cs typeface="Calibri" panose="020F0502020204030204" pitchFamily="34" charset="0"/>
              </a:rPr>
              <a:t>ين</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15B46E89-8B1C-4B3C-B77D-73E24C87B1B1}"/>
              </a:ext>
            </a:extLst>
          </p:cNvPr>
          <p:cNvSpPr txBox="1"/>
          <p:nvPr/>
        </p:nvSpPr>
        <p:spPr>
          <a:xfrm>
            <a:off x="6498956" y="3669895"/>
            <a:ext cx="2238832" cy="1260345"/>
          </a:xfrm>
          <a:prstGeom prst="rect">
            <a:avLst/>
          </a:prstGeom>
          <a:noFill/>
        </p:spPr>
        <p:txBody>
          <a:bodyPr wrap="square">
            <a:spAutoFit/>
          </a:bodyPr>
          <a:lstStyle/>
          <a:p>
            <a:pPr lvl="0" algn="ctr" rtl="1">
              <a:lnSpc>
                <a:spcPct val="107000"/>
              </a:lnSpc>
            </a:pPr>
            <a:r>
              <a:rPr lang="ar-SA" sz="2400" dirty="0">
                <a:effectLst/>
                <a:latin typeface="Calibri" panose="020F0502020204030204" pitchFamily="34" charset="0"/>
                <a:ea typeface="Helvetica Neue"/>
                <a:cs typeface="Calibri" panose="020F0502020204030204" pitchFamily="34" charset="0"/>
              </a:rPr>
              <a:t>تحديد كيفية تدوين الملاحظات لتقليل البيانات وحمايتها</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39964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806E436E-BBBB-758C-924A-72965A0E7E9B}"/>
              </a:ext>
            </a:extLst>
          </p:cNvPr>
          <p:cNvSpPr txBox="1">
            <a:spLocks/>
          </p:cNvSpPr>
          <p:nvPr/>
        </p:nvSpPr>
        <p:spPr>
          <a:xfrm>
            <a:off x="880997" y="2380356"/>
            <a:ext cx="10126172" cy="2097287"/>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Calibri" panose="020F0502020204030204" pitchFamily="34" charset="0"/>
                <a:cs typeface="Calibri" panose="020F0502020204030204" pitchFamily="34" charset="0"/>
              </a:rPr>
              <a:t>الجلسة</a:t>
            </a:r>
            <a:r>
              <a:rPr lang="en-CA" sz="3000" b="1" dirty="0">
                <a:solidFill>
                  <a:schemeClr val="bg1"/>
                </a:solidFill>
                <a:latin typeface="Calibri" panose="020F0502020204030204" pitchFamily="34" charset="0"/>
                <a:cs typeface="Calibri" panose="020F0502020204030204" pitchFamily="34" charset="0"/>
              </a:rPr>
              <a:t> </a:t>
            </a:r>
            <a:r>
              <a:rPr lang="ar-SA" sz="3000" b="1" dirty="0">
                <a:solidFill>
                  <a:schemeClr val="bg1"/>
                </a:solidFill>
                <a:latin typeface="Calibri" panose="020F0502020204030204" pitchFamily="34" charset="0"/>
                <a:cs typeface="Calibri" panose="020F0502020204030204" pitchFamily="34" charset="0"/>
              </a:rPr>
              <a:t>١</a:t>
            </a:r>
          </a:p>
          <a:p>
            <a:pPr algn="r" rtl="1"/>
            <a:br>
              <a:rPr lang="en-CA" b="1" dirty="0">
                <a:solidFill>
                  <a:schemeClr val="bg1"/>
                </a:solidFill>
                <a:latin typeface="Calibri" panose="020F0502020204030204" pitchFamily="34" charset="0"/>
                <a:cs typeface="Calibri" panose="020F0502020204030204" pitchFamily="34" charset="0"/>
              </a:rPr>
            </a:br>
            <a:r>
              <a:rPr lang="ar-SA" sz="5400" b="1" dirty="0">
                <a:solidFill>
                  <a:schemeClr val="bg1"/>
                </a:solidFill>
                <a:latin typeface="Calibri" panose="020F0502020204030204" pitchFamily="34" charset="0"/>
                <a:cs typeface="Calibri" panose="020F0502020204030204" pitchFamily="34" charset="0"/>
              </a:rPr>
              <a:t>افتتاح</a:t>
            </a:r>
            <a:r>
              <a:rPr lang="en-US" sz="5400" b="1" dirty="0">
                <a:solidFill>
                  <a:schemeClr val="bg1"/>
                </a:solidFill>
                <a:latin typeface="Calibri" panose="020F0502020204030204" pitchFamily="34" charset="0"/>
                <a:cs typeface="Calibri" panose="020F0502020204030204" pitchFamily="34" charset="0"/>
              </a:rPr>
              <a:t> الوحدة</a:t>
            </a:r>
          </a:p>
        </p:txBody>
      </p:sp>
    </p:spTree>
    <p:extLst>
      <p:ext uri="{BB962C8B-B14F-4D97-AF65-F5344CB8AC3E}">
        <p14:creationId xmlns:p14="http://schemas.microsoft.com/office/powerpoint/2010/main" val="2018768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Title 72">
            <a:extLst>
              <a:ext uri="{FF2B5EF4-FFF2-40B4-BE49-F238E27FC236}">
                <a16:creationId xmlns:a16="http://schemas.microsoft.com/office/drawing/2014/main" id="{E6FA9A9E-A88E-2D34-4911-924880876EF7}"/>
              </a:ext>
            </a:extLst>
          </p:cNvPr>
          <p:cNvSpPr txBox="1">
            <a:spLocks/>
          </p:cNvSpPr>
          <p:nvPr/>
        </p:nvSpPr>
        <p:spPr>
          <a:xfrm>
            <a:off x="900296" y="2015836"/>
            <a:ext cx="10126172" cy="2560424"/>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Calibri" panose="020F0502020204030204" pitchFamily="34" charset="0"/>
                <a:cs typeface="Calibri" panose="020F0502020204030204" pitchFamily="34" charset="0"/>
              </a:rPr>
              <a:t>الجلسة</a:t>
            </a:r>
            <a:r>
              <a:rPr lang="en-CA" sz="3000" b="1" dirty="0">
                <a:solidFill>
                  <a:schemeClr val="bg1"/>
                </a:solidFill>
                <a:latin typeface="Calibri" panose="020F0502020204030204" pitchFamily="34" charset="0"/>
                <a:cs typeface="Calibri" panose="020F0502020204030204" pitchFamily="34" charset="0"/>
              </a:rPr>
              <a:t> </a:t>
            </a:r>
            <a:r>
              <a:rPr lang="ar-SA" sz="3000" b="1" dirty="0">
                <a:solidFill>
                  <a:schemeClr val="bg1"/>
                </a:solidFill>
                <a:latin typeface="Calibri" panose="020F0502020204030204" pitchFamily="34" charset="0"/>
                <a:cs typeface="Calibri" panose="020F0502020204030204" pitchFamily="34" charset="0"/>
              </a:rPr>
              <a:t>٣</a:t>
            </a:r>
            <a:endParaRPr lang="en-CA" sz="30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en-US" sz="5400" b="1" dirty="0">
                <a:solidFill>
                  <a:schemeClr val="bg1"/>
                </a:solidFill>
                <a:latin typeface="Calibri" panose="020F0502020204030204" pitchFamily="34" charset="0"/>
                <a:cs typeface="Calibri" panose="020F0502020204030204" pitchFamily="34" charset="0"/>
              </a:rPr>
              <a:t>ما هي </a:t>
            </a:r>
            <a:r>
              <a:rPr lang="en-US" sz="5400" b="1" dirty="0" err="1">
                <a:solidFill>
                  <a:schemeClr val="bg1"/>
                </a:solidFill>
                <a:latin typeface="Calibri" panose="020F0502020204030204" pitchFamily="34" charset="0"/>
                <a:cs typeface="Calibri" panose="020F0502020204030204" pitchFamily="34" charset="0"/>
              </a:rPr>
              <a:t>تقنيات</a:t>
            </a:r>
            <a:r>
              <a:rPr lang="en-US" sz="5400" b="1" dirty="0">
                <a:solidFill>
                  <a:schemeClr val="bg1"/>
                </a:solidFill>
                <a:latin typeface="Calibri" panose="020F0502020204030204" pitchFamily="34" charset="0"/>
                <a:cs typeface="Calibri" panose="020F0502020204030204" pitchFamily="34" charset="0"/>
              </a:rPr>
              <a:t> ال</a:t>
            </a:r>
            <a:r>
              <a:rPr lang="ar-SA" sz="5400" b="1" dirty="0" err="1">
                <a:solidFill>
                  <a:schemeClr val="bg1"/>
                </a:solidFill>
                <a:latin typeface="Calibri" panose="020F0502020204030204" pitchFamily="34" charset="0"/>
                <a:cs typeface="Calibri" panose="020F0502020204030204" pitchFamily="34" charset="0"/>
              </a:rPr>
              <a:t>تواصبل</a:t>
            </a:r>
            <a:r>
              <a:rPr lang="en-US" sz="5400" b="1" dirty="0">
                <a:solidFill>
                  <a:schemeClr val="bg1"/>
                </a:solidFill>
                <a:latin typeface="Calibri" panose="020F0502020204030204" pitchFamily="34" charset="0"/>
                <a:cs typeface="Calibri" panose="020F0502020204030204" pitchFamily="34" charset="0"/>
              </a:rPr>
              <a:t> التي يمكنني استخدامها؟</a:t>
            </a:r>
          </a:p>
        </p:txBody>
      </p:sp>
    </p:spTree>
    <p:extLst>
      <p:ext uri="{BB962C8B-B14F-4D97-AF65-F5344CB8AC3E}">
        <p14:creationId xmlns:p14="http://schemas.microsoft.com/office/powerpoint/2010/main" val="2623676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pPr rtl="1"/>
            <a:r>
              <a:rPr lang="en-US" dirty="0" err="1">
                <a:latin typeface="Calibri" panose="020F0502020204030204" pitchFamily="34" charset="0"/>
                <a:cs typeface="Calibri" panose="020F0502020204030204" pitchFamily="34" charset="0"/>
              </a:rPr>
              <a:t>تقنيات</a:t>
            </a:r>
            <a:r>
              <a:rPr lang="en-US" dirty="0">
                <a:latin typeface="Calibri" panose="020F0502020204030204" pitchFamily="34" charset="0"/>
                <a:cs typeface="Calibri" panose="020F0502020204030204" pitchFamily="34" charset="0"/>
              </a:rPr>
              <a:t> ال</a:t>
            </a:r>
            <a:r>
              <a:rPr lang="ar-SA" dirty="0">
                <a:latin typeface="Calibri" panose="020F0502020204030204" pitchFamily="34" charset="0"/>
                <a:cs typeface="Calibri" panose="020F0502020204030204" pitchFamily="34" charset="0"/>
              </a:rPr>
              <a:t>تواصل</a:t>
            </a:r>
            <a:r>
              <a:rPr lang="en-US" dirty="0">
                <a:latin typeface="Calibri" panose="020F0502020204030204" pitchFamily="34" charset="0"/>
                <a:cs typeface="Calibri" panose="020F0502020204030204" pitchFamily="34" charset="0"/>
              </a:rPr>
              <a:t> غير اللفظي</a:t>
            </a:r>
            <a:endParaRPr lang="en-CA" dirty="0">
              <a:latin typeface="Calibri" panose="020F0502020204030204" pitchFamily="34" charset="0"/>
              <a:cs typeface="Calibri" panose="020F0502020204030204" pitchFamily="34" charset="0"/>
            </a:endParaRPr>
          </a:p>
        </p:txBody>
      </p:sp>
      <p:grpSp>
        <p:nvGrpSpPr>
          <p:cNvPr id="31" name="Group 30">
            <a:extLst>
              <a:ext uri="{FF2B5EF4-FFF2-40B4-BE49-F238E27FC236}">
                <a16:creationId xmlns:a16="http://schemas.microsoft.com/office/drawing/2014/main" id="{A20AA436-8187-4640-8C48-8B525EE77A8F}"/>
              </a:ext>
            </a:extLst>
          </p:cNvPr>
          <p:cNvGrpSpPr/>
          <p:nvPr/>
        </p:nvGrpSpPr>
        <p:grpSpPr>
          <a:xfrm>
            <a:off x="3704846" y="2653400"/>
            <a:ext cx="1728037" cy="1762770"/>
            <a:chOff x="4298290" y="1721054"/>
            <a:chExt cx="2660325" cy="2713796"/>
          </a:xfrm>
        </p:grpSpPr>
        <p:sp>
          <p:nvSpPr>
            <p:cNvPr id="30" name="Oval 29">
              <a:extLst>
                <a:ext uri="{FF2B5EF4-FFF2-40B4-BE49-F238E27FC236}">
                  <a16:creationId xmlns:a16="http://schemas.microsoft.com/office/drawing/2014/main" id="{1D8C268B-62AE-495B-B3A1-49FF12763DE2}"/>
                </a:ext>
              </a:extLst>
            </p:cNvPr>
            <p:cNvSpPr/>
            <p:nvPr/>
          </p:nvSpPr>
          <p:spPr>
            <a:xfrm>
              <a:off x="4298290" y="1721054"/>
              <a:ext cx="2660325" cy="271379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6" name="Oval 25">
              <a:extLst>
                <a:ext uri="{FF2B5EF4-FFF2-40B4-BE49-F238E27FC236}">
                  <a16:creationId xmlns:a16="http://schemas.microsoft.com/office/drawing/2014/main" id="{BBDB64D1-DBFB-47F2-9076-509D78A13B1C}"/>
                </a:ext>
              </a:extLst>
            </p:cNvPr>
            <p:cNvSpPr/>
            <p:nvPr/>
          </p:nvSpPr>
          <p:spPr>
            <a:xfrm>
              <a:off x="5901426"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6" name="Flowchart: Terminator 5">
              <a:extLst>
                <a:ext uri="{FF2B5EF4-FFF2-40B4-BE49-F238E27FC236}">
                  <a16:creationId xmlns:a16="http://schemas.microsoft.com/office/drawing/2014/main" id="{4B45F4CB-0E08-4DAB-8E91-381FFD5D9A76}"/>
                </a:ext>
              </a:extLst>
            </p:cNvPr>
            <p:cNvSpPr/>
            <p:nvPr/>
          </p:nvSpPr>
          <p:spPr>
            <a:xfrm rot="20444634">
              <a:off x="4691435" y="2919365"/>
              <a:ext cx="657226" cy="174334"/>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8" name="Flowchart: Terminator 27">
              <a:extLst>
                <a:ext uri="{FF2B5EF4-FFF2-40B4-BE49-F238E27FC236}">
                  <a16:creationId xmlns:a16="http://schemas.microsoft.com/office/drawing/2014/main" id="{4CC2718B-7666-4891-8C96-E43F71067BF3}"/>
                </a:ext>
              </a:extLst>
            </p:cNvPr>
            <p:cNvSpPr/>
            <p:nvPr/>
          </p:nvSpPr>
          <p:spPr>
            <a:xfrm rot="1164778">
              <a:off x="5876801" y="2919910"/>
              <a:ext cx="657226" cy="18222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9" name="Oval 28">
              <a:extLst>
                <a:ext uri="{FF2B5EF4-FFF2-40B4-BE49-F238E27FC236}">
                  <a16:creationId xmlns:a16="http://schemas.microsoft.com/office/drawing/2014/main" id="{68BFC8D9-AB92-4324-BE9C-E06CDB05FEB8}"/>
                </a:ext>
              </a:extLst>
            </p:cNvPr>
            <p:cNvSpPr/>
            <p:nvPr/>
          </p:nvSpPr>
          <p:spPr>
            <a:xfrm>
              <a:off x="5043683"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52" name="Group 51">
            <a:extLst>
              <a:ext uri="{FF2B5EF4-FFF2-40B4-BE49-F238E27FC236}">
                <a16:creationId xmlns:a16="http://schemas.microsoft.com/office/drawing/2014/main" id="{A61D6E2A-0D69-4F13-8404-F24C6D0924FC}"/>
              </a:ext>
            </a:extLst>
          </p:cNvPr>
          <p:cNvGrpSpPr/>
          <p:nvPr/>
        </p:nvGrpSpPr>
        <p:grpSpPr>
          <a:xfrm>
            <a:off x="6363811" y="2658173"/>
            <a:ext cx="1728037" cy="1762770"/>
            <a:chOff x="6259617" y="2545049"/>
            <a:chExt cx="1728037" cy="1762770"/>
          </a:xfrm>
        </p:grpSpPr>
        <p:sp>
          <p:nvSpPr>
            <p:cNvPr id="33" name="Oval 32">
              <a:extLst>
                <a:ext uri="{FF2B5EF4-FFF2-40B4-BE49-F238E27FC236}">
                  <a16:creationId xmlns:a16="http://schemas.microsoft.com/office/drawing/2014/main" id="{E95B6B71-81E4-4EED-BE98-A7DED3A7CC5C}"/>
                </a:ext>
              </a:extLst>
            </p:cNvPr>
            <p:cNvSpPr/>
            <p:nvPr/>
          </p:nvSpPr>
          <p:spPr>
            <a:xfrm>
              <a:off x="6259617" y="2545049"/>
              <a:ext cx="1728037" cy="176277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4" name="Oval 33">
              <a:extLst>
                <a:ext uri="{FF2B5EF4-FFF2-40B4-BE49-F238E27FC236}">
                  <a16:creationId xmlns:a16="http://schemas.microsoft.com/office/drawing/2014/main" id="{4FE36E87-E8BE-4AB7-A52A-9AAA4BA701CB}"/>
                </a:ext>
              </a:extLst>
            </p:cNvPr>
            <p:cNvSpPr/>
            <p:nvPr/>
          </p:nvSpPr>
          <p:spPr>
            <a:xfrm>
              <a:off x="7602982" y="3255694"/>
              <a:ext cx="173238" cy="2474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7" name="Oval 36">
              <a:extLst>
                <a:ext uri="{FF2B5EF4-FFF2-40B4-BE49-F238E27FC236}">
                  <a16:creationId xmlns:a16="http://schemas.microsoft.com/office/drawing/2014/main" id="{81F3290F-461D-4B53-B033-ACF351007865}"/>
                </a:ext>
              </a:extLst>
            </p:cNvPr>
            <p:cNvSpPr/>
            <p:nvPr/>
          </p:nvSpPr>
          <p:spPr>
            <a:xfrm>
              <a:off x="6917031" y="3255694"/>
              <a:ext cx="173238" cy="2474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61" name="Group 60">
            <a:extLst>
              <a:ext uri="{FF2B5EF4-FFF2-40B4-BE49-F238E27FC236}">
                <a16:creationId xmlns:a16="http://schemas.microsoft.com/office/drawing/2014/main" id="{3E727D00-174E-48E7-8963-A68F2FEFA968}"/>
              </a:ext>
            </a:extLst>
          </p:cNvPr>
          <p:cNvGrpSpPr/>
          <p:nvPr/>
        </p:nvGrpSpPr>
        <p:grpSpPr>
          <a:xfrm>
            <a:off x="9085590" y="2475765"/>
            <a:ext cx="1873272" cy="2043822"/>
            <a:chOff x="9392702" y="2466238"/>
            <a:chExt cx="1873272" cy="2043822"/>
          </a:xfrm>
          <a:solidFill>
            <a:schemeClr val="accent3">
              <a:lumMod val="75000"/>
            </a:schemeClr>
          </a:solidFill>
        </p:grpSpPr>
        <p:sp>
          <p:nvSpPr>
            <p:cNvPr id="39" name="Round Same Side Corner Rectangle 46">
              <a:extLst>
                <a:ext uri="{FF2B5EF4-FFF2-40B4-BE49-F238E27FC236}">
                  <a16:creationId xmlns:a16="http://schemas.microsoft.com/office/drawing/2014/main" id="{DCE37FCB-BF6A-499C-BE4E-3F4A48ED41B9}"/>
                </a:ext>
              </a:extLst>
            </p:cNvPr>
            <p:cNvSpPr/>
            <p:nvPr/>
          </p:nvSpPr>
          <p:spPr>
            <a:xfrm>
              <a:off x="9392702" y="3190867"/>
              <a:ext cx="629524" cy="13191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0" name="Oval 39">
              <a:extLst>
                <a:ext uri="{FF2B5EF4-FFF2-40B4-BE49-F238E27FC236}">
                  <a16:creationId xmlns:a16="http://schemas.microsoft.com/office/drawing/2014/main" id="{6F8D158A-B057-4CAA-881C-2046B6F51203}"/>
                </a:ext>
              </a:extLst>
            </p:cNvPr>
            <p:cNvSpPr/>
            <p:nvPr/>
          </p:nvSpPr>
          <p:spPr>
            <a:xfrm>
              <a:off x="9508819" y="2466238"/>
              <a:ext cx="629524" cy="64217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6" name="Round Same Side Corner Rectangle 46">
              <a:extLst>
                <a:ext uri="{FF2B5EF4-FFF2-40B4-BE49-F238E27FC236}">
                  <a16:creationId xmlns:a16="http://schemas.microsoft.com/office/drawing/2014/main" id="{E70A0C76-ACF8-4EE0-86B0-9CA3A38C5B81}"/>
                </a:ext>
              </a:extLst>
            </p:cNvPr>
            <p:cNvSpPr/>
            <p:nvPr/>
          </p:nvSpPr>
          <p:spPr>
            <a:xfrm flipH="1">
              <a:off x="10673284" y="3190867"/>
              <a:ext cx="592690" cy="13191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7" name="Oval 46">
              <a:extLst>
                <a:ext uri="{FF2B5EF4-FFF2-40B4-BE49-F238E27FC236}">
                  <a16:creationId xmlns:a16="http://schemas.microsoft.com/office/drawing/2014/main" id="{F13F01D3-8E9C-4C29-88FA-00BCA5B86D19}"/>
                </a:ext>
              </a:extLst>
            </p:cNvPr>
            <p:cNvSpPr/>
            <p:nvPr/>
          </p:nvSpPr>
          <p:spPr>
            <a:xfrm flipH="1">
              <a:off x="10600239" y="2471335"/>
              <a:ext cx="592690" cy="64217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48" name="Group 47">
              <a:extLst>
                <a:ext uri="{FF2B5EF4-FFF2-40B4-BE49-F238E27FC236}">
                  <a16:creationId xmlns:a16="http://schemas.microsoft.com/office/drawing/2014/main" id="{A31DB218-10BC-4B09-BE7D-7EC9680A4109}"/>
                </a:ext>
              </a:extLst>
            </p:cNvPr>
            <p:cNvGrpSpPr/>
            <p:nvPr/>
          </p:nvGrpSpPr>
          <p:grpSpPr>
            <a:xfrm rot="4835313" flipH="1">
              <a:off x="10279695" y="2944302"/>
              <a:ext cx="357403" cy="841240"/>
              <a:chOff x="2085739" y="3762769"/>
              <a:chExt cx="673376" cy="1492230"/>
            </a:xfrm>
            <a:grpFill/>
          </p:grpSpPr>
          <p:sp>
            <p:nvSpPr>
              <p:cNvPr id="49" name="Round Same Side Corner Rectangle 25">
                <a:extLst>
                  <a:ext uri="{FF2B5EF4-FFF2-40B4-BE49-F238E27FC236}">
                    <a16:creationId xmlns:a16="http://schemas.microsoft.com/office/drawing/2014/main" id="{685BB89A-14D0-419D-8DF8-E1EB95058CD3}"/>
                  </a:ext>
                </a:extLst>
              </p:cNvPr>
              <p:cNvSpPr/>
              <p:nvPr/>
            </p:nvSpPr>
            <p:spPr>
              <a:xfrm rot="9535642" flipH="1">
                <a:off x="2085739" y="3762769"/>
                <a:ext cx="358426"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0" name="Oval 49">
                <a:extLst>
                  <a:ext uri="{FF2B5EF4-FFF2-40B4-BE49-F238E27FC236}">
                    <a16:creationId xmlns:a16="http://schemas.microsoft.com/office/drawing/2014/main" id="{3375DE85-C117-423B-B6E8-3700410282BB}"/>
                  </a:ext>
                </a:extLst>
              </p:cNvPr>
              <p:cNvSpPr/>
              <p:nvPr/>
            </p:nvSpPr>
            <p:spPr>
              <a:xfrm rot="21105829" flipH="1">
                <a:off x="2338159" y="4842089"/>
                <a:ext cx="420956"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60" name="Group 59">
            <a:extLst>
              <a:ext uri="{FF2B5EF4-FFF2-40B4-BE49-F238E27FC236}">
                <a16:creationId xmlns:a16="http://schemas.microsoft.com/office/drawing/2014/main" id="{B5E2AFB2-B5CA-4117-BBC9-1D35695399F4}"/>
              </a:ext>
            </a:extLst>
          </p:cNvPr>
          <p:cNvGrpSpPr/>
          <p:nvPr/>
        </p:nvGrpSpPr>
        <p:grpSpPr>
          <a:xfrm>
            <a:off x="1027852" y="2550160"/>
            <a:ext cx="1969955" cy="2252221"/>
            <a:chOff x="1182992" y="2333520"/>
            <a:chExt cx="2387018" cy="2729044"/>
          </a:xfrm>
          <a:solidFill>
            <a:schemeClr val="accent3">
              <a:lumMod val="75000"/>
            </a:schemeClr>
          </a:solidFill>
        </p:grpSpPr>
        <p:sp>
          <p:nvSpPr>
            <p:cNvPr id="16" name="Oval 15">
              <a:extLst>
                <a:ext uri="{FF2B5EF4-FFF2-40B4-BE49-F238E27FC236}">
                  <a16:creationId xmlns:a16="http://schemas.microsoft.com/office/drawing/2014/main" id="{15E4BF34-4C5D-4CDC-A608-21062612B049}"/>
                </a:ext>
              </a:extLst>
            </p:cNvPr>
            <p:cNvSpPr/>
            <p:nvPr/>
          </p:nvSpPr>
          <p:spPr>
            <a:xfrm>
              <a:off x="1537576" y="2333520"/>
              <a:ext cx="1271749" cy="129731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55" name="Group 54">
              <a:extLst>
                <a:ext uri="{FF2B5EF4-FFF2-40B4-BE49-F238E27FC236}">
                  <a16:creationId xmlns:a16="http://schemas.microsoft.com/office/drawing/2014/main" id="{5A7D1C9B-DCEF-48A7-A9C4-49B5CAC1D702}"/>
                </a:ext>
              </a:extLst>
            </p:cNvPr>
            <p:cNvGrpSpPr/>
            <p:nvPr/>
          </p:nvGrpSpPr>
          <p:grpSpPr>
            <a:xfrm>
              <a:off x="1182992" y="3654854"/>
              <a:ext cx="1578434" cy="1407710"/>
              <a:chOff x="1405016" y="3660312"/>
              <a:chExt cx="1206796" cy="1076269"/>
            </a:xfrm>
            <a:grpFill/>
          </p:grpSpPr>
          <p:sp>
            <p:nvSpPr>
              <p:cNvPr id="17" name="Round Same Side Corner Rectangle 25">
                <a:extLst>
                  <a:ext uri="{FF2B5EF4-FFF2-40B4-BE49-F238E27FC236}">
                    <a16:creationId xmlns:a16="http://schemas.microsoft.com/office/drawing/2014/main" id="{D3D58E72-D58A-46BE-A232-352A1B414BA3}"/>
                  </a:ext>
                </a:extLst>
              </p:cNvPr>
              <p:cNvSpPr/>
              <p:nvPr/>
            </p:nvSpPr>
            <p:spPr>
              <a:xfrm rot="6082202" flipH="1">
                <a:off x="1693587" y="3983954"/>
                <a:ext cx="283995" cy="8611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 name="Oval 17">
                <a:extLst>
                  <a:ext uri="{FF2B5EF4-FFF2-40B4-BE49-F238E27FC236}">
                    <a16:creationId xmlns:a16="http://schemas.microsoft.com/office/drawing/2014/main" id="{FFFE131A-F52C-48BE-A7F1-6E37C31CEB52}"/>
                  </a:ext>
                </a:extLst>
              </p:cNvPr>
              <p:cNvSpPr/>
              <p:nvPr/>
            </p:nvSpPr>
            <p:spPr>
              <a:xfrm rot="17268569" flipH="1">
                <a:off x="2281460" y="4406228"/>
                <a:ext cx="333540" cy="32716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3" name="Round Same Side Corner Rectangle 25">
                <a:extLst>
                  <a:ext uri="{FF2B5EF4-FFF2-40B4-BE49-F238E27FC236}">
                    <a16:creationId xmlns:a16="http://schemas.microsoft.com/office/drawing/2014/main" id="{0EEC657B-D026-4084-91B6-5A2AF7388DD9}"/>
                  </a:ext>
                </a:extLst>
              </p:cNvPr>
              <p:cNvSpPr/>
              <p:nvPr/>
            </p:nvSpPr>
            <p:spPr>
              <a:xfrm rot="12691702" flipH="1">
                <a:off x="1556636" y="3660312"/>
                <a:ext cx="283995" cy="8611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56" name="Group 55">
              <a:extLst>
                <a:ext uri="{FF2B5EF4-FFF2-40B4-BE49-F238E27FC236}">
                  <a16:creationId xmlns:a16="http://schemas.microsoft.com/office/drawing/2014/main" id="{CF2C86DA-4EE2-43EB-9B75-8769AA951D99}"/>
                </a:ext>
              </a:extLst>
            </p:cNvPr>
            <p:cNvGrpSpPr/>
            <p:nvPr/>
          </p:nvGrpSpPr>
          <p:grpSpPr>
            <a:xfrm rot="1664838" flipH="1">
              <a:off x="1940551" y="3924864"/>
              <a:ext cx="1629459" cy="820627"/>
              <a:chOff x="1246577" y="4002866"/>
              <a:chExt cx="1260720" cy="627413"/>
            </a:xfrm>
            <a:grpFill/>
          </p:grpSpPr>
          <p:sp>
            <p:nvSpPr>
              <p:cNvPr id="57" name="Round Same Side Corner Rectangle 25">
                <a:extLst>
                  <a:ext uri="{FF2B5EF4-FFF2-40B4-BE49-F238E27FC236}">
                    <a16:creationId xmlns:a16="http://schemas.microsoft.com/office/drawing/2014/main" id="{50069C43-B37D-47AA-9D65-82DD547F35E1}"/>
                  </a:ext>
                </a:extLst>
              </p:cNvPr>
              <p:cNvSpPr/>
              <p:nvPr/>
            </p:nvSpPr>
            <p:spPr>
              <a:xfrm rot="6061349" flipH="1">
                <a:off x="1575831" y="3942224"/>
                <a:ext cx="283995" cy="8611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8" name="Oval 57">
                <a:extLst>
                  <a:ext uri="{FF2B5EF4-FFF2-40B4-BE49-F238E27FC236}">
                    <a16:creationId xmlns:a16="http://schemas.microsoft.com/office/drawing/2014/main" id="{7C310961-CD74-433D-A464-87D62A538FA6}"/>
                  </a:ext>
                </a:extLst>
              </p:cNvPr>
              <p:cNvSpPr/>
              <p:nvPr/>
            </p:nvSpPr>
            <p:spPr>
              <a:xfrm rot="17268569" flipH="1">
                <a:off x="2176945" y="4299926"/>
                <a:ext cx="333540" cy="32716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9" name="Round Same Side Corner Rectangle 25">
                <a:extLst>
                  <a:ext uri="{FF2B5EF4-FFF2-40B4-BE49-F238E27FC236}">
                    <a16:creationId xmlns:a16="http://schemas.microsoft.com/office/drawing/2014/main" id="{575FA789-8EF6-43F9-BD04-2C7BCBE7999A}"/>
                  </a:ext>
                </a:extLst>
              </p:cNvPr>
              <p:cNvSpPr/>
              <p:nvPr/>
            </p:nvSpPr>
            <p:spPr>
              <a:xfrm rot="14593047" flipH="1">
                <a:off x="1611880" y="3637563"/>
                <a:ext cx="280636" cy="101124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29155765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AB7A1988-E958-6B1F-4B53-9887584D4EC3}"/>
              </a:ext>
            </a:extLst>
          </p:cNvPr>
          <p:cNvSpPr/>
          <p:nvPr/>
        </p:nvSpPr>
        <p:spPr>
          <a:xfrm>
            <a:off x="7600569" y="2308817"/>
            <a:ext cx="3761399" cy="321395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pPr rtl="1"/>
            <a:r>
              <a:rPr lang="en-US" dirty="0" err="1">
                <a:latin typeface="Calibri" panose="020F0502020204030204" pitchFamily="34" charset="0"/>
                <a:cs typeface="Calibri" panose="020F0502020204030204" pitchFamily="34" charset="0"/>
              </a:rPr>
              <a:t>تقنيات</a:t>
            </a:r>
            <a:r>
              <a:rPr lang="en-US" dirty="0">
                <a:latin typeface="Calibri" panose="020F0502020204030204" pitchFamily="34" charset="0"/>
                <a:cs typeface="Calibri" panose="020F0502020204030204" pitchFamily="34" charset="0"/>
              </a:rPr>
              <a:t> ال</a:t>
            </a:r>
            <a:r>
              <a:rPr lang="ar-SA" dirty="0">
                <a:latin typeface="Calibri" panose="020F0502020204030204" pitchFamily="34" charset="0"/>
                <a:cs typeface="Calibri" panose="020F0502020204030204" pitchFamily="34" charset="0"/>
              </a:rPr>
              <a:t>تواصل</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غير</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اللفظي</a:t>
            </a:r>
            <a:endParaRPr lang="en-CA" dirty="0"/>
          </a:p>
        </p:txBody>
      </p:sp>
      <p:sp>
        <p:nvSpPr>
          <p:cNvPr id="18" name="TextBox 17">
            <a:extLst>
              <a:ext uri="{FF2B5EF4-FFF2-40B4-BE49-F238E27FC236}">
                <a16:creationId xmlns:a16="http://schemas.microsoft.com/office/drawing/2014/main" id="{82008676-5D4F-4D7C-A200-27952DD54A43}"/>
              </a:ext>
            </a:extLst>
          </p:cNvPr>
          <p:cNvSpPr txBox="1"/>
          <p:nvPr/>
        </p:nvSpPr>
        <p:spPr>
          <a:xfrm>
            <a:off x="8178896" y="2952837"/>
            <a:ext cx="2687772" cy="1815882"/>
          </a:xfrm>
          <a:prstGeom prst="rect">
            <a:avLst/>
          </a:prstGeom>
          <a:noFill/>
        </p:spPr>
        <p:txBody>
          <a:bodyPr wrap="square">
            <a:spAutoFit/>
          </a:bodyPr>
          <a:lstStyle/>
          <a:p>
            <a:pPr marL="0" indent="0" algn="r" rtl="1">
              <a:buNone/>
            </a:pPr>
            <a:r>
              <a:rPr lang="en-US" sz="2800" dirty="0">
                <a:latin typeface="Calibri" panose="020F0502020204030204" pitchFamily="34" charset="0"/>
                <a:ea typeface="Calibri" panose="020F0502020204030204" pitchFamily="34" charset="0"/>
                <a:cs typeface="Calibri" panose="020F0502020204030204" pitchFamily="34" charset="0"/>
              </a:rPr>
              <a:t>تذكر أن تستخدم</a:t>
            </a:r>
          </a:p>
          <a:p>
            <a:pPr marL="342900" indent="-342900" algn="r" rtl="1">
              <a:buFont typeface="Arial" panose="020B0604020202020204" pitchFamily="34" charset="0"/>
              <a:buChar char="•"/>
            </a:pPr>
            <a:r>
              <a:rPr lang="en-US" sz="2800" dirty="0">
                <a:latin typeface="Calibri" panose="020F0502020204030204" pitchFamily="34" charset="0"/>
                <a:ea typeface="Calibri" panose="020F0502020204030204" pitchFamily="34" charset="0"/>
                <a:cs typeface="Calibri" panose="020F0502020204030204" pitchFamily="34" charset="0"/>
              </a:rPr>
              <a:t>لغة الجسد</a:t>
            </a:r>
          </a:p>
          <a:p>
            <a:pPr marL="342900" indent="-342900" algn="r" rtl="1">
              <a:buFont typeface="Arial" panose="020B0604020202020204" pitchFamily="34" charset="0"/>
              <a:buChar char="•"/>
            </a:pPr>
            <a:r>
              <a:rPr lang="en-US" sz="2800" dirty="0">
                <a:latin typeface="Calibri" panose="020F0502020204030204" pitchFamily="34" charset="0"/>
                <a:ea typeface="Calibri" panose="020F0502020204030204" pitchFamily="34" charset="0"/>
                <a:cs typeface="Calibri" panose="020F0502020204030204" pitchFamily="34" charset="0"/>
              </a:rPr>
              <a:t>تعابير الوجه</a:t>
            </a:r>
          </a:p>
          <a:p>
            <a:pPr marL="342900" indent="-342900" algn="r" rtl="1">
              <a:buFont typeface="Arial" panose="020B0604020202020204" pitchFamily="34" charset="0"/>
              <a:buChar char="•"/>
            </a:pPr>
            <a:r>
              <a:rPr lang="en-US" sz="2800" dirty="0">
                <a:latin typeface="Calibri" panose="020F0502020204030204" pitchFamily="34" charset="0"/>
                <a:ea typeface="Calibri" panose="020F0502020204030204" pitchFamily="34" charset="0"/>
                <a:cs typeface="Calibri" panose="020F0502020204030204" pitchFamily="34" charset="0"/>
              </a:rPr>
              <a:t>ال</a:t>
            </a:r>
            <a:r>
              <a:rPr lang="ar-SA" sz="2800" dirty="0">
                <a:latin typeface="Calibri" panose="020F0502020204030204" pitchFamily="34" charset="0"/>
                <a:ea typeface="Calibri" panose="020F0502020204030204" pitchFamily="34" charset="0"/>
                <a:cs typeface="Calibri" panose="020F0502020204030204" pitchFamily="34" charset="0"/>
              </a:rPr>
              <a:t>تواصل</a:t>
            </a:r>
            <a:r>
              <a:rPr lang="en-US" sz="2800" dirty="0">
                <a:latin typeface="Calibri" panose="020F0502020204030204" pitchFamily="34" charset="0"/>
                <a:ea typeface="Calibri" panose="020F0502020204030204" pitchFamily="34" charset="0"/>
                <a:cs typeface="Calibri" panose="020F0502020204030204" pitchFamily="34" charset="0"/>
              </a:rPr>
              <a:t> </a:t>
            </a:r>
            <a:r>
              <a:rPr lang="ar-SA" sz="2800" dirty="0">
                <a:latin typeface="Calibri" panose="020F0502020204030204" pitchFamily="34" charset="0"/>
                <a:ea typeface="Calibri" panose="020F0502020204030204" pitchFamily="34" charset="0"/>
                <a:cs typeface="Calibri" panose="020F0502020204030204" pitchFamily="34" charset="0"/>
              </a:rPr>
              <a:t>البصري</a:t>
            </a:r>
            <a:endParaRPr lang="en-US" sz="2800" dirty="0">
              <a:effectLst/>
              <a:highlight>
                <a:srgbClr val="00FFFF"/>
              </a:highlight>
              <a:latin typeface="Calibri" panose="020F0502020204030204" pitchFamily="34" charset="0"/>
              <a:ea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4EB64163-D984-495C-8EEB-D8CABC388324}"/>
              </a:ext>
            </a:extLst>
          </p:cNvPr>
          <p:cNvSpPr txBox="1"/>
          <p:nvPr/>
        </p:nvSpPr>
        <p:spPr>
          <a:xfrm>
            <a:off x="1283070" y="2148603"/>
            <a:ext cx="2563586" cy="929550"/>
          </a:xfrm>
          <a:prstGeom prst="rect">
            <a:avLst/>
          </a:prstGeom>
          <a:noFill/>
        </p:spPr>
        <p:txBody>
          <a:bodyPr wrap="square">
            <a:spAutoFit/>
          </a:bodyPr>
          <a:lstStyle/>
          <a:p>
            <a:pPr marL="0" indent="0" algn="r" rtl="1">
              <a:lnSpc>
                <a:spcPct val="107000"/>
              </a:lnSpc>
              <a:buNone/>
            </a:pPr>
            <a:r>
              <a:rPr lang="en-US" sz="2600" dirty="0">
                <a:latin typeface="Calibri" panose="020F0502020204030204" pitchFamily="34" charset="0"/>
                <a:ea typeface="Calibri" panose="020F0502020204030204" pitchFamily="34" charset="0"/>
                <a:cs typeface="Calibri" panose="020F0502020204030204" pitchFamily="34" charset="0"/>
              </a:rPr>
              <a:t>التواصل غير اللفظي لبناء الثقة مع الطفل</a:t>
            </a:r>
            <a:endParaRPr lang="en-US" sz="26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B6D4B8D6-4423-4D5A-8AB4-42B2B0C701D8}"/>
              </a:ext>
            </a:extLst>
          </p:cNvPr>
          <p:cNvSpPr txBox="1"/>
          <p:nvPr/>
        </p:nvSpPr>
        <p:spPr>
          <a:xfrm>
            <a:off x="3493183" y="4237272"/>
            <a:ext cx="2563586" cy="1357679"/>
          </a:xfrm>
          <a:prstGeom prst="rect">
            <a:avLst/>
          </a:prstGeom>
          <a:noFill/>
        </p:spPr>
        <p:txBody>
          <a:bodyPr wrap="square">
            <a:spAutoFit/>
          </a:bodyPr>
          <a:lstStyle/>
          <a:p>
            <a:pPr marL="0" indent="0" algn="r" rtl="1">
              <a:lnSpc>
                <a:spcPct val="107000"/>
              </a:lnSpc>
              <a:buNone/>
            </a:pPr>
            <a:r>
              <a:rPr lang="en-US" sz="2600" dirty="0">
                <a:latin typeface="Calibri" panose="020F0502020204030204" pitchFamily="34" charset="0"/>
                <a:ea typeface="Calibri" panose="020F0502020204030204" pitchFamily="34" charset="0"/>
                <a:cs typeface="Calibri" panose="020F0502020204030204" pitchFamily="34" charset="0"/>
              </a:rPr>
              <a:t>التواصل غير اللفظي لفهم الطفل بشكل أفضل</a:t>
            </a:r>
          </a:p>
        </p:txBody>
      </p:sp>
      <p:sp>
        <p:nvSpPr>
          <p:cNvPr id="28" name="Round Same Side Corner Rectangle 35">
            <a:extLst>
              <a:ext uri="{FF2B5EF4-FFF2-40B4-BE49-F238E27FC236}">
                <a16:creationId xmlns:a16="http://schemas.microsoft.com/office/drawing/2014/main" id="{EA873495-69B9-4D0B-A905-215865037248}"/>
              </a:ext>
            </a:extLst>
          </p:cNvPr>
          <p:cNvSpPr/>
          <p:nvPr/>
        </p:nvSpPr>
        <p:spPr>
          <a:xfrm flipH="1">
            <a:off x="5346125" y="2826896"/>
            <a:ext cx="523773" cy="552669"/>
          </a:xfrm>
          <a:prstGeom prst="round2SameRect">
            <a:avLst>
              <a:gd name="adj1" fmla="val 50000"/>
              <a:gd name="adj2"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A8AF6207-3B22-4E12-9ABF-CA7FDC23A40F}"/>
              </a:ext>
            </a:extLst>
          </p:cNvPr>
          <p:cNvSpPr/>
          <p:nvPr/>
        </p:nvSpPr>
        <p:spPr>
          <a:xfrm flipH="1">
            <a:off x="5344053" y="2210802"/>
            <a:ext cx="529727" cy="52579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0" name="Round Same Side Corner Rectangle 37">
            <a:extLst>
              <a:ext uri="{FF2B5EF4-FFF2-40B4-BE49-F238E27FC236}">
                <a16:creationId xmlns:a16="http://schemas.microsoft.com/office/drawing/2014/main" id="{2C8A2E54-5147-406F-BD61-8CE62169CDF6}"/>
              </a:ext>
            </a:extLst>
          </p:cNvPr>
          <p:cNvSpPr/>
          <p:nvPr/>
        </p:nvSpPr>
        <p:spPr>
          <a:xfrm flipH="1">
            <a:off x="4391142" y="2239378"/>
            <a:ext cx="523775" cy="1140187"/>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0010846D-91FD-44DF-9D88-F79A005F40E5}"/>
              </a:ext>
            </a:extLst>
          </p:cNvPr>
          <p:cNvSpPr/>
          <p:nvPr/>
        </p:nvSpPr>
        <p:spPr>
          <a:xfrm flipH="1">
            <a:off x="4389073" y="1623285"/>
            <a:ext cx="529729" cy="52579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1" name="Round Same Side Corner Rectangle 35">
            <a:extLst>
              <a:ext uri="{FF2B5EF4-FFF2-40B4-BE49-F238E27FC236}">
                <a16:creationId xmlns:a16="http://schemas.microsoft.com/office/drawing/2014/main" id="{57869E4D-3356-4E2F-AD36-BCADF78CCD55}"/>
              </a:ext>
            </a:extLst>
          </p:cNvPr>
          <p:cNvSpPr/>
          <p:nvPr/>
        </p:nvSpPr>
        <p:spPr>
          <a:xfrm flipH="1">
            <a:off x="2520532" y="4952703"/>
            <a:ext cx="523773" cy="552669"/>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2" name="Oval 41">
            <a:extLst>
              <a:ext uri="{FF2B5EF4-FFF2-40B4-BE49-F238E27FC236}">
                <a16:creationId xmlns:a16="http://schemas.microsoft.com/office/drawing/2014/main" id="{45909C7E-1B68-4292-AA9C-8A9124698699}"/>
              </a:ext>
            </a:extLst>
          </p:cNvPr>
          <p:cNvSpPr/>
          <p:nvPr/>
        </p:nvSpPr>
        <p:spPr>
          <a:xfrm flipH="1">
            <a:off x="2518460" y="4336609"/>
            <a:ext cx="529727" cy="52579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3" name="Round Same Side Corner Rectangle 37">
            <a:extLst>
              <a:ext uri="{FF2B5EF4-FFF2-40B4-BE49-F238E27FC236}">
                <a16:creationId xmlns:a16="http://schemas.microsoft.com/office/drawing/2014/main" id="{ACF9CF70-7614-44B7-BA0D-C2BE2A17D0F2}"/>
              </a:ext>
            </a:extLst>
          </p:cNvPr>
          <p:cNvSpPr/>
          <p:nvPr/>
        </p:nvSpPr>
        <p:spPr>
          <a:xfrm flipH="1">
            <a:off x="1565549" y="4365185"/>
            <a:ext cx="523775" cy="1140187"/>
          </a:xfrm>
          <a:prstGeom prst="round2SameRect">
            <a:avLst>
              <a:gd name="adj1" fmla="val 50000"/>
              <a:gd name="adj2"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4" name="Oval 43">
            <a:extLst>
              <a:ext uri="{FF2B5EF4-FFF2-40B4-BE49-F238E27FC236}">
                <a16:creationId xmlns:a16="http://schemas.microsoft.com/office/drawing/2014/main" id="{84EB5916-0E3A-4185-8F0A-4572F5600514}"/>
              </a:ext>
            </a:extLst>
          </p:cNvPr>
          <p:cNvSpPr/>
          <p:nvPr/>
        </p:nvSpPr>
        <p:spPr>
          <a:xfrm flipH="1">
            <a:off x="1563480" y="3749092"/>
            <a:ext cx="529729" cy="52579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1" name="Rectangle: Rounded Corners 50">
            <a:extLst>
              <a:ext uri="{FF2B5EF4-FFF2-40B4-BE49-F238E27FC236}">
                <a16:creationId xmlns:a16="http://schemas.microsoft.com/office/drawing/2014/main" id="{F12A6CED-42B7-4368-98A4-6412EB766201}"/>
              </a:ext>
            </a:extLst>
          </p:cNvPr>
          <p:cNvSpPr/>
          <p:nvPr/>
        </p:nvSpPr>
        <p:spPr>
          <a:xfrm rot="3408353" flipH="1">
            <a:off x="2210443" y="4940231"/>
            <a:ext cx="259919" cy="70604"/>
          </a:xfrm>
          <a:prstGeom prst="roundRect">
            <a:avLst>
              <a:gd name="adj" fmla="val 40112"/>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2" name="Rectangle: Rounded Corners 51">
            <a:extLst>
              <a:ext uri="{FF2B5EF4-FFF2-40B4-BE49-F238E27FC236}">
                <a16:creationId xmlns:a16="http://schemas.microsoft.com/office/drawing/2014/main" id="{F3A442C8-B528-4BE9-87F8-8CD83B5F5179}"/>
              </a:ext>
            </a:extLst>
          </p:cNvPr>
          <p:cNvSpPr/>
          <p:nvPr/>
        </p:nvSpPr>
        <p:spPr>
          <a:xfrm rot="1069903" flipH="1">
            <a:off x="2111131" y="5173447"/>
            <a:ext cx="259919" cy="70604"/>
          </a:xfrm>
          <a:prstGeom prst="roundRect">
            <a:avLst>
              <a:gd name="adj" fmla="val 40112"/>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3" name="Rectangle: Rounded Corners 52">
            <a:extLst>
              <a:ext uri="{FF2B5EF4-FFF2-40B4-BE49-F238E27FC236}">
                <a16:creationId xmlns:a16="http://schemas.microsoft.com/office/drawing/2014/main" id="{65136A63-C5F5-4490-BBF7-D45CD345935F}"/>
              </a:ext>
            </a:extLst>
          </p:cNvPr>
          <p:cNvSpPr/>
          <p:nvPr/>
        </p:nvSpPr>
        <p:spPr>
          <a:xfrm rot="20833157" flipH="1">
            <a:off x="2089989" y="5401406"/>
            <a:ext cx="249096" cy="73672"/>
          </a:xfrm>
          <a:prstGeom prst="roundRect">
            <a:avLst>
              <a:gd name="adj" fmla="val 40112"/>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54" name="Group 53">
            <a:extLst>
              <a:ext uri="{FF2B5EF4-FFF2-40B4-BE49-F238E27FC236}">
                <a16:creationId xmlns:a16="http://schemas.microsoft.com/office/drawing/2014/main" id="{5D4F54C7-BF8D-4485-AE25-679F53EA163D}"/>
              </a:ext>
            </a:extLst>
          </p:cNvPr>
          <p:cNvGrpSpPr/>
          <p:nvPr/>
        </p:nvGrpSpPr>
        <p:grpSpPr>
          <a:xfrm rot="12543487" flipH="1">
            <a:off x="5037551" y="2172406"/>
            <a:ext cx="382511" cy="588113"/>
            <a:chOff x="2854695" y="2147881"/>
            <a:chExt cx="347952" cy="558222"/>
          </a:xfrm>
          <a:solidFill>
            <a:schemeClr val="accent3">
              <a:lumMod val="75000"/>
            </a:schemeClr>
          </a:solidFill>
        </p:grpSpPr>
        <p:sp>
          <p:nvSpPr>
            <p:cNvPr id="55" name="Rectangle: Rounded Corners 54">
              <a:extLst>
                <a:ext uri="{FF2B5EF4-FFF2-40B4-BE49-F238E27FC236}">
                  <a16:creationId xmlns:a16="http://schemas.microsoft.com/office/drawing/2014/main" id="{6EA5482E-7D70-4D72-96E0-287FA0BD15F7}"/>
                </a:ext>
              </a:extLst>
            </p:cNvPr>
            <p:cNvSpPr/>
            <p:nvPr/>
          </p:nvSpPr>
          <p:spPr>
            <a:xfrm rot="20708745">
              <a:off x="2966211" y="2147881"/>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6" name="Rectangle: Rounded Corners 55">
              <a:extLst>
                <a:ext uri="{FF2B5EF4-FFF2-40B4-BE49-F238E27FC236}">
                  <a16:creationId xmlns:a16="http://schemas.microsoft.com/office/drawing/2014/main" id="{CF1D81DD-1AAB-4C8A-B116-7CA170BEC716}"/>
                </a:ext>
              </a:extLst>
            </p:cNvPr>
            <p:cNvSpPr/>
            <p:nvPr/>
          </p:nvSpPr>
          <p:spPr>
            <a:xfrm rot="1447195">
              <a:off x="2891577" y="2375527"/>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7" name="Rectangle: Rounded Corners 56">
              <a:extLst>
                <a:ext uri="{FF2B5EF4-FFF2-40B4-BE49-F238E27FC236}">
                  <a16:creationId xmlns:a16="http://schemas.microsoft.com/office/drawing/2014/main" id="{ADD8F3B2-FA79-481D-98EB-09600CF5B30E}"/>
                </a:ext>
              </a:extLst>
            </p:cNvPr>
            <p:cNvSpPr/>
            <p:nvPr/>
          </p:nvSpPr>
          <p:spPr>
            <a:xfrm rot="3283941">
              <a:off x="2769985" y="2554377"/>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788471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786284C-AF6E-3DAD-6594-E6A475A59038}"/>
              </a:ext>
            </a:extLst>
          </p:cNvPr>
          <p:cNvGrpSpPr/>
          <p:nvPr/>
        </p:nvGrpSpPr>
        <p:grpSpPr>
          <a:xfrm>
            <a:off x="6410149" y="1056742"/>
            <a:ext cx="1198113" cy="1251960"/>
            <a:chOff x="7345680" y="2484120"/>
            <a:chExt cx="904240" cy="944880"/>
          </a:xfrm>
        </p:grpSpPr>
        <p:sp>
          <p:nvSpPr>
            <p:cNvPr id="33" name="Oval 32">
              <a:extLst>
                <a:ext uri="{FF2B5EF4-FFF2-40B4-BE49-F238E27FC236}">
                  <a16:creationId xmlns:a16="http://schemas.microsoft.com/office/drawing/2014/main" id="{59E935A5-B590-C934-B27E-DFC57B8CB853}"/>
                </a:ext>
              </a:extLst>
            </p:cNvPr>
            <p:cNvSpPr/>
            <p:nvPr/>
          </p:nvSpPr>
          <p:spPr>
            <a:xfrm>
              <a:off x="7345680" y="2484120"/>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4" name="L-Shape 33">
              <a:extLst>
                <a:ext uri="{FF2B5EF4-FFF2-40B4-BE49-F238E27FC236}">
                  <a16:creationId xmlns:a16="http://schemas.microsoft.com/office/drawing/2014/main" id="{B37C6858-E330-03C6-7514-82F6BD1000F5}"/>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pPr rtl="1"/>
            <a:r>
              <a:rPr lang="en-US" dirty="0" err="1">
                <a:latin typeface="Calibri" panose="020F0502020204030204" pitchFamily="34" charset="0"/>
                <a:cs typeface="Calibri" panose="020F0502020204030204" pitchFamily="34" charset="0"/>
              </a:rPr>
              <a:t>تقنيات</a:t>
            </a:r>
            <a:r>
              <a:rPr lang="en-US" dirty="0">
                <a:latin typeface="Calibri" panose="020F0502020204030204" pitchFamily="34" charset="0"/>
                <a:cs typeface="Calibri" panose="020F0502020204030204" pitchFamily="34" charset="0"/>
              </a:rPr>
              <a:t> ال</a:t>
            </a:r>
            <a:r>
              <a:rPr lang="ar-SA" dirty="0">
                <a:latin typeface="Calibri" panose="020F0502020204030204" pitchFamily="34" charset="0"/>
                <a:cs typeface="Calibri" panose="020F0502020204030204" pitchFamily="34" charset="0"/>
              </a:rPr>
              <a:t>تواصل</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غير</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اللفظي</a:t>
            </a:r>
            <a:endParaRPr lang="en-CA" dirty="0"/>
          </a:p>
        </p:txBody>
      </p:sp>
      <p:grpSp>
        <p:nvGrpSpPr>
          <p:cNvPr id="11" name="Group 10">
            <a:extLst>
              <a:ext uri="{FF2B5EF4-FFF2-40B4-BE49-F238E27FC236}">
                <a16:creationId xmlns:a16="http://schemas.microsoft.com/office/drawing/2014/main" id="{8A6E2C75-C3A9-9CDA-CE99-F3F8BE18C833}"/>
              </a:ext>
            </a:extLst>
          </p:cNvPr>
          <p:cNvGrpSpPr/>
          <p:nvPr/>
        </p:nvGrpSpPr>
        <p:grpSpPr>
          <a:xfrm>
            <a:off x="10407378" y="290429"/>
            <a:ext cx="1587872" cy="1368854"/>
            <a:chOff x="10228983" y="337468"/>
            <a:chExt cx="1587872" cy="1368854"/>
          </a:xfrm>
        </p:grpSpPr>
        <p:sp>
          <p:nvSpPr>
            <p:cNvPr id="12" name="Hexagon 11">
              <a:extLst>
                <a:ext uri="{FF2B5EF4-FFF2-40B4-BE49-F238E27FC236}">
                  <a16:creationId xmlns:a16="http://schemas.microsoft.com/office/drawing/2014/main" id="{C8401DAD-C27E-E232-C6D9-10C7F7308C6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06FC99BB-B816-C93C-11CA-58DA99F31F9F}"/>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5E5AA66B-CF8C-2001-1E21-C6F75FC89E31}"/>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٤٦</a:t>
                </a:r>
                <a:endParaRPr lang="en-CA" b="1"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17E595CD-08F2-0ACF-A9AB-EF9624F5AFEF}"/>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BC01B8F7-50D1-C917-B0F4-64321C92DF0B}"/>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C28DC769-ED09-FC06-ACC5-E6FFFA91F7CD}"/>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7C9CC2FA-045A-3CC5-961C-738896402E20}"/>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grpSp>
        <p:nvGrpSpPr>
          <p:cNvPr id="27" name="Group 26">
            <a:extLst>
              <a:ext uri="{FF2B5EF4-FFF2-40B4-BE49-F238E27FC236}">
                <a16:creationId xmlns:a16="http://schemas.microsoft.com/office/drawing/2014/main" id="{36F27006-647D-066D-A4A0-399CD8F14310}"/>
              </a:ext>
            </a:extLst>
          </p:cNvPr>
          <p:cNvGrpSpPr/>
          <p:nvPr/>
        </p:nvGrpSpPr>
        <p:grpSpPr>
          <a:xfrm>
            <a:off x="10100008" y="4468658"/>
            <a:ext cx="1728905" cy="2045143"/>
            <a:chOff x="1566368" y="1671009"/>
            <a:chExt cx="1484707" cy="1756280"/>
          </a:xfrm>
        </p:grpSpPr>
        <p:sp>
          <p:nvSpPr>
            <p:cNvPr id="19" name="Round Same Side Corner Rectangle 35">
              <a:extLst>
                <a:ext uri="{FF2B5EF4-FFF2-40B4-BE49-F238E27FC236}">
                  <a16:creationId xmlns:a16="http://schemas.microsoft.com/office/drawing/2014/main" id="{72A329A7-F6F5-1CCF-AFBB-CA4125D474D9}"/>
                </a:ext>
              </a:extLst>
            </p:cNvPr>
            <p:cNvSpPr/>
            <p:nvPr/>
          </p:nvSpPr>
          <p:spPr>
            <a:xfrm flipH="1">
              <a:off x="2523420" y="2874620"/>
              <a:ext cx="523773" cy="552669"/>
            </a:xfrm>
            <a:prstGeom prst="round2SameRect">
              <a:avLst>
                <a:gd name="adj1" fmla="val 50000"/>
                <a:gd name="adj2"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9AD5269A-3CFB-0F6A-E50F-4A88BEA9D075}"/>
                </a:ext>
              </a:extLst>
            </p:cNvPr>
            <p:cNvSpPr/>
            <p:nvPr/>
          </p:nvSpPr>
          <p:spPr>
            <a:xfrm flipH="1">
              <a:off x="2521348" y="2258526"/>
              <a:ext cx="529727" cy="52579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1" name="Round Same Side Corner Rectangle 37">
              <a:extLst>
                <a:ext uri="{FF2B5EF4-FFF2-40B4-BE49-F238E27FC236}">
                  <a16:creationId xmlns:a16="http://schemas.microsoft.com/office/drawing/2014/main" id="{B8230E4F-7675-E754-9341-C3D84DBB369A}"/>
                </a:ext>
              </a:extLst>
            </p:cNvPr>
            <p:cNvSpPr/>
            <p:nvPr/>
          </p:nvSpPr>
          <p:spPr>
            <a:xfrm flipH="1">
              <a:off x="1568437" y="2287102"/>
              <a:ext cx="523775" cy="1140187"/>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417F5768-BF98-4A9B-F195-EE8AB0EABFC3}"/>
                </a:ext>
              </a:extLst>
            </p:cNvPr>
            <p:cNvSpPr/>
            <p:nvPr/>
          </p:nvSpPr>
          <p:spPr>
            <a:xfrm flipH="1">
              <a:off x="1566368" y="1671009"/>
              <a:ext cx="529729" cy="52579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2A5105EF-D640-94CB-5BBD-9C367A65189C}"/>
                </a:ext>
              </a:extLst>
            </p:cNvPr>
            <p:cNvGrpSpPr/>
            <p:nvPr/>
          </p:nvGrpSpPr>
          <p:grpSpPr>
            <a:xfrm rot="12543487" flipH="1">
              <a:off x="2214846" y="2220130"/>
              <a:ext cx="382511" cy="588113"/>
              <a:chOff x="2854695" y="2147881"/>
              <a:chExt cx="347952" cy="558222"/>
            </a:xfrm>
            <a:solidFill>
              <a:schemeClr val="accent3">
                <a:lumMod val="75000"/>
              </a:schemeClr>
            </a:solidFill>
          </p:grpSpPr>
          <p:sp>
            <p:nvSpPr>
              <p:cNvPr id="24" name="Rectangle: Rounded Corners 23">
                <a:extLst>
                  <a:ext uri="{FF2B5EF4-FFF2-40B4-BE49-F238E27FC236}">
                    <a16:creationId xmlns:a16="http://schemas.microsoft.com/office/drawing/2014/main" id="{00FA2AF5-3953-5E82-E387-C3AE60BF54AD}"/>
                  </a:ext>
                </a:extLst>
              </p:cNvPr>
              <p:cNvSpPr/>
              <p:nvPr/>
            </p:nvSpPr>
            <p:spPr>
              <a:xfrm rot="20708745">
                <a:off x="2966211" y="2147881"/>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1F40E130-839B-1585-7905-610493D1E355}"/>
                  </a:ext>
                </a:extLst>
              </p:cNvPr>
              <p:cNvSpPr/>
              <p:nvPr/>
            </p:nvSpPr>
            <p:spPr>
              <a:xfrm rot="1447195">
                <a:off x="2891577" y="2375527"/>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A5E19FD8-F64C-A971-55CD-69640BC02EE8}"/>
                  </a:ext>
                </a:extLst>
              </p:cNvPr>
              <p:cNvSpPr/>
              <p:nvPr/>
            </p:nvSpPr>
            <p:spPr>
              <a:xfrm rot="3283941">
                <a:off x="2769985" y="2554377"/>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grpSp>
        <p:nvGrpSpPr>
          <p:cNvPr id="35" name="Group 34">
            <a:extLst>
              <a:ext uri="{FF2B5EF4-FFF2-40B4-BE49-F238E27FC236}">
                <a16:creationId xmlns:a16="http://schemas.microsoft.com/office/drawing/2014/main" id="{5F0FFB32-3439-0207-26EC-463CB3EBEE6C}"/>
              </a:ext>
            </a:extLst>
          </p:cNvPr>
          <p:cNvGrpSpPr/>
          <p:nvPr/>
        </p:nvGrpSpPr>
        <p:grpSpPr>
          <a:xfrm>
            <a:off x="1791208" y="1105614"/>
            <a:ext cx="1198113" cy="1251960"/>
            <a:chOff x="7090831" y="3731241"/>
            <a:chExt cx="904240" cy="944880"/>
          </a:xfrm>
        </p:grpSpPr>
        <p:sp>
          <p:nvSpPr>
            <p:cNvPr id="36" name="Oval 35">
              <a:extLst>
                <a:ext uri="{FF2B5EF4-FFF2-40B4-BE49-F238E27FC236}">
                  <a16:creationId xmlns:a16="http://schemas.microsoft.com/office/drawing/2014/main" id="{97AED0F9-9F5C-276D-6241-64D48BA4C5D8}"/>
                </a:ext>
              </a:extLst>
            </p:cNvPr>
            <p:cNvSpPr/>
            <p:nvPr/>
          </p:nvSpPr>
          <p:spPr>
            <a:xfrm>
              <a:off x="7090831" y="3731241"/>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7" name="Plus Sign 36">
              <a:extLst>
                <a:ext uri="{FF2B5EF4-FFF2-40B4-BE49-F238E27FC236}">
                  <a16:creationId xmlns:a16="http://schemas.microsoft.com/office/drawing/2014/main" id="{6C8F0EDC-3A63-6675-5829-0D0AC691A456}"/>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39" name="TextBox 38">
            <a:extLst>
              <a:ext uri="{FF2B5EF4-FFF2-40B4-BE49-F238E27FC236}">
                <a16:creationId xmlns:a16="http://schemas.microsoft.com/office/drawing/2014/main" id="{E5B8A424-D75D-6F58-F286-92E37B30757D}"/>
              </a:ext>
            </a:extLst>
          </p:cNvPr>
          <p:cNvSpPr txBox="1"/>
          <p:nvPr/>
        </p:nvSpPr>
        <p:spPr>
          <a:xfrm>
            <a:off x="716973" y="1902640"/>
            <a:ext cx="4327039" cy="3862596"/>
          </a:xfrm>
          <a:prstGeom prst="rect">
            <a:avLst/>
          </a:prstGeom>
          <a:noFill/>
        </p:spPr>
        <p:txBody>
          <a:bodyPr wrap="square">
            <a:spAutoFit/>
          </a:bodyPr>
          <a:lstStyle/>
          <a:p>
            <a:pPr algn="r" rtl="1">
              <a:spcAft>
                <a:spcPts val="600"/>
              </a:spcAft>
            </a:pPr>
            <a:r>
              <a:rPr lang="ar-SA" sz="2400" b="1" dirty="0">
                <a:latin typeface="Calibri" panose="020F0502020204030204" pitchFamily="34" charset="0"/>
                <a:cs typeface="Calibri" panose="020F0502020204030204" pitchFamily="34" charset="0"/>
              </a:rPr>
              <a:t>لا تفعل</a:t>
            </a:r>
            <a:endParaRPr lang="en-GB" sz="2400" b="1"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US" sz="2400" dirty="0" err="1">
                <a:latin typeface="Calibri" panose="020F0502020204030204" pitchFamily="34" charset="0"/>
                <a:cs typeface="Calibri" panose="020F0502020204030204" pitchFamily="34" charset="0"/>
              </a:rPr>
              <a:t>جسم</a:t>
            </a:r>
            <a:r>
              <a:rPr lang="en-US" sz="2400" dirty="0">
                <a:latin typeface="Calibri" panose="020F0502020204030204" pitchFamily="34" charset="0"/>
                <a:cs typeface="Calibri" panose="020F0502020204030204" pitchFamily="34" charset="0"/>
              </a:rPr>
              <a:t> </a:t>
            </a:r>
            <a:r>
              <a:rPr lang="ar-SA" sz="2400" dirty="0">
                <a:latin typeface="Calibri" panose="020F0502020204030204" pitchFamily="34" charset="0"/>
                <a:cs typeface="Calibri" panose="020F0502020204030204" pitchFamily="34" charset="0"/>
              </a:rPr>
              <a:t>جامد</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أو</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متوتر</a:t>
            </a:r>
            <a:r>
              <a:rPr lang="en-US" sz="2400" dirty="0">
                <a:latin typeface="Calibri" panose="020F0502020204030204" pitchFamily="34" charset="0"/>
                <a:cs typeface="Calibri" panose="020F0502020204030204" pitchFamily="34" charset="0"/>
              </a:rPr>
              <a:t>.</a:t>
            </a:r>
          </a:p>
          <a:p>
            <a:pPr marL="342900" indent="-342900" algn="r" rtl="1">
              <a:buFont typeface="Arial" panose="020B0604020202020204" pitchFamily="34" charset="0"/>
              <a:buChar char="•"/>
            </a:pPr>
            <a:r>
              <a:rPr lang="en-US" sz="2400" dirty="0" err="1">
                <a:latin typeface="Calibri" panose="020F0502020204030204" pitchFamily="34" charset="0"/>
                <a:cs typeface="Calibri" panose="020F0502020204030204" pitchFamily="34" charset="0"/>
              </a:rPr>
              <a:t>الوقوف</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فوق</a:t>
            </a:r>
            <a:r>
              <a:rPr lang="ar-SA" sz="2400" dirty="0">
                <a:latin typeface="Calibri" panose="020F0502020204030204" pitchFamily="34" charset="0"/>
                <a:cs typeface="Calibri" panose="020F0502020204030204" pitchFamily="34" charset="0"/>
              </a:rPr>
              <a:t> مستوى</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الطفل</a:t>
            </a:r>
            <a:endParaRPr lang="en-US" sz="24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US" sz="2400" dirty="0" err="1">
                <a:latin typeface="Calibri" panose="020F0502020204030204" pitchFamily="34" charset="0"/>
                <a:cs typeface="Calibri" panose="020F0502020204030204" pitchFamily="34" charset="0"/>
              </a:rPr>
              <a:t>استخدام</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إيماءات</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اليد</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أو</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الذراع</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التي</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قد</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تبدو</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كبيرة</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أو</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عدوانية</a:t>
            </a:r>
            <a:r>
              <a:rPr lang="en-US" sz="2400" dirty="0">
                <a:latin typeface="Calibri" panose="020F0502020204030204" pitchFamily="34" charset="0"/>
                <a:cs typeface="Calibri" panose="020F0502020204030204" pitchFamily="34" charset="0"/>
              </a:rPr>
              <a:t>.</a:t>
            </a:r>
          </a:p>
          <a:p>
            <a:pPr marL="342900" indent="-342900" algn="r" rtl="1">
              <a:buFont typeface="Arial" panose="020B0604020202020204" pitchFamily="34" charset="0"/>
              <a:buChar char="•"/>
            </a:pPr>
            <a:r>
              <a:rPr lang="en-US" sz="2400" dirty="0" err="1">
                <a:latin typeface="Calibri" panose="020F0502020204030204" pitchFamily="34" charset="0"/>
                <a:cs typeface="Calibri" panose="020F0502020204030204" pitchFamily="34" charset="0"/>
              </a:rPr>
              <a:t>الابتعاد</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أو</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إدارة</a:t>
            </a:r>
            <a:r>
              <a:rPr lang="en-US" sz="2400" dirty="0">
                <a:latin typeface="Calibri" panose="020F0502020204030204" pitchFamily="34" charset="0"/>
                <a:cs typeface="Calibri" panose="020F0502020204030204" pitchFamily="34" charset="0"/>
              </a:rPr>
              <a:t> </a:t>
            </a:r>
            <a:r>
              <a:rPr lang="ar-SA" sz="2400" dirty="0">
                <a:latin typeface="Calibri" panose="020F0502020204030204" pitchFamily="34" charset="0"/>
                <a:cs typeface="Calibri" panose="020F0502020204030204" pitchFamily="34" charset="0"/>
              </a:rPr>
              <a:t>ال</a:t>
            </a:r>
            <a:r>
              <a:rPr lang="en-US" sz="2400" dirty="0" err="1">
                <a:latin typeface="Calibri" panose="020F0502020204030204" pitchFamily="34" charset="0"/>
                <a:cs typeface="Calibri" panose="020F0502020204030204" pitchFamily="34" charset="0"/>
              </a:rPr>
              <a:t>ظه</a:t>
            </a:r>
            <a:r>
              <a:rPr lang="ar-SA" sz="2400" dirty="0" err="1">
                <a:latin typeface="Calibri" panose="020F0502020204030204" pitchFamily="34" charset="0"/>
                <a:cs typeface="Calibri" panose="020F0502020204030204" pitchFamily="34" charset="0"/>
              </a:rPr>
              <a:t>ر</a:t>
            </a:r>
            <a:r>
              <a:rPr lang="ar-SA" sz="2400" dirty="0">
                <a:latin typeface="Calibri" panose="020F0502020204030204" pitchFamily="34" charset="0"/>
                <a:cs typeface="Calibri" panose="020F0502020204030204" pitchFamily="34" charset="0"/>
              </a:rPr>
              <a:t> عن</a:t>
            </a:r>
            <a:r>
              <a:rPr lang="en-US" sz="2400" dirty="0">
                <a:latin typeface="Calibri" panose="020F0502020204030204" pitchFamily="34" charset="0"/>
                <a:cs typeface="Calibri" panose="020F0502020204030204" pitchFamily="34" charset="0"/>
              </a:rPr>
              <a:t> </a:t>
            </a:r>
            <a:r>
              <a:rPr lang="ar-SA" sz="2400" dirty="0">
                <a:latin typeface="Calibri" panose="020F0502020204030204" pitchFamily="34" charset="0"/>
                <a:cs typeface="Calibri" panose="020F0502020204030204" pitchFamily="34" charset="0"/>
              </a:rPr>
              <a:t>ال</a:t>
            </a:r>
            <a:r>
              <a:rPr lang="en-US" sz="2400" dirty="0" err="1">
                <a:latin typeface="Calibri" panose="020F0502020204030204" pitchFamily="34" charset="0"/>
                <a:cs typeface="Calibri" panose="020F0502020204030204" pitchFamily="34" charset="0"/>
              </a:rPr>
              <a:t>طفل</a:t>
            </a:r>
            <a:endParaRPr lang="en-US" sz="24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US" sz="2400" dirty="0" err="1">
                <a:latin typeface="Calibri" panose="020F0502020204030204" pitchFamily="34" charset="0"/>
                <a:cs typeface="Calibri" panose="020F0502020204030204" pitchFamily="34" charset="0"/>
              </a:rPr>
              <a:t>عدم</a:t>
            </a:r>
            <a:r>
              <a:rPr lang="en-US" sz="2400" dirty="0">
                <a:latin typeface="Calibri" panose="020F0502020204030204" pitchFamily="34" charset="0"/>
                <a:cs typeface="Calibri" panose="020F0502020204030204" pitchFamily="34" charset="0"/>
              </a:rPr>
              <a:t> </a:t>
            </a:r>
            <a:r>
              <a:rPr lang="ar-SA" sz="2400" dirty="0">
                <a:latin typeface="Calibri" panose="020F0502020204030204" pitchFamily="34" charset="0"/>
                <a:cs typeface="Calibri" panose="020F0502020204030204" pitchFamily="34" charset="0"/>
              </a:rPr>
              <a:t>التواصل البصري</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مع</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الطفل</a:t>
            </a:r>
            <a:endParaRPr lang="en-US" sz="24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US" sz="2400" dirty="0" err="1">
                <a:latin typeface="Calibri" panose="020F0502020204030204" pitchFamily="34" charset="0"/>
                <a:cs typeface="Calibri" panose="020F0502020204030204" pitchFamily="34" charset="0"/>
              </a:rPr>
              <a:t>الوقوف</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قريبًا</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جدًا</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من</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الطفل</a:t>
            </a:r>
            <a:r>
              <a:rPr lang="en-US" sz="2400" dirty="0">
                <a:latin typeface="Calibri" panose="020F0502020204030204" pitchFamily="34" charset="0"/>
                <a:cs typeface="Calibri" panose="020F0502020204030204" pitchFamily="34" charset="0"/>
              </a:rPr>
              <a:t> ، </a:t>
            </a:r>
            <a:r>
              <a:rPr lang="en-US" sz="2400" dirty="0" err="1">
                <a:latin typeface="Calibri" panose="020F0502020204030204" pitchFamily="34" charset="0"/>
                <a:cs typeface="Calibri" panose="020F0502020204030204" pitchFamily="34" charset="0"/>
              </a:rPr>
              <a:t>وعدم</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منح</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الطفل</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مساحة</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شخصية</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كافية</a:t>
            </a:r>
            <a:endParaRPr lang="en-US" sz="24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SA" sz="2400" dirty="0">
                <a:latin typeface="Calibri" panose="020F0502020204030204" pitchFamily="34" charset="0"/>
                <a:cs typeface="Calibri" panose="020F0502020204030204" pitchFamily="34" charset="0"/>
              </a:rPr>
              <a:t>ال</a:t>
            </a:r>
            <a:r>
              <a:rPr lang="en-US" sz="2400" dirty="0" err="1">
                <a:latin typeface="Calibri" panose="020F0502020204030204" pitchFamily="34" charset="0"/>
                <a:cs typeface="Calibri" panose="020F0502020204030204" pitchFamily="34" charset="0"/>
              </a:rPr>
              <a:t>لمس</a:t>
            </a:r>
            <a:r>
              <a:rPr lang="ar-SA"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غير</a:t>
            </a:r>
            <a:r>
              <a:rPr lang="en-US" sz="2400" dirty="0">
                <a:latin typeface="Calibri" panose="020F0502020204030204" pitchFamily="34" charset="0"/>
                <a:cs typeface="Calibri" panose="020F0502020204030204" pitchFamily="34" charset="0"/>
              </a:rPr>
              <a:t> </a:t>
            </a:r>
            <a:r>
              <a:rPr lang="ar-SA" sz="2400" dirty="0">
                <a:latin typeface="Calibri" panose="020F0502020204030204" pitchFamily="34" charset="0"/>
                <a:cs typeface="Calibri" panose="020F0502020204030204" pitchFamily="34" charset="0"/>
              </a:rPr>
              <a:t>ال</a:t>
            </a:r>
            <a:r>
              <a:rPr lang="en-US" sz="2400" dirty="0" err="1">
                <a:latin typeface="Calibri" panose="020F0502020204030204" pitchFamily="34" charset="0"/>
                <a:cs typeface="Calibri" panose="020F0502020204030204" pitchFamily="34" charset="0"/>
              </a:rPr>
              <a:t>مناسب</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في</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ثقافة</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الطفل</a:t>
            </a:r>
            <a:endParaRPr lang="en-US" sz="2400" dirty="0">
              <a:latin typeface="Calibri" panose="020F0502020204030204" pitchFamily="34" charset="0"/>
              <a:cs typeface="Calibri" panose="020F0502020204030204" pitchFamily="34" charset="0"/>
            </a:endParaRPr>
          </a:p>
        </p:txBody>
      </p:sp>
      <p:sp>
        <p:nvSpPr>
          <p:cNvPr id="40" name="TextBox 39">
            <a:extLst>
              <a:ext uri="{FF2B5EF4-FFF2-40B4-BE49-F238E27FC236}">
                <a16:creationId xmlns:a16="http://schemas.microsoft.com/office/drawing/2014/main" id="{9617CAB4-4C74-5AEC-5030-13130FB8FF34}"/>
              </a:ext>
            </a:extLst>
          </p:cNvPr>
          <p:cNvSpPr txBox="1"/>
          <p:nvPr/>
        </p:nvSpPr>
        <p:spPr>
          <a:xfrm>
            <a:off x="5407286" y="1902480"/>
            <a:ext cx="4327039" cy="3862596"/>
          </a:xfrm>
          <a:prstGeom prst="rect">
            <a:avLst/>
          </a:prstGeom>
          <a:noFill/>
        </p:spPr>
        <p:txBody>
          <a:bodyPr wrap="square">
            <a:spAutoFit/>
          </a:bodyPr>
          <a:lstStyle/>
          <a:p>
            <a:pPr algn="r" rtl="1">
              <a:spcAft>
                <a:spcPts val="600"/>
              </a:spcAft>
            </a:pPr>
            <a:r>
              <a:rPr lang="ar-SA" sz="2400" b="1" dirty="0" err="1">
                <a:latin typeface="Calibri" panose="020F0502020204030204" pitchFamily="34" charset="0"/>
                <a:cs typeface="Calibri" panose="020F0502020204030204" pitchFamily="34" charset="0"/>
              </a:rPr>
              <a:t>إفعل</a:t>
            </a:r>
            <a:endParaRPr lang="en-GB" sz="2400" b="1"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400" dirty="0" err="1">
                <a:latin typeface="Calibri" panose="020F0502020204030204" pitchFamily="34" charset="0"/>
                <a:cs typeface="Calibri" panose="020F0502020204030204" pitchFamily="34" charset="0"/>
              </a:rPr>
              <a:t>لغة</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الجسد</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الهادئة</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والمرتاحة</a:t>
            </a:r>
            <a:endParaRPr lang="en-GB" sz="24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400" dirty="0" err="1">
                <a:latin typeface="Calibri" panose="020F0502020204030204" pitchFamily="34" charset="0"/>
                <a:cs typeface="Calibri" panose="020F0502020204030204" pitchFamily="34" charset="0"/>
              </a:rPr>
              <a:t>الجلوس</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على</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مستوى</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الطفل</a:t>
            </a:r>
            <a:endParaRPr lang="en-GB" sz="24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400" dirty="0" err="1">
                <a:latin typeface="Calibri" panose="020F0502020204030204" pitchFamily="34" charset="0"/>
                <a:cs typeface="Calibri" panose="020F0502020204030204" pitchFamily="34" charset="0"/>
              </a:rPr>
              <a:t>لغة</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جسد</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مفتوحة</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بدون</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أذرع</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أو</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أرجل</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مطوية</a:t>
            </a:r>
            <a:endParaRPr lang="en-GB" sz="24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400" dirty="0" err="1">
                <a:latin typeface="Calibri" panose="020F0502020204030204" pitchFamily="34" charset="0"/>
                <a:cs typeface="Calibri" panose="020F0502020204030204" pitchFamily="34" charset="0"/>
              </a:rPr>
              <a:t>مواجهة</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الطفل</a:t>
            </a:r>
            <a:endParaRPr lang="en-GB" sz="24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تعابير</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وجه</a:t>
            </a:r>
            <a:r>
              <a:rPr lang="ar-SA" sz="2400" dirty="0">
                <a:latin typeface="Calibri" panose="020F0502020204030204" pitchFamily="34" charset="0"/>
                <a:cs typeface="Calibri" panose="020F0502020204030204" pitchFamily="34" charset="0"/>
              </a:rPr>
              <a:t> مشجعة</a:t>
            </a:r>
            <a:r>
              <a:rPr lang="en-GB" sz="2400" dirty="0">
                <a:latin typeface="Calibri" panose="020F0502020204030204" pitchFamily="34" charset="0"/>
                <a:cs typeface="Calibri" panose="020F0502020204030204" pitchFamily="34" charset="0"/>
              </a:rPr>
              <a:t> </a:t>
            </a:r>
            <a:r>
              <a:rPr lang="ar-SA" sz="2400" dirty="0">
                <a:latin typeface="Calibri" panose="020F0502020204030204" pitchFamily="34" charset="0"/>
                <a:cs typeface="Calibri" panose="020F0502020204030204" pitchFamily="34" charset="0"/>
              </a:rPr>
              <a:t>(</a:t>
            </a:r>
            <a:r>
              <a:rPr lang="en-GB" sz="2400" dirty="0" err="1">
                <a:latin typeface="Calibri" panose="020F0502020204030204" pitchFamily="34" charset="0"/>
                <a:cs typeface="Calibri" panose="020F0502020204030204" pitchFamily="34" charset="0"/>
              </a:rPr>
              <a:t>مثل</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الإيماء</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والابتسام</a:t>
            </a:r>
            <a:r>
              <a:rPr lang="ar-SA" sz="2400" dirty="0">
                <a:latin typeface="Calibri" panose="020F0502020204030204" pitchFamily="34" charset="0"/>
                <a:cs typeface="Calibri" panose="020F0502020204030204" pitchFamily="34" charset="0"/>
              </a:rPr>
              <a:t>)</a:t>
            </a:r>
            <a:endParaRPr lang="en-GB" sz="24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400" dirty="0" err="1">
                <a:latin typeface="Calibri" panose="020F0502020204030204" pitchFamily="34" charset="0"/>
                <a:cs typeface="Calibri" panose="020F0502020204030204" pitchFamily="34" charset="0"/>
              </a:rPr>
              <a:t>ا</a:t>
            </a:r>
            <a:r>
              <a:rPr lang="ar-SA" sz="2400" dirty="0">
                <a:latin typeface="Calibri" panose="020F0502020204030204" pitchFamily="34" charset="0"/>
                <a:cs typeface="Calibri" panose="020F0502020204030204" pitchFamily="34" charset="0"/>
              </a:rPr>
              <a:t>لتواصل البصري </a:t>
            </a:r>
            <a:r>
              <a:rPr lang="en-GB" sz="2400" dirty="0" err="1">
                <a:latin typeface="Calibri" panose="020F0502020204030204" pitchFamily="34" charset="0"/>
                <a:cs typeface="Calibri" panose="020F0502020204030204" pitchFamily="34" charset="0"/>
              </a:rPr>
              <a:t>الذي</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ينقل</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المشاعر</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مثل</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الابتسام</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بالعينين</a:t>
            </a:r>
            <a:r>
              <a:rPr lang="ar-SA" sz="2400" dirty="0">
                <a:latin typeface="Calibri" panose="020F0502020204030204" pitchFamily="34" charset="0"/>
                <a:cs typeface="Calibri" panose="020F0502020204030204" pitchFamily="34" charset="0"/>
              </a:rPr>
              <a:t>)</a:t>
            </a:r>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41182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44B15F80-4C9D-0317-4666-C23261E43A80}"/>
              </a:ext>
            </a:extLst>
          </p:cNvPr>
          <p:cNvGrpSpPr/>
          <p:nvPr/>
        </p:nvGrpSpPr>
        <p:grpSpPr>
          <a:xfrm>
            <a:off x="1657235" y="4203024"/>
            <a:ext cx="1198113" cy="1251960"/>
            <a:chOff x="7345680" y="2484120"/>
            <a:chExt cx="904240" cy="944880"/>
          </a:xfrm>
        </p:grpSpPr>
        <p:sp>
          <p:nvSpPr>
            <p:cNvPr id="19" name="Oval 18">
              <a:extLst>
                <a:ext uri="{FF2B5EF4-FFF2-40B4-BE49-F238E27FC236}">
                  <a16:creationId xmlns:a16="http://schemas.microsoft.com/office/drawing/2014/main" id="{B6A3507D-EFE9-FB58-CAE2-2677AEFD7826}"/>
                </a:ext>
              </a:extLst>
            </p:cNvPr>
            <p:cNvSpPr/>
            <p:nvPr/>
          </p:nvSpPr>
          <p:spPr>
            <a:xfrm>
              <a:off x="7345680" y="2484120"/>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0" name="L-Shape 19">
              <a:extLst>
                <a:ext uri="{FF2B5EF4-FFF2-40B4-BE49-F238E27FC236}">
                  <a16:creationId xmlns:a16="http://schemas.microsoft.com/office/drawing/2014/main" id="{F5058004-0923-2090-0316-C1F28D681086}"/>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21" name="Group 20">
            <a:extLst>
              <a:ext uri="{FF2B5EF4-FFF2-40B4-BE49-F238E27FC236}">
                <a16:creationId xmlns:a16="http://schemas.microsoft.com/office/drawing/2014/main" id="{7B7FD7AB-EE27-EDC7-7F53-CF327FD1E91B}"/>
              </a:ext>
            </a:extLst>
          </p:cNvPr>
          <p:cNvGrpSpPr/>
          <p:nvPr/>
        </p:nvGrpSpPr>
        <p:grpSpPr>
          <a:xfrm>
            <a:off x="4556959" y="4203025"/>
            <a:ext cx="1198113" cy="1251960"/>
            <a:chOff x="7090831" y="3731241"/>
            <a:chExt cx="904240" cy="944880"/>
          </a:xfrm>
        </p:grpSpPr>
        <p:sp>
          <p:nvSpPr>
            <p:cNvPr id="29" name="Oval 28">
              <a:extLst>
                <a:ext uri="{FF2B5EF4-FFF2-40B4-BE49-F238E27FC236}">
                  <a16:creationId xmlns:a16="http://schemas.microsoft.com/office/drawing/2014/main" id="{DFB11D2B-8898-52EC-662E-62608E5B6EB3}"/>
                </a:ext>
              </a:extLst>
            </p:cNvPr>
            <p:cNvSpPr/>
            <p:nvPr/>
          </p:nvSpPr>
          <p:spPr>
            <a:xfrm>
              <a:off x="7090831" y="3731241"/>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0" name="Plus Sign 29">
              <a:extLst>
                <a:ext uri="{FF2B5EF4-FFF2-40B4-BE49-F238E27FC236}">
                  <a16:creationId xmlns:a16="http://schemas.microsoft.com/office/drawing/2014/main" id="{5509AB0C-C687-1838-ADB8-7BDA34840A34}"/>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78" name="Group 177">
            <a:extLst>
              <a:ext uri="{FF2B5EF4-FFF2-40B4-BE49-F238E27FC236}">
                <a16:creationId xmlns:a16="http://schemas.microsoft.com/office/drawing/2014/main" id="{6FBC1147-FBA8-49F5-A7A9-05946178D4CF}"/>
              </a:ext>
            </a:extLst>
          </p:cNvPr>
          <p:cNvGrpSpPr/>
          <p:nvPr/>
        </p:nvGrpSpPr>
        <p:grpSpPr>
          <a:xfrm>
            <a:off x="798979" y="1397374"/>
            <a:ext cx="4140003" cy="2389218"/>
            <a:chOff x="461917" y="4156886"/>
            <a:chExt cx="1837692" cy="1060542"/>
          </a:xfrm>
          <a:solidFill>
            <a:schemeClr val="accent3">
              <a:lumMod val="75000"/>
            </a:schemeClr>
          </a:solidFill>
        </p:grpSpPr>
        <p:sp>
          <p:nvSpPr>
            <p:cNvPr id="179" name="Oval 178">
              <a:extLst>
                <a:ext uri="{FF2B5EF4-FFF2-40B4-BE49-F238E27FC236}">
                  <a16:creationId xmlns:a16="http://schemas.microsoft.com/office/drawing/2014/main" id="{A5CEB2C9-3F08-4F40-956C-9D25256FD9D1}"/>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80" name="Oval 179">
              <a:extLst>
                <a:ext uri="{FF2B5EF4-FFF2-40B4-BE49-F238E27FC236}">
                  <a16:creationId xmlns:a16="http://schemas.microsoft.com/office/drawing/2014/main" id="{F0383124-8C58-4FE3-B60D-28B00A53E1A0}"/>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81" name="Oval 180">
              <a:extLst>
                <a:ext uri="{FF2B5EF4-FFF2-40B4-BE49-F238E27FC236}">
                  <a16:creationId xmlns:a16="http://schemas.microsoft.com/office/drawing/2014/main" id="{3A02E39C-02E6-4CA6-B011-92EB1480892B}"/>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82" name="Arc 181">
              <a:extLst>
                <a:ext uri="{FF2B5EF4-FFF2-40B4-BE49-F238E27FC236}">
                  <a16:creationId xmlns:a16="http://schemas.microsoft.com/office/drawing/2014/main" id="{695A6809-B5ED-41EC-8949-64D888CF7AF3}"/>
                </a:ext>
              </a:extLst>
            </p:cNvPr>
            <p:cNvSpPr/>
            <p:nvPr/>
          </p:nvSpPr>
          <p:spPr>
            <a:xfrm>
              <a:off x="525099" y="4156886"/>
              <a:ext cx="810768" cy="810768"/>
            </a:xfrm>
            <a:prstGeom prst="arc">
              <a:avLst>
                <a:gd name="adj1" fmla="val 2568393"/>
                <a:gd name="adj2" fmla="val 6686864"/>
              </a:avLst>
            </a:prstGeom>
            <a:noFill/>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83" name="Arc 182">
              <a:extLst>
                <a:ext uri="{FF2B5EF4-FFF2-40B4-BE49-F238E27FC236}">
                  <a16:creationId xmlns:a16="http://schemas.microsoft.com/office/drawing/2014/main" id="{D1F282A8-C136-4C34-ABE7-401C9DCAF3E7}"/>
                </a:ext>
              </a:extLst>
            </p:cNvPr>
            <p:cNvSpPr/>
            <p:nvPr/>
          </p:nvSpPr>
          <p:spPr>
            <a:xfrm>
              <a:off x="461917" y="4406660"/>
              <a:ext cx="810768" cy="810768"/>
            </a:xfrm>
            <a:prstGeom prst="arc">
              <a:avLst>
                <a:gd name="adj1" fmla="val 909026"/>
                <a:gd name="adj2" fmla="val 4616107"/>
              </a:avLst>
            </a:prstGeom>
            <a:noFill/>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7" name="Rectangle 6">
            <a:extLst>
              <a:ext uri="{FF2B5EF4-FFF2-40B4-BE49-F238E27FC236}">
                <a16:creationId xmlns:a16="http://schemas.microsoft.com/office/drawing/2014/main" id="{4027E608-5609-0C50-D5FE-3CAECCF19AE1}"/>
              </a:ext>
            </a:extLst>
          </p:cNvPr>
          <p:cNvSpPr/>
          <p:nvPr/>
        </p:nvSpPr>
        <p:spPr>
          <a:xfrm>
            <a:off x="6370157" y="2547401"/>
            <a:ext cx="4556652" cy="2637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en-GB" sz="4000" b="1" dirty="0">
                <a:solidFill>
                  <a:schemeClr val="tx1"/>
                </a:solidFill>
                <a:latin typeface="Calibri" panose="020F0502020204030204" pitchFamily="34" charset="0"/>
                <a:cs typeface="Calibri" panose="020F0502020204030204" pitchFamily="34" charset="0"/>
              </a:rPr>
              <a:t>ما هي بعض الأشياء التي يجب القيام </a:t>
            </a:r>
            <a:r>
              <a:rPr lang="en-GB" sz="4000" b="1" dirty="0" err="1">
                <a:solidFill>
                  <a:schemeClr val="tx1"/>
                </a:solidFill>
                <a:latin typeface="Calibri" panose="020F0502020204030204" pitchFamily="34" charset="0"/>
                <a:cs typeface="Calibri" panose="020F0502020204030204" pitchFamily="34" charset="0"/>
              </a:rPr>
              <a:t>بها</a:t>
            </a:r>
            <a:r>
              <a:rPr lang="en-GB" sz="4000" b="1" dirty="0">
                <a:solidFill>
                  <a:schemeClr val="tx1"/>
                </a:solidFill>
                <a:latin typeface="Calibri" panose="020F0502020204030204" pitchFamily="34" charset="0"/>
                <a:cs typeface="Calibri" panose="020F0502020204030204" pitchFamily="34" charset="0"/>
              </a:rPr>
              <a:t> </a:t>
            </a:r>
            <a:r>
              <a:rPr lang="en-GB" sz="4000" b="1" dirty="0" err="1">
                <a:solidFill>
                  <a:schemeClr val="tx1"/>
                </a:solidFill>
                <a:latin typeface="Calibri" panose="020F0502020204030204" pitchFamily="34" charset="0"/>
                <a:cs typeface="Calibri" panose="020F0502020204030204" pitchFamily="34" charset="0"/>
              </a:rPr>
              <a:t>و</a:t>
            </a:r>
            <a:r>
              <a:rPr lang="ar-SA" sz="4000" b="1" dirty="0">
                <a:solidFill>
                  <a:schemeClr val="tx1"/>
                </a:solidFill>
                <a:latin typeface="Calibri" panose="020F0502020204030204" pitchFamily="34" charset="0"/>
                <a:cs typeface="Calibri" panose="020F0502020204030204" pitchFamily="34" charset="0"/>
              </a:rPr>
              <a:t>لا</a:t>
            </a:r>
            <a:r>
              <a:rPr lang="en-GB" sz="4000" b="1" dirty="0">
                <a:solidFill>
                  <a:schemeClr val="tx1"/>
                </a:solidFill>
                <a:latin typeface="Calibri" panose="020F0502020204030204" pitchFamily="34" charset="0"/>
                <a:cs typeface="Calibri" panose="020F0502020204030204" pitchFamily="34" charset="0"/>
              </a:rPr>
              <a:t> </a:t>
            </a:r>
            <a:r>
              <a:rPr lang="en-GB" sz="4000" b="1" dirty="0" err="1">
                <a:solidFill>
                  <a:schemeClr val="tx1"/>
                </a:solidFill>
                <a:latin typeface="Calibri" panose="020F0502020204030204" pitchFamily="34" charset="0"/>
                <a:cs typeface="Calibri" panose="020F0502020204030204" pitchFamily="34" charset="0"/>
              </a:rPr>
              <a:t>يجب</a:t>
            </a:r>
            <a:r>
              <a:rPr lang="en-GB" sz="4000" b="1" dirty="0">
                <a:solidFill>
                  <a:schemeClr val="tx1"/>
                </a:solidFill>
                <a:latin typeface="Calibri" panose="020F0502020204030204" pitchFamily="34" charset="0"/>
                <a:cs typeface="Calibri" panose="020F0502020204030204" pitchFamily="34" charset="0"/>
              </a:rPr>
              <a:t> </a:t>
            </a:r>
            <a:r>
              <a:rPr lang="ar-SA" sz="4000" b="1" dirty="0">
                <a:solidFill>
                  <a:schemeClr val="tx1"/>
                </a:solidFill>
                <a:latin typeface="Calibri" panose="020F0502020204030204" pitchFamily="34" charset="0"/>
                <a:cs typeface="Calibri" panose="020F0502020204030204" pitchFamily="34" charset="0"/>
              </a:rPr>
              <a:t>القيام بها</a:t>
            </a:r>
            <a:r>
              <a:rPr lang="en-GB" sz="4000" b="1" dirty="0">
                <a:solidFill>
                  <a:schemeClr val="tx1"/>
                </a:solidFill>
                <a:latin typeface="Calibri" panose="020F0502020204030204" pitchFamily="34" charset="0"/>
                <a:cs typeface="Calibri" panose="020F0502020204030204" pitchFamily="34" charset="0"/>
              </a:rPr>
              <a:t> </a:t>
            </a:r>
            <a:r>
              <a:rPr lang="ar-SA" sz="4000" b="1" dirty="0">
                <a:solidFill>
                  <a:schemeClr val="tx1"/>
                </a:solidFill>
                <a:latin typeface="Calibri" panose="020F0502020204030204" pitchFamily="34" charset="0"/>
                <a:cs typeface="Calibri" panose="020F0502020204030204" pitchFamily="34" charset="0"/>
              </a:rPr>
              <a:t>في ال</a:t>
            </a:r>
            <a:r>
              <a:rPr lang="en-GB" sz="4000" b="1" dirty="0" err="1">
                <a:solidFill>
                  <a:schemeClr val="tx1"/>
                </a:solidFill>
                <a:latin typeface="Calibri" panose="020F0502020204030204" pitchFamily="34" charset="0"/>
                <a:cs typeface="Calibri" panose="020F0502020204030204" pitchFamily="34" charset="0"/>
              </a:rPr>
              <a:t>استماع</a:t>
            </a:r>
            <a:r>
              <a:rPr lang="en-GB" sz="4000" b="1" dirty="0">
                <a:solidFill>
                  <a:schemeClr val="tx1"/>
                </a:solidFill>
                <a:latin typeface="Calibri" panose="020F0502020204030204" pitchFamily="34" charset="0"/>
                <a:cs typeface="Calibri" panose="020F0502020204030204" pitchFamily="34" charset="0"/>
              </a:rPr>
              <a:t> الفعال؟</a:t>
            </a:r>
            <a:endParaRPr lang="en-BE" sz="4000" b="1" dirty="0">
              <a:solidFill>
                <a:schemeClr val="tx1"/>
              </a:solidFill>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71C14418-1E95-F6C2-900C-4BF9586D4C5E}"/>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64AA11F7-06DE-7FB8-2EE6-00FF288A4AB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8F30E034-4429-BC46-CCF5-DEC4A958FAE2}"/>
                </a:ext>
              </a:extLst>
            </p:cNvPr>
            <p:cNvGrpSpPr/>
            <p:nvPr/>
          </p:nvGrpSpPr>
          <p:grpSpPr>
            <a:xfrm>
              <a:off x="10621771" y="762700"/>
              <a:ext cx="562136" cy="634675"/>
              <a:chOff x="760175" y="830142"/>
              <a:chExt cx="867619" cy="979579"/>
            </a:xfrm>
          </p:grpSpPr>
          <p:sp>
            <p:nvSpPr>
              <p:cNvPr id="12" name="Rectangle 11">
                <a:extLst>
                  <a:ext uri="{FF2B5EF4-FFF2-40B4-BE49-F238E27FC236}">
                    <a16:creationId xmlns:a16="http://schemas.microsoft.com/office/drawing/2014/main" id="{E5B3D19F-5A22-7DC0-2820-D03BC7BC851F}"/>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٤٦</a:t>
                </a:r>
                <a:endParaRPr lang="en-CA" b="1" dirty="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43A2C99A-074E-21BD-F6D0-8B60E52470BA}"/>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8ED28A98-3EDE-A130-EF56-09D928ED333D}"/>
                </a:ext>
              </a:extLst>
            </p:cNvPr>
            <p:cNvGrpSpPr/>
            <p:nvPr/>
          </p:nvGrpSpPr>
          <p:grpSpPr>
            <a:xfrm>
              <a:off x="11325415" y="762701"/>
              <a:ext cx="182192" cy="634674"/>
              <a:chOff x="2121762" y="2323619"/>
              <a:chExt cx="200378" cy="825210"/>
            </a:xfrm>
          </p:grpSpPr>
          <p:sp>
            <p:nvSpPr>
              <p:cNvPr id="10" name="Isosceles Triangle 9">
                <a:extLst>
                  <a:ext uri="{FF2B5EF4-FFF2-40B4-BE49-F238E27FC236}">
                    <a16:creationId xmlns:a16="http://schemas.microsoft.com/office/drawing/2014/main" id="{62117579-D1EA-3CD3-872D-BF937D0D546E}"/>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17C5882A-26BC-E240-B14B-43011623FF3F}"/>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17" name="Title 16">
            <a:extLst>
              <a:ext uri="{FF2B5EF4-FFF2-40B4-BE49-F238E27FC236}">
                <a16:creationId xmlns:a16="http://schemas.microsoft.com/office/drawing/2014/main" id="{ACAA003F-0F3F-AEF2-96F9-61FA4A428FBE}"/>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تقنيات الاستماع الفعال</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46533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extBox 63">
            <a:extLst>
              <a:ext uri="{FF2B5EF4-FFF2-40B4-BE49-F238E27FC236}">
                <a16:creationId xmlns:a16="http://schemas.microsoft.com/office/drawing/2014/main" id="{D9E2D02E-FBB3-4767-BB37-3F850FCEB930}"/>
              </a:ext>
            </a:extLst>
          </p:cNvPr>
          <p:cNvSpPr txBox="1"/>
          <p:nvPr/>
        </p:nvSpPr>
        <p:spPr>
          <a:xfrm>
            <a:off x="701619" y="3503938"/>
            <a:ext cx="2402194" cy="2554545"/>
          </a:xfrm>
          <a:prstGeom prst="rect">
            <a:avLst/>
          </a:prstGeom>
          <a:noFill/>
          <a:ln>
            <a:noFill/>
          </a:ln>
        </p:spPr>
        <p:txBody>
          <a:bodyPr wrap="square" rtlCol="0">
            <a:spAutoFit/>
          </a:bodyPr>
          <a:lstStyle/>
          <a:p>
            <a:pPr algn="ctr" rtl="1"/>
            <a:r>
              <a:rPr lang="ar-SA" sz="2000" b="1" dirty="0">
                <a:latin typeface="Calibri" panose="020F0502020204030204" pitchFamily="34" charset="0"/>
                <a:cs typeface="Calibri" panose="020F0502020204030204" pitchFamily="34" charset="0"/>
              </a:rPr>
              <a:t>ال</a:t>
            </a:r>
            <a:r>
              <a:rPr lang="en-US" sz="2000" b="1" dirty="0" err="1">
                <a:latin typeface="Calibri" panose="020F0502020204030204" pitchFamily="34" charset="0"/>
                <a:cs typeface="Calibri" panose="020F0502020204030204" pitchFamily="34" charset="0"/>
              </a:rPr>
              <a:t>تلخيص</a:t>
            </a:r>
            <a:endParaRPr lang="en-US" sz="2000" b="1" dirty="0">
              <a:latin typeface="Calibri" panose="020F0502020204030204" pitchFamily="34" charset="0"/>
              <a:cs typeface="Calibri" panose="020F0502020204030204" pitchFamily="34" charset="0"/>
            </a:endParaRPr>
          </a:p>
          <a:p>
            <a:pPr algn="r" rtl="1"/>
            <a:endParaRPr lang="en-US" sz="2000" b="1" dirty="0">
              <a:latin typeface="Calibri" panose="020F0502020204030204" pitchFamily="34" charset="0"/>
              <a:cs typeface="Calibri" panose="020F0502020204030204" pitchFamily="34" charset="0"/>
            </a:endParaRPr>
          </a:p>
          <a:p>
            <a:pPr algn="ctr" rtl="1"/>
            <a:r>
              <a:rPr lang="en-US" sz="2000" dirty="0" err="1">
                <a:latin typeface="Calibri" panose="020F0502020204030204" pitchFamily="34" charset="0"/>
                <a:cs typeface="Calibri" panose="020F0502020204030204" pitchFamily="34" charset="0"/>
              </a:rPr>
              <a:t>استخدام</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كلماتك</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الخاصة</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إعادة</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الصياغة</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لإعطاء</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لمحة</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عامة</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عما</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قاله</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الطفل</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للتأكد</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من</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أنك</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فهمت</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الصورة</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الكلية</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بشكل</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صحيح</a:t>
            </a:r>
            <a:endParaRPr lang="en-US" sz="2000" dirty="0">
              <a:latin typeface="Arial" panose="020B0604020202020204" pitchFamily="34" charset="0"/>
              <a:cs typeface="Arial" panose="020B0604020202020204" pitchFamily="34" charset="0"/>
            </a:endParaRPr>
          </a:p>
        </p:txBody>
      </p:sp>
      <p:sp>
        <p:nvSpPr>
          <p:cNvPr id="90" name="TextBox 89">
            <a:extLst>
              <a:ext uri="{FF2B5EF4-FFF2-40B4-BE49-F238E27FC236}">
                <a16:creationId xmlns:a16="http://schemas.microsoft.com/office/drawing/2014/main" id="{75BD516A-1C72-49D8-AA6B-345B53D12268}"/>
              </a:ext>
            </a:extLst>
          </p:cNvPr>
          <p:cNvSpPr txBox="1"/>
          <p:nvPr/>
        </p:nvSpPr>
        <p:spPr>
          <a:xfrm>
            <a:off x="3486954" y="3503938"/>
            <a:ext cx="2402193" cy="1938992"/>
          </a:xfrm>
          <a:prstGeom prst="rect">
            <a:avLst/>
          </a:prstGeom>
          <a:noFill/>
          <a:ln>
            <a:noFill/>
          </a:ln>
        </p:spPr>
        <p:txBody>
          <a:bodyPr wrap="square" rtlCol="0">
            <a:spAutoFit/>
          </a:bodyPr>
          <a:lstStyle/>
          <a:p>
            <a:pPr algn="ctr" rtl="1"/>
            <a:r>
              <a:rPr lang="ar-SA" sz="2000" b="1" dirty="0">
                <a:latin typeface="Calibri" panose="020F0502020204030204" pitchFamily="34" charset="0"/>
                <a:cs typeface="Calibri" panose="020F0502020204030204" pitchFamily="34" charset="0"/>
              </a:rPr>
              <a:t>الانعكاس</a:t>
            </a:r>
            <a:endParaRPr lang="en-US" sz="2000" b="1" dirty="0">
              <a:latin typeface="Calibri" panose="020F0502020204030204" pitchFamily="34" charset="0"/>
              <a:cs typeface="Calibri" panose="020F0502020204030204" pitchFamily="34" charset="0"/>
            </a:endParaRPr>
          </a:p>
          <a:p>
            <a:pPr algn="r" rtl="1"/>
            <a:endParaRPr lang="en-US" sz="2000" b="1" dirty="0">
              <a:latin typeface="Calibri" panose="020F0502020204030204" pitchFamily="34" charset="0"/>
              <a:cs typeface="Calibri" panose="020F0502020204030204" pitchFamily="34" charset="0"/>
            </a:endParaRPr>
          </a:p>
          <a:p>
            <a:pPr algn="ctr" rtl="1"/>
            <a:r>
              <a:rPr lang="ar-SA" sz="2000" dirty="0">
                <a:latin typeface="Calibri" panose="020F0502020204030204" pitchFamily="34" charset="0"/>
                <a:cs typeface="Calibri" panose="020F0502020204030204" pitchFamily="34" charset="0"/>
              </a:rPr>
              <a:t>محاكاة أو تكرار ما يقوله الطفل. تستخدم (انعكاس للطفل) نفس الكلمات التي استخدمها الطفل.</a:t>
            </a:r>
            <a:endParaRPr lang="en-US" sz="2000" dirty="0">
              <a:latin typeface="Calibri" panose="020F0502020204030204" pitchFamily="34" charset="0"/>
              <a:cs typeface="Calibri" panose="020F0502020204030204" pitchFamily="34" charset="0"/>
            </a:endParaRPr>
          </a:p>
        </p:txBody>
      </p:sp>
      <p:sp>
        <p:nvSpPr>
          <p:cNvPr id="163" name="TextBox 162">
            <a:extLst>
              <a:ext uri="{FF2B5EF4-FFF2-40B4-BE49-F238E27FC236}">
                <a16:creationId xmlns:a16="http://schemas.microsoft.com/office/drawing/2014/main" id="{22DF0343-EE4C-49B3-B1BD-3AC41F7F5E31}"/>
              </a:ext>
            </a:extLst>
          </p:cNvPr>
          <p:cNvSpPr txBox="1"/>
          <p:nvPr/>
        </p:nvSpPr>
        <p:spPr>
          <a:xfrm>
            <a:off x="6240060" y="3503938"/>
            <a:ext cx="2402193" cy="1323439"/>
          </a:xfrm>
          <a:prstGeom prst="rect">
            <a:avLst/>
          </a:prstGeom>
          <a:noFill/>
          <a:ln>
            <a:noFill/>
          </a:ln>
        </p:spPr>
        <p:txBody>
          <a:bodyPr wrap="square" rtlCol="0">
            <a:spAutoFit/>
          </a:bodyPr>
          <a:lstStyle/>
          <a:p>
            <a:pPr algn="ctr" rtl="1"/>
            <a:r>
              <a:rPr lang="ar-SA" sz="2000" b="1" dirty="0">
                <a:latin typeface="Calibri" panose="020F0502020204030204" pitchFamily="34" charset="0"/>
                <a:cs typeface="Calibri" panose="020F0502020204030204" pitchFamily="34" charset="0"/>
              </a:rPr>
              <a:t>ال</a:t>
            </a:r>
            <a:r>
              <a:rPr lang="en-US" sz="2000" b="1" dirty="0" err="1">
                <a:latin typeface="Calibri" panose="020F0502020204030204" pitchFamily="34" charset="0"/>
                <a:cs typeface="Calibri" panose="020F0502020204030204" pitchFamily="34" charset="0"/>
              </a:rPr>
              <a:t>توضيح</a:t>
            </a:r>
            <a:endParaRPr lang="en-US" sz="2000" b="1" dirty="0">
              <a:latin typeface="Calibri" panose="020F0502020204030204" pitchFamily="34" charset="0"/>
              <a:cs typeface="Calibri" panose="020F0502020204030204" pitchFamily="34" charset="0"/>
            </a:endParaRPr>
          </a:p>
          <a:p>
            <a:pPr algn="r" rtl="1"/>
            <a:endParaRPr lang="en-US" sz="2000" b="1" dirty="0">
              <a:latin typeface="Calibri" panose="020F0502020204030204" pitchFamily="34" charset="0"/>
              <a:cs typeface="Calibri" panose="020F0502020204030204" pitchFamily="34" charset="0"/>
            </a:endParaRPr>
          </a:p>
          <a:p>
            <a:pPr algn="ctr" rtl="1"/>
            <a:r>
              <a:rPr lang="en-US" sz="2000" dirty="0" err="1">
                <a:latin typeface="Calibri" panose="020F0502020204030204" pitchFamily="34" charset="0"/>
                <a:cs typeface="Calibri" panose="020F0502020204030204" pitchFamily="34" charset="0"/>
              </a:rPr>
              <a:t>طلب</a:t>
            </a:r>
            <a:r>
              <a:rPr lang="en-US"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ال</a:t>
            </a:r>
            <a:r>
              <a:rPr lang="en-US" sz="2000" dirty="0" err="1">
                <a:latin typeface="Calibri" panose="020F0502020204030204" pitchFamily="34" charset="0"/>
                <a:cs typeface="Calibri" panose="020F0502020204030204" pitchFamily="34" charset="0"/>
              </a:rPr>
              <a:t>مزيد</a:t>
            </a:r>
            <a:r>
              <a:rPr lang="en-US" sz="2000" dirty="0">
                <a:latin typeface="Calibri" panose="020F0502020204030204" pitchFamily="34" charset="0"/>
                <a:cs typeface="Calibri" panose="020F0502020204030204" pitchFamily="34" charset="0"/>
              </a:rPr>
              <a:t> من المعلومات حول شيء قاله الطفل</a:t>
            </a:r>
            <a:r>
              <a:rPr lang="en-US" sz="2000" dirty="0">
                <a:latin typeface="Arial" panose="020B0604020202020204" pitchFamily="34" charset="0"/>
                <a:cs typeface="Arial" panose="020B0604020202020204" pitchFamily="34" charset="0"/>
              </a:rPr>
              <a:t>.</a:t>
            </a:r>
          </a:p>
        </p:txBody>
      </p:sp>
      <p:sp>
        <p:nvSpPr>
          <p:cNvPr id="164" name="TextBox 163">
            <a:extLst>
              <a:ext uri="{FF2B5EF4-FFF2-40B4-BE49-F238E27FC236}">
                <a16:creationId xmlns:a16="http://schemas.microsoft.com/office/drawing/2014/main" id="{D0DF78C7-77E7-4EDE-AE67-E8DA71B62329}"/>
              </a:ext>
            </a:extLst>
          </p:cNvPr>
          <p:cNvSpPr txBox="1"/>
          <p:nvPr/>
        </p:nvSpPr>
        <p:spPr>
          <a:xfrm>
            <a:off x="9057623" y="3503938"/>
            <a:ext cx="2402193" cy="1631216"/>
          </a:xfrm>
          <a:prstGeom prst="rect">
            <a:avLst/>
          </a:prstGeom>
          <a:noFill/>
          <a:ln>
            <a:noFill/>
          </a:ln>
        </p:spPr>
        <p:txBody>
          <a:bodyPr wrap="square" rtlCol="0">
            <a:spAutoFit/>
          </a:bodyPr>
          <a:lstStyle/>
          <a:p>
            <a:pPr algn="ctr" rtl="1"/>
            <a:r>
              <a:rPr lang="ar-SA" sz="2000" b="1" dirty="0">
                <a:latin typeface="Calibri" panose="020F0502020204030204" pitchFamily="34" charset="0"/>
                <a:cs typeface="Calibri" panose="020F0502020204030204" pitchFamily="34" charset="0"/>
              </a:rPr>
              <a:t>التأكيد</a:t>
            </a:r>
            <a:endParaRPr lang="en-US" sz="2000" b="1" dirty="0">
              <a:latin typeface="Calibri" panose="020F0502020204030204" pitchFamily="34" charset="0"/>
              <a:cs typeface="Calibri" panose="020F0502020204030204" pitchFamily="34" charset="0"/>
            </a:endParaRPr>
          </a:p>
          <a:p>
            <a:pPr algn="r" rtl="1"/>
            <a:endParaRPr lang="en-US" sz="2000" b="1" dirty="0">
              <a:latin typeface="Calibri" panose="020F0502020204030204" pitchFamily="34" charset="0"/>
              <a:cs typeface="Calibri" panose="020F0502020204030204" pitchFamily="34" charset="0"/>
            </a:endParaRPr>
          </a:p>
          <a:p>
            <a:pPr algn="ctr" rtl="1"/>
            <a:r>
              <a:rPr lang="en-US" sz="2000" dirty="0" err="1">
                <a:latin typeface="Calibri" panose="020F0502020204030204" pitchFamily="34" charset="0"/>
                <a:cs typeface="Calibri" panose="020F0502020204030204" pitchFamily="34" charset="0"/>
              </a:rPr>
              <a:t>استخدام</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كلمات</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أو</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إشارات</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أخرى</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لإظهار</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أنك</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تستمع</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وت</a:t>
            </a:r>
            <a:r>
              <a:rPr lang="ar-SA" sz="2000" dirty="0" err="1">
                <a:latin typeface="Calibri" panose="020F0502020204030204" pitchFamily="34" charset="0"/>
                <a:cs typeface="Calibri" panose="020F0502020204030204" pitchFamily="34" charset="0"/>
              </a:rPr>
              <a:t>ؤكد</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مشاعر</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الطفل</a:t>
            </a:r>
            <a:r>
              <a:rPr lang="en-US" sz="2000" dirty="0">
                <a:latin typeface="Arial" panose="020B0604020202020204" pitchFamily="34" charset="0"/>
                <a:cs typeface="Arial" panose="020B0604020202020204" pitchFamily="34" charset="0"/>
              </a:rPr>
              <a:t>.</a:t>
            </a:r>
          </a:p>
        </p:txBody>
      </p:sp>
      <p:sp>
        <p:nvSpPr>
          <p:cNvPr id="167" name="Oval 166">
            <a:extLst>
              <a:ext uri="{FF2B5EF4-FFF2-40B4-BE49-F238E27FC236}">
                <a16:creationId xmlns:a16="http://schemas.microsoft.com/office/drawing/2014/main" id="{93349A72-2A88-470F-AE99-2A729DC66C0B}"/>
              </a:ext>
            </a:extLst>
          </p:cNvPr>
          <p:cNvSpPr/>
          <p:nvPr/>
        </p:nvSpPr>
        <p:spPr>
          <a:xfrm>
            <a:off x="1401934"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68" name="Oval 167">
            <a:extLst>
              <a:ext uri="{FF2B5EF4-FFF2-40B4-BE49-F238E27FC236}">
                <a16:creationId xmlns:a16="http://schemas.microsoft.com/office/drawing/2014/main" id="{D066D581-756C-4B08-B7E5-0DC20BBDC289}"/>
              </a:ext>
            </a:extLst>
          </p:cNvPr>
          <p:cNvSpPr/>
          <p:nvPr/>
        </p:nvSpPr>
        <p:spPr>
          <a:xfrm>
            <a:off x="1338752"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69" name="Oval 168">
            <a:extLst>
              <a:ext uri="{FF2B5EF4-FFF2-40B4-BE49-F238E27FC236}">
                <a16:creationId xmlns:a16="http://schemas.microsoft.com/office/drawing/2014/main" id="{3CBCE70E-EFAD-4EF5-B6FC-86F28E69AA70}"/>
              </a:ext>
            </a:extLst>
          </p:cNvPr>
          <p:cNvSpPr/>
          <p:nvPr/>
        </p:nvSpPr>
        <p:spPr>
          <a:xfrm>
            <a:off x="2190992"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70" name="Arc 169">
            <a:extLst>
              <a:ext uri="{FF2B5EF4-FFF2-40B4-BE49-F238E27FC236}">
                <a16:creationId xmlns:a16="http://schemas.microsoft.com/office/drawing/2014/main" id="{CC2AD6FA-7F85-45D7-9CBB-65633A024BA4}"/>
              </a:ext>
            </a:extLst>
          </p:cNvPr>
          <p:cNvSpPr/>
          <p:nvPr/>
        </p:nvSpPr>
        <p:spPr>
          <a:xfrm>
            <a:off x="559575"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p>
        </p:txBody>
      </p:sp>
      <p:sp>
        <p:nvSpPr>
          <p:cNvPr id="171" name="Arc 170">
            <a:extLst>
              <a:ext uri="{FF2B5EF4-FFF2-40B4-BE49-F238E27FC236}">
                <a16:creationId xmlns:a16="http://schemas.microsoft.com/office/drawing/2014/main" id="{A5A51893-7BCA-4427-B959-4AAAA1AE35F5}"/>
              </a:ext>
            </a:extLst>
          </p:cNvPr>
          <p:cNvSpPr/>
          <p:nvPr/>
        </p:nvSpPr>
        <p:spPr>
          <a:xfrm>
            <a:off x="496393"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p>
        </p:txBody>
      </p:sp>
      <p:sp>
        <p:nvSpPr>
          <p:cNvPr id="173" name="Oval 172">
            <a:extLst>
              <a:ext uri="{FF2B5EF4-FFF2-40B4-BE49-F238E27FC236}">
                <a16:creationId xmlns:a16="http://schemas.microsoft.com/office/drawing/2014/main" id="{23C21570-E5AF-4D59-ADBC-C2AAFF3F7E24}"/>
              </a:ext>
            </a:extLst>
          </p:cNvPr>
          <p:cNvSpPr/>
          <p:nvPr/>
        </p:nvSpPr>
        <p:spPr>
          <a:xfrm>
            <a:off x="4187269"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74" name="Oval 173">
            <a:extLst>
              <a:ext uri="{FF2B5EF4-FFF2-40B4-BE49-F238E27FC236}">
                <a16:creationId xmlns:a16="http://schemas.microsoft.com/office/drawing/2014/main" id="{FDB310A6-A079-4673-A065-96B6B6E43D10}"/>
              </a:ext>
            </a:extLst>
          </p:cNvPr>
          <p:cNvSpPr/>
          <p:nvPr/>
        </p:nvSpPr>
        <p:spPr>
          <a:xfrm>
            <a:off x="412408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75" name="Oval 174">
            <a:extLst>
              <a:ext uri="{FF2B5EF4-FFF2-40B4-BE49-F238E27FC236}">
                <a16:creationId xmlns:a16="http://schemas.microsoft.com/office/drawing/2014/main" id="{CB51FECA-24F9-4B2F-8EBB-8575BE84A692}"/>
              </a:ext>
            </a:extLst>
          </p:cNvPr>
          <p:cNvSpPr/>
          <p:nvPr/>
        </p:nvSpPr>
        <p:spPr>
          <a:xfrm>
            <a:off x="497632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76" name="Arc 175">
            <a:extLst>
              <a:ext uri="{FF2B5EF4-FFF2-40B4-BE49-F238E27FC236}">
                <a16:creationId xmlns:a16="http://schemas.microsoft.com/office/drawing/2014/main" id="{5FC33D6D-E830-43FE-961F-05094AADB75B}"/>
              </a:ext>
            </a:extLst>
          </p:cNvPr>
          <p:cNvSpPr/>
          <p:nvPr/>
        </p:nvSpPr>
        <p:spPr>
          <a:xfrm>
            <a:off x="3344910"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p>
        </p:txBody>
      </p:sp>
      <p:sp>
        <p:nvSpPr>
          <p:cNvPr id="177" name="Arc 176">
            <a:extLst>
              <a:ext uri="{FF2B5EF4-FFF2-40B4-BE49-F238E27FC236}">
                <a16:creationId xmlns:a16="http://schemas.microsoft.com/office/drawing/2014/main" id="{60FA46E3-27A6-416D-9C9C-C30D87EED4E7}"/>
              </a:ext>
            </a:extLst>
          </p:cNvPr>
          <p:cNvSpPr/>
          <p:nvPr/>
        </p:nvSpPr>
        <p:spPr>
          <a:xfrm>
            <a:off x="3281728"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p>
        </p:txBody>
      </p:sp>
      <p:sp>
        <p:nvSpPr>
          <p:cNvPr id="179" name="Oval 178">
            <a:extLst>
              <a:ext uri="{FF2B5EF4-FFF2-40B4-BE49-F238E27FC236}">
                <a16:creationId xmlns:a16="http://schemas.microsoft.com/office/drawing/2014/main" id="{A5CEB2C9-3F08-4F40-956C-9D25256FD9D1}"/>
              </a:ext>
            </a:extLst>
          </p:cNvPr>
          <p:cNvSpPr/>
          <p:nvPr/>
        </p:nvSpPr>
        <p:spPr>
          <a:xfrm>
            <a:off x="7145601"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0" name="Oval 179">
            <a:extLst>
              <a:ext uri="{FF2B5EF4-FFF2-40B4-BE49-F238E27FC236}">
                <a16:creationId xmlns:a16="http://schemas.microsoft.com/office/drawing/2014/main" id="{F0383124-8C58-4FE3-B60D-28B00A53E1A0}"/>
              </a:ext>
            </a:extLst>
          </p:cNvPr>
          <p:cNvSpPr/>
          <p:nvPr/>
        </p:nvSpPr>
        <p:spPr>
          <a:xfrm>
            <a:off x="7082419"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1" name="Oval 180">
            <a:extLst>
              <a:ext uri="{FF2B5EF4-FFF2-40B4-BE49-F238E27FC236}">
                <a16:creationId xmlns:a16="http://schemas.microsoft.com/office/drawing/2014/main" id="{3A02E39C-02E6-4CA6-B011-92EB1480892B}"/>
              </a:ext>
            </a:extLst>
          </p:cNvPr>
          <p:cNvSpPr/>
          <p:nvPr/>
        </p:nvSpPr>
        <p:spPr>
          <a:xfrm>
            <a:off x="7934659"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2" name="Arc 181">
            <a:extLst>
              <a:ext uri="{FF2B5EF4-FFF2-40B4-BE49-F238E27FC236}">
                <a16:creationId xmlns:a16="http://schemas.microsoft.com/office/drawing/2014/main" id="{695A6809-B5ED-41EC-8949-64D888CF7AF3}"/>
              </a:ext>
            </a:extLst>
          </p:cNvPr>
          <p:cNvSpPr/>
          <p:nvPr/>
        </p:nvSpPr>
        <p:spPr>
          <a:xfrm>
            <a:off x="6303242"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p>
        </p:txBody>
      </p:sp>
      <p:sp>
        <p:nvSpPr>
          <p:cNvPr id="183" name="Arc 182">
            <a:extLst>
              <a:ext uri="{FF2B5EF4-FFF2-40B4-BE49-F238E27FC236}">
                <a16:creationId xmlns:a16="http://schemas.microsoft.com/office/drawing/2014/main" id="{D1F282A8-C136-4C34-ABE7-401C9DCAF3E7}"/>
              </a:ext>
            </a:extLst>
          </p:cNvPr>
          <p:cNvSpPr/>
          <p:nvPr/>
        </p:nvSpPr>
        <p:spPr>
          <a:xfrm>
            <a:off x="6240060"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p>
        </p:txBody>
      </p:sp>
      <p:sp>
        <p:nvSpPr>
          <p:cNvPr id="185" name="Oval 184">
            <a:extLst>
              <a:ext uri="{FF2B5EF4-FFF2-40B4-BE49-F238E27FC236}">
                <a16:creationId xmlns:a16="http://schemas.microsoft.com/office/drawing/2014/main" id="{24F4D3BA-7DD0-4F9D-991C-C3FC48369BC2}"/>
              </a:ext>
            </a:extLst>
          </p:cNvPr>
          <p:cNvSpPr/>
          <p:nvPr/>
        </p:nvSpPr>
        <p:spPr>
          <a:xfrm>
            <a:off x="9849529"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6" name="Oval 185">
            <a:extLst>
              <a:ext uri="{FF2B5EF4-FFF2-40B4-BE49-F238E27FC236}">
                <a16:creationId xmlns:a16="http://schemas.microsoft.com/office/drawing/2014/main" id="{99B32FDE-7FC1-4860-A931-4B10EBDB9362}"/>
              </a:ext>
            </a:extLst>
          </p:cNvPr>
          <p:cNvSpPr/>
          <p:nvPr/>
        </p:nvSpPr>
        <p:spPr>
          <a:xfrm>
            <a:off x="978634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7" name="Oval 186">
            <a:extLst>
              <a:ext uri="{FF2B5EF4-FFF2-40B4-BE49-F238E27FC236}">
                <a16:creationId xmlns:a16="http://schemas.microsoft.com/office/drawing/2014/main" id="{FB8F04A5-E3A1-4512-8AC4-500C388F9C67}"/>
              </a:ext>
            </a:extLst>
          </p:cNvPr>
          <p:cNvSpPr/>
          <p:nvPr/>
        </p:nvSpPr>
        <p:spPr>
          <a:xfrm>
            <a:off x="1063858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8" name="Arc 187">
            <a:extLst>
              <a:ext uri="{FF2B5EF4-FFF2-40B4-BE49-F238E27FC236}">
                <a16:creationId xmlns:a16="http://schemas.microsoft.com/office/drawing/2014/main" id="{508E6288-1C34-4B1B-8A95-431CE94310FD}"/>
              </a:ext>
            </a:extLst>
          </p:cNvPr>
          <p:cNvSpPr/>
          <p:nvPr/>
        </p:nvSpPr>
        <p:spPr>
          <a:xfrm>
            <a:off x="9007170"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p>
        </p:txBody>
      </p:sp>
      <p:sp>
        <p:nvSpPr>
          <p:cNvPr id="189" name="Arc 188">
            <a:extLst>
              <a:ext uri="{FF2B5EF4-FFF2-40B4-BE49-F238E27FC236}">
                <a16:creationId xmlns:a16="http://schemas.microsoft.com/office/drawing/2014/main" id="{9869E86E-DEC1-4057-92FC-7D2B215FD8BD}"/>
              </a:ext>
            </a:extLst>
          </p:cNvPr>
          <p:cNvSpPr/>
          <p:nvPr/>
        </p:nvSpPr>
        <p:spPr>
          <a:xfrm>
            <a:off x="8943988"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p>
        </p:txBody>
      </p:sp>
      <p:grpSp>
        <p:nvGrpSpPr>
          <p:cNvPr id="10" name="Group 9">
            <a:extLst>
              <a:ext uri="{FF2B5EF4-FFF2-40B4-BE49-F238E27FC236}">
                <a16:creationId xmlns:a16="http://schemas.microsoft.com/office/drawing/2014/main" id="{2435EEA0-8D6A-B4FF-B9E4-82AA33A48788}"/>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6924D700-6F29-5E36-55C6-7548848794D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2" name="Group 11">
              <a:extLst>
                <a:ext uri="{FF2B5EF4-FFF2-40B4-BE49-F238E27FC236}">
                  <a16:creationId xmlns:a16="http://schemas.microsoft.com/office/drawing/2014/main" id="{B6EC2561-56F2-3259-74F7-5E578DA45944}"/>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0171AE66-7785-33E4-9604-188DEEE4521E}"/>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٤٧</a:t>
                </a:r>
                <a:endParaRPr lang="en-CA" b="1"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4491C1E6-9382-BE3E-9C5E-620CC7D91EF1}"/>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3" name="Group 12">
              <a:extLst>
                <a:ext uri="{FF2B5EF4-FFF2-40B4-BE49-F238E27FC236}">
                  <a16:creationId xmlns:a16="http://schemas.microsoft.com/office/drawing/2014/main" id="{90D18E7C-9373-149C-5455-D50FF20BA7F0}"/>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27B00C87-FCB3-9932-490B-5B308F767E00}"/>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5" name="Rectangle 14">
                <a:extLst>
                  <a:ext uri="{FF2B5EF4-FFF2-40B4-BE49-F238E27FC236}">
                    <a16:creationId xmlns:a16="http://schemas.microsoft.com/office/drawing/2014/main" id="{5BC446FE-418A-6A78-4D84-53A6CB7DC9EA}"/>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19" name="Title 18">
            <a:extLst>
              <a:ext uri="{FF2B5EF4-FFF2-40B4-BE49-F238E27FC236}">
                <a16:creationId xmlns:a16="http://schemas.microsoft.com/office/drawing/2014/main" id="{BA2EE846-4D5A-B0BF-6D34-0CA7F7D88FA5}"/>
              </a:ext>
            </a:extLst>
          </p:cNvPr>
          <p:cNvSpPr>
            <a:spLocks noGrp="1"/>
          </p:cNvSpPr>
          <p:nvPr>
            <p:ph type="title"/>
          </p:nvPr>
        </p:nvSpPr>
        <p:spPr/>
        <p:txBody>
          <a:bodyPr/>
          <a:lstStyle/>
          <a:p>
            <a:pPr rtl="1"/>
            <a:r>
              <a:rPr lang="en-CA" dirty="0" err="1">
                <a:latin typeface="Calibri" panose="020F0502020204030204" pitchFamily="34" charset="0"/>
                <a:cs typeface="Calibri" panose="020F0502020204030204" pitchFamily="34" charset="0"/>
              </a:rPr>
              <a:t>تقنيات</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الاستماع</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الفعال</a:t>
            </a:r>
            <a:endParaRPr lang="en-US" dirty="0"/>
          </a:p>
        </p:txBody>
      </p:sp>
    </p:spTree>
    <p:extLst>
      <p:ext uri="{BB962C8B-B14F-4D97-AF65-F5344CB8AC3E}">
        <p14:creationId xmlns:p14="http://schemas.microsoft.com/office/powerpoint/2010/main" val="3657641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Title 72">
            <a:extLst>
              <a:ext uri="{FF2B5EF4-FFF2-40B4-BE49-F238E27FC236}">
                <a16:creationId xmlns:a16="http://schemas.microsoft.com/office/drawing/2014/main" id="{F5B8723D-1EBA-74F1-6222-AA3151C90D3E}"/>
              </a:ext>
            </a:extLst>
          </p:cNvPr>
          <p:cNvSpPr txBox="1">
            <a:spLocks/>
          </p:cNvSpPr>
          <p:nvPr/>
        </p:nvSpPr>
        <p:spPr>
          <a:xfrm>
            <a:off x="4259527" y="2477586"/>
            <a:ext cx="5915913" cy="190282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30469060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لعب الأدوار</a:t>
            </a:r>
            <a:endParaRPr lang="en-BE"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A612C6DA-2ACB-0B02-26A1-DAEC235651CC}"/>
              </a:ext>
            </a:extLst>
          </p:cNvPr>
          <p:cNvGrpSpPr/>
          <p:nvPr/>
        </p:nvGrpSpPr>
        <p:grpSpPr>
          <a:xfrm>
            <a:off x="1643667" y="2106635"/>
            <a:ext cx="1758272" cy="2079297"/>
            <a:chOff x="6846848" y="1141103"/>
            <a:chExt cx="999203" cy="1170617"/>
          </a:xfrm>
          <a:solidFill>
            <a:schemeClr val="accent3">
              <a:lumMod val="75000"/>
            </a:schemeClr>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659690" y="3160017"/>
            <a:ext cx="1758270" cy="2111528"/>
            <a:chOff x="6846848" y="1141103"/>
            <a:chExt cx="999203" cy="1188766"/>
          </a:xfrm>
          <a:solidFill>
            <a:schemeClr val="accent3">
              <a:lumMod val="75000"/>
            </a:schemeClr>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latin typeface="Arial" panose="020B0604020202020204" pitchFamily="34" charset="0"/>
                <a:cs typeface="Arial" panose="020B0604020202020204" pitchFamily="34" charset="0"/>
              </a:endParaRPr>
            </a:p>
          </p:txBody>
        </p:sp>
      </p:grpSp>
      <p:sp>
        <p:nvSpPr>
          <p:cNvPr id="15" name="TextBox 14">
            <a:extLst>
              <a:ext uri="{FF2B5EF4-FFF2-40B4-BE49-F238E27FC236}">
                <a16:creationId xmlns:a16="http://schemas.microsoft.com/office/drawing/2014/main" id="{073BF824-B14C-E3FB-0E2A-6042ADE35425}"/>
              </a:ext>
            </a:extLst>
          </p:cNvPr>
          <p:cNvSpPr txBox="1"/>
          <p:nvPr/>
        </p:nvSpPr>
        <p:spPr>
          <a:xfrm>
            <a:off x="6251758" y="3116027"/>
            <a:ext cx="4048152" cy="1938992"/>
          </a:xfrm>
          <a:prstGeom prst="rect">
            <a:avLst/>
          </a:prstGeom>
          <a:noFill/>
        </p:spPr>
        <p:txBody>
          <a:bodyPr wrap="square" rtlCol="0">
            <a:spAutoFit/>
          </a:bodyPr>
          <a:lstStyle/>
          <a:p>
            <a:pPr algn="r" rtl="1"/>
            <a:r>
              <a:rPr lang="ar-SA" sz="4000" b="1" dirty="0">
                <a:latin typeface="Calibri" panose="020F0502020204030204" pitchFamily="34" charset="0"/>
                <a:cs typeface="Calibri" panose="020F0502020204030204" pitchFamily="34" charset="0"/>
              </a:rPr>
              <a:t>تمرن </a:t>
            </a:r>
            <a:r>
              <a:rPr lang="en-GB" sz="4000" b="1" dirty="0" err="1">
                <a:latin typeface="Calibri" panose="020F0502020204030204" pitchFamily="34" charset="0"/>
                <a:cs typeface="Calibri" panose="020F0502020204030204" pitchFamily="34" charset="0"/>
              </a:rPr>
              <a:t>على</a:t>
            </a:r>
            <a:r>
              <a:rPr lang="en-GB" sz="4000" b="1" dirty="0">
                <a:latin typeface="Calibri" panose="020F0502020204030204" pitchFamily="34" charset="0"/>
                <a:cs typeface="Calibri" panose="020F0502020204030204" pitchFamily="34" charset="0"/>
              </a:rPr>
              <a:t> التواصل مع الأطفال </a:t>
            </a:r>
            <a:r>
              <a:rPr lang="en-GB" sz="4000" b="1" dirty="0" err="1">
                <a:latin typeface="Calibri" panose="020F0502020204030204" pitchFamily="34" charset="0"/>
                <a:cs typeface="Calibri" panose="020F0502020204030204" pitchFamily="34" charset="0"/>
              </a:rPr>
              <a:t>في</a:t>
            </a:r>
            <a:r>
              <a:rPr lang="en-GB" sz="4000" b="1" dirty="0">
                <a:latin typeface="Calibri" panose="020F0502020204030204" pitchFamily="34" charset="0"/>
                <a:cs typeface="Calibri" panose="020F0502020204030204" pitchFamily="34" charset="0"/>
              </a:rPr>
              <a:t> </a:t>
            </a:r>
            <a:r>
              <a:rPr lang="ar-SA" sz="4000" b="1" dirty="0">
                <a:latin typeface="Calibri" panose="020F0502020204030204" pitchFamily="34" charset="0"/>
                <a:cs typeface="Calibri" panose="020F0502020204030204" pitchFamily="34" charset="0"/>
              </a:rPr>
              <a:t>لعب</a:t>
            </a:r>
            <a:r>
              <a:rPr lang="en-GB" sz="4000" b="1" dirty="0">
                <a:latin typeface="Calibri" panose="020F0502020204030204" pitchFamily="34" charset="0"/>
                <a:cs typeface="Calibri" panose="020F0502020204030204" pitchFamily="34" charset="0"/>
              </a:rPr>
              <a:t> الأدوار!</a:t>
            </a:r>
            <a:endParaRPr lang="en-BE" sz="4000" b="1" dirty="0">
              <a:latin typeface="Calibri" panose="020F0502020204030204" pitchFamily="34" charset="0"/>
              <a:cs typeface="Calibri" panose="020F0502020204030204" pitchFamily="34" charset="0"/>
            </a:endParaRPr>
          </a:p>
        </p:txBody>
      </p:sp>
      <p:grpSp>
        <p:nvGrpSpPr>
          <p:cNvPr id="23" name="Group 22">
            <a:extLst>
              <a:ext uri="{FF2B5EF4-FFF2-40B4-BE49-F238E27FC236}">
                <a16:creationId xmlns:a16="http://schemas.microsoft.com/office/drawing/2014/main" id="{20A525DA-1EAE-E3D3-4A0A-D30FDB0884CB}"/>
              </a:ext>
            </a:extLst>
          </p:cNvPr>
          <p:cNvGrpSpPr/>
          <p:nvPr/>
        </p:nvGrpSpPr>
        <p:grpSpPr>
          <a:xfrm>
            <a:off x="10228983" y="337468"/>
            <a:ext cx="1587872" cy="1368854"/>
            <a:chOff x="10228983" y="337468"/>
            <a:chExt cx="1587872" cy="1368854"/>
          </a:xfrm>
        </p:grpSpPr>
        <p:sp>
          <p:nvSpPr>
            <p:cNvPr id="24" name="Hexagon 23">
              <a:extLst>
                <a:ext uri="{FF2B5EF4-FFF2-40B4-BE49-F238E27FC236}">
                  <a16:creationId xmlns:a16="http://schemas.microsoft.com/office/drawing/2014/main" id="{A4B7767F-202E-9731-D64B-D689B23307A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FE407AF5-6ED4-5929-7228-8BCF69DFA75D}"/>
                </a:ext>
              </a:extLst>
            </p:cNvPr>
            <p:cNvGrpSpPr/>
            <p:nvPr/>
          </p:nvGrpSpPr>
          <p:grpSpPr>
            <a:xfrm>
              <a:off x="10621771" y="762700"/>
              <a:ext cx="562136" cy="634675"/>
              <a:chOff x="760175" y="830142"/>
              <a:chExt cx="867619" cy="979579"/>
            </a:xfrm>
          </p:grpSpPr>
          <p:sp>
            <p:nvSpPr>
              <p:cNvPr id="29" name="Rectangle 28">
                <a:extLst>
                  <a:ext uri="{FF2B5EF4-FFF2-40B4-BE49-F238E27FC236}">
                    <a16:creationId xmlns:a16="http://schemas.microsoft.com/office/drawing/2014/main" id="{58AF7F91-4650-BD60-AB10-DF26E45080F9}"/>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٤٨</a:t>
                </a:r>
                <a:endParaRPr lang="en-CA" b="1" dirty="0">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543C3217-D108-7909-59CA-582413E30FA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26" name="Group 25">
              <a:extLst>
                <a:ext uri="{FF2B5EF4-FFF2-40B4-BE49-F238E27FC236}">
                  <a16:creationId xmlns:a16="http://schemas.microsoft.com/office/drawing/2014/main" id="{A890F4A1-F753-39B8-0538-0F4922D57DE2}"/>
                </a:ext>
              </a:extLst>
            </p:cNvPr>
            <p:cNvGrpSpPr/>
            <p:nvPr/>
          </p:nvGrpSpPr>
          <p:grpSpPr>
            <a:xfrm>
              <a:off x="11325415" y="762701"/>
              <a:ext cx="182192" cy="634674"/>
              <a:chOff x="2121762" y="2323619"/>
              <a:chExt cx="200378" cy="825210"/>
            </a:xfrm>
          </p:grpSpPr>
          <p:sp>
            <p:nvSpPr>
              <p:cNvPr id="27" name="Isosceles Triangle 26">
                <a:extLst>
                  <a:ext uri="{FF2B5EF4-FFF2-40B4-BE49-F238E27FC236}">
                    <a16:creationId xmlns:a16="http://schemas.microsoft.com/office/drawing/2014/main" id="{441D71F2-6D4D-1831-B3C5-44B98F2FD780}"/>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64A9325E-FBB3-6381-06BB-39611564D2EB}"/>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4217789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7E9274C-943B-4230-A8B9-67E5F2D9FC9B}"/>
              </a:ext>
            </a:extLst>
          </p:cNvPr>
          <p:cNvSpPr txBox="1"/>
          <p:nvPr/>
        </p:nvSpPr>
        <p:spPr>
          <a:xfrm>
            <a:off x="2760420" y="2586087"/>
            <a:ext cx="6671159" cy="523220"/>
          </a:xfrm>
          <a:prstGeom prst="rect">
            <a:avLst/>
          </a:prstGeom>
          <a:noFill/>
        </p:spPr>
        <p:txBody>
          <a:bodyPr wrap="square">
            <a:spAutoFit/>
          </a:bodyPr>
          <a:lstStyle/>
          <a:p>
            <a:pPr algn="ctr" rtl="1"/>
            <a:r>
              <a:rPr lang="en-US" sz="2800" dirty="0">
                <a:effectLst/>
                <a:latin typeface="Calibri" panose="020F0502020204030204" pitchFamily="34" charset="0"/>
                <a:ea typeface="Calibri" panose="020F0502020204030204" pitchFamily="34" charset="0"/>
                <a:cs typeface="Calibri" panose="020F0502020204030204" pitchFamily="34" charset="0"/>
              </a:rPr>
              <a:t>تحدد ثلاث مجالات رئيسية كيفية تلقي رسالتك وفهمها</a:t>
            </a:r>
          </a:p>
        </p:txBody>
      </p:sp>
      <p:grpSp>
        <p:nvGrpSpPr>
          <p:cNvPr id="15" name="Group 14">
            <a:extLst>
              <a:ext uri="{FF2B5EF4-FFF2-40B4-BE49-F238E27FC236}">
                <a16:creationId xmlns:a16="http://schemas.microsoft.com/office/drawing/2014/main" id="{6DC00E80-06EA-422C-8CB8-45CA59B0479E}"/>
              </a:ext>
            </a:extLst>
          </p:cNvPr>
          <p:cNvGrpSpPr/>
          <p:nvPr/>
        </p:nvGrpSpPr>
        <p:grpSpPr>
          <a:xfrm flipH="1">
            <a:off x="938473" y="1812115"/>
            <a:ext cx="681235" cy="1867833"/>
            <a:chOff x="2809318" y="6992112"/>
            <a:chExt cx="238682" cy="531114"/>
          </a:xfrm>
          <a:solidFill>
            <a:schemeClr val="accent3">
              <a:lumMod val="75000"/>
            </a:schemeClr>
          </a:solidFill>
        </p:grpSpPr>
        <p:sp>
          <p:nvSpPr>
            <p:cNvPr id="16" name="Rectangle: Rounded Corners 15">
              <a:extLst>
                <a:ext uri="{FF2B5EF4-FFF2-40B4-BE49-F238E27FC236}">
                  <a16:creationId xmlns:a16="http://schemas.microsoft.com/office/drawing/2014/main" id="{48E75D58-649C-4FDA-87BD-C816A341CF25}"/>
                </a:ext>
              </a:extLst>
            </p:cNvPr>
            <p:cNvSpPr/>
            <p:nvPr/>
          </p:nvSpPr>
          <p:spPr>
            <a:xfrm>
              <a:off x="2871216" y="699211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E0B9FC7F-5595-4FF4-A8E0-8C8611231219}"/>
                </a:ext>
              </a:extLst>
            </p:cNvPr>
            <p:cNvSpPr/>
            <p:nvPr/>
          </p:nvSpPr>
          <p:spPr>
            <a:xfrm>
              <a:off x="2871216" y="734644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8" name="Arc 17">
              <a:extLst>
                <a:ext uri="{FF2B5EF4-FFF2-40B4-BE49-F238E27FC236}">
                  <a16:creationId xmlns:a16="http://schemas.microsoft.com/office/drawing/2014/main" id="{6C8B78BC-C2B9-44BD-A3A9-2F738D5282FC}"/>
                </a:ext>
              </a:extLst>
            </p:cNvPr>
            <p:cNvSpPr/>
            <p:nvPr/>
          </p:nvSpPr>
          <p:spPr>
            <a:xfrm flipH="1">
              <a:off x="2809318" y="7054216"/>
              <a:ext cx="176784" cy="403860"/>
            </a:xfrm>
            <a:prstGeom prst="arc">
              <a:avLst>
                <a:gd name="adj1" fmla="val 16200000"/>
                <a:gd name="adj2" fmla="val 5377189"/>
              </a:avLst>
            </a:prstGeom>
            <a:grp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19" name="Left Bracket 18">
            <a:extLst>
              <a:ext uri="{FF2B5EF4-FFF2-40B4-BE49-F238E27FC236}">
                <a16:creationId xmlns:a16="http://schemas.microsoft.com/office/drawing/2014/main" id="{BD8EE48B-05CC-4581-96C3-C34DA29F891C}"/>
              </a:ext>
            </a:extLst>
          </p:cNvPr>
          <p:cNvSpPr/>
          <p:nvPr/>
        </p:nvSpPr>
        <p:spPr>
          <a:xfrm rot="16200000">
            <a:off x="5767003" y="-292744"/>
            <a:ext cx="755635" cy="8199123"/>
          </a:xfrm>
          <a:prstGeom prst="leftBracket">
            <a:avLst>
              <a:gd name="adj" fmla="val 169003"/>
            </a:avLst>
          </a:prstGeom>
          <a:ln w="57150">
            <a:solidFill>
              <a:schemeClr val="accent3">
                <a:lumMod val="75000"/>
              </a:schemeClr>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A04B7899-6B87-46A5-A85C-029C3DFA2BAE}"/>
              </a:ext>
            </a:extLst>
          </p:cNvPr>
          <p:cNvSpPr txBox="1"/>
          <p:nvPr/>
        </p:nvSpPr>
        <p:spPr>
          <a:xfrm>
            <a:off x="2045258" y="4782854"/>
            <a:ext cx="2449129" cy="1815882"/>
          </a:xfrm>
          <a:prstGeom prst="rect">
            <a:avLst/>
          </a:prstGeom>
          <a:noFill/>
        </p:spPr>
        <p:txBody>
          <a:bodyPr wrap="square">
            <a:spAutoFit/>
          </a:bodyPr>
          <a:lstStyle/>
          <a:p>
            <a:pPr algn="r" rtl="1"/>
            <a:r>
              <a:rPr lang="en-US" sz="2800" dirty="0" err="1">
                <a:effectLst/>
                <a:latin typeface="Calibri" panose="020F0502020204030204" pitchFamily="34" charset="0"/>
                <a:ea typeface="Calibri" panose="020F0502020204030204" pitchFamily="34" charset="0"/>
                <a:cs typeface="Calibri" panose="020F0502020204030204" pitchFamily="34" charset="0"/>
              </a:rPr>
              <a:t>كيف</a:t>
            </a:r>
            <a:r>
              <a:rPr lang="ar-SA" sz="2800" dirty="0">
                <a:effectLst/>
                <a:latin typeface="Calibri" panose="020F0502020204030204" pitchFamily="34" charset="0"/>
                <a:ea typeface="Calibri" panose="020F0502020204030204" pitchFamily="34" charset="0"/>
                <a:cs typeface="Calibri" panose="020F0502020204030204" pitchFamily="34" charset="0"/>
              </a:rPr>
              <a:t> تقوم بتعزيزها (</a:t>
            </a:r>
            <a:r>
              <a:rPr lang="en-US" sz="2800" dirty="0" err="1">
                <a:effectLst/>
                <a:latin typeface="Calibri" panose="020F0502020204030204" pitchFamily="34" charset="0"/>
                <a:ea typeface="Calibri" panose="020F0502020204030204" pitchFamily="34" charset="0"/>
                <a:cs typeface="Calibri" panose="020F0502020204030204" pitchFamily="34" charset="0"/>
              </a:rPr>
              <a:t>أي</a:t>
            </a:r>
            <a:r>
              <a:rPr lang="en-US" sz="2800" dirty="0">
                <a:effectLst/>
                <a:latin typeface="Calibri" panose="020F0502020204030204" pitchFamily="34" charset="0"/>
                <a:ea typeface="Calibri" panose="020F0502020204030204" pitchFamily="34" charset="0"/>
                <a:cs typeface="Calibri" panose="020F0502020204030204" pitchFamily="34" charset="0"/>
              </a:rPr>
              <a:t> </a:t>
            </a:r>
            <a:r>
              <a:rPr lang="en-US" sz="2800" dirty="0" err="1">
                <a:effectLst/>
                <a:latin typeface="Calibri" panose="020F0502020204030204" pitchFamily="34" charset="0"/>
                <a:ea typeface="Calibri" panose="020F0502020204030204" pitchFamily="34" charset="0"/>
                <a:cs typeface="Calibri" panose="020F0502020204030204" pitchFamily="34" charset="0"/>
              </a:rPr>
              <a:t>التواصل</a:t>
            </a:r>
            <a:r>
              <a:rPr lang="en-US" sz="2800" dirty="0">
                <a:effectLst/>
                <a:latin typeface="Calibri" panose="020F0502020204030204" pitchFamily="34" charset="0"/>
                <a:ea typeface="Calibri" panose="020F0502020204030204" pitchFamily="34" charset="0"/>
                <a:cs typeface="Calibri" panose="020F0502020204030204" pitchFamily="34" charset="0"/>
              </a:rPr>
              <a:t> </a:t>
            </a:r>
            <a:r>
              <a:rPr lang="en-US" sz="2800" dirty="0" err="1">
                <a:effectLst/>
                <a:latin typeface="Calibri" panose="020F0502020204030204" pitchFamily="34" charset="0"/>
                <a:ea typeface="Calibri" panose="020F0502020204030204" pitchFamily="34" charset="0"/>
                <a:cs typeface="Calibri" panose="020F0502020204030204" pitchFamily="34" charset="0"/>
              </a:rPr>
              <a:t>غير</a:t>
            </a:r>
            <a:r>
              <a:rPr lang="en-US" sz="2800" dirty="0">
                <a:effectLst/>
                <a:latin typeface="Calibri" panose="020F0502020204030204" pitchFamily="34" charset="0"/>
                <a:ea typeface="Calibri" panose="020F0502020204030204" pitchFamily="34" charset="0"/>
                <a:cs typeface="Calibri" panose="020F0502020204030204" pitchFamily="34" charset="0"/>
              </a:rPr>
              <a:t> </a:t>
            </a:r>
            <a:r>
              <a:rPr lang="en-US" sz="2800" dirty="0" err="1">
                <a:effectLst/>
                <a:latin typeface="Calibri" panose="020F0502020204030204" pitchFamily="34" charset="0"/>
                <a:ea typeface="Calibri" panose="020F0502020204030204" pitchFamily="34" charset="0"/>
                <a:cs typeface="Calibri" panose="020F0502020204030204" pitchFamily="34" charset="0"/>
              </a:rPr>
              <a:t>اللفظي</a:t>
            </a:r>
            <a:r>
              <a:rPr lang="ar-SA" sz="2800" dirty="0">
                <a:effectLst/>
                <a:latin typeface="Calibri" panose="020F0502020204030204" pitchFamily="34" charset="0"/>
                <a:ea typeface="Calibri" panose="020F0502020204030204" pitchFamily="34" charset="0"/>
                <a:cs typeface="Calibri" panose="020F0502020204030204" pitchFamily="34" charset="0"/>
              </a:rPr>
              <a:t>)</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p>
            <a:pPr algn="ctr" rtl="1"/>
            <a:endParaRPr lang="en-US" sz="28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30" name="TextBox 29">
            <a:extLst>
              <a:ext uri="{FF2B5EF4-FFF2-40B4-BE49-F238E27FC236}">
                <a16:creationId xmlns:a16="http://schemas.microsoft.com/office/drawing/2014/main" id="{894EAE68-E601-4D76-A887-DCAFCD7F3C90}"/>
              </a:ext>
            </a:extLst>
          </p:cNvPr>
          <p:cNvSpPr txBox="1"/>
          <p:nvPr/>
        </p:nvSpPr>
        <p:spPr>
          <a:xfrm>
            <a:off x="4573170" y="4782854"/>
            <a:ext cx="2543860" cy="954107"/>
          </a:xfrm>
          <a:prstGeom prst="rect">
            <a:avLst/>
          </a:prstGeom>
          <a:noFill/>
        </p:spPr>
        <p:txBody>
          <a:bodyPr wrap="square">
            <a:spAutoFit/>
          </a:bodyPr>
          <a:lstStyle/>
          <a:p>
            <a:pPr algn="r" rtl="1"/>
            <a:r>
              <a:rPr lang="en-US" sz="2800" dirty="0" err="1">
                <a:effectLst/>
                <a:latin typeface="Calibri" panose="020F0502020204030204" pitchFamily="34" charset="0"/>
                <a:ea typeface="Calibri" panose="020F0502020204030204" pitchFamily="34" charset="0"/>
                <a:cs typeface="Calibri" panose="020F0502020204030204" pitchFamily="34" charset="0"/>
              </a:rPr>
              <a:t>كي</a:t>
            </a:r>
            <a:r>
              <a:rPr lang="ar-SA" sz="2800" dirty="0" err="1">
                <a:latin typeface="Calibri" panose="020F0502020204030204" pitchFamily="34" charset="0"/>
                <a:ea typeface="Calibri" panose="020F0502020204030204" pitchFamily="34" charset="0"/>
                <a:cs typeface="Calibri" panose="020F0502020204030204" pitchFamily="34" charset="0"/>
              </a:rPr>
              <a:t>فية</a:t>
            </a:r>
            <a:r>
              <a:rPr lang="en-US" sz="2800" dirty="0">
                <a:effectLst/>
                <a:latin typeface="Calibri" panose="020F0502020204030204" pitchFamily="34" charset="0"/>
                <a:ea typeface="Calibri" panose="020F0502020204030204" pitchFamily="34" charset="0"/>
                <a:cs typeface="Calibri" panose="020F0502020204030204" pitchFamily="34" charset="0"/>
              </a:rPr>
              <a:t> </a:t>
            </a:r>
            <a:r>
              <a:rPr lang="en-US" sz="2800" dirty="0" err="1">
                <a:effectLst/>
                <a:latin typeface="Calibri" panose="020F0502020204030204" pitchFamily="34" charset="0"/>
                <a:ea typeface="Calibri" panose="020F0502020204030204" pitchFamily="34" charset="0"/>
                <a:cs typeface="Calibri" panose="020F0502020204030204" pitchFamily="34" charset="0"/>
              </a:rPr>
              <a:t>قولها</a:t>
            </a:r>
            <a:r>
              <a:rPr lang="en-US" sz="2800" dirty="0">
                <a:effectLst/>
                <a:latin typeface="Calibri" panose="020F0502020204030204" pitchFamily="34" charset="0"/>
                <a:ea typeface="Calibri" panose="020F0502020204030204" pitchFamily="34" charset="0"/>
                <a:cs typeface="Calibri" panose="020F0502020204030204" pitchFamily="34" charset="0"/>
              </a:rPr>
              <a:t> (</a:t>
            </a:r>
            <a:r>
              <a:rPr lang="en-US" sz="2800" dirty="0" err="1">
                <a:effectLst/>
                <a:latin typeface="Calibri" panose="020F0502020204030204" pitchFamily="34" charset="0"/>
                <a:ea typeface="Calibri" panose="020F0502020204030204" pitchFamily="34" charset="0"/>
                <a:cs typeface="Calibri" panose="020F0502020204030204" pitchFamily="34" charset="0"/>
              </a:rPr>
              <a:t>أي</a:t>
            </a:r>
            <a:r>
              <a:rPr lang="en-US" sz="2800" dirty="0">
                <a:effectLst/>
                <a:latin typeface="Calibri" panose="020F0502020204030204" pitchFamily="34" charset="0"/>
                <a:ea typeface="Calibri" panose="020F0502020204030204" pitchFamily="34" charset="0"/>
                <a:cs typeface="Calibri" panose="020F0502020204030204" pitchFamily="34" charset="0"/>
              </a:rPr>
              <a:t> </a:t>
            </a:r>
            <a:r>
              <a:rPr lang="en-US" sz="2800" dirty="0" err="1">
                <a:effectLst/>
                <a:latin typeface="Calibri" panose="020F0502020204030204" pitchFamily="34" charset="0"/>
                <a:ea typeface="Calibri" panose="020F0502020204030204" pitchFamily="34" charset="0"/>
                <a:cs typeface="Calibri" panose="020F0502020204030204" pitchFamily="34" charset="0"/>
              </a:rPr>
              <a:t>نبرة</a:t>
            </a:r>
            <a:r>
              <a:rPr lang="ar-SA" sz="2800" dirty="0">
                <a:effectLst/>
                <a:latin typeface="Calibri" panose="020F0502020204030204" pitchFamily="34" charset="0"/>
                <a:ea typeface="Calibri" panose="020F0502020204030204" pitchFamily="34" charset="0"/>
                <a:cs typeface="Calibri" panose="020F0502020204030204" pitchFamily="34" charset="0"/>
              </a:rPr>
              <a:t>/نغمة</a:t>
            </a:r>
            <a:r>
              <a:rPr lang="en-US" sz="2800" dirty="0">
                <a:effectLst/>
                <a:latin typeface="Calibri" panose="020F0502020204030204" pitchFamily="34" charset="0"/>
                <a:ea typeface="Calibri" panose="020F0502020204030204" pitchFamily="34" charset="0"/>
                <a:cs typeface="Calibri" panose="020F0502020204030204" pitchFamily="34" charset="0"/>
              </a:rPr>
              <a:t> </a:t>
            </a:r>
            <a:r>
              <a:rPr lang="en-US" sz="2800" dirty="0" err="1">
                <a:effectLst/>
                <a:latin typeface="Calibri" panose="020F0502020204030204" pitchFamily="34" charset="0"/>
                <a:ea typeface="Calibri" panose="020F0502020204030204" pitchFamily="34" charset="0"/>
                <a:cs typeface="Calibri" panose="020F0502020204030204" pitchFamily="34" charset="0"/>
              </a:rPr>
              <a:t>الصوت</a:t>
            </a:r>
            <a:r>
              <a:rPr lang="ar-SA" sz="2800" dirty="0">
                <a:effectLst/>
                <a:latin typeface="Calibri" panose="020F0502020204030204" pitchFamily="34" charset="0"/>
                <a:ea typeface="Calibri" panose="020F0502020204030204" pitchFamily="34" charset="0"/>
                <a:cs typeface="Calibri" panose="020F0502020204030204" pitchFamily="34" charset="0"/>
              </a:rPr>
              <a:t>)</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31" name="TextBox 30">
            <a:extLst>
              <a:ext uri="{FF2B5EF4-FFF2-40B4-BE49-F238E27FC236}">
                <a16:creationId xmlns:a16="http://schemas.microsoft.com/office/drawing/2014/main" id="{2331236C-CAE2-427B-A201-7C0B95213478}"/>
              </a:ext>
            </a:extLst>
          </p:cNvPr>
          <p:cNvSpPr txBox="1"/>
          <p:nvPr/>
        </p:nvSpPr>
        <p:spPr>
          <a:xfrm>
            <a:off x="7442804" y="4782854"/>
            <a:ext cx="2543860" cy="523220"/>
          </a:xfrm>
          <a:prstGeom prst="rect">
            <a:avLst/>
          </a:prstGeom>
          <a:noFill/>
        </p:spPr>
        <p:txBody>
          <a:bodyPr wrap="square">
            <a:spAutoFit/>
          </a:bodyPr>
          <a:lstStyle/>
          <a:p>
            <a:pPr algn="r" rtl="1"/>
            <a:r>
              <a:rPr lang="en-US" sz="2800" dirty="0" err="1">
                <a:effectLst/>
                <a:latin typeface="Calibri" panose="020F0502020204030204" pitchFamily="34" charset="0"/>
                <a:ea typeface="Calibri" panose="020F0502020204030204" pitchFamily="34" charset="0"/>
                <a:cs typeface="Calibri" panose="020F0502020204030204" pitchFamily="34" charset="0"/>
              </a:rPr>
              <a:t>الكلمات</a:t>
            </a:r>
            <a:r>
              <a:rPr lang="en-US" sz="2800" dirty="0">
                <a:effectLst/>
                <a:latin typeface="Calibri" panose="020F0502020204030204" pitchFamily="34" charset="0"/>
                <a:ea typeface="Calibri" panose="020F0502020204030204" pitchFamily="34" charset="0"/>
                <a:cs typeface="Calibri" panose="020F0502020204030204" pitchFamily="34" charset="0"/>
              </a:rPr>
              <a:t> </a:t>
            </a:r>
            <a:r>
              <a:rPr lang="en-US" sz="2800" dirty="0" err="1">
                <a:effectLst/>
                <a:latin typeface="Calibri" panose="020F0502020204030204" pitchFamily="34" charset="0"/>
                <a:ea typeface="Calibri" panose="020F0502020204030204" pitchFamily="34" charset="0"/>
                <a:cs typeface="Calibri" panose="020F0502020204030204" pitchFamily="34" charset="0"/>
              </a:rPr>
              <a:t>التي</a:t>
            </a:r>
            <a:r>
              <a:rPr lang="en-US" sz="2800" dirty="0">
                <a:effectLst/>
                <a:latin typeface="Calibri" panose="020F0502020204030204" pitchFamily="34" charset="0"/>
                <a:ea typeface="Calibri" panose="020F0502020204030204" pitchFamily="34" charset="0"/>
                <a:cs typeface="Calibri" panose="020F0502020204030204" pitchFamily="34" charset="0"/>
              </a:rPr>
              <a:t> </a:t>
            </a:r>
            <a:r>
              <a:rPr lang="en-US" sz="2800" dirty="0" err="1">
                <a:effectLst/>
                <a:latin typeface="Calibri" panose="020F0502020204030204" pitchFamily="34" charset="0"/>
                <a:ea typeface="Calibri" panose="020F0502020204030204" pitchFamily="34" charset="0"/>
                <a:cs typeface="Calibri" panose="020F0502020204030204" pitchFamily="34" charset="0"/>
              </a:rPr>
              <a:t>تختارها</a:t>
            </a:r>
            <a:endParaRPr lang="ar-SA" sz="280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2" name="Group 31">
            <a:extLst>
              <a:ext uri="{FF2B5EF4-FFF2-40B4-BE49-F238E27FC236}">
                <a16:creationId xmlns:a16="http://schemas.microsoft.com/office/drawing/2014/main" id="{93CEC995-459E-46E7-97AE-AFA099588FAC}"/>
              </a:ext>
            </a:extLst>
          </p:cNvPr>
          <p:cNvGrpSpPr/>
          <p:nvPr/>
        </p:nvGrpSpPr>
        <p:grpSpPr>
          <a:xfrm>
            <a:off x="10663542" y="1812115"/>
            <a:ext cx="655007" cy="1867833"/>
            <a:chOff x="2809318" y="6992112"/>
            <a:chExt cx="238682" cy="531114"/>
          </a:xfrm>
          <a:solidFill>
            <a:schemeClr val="accent3">
              <a:lumMod val="75000"/>
            </a:schemeClr>
          </a:solidFill>
        </p:grpSpPr>
        <p:sp>
          <p:nvSpPr>
            <p:cNvPr id="33" name="Rectangle: Rounded Corners 32">
              <a:extLst>
                <a:ext uri="{FF2B5EF4-FFF2-40B4-BE49-F238E27FC236}">
                  <a16:creationId xmlns:a16="http://schemas.microsoft.com/office/drawing/2014/main" id="{9A643B4E-B15F-4C39-8AFD-F387720218F2}"/>
                </a:ext>
              </a:extLst>
            </p:cNvPr>
            <p:cNvSpPr/>
            <p:nvPr/>
          </p:nvSpPr>
          <p:spPr>
            <a:xfrm>
              <a:off x="2871216" y="699211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4" name="Rectangle: Rounded Corners 33">
              <a:extLst>
                <a:ext uri="{FF2B5EF4-FFF2-40B4-BE49-F238E27FC236}">
                  <a16:creationId xmlns:a16="http://schemas.microsoft.com/office/drawing/2014/main" id="{4B4E3772-B553-43C5-B3D4-9C2A74677C06}"/>
                </a:ext>
              </a:extLst>
            </p:cNvPr>
            <p:cNvSpPr/>
            <p:nvPr/>
          </p:nvSpPr>
          <p:spPr>
            <a:xfrm>
              <a:off x="2871216" y="734644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5" name="Arc 34">
              <a:extLst>
                <a:ext uri="{FF2B5EF4-FFF2-40B4-BE49-F238E27FC236}">
                  <a16:creationId xmlns:a16="http://schemas.microsoft.com/office/drawing/2014/main" id="{2884B6CC-F90E-44FC-B678-3C7E95825A43}"/>
                </a:ext>
              </a:extLst>
            </p:cNvPr>
            <p:cNvSpPr/>
            <p:nvPr/>
          </p:nvSpPr>
          <p:spPr>
            <a:xfrm flipH="1">
              <a:off x="2809318" y="7054216"/>
              <a:ext cx="176784" cy="403860"/>
            </a:xfrm>
            <a:prstGeom prst="arc">
              <a:avLst>
                <a:gd name="adj1" fmla="val 16200000"/>
                <a:gd name="adj2" fmla="val 5377189"/>
              </a:avLst>
            </a:prstGeom>
            <a:grp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cxnSp>
        <p:nvCxnSpPr>
          <p:cNvPr id="7" name="Straight Connector 6">
            <a:extLst>
              <a:ext uri="{FF2B5EF4-FFF2-40B4-BE49-F238E27FC236}">
                <a16:creationId xmlns:a16="http://schemas.microsoft.com/office/drawing/2014/main" id="{FB2BD4CD-DF49-4298-8153-DC41671E00EB}"/>
              </a:ext>
            </a:extLst>
          </p:cNvPr>
          <p:cNvCxnSpPr/>
          <p:nvPr/>
        </p:nvCxnSpPr>
        <p:spPr>
          <a:xfrm flipV="1">
            <a:off x="3498140" y="4184635"/>
            <a:ext cx="0" cy="377205"/>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C23EE3C-3827-4B1F-B528-2E67DAC56950}"/>
              </a:ext>
            </a:extLst>
          </p:cNvPr>
          <p:cNvCxnSpPr/>
          <p:nvPr/>
        </p:nvCxnSpPr>
        <p:spPr>
          <a:xfrm flipV="1">
            <a:off x="5845100" y="4184635"/>
            <a:ext cx="0" cy="377205"/>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F108C24-9624-41E5-858B-70A7EFA93DAD}"/>
              </a:ext>
            </a:extLst>
          </p:cNvPr>
          <p:cNvCxnSpPr/>
          <p:nvPr/>
        </p:nvCxnSpPr>
        <p:spPr>
          <a:xfrm flipV="1">
            <a:off x="8456220" y="4184635"/>
            <a:ext cx="0" cy="377205"/>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71407D3D-2FB5-3340-C59E-72916E073D17}"/>
              </a:ext>
            </a:extLst>
          </p:cNvPr>
          <p:cNvSpPr>
            <a:spLocks noGrp="1"/>
          </p:cNvSpPr>
          <p:nvPr>
            <p:ph type="title"/>
          </p:nvPr>
        </p:nvSpPr>
        <p:spPr/>
        <p:txBody>
          <a:bodyPr/>
          <a:lstStyle/>
          <a:p>
            <a:pPr rtl="1"/>
            <a:r>
              <a:rPr lang="en-US" dirty="0">
                <a:latin typeface="Calibri" panose="020F0502020204030204" pitchFamily="34" charset="0"/>
                <a:cs typeface="Calibri" panose="020F0502020204030204" pitchFamily="34" charset="0"/>
              </a:rPr>
              <a:t>تقنيات </a:t>
            </a:r>
            <a:r>
              <a:rPr lang="en-US" dirty="0" err="1">
                <a:latin typeface="Calibri" panose="020F0502020204030204" pitchFamily="34" charset="0"/>
                <a:cs typeface="Calibri" panose="020F0502020204030204" pitchFamily="34" charset="0"/>
              </a:rPr>
              <a:t>التحدث</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الفعال</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61960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Left Bracket 13">
            <a:extLst>
              <a:ext uri="{FF2B5EF4-FFF2-40B4-BE49-F238E27FC236}">
                <a16:creationId xmlns:a16="http://schemas.microsoft.com/office/drawing/2014/main" id="{D3934FC1-8B85-EE3A-993C-DA7ADF1FB684}"/>
              </a:ext>
            </a:extLst>
          </p:cNvPr>
          <p:cNvSpPr/>
          <p:nvPr/>
        </p:nvSpPr>
        <p:spPr>
          <a:xfrm rot="16200000">
            <a:off x="5718183" y="1173199"/>
            <a:ext cx="755635" cy="8199123"/>
          </a:xfrm>
          <a:prstGeom prst="leftBracket">
            <a:avLst>
              <a:gd name="adj" fmla="val 169003"/>
            </a:avLst>
          </a:prstGeom>
          <a:ln w="57150">
            <a:solidFill>
              <a:schemeClr val="accent3">
                <a:lumMod val="75000"/>
              </a:schemeClr>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397EF8C2-3019-FEEE-0BD7-48AFFBC10BFB}"/>
              </a:ext>
            </a:extLst>
          </p:cNvPr>
          <p:cNvSpPr txBox="1"/>
          <p:nvPr/>
        </p:nvSpPr>
        <p:spPr>
          <a:xfrm>
            <a:off x="2331674" y="1366897"/>
            <a:ext cx="7528652" cy="4124206"/>
          </a:xfrm>
          <a:prstGeom prst="rect">
            <a:avLst/>
          </a:prstGeom>
          <a:noFill/>
        </p:spPr>
        <p:txBody>
          <a:bodyPr wrap="square" rtlCol="0">
            <a:spAutoFit/>
          </a:bodyPr>
          <a:lstStyle/>
          <a:p>
            <a:pPr algn="ctr" rtl="1">
              <a:spcAft>
                <a:spcPts val="1200"/>
              </a:spcAft>
            </a:pPr>
            <a:r>
              <a:rPr lang="en-GB" sz="2400" dirty="0">
                <a:latin typeface="Calibri" panose="020F0502020204030204" pitchFamily="34" charset="0"/>
                <a:cs typeface="Calibri" panose="020F0502020204030204" pitchFamily="34" charset="0"/>
              </a:rPr>
              <a:t>استخدام كلمات بسيطة</a:t>
            </a:r>
          </a:p>
          <a:p>
            <a:pPr algn="ctr" rtl="1">
              <a:spcAft>
                <a:spcPts val="1200"/>
              </a:spcAft>
            </a:pPr>
            <a:r>
              <a:rPr lang="en-GB" sz="2400" dirty="0">
                <a:latin typeface="Calibri" panose="020F0502020204030204" pitchFamily="34" charset="0"/>
                <a:cs typeface="Calibri" panose="020F0502020204030204" pitchFamily="34" charset="0"/>
              </a:rPr>
              <a:t>استخدام جمل أقصر</a:t>
            </a:r>
          </a:p>
          <a:p>
            <a:pPr algn="ctr" rtl="1">
              <a:spcAft>
                <a:spcPts val="1200"/>
              </a:spcAft>
            </a:pPr>
            <a:r>
              <a:rPr lang="en-GB" sz="2400" dirty="0">
                <a:latin typeface="Calibri" panose="020F0502020204030204" pitchFamily="34" charset="0"/>
                <a:cs typeface="Calibri" panose="020F0502020204030204" pitchFamily="34" charset="0"/>
              </a:rPr>
              <a:t>اشرح ما تعنيه الكلمات والأشياء المختلفة</a:t>
            </a:r>
          </a:p>
          <a:p>
            <a:pPr algn="ctr" rtl="1">
              <a:spcAft>
                <a:spcPts val="1200"/>
              </a:spcAft>
            </a:pPr>
            <a:r>
              <a:rPr lang="en-GB" sz="2400" dirty="0">
                <a:latin typeface="Calibri" panose="020F0502020204030204" pitchFamily="34" charset="0"/>
                <a:cs typeface="Calibri" panose="020F0502020204030204" pitchFamily="34" charset="0"/>
              </a:rPr>
              <a:t>كرر وأعد صياغة نفسك</a:t>
            </a:r>
          </a:p>
          <a:p>
            <a:pPr algn="ctr" rtl="1">
              <a:spcAft>
                <a:spcPts val="1200"/>
              </a:spcAft>
            </a:pPr>
            <a:r>
              <a:rPr lang="en-GB" sz="2400" dirty="0">
                <a:latin typeface="Calibri" panose="020F0502020204030204" pitchFamily="34" charset="0"/>
                <a:cs typeface="Calibri" panose="020F0502020204030204" pitchFamily="34" charset="0"/>
              </a:rPr>
              <a:t>اختيار كلماتك بعناية</a:t>
            </a:r>
          </a:p>
          <a:p>
            <a:pPr algn="ctr" rtl="1">
              <a:spcAft>
                <a:spcPts val="1200"/>
              </a:spcAft>
            </a:pPr>
            <a:r>
              <a:rPr lang="en-GB" sz="2400" dirty="0">
                <a:latin typeface="Calibri" panose="020F0502020204030204" pitchFamily="34" charset="0"/>
                <a:cs typeface="Calibri" panose="020F0502020204030204" pitchFamily="34" charset="0"/>
              </a:rPr>
              <a:t>تجنب لغة إصدار الأحكام </a:t>
            </a:r>
            <a:r>
              <a:rPr lang="en-GB" sz="2400" dirty="0" err="1">
                <a:latin typeface="Calibri" panose="020F0502020204030204" pitchFamily="34" charset="0"/>
                <a:cs typeface="Calibri" panose="020F0502020204030204" pitchFamily="34" charset="0"/>
              </a:rPr>
              <a:t>أو</a:t>
            </a:r>
            <a:r>
              <a:rPr lang="en-GB" sz="2400" dirty="0">
                <a:latin typeface="Calibri" panose="020F0502020204030204" pitchFamily="34" charset="0"/>
                <a:cs typeface="Calibri" panose="020F0502020204030204" pitchFamily="34" charset="0"/>
              </a:rPr>
              <a:t> </a:t>
            </a:r>
            <a:r>
              <a:rPr lang="ar-SA" sz="2400" dirty="0">
                <a:latin typeface="Calibri" panose="020F0502020204030204" pitchFamily="34" charset="0"/>
                <a:cs typeface="Calibri" panose="020F0502020204030204" pitchFamily="34" charset="0"/>
              </a:rPr>
              <a:t>لغة ال</a:t>
            </a:r>
            <a:r>
              <a:rPr lang="en-GB" sz="2400" dirty="0" err="1">
                <a:latin typeface="Calibri" panose="020F0502020204030204" pitchFamily="34" charset="0"/>
                <a:cs typeface="Calibri" panose="020F0502020204030204" pitchFamily="34" charset="0"/>
              </a:rPr>
              <a:t>وصمة</a:t>
            </a:r>
            <a:r>
              <a:rPr lang="en-GB" sz="2400" dirty="0">
                <a:latin typeface="Calibri" panose="020F0502020204030204" pitchFamily="34" charset="0"/>
                <a:cs typeface="Calibri" panose="020F0502020204030204" pitchFamily="34" charset="0"/>
              </a:rPr>
              <a:t> </a:t>
            </a:r>
          </a:p>
          <a:p>
            <a:pPr algn="ctr" rtl="1">
              <a:spcAft>
                <a:spcPts val="1200"/>
              </a:spcAft>
            </a:pPr>
            <a:r>
              <a:rPr lang="en-GB" sz="2400" dirty="0" err="1">
                <a:latin typeface="Calibri" panose="020F0502020204030204" pitchFamily="34" charset="0"/>
                <a:cs typeface="Calibri" panose="020F0502020204030204" pitchFamily="34" charset="0"/>
              </a:rPr>
              <a:t>التفكير</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في</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اللغة</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التي</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يجب</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استخدامها</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لوصف</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المو</a:t>
            </a:r>
            <a:r>
              <a:rPr lang="ar-SA" sz="2400" dirty="0" err="1">
                <a:latin typeface="Calibri" panose="020F0502020204030204" pitchFamily="34" charset="0"/>
                <a:cs typeface="Calibri" panose="020F0502020204030204" pitchFamily="34" charset="0"/>
              </a:rPr>
              <a:t>ا</a:t>
            </a:r>
            <a:r>
              <a:rPr lang="en-GB" sz="2400" dirty="0" err="1">
                <a:latin typeface="Calibri" panose="020F0502020204030204" pitchFamily="34" charset="0"/>
                <a:cs typeface="Calibri" panose="020F0502020204030204" pitchFamily="34" charset="0"/>
              </a:rPr>
              <a:t>ض</a:t>
            </a:r>
            <a:r>
              <a:rPr lang="ar-SA" sz="2400" dirty="0" err="1">
                <a:latin typeface="Calibri" panose="020F0502020204030204" pitchFamily="34" charset="0"/>
                <a:cs typeface="Calibri" panose="020F0502020204030204" pitchFamily="34" charset="0"/>
              </a:rPr>
              <a:t>يع</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الحساسة</a:t>
            </a:r>
            <a:endParaRPr lang="en-GB" sz="2400" dirty="0">
              <a:latin typeface="Calibri" panose="020F0502020204030204" pitchFamily="34" charset="0"/>
              <a:cs typeface="Calibri" panose="020F0502020204030204" pitchFamily="34" charset="0"/>
            </a:endParaRPr>
          </a:p>
          <a:p>
            <a:pPr algn="ctr" rtl="1">
              <a:spcAft>
                <a:spcPts val="1200"/>
              </a:spcAft>
            </a:pPr>
            <a:r>
              <a:rPr lang="en-GB" sz="2400" dirty="0" err="1">
                <a:latin typeface="Calibri" panose="020F0502020204030204" pitchFamily="34" charset="0"/>
                <a:cs typeface="Calibri" panose="020F0502020204030204" pitchFamily="34" charset="0"/>
              </a:rPr>
              <a:t>استخدم</a:t>
            </a:r>
            <a:r>
              <a:rPr lang="en-GB" sz="2400" dirty="0">
                <a:latin typeface="Calibri" panose="020F0502020204030204" pitchFamily="34" charset="0"/>
                <a:cs typeface="Calibri" panose="020F0502020204030204" pitchFamily="34" charset="0"/>
              </a:rPr>
              <a:t> كلمات </a:t>
            </a:r>
            <a:r>
              <a:rPr lang="en-GB" sz="2400" dirty="0" err="1">
                <a:latin typeface="Calibri" panose="020F0502020204030204" pitchFamily="34" charset="0"/>
                <a:cs typeface="Calibri" panose="020F0502020204030204" pitchFamily="34" charset="0"/>
              </a:rPr>
              <a:t>مختلفة</a:t>
            </a:r>
            <a:r>
              <a:rPr lang="en-GB" sz="2400" dirty="0">
                <a:latin typeface="Calibri" panose="020F0502020204030204" pitchFamily="34" charset="0"/>
                <a:cs typeface="Calibri" panose="020F0502020204030204" pitchFamily="34" charset="0"/>
              </a:rPr>
              <a:t> </a:t>
            </a:r>
            <a:r>
              <a:rPr lang="ar-SA" sz="2400" dirty="0">
                <a:latin typeface="Calibri" panose="020F0502020204030204" pitchFamily="34" charset="0"/>
                <a:cs typeface="Calibri" panose="020F0502020204030204" pitchFamily="34" charset="0"/>
              </a:rPr>
              <a:t>ب</a:t>
            </a:r>
            <a:r>
              <a:rPr lang="en-GB" sz="2400" dirty="0" err="1">
                <a:latin typeface="Calibri" panose="020F0502020204030204" pitchFamily="34" charset="0"/>
                <a:cs typeface="Calibri" panose="020F0502020204030204" pitchFamily="34" charset="0"/>
              </a:rPr>
              <a:t>حسب</a:t>
            </a:r>
            <a:r>
              <a:rPr lang="en-GB" sz="2400" dirty="0">
                <a:latin typeface="Calibri" panose="020F0502020204030204" pitchFamily="34" charset="0"/>
                <a:cs typeface="Calibri" panose="020F0502020204030204" pitchFamily="34" charset="0"/>
              </a:rPr>
              <a:t> من </a:t>
            </a:r>
            <a:r>
              <a:rPr lang="en-GB" sz="2400" dirty="0" err="1">
                <a:latin typeface="Calibri" panose="020F0502020204030204" pitchFamily="34" charset="0"/>
                <a:cs typeface="Calibri" panose="020F0502020204030204" pitchFamily="34" charset="0"/>
              </a:rPr>
              <a:t>تتحدث</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إليه</a:t>
            </a:r>
            <a:r>
              <a:rPr lang="ar-SA" sz="2400" dirty="0" err="1">
                <a:latin typeface="Calibri" panose="020F0502020204030204" pitchFamily="34" charset="0"/>
                <a:cs typeface="Calibri" panose="020F0502020204030204" pitchFamily="34" charset="0"/>
              </a:rPr>
              <a:t>م</a:t>
            </a:r>
            <a:endParaRPr lang="en-BE" sz="2400" dirty="0">
              <a:latin typeface="Calibri" panose="020F0502020204030204" pitchFamily="34" charset="0"/>
              <a:cs typeface="Calibri" panose="020F0502020204030204" pitchFamily="34" charset="0"/>
            </a:endParaRPr>
          </a:p>
        </p:txBody>
      </p:sp>
      <p:grpSp>
        <p:nvGrpSpPr>
          <p:cNvPr id="4" name="Group 3">
            <a:extLst>
              <a:ext uri="{FF2B5EF4-FFF2-40B4-BE49-F238E27FC236}">
                <a16:creationId xmlns:a16="http://schemas.microsoft.com/office/drawing/2014/main" id="{C3C648AE-7BC7-3235-15A9-72DD102E37FA}"/>
              </a:ext>
            </a:extLst>
          </p:cNvPr>
          <p:cNvGrpSpPr/>
          <p:nvPr/>
        </p:nvGrpSpPr>
        <p:grpSpPr>
          <a:xfrm flipH="1">
            <a:off x="889653" y="3278058"/>
            <a:ext cx="681235" cy="1867833"/>
            <a:chOff x="2809318" y="6992112"/>
            <a:chExt cx="238682" cy="531114"/>
          </a:xfrm>
          <a:solidFill>
            <a:schemeClr val="accent3">
              <a:lumMod val="75000"/>
            </a:schemeClr>
          </a:solidFill>
        </p:grpSpPr>
        <p:sp>
          <p:nvSpPr>
            <p:cNvPr id="5" name="Rectangle: Rounded Corners 4">
              <a:extLst>
                <a:ext uri="{FF2B5EF4-FFF2-40B4-BE49-F238E27FC236}">
                  <a16:creationId xmlns:a16="http://schemas.microsoft.com/office/drawing/2014/main" id="{63CDF264-E8D2-2B63-DEB1-398B7648CFC7}"/>
                </a:ext>
              </a:extLst>
            </p:cNvPr>
            <p:cNvSpPr/>
            <p:nvPr/>
          </p:nvSpPr>
          <p:spPr>
            <a:xfrm>
              <a:off x="2871216" y="699211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7BB9C728-5DDD-CF4A-F561-461E49C3A328}"/>
                </a:ext>
              </a:extLst>
            </p:cNvPr>
            <p:cNvSpPr/>
            <p:nvPr/>
          </p:nvSpPr>
          <p:spPr>
            <a:xfrm>
              <a:off x="2871216" y="734644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7" name="Arc 6">
              <a:extLst>
                <a:ext uri="{FF2B5EF4-FFF2-40B4-BE49-F238E27FC236}">
                  <a16:creationId xmlns:a16="http://schemas.microsoft.com/office/drawing/2014/main" id="{A991DA00-13C0-52CF-339F-799EAEA97B78}"/>
                </a:ext>
              </a:extLst>
            </p:cNvPr>
            <p:cNvSpPr/>
            <p:nvPr/>
          </p:nvSpPr>
          <p:spPr>
            <a:xfrm flipH="1">
              <a:off x="2809318" y="7054216"/>
              <a:ext cx="176784" cy="403860"/>
            </a:xfrm>
            <a:prstGeom prst="arc">
              <a:avLst>
                <a:gd name="adj1" fmla="val 16200000"/>
                <a:gd name="adj2" fmla="val 5377189"/>
              </a:avLst>
            </a:prstGeom>
            <a:grp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8" name="Group 7">
            <a:extLst>
              <a:ext uri="{FF2B5EF4-FFF2-40B4-BE49-F238E27FC236}">
                <a16:creationId xmlns:a16="http://schemas.microsoft.com/office/drawing/2014/main" id="{26076A28-74EE-0FC5-6E2D-D691E38332C0}"/>
              </a:ext>
            </a:extLst>
          </p:cNvPr>
          <p:cNvGrpSpPr/>
          <p:nvPr/>
        </p:nvGrpSpPr>
        <p:grpSpPr>
          <a:xfrm>
            <a:off x="10614722" y="3278058"/>
            <a:ext cx="655007" cy="1867833"/>
            <a:chOff x="2809318" y="6992112"/>
            <a:chExt cx="238682" cy="531114"/>
          </a:xfrm>
          <a:solidFill>
            <a:schemeClr val="accent3">
              <a:lumMod val="75000"/>
            </a:schemeClr>
          </a:solidFill>
        </p:grpSpPr>
        <p:sp>
          <p:nvSpPr>
            <p:cNvPr id="9" name="Rectangle: Rounded Corners 8">
              <a:extLst>
                <a:ext uri="{FF2B5EF4-FFF2-40B4-BE49-F238E27FC236}">
                  <a16:creationId xmlns:a16="http://schemas.microsoft.com/office/drawing/2014/main" id="{50FB84C0-D186-D348-D4FC-F098AB4916C6}"/>
                </a:ext>
              </a:extLst>
            </p:cNvPr>
            <p:cNvSpPr/>
            <p:nvPr/>
          </p:nvSpPr>
          <p:spPr>
            <a:xfrm>
              <a:off x="2871216" y="699211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61961E5A-B2EA-E65B-E1B1-9E802E093655}"/>
                </a:ext>
              </a:extLst>
            </p:cNvPr>
            <p:cNvSpPr/>
            <p:nvPr/>
          </p:nvSpPr>
          <p:spPr>
            <a:xfrm>
              <a:off x="2871216" y="734644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1" name="Arc 10">
              <a:extLst>
                <a:ext uri="{FF2B5EF4-FFF2-40B4-BE49-F238E27FC236}">
                  <a16:creationId xmlns:a16="http://schemas.microsoft.com/office/drawing/2014/main" id="{6DD39BA6-1424-486B-87FA-428FDEF14FB5}"/>
                </a:ext>
              </a:extLst>
            </p:cNvPr>
            <p:cNvSpPr/>
            <p:nvPr/>
          </p:nvSpPr>
          <p:spPr>
            <a:xfrm flipH="1">
              <a:off x="2809318" y="7054216"/>
              <a:ext cx="176784" cy="403860"/>
            </a:xfrm>
            <a:prstGeom prst="arc">
              <a:avLst>
                <a:gd name="adj1" fmla="val 16200000"/>
                <a:gd name="adj2" fmla="val 5377189"/>
              </a:avLst>
            </a:prstGeom>
            <a:grp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13" name="Title 12">
            <a:extLst>
              <a:ext uri="{FF2B5EF4-FFF2-40B4-BE49-F238E27FC236}">
                <a16:creationId xmlns:a16="http://schemas.microsoft.com/office/drawing/2014/main" id="{E3ABA593-97E3-B817-4AA5-D178F9378334}"/>
              </a:ext>
            </a:extLst>
          </p:cNvPr>
          <p:cNvSpPr>
            <a:spLocks noGrp="1"/>
          </p:cNvSpPr>
          <p:nvPr>
            <p:ph type="title"/>
          </p:nvPr>
        </p:nvSpPr>
        <p:spPr/>
        <p:txBody>
          <a:bodyPr/>
          <a:lstStyle/>
          <a:p>
            <a:pPr rtl="1"/>
            <a:r>
              <a:rPr lang="en-US" dirty="0">
                <a:latin typeface="Calibri" panose="020F0502020204030204" pitchFamily="34" charset="0"/>
                <a:cs typeface="Calibri" panose="020F0502020204030204" pitchFamily="34" charset="0"/>
              </a:rPr>
              <a:t>تقنيات التحدث الفعال</a:t>
            </a:r>
          </a:p>
        </p:txBody>
      </p:sp>
    </p:spTree>
    <p:extLst>
      <p:ext uri="{BB962C8B-B14F-4D97-AF65-F5344CB8AC3E}">
        <p14:creationId xmlns:p14="http://schemas.microsoft.com/office/powerpoint/2010/main" val="241943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pPr algn="r" rtl="1"/>
            <a:r>
              <a:rPr lang="en-CA" dirty="0">
                <a:latin typeface="Calibri" panose="020F0502020204030204" pitchFamily="34" charset="0"/>
                <a:cs typeface="Calibri" panose="020F0502020204030204" pitchFamily="34" charset="0"/>
              </a:rPr>
              <a:t>هدف الوحدة</a:t>
            </a:r>
          </a:p>
        </p:txBody>
      </p:sp>
      <p:grpSp>
        <p:nvGrpSpPr>
          <p:cNvPr id="5" name="Group 4">
            <a:extLst>
              <a:ext uri="{FF2B5EF4-FFF2-40B4-BE49-F238E27FC236}">
                <a16:creationId xmlns:a16="http://schemas.microsoft.com/office/drawing/2014/main" id="{4DEF2326-ED30-64FF-F8C4-B7BB1C9BE02F}"/>
              </a:ext>
            </a:extLst>
          </p:cNvPr>
          <p:cNvGrpSpPr/>
          <p:nvPr/>
        </p:nvGrpSpPr>
        <p:grpSpPr>
          <a:xfrm>
            <a:off x="10127306" y="5194852"/>
            <a:ext cx="1579616" cy="1176094"/>
            <a:chOff x="7639332" y="2671449"/>
            <a:chExt cx="2530338" cy="1883949"/>
          </a:xfrm>
        </p:grpSpPr>
        <p:sp>
          <p:nvSpPr>
            <p:cNvPr id="2" name="Google Shape;321;p4">
              <a:extLst>
                <a:ext uri="{FF2B5EF4-FFF2-40B4-BE49-F238E27FC236}">
                  <a16:creationId xmlns:a16="http://schemas.microsoft.com/office/drawing/2014/main" id="{F3EBA78E-9BC8-27D3-D9D2-50ADAD0251EC}"/>
                </a:ext>
              </a:extLst>
            </p:cNvPr>
            <p:cNvSpPr/>
            <p:nvPr/>
          </p:nvSpPr>
          <p:spPr>
            <a:xfrm>
              <a:off x="7639332" y="2671449"/>
              <a:ext cx="1508195" cy="1162998"/>
            </a:xfrm>
            <a:prstGeom prst="wedgeRoundRectCallout">
              <a:avLst/>
            </a:prstGeom>
            <a:solidFill>
              <a:schemeClr val="bg1"/>
            </a:solid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200" dirty="0">
                <a:solidFill>
                  <a:schemeClr val="lt1"/>
                </a:solidFill>
                <a:latin typeface="Calibri"/>
                <a:ea typeface="Calibri"/>
                <a:cs typeface="Calibri"/>
                <a:sym typeface="Calibri"/>
              </a:endParaRPr>
            </a:p>
          </p:txBody>
        </p:sp>
        <p:sp>
          <p:nvSpPr>
            <p:cNvPr id="3" name="Google Shape;322;p4">
              <a:extLst>
                <a:ext uri="{FF2B5EF4-FFF2-40B4-BE49-F238E27FC236}">
                  <a16:creationId xmlns:a16="http://schemas.microsoft.com/office/drawing/2014/main" id="{6D52705F-CE0E-C0E6-7F0E-12126E7CA52E}"/>
                </a:ext>
              </a:extLst>
            </p:cNvPr>
            <p:cNvSpPr/>
            <p:nvPr/>
          </p:nvSpPr>
          <p:spPr>
            <a:xfrm>
              <a:off x="8661475" y="3392400"/>
              <a:ext cx="1508195" cy="1162998"/>
            </a:xfrm>
            <a:prstGeom prst="wedgeRoundRectCallout">
              <a:avLst>
                <a:gd name="adj1" fmla="val 59833"/>
                <a:gd name="adj2" fmla="val 21866"/>
                <a:gd name="adj3" fmla="val 16667"/>
              </a:avLst>
            </a:prstGeom>
            <a:solidFill>
              <a:schemeClr val="bg1"/>
            </a:solidFill>
            <a:ln w="762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200" dirty="0">
                <a:solidFill>
                  <a:schemeClr val="lt1"/>
                </a:solidFill>
                <a:latin typeface="Calibri"/>
                <a:ea typeface="Calibri"/>
                <a:cs typeface="Calibri"/>
                <a:sym typeface="Calibri"/>
              </a:endParaRPr>
            </a:p>
          </p:txBody>
        </p:sp>
      </p:grpSp>
      <p:sp>
        <p:nvSpPr>
          <p:cNvPr id="11" name="TextBox 10">
            <a:extLst>
              <a:ext uri="{FF2B5EF4-FFF2-40B4-BE49-F238E27FC236}">
                <a16:creationId xmlns:a16="http://schemas.microsoft.com/office/drawing/2014/main" id="{E24EEE1C-BE7F-4B6C-BA92-E8B3F36132B2}"/>
              </a:ext>
            </a:extLst>
          </p:cNvPr>
          <p:cNvSpPr txBox="1"/>
          <p:nvPr/>
        </p:nvSpPr>
        <p:spPr>
          <a:xfrm>
            <a:off x="6096000" y="2326732"/>
            <a:ext cx="5143918" cy="2062103"/>
          </a:xfrm>
          <a:prstGeom prst="rect">
            <a:avLst/>
          </a:prstGeom>
          <a:noFill/>
        </p:spPr>
        <p:txBody>
          <a:bodyPr wrap="square" lIns="91440" tIns="45720" rIns="91440" bIns="45720" anchor="t">
            <a:spAutoFit/>
          </a:bodyPr>
          <a:lstStyle/>
          <a:p>
            <a:pPr algn="r" rtl="1"/>
            <a:r>
              <a:rPr lang="en-US"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لتوفير الفرصة لممارسة المهارات الأساسية اللازمة لأخصائيي الحالة للتواصل </a:t>
            </a:r>
            <a:r>
              <a:rPr lang="en-US" sz="32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مع</a:t>
            </a:r>
            <a:r>
              <a:rPr lang="en-US"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n-US" sz="32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الأطفال</a:t>
            </a:r>
            <a:r>
              <a:rPr lang="ar-SA"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من </a:t>
            </a:r>
            <a:r>
              <a:rPr lang="en-US" sz="32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مختلف</a:t>
            </a:r>
            <a:r>
              <a:rPr lang="en-US"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الأعمار و</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مراحل النمو</a:t>
            </a:r>
            <a:endParaRPr lang="en-US"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1FEFF11-9319-40EF-BC5E-06220C59EB87}"/>
              </a:ext>
            </a:extLst>
          </p:cNvPr>
          <p:cNvSpPr txBox="1"/>
          <p:nvPr/>
        </p:nvSpPr>
        <p:spPr>
          <a:xfrm>
            <a:off x="1513403" y="4711474"/>
            <a:ext cx="2188334" cy="1323439"/>
          </a:xfrm>
          <a:prstGeom prst="rect">
            <a:avLst/>
          </a:prstGeom>
          <a:noFill/>
        </p:spPr>
        <p:txBody>
          <a:bodyPr wrap="square">
            <a:spAutoFit/>
          </a:bodyPr>
          <a:lstStyle/>
          <a:p>
            <a:pPr algn="r" rtl="1"/>
            <a:r>
              <a:rPr lang="en-US" sz="2000" dirty="0">
                <a:latin typeface="Calibri" panose="020F0502020204030204" pitchFamily="34" charset="0"/>
                <a:cs typeface="Calibri" panose="020F0502020204030204" pitchFamily="34" charset="0"/>
              </a:rPr>
              <a:t>من المرجح أن يعطي الطفل إجابة من كلمة واحدة مثل "نعم" أو "لا"</a:t>
            </a:r>
            <a:endParaRPr lang="en-CA" sz="2000" dirty="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97640BEE-75EE-40EC-A1F7-E6882F117710}"/>
              </a:ext>
            </a:extLst>
          </p:cNvPr>
          <p:cNvSpPr txBox="1"/>
          <p:nvPr/>
        </p:nvSpPr>
        <p:spPr>
          <a:xfrm>
            <a:off x="4370199" y="4740020"/>
            <a:ext cx="3053551" cy="707886"/>
          </a:xfrm>
          <a:prstGeom prst="rect">
            <a:avLst/>
          </a:prstGeom>
          <a:noFill/>
        </p:spPr>
        <p:txBody>
          <a:bodyPr wrap="square">
            <a:spAutoFit/>
          </a:bodyPr>
          <a:lstStyle/>
          <a:p>
            <a:pPr algn="r" rtl="1"/>
            <a:r>
              <a:rPr lang="en-US" sz="2000" dirty="0">
                <a:latin typeface="Calibri" panose="020F0502020204030204" pitchFamily="34" charset="0"/>
                <a:cs typeface="Calibri" panose="020F0502020204030204" pitchFamily="34" charset="0"/>
              </a:rPr>
              <a:t>من المرجح أن يعبر الطفل عن نفسه ويعطي إجابة مفصلة</a:t>
            </a:r>
            <a:endParaRPr lang="en-CA" sz="2000" dirty="0">
              <a:latin typeface="Calibri" panose="020F0502020204030204" pitchFamily="34" charset="0"/>
              <a:cs typeface="Calibri" panose="020F0502020204030204" pitchFamily="34" charset="0"/>
            </a:endParaRPr>
          </a:p>
        </p:txBody>
      </p:sp>
      <p:sp>
        <p:nvSpPr>
          <p:cNvPr id="3" name="Arrow: Pentagon 2">
            <a:extLst>
              <a:ext uri="{FF2B5EF4-FFF2-40B4-BE49-F238E27FC236}">
                <a16:creationId xmlns:a16="http://schemas.microsoft.com/office/drawing/2014/main" id="{74FBED7A-FE37-488C-8EC8-191EBD93D9E5}"/>
              </a:ext>
            </a:extLst>
          </p:cNvPr>
          <p:cNvSpPr/>
          <p:nvPr/>
        </p:nvSpPr>
        <p:spPr>
          <a:xfrm rot="5400000">
            <a:off x="1131125" y="1581274"/>
            <a:ext cx="2911421" cy="2599069"/>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en-CA" sz="1600" dirty="0">
              <a:solidFill>
                <a:schemeClr val="tx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5433EF7-71FC-4B28-B693-7A4C13752EF8}"/>
              </a:ext>
            </a:extLst>
          </p:cNvPr>
          <p:cNvSpPr txBox="1"/>
          <p:nvPr/>
        </p:nvSpPr>
        <p:spPr>
          <a:xfrm>
            <a:off x="1513403" y="1669319"/>
            <a:ext cx="2188334" cy="1938992"/>
          </a:xfrm>
          <a:prstGeom prst="rect">
            <a:avLst/>
          </a:prstGeom>
          <a:noFill/>
        </p:spPr>
        <p:txBody>
          <a:bodyPr wrap="square">
            <a:spAutoFit/>
          </a:bodyPr>
          <a:lstStyle/>
          <a:p>
            <a:pPr algn="r" rtl="1"/>
            <a:r>
              <a:rPr lang="en-US" sz="2000" b="1" dirty="0">
                <a:latin typeface="Calibri" panose="020F0502020204030204" pitchFamily="34" charset="0"/>
                <a:cs typeface="Calibri" panose="020F0502020204030204" pitchFamily="34" charset="0"/>
              </a:rPr>
              <a:t>أسئلة مغلقة</a:t>
            </a:r>
          </a:p>
          <a:p>
            <a:pPr algn="r" rtl="1"/>
            <a:endParaRPr lang="en-US" sz="2000" dirty="0">
              <a:latin typeface="Calibri" panose="020F0502020204030204" pitchFamily="34" charset="0"/>
              <a:cs typeface="Calibri" panose="020F0502020204030204" pitchFamily="34" charset="0"/>
            </a:endParaRPr>
          </a:p>
          <a:p>
            <a:pPr algn="r" rtl="1"/>
            <a:r>
              <a:rPr lang="en-US" sz="2000" dirty="0">
                <a:latin typeface="Calibri" panose="020F0502020204030204" pitchFamily="34" charset="0"/>
                <a:cs typeface="Calibri" panose="020F0502020204030204" pitchFamily="34" charset="0"/>
              </a:rPr>
              <a:t>على سبيل المثال ، هل تنام جيدا؟ هل تحب المدرسة هل والدك لطيف معك؟</a:t>
            </a:r>
            <a:endParaRPr lang="en-CA" sz="2000" dirty="0">
              <a:latin typeface="Calibri" panose="020F0502020204030204" pitchFamily="34" charset="0"/>
              <a:cs typeface="Calibri" panose="020F0502020204030204" pitchFamily="34" charset="0"/>
            </a:endParaRPr>
          </a:p>
        </p:txBody>
      </p:sp>
      <p:sp>
        <p:nvSpPr>
          <p:cNvPr id="9" name="Arrow: Pentagon 8">
            <a:extLst>
              <a:ext uri="{FF2B5EF4-FFF2-40B4-BE49-F238E27FC236}">
                <a16:creationId xmlns:a16="http://schemas.microsoft.com/office/drawing/2014/main" id="{09716A82-2B7F-4DAA-A17D-5B6B5EEFC420}"/>
              </a:ext>
            </a:extLst>
          </p:cNvPr>
          <p:cNvSpPr/>
          <p:nvPr/>
        </p:nvSpPr>
        <p:spPr>
          <a:xfrm rot="5400000">
            <a:off x="4437583" y="1183606"/>
            <a:ext cx="2911422" cy="3394411"/>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en-CA" sz="1600" dirty="0">
              <a:solidFill>
                <a:schemeClr val="tx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E20BDE3F-1B1D-4668-A164-608C26C23895}"/>
              </a:ext>
            </a:extLst>
          </p:cNvPr>
          <p:cNvSpPr txBox="1"/>
          <p:nvPr/>
        </p:nvSpPr>
        <p:spPr>
          <a:xfrm>
            <a:off x="4370199" y="1669322"/>
            <a:ext cx="3053551" cy="1938992"/>
          </a:xfrm>
          <a:prstGeom prst="rect">
            <a:avLst/>
          </a:prstGeom>
          <a:noFill/>
        </p:spPr>
        <p:txBody>
          <a:bodyPr wrap="square">
            <a:spAutoFit/>
          </a:bodyPr>
          <a:lstStyle/>
          <a:p>
            <a:pPr algn="r" rtl="1"/>
            <a:r>
              <a:rPr lang="en-US" sz="2000" b="1" dirty="0">
                <a:latin typeface="Calibri" panose="020F0502020204030204" pitchFamily="34" charset="0"/>
                <a:cs typeface="Calibri" panose="020F0502020204030204" pitchFamily="34" charset="0"/>
              </a:rPr>
              <a:t>أسئلة مفتوحة</a:t>
            </a:r>
          </a:p>
          <a:p>
            <a:pPr algn="r" rtl="1"/>
            <a:endParaRPr lang="en-US" sz="2000" dirty="0">
              <a:latin typeface="Calibri" panose="020F0502020204030204" pitchFamily="34" charset="0"/>
              <a:cs typeface="Calibri" panose="020F0502020204030204" pitchFamily="34" charset="0"/>
            </a:endParaRPr>
          </a:p>
          <a:p>
            <a:pPr algn="r" rtl="1"/>
            <a:r>
              <a:rPr lang="en-US" sz="2000" dirty="0">
                <a:latin typeface="Calibri" panose="020F0502020204030204" pitchFamily="34" charset="0"/>
                <a:cs typeface="Calibri" panose="020F0502020204030204" pitchFamily="34" charset="0"/>
              </a:rPr>
              <a:t>على سبيل المثال ، كيف تشعر اليوم؟ هل أستطيع مساعدتك بأي شي؟ هل هناك أي شيء تود أن تخبرني به؟</a:t>
            </a:r>
            <a:endParaRPr lang="en-CA" sz="2000" dirty="0">
              <a:latin typeface="Calibri" panose="020F0502020204030204" pitchFamily="34" charset="0"/>
              <a:cs typeface="Calibri" panose="020F0502020204030204" pitchFamily="34" charset="0"/>
            </a:endParaRPr>
          </a:p>
        </p:txBody>
      </p:sp>
      <p:sp>
        <p:nvSpPr>
          <p:cNvPr id="12" name="Arrow: Pentagon 11">
            <a:extLst>
              <a:ext uri="{FF2B5EF4-FFF2-40B4-BE49-F238E27FC236}">
                <a16:creationId xmlns:a16="http://schemas.microsoft.com/office/drawing/2014/main" id="{C9FE7F49-D15B-4B6D-B7F2-29137F1E0F1E}"/>
              </a:ext>
            </a:extLst>
          </p:cNvPr>
          <p:cNvSpPr/>
          <p:nvPr/>
        </p:nvSpPr>
        <p:spPr>
          <a:xfrm rot="5400000">
            <a:off x="8233250" y="1064345"/>
            <a:ext cx="2941323" cy="360738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en-CA" sz="2000" dirty="0">
              <a:solidFill>
                <a:schemeClr val="tx1"/>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CDDFCF2D-123B-4B43-A762-2A387FF4B560}"/>
              </a:ext>
            </a:extLst>
          </p:cNvPr>
          <p:cNvSpPr txBox="1"/>
          <p:nvPr/>
        </p:nvSpPr>
        <p:spPr>
          <a:xfrm>
            <a:off x="8126320" y="1718791"/>
            <a:ext cx="3237952" cy="1938992"/>
          </a:xfrm>
          <a:prstGeom prst="rect">
            <a:avLst/>
          </a:prstGeom>
          <a:noFill/>
        </p:spPr>
        <p:txBody>
          <a:bodyPr wrap="square">
            <a:spAutoFit/>
          </a:bodyPr>
          <a:lstStyle/>
          <a:p>
            <a:pPr algn="r" rtl="1"/>
            <a:r>
              <a:rPr lang="ar-SA" sz="2000" b="1" dirty="0">
                <a:latin typeface="Calibri" panose="020F0502020204030204" pitchFamily="34" charset="0"/>
                <a:cs typeface="Calibri" panose="020F0502020204030204" pitchFamily="34" charset="0"/>
              </a:rPr>
              <a:t>ال</a:t>
            </a:r>
            <a:r>
              <a:rPr lang="en-US" sz="2000" b="1" dirty="0" err="1">
                <a:latin typeface="Calibri" panose="020F0502020204030204" pitchFamily="34" charset="0"/>
                <a:cs typeface="Calibri" panose="020F0502020204030204" pitchFamily="34" charset="0"/>
              </a:rPr>
              <a:t>أسئلة</a:t>
            </a:r>
            <a:r>
              <a:rPr lang="en-US" sz="2000" b="1" dirty="0">
                <a:latin typeface="Calibri" panose="020F0502020204030204" pitchFamily="34" charset="0"/>
                <a:cs typeface="Calibri" panose="020F0502020204030204" pitchFamily="34" charset="0"/>
              </a:rPr>
              <a:t> </a:t>
            </a:r>
            <a:r>
              <a:rPr lang="ar-SA" sz="2000" b="1" dirty="0">
                <a:latin typeface="Calibri" panose="020F0502020204030204" pitchFamily="34" charset="0"/>
                <a:cs typeface="Calibri" panose="020F0502020204030204" pitchFamily="34" charset="0"/>
              </a:rPr>
              <a:t>الموجهة</a:t>
            </a:r>
            <a:endParaRPr lang="en-US" sz="2000" b="1" dirty="0">
              <a:latin typeface="Calibri" panose="020F0502020204030204" pitchFamily="34" charset="0"/>
              <a:cs typeface="Calibri" panose="020F0502020204030204" pitchFamily="34" charset="0"/>
            </a:endParaRPr>
          </a:p>
          <a:p>
            <a:pPr algn="r" rtl="1"/>
            <a:endParaRPr lang="en-US" sz="2000" dirty="0">
              <a:latin typeface="Calibri" panose="020F0502020204030204" pitchFamily="34" charset="0"/>
              <a:cs typeface="Calibri" panose="020F0502020204030204" pitchFamily="34" charset="0"/>
            </a:endParaRPr>
          </a:p>
          <a:p>
            <a:pPr algn="r" rtl="1"/>
            <a:r>
              <a:rPr lang="en-US" sz="2000" dirty="0">
                <a:latin typeface="Calibri" panose="020F0502020204030204" pitchFamily="34" charset="0"/>
                <a:cs typeface="Calibri" panose="020F0502020204030204" pitchFamily="34" charset="0"/>
              </a:rPr>
              <a:t>على سبيل المثال ، تحب العيش مع عمك ، أليس كذلك؟ أنت أفضل الآن ، أليس كذلك؟ كل شيء على ما يرام ، أليس كذلك؟</a:t>
            </a:r>
            <a:endParaRPr lang="en-CA" sz="2000" dirty="0">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02642238-435E-4CEE-863A-10F4B6478A59}"/>
              </a:ext>
            </a:extLst>
          </p:cNvPr>
          <p:cNvSpPr txBox="1"/>
          <p:nvPr/>
        </p:nvSpPr>
        <p:spPr>
          <a:xfrm>
            <a:off x="8126321" y="4740021"/>
            <a:ext cx="3199168" cy="707886"/>
          </a:xfrm>
          <a:prstGeom prst="rect">
            <a:avLst/>
          </a:prstGeom>
          <a:noFill/>
        </p:spPr>
        <p:txBody>
          <a:bodyPr wrap="square">
            <a:spAutoFit/>
          </a:bodyPr>
          <a:lstStyle/>
          <a:p>
            <a:pPr algn="r" rtl="1"/>
            <a:r>
              <a:rPr lang="en-US" sz="2000" dirty="0">
                <a:latin typeface="Calibri" panose="020F0502020204030204" pitchFamily="34" charset="0"/>
                <a:cs typeface="Calibri" panose="020F0502020204030204" pitchFamily="34" charset="0"/>
              </a:rPr>
              <a:t>من المرجح أن يعطي الطفل إجابة من كلمة واحدة مثل "نعم" أو "لا"</a:t>
            </a:r>
            <a:endParaRPr lang="en-CA" sz="20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F50EA874-8715-47D1-BBB3-9A0880976152}"/>
              </a:ext>
            </a:extLst>
          </p:cNvPr>
          <p:cNvSpPr txBox="1"/>
          <p:nvPr/>
        </p:nvSpPr>
        <p:spPr>
          <a:xfrm rot="16200000">
            <a:off x="-576629" y="2613031"/>
            <a:ext cx="2769870" cy="338554"/>
          </a:xfrm>
          <a:prstGeom prst="rect">
            <a:avLst/>
          </a:prstGeom>
          <a:noFill/>
        </p:spPr>
        <p:txBody>
          <a:bodyPr wrap="square">
            <a:spAutoFit/>
          </a:bodyPr>
          <a:lstStyle/>
          <a:p>
            <a:pPr algn="r" rtl="1"/>
            <a:r>
              <a:rPr lang="en-US" sz="1600" b="1" dirty="0">
                <a:solidFill>
                  <a:schemeClr val="accent3">
                    <a:lumMod val="75000"/>
                  </a:schemeClr>
                </a:solidFill>
                <a:latin typeface="Arial" panose="020B0604020202020204" pitchFamily="34" charset="0"/>
                <a:cs typeface="Arial" panose="020B0604020202020204" pitchFamily="34" charset="0"/>
              </a:rPr>
              <a:t>نوع السؤال</a:t>
            </a:r>
            <a:endParaRPr lang="en-CA" sz="1600" b="1" dirty="0">
              <a:solidFill>
                <a:schemeClr val="accent3">
                  <a:lumMod val="75000"/>
                </a:schemeClr>
              </a:solidFill>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FFC1525A-2EA9-4E7F-A96F-83119A8731D5}"/>
              </a:ext>
            </a:extLst>
          </p:cNvPr>
          <p:cNvSpPr txBox="1"/>
          <p:nvPr/>
        </p:nvSpPr>
        <p:spPr>
          <a:xfrm rot="16200000">
            <a:off x="209477" y="5032408"/>
            <a:ext cx="1197656" cy="338554"/>
          </a:xfrm>
          <a:prstGeom prst="rect">
            <a:avLst/>
          </a:prstGeom>
          <a:noFill/>
        </p:spPr>
        <p:txBody>
          <a:bodyPr wrap="square">
            <a:spAutoFit/>
          </a:bodyPr>
          <a:lstStyle/>
          <a:p>
            <a:pPr algn="r" rtl="1"/>
            <a:r>
              <a:rPr lang="ar-SA" sz="1600" b="1" dirty="0">
                <a:solidFill>
                  <a:schemeClr val="accent3">
                    <a:lumMod val="75000"/>
                  </a:schemeClr>
                </a:solidFill>
                <a:latin typeface="Arial" panose="020B0604020202020204" pitchFamily="34" charset="0"/>
                <a:cs typeface="Arial" panose="020B0604020202020204" pitchFamily="34" charset="0"/>
              </a:rPr>
              <a:t>ال</a:t>
            </a:r>
            <a:r>
              <a:rPr lang="en-US" sz="1600" b="1" dirty="0" err="1">
                <a:solidFill>
                  <a:schemeClr val="accent3">
                    <a:lumMod val="75000"/>
                  </a:schemeClr>
                </a:solidFill>
                <a:latin typeface="Arial" panose="020B0604020202020204" pitchFamily="34" charset="0"/>
                <a:cs typeface="Arial" panose="020B0604020202020204" pitchFamily="34" charset="0"/>
              </a:rPr>
              <a:t>إجابة</a:t>
            </a:r>
            <a:endParaRPr lang="en-CA" sz="1600" b="1" dirty="0">
              <a:solidFill>
                <a:schemeClr val="accent3">
                  <a:lumMod val="75000"/>
                </a:schemeClr>
              </a:solidFill>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BE8C8897-90B1-5F8A-B4B5-2BCDE527016B}"/>
              </a:ext>
            </a:extLst>
          </p:cNvPr>
          <p:cNvGrpSpPr/>
          <p:nvPr/>
        </p:nvGrpSpPr>
        <p:grpSpPr>
          <a:xfrm>
            <a:off x="10229451" y="329835"/>
            <a:ext cx="1587872" cy="1368854"/>
            <a:chOff x="10228983" y="337468"/>
            <a:chExt cx="1587872" cy="1368854"/>
          </a:xfrm>
        </p:grpSpPr>
        <p:sp>
          <p:nvSpPr>
            <p:cNvPr id="5" name="Hexagon 4">
              <a:extLst>
                <a:ext uri="{FF2B5EF4-FFF2-40B4-BE49-F238E27FC236}">
                  <a16:creationId xmlns:a16="http://schemas.microsoft.com/office/drawing/2014/main" id="{3F02A845-2847-2957-FE51-3ABD8380BB9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C55B99AB-5621-0381-7BFB-9016C346CBB7}"/>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3FED0B9E-316C-84A1-A745-FEE7A8DD0CB9}"/>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٤٩</a:t>
                </a:r>
                <a:endParaRPr lang="en-CA" b="1"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E9BE7F5C-BB53-5EA9-32CD-FCC9192783C1}"/>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C5E9BB29-AD46-ACB7-9896-6FFBF759EAB3}"/>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61F0235C-7AC5-F7E0-F68D-E8EBF9625878}"/>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8B5AA5C9-1738-1AFF-F5AE-D28D16607A21}"/>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36" name="Title 35">
            <a:extLst>
              <a:ext uri="{FF2B5EF4-FFF2-40B4-BE49-F238E27FC236}">
                <a16:creationId xmlns:a16="http://schemas.microsoft.com/office/drawing/2014/main" id="{188D2744-6FE0-49F7-B1EC-2478A8ACACC8}"/>
              </a:ext>
            </a:extLst>
          </p:cNvPr>
          <p:cNvSpPr>
            <a:spLocks noGrp="1"/>
          </p:cNvSpPr>
          <p:nvPr>
            <p:ph type="title"/>
          </p:nvPr>
        </p:nvSpPr>
        <p:spPr/>
        <p:txBody>
          <a:bodyPr/>
          <a:lstStyle/>
          <a:p>
            <a:pPr rtl="1"/>
            <a:r>
              <a:rPr lang="en-CA" dirty="0" err="1">
                <a:latin typeface="Calibri" panose="020F0502020204030204" pitchFamily="34" charset="0"/>
                <a:cs typeface="Calibri" panose="020F0502020204030204" pitchFamily="34" charset="0"/>
              </a:rPr>
              <a:t>اخت</a:t>
            </a:r>
            <a:r>
              <a:rPr lang="ar-SA" dirty="0" err="1">
                <a:latin typeface="Calibri" panose="020F0502020204030204" pitchFamily="34" charset="0"/>
                <a:cs typeface="Calibri" panose="020F0502020204030204" pitchFamily="34" charset="0"/>
              </a:rPr>
              <a:t>يار</a:t>
            </a:r>
            <a:r>
              <a:rPr lang="en-CA" dirty="0">
                <a:latin typeface="Calibri" panose="020F0502020204030204" pitchFamily="34" charset="0"/>
                <a:cs typeface="Calibri" panose="020F0502020204030204" pitchFamily="34" charset="0"/>
              </a:rPr>
              <a:t> كلماتك بعناية</a:t>
            </a:r>
            <a:endParaRPr lang="en-US" dirty="0">
              <a:latin typeface="Calibri" panose="020F0502020204030204" pitchFamily="34" charset="0"/>
              <a:cs typeface="Calibri" panose="020F0502020204030204" pitchFamily="34" charset="0"/>
            </a:endParaRPr>
          </a:p>
        </p:txBody>
      </p:sp>
      <p:sp>
        <p:nvSpPr>
          <p:cNvPr id="39" name="Oval 38">
            <a:extLst>
              <a:ext uri="{FF2B5EF4-FFF2-40B4-BE49-F238E27FC236}">
                <a16:creationId xmlns:a16="http://schemas.microsoft.com/office/drawing/2014/main" id="{9998219D-10CF-F481-D23D-E4EE83711969}"/>
              </a:ext>
            </a:extLst>
          </p:cNvPr>
          <p:cNvSpPr/>
          <p:nvPr/>
        </p:nvSpPr>
        <p:spPr>
          <a:xfrm>
            <a:off x="2360672" y="3995918"/>
            <a:ext cx="452326" cy="452326"/>
          </a:xfrm>
          <a:prstGeom prst="ellipse">
            <a:avLst/>
          </a:prstGeom>
          <a:solidFill>
            <a:schemeClr val="accent3">
              <a:lumMod val="75000"/>
            </a:schemeClr>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1" name="Oval 40">
            <a:extLst>
              <a:ext uri="{FF2B5EF4-FFF2-40B4-BE49-F238E27FC236}">
                <a16:creationId xmlns:a16="http://schemas.microsoft.com/office/drawing/2014/main" id="{2074A932-0366-E53B-C643-BA460AD6568B}"/>
              </a:ext>
            </a:extLst>
          </p:cNvPr>
          <p:cNvSpPr/>
          <p:nvPr/>
        </p:nvSpPr>
        <p:spPr>
          <a:xfrm>
            <a:off x="5667130" y="3995918"/>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44" name="Group 43">
            <a:extLst>
              <a:ext uri="{FF2B5EF4-FFF2-40B4-BE49-F238E27FC236}">
                <a16:creationId xmlns:a16="http://schemas.microsoft.com/office/drawing/2014/main" id="{7143ED14-C9DE-5544-8FD8-792071E955CE}"/>
              </a:ext>
            </a:extLst>
          </p:cNvPr>
          <p:cNvGrpSpPr/>
          <p:nvPr/>
        </p:nvGrpSpPr>
        <p:grpSpPr>
          <a:xfrm>
            <a:off x="9477748" y="3995918"/>
            <a:ext cx="452326" cy="452326"/>
            <a:chOff x="9499742" y="3995918"/>
            <a:chExt cx="452326" cy="452326"/>
          </a:xfrm>
        </p:grpSpPr>
        <p:sp>
          <p:nvSpPr>
            <p:cNvPr id="42" name="Oval 41">
              <a:extLst>
                <a:ext uri="{FF2B5EF4-FFF2-40B4-BE49-F238E27FC236}">
                  <a16:creationId xmlns:a16="http://schemas.microsoft.com/office/drawing/2014/main" id="{A35A4EE7-0927-EDBF-A474-F6CEB4766E21}"/>
                </a:ext>
              </a:extLst>
            </p:cNvPr>
            <p:cNvSpPr/>
            <p:nvPr/>
          </p:nvSpPr>
          <p:spPr>
            <a:xfrm>
              <a:off x="9499742" y="3995918"/>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3" name="Oval 42">
              <a:extLst>
                <a:ext uri="{FF2B5EF4-FFF2-40B4-BE49-F238E27FC236}">
                  <a16:creationId xmlns:a16="http://schemas.microsoft.com/office/drawing/2014/main" id="{DE12C971-9DF9-EC02-D2AF-EE97270B00D9}"/>
                </a:ext>
              </a:extLst>
            </p:cNvPr>
            <p:cNvSpPr/>
            <p:nvPr/>
          </p:nvSpPr>
          <p:spPr>
            <a:xfrm>
              <a:off x="9630820" y="4126996"/>
              <a:ext cx="200330" cy="20033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Tree>
    <p:extLst>
      <p:ext uri="{BB962C8B-B14F-4D97-AF65-F5344CB8AC3E}">
        <p14:creationId xmlns:p14="http://schemas.microsoft.com/office/powerpoint/2010/main" val="1252824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5">
            <a:extLst>
              <a:ext uri="{FF2B5EF4-FFF2-40B4-BE49-F238E27FC236}">
                <a16:creationId xmlns:a16="http://schemas.microsoft.com/office/drawing/2014/main" id="{79870D46-58A0-6133-BDE3-58059836F0C1}"/>
              </a:ext>
            </a:extLst>
          </p:cNvPr>
          <p:cNvSpPr>
            <a:spLocks noGrp="1"/>
          </p:cNvSpPr>
          <p:nvPr>
            <p:ph type="title"/>
          </p:nvPr>
        </p:nvSpPr>
        <p:spPr>
          <a:xfrm>
            <a:off x="838200" y="120516"/>
            <a:ext cx="10515600" cy="868968"/>
          </a:xfrm>
        </p:spPr>
        <p:txBody>
          <a:bodyPr/>
          <a:lstStyle/>
          <a:p>
            <a:pPr rtl="1"/>
            <a:r>
              <a:rPr lang="en-CA" dirty="0" err="1">
                <a:latin typeface="Calibri" panose="020F0502020204030204" pitchFamily="34" charset="0"/>
                <a:cs typeface="Calibri" panose="020F0502020204030204" pitchFamily="34" charset="0"/>
              </a:rPr>
              <a:t>اخت</a:t>
            </a:r>
            <a:r>
              <a:rPr lang="ar-SA" dirty="0" err="1">
                <a:latin typeface="Calibri" panose="020F0502020204030204" pitchFamily="34" charset="0"/>
                <a:cs typeface="Calibri" panose="020F0502020204030204" pitchFamily="34" charset="0"/>
              </a:rPr>
              <a:t>يار</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كلماتك</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بعناية</a:t>
            </a:r>
            <a:endParaRPr lang="en-US" dirty="0"/>
          </a:p>
        </p:txBody>
      </p:sp>
      <p:sp>
        <p:nvSpPr>
          <p:cNvPr id="3" name="TextBox 2">
            <a:extLst>
              <a:ext uri="{FF2B5EF4-FFF2-40B4-BE49-F238E27FC236}">
                <a16:creationId xmlns:a16="http://schemas.microsoft.com/office/drawing/2014/main" id="{834AA900-C9AE-670B-7391-D03E1D3ED853}"/>
              </a:ext>
            </a:extLst>
          </p:cNvPr>
          <p:cNvSpPr txBox="1"/>
          <p:nvPr/>
        </p:nvSpPr>
        <p:spPr>
          <a:xfrm>
            <a:off x="1179815" y="1405118"/>
            <a:ext cx="2753797" cy="461665"/>
          </a:xfrm>
          <a:prstGeom prst="rect">
            <a:avLst/>
          </a:prstGeom>
          <a:noFill/>
        </p:spPr>
        <p:txBody>
          <a:bodyPr wrap="square">
            <a:spAutoFit/>
          </a:bodyPr>
          <a:lstStyle/>
          <a:p>
            <a:pPr algn="r" rtl="1"/>
            <a:r>
              <a:rPr lang="ar-SA" sz="2400" b="1" dirty="0">
                <a:latin typeface="Calibri" panose="020F0502020204030204" pitchFamily="34" charset="0"/>
                <a:cs typeface="Calibri" panose="020F0502020204030204" pitchFamily="34" charset="0"/>
              </a:rPr>
              <a:t>ال</a:t>
            </a:r>
            <a:r>
              <a:rPr lang="en-US" sz="2400" b="1" dirty="0" err="1">
                <a:latin typeface="Calibri" panose="020F0502020204030204" pitchFamily="34" charset="0"/>
                <a:cs typeface="Calibri" panose="020F0502020204030204" pitchFamily="34" charset="0"/>
              </a:rPr>
              <a:t>أسئلة</a:t>
            </a:r>
            <a:r>
              <a:rPr lang="en-US" sz="2400" b="1" dirty="0">
                <a:latin typeface="Calibri" panose="020F0502020204030204" pitchFamily="34" charset="0"/>
                <a:cs typeface="Calibri" panose="020F0502020204030204" pitchFamily="34" charset="0"/>
              </a:rPr>
              <a:t> </a:t>
            </a:r>
            <a:r>
              <a:rPr lang="ar-SA" sz="2400" b="1" dirty="0">
                <a:latin typeface="Calibri" panose="020F0502020204030204" pitchFamily="34" charset="0"/>
                <a:cs typeface="Calibri" panose="020F0502020204030204" pitchFamily="34" charset="0"/>
              </a:rPr>
              <a:t>ال</a:t>
            </a:r>
            <a:r>
              <a:rPr lang="en-US" sz="2400" b="1" dirty="0" err="1">
                <a:latin typeface="Calibri" panose="020F0502020204030204" pitchFamily="34" charset="0"/>
                <a:cs typeface="Calibri" panose="020F0502020204030204" pitchFamily="34" charset="0"/>
              </a:rPr>
              <a:t>مغلقة</a:t>
            </a:r>
            <a:endParaRPr lang="en-CA" sz="2400" b="1" dirty="0">
              <a:latin typeface="Calibri" panose="020F0502020204030204" pitchFamily="34" charset="0"/>
              <a:cs typeface="Calibri" panose="020F0502020204030204" pitchFamily="34" charset="0"/>
            </a:endParaRPr>
          </a:p>
        </p:txBody>
      </p:sp>
      <p:sp>
        <p:nvSpPr>
          <p:cNvPr id="4" name="Oval 3">
            <a:extLst>
              <a:ext uri="{FF2B5EF4-FFF2-40B4-BE49-F238E27FC236}">
                <a16:creationId xmlns:a16="http://schemas.microsoft.com/office/drawing/2014/main" id="{736E2A5C-7F5A-DC48-8852-260B0C10D729}"/>
              </a:ext>
            </a:extLst>
          </p:cNvPr>
          <p:cNvSpPr/>
          <p:nvPr/>
        </p:nvSpPr>
        <p:spPr>
          <a:xfrm>
            <a:off x="492438" y="1405118"/>
            <a:ext cx="452326" cy="452326"/>
          </a:xfrm>
          <a:prstGeom prst="ellipse">
            <a:avLst/>
          </a:prstGeom>
          <a:solidFill>
            <a:schemeClr val="accent3">
              <a:lumMod val="75000"/>
            </a:schemeClr>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 name="Oval 4">
            <a:extLst>
              <a:ext uri="{FF2B5EF4-FFF2-40B4-BE49-F238E27FC236}">
                <a16:creationId xmlns:a16="http://schemas.microsoft.com/office/drawing/2014/main" id="{4B8B6D9B-A8A4-1C03-C6BA-4C1488E1D91A}"/>
              </a:ext>
            </a:extLst>
          </p:cNvPr>
          <p:cNvSpPr/>
          <p:nvPr/>
        </p:nvSpPr>
        <p:spPr>
          <a:xfrm>
            <a:off x="4431868" y="1363621"/>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 name="TextBox 10">
            <a:extLst>
              <a:ext uri="{FF2B5EF4-FFF2-40B4-BE49-F238E27FC236}">
                <a16:creationId xmlns:a16="http://schemas.microsoft.com/office/drawing/2014/main" id="{F821872F-723A-9579-FCF6-4DC27DC518F1}"/>
              </a:ext>
            </a:extLst>
          </p:cNvPr>
          <p:cNvSpPr txBox="1"/>
          <p:nvPr/>
        </p:nvSpPr>
        <p:spPr>
          <a:xfrm>
            <a:off x="5104328" y="1405118"/>
            <a:ext cx="2753797" cy="461665"/>
          </a:xfrm>
          <a:prstGeom prst="rect">
            <a:avLst/>
          </a:prstGeom>
          <a:noFill/>
        </p:spPr>
        <p:txBody>
          <a:bodyPr wrap="square">
            <a:spAutoFit/>
          </a:bodyPr>
          <a:lstStyle/>
          <a:p>
            <a:pPr algn="r" rtl="1"/>
            <a:r>
              <a:rPr lang="ar-SA" sz="2400" b="1" dirty="0">
                <a:latin typeface="Calibri" panose="020F0502020204030204" pitchFamily="34" charset="0"/>
                <a:cs typeface="Calibri" panose="020F0502020204030204" pitchFamily="34" charset="0"/>
              </a:rPr>
              <a:t>ال</a:t>
            </a:r>
            <a:r>
              <a:rPr lang="en-US" sz="2400" b="1" dirty="0" err="1">
                <a:latin typeface="Calibri" panose="020F0502020204030204" pitchFamily="34" charset="0"/>
                <a:cs typeface="Calibri" panose="020F0502020204030204" pitchFamily="34" charset="0"/>
              </a:rPr>
              <a:t>أسئلة</a:t>
            </a:r>
            <a:r>
              <a:rPr lang="en-US" sz="2400" b="1" dirty="0">
                <a:latin typeface="Calibri" panose="020F0502020204030204" pitchFamily="34" charset="0"/>
                <a:cs typeface="Calibri" panose="020F0502020204030204" pitchFamily="34" charset="0"/>
              </a:rPr>
              <a:t> </a:t>
            </a:r>
            <a:r>
              <a:rPr lang="ar-SA" sz="2400" b="1" dirty="0">
                <a:latin typeface="Calibri" panose="020F0502020204030204" pitchFamily="34" charset="0"/>
                <a:cs typeface="Calibri" panose="020F0502020204030204" pitchFamily="34" charset="0"/>
              </a:rPr>
              <a:t>ال</a:t>
            </a:r>
            <a:r>
              <a:rPr lang="en-US" sz="2400" b="1" dirty="0" err="1">
                <a:latin typeface="Calibri" panose="020F0502020204030204" pitchFamily="34" charset="0"/>
                <a:cs typeface="Calibri" panose="020F0502020204030204" pitchFamily="34" charset="0"/>
              </a:rPr>
              <a:t>مفتوحة</a:t>
            </a:r>
            <a:endParaRPr lang="en-CA" sz="2400" b="1" dirty="0">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25575CD3-1EB4-FFE7-62BA-F23886E77A34}"/>
              </a:ext>
            </a:extLst>
          </p:cNvPr>
          <p:cNvSpPr txBox="1"/>
          <p:nvPr/>
        </p:nvSpPr>
        <p:spPr>
          <a:xfrm>
            <a:off x="8850935" y="1405118"/>
            <a:ext cx="2753797" cy="461665"/>
          </a:xfrm>
          <a:prstGeom prst="rect">
            <a:avLst/>
          </a:prstGeom>
          <a:noFill/>
        </p:spPr>
        <p:txBody>
          <a:bodyPr wrap="square">
            <a:spAutoFit/>
          </a:bodyPr>
          <a:lstStyle/>
          <a:p>
            <a:pPr algn="r" rtl="1"/>
            <a:r>
              <a:rPr lang="ar-SA" sz="2400" b="1" dirty="0">
                <a:latin typeface="Calibri" panose="020F0502020204030204" pitchFamily="34" charset="0"/>
                <a:cs typeface="Calibri" panose="020F0502020204030204" pitchFamily="34" charset="0"/>
              </a:rPr>
              <a:t>ال</a:t>
            </a:r>
            <a:r>
              <a:rPr lang="en-US" sz="2400" b="1" dirty="0" err="1">
                <a:latin typeface="Calibri" panose="020F0502020204030204" pitchFamily="34" charset="0"/>
                <a:cs typeface="Calibri" panose="020F0502020204030204" pitchFamily="34" charset="0"/>
              </a:rPr>
              <a:t>أسئلة</a:t>
            </a:r>
            <a:r>
              <a:rPr lang="en-US" sz="2400" b="1" dirty="0">
                <a:latin typeface="Calibri" panose="020F0502020204030204" pitchFamily="34" charset="0"/>
                <a:cs typeface="Calibri" panose="020F0502020204030204" pitchFamily="34" charset="0"/>
              </a:rPr>
              <a:t> </a:t>
            </a:r>
            <a:r>
              <a:rPr lang="ar-SA" sz="2400" b="1" dirty="0">
                <a:latin typeface="Calibri" panose="020F0502020204030204" pitchFamily="34" charset="0"/>
                <a:cs typeface="Calibri" panose="020F0502020204030204" pitchFamily="34" charset="0"/>
              </a:rPr>
              <a:t>الموجهة</a:t>
            </a:r>
            <a:endParaRPr lang="en-US" sz="2400" b="1" dirty="0">
              <a:latin typeface="Calibri" panose="020F0502020204030204" pitchFamily="34" charset="0"/>
              <a:cs typeface="Calibri" panose="020F0502020204030204" pitchFamily="34" charset="0"/>
            </a:endParaRPr>
          </a:p>
        </p:txBody>
      </p:sp>
      <p:grpSp>
        <p:nvGrpSpPr>
          <p:cNvPr id="14" name="Group 13">
            <a:extLst>
              <a:ext uri="{FF2B5EF4-FFF2-40B4-BE49-F238E27FC236}">
                <a16:creationId xmlns:a16="http://schemas.microsoft.com/office/drawing/2014/main" id="{8C1618E8-5AE4-636E-A09E-40723CCD909D}"/>
              </a:ext>
            </a:extLst>
          </p:cNvPr>
          <p:cNvGrpSpPr/>
          <p:nvPr/>
        </p:nvGrpSpPr>
        <p:grpSpPr>
          <a:xfrm>
            <a:off x="8267412" y="1363318"/>
            <a:ext cx="452326" cy="452326"/>
            <a:chOff x="9499742" y="3995918"/>
            <a:chExt cx="452326" cy="452326"/>
          </a:xfrm>
        </p:grpSpPr>
        <p:sp>
          <p:nvSpPr>
            <p:cNvPr id="15" name="Oval 14">
              <a:extLst>
                <a:ext uri="{FF2B5EF4-FFF2-40B4-BE49-F238E27FC236}">
                  <a16:creationId xmlns:a16="http://schemas.microsoft.com/office/drawing/2014/main" id="{DF5019FF-3961-365E-FC41-4EF827CAC3DA}"/>
                </a:ext>
              </a:extLst>
            </p:cNvPr>
            <p:cNvSpPr/>
            <p:nvPr/>
          </p:nvSpPr>
          <p:spPr>
            <a:xfrm>
              <a:off x="9499742" y="3995918"/>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6" name="Oval 15">
              <a:extLst>
                <a:ext uri="{FF2B5EF4-FFF2-40B4-BE49-F238E27FC236}">
                  <a16:creationId xmlns:a16="http://schemas.microsoft.com/office/drawing/2014/main" id="{FEF8A72F-997F-41D2-8133-3D26A2FD9FC7}"/>
                </a:ext>
              </a:extLst>
            </p:cNvPr>
            <p:cNvSpPr/>
            <p:nvPr/>
          </p:nvSpPr>
          <p:spPr>
            <a:xfrm>
              <a:off x="9630820" y="4126996"/>
              <a:ext cx="200330" cy="20033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
        <p:nvSpPr>
          <p:cNvPr id="17" name="TextBox 16">
            <a:extLst>
              <a:ext uri="{FF2B5EF4-FFF2-40B4-BE49-F238E27FC236}">
                <a16:creationId xmlns:a16="http://schemas.microsoft.com/office/drawing/2014/main" id="{5A103464-E0B0-E139-7289-A06478AA71F1}"/>
              </a:ext>
            </a:extLst>
          </p:cNvPr>
          <p:cNvSpPr txBox="1"/>
          <p:nvPr/>
        </p:nvSpPr>
        <p:spPr>
          <a:xfrm>
            <a:off x="492438" y="2120494"/>
            <a:ext cx="3441174" cy="1569660"/>
          </a:xfrm>
          <a:prstGeom prst="rect">
            <a:avLst/>
          </a:prstGeom>
          <a:noFill/>
        </p:spPr>
        <p:txBody>
          <a:bodyPr wrap="square">
            <a:spAutoFit/>
          </a:bodyPr>
          <a:lstStyle/>
          <a:p>
            <a:pPr algn="r" rtl="1"/>
            <a:r>
              <a:rPr lang="ar-SA" sz="1600" b="1" dirty="0">
                <a:latin typeface="Calibri" panose="020F0502020204030204" pitchFamily="34" charset="0"/>
                <a:cs typeface="Calibri" panose="020F0502020204030204" pitchFamily="34" charset="0"/>
              </a:rPr>
              <a:t>ال</a:t>
            </a:r>
            <a:r>
              <a:rPr lang="en-US" sz="1600" b="1" dirty="0" err="1">
                <a:latin typeface="Calibri" panose="020F0502020204030204" pitchFamily="34" charset="0"/>
                <a:cs typeface="Calibri" panose="020F0502020204030204" pitchFamily="34" charset="0"/>
              </a:rPr>
              <a:t>إيجابي</a:t>
            </a:r>
            <a:r>
              <a:rPr lang="ar-SA" sz="1600" b="1" dirty="0">
                <a:latin typeface="Calibri" panose="020F0502020204030204" pitchFamily="34" charset="0"/>
                <a:cs typeface="Calibri" panose="020F0502020204030204" pitchFamily="34" charset="0"/>
              </a:rPr>
              <a:t>ات</a:t>
            </a:r>
            <a:endParaRPr lang="en-US" sz="16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US" sz="1600" dirty="0" err="1">
                <a:latin typeface="Calibri" panose="020F0502020204030204" pitchFamily="34" charset="0"/>
                <a:cs typeface="Calibri" panose="020F0502020204030204" pitchFamily="34" charset="0"/>
              </a:rPr>
              <a:t>يسمح</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ل</a:t>
            </a:r>
            <a:r>
              <a:rPr lang="en-US" sz="1600" dirty="0" err="1">
                <a:latin typeface="Calibri" panose="020F0502020204030204" pitchFamily="34" charset="0"/>
                <a:cs typeface="Calibri" panose="020F0502020204030204" pitchFamily="34" charset="0"/>
              </a:rPr>
              <a:t>أخصائي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الحالة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بالحصول</a:t>
            </a:r>
            <a:r>
              <a:rPr lang="en-US" sz="1600" dirty="0">
                <a:latin typeface="Calibri" panose="020F0502020204030204" pitchFamily="34" charset="0"/>
                <a:cs typeface="Calibri" panose="020F0502020204030204" pitchFamily="34" charset="0"/>
              </a:rPr>
              <a:t> على سؤال محدد ،</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قد يكون من الأسهل للأطفال الصغار فهمه.</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قد يجعل المناقشة أقصر من خلال السماح لأخصائي الحالة بالبقاء مسيطرًا على المحادثة.</a:t>
            </a:r>
          </a:p>
        </p:txBody>
      </p:sp>
      <p:sp>
        <p:nvSpPr>
          <p:cNvPr id="18" name="TextBox 17">
            <a:extLst>
              <a:ext uri="{FF2B5EF4-FFF2-40B4-BE49-F238E27FC236}">
                <a16:creationId xmlns:a16="http://schemas.microsoft.com/office/drawing/2014/main" id="{4BE28A48-E687-5EDA-B512-DEE1A9A44C15}"/>
              </a:ext>
            </a:extLst>
          </p:cNvPr>
          <p:cNvSpPr txBox="1"/>
          <p:nvPr/>
        </p:nvSpPr>
        <p:spPr>
          <a:xfrm>
            <a:off x="492438" y="4116934"/>
            <a:ext cx="3441174" cy="2062103"/>
          </a:xfrm>
          <a:prstGeom prst="rect">
            <a:avLst/>
          </a:prstGeom>
          <a:noFill/>
        </p:spPr>
        <p:txBody>
          <a:bodyPr wrap="square">
            <a:spAutoFit/>
          </a:bodyPr>
          <a:lstStyle/>
          <a:p>
            <a:pPr algn="r" rtl="1"/>
            <a:r>
              <a:rPr lang="en-US" sz="1600" b="1" dirty="0">
                <a:latin typeface="Calibri" panose="020F0502020204030204" pitchFamily="34" charset="0"/>
                <a:cs typeface="Calibri" panose="020F0502020204030204" pitchFamily="34" charset="0"/>
              </a:rPr>
              <a:t>السلبيات</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قد يعطي الطفل إجابة من كلمة واحدة مثل "نعم" أو "لا"</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قد يشعر الطفل بالضغط لإعطاء الإجابة "الصحيحة".</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حقيقة أن أخصائي الحالة يظل "مسيطرًا" يعني أيضًا أنه لا توجد مساحة للطفل للتحدث.</a:t>
            </a:r>
          </a:p>
        </p:txBody>
      </p:sp>
      <p:sp>
        <p:nvSpPr>
          <p:cNvPr id="19" name="TextBox 18">
            <a:extLst>
              <a:ext uri="{FF2B5EF4-FFF2-40B4-BE49-F238E27FC236}">
                <a16:creationId xmlns:a16="http://schemas.microsoft.com/office/drawing/2014/main" id="{E3B9E878-A442-D118-FCC2-2F1AC21EB0DA}"/>
              </a:ext>
            </a:extLst>
          </p:cNvPr>
          <p:cNvSpPr txBox="1"/>
          <p:nvPr/>
        </p:nvSpPr>
        <p:spPr>
          <a:xfrm>
            <a:off x="4416951" y="2120494"/>
            <a:ext cx="3441174" cy="1323439"/>
          </a:xfrm>
          <a:prstGeom prst="rect">
            <a:avLst/>
          </a:prstGeom>
          <a:noFill/>
        </p:spPr>
        <p:txBody>
          <a:bodyPr wrap="square">
            <a:spAutoFit/>
          </a:bodyPr>
          <a:lstStyle/>
          <a:p>
            <a:pPr algn="r" rtl="1"/>
            <a:r>
              <a:rPr lang="ar-SA" sz="1600" b="1" dirty="0">
                <a:latin typeface="Calibri" panose="020F0502020204030204" pitchFamily="34" charset="0"/>
                <a:cs typeface="Calibri" panose="020F0502020204030204" pitchFamily="34" charset="0"/>
              </a:rPr>
              <a:t>ال</a:t>
            </a:r>
            <a:r>
              <a:rPr lang="en-US" sz="1600" b="1" dirty="0" err="1">
                <a:latin typeface="Calibri" panose="020F0502020204030204" pitchFamily="34" charset="0"/>
                <a:cs typeface="Calibri" panose="020F0502020204030204" pitchFamily="34" charset="0"/>
              </a:rPr>
              <a:t>إيجابي</a:t>
            </a:r>
            <a:r>
              <a:rPr lang="ar-SA" sz="1600" b="1" dirty="0">
                <a:latin typeface="Calibri" panose="020F0502020204030204" pitchFamily="34" charset="0"/>
                <a:cs typeface="Calibri" panose="020F0502020204030204" pitchFamily="34" charset="0"/>
              </a:rPr>
              <a:t>ات</a:t>
            </a:r>
            <a:endParaRPr lang="en-US" sz="16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US" sz="1600" dirty="0" err="1">
                <a:latin typeface="Calibri" panose="020F0502020204030204" pitchFamily="34" charset="0"/>
                <a:cs typeface="Calibri" panose="020F0502020204030204" pitchFamily="34" charset="0"/>
              </a:rPr>
              <a:t>خلق</a:t>
            </a:r>
            <a:r>
              <a:rPr lang="en-US" sz="1600" dirty="0">
                <a:latin typeface="Calibri" panose="020F0502020204030204" pitchFamily="34" charset="0"/>
                <a:cs typeface="Calibri" panose="020F0502020204030204" pitchFamily="34" charset="0"/>
              </a:rPr>
              <a:t> مساحة للطفل للتعبير عن نفسه.</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من المرجح أن يؤدي إلى إجابة مفصلة.</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قد يساعد الطفل ، وخاصة الطفل الأكبر سنًا ، على الشعور بالاحترام والاستماع</a:t>
            </a:r>
          </a:p>
        </p:txBody>
      </p:sp>
      <p:sp>
        <p:nvSpPr>
          <p:cNvPr id="20" name="TextBox 19">
            <a:extLst>
              <a:ext uri="{FF2B5EF4-FFF2-40B4-BE49-F238E27FC236}">
                <a16:creationId xmlns:a16="http://schemas.microsoft.com/office/drawing/2014/main" id="{80A2F563-2CF3-DDA2-9B0D-BA6FBCA8F826}"/>
              </a:ext>
            </a:extLst>
          </p:cNvPr>
          <p:cNvSpPr txBox="1"/>
          <p:nvPr/>
        </p:nvSpPr>
        <p:spPr>
          <a:xfrm>
            <a:off x="4416951" y="4116934"/>
            <a:ext cx="3441174" cy="1815882"/>
          </a:xfrm>
          <a:prstGeom prst="rect">
            <a:avLst/>
          </a:prstGeom>
          <a:noFill/>
        </p:spPr>
        <p:txBody>
          <a:bodyPr wrap="square">
            <a:spAutoFit/>
          </a:bodyPr>
          <a:lstStyle/>
          <a:p>
            <a:pPr algn="r" rtl="1"/>
            <a:r>
              <a:rPr lang="en-US" sz="1600" b="1" dirty="0">
                <a:latin typeface="Calibri" panose="020F0502020204030204" pitchFamily="34" charset="0"/>
                <a:cs typeface="Calibri" panose="020F0502020204030204" pitchFamily="34" charset="0"/>
              </a:rPr>
              <a:t>السلبيات</a:t>
            </a:r>
            <a:endParaRPr lang="en-US" sz="16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يستغرق وقتًا أطول للرد ويجعل المحادثة أطول.</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قد </a:t>
            </a:r>
            <a:r>
              <a:rPr lang="en-US" sz="1600" dirty="0" err="1">
                <a:latin typeface="Calibri" panose="020F0502020204030204" pitchFamily="34" charset="0"/>
                <a:cs typeface="Calibri" panose="020F0502020204030204" pitchFamily="34" charset="0"/>
              </a:rPr>
              <a:t>يكون</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نظرياً</a:t>
            </a:r>
            <a:r>
              <a:rPr lang="en-US" sz="1600" dirty="0">
                <a:latin typeface="Calibri" panose="020F0502020204030204" pitchFamily="34" charset="0"/>
                <a:cs typeface="Calibri" panose="020F0502020204030204" pitchFamily="34" charset="0"/>
              </a:rPr>
              <a:t> جدًا بحيث يتعذر على الطفل الصغير فهمه.</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قد يتطلب الأمر عدة أسئلة للوصول إلى الموضوع الذي يريد أخصائي الحالة مناقشته.</a:t>
            </a:r>
          </a:p>
        </p:txBody>
      </p:sp>
      <p:sp>
        <p:nvSpPr>
          <p:cNvPr id="21" name="TextBox 20">
            <a:extLst>
              <a:ext uri="{FF2B5EF4-FFF2-40B4-BE49-F238E27FC236}">
                <a16:creationId xmlns:a16="http://schemas.microsoft.com/office/drawing/2014/main" id="{0ABE418D-8981-07F1-D5C3-B80CCE08E0F8}"/>
              </a:ext>
            </a:extLst>
          </p:cNvPr>
          <p:cNvSpPr txBox="1"/>
          <p:nvPr/>
        </p:nvSpPr>
        <p:spPr>
          <a:xfrm>
            <a:off x="8163558" y="2120494"/>
            <a:ext cx="3441174" cy="1323439"/>
          </a:xfrm>
          <a:prstGeom prst="rect">
            <a:avLst/>
          </a:prstGeom>
          <a:noFill/>
        </p:spPr>
        <p:txBody>
          <a:bodyPr wrap="square">
            <a:spAutoFit/>
          </a:bodyPr>
          <a:lstStyle/>
          <a:p>
            <a:pPr algn="r" rtl="1"/>
            <a:r>
              <a:rPr lang="ar-SA" sz="1600" b="1" dirty="0">
                <a:latin typeface="Calibri" panose="020F0502020204030204" pitchFamily="34" charset="0"/>
                <a:cs typeface="Calibri" panose="020F0502020204030204" pitchFamily="34" charset="0"/>
              </a:rPr>
              <a:t>ال</a:t>
            </a:r>
            <a:r>
              <a:rPr lang="en-US" sz="1600" b="1" dirty="0" err="1">
                <a:latin typeface="Calibri" panose="020F0502020204030204" pitchFamily="34" charset="0"/>
                <a:cs typeface="Calibri" panose="020F0502020204030204" pitchFamily="34" charset="0"/>
              </a:rPr>
              <a:t>إيجابي</a:t>
            </a:r>
            <a:r>
              <a:rPr lang="ar-SA" sz="1600" b="1" dirty="0">
                <a:latin typeface="Calibri" panose="020F0502020204030204" pitchFamily="34" charset="0"/>
                <a:cs typeface="Calibri" panose="020F0502020204030204" pitchFamily="34" charset="0"/>
              </a:rPr>
              <a:t>ات</a:t>
            </a:r>
            <a:endParaRPr lang="en-US" sz="16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يمكن استخدامها لتوضيح أو تأكيد ما كان الطفل يحاول قوله.</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قد يساعد الطفل الخجول أو المتردد على الانفتاح</a:t>
            </a:r>
          </a:p>
        </p:txBody>
      </p:sp>
      <p:sp>
        <p:nvSpPr>
          <p:cNvPr id="22" name="TextBox 21">
            <a:extLst>
              <a:ext uri="{FF2B5EF4-FFF2-40B4-BE49-F238E27FC236}">
                <a16:creationId xmlns:a16="http://schemas.microsoft.com/office/drawing/2014/main" id="{231C2BB8-6F82-59AE-0282-8E063445B287}"/>
              </a:ext>
            </a:extLst>
          </p:cNvPr>
          <p:cNvSpPr txBox="1"/>
          <p:nvPr/>
        </p:nvSpPr>
        <p:spPr>
          <a:xfrm>
            <a:off x="8163558" y="4116934"/>
            <a:ext cx="3441174" cy="1569660"/>
          </a:xfrm>
          <a:prstGeom prst="rect">
            <a:avLst/>
          </a:prstGeom>
          <a:noFill/>
        </p:spPr>
        <p:txBody>
          <a:bodyPr wrap="square">
            <a:spAutoFit/>
          </a:bodyPr>
          <a:lstStyle/>
          <a:p>
            <a:pPr algn="r" rtl="1"/>
            <a:r>
              <a:rPr lang="en-US" sz="1600" b="1" dirty="0">
                <a:latin typeface="Calibri" panose="020F0502020204030204" pitchFamily="34" charset="0"/>
                <a:cs typeface="Calibri" panose="020F0502020204030204" pitchFamily="34" charset="0"/>
              </a:rPr>
              <a:t>السلبيات</a:t>
            </a:r>
            <a:endParaRPr lang="en-US" sz="16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إمكانية حدوث ضرر من خلال إجبار الطفل على إعطاء معلومات كاذبة.</a:t>
            </a:r>
          </a:p>
          <a:p>
            <a:pPr marL="285750" indent="-285750" algn="r" rtl="1">
              <a:buFont typeface="Arial" panose="020B0604020202020204" pitchFamily="34" charset="0"/>
              <a:buChar char="•"/>
            </a:pPr>
            <a:r>
              <a:rPr lang="en-US" sz="1600" dirty="0">
                <a:latin typeface="Calibri" panose="020F0502020204030204" pitchFamily="34" charset="0"/>
                <a:cs typeface="Calibri" panose="020F0502020204030204" pitchFamily="34" charset="0"/>
              </a:rPr>
              <a:t>من الصعب على الطفل ، وخاصة الأطفال والفتيات الصغار ، </a:t>
            </a:r>
            <a:r>
              <a:rPr lang="en-US" sz="1600" dirty="0" err="1">
                <a:latin typeface="Calibri" panose="020F0502020204030204" pitchFamily="34" charset="0"/>
                <a:cs typeface="Calibri" panose="020F0502020204030204" pitchFamily="34" charset="0"/>
              </a:rPr>
              <a:t>أن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يقول</a:t>
            </a:r>
            <a:r>
              <a:rPr lang="en-US" sz="1600" dirty="0">
                <a:latin typeface="Calibri" panose="020F0502020204030204" pitchFamily="34" charset="0"/>
                <a:cs typeface="Calibri" panose="020F0502020204030204" pitchFamily="34" charset="0"/>
              </a:rPr>
              <a:t> "لا" ويختلف مع ما يقترحه أخصائي الحالة.</a:t>
            </a:r>
          </a:p>
        </p:txBody>
      </p:sp>
    </p:spTree>
    <p:extLst>
      <p:ext uri="{BB962C8B-B14F-4D97-AF65-F5344CB8AC3E}">
        <p14:creationId xmlns:p14="http://schemas.microsoft.com/office/powerpoint/2010/main" val="135999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5" name="Table 6">
            <a:extLst>
              <a:ext uri="{FF2B5EF4-FFF2-40B4-BE49-F238E27FC236}">
                <a16:creationId xmlns:a16="http://schemas.microsoft.com/office/drawing/2014/main" id="{73697907-4990-46FB-96DD-FF5CF0A0CDA4}"/>
              </a:ext>
            </a:extLst>
          </p:cNvPr>
          <p:cNvGraphicFramePr>
            <a:graphicFrameLocks noGrp="1"/>
          </p:cNvGraphicFramePr>
          <p:nvPr>
            <p:extLst>
              <p:ext uri="{D42A27DB-BD31-4B8C-83A1-F6EECF244321}">
                <p14:modId xmlns:p14="http://schemas.microsoft.com/office/powerpoint/2010/main" val="2317971038"/>
              </p:ext>
            </p:extLst>
          </p:nvPr>
        </p:nvGraphicFramePr>
        <p:xfrm>
          <a:off x="3530169" y="1952242"/>
          <a:ext cx="7823631" cy="3936328"/>
        </p:xfrm>
        <a:graphic>
          <a:graphicData uri="http://schemas.openxmlformats.org/drawingml/2006/table">
            <a:tbl>
              <a:tblPr firstRow="1" bandRow="1">
                <a:tableStyleId>{F5AB1C69-6EDB-4FF4-983F-18BD219EF322}</a:tableStyleId>
              </a:tblPr>
              <a:tblGrid>
                <a:gridCol w="402966">
                  <a:extLst>
                    <a:ext uri="{9D8B030D-6E8A-4147-A177-3AD203B41FA5}">
                      <a16:colId xmlns:a16="http://schemas.microsoft.com/office/drawing/2014/main" val="3945184150"/>
                    </a:ext>
                  </a:extLst>
                </a:gridCol>
                <a:gridCol w="7420665">
                  <a:extLst>
                    <a:ext uri="{9D8B030D-6E8A-4147-A177-3AD203B41FA5}">
                      <a16:colId xmlns:a16="http://schemas.microsoft.com/office/drawing/2014/main" val="4239629306"/>
                    </a:ext>
                  </a:extLst>
                </a:gridCol>
              </a:tblGrid>
              <a:tr h="984082">
                <a:tc>
                  <a:txBody>
                    <a:bodyPr/>
                    <a:lstStyle/>
                    <a:p>
                      <a:pPr algn="r" rtl="1"/>
                      <a:endParaRPr lang="en-US" sz="2400" dirty="0">
                        <a:latin typeface="Arial" panose="020B0604020202020204" pitchFamily="34" charset="0"/>
                        <a:cs typeface="Arial" panose="020B0604020202020204" pitchFamily="34"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en-US" sz="2400" b="0" kern="1200" dirty="0">
                          <a:solidFill>
                            <a:schemeClr val="dk1"/>
                          </a:solidFill>
                          <a:effectLst/>
                          <a:latin typeface="Calibri" panose="020F0502020204030204" pitchFamily="34" charset="0"/>
                          <a:ea typeface="+mn-ea"/>
                          <a:cs typeface="Calibri" panose="020F0502020204030204" pitchFamily="34" charset="0"/>
                        </a:rPr>
                        <a:t>التحدث بصوت هادئ ومطمئن يشير إلى أنك لا تصدر أحكامًا وأنك داعم.</a:t>
                      </a:r>
                    </a:p>
                    <a:p>
                      <a:pPr algn="r" rtl="1"/>
                      <a:endParaRPr lang="en-US" sz="2400" dirty="0">
                        <a:latin typeface="Arial" panose="020B0604020202020204" pitchFamily="34" charset="0"/>
                        <a:cs typeface="Arial" panose="020B0604020202020204" pitchFamily="34"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8250414"/>
                  </a:ext>
                </a:extLst>
              </a:tr>
              <a:tr h="984082">
                <a:tc>
                  <a:txBody>
                    <a:bodyPr/>
                    <a:lstStyle/>
                    <a:p>
                      <a:pPr algn="r" rtl="1"/>
                      <a:endParaRPr lang="en-US" sz="2400" kern="1200" dirty="0">
                        <a:solidFill>
                          <a:schemeClr val="dk1"/>
                        </a:solidFill>
                        <a:effectLst/>
                        <a:latin typeface="Arial" panose="020B0604020202020204" pitchFamily="34" charset="0"/>
                        <a:ea typeface="+mn-ea"/>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rtl="1"/>
                      <a:r>
                        <a:rPr lang="en-US" sz="2400" kern="1200" dirty="0">
                          <a:solidFill>
                            <a:schemeClr val="dk1"/>
                          </a:solidFill>
                          <a:effectLst/>
                          <a:latin typeface="Calibri" panose="020F0502020204030204" pitchFamily="34" charset="0"/>
                          <a:ea typeface="+mn-ea"/>
                          <a:cs typeface="Calibri" panose="020F0502020204030204" pitchFamily="34" charset="0"/>
                        </a:rPr>
                        <a:t>التحدث </a:t>
                      </a:r>
                      <a:r>
                        <a:rPr lang="en-US" sz="2400" kern="1200" dirty="0" err="1">
                          <a:solidFill>
                            <a:schemeClr val="dk1"/>
                          </a:solidFill>
                          <a:effectLst/>
                          <a:latin typeface="Calibri" panose="020F0502020204030204" pitchFamily="34" charset="0"/>
                          <a:ea typeface="+mn-ea"/>
                          <a:cs typeface="Calibri" panose="020F0502020204030204" pitchFamily="34" charset="0"/>
                        </a:rPr>
                        <a:t>ببطء</a:t>
                      </a:r>
                      <a:r>
                        <a:rPr lang="en-US" sz="2400" kern="1200" dirty="0">
                          <a:solidFill>
                            <a:schemeClr val="dk1"/>
                          </a:solidFill>
                          <a:effectLst/>
                          <a:latin typeface="Calibri" panose="020F0502020204030204" pitchFamily="34" charset="0"/>
                          <a:ea typeface="+mn-ea"/>
                          <a:cs typeface="Calibri" panose="020F0502020204030204" pitchFamily="34" charset="0"/>
                        </a:rPr>
                        <a:t> </a:t>
                      </a:r>
                      <a:r>
                        <a:rPr lang="en-US" sz="2400" kern="1200" dirty="0" err="1">
                          <a:solidFill>
                            <a:schemeClr val="dk1"/>
                          </a:solidFill>
                          <a:effectLst/>
                          <a:latin typeface="Calibri" panose="020F0502020204030204" pitchFamily="34" charset="0"/>
                          <a:ea typeface="+mn-ea"/>
                          <a:cs typeface="Calibri" panose="020F0502020204030204" pitchFamily="34" charset="0"/>
                        </a:rPr>
                        <a:t>و</a:t>
                      </a:r>
                      <a:r>
                        <a:rPr lang="ar-SA" sz="2400" kern="1200" dirty="0">
                          <a:solidFill>
                            <a:schemeClr val="dk1"/>
                          </a:solidFill>
                          <a:effectLst/>
                          <a:latin typeface="Calibri" panose="020F0502020204030204" pitchFamily="34" charset="0"/>
                          <a:ea typeface="+mn-ea"/>
                          <a:cs typeface="Calibri" panose="020F0502020204030204" pitchFamily="34" charset="0"/>
                        </a:rPr>
                        <a:t>ب</a:t>
                      </a:r>
                      <a:r>
                        <a:rPr lang="en-US" sz="2400" kern="1200" dirty="0" err="1">
                          <a:solidFill>
                            <a:schemeClr val="dk1"/>
                          </a:solidFill>
                          <a:effectLst/>
                          <a:latin typeface="Calibri" panose="020F0502020204030204" pitchFamily="34" charset="0"/>
                          <a:ea typeface="+mn-ea"/>
                          <a:cs typeface="Calibri" panose="020F0502020204030204" pitchFamily="34" charset="0"/>
                        </a:rPr>
                        <a:t>راحة</a:t>
                      </a:r>
                      <a:r>
                        <a:rPr lang="en-US" sz="2400" kern="1200" dirty="0">
                          <a:solidFill>
                            <a:schemeClr val="dk1"/>
                          </a:solidFill>
                          <a:effectLst/>
                          <a:latin typeface="Calibri" panose="020F0502020204030204" pitchFamily="34" charset="0"/>
                          <a:ea typeface="+mn-ea"/>
                          <a:cs typeface="Calibri" panose="020F0502020204030204" pitchFamily="34" charset="0"/>
                        </a:rPr>
                        <a:t> مع الصمت يخلق مساحة للشخص الآخر للانفتاح والتعبير عن نفسه.</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73044434"/>
                  </a:ext>
                </a:extLst>
              </a:tr>
              <a:tr h="984082">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2400" kern="1200" dirty="0">
                        <a:solidFill>
                          <a:schemeClr val="dk1"/>
                        </a:solidFill>
                        <a:effectLst/>
                        <a:latin typeface="Arial" panose="020B0604020202020204" pitchFamily="34" charset="0"/>
                        <a:ea typeface="+mn-ea"/>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Calibri" panose="020F0502020204030204" pitchFamily="34" charset="0"/>
                          <a:ea typeface="+mn-ea"/>
                          <a:cs typeface="Calibri" panose="020F0502020204030204" pitchFamily="34" charset="0"/>
                        </a:rPr>
                        <a:t>إن التحدث </a:t>
                      </a:r>
                      <a:r>
                        <a:rPr lang="en-US" sz="2400" kern="1200" dirty="0" err="1">
                          <a:solidFill>
                            <a:schemeClr val="dk1"/>
                          </a:solidFill>
                          <a:effectLst/>
                          <a:latin typeface="Calibri" panose="020F0502020204030204" pitchFamily="34" charset="0"/>
                          <a:ea typeface="+mn-ea"/>
                          <a:cs typeface="Calibri" panose="020F0502020204030204" pitchFamily="34" charset="0"/>
                        </a:rPr>
                        <a:t>بشكل</a:t>
                      </a:r>
                      <a:r>
                        <a:rPr lang="en-US" sz="2400" kern="1200" dirty="0">
                          <a:solidFill>
                            <a:schemeClr val="dk1"/>
                          </a:solidFill>
                          <a:effectLst/>
                          <a:latin typeface="Calibri" panose="020F0502020204030204" pitchFamily="34" charset="0"/>
                          <a:ea typeface="+mn-ea"/>
                          <a:cs typeface="Calibri" panose="020F0502020204030204" pitchFamily="34" charset="0"/>
                        </a:rPr>
                        <a:t> </a:t>
                      </a:r>
                      <a:r>
                        <a:rPr lang="en-US" sz="2400" kern="1200" dirty="0" err="1">
                          <a:solidFill>
                            <a:schemeClr val="dk1"/>
                          </a:solidFill>
                          <a:effectLst/>
                          <a:latin typeface="Calibri" panose="020F0502020204030204" pitchFamily="34" charset="0"/>
                          <a:ea typeface="+mn-ea"/>
                          <a:cs typeface="Calibri" panose="020F0502020204030204" pitchFamily="34" charset="0"/>
                        </a:rPr>
                        <a:t>أبط</a:t>
                      </a:r>
                      <a:r>
                        <a:rPr lang="ar-SA" sz="2400" kern="1200" dirty="0" err="1">
                          <a:solidFill>
                            <a:schemeClr val="dk1"/>
                          </a:solidFill>
                          <a:effectLst/>
                          <a:latin typeface="Calibri" panose="020F0502020204030204" pitchFamily="34" charset="0"/>
                          <a:ea typeface="+mn-ea"/>
                          <a:cs typeface="Calibri" panose="020F0502020204030204" pitchFamily="34" charset="0"/>
                        </a:rPr>
                        <a:t>ئ</a:t>
                      </a:r>
                      <a:r>
                        <a:rPr lang="en-US" sz="2400" kern="1200" dirty="0">
                          <a:solidFill>
                            <a:schemeClr val="dk1"/>
                          </a:solidFill>
                          <a:effectLst/>
                          <a:latin typeface="Calibri" panose="020F0502020204030204" pitchFamily="34" charset="0"/>
                          <a:ea typeface="+mn-ea"/>
                          <a:cs typeface="Calibri" panose="020F0502020204030204" pitchFamily="34" charset="0"/>
                        </a:rPr>
                        <a:t> من المعتاد بصوت هادئ يجعلك تفهم بسهولة ويشير إلى أنك مرتاح ولديك وقت لمنحه للشخص.</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4499443"/>
                  </a:ext>
                </a:extLst>
              </a:tr>
              <a:tr h="984082">
                <a:tc>
                  <a:txBody>
                    <a:bodyPr/>
                    <a:lstStyle/>
                    <a:p>
                      <a:pPr algn="r" rtl="1"/>
                      <a:endParaRPr lang="en-US" sz="2400" kern="1200" dirty="0">
                        <a:solidFill>
                          <a:schemeClr val="dk1"/>
                        </a:solidFill>
                        <a:effectLst/>
                        <a:latin typeface="Arial" panose="020B0604020202020204" pitchFamily="34" charset="0"/>
                        <a:ea typeface="+mn-ea"/>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rtl="1"/>
                      <a:r>
                        <a:rPr lang="en-US" sz="2400" kern="1200" dirty="0">
                          <a:solidFill>
                            <a:schemeClr val="dk1"/>
                          </a:solidFill>
                          <a:effectLst/>
                          <a:latin typeface="Calibri" panose="020F0502020204030204" pitchFamily="34" charset="0"/>
                          <a:ea typeface="+mn-ea"/>
                          <a:cs typeface="Calibri" panose="020F0502020204030204" pitchFamily="34" charset="0"/>
                        </a:rPr>
                        <a:t>التحدث بهدوء ولطف أكثر من المعتاد يمكن أن يكون مطمئنًا ويشير إلى أنك </a:t>
                      </a:r>
                      <a:r>
                        <a:rPr lang="en-US" sz="2400" kern="1200" dirty="0" err="1">
                          <a:solidFill>
                            <a:schemeClr val="dk1"/>
                          </a:solidFill>
                          <a:effectLst/>
                          <a:latin typeface="Calibri" panose="020F0502020204030204" pitchFamily="34" charset="0"/>
                          <a:ea typeface="+mn-ea"/>
                          <a:cs typeface="Calibri" panose="020F0502020204030204" pitchFamily="34" charset="0"/>
                        </a:rPr>
                        <a:t>تستمع</a:t>
                      </a:r>
                      <a:r>
                        <a:rPr lang="en-US" sz="2400" kern="1200" dirty="0">
                          <a:solidFill>
                            <a:schemeClr val="dk1"/>
                          </a:solidFill>
                          <a:effectLst/>
                          <a:latin typeface="Calibri" panose="020F0502020204030204" pitchFamily="34" charset="0"/>
                          <a:ea typeface="+mn-ea"/>
                          <a:cs typeface="Calibri" panose="020F0502020204030204" pitchFamily="34" charset="0"/>
                        </a:rPr>
                        <a:t> </a:t>
                      </a:r>
                      <a:r>
                        <a:rPr lang="en-US" sz="2400" kern="1200" dirty="0" err="1">
                          <a:solidFill>
                            <a:schemeClr val="dk1"/>
                          </a:solidFill>
                          <a:effectLst/>
                          <a:latin typeface="Calibri" panose="020F0502020204030204" pitchFamily="34" charset="0"/>
                          <a:ea typeface="+mn-ea"/>
                          <a:cs typeface="Calibri" panose="020F0502020204030204" pitchFamily="34" charset="0"/>
                        </a:rPr>
                        <a:t>و</a:t>
                      </a:r>
                      <a:r>
                        <a:rPr lang="ar-SA" sz="2400" kern="1200" dirty="0">
                          <a:solidFill>
                            <a:schemeClr val="dk1"/>
                          </a:solidFill>
                          <a:effectLst/>
                          <a:latin typeface="Calibri" panose="020F0502020204030204" pitchFamily="34" charset="0"/>
                          <a:ea typeface="+mn-ea"/>
                          <a:cs typeface="Calibri" panose="020F0502020204030204" pitchFamily="34" charset="0"/>
                        </a:rPr>
                        <a:t>تهتم</a:t>
                      </a:r>
                      <a:r>
                        <a:rPr lang="en-US" sz="2400" kern="1200" dirty="0">
                          <a:solidFill>
                            <a:schemeClr val="dk1"/>
                          </a:solidFill>
                          <a:effectLst/>
                          <a:latin typeface="Calibri" panose="020F0502020204030204" pitchFamily="34" charset="0"/>
                          <a:ea typeface="+mn-ea"/>
                          <a:cs typeface="Calibri" panose="020F0502020204030204" pitchFamily="34" charset="0"/>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17143116"/>
                  </a:ext>
                </a:extLst>
              </a:tr>
            </a:tbl>
          </a:graphicData>
        </a:graphic>
      </p:graphicFrame>
      <p:sp>
        <p:nvSpPr>
          <p:cNvPr id="66" name="Arrow: Pentagon 65">
            <a:extLst>
              <a:ext uri="{FF2B5EF4-FFF2-40B4-BE49-F238E27FC236}">
                <a16:creationId xmlns:a16="http://schemas.microsoft.com/office/drawing/2014/main" id="{48BED076-3D75-4D4D-BA7F-7A69F3036B96}"/>
              </a:ext>
            </a:extLst>
          </p:cNvPr>
          <p:cNvSpPr/>
          <p:nvPr/>
        </p:nvSpPr>
        <p:spPr>
          <a:xfrm>
            <a:off x="1768231" y="1952242"/>
            <a:ext cx="1813428" cy="86896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r>
              <a:rPr lang="ar-SA" sz="2400" b="1" dirty="0">
                <a:solidFill>
                  <a:schemeClr val="tx1"/>
                </a:solidFill>
                <a:latin typeface="Calibri" panose="020F0502020204030204" pitchFamily="34" charset="0"/>
                <a:cs typeface="Calibri" panose="020F0502020204030204" pitchFamily="34" charset="0"/>
              </a:rPr>
              <a:t>نبرة الصوت</a:t>
            </a:r>
            <a:endParaRPr lang="en-CA" sz="2400" b="1" dirty="0">
              <a:solidFill>
                <a:schemeClr val="tx1"/>
              </a:solidFill>
              <a:latin typeface="Calibri" panose="020F0502020204030204" pitchFamily="34" charset="0"/>
              <a:cs typeface="Calibri" panose="020F0502020204030204" pitchFamily="34" charset="0"/>
            </a:endParaRPr>
          </a:p>
        </p:txBody>
      </p:sp>
      <p:sp>
        <p:nvSpPr>
          <p:cNvPr id="67" name="Arrow: Pentagon 66">
            <a:extLst>
              <a:ext uri="{FF2B5EF4-FFF2-40B4-BE49-F238E27FC236}">
                <a16:creationId xmlns:a16="http://schemas.microsoft.com/office/drawing/2014/main" id="{78052E88-D508-4D8E-B85D-9D341EC43574}"/>
              </a:ext>
            </a:extLst>
          </p:cNvPr>
          <p:cNvSpPr/>
          <p:nvPr/>
        </p:nvSpPr>
        <p:spPr>
          <a:xfrm>
            <a:off x="1768231" y="2914999"/>
            <a:ext cx="1813428" cy="86896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latin typeface="Calibri" panose="020F0502020204030204" pitchFamily="34" charset="0"/>
                <a:cs typeface="Calibri" panose="020F0502020204030204" pitchFamily="34" charset="0"/>
              </a:rPr>
              <a:t>ال</a:t>
            </a:r>
            <a:r>
              <a:rPr lang="en-US" sz="2400" b="1" dirty="0" err="1">
                <a:solidFill>
                  <a:schemeClr val="tx1"/>
                </a:solidFill>
                <a:latin typeface="Calibri" panose="020F0502020204030204" pitchFamily="34" charset="0"/>
                <a:cs typeface="Calibri" panose="020F0502020204030204" pitchFamily="34" charset="0"/>
              </a:rPr>
              <a:t>توقيت</a:t>
            </a:r>
            <a:endParaRPr lang="en-CA" sz="2400" b="1" dirty="0">
              <a:solidFill>
                <a:schemeClr val="tx1"/>
              </a:solidFill>
              <a:latin typeface="Calibri" panose="020F0502020204030204" pitchFamily="34" charset="0"/>
              <a:cs typeface="Calibri" panose="020F0502020204030204" pitchFamily="34" charset="0"/>
            </a:endParaRPr>
          </a:p>
        </p:txBody>
      </p:sp>
      <p:sp>
        <p:nvSpPr>
          <p:cNvPr id="68" name="Arrow: Pentagon 67">
            <a:extLst>
              <a:ext uri="{FF2B5EF4-FFF2-40B4-BE49-F238E27FC236}">
                <a16:creationId xmlns:a16="http://schemas.microsoft.com/office/drawing/2014/main" id="{64DE7F54-0368-474A-A6DB-412453B0F3CF}"/>
              </a:ext>
            </a:extLst>
          </p:cNvPr>
          <p:cNvSpPr/>
          <p:nvPr/>
        </p:nvSpPr>
        <p:spPr>
          <a:xfrm>
            <a:off x="1768231" y="3877756"/>
            <a:ext cx="1813428" cy="86896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latin typeface="Calibri" panose="020F0502020204030204" pitchFamily="34" charset="0"/>
                <a:cs typeface="Calibri" panose="020F0502020204030204" pitchFamily="34" charset="0"/>
              </a:rPr>
              <a:t>السرعة</a:t>
            </a:r>
            <a:endParaRPr lang="en-CA" sz="2400" b="1" dirty="0">
              <a:solidFill>
                <a:schemeClr val="tx1"/>
              </a:solidFill>
              <a:latin typeface="Calibri" panose="020F0502020204030204" pitchFamily="34" charset="0"/>
              <a:cs typeface="Calibri" panose="020F0502020204030204" pitchFamily="34" charset="0"/>
            </a:endParaRPr>
          </a:p>
        </p:txBody>
      </p:sp>
      <p:sp>
        <p:nvSpPr>
          <p:cNvPr id="69" name="Arrow: Pentagon 68">
            <a:extLst>
              <a:ext uri="{FF2B5EF4-FFF2-40B4-BE49-F238E27FC236}">
                <a16:creationId xmlns:a16="http://schemas.microsoft.com/office/drawing/2014/main" id="{8E124DAD-7694-4AF7-B07C-B1CFBAECB8D6}"/>
              </a:ext>
            </a:extLst>
          </p:cNvPr>
          <p:cNvSpPr/>
          <p:nvPr/>
        </p:nvSpPr>
        <p:spPr>
          <a:xfrm>
            <a:off x="1768231" y="4840513"/>
            <a:ext cx="1813428" cy="86896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latin typeface="Calibri" panose="020F0502020204030204" pitchFamily="34" charset="0"/>
                <a:cs typeface="Calibri" panose="020F0502020204030204" pitchFamily="34" charset="0"/>
              </a:rPr>
              <a:t>مستوى الصوت</a:t>
            </a:r>
            <a:endParaRPr lang="en-CA" sz="2400" b="1" dirty="0">
              <a:solidFill>
                <a:schemeClr val="tx1"/>
              </a:solidFill>
              <a:latin typeface="Calibri" panose="020F0502020204030204" pitchFamily="34" charset="0"/>
              <a:cs typeface="Calibri" panose="020F0502020204030204" pitchFamily="34" charset="0"/>
            </a:endParaRPr>
          </a:p>
        </p:txBody>
      </p:sp>
      <p:grpSp>
        <p:nvGrpSpPr>
          <p:cNvPr id="74" name="Group 73">
            <a:extLst>
              <a:ext uri="{FF2B5EF4-FFF2-40B4-BE49-F238E27FC236}">
                <a16:creationId xmlns:a16="http://schemas.microsoft.com/office/drawing/2014/main" id="{EFCFBFA0-3820-406C-94CD-05D6A9B9E681}"/>
              </a:ext>
            </a:extLst>
          </p:cNvPr>
          <p:cNvGrpSpPr/>
          <p:nvPr/>
        </p:nvGrpSpPr>
        <p:grpSpPr>
          <a:xfrm>
            <a:off x="563880" y="1983644"/>
            <a:ext cx="1615810" cy="1066638"/>
            <a:chOff x="1117849" y="1088408"/>
            <a:chExt cx="1615810" cy="1066638"/>
          </a:xfrm>
        </p:grpSpPr>
        <p:sp>
          <p:nvSpPr>
            <p:cNvPr id="70" name="Oval 69">
              <a:extLst>
                <a:ext uri="{FF2B5EF4-FFF2-40B4-BE49-F238E27FC236}">
                  <a16:creationId xmlns:a16="http://schemas.microsoft.com/office/drawing/2014/main" id="{8772CC45-484A-4FC0-95ED-DB4D1198C774}"/>
                </a:ext>
              </a:extLst>
            </p:cNvPr>
            <p:cNvSpPr/>
            <p:nvPr/>
          </p:nvSpPr>
          <p:spPr>
            <a:xfrm>
              <a:off x="1117849" y="1247976"/>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71" name="Isosceles Triangle 70">
              <a:extLst>
                <a:ext uri="{FF2B5EF4-FFF2-40B4-BE49-F238E27FC236}">
                  <a16:creationId xmlns:a16="http://schemas.microsoft.com/office/drawing/2014/main" id="{7132F045-2145-4AAD-A876-274E4CAE8309}"/>
                </a:ext>
              </a:extLst>
            </p:cNvPr>
            <p:cNvSpPr/>
            <p:nvPr/>
          </p:nvSpPr>
          <p:spPr>
            <a:xfrm rot="16920400">
              <a:off x="1744786" y="1658267"/>
              <a:ext cx="276225" cy="40224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72" name="Arc 71">
              <a:extLst>
                <a:ext uri="{FF2B5EF4-FFF2-40B4-BE49-F238E27FC236}">
                  <a16:creationId xmlns:a16="http://schemas.microsoft.com/office/drawing/2014/main" id="{3E787D17-F0B5-49BE-9255-624B7AD906A2}"/>
                </a:ext>
              </a:extLst>
            </p:cNvPr>
            <p:cNvSpPr/>
            <p:nvPr/>
          </p:nvSpPr>
          <p:spPr>
            <a:xfrm>
              <a:off x="1752136" y="1088408"/>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73" name="Arc 72">
              <a:extLst>
                <a:ext uri="{FF2B5EF4-FFF2-40B4-BE49-F238E27FC236}">
                  <a16:creationId xmlns:a16="http://schemas.microsoft.com/office/drawing/2014/main" id="{FD27573E-043E-4BB9-8795-0F2A80E98CD0}"/>
                </a:ext>
              </a:extLst>
            </p:cNvPr>
            <p:cNvSpPr/>
            <p:nvPr/>
          </p:nvSpPr>
          <p:spPr>
            <a:xfrm>
              <a:off x="1922891" y="1344278"/>
              <a:ext cx="810768" cy="810768"/>
            </a:xfrm>
            <a:prstGeom prst="arc">
              <a:avLst>
                <a:gd name="adj1" fmla="val 3433714"/>
                <a:gd name="adj2" fmla="val 8630925"/>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4" name="Title 3">
            <a:extLst>
              <a:ext uri="{FF2B5EF4-FFF2-40B4-BE49-F238E27FC236}">
                <a16:creationId xmlns:a16="http://schemas.microsoft.com/office/drawing/2014/main" id="{E95ABD9D-CAD4-A542-9B87-C51A868264C7}"/>
              </a:ext>
            </a:extLst>
          </p:cNvPr>
          <p:cNvSpPr>
            <a:spLocks noGrp="1"/>
          </p:cNvSpPr>
          <p:nvPr>
            <p:ph type="title"/>
          </p:nvPr>
        </p:nvSpPr>
        <p:spPr/>
        <p:txBody>
          <a:bodyPr/>
          <a:lstStyle/>
          <a:p>
            <a:pPr rtl="1"/>
            <a:r>
              <a:rPr lang="en-US" dirty="0">
                <a:latin typeface="Calibri" panose="020F0502020204030204" pitchFamily="34" charset="0"/>
                <a:cs typeface="Calibri" panose="020F0502020204030204" pitchFamily="34" charset="0"/>
              </a:rPr>
              <a:t>كيف تختار التحدث</a:t>
            </a:r>
          </a:p>
        </p:txBody>
      </p:sp>
    </p:spTree>
    <p:extLst>
      <p:ext uri="{BB962C8B-B14F-4D97-AF65-F5344CB8AC3E}">
        <p14:creationId xmlns:p14="http://schemas.microsoft.com/office/powerpoint/2010/main" val="1301834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a:xfrm>
            <a:off x="763945" y="120516"/>
            <a:ext cx="11136086" cy="868968"/>
          </a:xfrm>
        </p:spPr>
        <p:txBody>
          <a:bodyPr>
            <a:noAutofit/>
          </a:bodyPr>
          <a:lstStyle/>
          <a:p>
            <a:pPr rtl="1"/>
            <a:r>
              <a:rPr lang="ar-SA" dirty="0" err="1">
                <a:latin typeface="Calibri" panose="020F0502020204030204" pitchFamily="34" charset="0"/>
                <a:cs typeface="Calibri" panose="020F0502020204030204" pitchFamily="34" charset="0"/>
              </a:rPr>
              <a:t>ت</a:t>
            </a:r>
            <a:r>
              <a:rPr lang="en-US" dirty="0" err="1">
                <a:latin typeface="Calibri" panose="020F0502020204030204" pitchFamily="34" charset="0"/>
                <a:cs typeface="Calibri" panose="020F0502020204030204" pitchFamily="34" charset="0"/>
              </a:rPr>
              <a:t>عز</a:t>
            </a:r>
            <a:r>
              <a:rPr lang="ar-SA" dirty="0" err="1">
                <a:latin typeface="Calibri" panose="020F0502020204030204" pitchFamily="34" charset="0"/>
                <a:cs typeface="Calibri" panose="020F0502020204030204" pitchFamily="34" charset="0"/>
              </a:rPr>
              <a:t>ي</a:t>
            </a:r>
            <a:r>
              <a:rPr lang="en-US" dirty="0" err="1">
                <a:latin typeface="Calibri" panose="020F0502020204030204" pitchFamily="34" charset="0"/>
                <a:cs typeface="Calibri" panose="020F0502020204030204" pitchFamily="34" charset="0"/>
              </a:rPr>
              <a:t>ز</a:t>
            </a:r>
            <a:r>
              <a:rPr lang="en-US" dirty="0">
                <a:latin typeface="Calibri" panose="020F0502020204030204" pitchFamily="34" charset="0"/>
                <a:cs typeface="Calibri" panose="020F0502020204030204" pitchFamily="34" charset="0"/>
              </a:rPr>
              <a:t> التحدث مع التواصل غير اللفظي</a:t>
            </a:r>
            <a:endParaRPr lang="en-CA" dirty="0">
              <a:latin typeface="Calibri" panose="020F0502020204030204" pitchFamily="34" charset="0"/>
              <a:cs typeface="Calibri" panose="020F0502020204030204" pitchFamily="34" charset="0"/>
            </a:endParaRPr>
          </a:p>
        </p:txBody>
      </p:sp>
      <p:sp>
        <p:nvSpPr>
          <p:cNvPr id="34" name="TextBox 33">
            <a:extLst>
              <a:ext uri="{FF2B5EF4-FFF2-40B4-BE49-F238E27FC236}">
                <a16:creationId xmlns:a16="http://schemas.microsoft.com/office/drawing/2014/main" id="{53EC3152-B807-47C2-912F-5E017E86C83F}"/>
              </a:ext>
            </a:extLst>
          </p:cNvPr>
          <p:cNvSpPr txBox="1"/>
          <p:nvPr/>
        </p:nvSpPr>
        <p:spPr>
          <a:xfrm>
            <a:off x="1005841" y="4187456"/>
            <a:ext cx="3333279" cy="2123658"/>
          </a:xfrm>
          <a:prstGeom prst="rect">
            <a:avLst/>
          </a:prstGeom>
          <a:noFill/>
        </p:spPr>
        <p:txBody>
          <a:bodyPr wrap="square">
            <a:spAutoFit/>
          </a:bodyPr>
          <a:lstStyle/>
          <a:p>
            <a:pPr algn="r" rtl="1"/>
            <a:r>
              <a:rPr lang="en-US" sz="2200" b="1" dirty="0">
                <a:effectLst/>
                <a:latin typeface="Calibri" panose="020F0502020204030204" pitchFamily="34" charset="0"/>
                <a:ea typeface="Calibri" panose="020F0502020204030204" pitchFamily="34" charset="0"/>
                <a:cs typeface="Calibri" panose="020F0502020204030204" pitchFamily="34" charset="0"/>
              </a:rPr>
              <a:t>لغة الجسد</a:t>
            </a:r>
          </a:p>
          <a:p>
            <a:pPr algn="r" rtl="1"/>
            <a:r>
              <a:rPr lang="en-US" sz="2200" dirty="0">
                <a:latin typeface="Calibri" panose="020F0502020204030204" pitchFamily="34" charset="0"/>
                <a:cs typeface="Calibri" panose="020F0502020204030204" pitchFamily="34" charset="0"/>
              </a:rPr>
              <a:t>على سبيل المثال ، الذراعين مطويتين أو مسترخيتين ، والجسد متجهًا بعيدًا </a:t>
            </a:r>
            <a:r>
              <a:rPr lang="en-US" sz="2200" dirty="0" err="1">
                <a:latin typeface="Calibri" panose="020F0502020204030204" pitchFamily="34" charset="0"/>
                <a:cs typeface="Calibri" panose="020F0502020204030204" pitchFamily="34" charset="0"/>
              </a:rPr>
              <a:t>أو</a:t>
            </a:r>
            <a:r>
              <a:rPr lang="en-US" sz="2200" dirty="0">
                <a:latin typeface="Calibri" panose="020F0502020204030204" pitchFamily="34" charset="0"/>
                <a:cs typeface="Calibri" panose="020F0502020204030204" pitchFamily="34" charset="0"/>
              </a:rPr>
              <a:t> </a:t>
            </a:r>
            <a:r>
              <a:rPr lang="ar-SA" sz="2200" dirty="0" err="1">
                <a:latin typeface="Calibri" panose="020F0502020204030204" pitchFamily="34" charset="0"/>
                <a:cs typeface="Calibri" panose="020F0502020204030204" pitchFamily="34" charset="0"/>
              </a:rPr>
              <a:t>با</a:t>
            </a:r>
            <a:r>
              <a:rPr lang="en-US" sz="2200" dirty="0" err="1">
                <a:latin typeface="Calibri" panose="020F0502020204030204" pitchFamily="34" charset="0"/>
                <a:cs typeface="Calibri" panose="020F0502020204030204" pitchFamily="34" charset="0"/>
              </a:rPr>
              <a:t>تجاه</a:t>
            </a:r>
            <a:r>
              <a:rPr lang="en-US" sz="2200" dirty="0">
                <a:latin typeface="Calibri" panose="020F0502020204030204" pitchFamily="34" charset="0"/>
                <a:cs typeface="Calibri" panose="020F0502020204030204" pitchFamily="34" charset="0"/>
              </a:rPr>
              <a:t> ال</a:t>
            </a:r>
            <a:r>
              <a:rPr lang="ar-SA" sz="2200" dirty="0">
                <a:latin typeface="Calibri" panose="020F0502020204030204" pitchFamily="34" charset="0"/>
                <a:cs typeface="Calibri" panose="020F0502020204030204" pitchFamily="34" charset="0"/>
              </a:rPr>
              <a:t>متحدث</a:t>
            </a:r>
            <a:r>
              <a:rPr lang="en-US" sz="2200" dirty="0">
                <a:latin typeface="Calibri" panose="020F0502020204030204" pitchFamily="34" charset="0"/>
                <a:cs typeface="Calibri" panose="020F0502020204030204" pitchFamily="34" charset="0"/>
              </a:rPr>
              <a:t> ، أو الجلوس بشكل مستقيم أو منحنيًا</a:t>
            </a:r>
            <a:endParaRPr lang="en-CA" sz="2200" dirty="0">
              <a:latin typeface="Calibri" panose="020F0502020204030204" pitchFamily="34" charset="0"/>
              <a:cs typeface="Calibri" panose="020F0502020204030204" pitchFamily="34" charset="0"/>
            </a:endParaRPr>
          </a:p>
        </p:txBody>
      </p:sp>
      <p:grpSp>
        <p:nvGrpSpPr>
          <p:cNvPr id="41" name="Group 40">
            <a:extLst>
              <a:ext uri="{FF2B5EF4-FFF2-40B4-BE49-F238E27FC236}">
                <a16:creationId xmlns:a16="http://schemas.microsoft.com/office/drawing/2014/main" id="{35A3846A-9DB7-4820-BB7B-19D8157C225B}"/>
              </a:ext>
            </a:extLst>
          </p:cNvPr>
          <p:cNvGrpSpPr/>
          <p:nvPr/>
        </p:nvGrpSpPr>
        <p:grpSpPr>
          <a:xfrm>
            <a:off x="5448139" y="2157088"/>
            <a:ext cx="1969639" cy="3730164"/>
            <a:chOff x="7838339" y="2226754"/>
            <a:chExt cx="1969639" cy="3730164"/>
          </a:xfrm>
          <a:solidFill>
            <a:schemeClr val="accent3">
              <a:lumMod val="75000"/>
            </a:schemeClr>
          </a:solidFill>
        </p:grpSpPr>
        <p:sp>
          <p:nvSpPr>
            <p:cNvPr id="14" name="Round Same Side Corner Rectangle 3">
              <a:extLst>
                <a:ext uri="{FF2B5EF4-FFF2-40B4-BE49-F238E27FC236}">
                  <a16:creationId xmlns:a16="http://schemas.microsoft.com/office/drawing/2014/main" id="{7A2F5AB7-F1A7-4A91-BC0A-A53B57814086}"/>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AB27C9EF-73D0-4299-8859-A09F4CBB7325}"/>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35" name="Group 34">
              <a:extLst>
                <a:ext uri="{FF2B5EF4-FFF2-40B4-BE49-F238E27FC236}">
                  <a16:creationId xmlns:a16="http://schemas.microsoft.com/office/drawing/2014/main" id="{27D864E8-FBCA-4986-95AE-68B435CD7449}"/>
                </a:ext>
              </a:extLst>
            </p:cNvPr>
            <p:cNvGrpSpPr/>
            <p:nvPr/>
          </p:nvGrpSpPr>
          <p:grpSpPr>
            <a:xfrm rot="507905">
              <a:off x="7838339" y="3815940"/>
              <a:ext cx="553322" cy="1525212"/>
              <a:chOff x="7916671" y="3937945"/>
              <a:chExt cx="553322" cy="1525212"/>
            </a:xfrm>
            <a:grpFill/>
          </p:grpSpPr>
          <p:sp>
            <p:nvSpPr>
              <p:cNvPr id="17" name="Round Same Side Corner Rectangle 25">
                <a:extLst>
                  <a:ext uri="{FF2B5EF4-FFF2-40B4-BE49-F238E27FC236}">
                    <a16:creationId xmlns:a16="http://schemas.microsoft.com/office/drawing/2014/main" id="{5DF675A6-027C-4E69-87B9-A934E7533E35}"/>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37BEC9E3-B34A-473C-8A25-F835225C02D9}"/>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48BE51B9-821E-432B-92A9-709456FB7119}"/>
                </a:ext>
              </a:extLst>
            </p:cNvPr>
            <p:cNvGrpSpPr/>
            <p:nvPr/>
          </p:nvGrpSpPr>
          <p:grpSpPr>
            <a:xfrm rot="21105829" flipH="1">
              <a:off x="9243874" y="3806245"/>
              <a:ext cx="564104" cy="1525212"/>
              <a:chOff x="7916671" y="3937945"/>
              <a:chExt cx="553322" cy="1525212"/>
            </a:xfrm>
            <a:grpFill/>
          </p:grpSpPr>
          <p:sp>
            <p:nvSpPr>
              <p:cNvPr id="37" name="Round Same Side Corner Rectangle 25">
                <a:extLst>
                  <a:ext uri="{FF2B5EF4-FFF2-40B4-BE49-F238E27FC236}">
                    <a16:creationId xmlns:a16="http://schemas.microsoft.com/office/drawing/2014/main" id="{F791794A-9E95-4947-ADBA-813DC624E2BF}"/>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8" name="Oval 37">
                <a:extLst>
                  <a:ext uri="{FF2B5EF4-FFF2-40B4-BE49-F238E27FC236}">
                    <a16:creationId xmlns:a16="http://schemas.microsoft.com/office/drawing/2014/main" id="{61671585-21E2-4D4A-92D5-B5C4C169AA96}"/>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39" name="TextBox 38">
            <a:extLst>
              <a:ext uri="{FF2B5EF4-FFF2-40B4-BE49-F238E27FC236}">
                <a16:creationId xmlns:a16="http://schemas.microsoft.com/office/drawing/2014/main" id="{B93C63A2-3E59-4469-A9D0-29CA2447425C}"/>
              </a:ext>
            </a:extLst>
          </p:cNvPr>
          <p:cNvSpPr txBox="1"/>
          <p:nvPr/>
        </p:nvSpPr>
        <p:spPr>
          <a:xfrm>
            <a:off x="8182968" y="3442712"/>
            <a:ext cx="2761170" cy="1107996"/>
          </a:xfrm>
          <a:prstGeom prst="rect">
            <a:avLst/>
          </a:prstGeom>
          <a:noFill/>
        </p:spPr>
        <p:txBody>
          <a:bodyPr wrap="square">
            <a:spAutoFit/>
          </a:bodyPr>
          <a:lstStyle/>
          <a:p>
            <a:pPr algn="r" rtl="1"/>
            <a:r>
              <a:rPr lang="en-US" sz="2200" b="1" dirty="0">
                <a:effectLst/>
                <a:latin typeface="Calibri" panose="020F0502020204030204" pitchFamily="34" charset="0"/>
                <a:ea typeface="Calibri" panose="020F0502020204030204" pitchFamily="34" charset="0"/>
                <a:cs typeface="Calibri" panose="020F0502020204030204" pitchFamily="34" charset="0"/>
              </a:rPr>
              <a:t>تعابير الوجه</a:t>
            </a:r>
          </a:p>
          <a:p>
            <a:pPr algn="r" rtl="1"/>
            <a:r>
              <a:rPr lang="en-US" sz="2200" dirty="0">
                <a:latin typeface="Calibri" panose="020F0502020204030204" pitchFamily="34" charset="0"/>
                <a:cs typeface="Calibri" panose="020F0502020204030204" pitchFamily="34" charset="0"/>
              </a:rPr>
              <a:t>على سبيل المثال رفع الحاجبين وتغيير شكل الفم</a:t>
            </a:r>
            <a:endParaRPr lang="en-CA" sz="2200" dirty="0">
              <a:latin typeface="Calibri" panose="020F0502020204030204" pitchFamily="34" charset="0"/>
              <a:cs typeface="Calibri" panose="020F0502020204030204" pitchFamily="34" charset="0"/>
            </a:endParaRPr>
          </a:p>
        </p:txBody>
      </p:sp>
      <p:sp>
        <p:nvSpPr>
          <p:cNvPr id="40" name="TextBox 39">
            <a:extLst>
              <a:ext uri="{FF2B5EF4-FFF2-40B4-BE49-F238E27FC236}">
                <a16:creationId xmlns:a16="http://schemas.microsoft.com/office/drawing/2014/main" id="{C159999B-825D-479D-8B95-2348F1F7A3F3}"/>
              </a:ext>
            </a:extLst>
          </p:cNvPr>
          <p:cNvSpPr txBox="1"/>
          <p:nvPr/>
        </p:nvSpPr>
        <p:spPr>
          <a:xfrm>
            <a:off x="1005841" y="1797784"/>
            <a:ext cx="2773828" cy="1785104"/>
          </a:xfrm>
          <a:prstGeom prst="rect">
            <a:avLst/>
          </a:prstGeom>
          <a:noFill/>
        </p:spPr>
        <p:txBody>
          <a:bodyPr wrap="square">
            <a:spAutoFit/>
          </a:bodyPr>
          <a:lstStyle/>
          <a:p>
            <a:pPr algn="r" rtl="1"/>
            <a:r>
              <a:rPr lang="ar-SA" sz="2200" b="1" dirty="0">
                <a:effectLst/>
                <a:latin typeface="Calibri" panose="020F0502020204030204" pitchFamily="34" charset="0"/>
                <a:ea typeface="Calibri" panose="020F0502020204030204" pitchFamily="34" charset="0"/>
                <a:cs typeface="Calibri" panose="020F0502020204030204" pitchFamily="34" charset="0"/>
              </a:rPr>
              <a:t>ال</a:t>
            </a:r>
            <a:r>
              <a:rPr lang="ar-SA" sz="2200" b="1" dirty="0">
                <a:latin typeface="Calibri" panose="020F0502020204030204" pitchFamily="34" charset="0"/>
                <a:ea typeface="Calibri" panose="020F0502020204030204" pitchFamily="34" charset="0"/>
                <a:cs typeface="Calibri" panose="020F0502020204030204" pitchFamily="34" charset="0"/>
              </a:rPr>
              <a:t>تواصل البصري</a:t>
            </a:r>
            <a:endParaRPr lang="en-US" sz="2200" b="1" dirty="0">
              <a:effectLst/>
              <a:latin typeface="Calibri" panose="020F0502020204030204" pitchFamily="34" charset="0"/>
              <a:ea typeface="Calibri" panose="020F0502020204030204" pitchFamily="34" charset="0"/>
              <a:cs typeface="Calibri" panose="020F0502020204030204" pitchFamily="34" charset="0"/>
            </a:endParaRPr>
          </a:p>
          <a:p>
            <a:pPr algn="r" rtl="1"/>
            <a:r>
              <a:rPr lang="en-US" sz="2200" dirty="0">
                <a:latin typeface="Calibri" panose="020F0502020204030204" pitchFamily="34" charset="0"/>
                <a:cs typeface="Calibri" panose="020F0502020204030204" pitchFamily="34" charset="0"/>
              </a:rPr>
              <a:t>على سبيل المثال ، النظر في العينين ، والنظر نحو الباب ، واستخدام العيون للتعبير عن المشاعر</a:t>
            </a:r>
            <a:endParaRPr lang="en-CA" sz="2200" dirty="0">
              <a:latin typeface="Calibri" panose="020F0502020204030204" pitchFamily="34" charset="0"/>
              <a:cs typeface="Calibri" panose="020F0502020204030204" pitchFamily="34" charset="0"/>
            </a:endParaRPr>
          </a:p>
        </p:txBody>
      </p:sp>
      <p:cxnSp>
        <p:nvCxnSpPr>
          <p:cNvPr id="43" name="Straight Connector 42">
            <a:extLst>
              <a:ext uri="{FF2B5EF4-FFF2-40B4-BE49-F238E27FC236}">
                <a16:creationId xmlns:a16="http://schemas.microsoft.com/office/drawing/2014/main" id="{2ABE34C9-4639-48EC-AD7E-1D17404D5394}"/>
              </a:ext>
            </a:extLst>
          </p:cNvPr>
          <p:cNvCxnSpPr>
            <a:cxnSpLocks/>
          </p:cNvCxnSpPr>
          <p:nvPr/>
        </p:nvCxnSpPr>
        <p:spPr>
          <a:xfrm flipH="1" flipV="1">
            <a:off x="6812018" y="2998548"/>
            <a:ext cx="1234702" cy="477142"/>
          </a:xfrm>
          <a:prstGeom prst="line">
            <a:avLst/>
          </a:prstGeom>
          <a:ln w="76200">
            <a:solidFill>
              <a:srgbClr val="487B4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B657EEC6-E009-4569-9F8A-DD9F4FE4860D}"/>
              </a:ext>
            </a:extLst>
          </p:cNvPr>
          <p:cNvCxnSpPr>
            <a:cxnSpLocks/>
          </p:cNvCxnSpPr>
          <p:nvPr/>
        </p:nvCxnSpPr>
        <p:spPr>
          <a:xfrm flipH="1">
            <a:off x="3994398" y="2639200"/>
            <a:ext cx="2050124" cy="0"/>
          </a:xfrm>
          <a:prstGeom prst="line">
            <a:avLst/>
          </a:prstGeom>
          <a:ln w="76200">
            <a:solidFill>
              <a:srgbClr val="487B4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D3DB25E-189B-4EC6-94FE-8719B3C7CBBE}"/>
              </a:ext>
            </a:extLst>
          </p:cNvPr>
          <p:cNvCxnSpPr>
            <a:cxnSpLocks/>
          </p:cNvCxnSpPr>
          <p:nvPr/>
        </p:nvCxnSpPr>
        <p:spPr>
          <a:xfrm flipH="1">
            <a:off x="4528228" y="4439018"/>
            <a:ext cx="1366542" cy="0"/>
          </a:xfrm>
          <a:prstGeom prst="line">
            <a:avLst/>
          </a:prstGeom>
          <a:ln w="76200">
            <a:solidFill>
              <a:srgbClr val="487B41"/>
            </a:solidFill>
          </a:ln>
        </p:spPr>
        <p:style>
          <a:lnRef idx="1">
            <a:schemeClr val="accent1"/>
          </a:lnRef>
          <a:fillRef idx="0">
            <a:schemeClr val="accent1"/>
          </a:fillRef>
          <a:effectRef idx="0">
            <a:schemeClr val="accent1"/>
          </a:effectRef>
          <a:fontRef idx="minor">
            <a:schemeClr val="tx1"/>
          </a:fontRef>
        </p:style>
      </p:cxnSp>
      <p:sp>
        <p:nvSpPr>
          <p:cNvPr id="5" name="Speech Bubble: Rectangle with Corners Rounded 4">
            <a:extLst>
              <a:ext uri="{FF2B5EF4-FFF2-40B4-BE49-F238E27FC236}">
                <a16:creationId xmlns:a16="http://schemas.microsoft.com/office/drawing/2014/main" id="{42780569-639B-5F55-7712-C5887FEE7383}"/>
              </a:ext>
            </a:extLst>
          </p:cNvPr>
          <p:cNvSpPr/>
          <p:nvPr/>
        </p:nvSpPr>
        <p:spPr>
          <a:xfrm>
            <a:off x="7910269" y="1832825"/>
            <a:ext cx="3033869" cy="1002861"/>
          </a:xfrm>
          <a:prstGeom prst="wedgeRoundRectCallout">
            <a:avLst>
              <a:gd name="adj1" fmla="val -59343"/>
              <a:gd name="adj2" fmla="val 21333"/>
              <a:gd name="adj3" fmla="val 16667"/>
            </a:avLst>
          </a:prstGeom>
          <a:solidFill>
            <a:schemeClr val="accent3">
              <a:lumMod val="40000"/>
              <a:lumOff val="60000"/>
            </a:schemeClr>
          </a:solidFill>
          <a:ln w="57150">
            <a:solidFill>
              <a:schemeClr val="accent3">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000" dirty="0">
                <a:solidFill>
                  <a:schemeClr val="tx1"/>
                </a:solidFill>
                <a:latin typeface="Calibri" panose="020F0502020204030204" pitchFamily="34" charset="0"/>
                <a:cs typeface="Calibri" panose="020F0502020204030204" pitchFamily="34" charset="0"/>
              </a:rPr>
              <a:t>اختر </a:t>
            </a:r>
            <a:r>
              <a:rPr lang="ar-SA" sz="2000" b="1" dirty="0">
                <a:solidFill>
                  <a:schemeClr val="tx1"/>
                </a:solidFill>
                <a:latin typeface="Calibri" panose="020F0502020204030204" pitchFamily="34" charset="0"/>
                <a:cs typeface="Calibri" panose="020F0502020204030204" pitchFamily="34" charset="0"/>
              </a:rPr>
              <a:t>كلماتك</a:t>
            </a:r>
            <a:r>
              <a:rPr lang="ar-SA" sz="2000" dirty="0">
                <a:solidFill>
                  <a:schemeClr val="tx1"/>
                </a:solidFill>
                <a:latin typeface="Calibri" panose="020F0502020204030204" pitchFamily="34" charset="0"/>
                <a:cs typeface="Calibri" panose="020F0502020204030204" pitchFamily="34" charset="0"/>
              </a:rPr>
              <a:t> و</a:t>
            </a:r>
            <a:r>
              <a:rPr lang="ar-SA" sz="2000" b="1" dirty="0">
                <a:solidFill>
                  <a:schemeClr val="tx1"/>
                </a:solidFill>
                <a:latin typeface="Calibri" panose="020F0502020204030204" pitchFamily="34" charset="0"/>
                <a:cs typeface="Calibri" panose="020F0502020204030204" pitchFamily="34" charset="0"/>
              </a:rPr>
              <a:t>كيف</a:t>
            </a:r>
            <a:r>
              <a:rPr lang="ar-SA" sz="2000" dirty="0">
                <a:solidFill>
                  <a:schemeClr val="tx1"/>
                </a:solidFill>
                <a:latin typeface="Calibri" panose="020F0502020204030204" pitchFamily="34" charset="0"/>
                <a:cs typeface="Calibri" panose="020F0502020204030204" pitchFamily="34" charset="0"/>
              </a:rPr>
              <a:t> تتحدث</a:t>
            </a:r>
            <a:endParaRPr lang="en-GB" sz="20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148569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E77D0-DD09-D873-71F5-CCE45D123A33}"/>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نظرة عامة على </a:t>
            </a:r>
            <a:r>
              <a:rPr lang="en-GB" dirty="0" err="1">
                <a:latin typeface="Calibri" panose="020F0502020204030204" pitchFamily="34" charset="0"/>
                <a:cs typeface="Calibri" panose="020F0502020204030204" pitchFamily="34" charset="0"/>
              </a:rPr>
              <a:t>تقنيات</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a:t>
            </a:r>
            <a:r>
              <a:rPr lang="ar-SA" dirty="0">
                <a:latin typeface="Calibri" panose="020F0502020204030204" pitchFamily="34" charset="0"/>
                <a:cs typeface="Calibri" panose="020F0502020204030204" pitchFamily="34" charset="0"/>
              </a:rPr>
              <a:t>تواصل</a:t>
            </a:r>
            <a:endParaRPr lang="en-BE">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E3A99ECA-9AD9-8823-D366-FEEE198B6647}"/>
              </a:ext>
            </a:extLst>
          </p:cNvPr>
          <p:cNvSpPr txBox="1"/>
          <p:nvPr/>
        </p:nvSpPr>
        <p:spPr>
          <a:xfrm>
            <a:off x="1226931" y="2960342"/>
            <a:ext cx="3029682" cy="2123658"/>
          </a:xfrm>
          <a:prstGeom prst="rect">
            <a:avLst/>
          </a:prstGeom>
          <a:noFill/>
        </p:spPr>
        <p:txBody>
          <a:bodyPr wrap="square" rtlCol="0">
            <a:spAutoFit/>
          </a:bodyPr>
          <a:lstStyle/>
          <a:p>
            <a:pPr algn="r" rtl="1"/>
            <a:r>
              <a:rPr lang="en-GB" sz="2200" b="1" dirty="0" err="1">
                <a:latin typeface="Calibri" panose="020F0502020204030204" pitchFamily="34" charset="0"/>
                <a:cs typeface="Calibri" panose="020F0502020204030204" pitchFamily="34" charset="0"/>
              </a:rPr>
              <a:t>تقنيات</a:t>
            </a:r>
            <a:r>
              <a:rPr lang="en-GB" sz="2200" b="1" dirty="0">
                <a:latin typeface="Calibri" panose="020F0502020204030204" pitchFamily="34" charset="0"/>
                <a:cs typeface="Calibri" panose="020F0502020204030204" pitchFamily="34" charset="0"/>
              </a:rPr>
              <a:t> </a:t>
            </a:r>
            <a:r>
              <a:rPr lang="en-GB" sz="2200" b="1" dirty="0" err="1">
                <a:latin typeface="Calibri" panose="020F0502020204030204" pitchFamily="34" charset="0"/>
                <a:cs typeface="Calibri" panose="020F0502020204030204" pitchFamily="34" charset="0"/>
              </a:rPr>
              <a:t>ال</a:t>
            </a:r>
            <a:r>
              <a:rPr lang="ar-SA" sz="2200" b="1" dirty="0">
                <a:latin typeface="Calibri" panose="020F0502020204030204" pitchFamily="34" charset="0"/>
                <a:cs typeface="Calibri" panose="020F0502020204030204" pitchFamily="34" charset="0"/>
              </a:rPr>
              <a:t>تواصل</a:t>
            </a:r>
            <a:r>
              <a:rPr lang="en-GB" sz="2200" b="1" dirty="0">
                <a:latin typeface="Calibri" panose="020F0502020204030204" pitchFamily="34" charset="0"/>
                <a:cs typeface="Calibri" panose="020F0502020204030204" pitchFamily="34" charset="0"/>
              </a:rPr>
              <a:t> غير اللفظي</a:t>
            </a:r>
            <a:endParaRPr lang="en-BE" sz="2200" b="1" dirty="0">
              <a:latin typeface="Calibri" panose="020F0502020204030204" pitchFamily="34" charset="0"/>
              <a:cs typeface="Calibri" panose="020F0502020204030204" pitchFamily="34" charset="0"/>
            </a:endParaRPr>
          </a:p>
          <a:p>
            <a:pPr algn="r" rtl="1"/>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2200" dirty="0">
                <a:latin typeface="Calibri" panose="020F0502020204030204" pitchFamily="34" charset="0"/>
                <a:cs typeface="Calibri" panose="020F0502020204030204" pitchFamily="34" charset="0"/>
              </a:rPr>
              <a:t>التواصل البصري</a:t>
            </a:r>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GB" sz="2200" dirty="0">
                <a:latin typeface="Calibri" panose="020F0502020204030204" pitchFamily="34" charset="0"/>
                <a:cs typeface="Calibri" panose="020F0502020204030204" pitchFamily="34" charset="0"/>
              </a:rPr>
              <a:t>تعابير الوجه</a:t>
            </a:r>
          </a:p>
          <a:p>
            <a:pPr marL="285750" indent="-285750" algn="r" rtl="1">
              <a:buFont typeface="Arial" panose="020B0604020202020204" pitchFamily="34" charset="0"/>
              <a:buChar char="•"/>
            </a:pPr>
            <a:r>
              <a:rPr lang="en-GB" sz="2200" dirty="0">
                <a:latin typeface="Calibri" panose="020F0502020204030204" pitchFamily="34" charset="0"/>
                <a:cs typeface="Calibri" panose="020F0502020204030204" pitchFamily="34" charset="0"/>
              </a:rPr>
              <a:t>لغة الجسد</a:t>
            </a:r>
          </a:p>
          <a:p>
            <a:pPr marL="285750" indent="-285750" algn="r" rtl="1">
              <a:buFont typeface="Arial" panose="020B0604020202020204" pitchFamily="34" charset="0"/>
              <a:buChar char="•"/>
            </a:pPr>
            <a:r>
              <a:rPr lang="en-GB" sz="2200" dirty="0" err="1">
                <a:latin typeface="Calibri" panose="020F0502020204030204" pitchFamily="34" charset="0"/>
                <a:cs typeface="Calibri" panose="020F0502020204030204" pitchFamily="34" charset="0"/>
              </a:rPr>
              <a:t>ال</a:t>
            </a:r>
            <a:r>
              <a:rPr lang="ar-SA" sz="2200" dirty="0">
                <a:latin typeface="Calibri" panose="020F0502020204030204" pitchFamily="34" charset="0"/>
                <a:cs typeface="Calibri" panose="020F0502020204030204" pitchFamily="34" charset="0"/>
              </a:rPr>
              <a:t>تواصل</a:t>
            </a:r>
            <a:r>
              <a:rPr lang="en-GB" sz="2200" dirty="0">
                <a:latin typeface="Calibri" panose="020F0502020204030204" pitchFamily="34" charset="0"/>
                <a:cs typeface="Calibri" panose="020F0502020204030204" pitchFamily="34" charset="0"/>
              </a:rPr>
              <a:t> الجسدي</a:t>
            </a:r>
            <a:endParaRPr lang="en-BE" sz="2200"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EA0BC392-839B-C50A-B4D1-ED443265FD31}"/>
              </a:ext>
            </a:extLst>
          </p:cNvPr>
          <p:cNvSpPr txBox="1"/>
          <p:nvPr/>
        </p:nvSpPr>
        <p:spPr>
          <a:xfrm>
            <a:off x="4676408" y="2954200"/>
            <a:ext cx="2340996" cy="2800767"/>
          </a:xfrm>
          <a:prstGeom prst="rect">
            <a:avLst/>
          </a:prstGeom>
          <a:noFill/>
        </p:spPr>
        <p:txBody>
          <a:bodyPr wrap="square" rtlCol="0">
            <a:spAutoFit/>
          </a:bodyPr>
          <a:lstStyle/>
          <a:p>
            <a:pPr algn="r" rtl="1"/>
            <a:r>
              <a:rPr lang="en-GB" sz="2200" b="1" dirty="0">
                <a:latin typeface="Calibri" panose="020F0502020204030204" pitchFamily="34" charset="0"/>
                <a:cs typeface="Calibri" panose="020F0502020204030204" pitchFamily="34" charset="0"/>
              </a:rPr>
              <a:t>تقنيات الاستماع الفعال</a:t>
            </a:r>
            <a:endParaRPr lang="en-BE" sz="2200" b="1" dirty="0">
              <a:latin typeface="Calibri" panose="020F0502020204030204" pitchFamily="34" charset="0"/>
              <a:cs typeface="Calibri" panose="020F0502020204030204" pitchFamily="34" charset="0"/>
            </a:endParaRPr>
          </a:p>
          <a:p>
            <a:pPr algn="r" rtl="1"/>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2200" dirty="0">
                <a:latin typeface="Calibri" panose="020F0502020204030204" pitchFamily="34" charset="0"/>
                <a:cs typeface="Calibri" panose="020F0502020204030204" pitchFamily="34" charset="0"/>
              </a:rPr>
              <a:t>التأكيد</a:t>
            </a:r>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GB" sz="2200" dirty="0" err="1">
                <a:latin typeface="Calibri" panose="020F0502020204030204" pitchFamily="34" charset="0"/>
                <a:cs typeface="Calibri" panose="020F0502020204030204" pitchFamily="34" charset="0"/>
              </a:rPr>
              <a:t>ا</a:t>
            </a:r>
            <a:r>
              <a:rPr lang="ar-SA" sz="2200" dirty="0">
                <a:latin typeface="Calibri" panose="020F0502020204030204" pitchFamily="34" charset="0"/>
                <a:cs typeface="Calibri" panose="020F0502020204030204" pitchFamily="34" charset="0"/>
              </a:rPr>
              <a:t>لا</a:t>
            </a:r>
            <a:r>
              <a:rPr lang="en-GB" sz="2200" dirty="0" err="1">
                <a:latin typeface="Calibri" panose="020F0502020204030204" pitchFamily="34" charset="0"/>
                <a:cs typeface="Calibri" panose="020F0502020204030204" pitchFamily="34" charset="0"/>
              </a:rPr>
              <a:t>نعكاس</a:t>
            </a:r>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2200" dirty="0">
                <a:latin typeface="Calibri" panose="020F0502020204030204" pitchFamily="34" charset="0"/>
                <a:cs typeface="Calibri" panose="020F0502020204030204" pitchFamily="34" charset="0"/>
              </a:rPr>
              <a:t>ال</a:t>
            </a:r>
            <a:r>
              <a:rPr lang="en-GB" sz="2200" dirty="0" err="1">
                <a:latin typeface="Calibri" panose="020F0502020204030204" pitchFamily="34" charset="0"/>
                <a:cs typeface="Calibri" panose="020F0502020204030204" pitchFamily="34" charset="0"/>
              </a:rPr>
              <a:t>توضيح</a:t>
            </a:r>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2200" dirty="0">
                <a:latin typeface="Calibri" panose="020F0502020204030204" pitchFamily="34" charset="0"/>
                <a:cs typeface="Calibri" panose="020F0502020204030204" pitchFamily="34" charset="0"/>
              </a:rPr>
              <a:t>الت</a:t>
            </a:r>
            <a:r>
              <a:rPr lang="en-GB" sz="2200" dirty="0" err="1">
                <a:latin typeface="Calibri" panose="020F0502020204030204" pitchFamily="34" charset="0"/>
                <a:cs typeface="Calibri" panose="020F0502020204030204" pitchFamily="34" charset="0"/>
              </a:rPr>
              <a:t>لخ</a:t>
            </a:r>
            <a:r>
              <a:rPr lang="ar-SA" sz="2200" dirty="0" err="1">
                <a:latin typeface="Calibri" panose="020F0502020204030204" pitchFamily="34" charset="0"/>
                <a:cs typeface="Calibri" panose="020F0502020204030204" pitchFamily="34" charset="0"/>
              </a:rPr>
              <a:t>ي</a:t>
            </a:r>
            <a:r>
              <a:rPr lang="en-GB" sz="2200" dirty="0" err="1">
                <a:latin typeface="Calibri" panose="020F0502020204030204" pitchFamily="34" charset="0"/>
                <a:cs typeface="Calibri" panose="020F0502020204030204" pitchFamily="34" charset="0"/>
              </a:rPr>
              <a:t>ص</a:t>
            </a:r>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endParaRPr lang="en-BE" sz="22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D4AEDB4-0ACF-6832-3B63-D3955710539F}"/>
              </a:ext>
            </a:extLst>
          </p:cNvPr>
          <p:cNvSpPr txBox="1"/>
          <p:nvPr/>
        </p:nvSpPr>
        <p:spPr>
          <a:xfrm>
            <a:off x="7844358" y="2960342"/>
            <a:ext cx="3235710" cy="2462213"/>
          </a:xfrm>
          <a:prstGeom prst="rect">
            <a:avLst/>
          </a:prstGeom>
          <a:noFill/>
        </p:spPr>
        <p:txBody>
          <a:bodyPr wrap="square" rtlCol="0">
            <a:spAutoFit/>
          </a:bodyPr>
          <a:lstStyle/>
          <a:p>
            <a:pPr algn="r" rtl="1"/>
            <a:r>
              <a:rPr lang="en-GB" sz="2200" b="1" dirty="0">
                <a:latin typeface="Calibri" panose="020F0502020204030204" pitchFamily="34" charset="0"/>
                <a:cs typeface="Calibri" panose="020F0502020204030204" pitchFamily="34" charset="0"/>
              </a:rPr>
              <a:t>تقنيات التحدث الفعال</a:t>
            </a:r>
            <a:endParaRPr lang="en-BE" sz="2200" b="1" dirty="0">
              <a:latin typeface="Calibri" panose="020F0502020204030204" pitchFamily="34" charset="0"/>
              <a:cs typeface="Calibri" panose="020F0502020204030204" pitchFamily="34" charset="0"/>
            </a:endParaRPr>
          </a:p>
          <a:p>
            <a:pPr algn="r" rtl="1"/>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GB" sz="2200" dirty="0">
                <a:latin typeface="Calibri" panose="020F0502020204030204" pitchFamily="34" charset="0"/>
                <a:cs typeface="Calibri" panose="020F0502020204030204" pitchFamily="34" charset="0"/>
              </a:rPr>
              <a:t>الكلمات التي تختارها</a:t>
            </a:r>
          </a:p>
          <a:p>
            <a:pPr marL="285750" indent="-285750" algn="r" rtl="1">
              <a:buFont typeface="Arial" panose="020B0604020202020204" pitchFamily="34" charset="0"/>
              <a:buChar char="•"/>
            </a:pPr>
            <a:r>
              <a:rPr lang="ar-SA" sz="2200" dirty="0">
                <a:latin typeface="Calibri" panose="020F0502020204030204" pitchFamily="34" charset="0"/>
                <a:cs typeface="Calibri" panose="020F0502020204030204" pitchFamily="34" charset="0"/>
              </a:rPr>
              <a:t>ال</a:t>
            </a:r>
            <a:r>
              <a:rPr lang="en-GB" sz="2200" dirty="0" err="1">
                <a:latin typeface="Calibri" panose="020F0502020204030204" pitchFamily="34" charset="0"/>
                <a:cs typeface="Calibri" panose="020F0502020204030204" pitchFamily="34" charset="0"/>
              </a:rPr>
              <a:t>سؤال</a:t>
            </a:r>
            <a:r>
              <a:rPr lang="ar-SA" sz="2200" dirty="0">
                <a:latin typeface="Calibri" panose="020F0502020204030204" pitchFamily="34" charset="0"/>
                <a:cs typeface="Calibri" panose="020F0502020204030204" pitchFamily="34" charset="0"/>
              </a:rPr>
              <a:t> الذي</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تسأل</a:t>
            </a:r>
            <a:r>
              <a:rPr lang="ar-SA" sz="2200" dirty="0">
                <a:latin typeface="Calibri" panose="020F0502020204030204" pitchFamily="34" charset="0"/>
                <a:cs typeface="Calibri" panose="020F0502020204030204" pitchFamily="34" charset="0"/>
              </a:rPr>
              <a:t>ه</a:t>
            </a:r>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GB" sz="2200" dirty="0">
                <a:latin typeface="Calibri" panose="020F0502020204030204" pitchFamily="34" charset="0"/>
                <a:cs typeface="Calibri" panose="020F0502020204030204" pitchFamily="34" charset="0"/>
              </a:rPr>
              <a:t>كيف تتحدث (النغمة ، الوقت ، السرعة ، </a:t>
            </a:r>
            <a:r>
              <a:rPr lang="ar-SA" sz="2200" dirty="0">
                <a:latin typeface="Calibri" panose="020F0502020204030204" pitchFamily="34" charset="0"/>
                <a:cs typeface="Calibri" panose="020F0502020204030204" pitchFamily="34" charset="0"/>
              </a:rPr>
              <a:t>مستوى الصوت)</a:t>
            </a:r>
            <a:endParaRPr lang="en-GB" sz="22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endParaRPr lang="en-BE" sz="2200"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80AF1202-5859-7FEA-8973-67BAE13350BA}"/>
              </a:ext>
            </a:extLst>
          </p:cNvPr>
          <p:cNvGrpSpPr/>
          <p:nvPr/>
        </p:nvGrpSpPr>
        <p:grpSpPr>
          <a:xfrm>
            <a:off x="7850164" y="1365573"/>
            <a:ext cx="1789136" cy="1181055"/>
            <a:chOff x="1117849" y="1088408"/>
            <a:chExt cx="1615810" cy="1066638"/>
          </a:xfrm>
        </p:grpSpPr>
        <p:sp>
          <p:nvSpPr>
            <p:cNvPr id="11" name="Oval 10">
              <a:extLst>
                <a:ext uri="{FF2B5EF4-FFF2-40B4-BE49-F238E27FC236}">
                  <a16:creationId xmlns:a16="http://schemas.microsoft.com/office/drawing/2014/main" id="{3DE881F5-2F7F-C657-34CF-E6002EC1BE3A}"/>
                </a:ext>
              </a:extLst>
            </p:cNvPr>
            <p:cNvSpPr/>
            <p:nvPr/>
          </p:nvSpPr>
          <p:spPr>
            <a:xfrm>
              <a:off x="1117849" y="1247976"/>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2" name="Isosceles Triangle 11">
              <a:extLst>
                <a:ext uri="{FF2B5EF4-FFF2-40B4-BE49-F238E27FC236}">
                  <a16:creationId xmlns:a16="http://schemas.microsoft.com/office/drawing/2014/main" id="{5BF5BD44-23DD-33AE-9AE6-E051A336A209}"/>
                </a:ext>
              </a:extLst>
            </p:cNvPr>
            <p:cNvSpPr/>
            <p:nvPr/>
          </p:nvSpPr>
          <p:spPr>
            <a:xfrm rot="16920400">
              <a:off x="1744786" y="1658267"/>
              <a:ext cx="276225" cy="40224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3" name="Arc 12">
              <a:extLst>
                <a:ext uri="{FF2B5EF4-FFF2-40B4-BE49-F238E27FC236}">
                  <a16:creationId xmlns:a16="http://schemas.microsoft.com/office/drawing/2014/main" id="{F5F811B2-C452-F20D-E9F0-5B119D52F9E6}"/>
                </a:ext>
              </a:extLst>
            </p:cNvPr>
            <p:cNvSpPr/>
            <p:nvPr/>
          </p:nvSpPr>
          <p:spPr>
            <a:xfrm>
              <a:off x="1752136" y="1088408"/>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4" name="Arc 13">
              <a:extLst>
                <a:ext uri="{FF2B5EF4-FFF2-40B4-BE49-F238E27FC236}">
                  <a16:creationId xmlns:a16="http://schemas.microsoft.com/office/drawing/2014/main" id="{900E439E-C32F-72D4-1373-77FFCCAAD149}"/>
                </a:ext>
              </a:extLst>
            </p:cNvPr>
            <p:cNvSpPr/>
            <p:nvPr/>
          </p:nvSpPr>
          <p:spPr>
            <a:xfrm>
              <a:off x="1922891" y="1344278"/>
              <a:ext cx="810768" cy="810768"/>
            </a:xfrm>
            <a:prstGeom prst="arc">
              <a:avLst>
                <a:gd name="adj1" fmla="val 3433714"/>
                <a:gd name="adj2" fmla="val 8630925"/>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377FEA4C-F85E-DC39-A9CE-28AEDA420154}"/>
              </a:ext>
            </a:extLst>
          </p:cNvPr>
          <p:cNvGrpSpPr/>
          <p:nvPr/>
        </p:nvGrpSpPr>
        <p:grpSpPr>
          <a:xfrm>
            <a:off x="3713006" y="1398248"/>
            <a:ext cx="1998474" cy="1153330"/>
            <a:chOff x="461917" y="4156886"/>
            <a:chExt cx="1837692" cy="1060542"/>
          </a:xfrm>
          <a:solidFill>
            <a:schemeClr val="accent3">
              <a:lumMod val="75000"/>
            </a:schemeClr>
          </a:solidFill>
        </p:grpSpPr>
        <p:sp>
          <p:nvSpPr>
            <p:cNvPr id="16" name="Oval 15">
              <a:extLst>
                <a:ext uri="{FF2B5EF4-FFF2-40B4-BE49-F238E27FC236}">
                  <a16:creationId xmlns:a16="http://schemas.microsoft.com/office/drawing/2014/main" id="{AC2FAB56-2290-760F-9290-4EA436599805}"/>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A26E8C47-F0B5-F00E-C833-2541B688E6F6}"/>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989A8919-1006-AD18-74A6-5CD2FDEC5C31}"/>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9" name="Arc 18">
              <a:extLst>
                <a:ext uri="{FF2B5EF4-FFF2-40B4-BE49-F238E27FC236}">
                  <a16:creationId xmlns:a16="http://schemas.microsoft.com/office/drawing/2014/main" id="{EED76CCF-1CB5-0E8A-5D66-9ED09FA0C8A4}"/>
                </a:ext>
              </a:extLst>
            </p:cNvPr>
            <p:cNvSpPr/>
            <p:nvPr/>
          </p:nvSpPr>
          <p:spPr>
            <a:xfrm>
              <a:off x="525099" y="4156886"/>
              <a:ext cx="810768" cy="810768"/>
            </a:xfrm>
            <a:prstGeom prst="arc">
              <a:avLst>
                <a:gd name="adj1" fmla="val 2568393"/>
                <a:gd name="adj2" fmla="val 6686864"/>
              </a:avLst>
            </a:prstGeom>
            <a:noFill/>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0" name="Arc 19">
              <a:extLst>
                <a:ext uri="{FF2B5EF4-FFF2-40B4-BE49-F238E27FC236}">
                  <a16:creationId xmlns:a16="http://schemas.microsoft.com/office/drawing/2014/main" id="{4C1A5D28-A34F-2925-693D-D22353E79A18}"/>
                </a:ext>
              </a:extLst>
            </p:cNvPr>
            <p:cNvSpPr/>
            <p:nvPr/>
          </p:nvSpPr>
          <p:spPr>
            <a:xfrm>
              <a:off x="461917" y="4406660"/>
              <a:ext cx="810768" cy="810768"/>
            </a:xfrm>
            <a:prstGeom prst="arc">
              <a:avLst>
                <a:gd name="adj1" fmla="val 909026"/>
                <a:gd name="adj2" fmla="val 4616107"/>
              </a:avLst>
            </a:prstGeom>
            <a:noFill/>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21" name="Group 20">
            <a:extLst>
              <a:ext uri="{FF2B5EF4-FFF2-40B4-BE49-F238E27FC236}">
                <a16:creationId xmlns:a16="http://schemas.microsoft.com/office/drawing/2014/main" id="{03DA0AF0-019A-9535-4287-0DBE9C057CC3}"/>
              </a:ext>
            </a:extLst>
          </p:cNvPr>
          <p:cNvGrpSpPr/>
          <p:nvPr/>
        </p:nvGrpSpPr>
        <p:grpSpPr>
          <a:xfrm>
            <a:off x="1312641" y="1590430"/>
            <a:ext cx="1005482" cy="961148"/>
            <a:chOff x="4298290" y="1721054"/>
            <a:chExt cx="2660325" cy="2713796"/>
          </a:xfrm>
        </p:grpSpPr>
        <p:sp>
          <p:nvSpPr>
            <p:cNvPr id="22" name="Oval 21">
              <a:extLst>
                <a:ext uri="{FF2B5EF4-FFF2-40B4-BE49-F238E27FC236}">
                  <a16:creationId xmlns:a16="http://schemas.microsoft.com/office/drawing/2014/main" id="{1A93C2D4-1C65-34D9-2DD7-C0736DE733C6}"/>
                </a:ext>
              </a:extLst>
            </p:cNvPr>
            <p:cNvSpPr/>
            <p:nvPr/>
          </p:nvSpPr>
          <p:spPr>
            <a:xfrm>
              <a:off x="4298290" y="1721054"/>
              <a:ext cx="2660325" cy="271379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3860B084-E6E6-3759-AB36-C8FE94CB6741}"/>
                </a:ext>
              </a:extLst>
            </p:cNvPr>
            <p:cNvSpPr/>
            <p:nvPr/>
          </p:nvSpPr>
          <p:spPr>
            <a:xfrm>
              <a:off x="5901426"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4" name="Flowchart: Terminator 23">
              <a:extLst>
                <a:ext uri="{FF2B5EF4-FFF2-40B4-BE49-F238E27FC236}">
                  <a16:creationId xmlns:a16="http://schemas.microsoft.com/office/drawing/2014/main" id="{44588534-5341-9AEF-0512-0BD3412AEEF1}"/>
                </a:ext>
              </a:extLst>
            </p:cNvPr>
            <p:cNvSpPr/>
            <p:nvPr/>
          </p:nvSpPr>
          <p:spPr>
            <a:xfrm rot="20444634">
              <a:off x="4691435" y="2919365"/>
              <a:ext cx="657226" cy="174334"/>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5" name="Flowchart: Terminator 24">
              <a:extLst>
                <a:ext uri="{FF2B5EF4-FFF2-40B4-BE49-F238E27FC236}">
                  <a16:creationId xmlns:a16="http://schemas.microsoft.com/office/drawing/2014/main" id="{9CD0B255-2837-D406-24AC-B9044F36E764}"/>
                </a:ext>
              </a:extLst>
            </p:cNvPr>
            <p:cNvSpPr/>
            <p:nvPr/>
          </p:nvSpPr>
          <p:spPr>
            <a:xfrm rot="1164778">
              <a:off x="5876801" y="2919910"/>
              <a:ext cx="657226" cy="18222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6" name="Oval 25">
              <a:extLst>
                <a:ext uri="{FF2B5EF4-FFF2-40B4-BE49-F238E27FC236}">
                  <a16:creationId xmlns:a16="http://schemas.microsoft.com/office/drawing/2014/main" id="{29ACA813-BC25-A31E-DF30-6CB4233E1393}"/>
                </a:ext>
              </a:extLst>
            </p:cNvPr>
            <p:cNvSpPr/>
            <p:nvPr/>
          </p:nvSpPr>
          <p:spPr>
            <a:xfrm>
              <a:off x="5043683"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6269213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34" name="5-Point Star 5">
            <a:extLst>
              <a:ext uri="{FF2B5EF4-FFF2-40B4-BE49-F238E27FC236}">
                <a16:creationId xmlns:a16="http://schemas.microsoft.com/office/drawing/2014/main" id="{ECAC8C23-BF90-4E64-B2A2-0921CEE866DC}"/>
              </a:ext>
            </a:extLst>
          </p:cNvPr>
          <p:cNvSpPr/>
          <p:nvPr/>
        </p:nvSpPr>
        <p:spPr>
          <a:xfrm>
            <a:off x="5715362" y="2013056"/>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9" name="5-Point Star 5">
            <a:extLst>
              <a:ext uri="{FF2B5EF4-FFF2-40B4-BE49-F238E27FC236}">
                <a16:creationId xmlns:a16="http://schemas.microsoft.com/office/drawing/2014/main" id="{DEADE553-2EB4-4235-BCFF-BA221D688189}"/>
              </a:ext>
            </a:extLst>
          </p:cNvPr>
          <p:cNvSpPr/>
          <p:nvPr/>
        </p:nvSpPr>
        <p:spPr>
          <a:xfrm>
            <a:off x="2191370" y="2013056"/>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D389C9F2-2D32-4D49-B1B9-32CE7771B7F6}"/>
              </a:ext>
            </a:extLst>
          </p:cNvPr>
          <p:cNvSpPr txBox="1"/>
          <p:nvPr/>
        </p:nvSpPr>
        <p:spPr>
          <a:xfrm>
            <a:off x="1440580" y="3501760"/>
            <a:ext cx="2553139" cy="1569660"/>
          </a:xfrm>
          <a:prstGeom prst="rect">
            <a:avLst/>
          </a:prstGeom>
          <a:noFill/>
        </p:spPr>
        <p:txBody>
          <a:bodyPr wrap="square">
            <a:spAutoFit/>
          </a:bodyPr>
          <a:lstStyle/>
          <a:p>
            <a:pPr algn="ctr" rtl="1"/>
            <a:r>
              <a:rPr lang="en-US" sz="2400" dirty="0" err="1">
                <a:ea typeface="Calibri" panose="020F0502020204030204" pitchFamily="34" charset="0"/>
                <a:cs typeface="Calibri" panose="020F0502020204030204" pitchFamily="34" charset="0"/>
              </a:rPr>
              <a:t>يمكن</a:t>
            </a:r>
            <a:r>
              <a:rPr lang="en-US" sz="2400" dirty="0">
                <a:ea typeface="Calibri" panose="020F0502020204030204" pitchFamily="34" charset="0"/>
                <a:cs typeface="Calibri" panose="020F0502020204030204" pitchFamily="34" charset="0"/>
              </a:rPr>
              <a:t> </a:t>
            </a:r>
            <a:r>
              <a:rPr lang="en-US" sz="2400" dirty="0" err="1">
                <a:ea typeface="Calibri" panose="020F0502020204030204" pitchFamily="34" charset="0"/>
                <a:cs typeface="Calibri" panose="020F0502020204030204" pitchFamily="34" charset="0"/>
              </a:rPr>
              <a:t>ل</a:t>
            </a:r>
            <a:r>
              <a:rPr lang="ar-SA" sz="2400" dirty="0" err="1">
                <a:ea typeface="Calibri" panose="020F0502020204030204" pitchFamily="34" charset="0"/>
                <a:cs typeface="Calibri" panose="020F0502020204030204" pitchFamily="34" charset="0"/>
              </a:rPr>
              <a:t>أخصائيي</a:t>
            </a:r>
            <a:r>
              <a:rPr lang="ar-SA" sz="2400" dirty="0">
                <a:ea typeface="Calibri" panose="020F0502020204030204" pitchFamily="34" charset="0"/>
                <a:cs typeface="Calibri" panose="020F0502020204030204" pitchFamily="34" charset="0"/>
              </a:rPr>
              <a:t> </a:t>
            </a:r>
            <a:r>
              <a:rPr lang="en-US" sz="2400" dirty="0" err="1">
                <a:ea typeface="Calibri" panose="020F0502020204030204" pitchFamily="34" charset="0"/>
                <a:cs typeface="Calibri" panose="020F0502020204030204" pitchFamily="34" charset="0"/>
              </a:rPr>
              <a:t>الحال</a:t>
            </a:r>
            <a:r>
              <a:rPr lang="ar-SA" sz="2400" dirty="0" err="1">
                <a:ea typeface="Calibri" panose="020F0502020204030204" pitchFamily="34" charset="0"/>
                <a:cs typeface="Calibri" panose="020F0502020204030204" pitchFamily="34" charset="0"/>
              </a:rPr>
              <a:t>ة</a:t>
            </a:r>
            <a:r>
              <a:rPr lang="en-US" sz="2400" dirty="0">
                <a:ea typeface="Calibri" panose="020F0502020204030204" pitchFamily="34" charset="0"/>
                <a:cs typeface="Calibri" panose="020F0502020204030204" pitchFamily="34" charset="0"/>
              </a:rPr>
              <a:t> </a:t>
            </a:r>
            <a:r>
              <a:rPr lang="en-US" sz="2400" dirty="0" err="1">
                <a:ea typeface="Calibri" panose="020F0502020204030204" pitchFamily="34" charset="0"/>
                <a:cs typeface="Calibri" panose="020F0502020204030204" pitchFamily="34" charset="0"/>
              </a:rPr>
              <a:t>استخدام</a:t>
            </a:r>
            <a:r>
              <a:rPr lang="en-US" sz="2400" dirty="0">
                <a:ea typeface="Calibri" panose="020F0502020204030204" pitchFamily="34" charset="0"/>
                <a:cs typeface="Calibri" panose="020F0502020204030204" pitchFamily="34" charset="0"/>
              </a:rPr>
              <a:t> </a:t>
            </a:r>
            <a:r>
              <a:rPr lang="en-US" sz="2400" dirty="0" err="1">
                <a:ea typeface="Calibri" panose="020F0502020204030204" pitchFamily="34" charset="0"/>
                <a:cs typeface="Calibri" panose="020F0502020204030204" pitchFamily="34" charset="0"/>
              </a:rPr>
              <a:t>تقن</a:t>
            </a:r>
            <a:r>
              <a:rPr lang="ar-SA" sz="2400" dirty="0" err="1">
                <a:ea typeface="Calibri" panose="020F0502020204030204" pitchFamily="34" charset="0"/>
                <a:cs typeface="Calibri" panose="020F0502020204030204" pitchFamily="34" charset="0"/>
              </a:rPr>
              <a:t>ي</a:t>
            </a:r>
            <a:r>
              <a:rPr lang="en-US" sz="2400" dirty="0" err="1">
                <a:ea typeface="Calibri" panose="020F0502020204030204" pitchFamily="34" charset="0"/>
                <a:cs typeface="Calibri" panose="020F0502020204030204" pitchFamily="34" charset="0"/>
              </a:rPr>
              <a:t>ات</a:t>
            </a:r>
            <a:r>
              <a:rPr lang="en-US" sz="2400" dirty="0">
                <a:ea typeface="Calibri" panose="020F0502020204030204" pitchFamily="34" charset="0"/>
                <a:cs typeface="Calibri" panose="020F0502020204030204" pitchFamily="34" charset="0"/>
              </a:rPr>
              <a:t> ال</a:t>
            </a:r>
            <a:r>
              <a:rPr lang="ar-SA" sz="2400" dirty="0">
                <a:ea typeface="Calibri" panose="020F0502020204030204" pitchFamily="34" charset="0"/>
                <a:cs typeface="Calibri" panose="020F0502020204030204" pitchFamily="34" charset="0"/>
              </a:rPr>
              <a:t>تواصل</a:t>
            </a:r>
            <a:r>
              <a:rPr lang="en-US" sz="2400" dirty="0">
                <a:ea typeface="Calibri" panose="020F0502020204030204" pitchFamily="34" charset="0"/>
                <a:cs typeface="Calibri" panose="020F0502020204030204" pitchFamily="34" charset="0"/>
              </a:rPr>
              <a:t> </a:t>
            </a:r>
            <a:r>
              <a:rPr lang="en-US" sz="2400" dirty="0" err="1">
                <a:ea typeface="Calibri" panose="020F0502020204030204" pitchFamily="34" charset="0"/>
                <a:cs typeface="Calibri" panose="020F0502020204030204" pitchFamily="34" charset="0"/>
              </a:rPr>
              <a:t>غير</a:t>
            </a:r>
            <a:r>
              <a:rPr lang="en-US" sz="2400" dirty="0">
                <a:ea typeface="Calibri" panose="020F0502020204030204" pitchFamily="34" charset="0"/>
                <a:cs typeface="Calibri" panose="020F0502020204030204" pitchFamily="34" charset="0"/>
              </a:rPr>
              <a:t> </a:t>
            </a:r>
            <a:r>
              <a:rPr lang="en-US" sz="2400" dirty="0" err="1">
                <a:ea typeface="Calibri" panose="020F0502020204030204" pitchFamily="34" charset="0"/>
                <a:cs typeface="Calibri" panose="020F0502020204030204" pitchFamily="34" charset="0"/>
              </a:rPr>
              <a:t>اللفظي</a:t>
            </a:r>
            <a:r>
              <a:rPr lang="en-US" sz="2400" dirty="0">
                <a:ea typeface="Calibri" panose="020F0502020204030204" pitchFamily="34" charset="0"/>
                <a:cs typeface="Calibri" panose="020F0502020204030204" pitchFamily="34" charset="0"/>
              </a:rPr>
              <a:t> لبناء الثقة</a:t>
            </a:r>
            <a:r>
              <a:rPr lang="en-US" sz="2400" dirty="0">
                <a:ea typeface="Calibri" panose="020F0502020204030204" pitchFamily="34" charset="0"/>
                <a:cs typeface="Arial" panose="020B0604020202020204" pitchFamily="34" charset="0"/>
              </a:rPr>
              <a:t>.</a:t>
            </a:r>
            <a:endParaRPr lang="en-US" sz="2400" dirty="0">
              <a:cs typeface="Arial" panose="020B0604020202020204" pitchFamily="34" charset="0"/>
            </a:endParaRPr>
          </a:p>
        </p:txBody>
      </p:sp>
      <p:sp>
        <p:nvSpPr>
          <p:cNvPr id="3" name="5-Point Star 5">
            <a:extLst>
              <a:ext uri="{FF2B5EF4-FFF2-40B4-BE49-F238E27FC236}">
                <a16:creationId xmlns:a16="http://schemas.microsoft.com/office/drawing/2014/main" id="{0233C896-6C60-C4E8-A589-8E46DE35B959}"/>
              </a:ext>
            </a:extLst>
          </p:cNvPr>
          <p:cNvSpPr/>
          <p:nvPr/>
        </p:nvSpPr>
        <p:spPr>
          <a:xfrm>
            <a:off x="9239354" y="2013056"/>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132AEB9-0B69-AB66-B9DE-5F826D919010}"/>
              </a:ext>
            </a:extLst>
          </p:cNvPr>
          <p:cNvSpPr txBox="1"/>
          <p:nvPr/>
        </p:nvSpPr>
        <p:spPr>
          <a:xfrm>
            <a:off x="4613938" y="3501760"/>
            <a:ext cx="3254408" cy="1938992"/>
          </a:xfrm>
          <a:prstGeom prst="rect">
            <a:avLst/>
          </a:prstGeom>
          <a:noFill/>
        </p:spPr>
        <p:txBody>
          <a:bodyPr wrap="square">
            <a:spAutoFit/>
          </a:bodyPr>
          <a:lstStyle/>
          <a:p>
            <a:pPr algn="ctr" rtl="1"/>
            <a:r>
              <a:rPr lang="en-US" sz="2400" dirty="0">
                <a:ea typeface="Calibri" panose="020F0502020204030204" pitchFamily="34" charset="0"/>
                <a:cs typeface="Calibri" panose="020F0502020204030204" pitchFamily="34" charset="0"/>
              </a:rPr>
              <a:t>يمكن لأخصائيي الحالة استخدام </a:t>
            </a:r>
            <a:r>
              <a:rPr lang="en-US" sz="2400" dirty="0" err="1">
                <a:ea typeface="Calibri" panose="020F0502020204030204" pitchFamily="34" charset="0"/>
                <a:cs typeface="Calibri" panose="020F0502020204030204" pitchFamily="34" charset="0"/>
              </a:rPr>
              <a:t>تقنيات</a:t>
            </a:r>
            <a:r>
              <a:rPr lang="en-US" sz="2400" dirty="0">
                <a:ea typeface="Calibri" panose="020F0502020204030204" pitchFamily="34" charset="0"/>
                <a:cs typeface="Calibri" panose="020F0502020204030204" pitchFamily="34" charset="0"/>
              </a:rPr>
              <a:t> </a:t>
            </a:r>
            <a:r>
              <a:rPr lang="en-US" sz="2400" dirty="0" err="1">
                <a:ea typeface="Calibri" panose="020F0502020204030204" pitchFamily="34" charset="0"/>
                <a:cs typeface="Calibri" panose="020F0502020204030204" pitchFamily="34" charset="0"/>
              </a:rPr>
              <a:t>ا</a:t>
            </a:r>
            <a:r>
              <a:rPr lang="ar-SA" sz="2400" dirty="0">
                <a:ea typeface="Calibri" panose="020F0502020204030204" pitchFamily="34" charset="0"/>
                <a:cs typeface="Calibri" panose="020F0502020204030204" pitchFamily="34" charset="0"/>
              </a:rPr>
              <a:t>لا</a:t>
            </a:r>
            <a:r>
              <a:rPr lang="en-US" sz="2400" dirty="0" err="1">
                <a:ea typeface="Calibri" panose="020F0502020204030204" pitchFamily="34" charset="0"/>
                <a:cs typeface="Calibri" panose="020F0502020204030204" pitchFamily="34" charset="0"/>
              </a:rPr>
              <a:t>ستماع</a:t>
            </a:r>
            <a:r>
              <a:rPr lang="en-US" sz="2400" dirty="0">
                <a:ea typeface="Calibri" panose="020F0502020204030204" pitchFamily="34" charset="0"/>
                <a:cs typeface="Calibri" panose="020F0502020204030204" pitchFamily="34" charset="0"/>
              </a:rPr>
              <a:t> </a:t>
            </a:r>
            <a:r>
              <a:rPr lang="ar-SA" sz="2400" dirty="0">
                <a:ea typeface="Calibri" panose="020F0502020204030204" pitchFamily="34" charset="0"/>
                <a:cs typeface="Calibri" panose="020F0502020204030204" pitchFamily="34" charset="0"/>
              </a:rPr>
              <a:t>الفعال</a:t>
            </a:r>
            <a:r>
              <a:rPr lang="en-US" sz="2400" dirty="0">
                <a:ea typeface="Calibri" panose="020F0502020204030204" pitchFamily="34" charset="0"/>
                <a:cs typeface="Calibri" panose="020F0502020204030204" pitchFamily="34" charset="0"/>
              </a:rPr>
              <a:t> </a:t>
            </a:r>
            <a:r>
              <a:rPr lang="ar-SA" sz="2400" dirty="0">
                <a:ea typeface="Calibri" panose="020F0502020204030204" pitchFamily="34" charset="0"/>
                <a:cs typeface="Calibri" panose="020F0502020204030204" pitchFamily="34" charset="0"/>
              </a:rPr>
              <a:t>ال</a:t>
            </a:r>
            <a:r>
              <a:rPr lang="en-US" sz="2400" dirty="0" err="1">
                <a:ea typeface="Calibri" panose="020F0502020204030204" pitchFamily="34" charset="0"/>
                <a:cs typeface="Calibri" panose="020F0502020204030204" pitchFamily="34" charset="0"/>
              </a:rPr>
              <a:t>مختلفة</a:t>
            </a:r>
            <a:r>
              <a:rPr lang="en-US" sz="2400" dirty="0">
                <a:ea typeface="Calibri" panose="020F0502020204030204" pitchFamily="34" charset="0"/>
                <a:cs typeface="Calibri" panose="020F0502020204030204" pitchFamily="34" charset="0"/>
              </a:rPr>
              <a:t> ، </a:t>
            </a:r>
            <a:r>
              <a:rPr lang="en-US" sz="2400" dirty="0" err="1">
                <a:ea typeface="Calibri" panose="020F0502020204030204" pitchFamily="34" charset="0"/>
                <a:cs typeface="Calibri" panose="020F0502020204030204" pitchFamily="34" charset="0"/>
              </a:rPr>
              <a:t>مثل</a:t>
            </a:r>
            <a:r>
              <a:rPr lang="en-US" sz="2400" dirty="0">
                <a:ea typeface="Calibri" panose="020F0502020204030204" pitchFamily="34" charset="0"/>
                <a:cs typeface="Calibri" panose="020F0502020204030204" pitchFamily="34" charset="0"/>
              </a:rPr>
              <a:t> ال</a:t>
            </a:r>
            <a:r>
              <a:rPr lang="ar-SA" sz="2400" dirty="0">
                <a:ea typeface="Calibri" panose="020F0502020204030204" pitchFamily="34" charset="0"/>
                <a:cs typeface="Calibri" panose="020F0502020204030204" pitchFamily="34" charset="0"/>
              </a:rPr>
              <a:t>تأكيد</a:t>
            </a:r>
            <a:r>
              <a:rPr lang="en-US" sz="2400" dirty="0">
                <a:ea typeface="Calibri" panose="020F0502020204030204" pitchFamily="34" charset="0"/>
                <a:cs typeface="Calibri" panose="020F0502020204030204" pitchFamily="34" charset="0"/>
              </a:rPr>
              <a:t> ، والانعكاس ، والتوضيح ، والتلخيص</a:t>
            </a:r>
            <a:endParaRPr lang="en-US" sz="2400" dirty="0">
              <a:cs typeface="Calibri" panose="020F0502020204030204" pitchFamily="34" charset="0"/>
            </a:endParaRPr>
          </a:p>
        </p:txBody>
      </p:sp>
      <p:sp>
        <p:nvSpPr>
          <p:cNvPr id="5" name="TextBox 4">
            <a:extLst>
              <a:ext uri="{FF2B5EF4-FFF2-40B4-BE49-F238E27FC236}">
                <a16:creationId xmlns:a16="http://schemas.microsoft.com/office/drawing/2014/main" id="{C14FE139-F5AA-0CF7-8A95-E1664A949894}"/>
              </a:ext>
            </a:extLst>
          </p:cNvPr>
          <p:cNvSpPr txBox="1"/>
          <p:nvPr/>
        </p:nvSpPr>
        <p:spPr>
          <a:xfrm>
            <a:off x="8580971" y="3501760"/>
            <a:ext cx="2368325" cy="1200329"/>
          </a:xfrm>
          <a:prstGeom prst="rect">
            <a:avLst/>
          </a:prstGeom>
          <a:noFill/>
        </p:spPr>
        <p:txBody>
          <a:bodyPr wrap="square">
            <a:spAutoFit/>
          </a:bodyPr>
          <a:lstStyle/>
          <a:p>
            <a:pPr algn="ctr" rtl="1"/>
            <a:r>
              <a:rPr lang="en-US" sz="2400" dirty="0">
                <a:ea typeface="Calibri" panose="020F0502020204030204" pitchFamily="34" charset="0"/>
                <a:cs typeface="Calibri" panose="020F0502020204030204" pitchFamily="34" charset="0"/>
              </a:rPr>
              <a:t>يجب على أخصائي الحالة أن يختار كلماته وأسئلته بعناية</a:t>
            </a:r>
            <a:endParaRPr lang="en-US" sz="2400" dirty="0">
              <a:cs typeface="Calibri" panose="020F0502020204030204" pitchFamily="34" charset="0"/>
            </a:endParaRPr>
          </a:p>
        </p:txBody>
      </p:sp>
    </p:spTree>
    <p:extLst>
      <p:ext uri="{BB962C8B-B14F-4D97-AF65-F5344CB8AC3E}">
        <p14:creationId xmlns:p14="http://schemas.microsoft.com/office/powerpoint/2010/main" val="37778723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3" name="Title 72">
            <a:extLst>
              <a:ext uri="{FF2B5EF4-FFF2-40B4-BE49-F238E27FC236}">
                <a16:creationId xmlns:a16="http://schemas.microsoft.com/office/drawing/2014/main" id="{53D39F4B-7E56-4EA9-FAE5-FD0ACDAAADCB}"/>
              </a:ext>
            </a:extLst>
          </p:cNvPr>
          <p:cNvSpPr txBox="1">
            <a:spLocks/>
          </p:cNvSpPr>
          <p:nvPr/>
        </p:nvSpPr>
        <p:spPr>
          <a:xfrm>
            <a:off x="858731" y="1859973"/>
            <a:ext cx="10126172" cy="2466905"/>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200" b="1" dirty="0" err="1">
                <a:solidFill>
                  <a:schemeClr val="bg1"/>
                </a:solidFill>
                <a:latin typeface="Calibri" panose="020F0502020204030204" pitchFamily="34" charset="0"/>
                <a:cs typeface="Calibri" panose="020F0502020204030204" pitchFamily="34" charset="0"/>
              </a:rPr>
              <a:t>الجلسة</a:t>
            </a:r>
            <a:r>
              <a:rPr lang="ar-SA" sz="3200" b="1" dirty="0">
                <a:solidFill>
                  <a:schemeClr val="bg1"/>
                </a:solidFill>
                <a:latin typeface="Calibri" panose="020F0502020204030204" pitchFamily="34" charset="0"/>
                <a:cs typeface="Calibri" panose="020F0502020204030204" pitchFamily="34" charset="0"/>
              </a:rPr>
              <a:t> </a:t>
            </a:r>
            <a:r>
              <a:rPr lang="en-CA" sz="3200" b="1" dirty="0">
                <a:solidFill>
                  <a:schemeClr val="bg1"/>
                </a:solidFill>
                <a:latin typeface="Calibri" panose="020F0502020204030204" pitchFamily="34" charset="0"/>
                <a:cs typeface="Calibri" panose="020F0502020204030204" pitchFamily="34" charset="0"/>
              </a:rPr>
              <a:t> </a:t>
            </a:r>
            <a:r>
              <a:rPr lang="ar-SA" sz="3200" b="1" dirty="0">
                <a:solidFill>
                  <a:schemeClr val="bg1"/>
                </a:solidFill>
                <a:latin typeface="Calibri" panose="020F0502020204030204" pitchFamily="34" charset="0"/>
                <a:cs typeface="Calibri" panose="020F0502020204030204" pitchFamily="34" charset="0"/>
              </a:rPr>
              <a:t>٤</a:t>
            </a:r>
            <a:endParaRPr lang="en-CA" sz="32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en-US" sz="5400" b="1" dirty="0">
                <a:solidFill>
                  <a:schemeClr val="bg1"/>
                </a:solidFill>
                <a:latin typeface="Calibri" panose="020F0502020204030204" pitchFamily="34" charset="0"/>
                <a:cs typeface="Calibri" panose="020F0502020204030204" pitchFamily="34" charset="0"/>
              </a:rPr>
              <a:t>كيف يمكنني </a:t>
            </a:r>
            <a:r>
              <a:rPr lang="en-US" sz="5400" b="1" dirty="0" err="1">
                <a:solidFill>
                  <a:schemeClr val="bg1"/>
                </a:solidFill>
                <a:latin typeface="Calibri" panose="020F0502020204030204" pitchFamily="34" charset="0"/>
                <a:cs typeface="Calibri" panose="020F0502020204030204" pitchFamily="34" charset="0"/>
              </a:rPr>
              <a:t>تكييف</a:t>
            </a:r>
            <a:r>
              <a:rPr lang="en-US" sz="5400" b="1" dirty="0">
                <a:solidFill>
                  <a:schemeClr val="bg1"/>
                </a:solidFill>
                <a:latin typeface="Calibri" panose="020F0502020204030204" pitchFamily="34" charset="0"/>
                <a:cs typeface="Calibri" panose="020F0502020204030204" pitchFamily="34" charset="0"/>
              </a:rPr>
              <a:t> ال</a:t>
            </a:r>
            <a:r>
              <a:rPr lang="ar-SA" sz="5400" b="1" dirty="0">
                <a:solidFill>
                  <a:schemeClr val="bg1"/>
                </a:solidFill>
                <a:latin typeface="Calibri" panose="020F0502020204030204" pitchFamily="34" charset="0"/>
                <a:cs typeface="Calibri" panose="020F0502020204030204" pitchFamily="34" charset="0"/>
              </a:rPr>
              <a:t>تواصل</a:t>
            </a:r>
            <a:r>
              <a:rPr lang="en-US" sz="5400" b="1" dirty="0">
                <a:solidFill>
                  <a:schemeClr val="bg1"/>
                </a:solidFill>
                <a:latin typeface="Calibri" panose="020F0502020204030204" pitchFamily="34" charset="0"/>
                <a:cs typeface="Calibri" panose="020F0502020204030204" pitchFamily="34" charset="0"/>
              </a:rPr>
              <a:t> مع </a:t>
            </a:r>
            <a:r>
              <a:rPr lang="en-US" sz="5400" b="1" dirty="0" err="1">
                <a:solidFill>
                  <a:schemeClr val="bg1"/>
                </a:solidFill>
                <a:latin typeface="Calibri" panose="020F0502020204030204" pitchFamily="34" charset="0"/>
                <a:cs typeface="Calibri" panose="020F0502020204030204" pitchFamily="34" charset="0"/>
              </a:rPr>
              <a:t>الطفل</a:t>
            </a:r>
            <a:r>
              <a:rPr lang="en-US" sz="5400" b="1" dirty="0">
                <a:solidFill>
                  <a:schemeClr val="bg1"/>
                </a:solidFill>
                <a:latin typeface="Calibri" panose="020F0502020204030204" pitchFamily="34" charset="0"/>
                <a:cs typeface="Calibri" panose="020F0502020204030204" pitchFamily="34" charset="0"/>
              </a:rPr>
              <a:t> </a:t>
            </a:r>
            <a:r>
              <a:rPr lang="ar-SA" sz="5400" b="1" dirty="0">
                <a:solidFill>
                  <a:schemeClr val="bg1"/>
                </a:solidFill>
                <a:latin typeface="Calibri" panose="020F0502020204030204" pitchFamily="34" charset="0"/>
                <a:cs typeface="Calibri" panose="020F0502020204030204" pitchFamily="34" charset="0"/>
              </a:rPr>
              <a:t>الفرد</a:t>
            </a:r>
            <a:r>
              <a:rPr lang="en-US" sz="5400" b="1" dirty="0">
                <a:solidFill>
                  <a:schemeClr val="bg1"/>
                </a:solidFill>
                <a:latin typeface="Garamond"/>
              </a:rPr>
              <a:t>؟</a:t>
            </a:r>
          </a:p>
        </p:txBody>
      </p:sp>
    </p:spTree>
    <p:extLst>
      <p:ext uri="{BB962C8B-B14F-4D97-AF65-F5344CB8AC3E}">
        <p14:creationId xmlns:p14="http://schemas.microsoft.com/office/powerpoint/2010/main" val="33828370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0F496-C071-FCC0-C4E6-86294A5AFC15}"/>
              </a:ext>
            </a:extLst>
          </p:cNvPr>
          <p:cNvSpPr>
            <a:spLocks noGrp="1"/>
          </p:cNvSpPr>
          <p:nvPr>
            <p:ph type="title"/>
          </p:nvPr>
        </p:nvSpPr>
        <p:spPr>
          <a:xfrm>
            <a:off x="322978" y="120516"/>
            <a:ext cx="10515600" cy="868968"/>
          </a:xfrm>
        </p:spPr>
        <p:txBody>
          <a:bodyPr>
            <a:normAutofit/>
          </a:bodyPr>
          <a:lstStyle/>
          <a:p>
            <a:pPr rtl="1"/>
            <a:r>
              <a:rPr lang="en-GB" dirty="0" err="1">
                <a:latin typeface="Calibri" panose="020F0502020204030204" pitchFamily="34" charset="0"/>
                <a:cs typeface="Calibri" panose="020F0502020204030204" pitchFamily="34" charset="0"/>
              </a:rPr>
              <a:t>وجهات</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نظر</a:t>
            </a:r>
            <a:r>
              <a:rPr lang="en-GB" dirty="0">
                <a:latin typeface="Calibri" panose="020F0502020204030204" pitchFamily="34" charset="0"/>
                <a:cs typeface="Calibri" panose="020F0502020204030204" pitchFamily="34" charset="0"/>
              </a:rPr>
              <a:t> حول مشاركة الطفل والتواصل</a:t>
            </a:r>
            <a:endParaRPr lang="en-BE"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313AF000-08DC-6CD6-EAAF-BD0E78268922}"/>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2FC71251-F8DB-8167-BAD6-FB25E2BA823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71C51850-4BDF-7152-036A-70EAD8488971}"/>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A6AFB2DD-B6B7-9260-A1A4-D7DE4F56E370}"/>
                  </a:ext>
                </a:extLst>
              </p:cNvPr>
              <p:cNvSpPr/>
              <p:nvPr/>
            </p:nvSpPr>
            <p:spPr>
              <a:xfrm>
                <a:off x="864636" y="830141"/>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600" b="1" dirty="0">
                    <a:latin typeface="Arial" panose="020B0604020202020204" pitchFamily="34" charset="0"/>
                    <a:cs typeface="Arial" panose="020B0604020202020204" pitchFamily="34" charset="0"/>
                  </a:rPr>
                  <a:t>٥٠-٥١</a:t>
                </a:r>
                <a:endParaRPr lang="en-CA" sz="1600" b="1" dirty="0">
                  <a:latin typeface="Arial" panose="020B060402020202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5AE89C8F-D8B0-8585-39FE-977D8C14C6E9}"/>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27" name="Speech Bubble: Rectangle with Corners Rounded 26">
            <a:extLst>
              <a:ext uri="{FF2B5EF4-FFF2-40B4-BE49-F238E27FC236}">
                <a16:creationId xmlns:a16="http://schemas.microsoft.com/office/drawing/2014/main" id="{B2D5A0DF-F42F-F5A0-76CC-290BA630FB08}"/>
              </a:ext>
            </a:extLst>
          </p:cNvPr>
          <p:cNvSpPr/>
          <p:nvPr/>
        </p:nvSpPr>
        <p:spPr>
          <a:xfrm>
            <a:off x="1038003" y="1917426"/>
            <a:ext cx="3120572" cy="2750725"/>
          </a:xfrm>
          <a:prstGeom prst="wedgeRoundRectCallout">
            <a:avLst>
              <a:gd name="adj1" fmla="val -8275"/>
              <a:gd name="adj2" fmla="val 6144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lnSpc>
                <a:spcPct val="107000"/>
              </a:lnSpc>
              <a:spcAft>
                <a:spcPts val="800"/>
              </a:spcAft>
            </a:pPr>
            <a:r>
              <a:rPr lang="en-US" sz="2400" dirty="0">
                <a:solidFill>
                  <a:srgbClr val="000000"/>
                </a:solidFill>
                <a:effectLst/>
                <a:latin typeface="Calibri" panose="020F0502020204030204" pitchFamily="34" charset="0"/>
                <a:ea typeface="Helvetica Neue"/>
                <a:cs typeface="Calibri" panose="020F0502020204030204" pitchFamily="34" charset="0"/>
              </a:rPr>
              <a:t>ما هي الطريقة المناسبة للتحية والتحدث والاستماع للأطفال؟</a:t>
            </a:r>
          </a:p>
        </p:txBody>
      </p:sp>
      <p:sp>
        <p:nvSpPr>
          <p:cNvPr id="28" name="Speech Bubble: Rectangle with Corners Rounded 27">
            <a:extLst>
              <a:ext uri="{FF2B5EF4-FFF2-40B4-BE49-F238E27FC236}">
                <a16:creationId xmlns:a16="http://schemas.microsoft.com/office/drawing/2014/main" id="{A06C331E-CE6D-B8A1-E371-F704C04E01BF}"/>
              </a:ext>
            </a:extLst>
          </p:cNvPr>
          <p:cNvSpPr/>
          <p:nvPr/>
        </p:nvSpPr>
        <p:spPr>
          <a:xfrm>
            <a:off x="4630123" y="1917426"/>
            <a:ext cx="3120572" cy="2750725"/>
          </a:xfrm>
          <a:prstGeom prst="wedgeRoundRectCallout">
            <a:avLst>
              <a:gd name="adj1" fmla="val 9400"/>
              <a:gd name="adj2" fmla="val 61972"/>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lnSpc>
                <a:spcPct val="107000"/>
              </a:lnSpc>
              <a:spcAft>
                <a:spcPts val="800"/>
              </a:spcAft>
            </a:pPr>
            <a:r>
              <a:rPr lang="en-US" sz="2400" dirty="0">
                <a:solidFill>
                  <a:srgbClr val="000000"/>
                </a:solidFill>
                <a:effectLst/>
                <a:latin typeface="Calibri" panose="020F0502020204030204" pitchFamily="34" charset="0"/>
                <a:ea typeface="Helvetica Neue"/>
                <a:cs typeface="Calibri" panose="020F0502020204030204" pitchFamily="34" charset="0"/>
              </a:rPr>
              <a:t>هل هناك اختلافات في كيفية تواصل الكبار مع الأطفال ، على سبيل المثال. على أساس العمر </a:t>
            </a:r>
            <a:r>
              <a:rPr lang="en-US" sz="2400" dirty="0" err="1">
                <a:solidFill>
                  <a:srgbClr val="000000"/>
                </a:solidFill>
                <a:effectLst/>
                <a:latin typeface="Calibri" panose="020F0502020204030204" pitchFamily="34" charset="0"/>
                <a:ea typeface="Helvetica Neue"/>
                <a:cs typeface="Calibri" panose="020F0502020204030204" pitchFamily="34" charset="0"/>
              </a:rPr>
              <a:t>أو</a:t>
            </a:r>
            <a:r>
              <a:rPr lang="en-US" sz="2400" dirty="0">
                <a:solidFill>
                  <a:srgbClr val="000000"/>
                </a:solidFill>
                <a:effectLst/>
                <a:latin typeface="Calibri" panose="020F0502020204030204" pitchFamily="34" charset="0"/>
                <a:ea typeface="Helvetica Neue"/>
                <a:cs typeface="Calibri" panose="020F0502020204030204" pitchFamily="34" charset="0"/>
              </a:rPr>
              <a:t> ال</a:t>
            </a:r>
            <a:r>
              <a:rPr lang="ar-SA" sz="2400" dirty="0">
                <a:solidFill>
                  <a:srgbClr val="000000"/>
                </a:solidFill>
                <a:effectLst/>
                <a:latin typeface="Calibri" panose="020F0502020204030204" pitchFamily="34" charset="0"/>
                <a:ea typeface="Helvetica Neue"/>
                <a:cs typeface="Calibri" panose="020F0502020204030204" pitchFamily="34" charset="0"/>
              </a:rPr>
              <a:t>نوع الاجتماعي</a:t>
            </a:r>
            <a:r>
              <a:rPr lang="en-US" sz="2400" dirty="0">
                <a:solidFill>
                  <a:srgbClr val="000000"/>
                </a:solidFill>
                <a:effectLst/>
                <a:latin typeface="Calibri" panose="020F0502020204030204" pitchFamily="34" charset="0"/>
                <a:ea typeface="Helvetica Neue"/>
                <a:cs typeface="Calibri" panose="020F0502020204030204" pitchFamily="34" charset="0"/>
              </a:rPr>
              <a:t>؟</a:t>
            </a:r>
          </a:p>
        </p:txBody>
      </p:sp>
      <p:sp>
        <p:nvSpPr>
          <p:cNvPr id="29" name="Speech Bubble: Rectangle with Corners Rounded 28">
            <a:extLst>
              <a:ext uri="{FF2B5EF4-FFF2-40B4-BE49-F238E27FC236}">
                <a16:creationId xmlns:a16="http://schemas.microsoft.com/office/drawing/2014/main" id="{A9FBB8ED-908F-3040-F796-824B07CC620D}"/>
              </a:ext>
            </a:extLst>
          </p:cNvPr>
          <p:cNvSpPr/>
          <p:nvPr/>
        </p:nvSpPr>
        <p:spPr>
          <a:xfrm>
            <a:off x="8222243" y="1917426"/>
            <a:ext cx="3120572" cy="2750725"/>
          </a:xfrm>
          <a:prstGeom prst="wedgeRoundRectCallout">
            <a:avLst>
              <a:gd name="adj1" fmla="val 42423"/>
              <a:gd name="adj2" fmla="val 63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lnSpc>
                <a:spcPct val="107000"/>
              </a:lnSpc>
              <a:spcAft>
                <a:spcPts val="800"/>
              </a:spcAft>
            </a:pPr>
            <a:r>
              <a:rPr lang="en-US" sz="2400" dirty="0">
                <a:solidFill>
                  <a:srgbClr val="000000"/>
                </a:solidFill>
                <a:effectLst/>
                <a:latin typeface="Calibri" panose="020F0502020204030204" pitchFamily="34" charset="0"/>
                <a:ea typeface="Helvetica Neue"/>
                <a:cs typeface="Calibri" panose="020F0502020204030204" pitchFamily="34" charset="0"/>
              </a:rPr>
              <a:t>هل يتم تشجيع الأطفال على التعبير عن أفكارهم ووجهات نظرهم وآرائهم؟</a:t>
            </a:r>
          </a:p>
        </p:txBody>
      </p:sp>
      <p:grpSp>
        <p:nvGrpSpPr>
          <p:cNvPr id="30" name="Group 29">
            <a:extLst>
              <a:ext uri="{FF2B5EF4-FFF2-40B4-BE49-F238E27FC236}">
                <a16:creationId xmlns:a16="http://schemas.microsoft.com/office/drawing/2014/main" id="{E76D09ED-3C1E-C77F-43F3-54F6FE59C2A4}"/>
              </a:ext>
            </a:extLst>
          </p:cNvPr>
          <p:cNvGrpSpPr/>
          <p:nvPr/>
        </p:nvGrpSpPr>
        <p:grpSpPr>
          <a:xfrm>
            <a:off x="7016916" y="4332700"/>
            <a:ext cx="4308499" cy="1975956"/>
            <a:chOff x="4101417" y="4550496"/>
            <a:chExt cx="4284315" cy="1964865"/>
          </a:xfrm>
          <a:solidFill>
            <a:schemeClr val="accent3">
              <a:lumMod val="75000"/>
            </a:schemeClr>
          </a:solidFill>
        </p:grpSpPr>
        <p:grpSp>
          <p:nvGrpSpPr>
            <p:cNvPr id="31" name="Group 30">
              <a:extLst>
                <a:ext uri="{FF2B5EF4-FFF2-40B4-BE49-F238E27FC236}">
                  <a16:creationId xmlns:a16="http://schemas.microsoft.com/office/drawing/2014/main" id="{48355D54-CBBB-9355-162F-DA79B86BE35D}"/>
                </a:ext>
              </a:extLst>
            </p:cNvPr>
            <p:cNvGrpSpPr/>
            <p:nvPr/>
          </p:nvGrpSpPr>
          <p:grpSpPr>
            <a:xfrm>
              <a:off x="5026136" y="4550496"/>
              <a:ext cx="2351206" cy="1964865"/>
              <a:chOff x="6753502" y="4766094"/>
              <a:chExt cx="1164705" cy="1044047"/>
            </a:xfrm>
            <a:grpFill/>
          </p:grpSpPr>
          <p:grpSp>
            <p:nvGrpSpPr>
              <p:cNvPr id="47" name="Group 46">
                <a:extLst>
                  <a:ext uri="{FF2B5EF4-FFF2-40B4-BE49-F238E27FC236}">
                    <a16:creationId xmlns:a16="http://schemas.microsoft.com/office/drawing/2014/main" id="{8BB841CA-99B1-B46A-E6E5-56380FF47C40}"/>
                  </a:ext>
                </a:extLst>
              </p:cNvPr>
              <p:cNvGrpSpPr/>
              <p:nvPr/>
            </p:nvGrpSpPr>
            <p:grpSpPr>
              <a:xfrm>
                <a:off x="6753502" y="5024349"/>
                <a:ext cx="500332" cy="459236"/>
                <a:chOff x="6376458" y="4851543"/>
                <a:chExt cx="774687" cy="711057"/>
              </a:xfrm>
              <a:grpFill/>
            </p:grpSpPr>
            <p:sp>
              <p:nvSpPr>
                <p:cNvPr id="54" name="Trapezoid 53">
                  <a:extLst>
                    <a:ext uri="{FF2B5EF4-FFF2-40B4-BE49-F238E27FC236}">
                      <a16:creationId xmlns:a16="http://schemas.microsoft.com/office/drawing/2014/main" id="{E343C8DA-9A3C-AC87-4CB6-AAE5A9BE7BC6}"/>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5" name="Rectangle 54">
                  <a:extLst>
                    <a:ext uri="{FF2B5EF4-FFF2-40B4-BE49-F238E27FC236}">
                      <a16:creationId xmlns:a16="http://schemas.microsoft.com/office/drawing/2014/main" id="{B89ED8FE-1443-892C-880A-028EE9A77E3B}"/>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48" name="Group 47">
                <a:extLst>
                  <a:ext uri="{FF2B5EF4-FFF2-40B4-BE49-F238E27FC236}">
                    <a16:creationId xmlns:a16="http://schemas.microsoft.com/office/drawing/2014/main" id="{3BA1A633-BD40-AEB9-2B57-B4C20FDBDCE0}"/>
                  </a:ext>
                </a:extLst>
              </p:cNvPr>
              <p:cNvGrpSpPr/>
              <p:nvPr/>
            </p:nvGrpSpPr>
            <p:grpSpPr>
              <a:xfrm>
                <a:off x="7300192" y="4766094"/>
                <a:ext cx="500332" cy="459236"/>
                <a:chOff x="6376458" y="4851543"/>
                <a:chExt cx="774687" cy="711057"/>
              </a:xfrm>
              <a:grpFill/>
            </p:grpSpPr>
            <p:sp>
              <p:nvSpPr>
                <p:cNvPr id="52" name="Trapezoid 51">
                  <a:extLst>
                    <a:ext uri="{FF2B5EF4-FFF2-40B4-BE49-F238E27FC236}">
                      <a16:creationId xmlns:a16="http://schemas.microsoft.com/office/drawing/2014/main" id="{237E2302-FF67-C471-B79F-49290849D733}"/>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3" name="Rectangle 52">
                  <a:extLst>
                    <a:ext uri="{FF2B5EF4-FFF2-40B4-BE49-F238E27FC236}">
                      <a16:creationId xmlns:a16="http://schemas.microsoft.com/office/drawing/2014/main" id="{F9CBC69B-34B9-CFC2-3BA5-3D45E11162E5}"/>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49" name="Group 48">
                <a:extLst>
                  <a:ext uri="{FF2B5EF4-FFF2-40B4-BE49-F238E27FC236}">
                    <a16:creationId xmlns:a16="http://schemas.microsoft.com/office/drawing/2014/main" id="{423239D2-EBCD-3A40-A154-0EBFFCA5D92D}"/>
                  </a:ext>
                </a:extLst>
              </p:cNvPr>
              <p:cNvGrpSpPr/>
              <p:nvPr/>
            </p:nvGrpSpPr>
            <p:grpSpPr>
              <a:xfrm>
                <a:off x="7417875" y="5350905"/>
                <a:ext cx="500332" cy="459236"/>
                <a:chOff x="6376458" y="4851543"/>
                <a:chExt cx="774687" cy="711057"/>
              </a:xfrm>
              <a:grpFill/>
            </p:grpSpPr>
            <p:sp>
              <p:nvSpPr>
                <p:cNvPr id="50" name="Trapezoid 49">
                  <a:extLst>
                    <a:ext uri="{FF2B5EF4-FFF2-40B4-BE49-F238E27FC236}">
                      <a16:creationId xmlns:a16="http://schemas.microsoft.com/office/drawing/2014/main" id="{5A7CD730-85DE-B6D3-0C4F-E4549D7294A6}"/>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1" name="Rectangle 50">
                  <a:extLst>
                    <a:ext uri="{FF2B5EF4-FFF2-40B4-BE49-F238E27FC236}">
                      <a16:creationId xmlns:a16="http://schemas.microsoft.com/office/drawing/2014/main" id="{4E8CCE1A-AD6F-22D3-1E56-4985BB55D708}"/>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32" name="Group 31">
              <a:extLst>
                <a:ext uri="{FF2B5EF4-FFF2-40B4-BE49-F238E27FC236}">
                  <a16:creationId xmlns:a16="http://schemas.microsoft.com/office/drawing/2014/main" id="{6E49885D-2DC2-D57D-9F91-9576AD1AB3DF}"/>
                </a:ext>
              </a:extLst>
            </p:cNvPr>
            <p:cNvGrpSpPr/>
            <p:nvPr/>
          </p:nvGrpSpPr>
          <p:grpSpPr>
            <a:xfrm>
              <a:off x="7588004" y="5066329"/>
              <a:ext cx="253795" cy="564154"/>
              <a:chOff x="7123547" y="4391502"/>
              <a:chExt cx="671707" cy="1493118"/>
            </a:xfrm>
            <a:grpFill/>
          </p:grpSpPr>
          <p:sp>
            <p:nvSpPr>
              <p:cNvPr id="45" name="Round Same Side Corner Rectangle 46">
                <a:extLst>
                  <a:ext uri="{FF2B5EF4-FFF2-40B4-BE49-F238E27FC236}">
                    <a16:creationId xmlns:a16="http://schemas.microsoft.com/office/drawing/2014/main" id="{489D4D91-46AC-8017-9038-7E4FAB182A4B}"/>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6" name="Oval 45">
                <a:extLst>
                  <a:ext uri="{FF2B5EF4-FFF2-40B4-BE49-F238E27FC236}">
                    <a16:creationId xmlns:a16="http://schemas.microsoft.com/office/drawing/2014/main" id="{2A951F3B-1F68-A0D7-4EFA-C04814D9FBEE}"/>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33" name="Group 32">
              <a:extLst>
                <a:ext uri="{FF2B5EF4-FFF2-40B4-BE49-F238E27FC236}">
                  <a16:creationId xmlns:a16="http://schemas.microsoft.com/office/drawing/2014/main" id="{61159011-51A2-F733-69F0-0666ACC8E3BE}"/>
                </a:ext>
              </a:extLst>
            </p:cNvPr>
            <p:cNvGrpSpPr/>
            <p:nvPr/>
          </p:nvGrpSpPr>
          <p:grpSpPr>
            <a:xfrm>
              <a:off x="4101417" y="5215021"/>
              <a:ext cx="253795" cy="564154"/>
              <a:chOff x="7123547" y="4391502"/>
              <a:chExt cx="671707" cy="1493118"/>
            </a:xfrm>
            <a:grpFill/>
          </p:grpSpPr>
          <p:sp>
            <p:nvSpPr>
              <p:cNvPr id="43" name="Round Same Side Corner Rectangle 46">
                <a:extLst>
                  <a:ext uri="{FF2B5EF4-FFF2-40B4-BE49-F238E27FC236}">
                    <a16:creationId xmlns:a16="http://schemas.microsoft.com/office/drawing/2014/main" id="{282AC1DD-4455-B1F4-57F3-63B2F46CCE81}"/>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4" name="Oval 43">
                <a:extLst>
                  <a:ext uri="{FF2B5EF4-FFF2-40B4-BE49-F238E27FC236}">
                    <a16:creationId xmlns:a16="http://schemas.microsoft.com/office/drawing/2014/main" id="{34064A4B-A8C6-7227-953E-116D74869F36}"/>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34" name="Group 33">
              <a:extLst>
                <a:ext uri="{FF2B5EF4-FFF2-40B4-BE49-F238E27FC236}">
                  <a16:creationId xmlns:a16="http://schemas.microsoft.com/office/drawing/2014/main" id="{1877B3AE-DE06-3802-9E51-A8D008995522}"/>
                </a:ext>
              </a:extLst>
            </p:cNvPr>
            <p:cNvGrpSpPr/>
            <p:nvPr/>
          </p:nvGrpSpPr>
          <p:grpSpPr>
            <a:xfrm>
              <a:off x="4578273" y="5579731"/>
              <a:ext cx="253795" cy="564154"/>
              <a:chOff x="7123547" y="4391502"/>
              <a:chExt cx="671707" cy="1493118"/>
            </a:xfrm>
            <a:grpFill/>
          </p:grpSpPr>
          <p:sp>
            <p:nvSpPr>
              <p:cNvPr id="41" name="Round Same Side Corner Rectangle 46">
                <a:extLst>
                  <a:ext uri="{FF2B5EF4-FFF2-40B4-BE49-F238E27FC236}">
                    <a16:creationId xmlns:a16="http://schemas.microsoft.com/office/drawing/2014/main" id="{39481F6C-B039-4CE9-7680-9C00FCD4CC3A}"/>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2" name="Oval 41">
                <a:extLst>
                  <a:ext uri="{FF2B5EF4-FFF2-40B4-BE49-F238E27FC236}">
                    <a16:creationId xmlns:a16="http://schemas.microsoft.com/office/drawing/2014/main" id="{7E42F8F6-E691-ED15-E193-8E25AFD52CC8}"/>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35" name="Group 34">
              <a:extLst>
                <a:ext uri="{FF2B5EF4-FFF2-40B4-BE49-F238E27FC236}">
                  <a16:creationId xmlns:a16="http://schemas.microsoft.com/office/drawing/2014/main" id="{2BB67B2E-2F5C-D260-283F-7589BDC19180}"/>
                </a:ext>
              </a:extLst>
            </p:cNvPr>
            <p:cNvGrpSpPr/>
            <p:nvPr/>
          </p:nvGrpSpPr>
          <p:grpSpPr>
            <a:xfrm>
              <a:off x="5969102" y="5951207"/>
              <a:ext cx="253795" cy="564154"/>
              <a:chOff x="7123547" y="4391502"/>
              <a:chExt cx="671707" cy="1493118"/>
            </a:xfrm>
            <a:grpFill/>
          </p:grpSpPr>
          <p:sp>
            <p:nvSpPr>
              <p:cNvPr id="39" name="Round Same Side Corner Rectangle 46">
                <a:extLst>
                  <a:ext uri="{FF2B5EF4-FFF2-40B4-BE49-F238E27FC236}">
                    <a16:creationId xmlns:a16="http://schemas.microsoft.com/office/drawing/2014/main" id="{6F464B6E-8ABF-9A56-4CC0-4FCAA8470E06}"/>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0" name="Oval 39">
                <a:extLst>
                  <a:ext uri="{FF2B5EF4-FFF2-40B4-BE49-F238E27FC236}">
                    <a16:creationId xmlns:a16="http://schemas.microsoft.com/office/drawing/2014/main" id="{2E4F8BD2-F2D1-8FA7-E34A-0144A3945462}"/>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36" name="Group 35">
              <a:extLst>
                <a:ext uri="{FF2B5EF4-FFF2-40B4-BE49-F238E27FC236}">
                  <a16:creationId xmlns:a16="http://schemas.microsoft.com/office/drawing/2014/main" id="{C61340CA-21ED-D269-A675-965DB3702088}"/>
                </a:ext>
              </a:extLst>
            </p:cNvPr>
            <p:cNvGrpSpPr/>
            <p:nvPr/>
          </p:nvGrpSpPr>
          <p:grpSpPr>
            <a:xfrm>
              <a:off x="8131937" y="5424552"/>
              <a:ext cx="253795" cy="564154"/>
              <a:chOff x="7123547" y="4391502"/>
              <a:chExt cx="671707" cy="1493118"/>
            </a:xfrm>
            <a:grpFill/>
          </p:grpSpPr>
          <p:sp>
            <p:nvSpPr>
              <p:cNvPr id="37" name="Round Same Side Corner Rectangle 46">
                <a:extLst>
                  <a:ext uri="{FF2B5EF4-FFF2-40B4-BE49-F238E27FC236}">
                    <a16:creationId xmlns:a16="http://schemas.microsoft.com/office/drawing/2014/main" id="{B1132582-A39B-4F73-6B35-53B5B3184104}"/>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8" name="Oval 37">
                <a:extLst>
                  <a:ext uri="{FF2B5EF4-FFF2-40B4-BE49-F238E27FC236}">
                    <a16:creationId xmlns:a16="http://schemas.microsoft.com/office/drawing/2014/main" id="{A19C9F29-9AD8-2E6A-28E8-7476B6B17671}"/>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5839985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C39DACB9-6A7D-BF3C-E76A-FD961D68A402}"/>
              </a:ext>
            </a:extLst>
          </p:cNvPr>
          <p:cNvSpPr txBox="1">
            <a:spLocks/>
          </p:cNvSpPr>
          <p:nvPr/>
        </p:nvSpPr>
        <p:spPr>
          <a:xfrm>
            <a:off x="4021270" y="2441863"/>
            <a:ext cx="5915913" cy="1733527"/>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30909334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4F065B7F-D623-7F9E-0A97-55E3C363F146}"/>
              </a:ext>
            </a:extLst>
          </p:cNvPr>
          <p:cNvSpPr/>
          <p:nvPr/>
        </p:nvSpPr>
        <p:spPr>
          <a:xfrm>
            <a:off x="4276577" y="1809750"/>
            <a:ext cx="7077223" cy="4000500"/>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itle 1">
            <a:extLst>
              <a:ext uri="{FF2B5EF4-FFF2-40B4-BE49-F238E27FC236}">
                <a16:creationId xmlns:a16="http://schemas.microsoft.com/office/drawing/2014/main" id="{8B7FA75F-5398-47E2-2C15-74E0A5E2C9B3}"/>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مبدأ مشاركة الطفل</a:t>
            </a:r>
            <a:endParaRPr lang="en-BE">
              <a:latin typeface="Calibri" panose="020F0502020204030204" pitchFamily="34" charset="0"/>
              <a:cs typeface="Calibri" panose="020F0502020204030204" pitchFamily="34" charset="0"/>
            </a:endParaRPr>
          </a:p>
        </p:txBody>
      </p:sp>
      <p:sp>
        <p:nvSpPr>
          <p:cNvPr id="38" name="TextBox 37">
            <a:extLst>
              <a:ext uri="{FF2B5EF4-FFF2-40B4-BE49-F238E27FC236}">
                <a16:creationId xmlns:a16="http://schemas.microsoft.com/office/drawing/2014/main" id="{E7CA5991-93EB-7651-E31A-C1DF714A179C}"/>
              </a:ext>
            </a:extLst>
          </p:cNvPr>
          <p:cNvSpPr txBox="1"/>
          <p:nvPr/>
        </p:nvSpPr>
        <p:spPr>
          <a:xfrm>
            <a:off x="6234349" y="2331057"/>
            <a:ext cx="4196286" cy="2062103"/>
          </a:xfrm>
          <a:prstGeom prst="rect">
            <a:avLst/>
          </a:prstGeom>
          <a:noFill/>
        </p:spPr>
        <p:txBody>
          <a:bodyPr wrap="square" rtlCol="0">
            <a:spAutoFit/>
          </a:bodyPr>
          <a:lstStyle/>
          <a:p>
            <a:pPr algn="r" rtl="1"/>
            <a:r>
              <a:rPr lang="en-GB" sz="3200" b="1" dirty="0" err="1">
                <a:latin typeface="Calibri" panose="020F0502020204030204" pitchFamily="34" charset="0"/>
                <a:cs typeface="Calibri" panose="020F0502020204030204" pitchFamily="34" charset="0"/>
              </a:rPr>
              <a:t>تكي</a:t>
            </a:r>
            <a:r>
              <a:rPr lang="ar-SA" sz="3200" b="1" dirty="0" err="1">
                <a:latin typeface="Calibri" panose="020F0502020204030204" pitchFamily="34" charset="0"/>
                <a:cs typeface="Calibri" panose="020F0502020204030204" pitchFamily="34" charset="0"/>
              </a:rPr>
              <a:t>ي</a:t>
            </a:r>
            <a:r>
              <a:rPr lang="en-GB" sz="3200" b="1" dirty="0" err="1">
                <a:latin typeface="Calibri" panose="020F0502020204030204" pitchFamily="34" charset="0"/>
                <a:cs typeface="Calibri" panose="020F0502020204030204" pitchFamily="34" charset="0"/>
              </a:rPr>
              <a:t>ف</a:t>
            </a:r>
            <a:r>
              <a:rPr lang="ar-SA" sz="3200" b="1" dirty="0">
                <a:latin typeface="Calibri" panose="020F0502020204030204" pitchFamily="34" charset="0"/>
                <a:cs typeface="Calibri" panose="020F0502020204030204" pitchFamily="34" charset="0"/>
              </a:rPr>
              <a:t> </a:t>
            </a:r>
            <a:r>
              <a:rPr lang="en-GB" sz="3200" dirty="0" err="1">
                <a:latin typeface="Calibri" panose="020F0502020204030204" pitchFamily="34" charset="0"/>
                <a:cs typeface="Calibri" panose="020F0502020204030204" pitchFamily="34" charset="0"/>
              </a:rPr>
              <a:t>التواصل</a:t>
            </a:r>
            <a:r>
              <a:rPr lang="en-GB" sz="3200" dirty="0">
                <a:latin typeface="Calibri" panose="020F0502020204030204" pitchFamily="34" charset="0"/>
                <a:cs typeface="Calibri" panose="020F0502020204030204" pitchFamily="34" charset="0"/>
              </a:rPr>
              <a:t> </a:t>
            </a:r>
            <a:r>
              <a:rPr lang="ar-SA" sz="3200" dirty="0">
                <a:latin typeface="Calibri" panose="020F0502020204030204" pitchFamily="34" charset="0"/>
                <a:cs typeface="Calibri" panose="020F0502020204030204" pitchFamily="34" charset="0"/>
              </a:rPr>
              <a:t>بناءً</a:t>
            </a:r>
            <a:r>
              <a:rPr lang="en-GB" sz="3200" dirty="0">
                <a:latin typeface="Calibri" panose="020F0502020204030204" pitchFamily="34" charset="0"/>
                <a:cs typeface="Calibri" panose="020F0502020204030204" pitchFamily="34" charset="0"/>
              </a:rPr>
              <a:t> على وجهات النظر الثقافية</a:t>
            </a:r>
          </a:p>
          <a:p>
            <a:pPr algn="r" rtl="1"/>
            <a:endParaRPr lang="en-GB" sz="3200" dirty="0">
              <a:latin typeface="Calibri" panose="020F0502020204030204" pitchFamily="34" charset="0"/>
              <a:cs typeface="Calibri" panose="020F0502020204030204" pitchFamily="34" charset="0"/>
            </a:endParaRPr>
          </a:p>
          <a:p>
            <a:pPr algn="r" rtl="1"/>
            <a:r>
              <a:rPr lang="ar-SA" sz="3200" dirty="0" err="1">
                <a:latin typeface="Calibri" panose="020F0502020204030204" pitchFamily="34" charset="0"/>
                <a:cs typeface="Calibri" panose="020F0502020204030204" pitchFamily="34" charset="0"/>
              </a:rPr>
              <a:t>ا</a:t>
            </a:r>
            <a:r>
              <a:rPr lang="en-GB" sz="3200" dirty="0" err="1">
                <a:latin typeface="Calibri" panose="020F0502020204030204" pitchFamily="34" charset="0"/>
                <a:cs typeface="Calibri" panose="020F0502020204030204" pitchFamily="34" charset="0"/>
              </a:rPr>
              <a:t>دعم</a:t>
            </a:r>
            <a:r>
              <a:rPr lang="ar-SA" sz="3200" dirty="0">
                <a:latin typeface="Calibri" panose="020F0502020204030204" pitchFamily="34" charset="0"/>
                <a:cs typeface="Calibri" panose="020F0502020204030204" pitchFamily="34" charset="0"/>
              </a:rPr>
              <a:t> </a:t>
            </a:r>
            <a:r>
              <a:rPr lang="en-GB" sz="3200" b="1" dirty="0" err="1">
                <a:latin typeface="Calibri" panose="020F0502020204030204" pitchFamily="34" charset="0"/>
                <a:cs typeface="Calibri" panose="020F0502020204030204" pitchFamily="34" charset="0"/>
              </a:rPr>
              <a:t>دائماً</a:t>
            </a:r>
            <a:r>
              <a:rPr lang="en-GB" sz="3200" dirty="0">
                <a:latin typeface="Calibri" panose="020F0502020204030204" pitchFamily="34" charset="0"/>
                <a:cs typeface="Calibri" panose="020F0502020204030204" pitchFamily="34" charset="0"/>
              </a:rPr>
              <a:t> مشاركة الطفل</a:t>
            </a:r>
            <a:r>
              <a:rPr lang="en-GB" sz="3200" dirty="0">
                <a:latin typeface="Arial" panose="020B0604020202020204" pitchFamily="34" charset="0"/>
                <a:cs typeface="Arial" panose="020B0604020202020204" pitchFamily="34" charset="0"/>
              </a:rPr>
              <a:t>!</a:t>
            </a:r>
            <a:endParaRPr lang="en-BE" sz="3200" dirty="0">
              <a:latin typeface="Arial" panose="020B0604020202020204" pitchFamily="34" charset="0"/>
              <a:cs typeface="Arial" panose="020B0604020202020204" pitchFamily="34" charset="0"/>
            </a:endParaRPr>
          </a:p>
        </p:txBody>
      </p:sp>
      <p:grpSp>
        <p:nvGrpSpPr>
          <p:cNvPr id="21" name="Group 20">
            <a:extLst>
              <a:ext uri="{FF2B5EF4-FFF2-40B4-BE49-F238E27FC236}">
                <a16:creationId xmlns:a16="http://schemas.microsoft.com/office/drawing/2014/main" id="{AFBD30B9-46B0-E759-5D61-AF5203CF6F1D}"/>
              </a:ext>
            </a:extLst>
          </p:cNvPr>
          <p:cNvGrpSpPr/>
          <p:nvPr/>
        </p:nvGrpSpPr>
        <p:grpSpPr>
          <a:xfrm>
            <a:off x="1542632" y="2331057"/>
            <a:ext cx="3947743" cy="2950667"/>
            <a:chOff x="1656933" y="2686050"/>
            <a:chExt cx="3472792" cy="2595674"/>
          </a:xfrm>
        </p:grpSpPr>
        <p:grpSp>
          <p:nvGrpSpPr>
            <p:cNvPr id="5" name="Google Shape;314;p4">
              <a:extLst>
                <a:ext uri="{FF2B5EF4-FFF2-40B4-BE49-F238E27FC236}">
                  <a16:creationId xmlns:a16="http://schemas.microsoft.com/office/drawing/2014/main" id="{B6599CF2-3FF3-1BE6-BE9E-6415CAEBEA21}"/>
                </a:ext>
              </a:extLst>
            </p:cNvPr>
            <p:cNvGrpSpPr/>
            <p:nvPr/>
          </p:nvGrpSpPr>
          <p:grpSpPr>
            <a:xfrm>
              <a:off x="1656933" y="3199912"/>
              <a:ext cx="1696479" cy="2081812"/>
              <a:chOff x="3400707" y="1772174"/>
              <a:chExt cx="3124628" cy="3737192"/>
            </a:xfrm>
            <a:solidFill>
              <a:schemeClr val="accent3">
                <a:lumMod val="75000"/>
              </a:schemeClr>
            </a:solidFill>
          </p:grpSpPr>
          <p:sp>
            <p:nvSpPr>
              <p:cNvPr id="6" name="Google Shape;315;p4">
                <a:extLst>
                  <a:ext uri="{FF2B5EF4-FFF2-40B4-BE49-F238E27FC236}">
                    <a16:creationId xmlns:a16="http://schemas.microsoft.com/office/drawing/2014/main" id="{AD9CB5C5-35C4-7DC5-5A41-BD3BD76D6511}"/>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7" name="Google Shape;317;p4">
                <a:extLst>
                  <a:ext uri="{FF2B5EF4-FFF2-40B4-BE49-F238E27FC236}">
                    <a16:creationId xmlns:a16="http://schemas.microsoft.com/office/drawing/2014/main" id="{3E102F11-B3B0-8025-C024-24C593CD8C76}"/>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8" name="Google Shape;319;p4">
                <a:extLst>
                  <a:ext uri="{FF2B5EF4-FFF2-40B4-BE49-F238E27FC236}">
                    <a16:creationId xmlns:a16="http://schemas.microsoft.com/office/drawing/2014/main" id="{CFB811A9-6F0F-131B-9ABE-EC89FD113C36}"/>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9" name="Google Shape;321;p4">
                <a:extLst>
                  <a:ext uri="{FF2B5EF4-FFF2-40B4-BE49-F238E27FC236}">
                    <a16:creationId xmlns:a16="http://schemas.microsoft.com/office/drawing/2014/main" id="{EE6A5896-B77B-62D0-F0CE-41E8C87DE28C}"/>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10" name="Group 9">
              <a:extLst>
                <a:ext uri="{FF2B5EF4-FFF2-40B4-BE49-F238E27FC236}">
                  <a16:creationId xmlns:a16="http://schemas.microsoft.com/office/drawing/2014/main" id="{623AA5DD-BFC0-0899-4475-4F747B3B1285}"/>
                </a:ext>
              </a:extLst>
            </p:cNvPr>
            <p:cNvGrpSpPr/>
            <p:nvPr/>
          </p:nvGrpSpPr>
          <p:grpSpPr>
            <a:xfrm>
              <a:off x="3759131" y="2686050"/>
              <a:ext cx="1370594" cy="2595674"/>
              <a:chOff x="7838339" y="2226754"/>
              <a:chExt cx="1969639" cy="3730164"/>
            </a:xfrm>
            <a:solidFill>
              <a:schemeClr val="accent3">
                <a:lumMod val="75000"/>
              </a:schemeClr>
            </a:solidFill>
          </p:grpSpPr>
          <p:sp>
            <p:nvSpPr>
              <p:cNvPr id="11" name="Round Same Side Corner Rectangle 3">
                <a:extLst>
                  <a:ext uri="{FF2B5EF4-FFF2-40B4-BE49-F238E27FC236}">
                    <a16:creationId xmlns:a16="http://schemas.microsoft.com/office/drawing/2014/main" id="{8954B358-04B8-CBFB-5981-DC189996E7D8}"/>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8B21B4B9-6E6F-A658-F63E-EAF2254C7250}"/>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0D668EF9-C175-DAD3-EF1B-176AF223E676}"/>
                  </a:ext>
                </a:extLst>
              </p:cNvPr>
              <p:cNvGrpSpPr/>
              <p:nvPr/>
            </p:nvGrpSpPr>
            <p:grpSpPr>
              <a:xfrm rot="507905">
                <a:off x="7838339" y="3815940"/>
                <a:ext cx="553322" cy="1525212"/>
                <a:chOff x="7916671" y="3937945"/>
                <a:chExt cx="553322" cy="1525212"/>
              </a:xfrm>
              <a:grpFill/>
            </p:grpSpPr>
            <p:sp>
              <p:nvSpPr>
                <p:cNvPr id="17" name="Round Same Side Corner Rectangle 25">
                  <a:extLst>
                    <a:ext uri="{FF2B5EF4-FFF2-40B4-BE49-F238E27FC236}">
                      <a16:creationId xmlns:a16="http://schemas.microsoft.com/office/drawing/2014/main" id="{78874667-7F31-58A7-44D1-0439A79A1E0E}"/>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25870ACC-C1CB-349E-553F-AFBFBF00E9E9}"/>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0F2E9798-E787-70F2-5002-D4088219A13E}"/>
                  </a:ext>
                </a:extLst>
              </p:cNvPr>
              <p:cNvGrpSpPr/>
              <p:nvPr/>
            </p:nvGrpSpPr>
            <p:grpSpPr>
              <a:xfrm rot="21105829" flipH="1">
                <a:off x="9243874" y="3806245"/>
                <a:ext cx="564104" cy="1525212"/>
                <a:chOff x="7916671" y="3937945"/>
                <a:chExt cx="553322" cy="1525212"/>
              </a:xfrm>
              <a:grpFill/>
            </p:grpSpPr>
            <p:sp>
              <p:nvSpPr>
                <p:cNvPr id="15" name="Round Same Side Corner Rectangle 25">
                  <a:extLst>
                    <a:ext uri="{FF2B5EF4-FFF2-40B4-BE49-F238E27FC236}">
                      <a16:creationId xmlns:a16="http://schemas.microsoft.com/office/drawing/2014/main" id="{86EF5641-5754-36E2-06D0-2AC75724E57D}"/>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4DD5008E-A07E-A73B-DAE8-F1FE136E2843}"/>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grpSp>
    </p:spTree>
    <p:extLst>
      <p:ext uri="{BB962C8B-B14F-4D97-AF65-F5344CB8AC3E}">
        <p14:creationId xmlns:p14="http://schemas.microsoft.com/office/powerpoint/2010/main" val="3976742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10644573" y="484918"/>
            <a:ext cx="0" cy="568524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507029" y="187893"/>
            <a:ext cx="1820047" cy="830997"/>
          </a:xfrm>
          <a:prstGeom prst="rect">
            <a:avLst/>
          </a:prstGeom>
          <a:noFill/>
        </p:spPr>
        <p:txBody>
          <a:bodyPr wrap="square">
            <a:spAutoFit/>
          </a:bodyPr>
          <a:lstStyle/>
          <a:p>
            <a:pPr marL="0" indent="0" algn="r" rtl="1">
              <a:buNone/>
            </a:pPr>
            <a:r>
              <a:rPr lang="ar-SA" sz="2400" b="1" dirty="0">
                <a:solidFill>
                  <a:schemeClr val="bg1"/>
                </a:solidFill>
                <a:latin typeface="Calibri" panose="020F0502020204030204" pitchFamily="34" charset="0"/>
                <a:ea typeface="Calibri" panose="020F0502020204030204" pitchFamily="34" charset="0"/>
                <a:cs typeface="Calibri" panose="020F0502020204030204" pitchFamily="34" charset="0"/>
              </a:rPr>
              <a:t>الافتتاح </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indent="0" algn="r" rtl="1">
              <a:buNone/>
            </a:pPr>
            <a:r>
              <a:rPr lang="ar-SA"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٤٥ </a:t>
            </a:r>
            <a:r>
              <a:rPr lang="ar-SA" sz="2400" i="1" dirty="0">
                <a:solidFill>
                  <a:schemeClr val="bg1"/>
                </a:solidFill>
                <a:latin typeface="Calibri" panose="020F0502020204030204" pitchFamily="34" charset="0"/>
                <a:ea typeface="Calibri" panose="020F0502020204030204" pitchFamily="34" charset="0"/>
                <a:cs typeface="Calibri" panose="020F0502020204030204" pitchFamily="34" charset="0"/>
              </a:rPr>
              <a:t>دقيقة      </a:t>
            </a:r>
            <a:endParaRPr lang="en-US"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BBFB386E-6551-4A1A-A6BB-9382E7E7FF5C}"/>
              </a:ext>
            </a:extLst>
          </p:cNvPr>
          <p:cNvSpPr txBox="1"/>
          <p:nvPr/>
        </p:nvSpPr>
        <p:spPr>
          <a:xfrm>
            <a:off x="6993540" y="3967615"/>
            <a:ext cx="3284738" cy="1200329"/>
          </a:xfrm>
          <a:prstGeom prst="rect">
            <a:avLst/>
          </a:prstGeom>
          <a:noFill/>
        </p:spPr>
        <p:txBody>
          <a:bodyPr wrap="square">
            <a:spAutoFit/>
          </a:bodyPr>
          <a:lstStyle/>
          <a:p>
            <a:pPr marL="0" indent="0" algn="r" rtl="1">
              <a:buNone/>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كيف يمكنني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تكييف</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ال</a:t>
            </a:r>
            <a:r>
              <a:rPr lang="ar-SA" sz="2400" b="1" dirty="0">
                <a:solidFill>
                  <a:schemeClr val="bg1"/>
                </a:solidFill>
                <a:latin typeface="Calibri" panose="020F0502020204030204" pitchFamily="34" charset="0"/>
                <a:ea typeface="Calibri" panose="020F0502020204030204" pitchFamily="34" charset="0"/>
                <a:cs typeface="Calibri" panose="020F0502020204030204" pitchFamily="34" charset="0"/>
              </a:rPr>
              <a:t>تواصل</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مع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الطفل</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الفرد</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0" indent="0" algn="r" rtl="1">
              <a:buNone/>
            </a:pPr>
            <a:r>
              <a:rPr lang="en-US" sz="2400" i="1" dirty="0" err="1">
                <a:solidFill>
                  <a:schemeClr val="bg1"/>
                </a:solidFill>
                <a:latin typeface="Calibri" panose="020F0502020204030204" pitchFamily="34" charset="0"/>
                <a:ea typeface="Calibri" panose="020F0502020204030204" pitchFamily="34" charset="0"/>
                <a:cs typeface="Calibri" panose="020F0502020204030204" pitchFamily="34" charset="0"/>
              </a:rPr>
              <a:t>ساع</a:t>
            </a:r>
            <a:r>
              <a:rPr lang="ar-SA" sz="2400" i="1" dirty="0">
                <a:solidFill>
                  <a:schemeClr val="bg1"/>
                </a:solidFill>
                <a:latin typeface="Calibri" panose="020F0502020204030204" pitchFamily="34" charset="0"/>
                <a:ea typeface="Calibri" panose="020F0502020204030204" pitchFamily="34" charset="0"/>
                <a:cs typeface="Calibri" panose="020F0502020204030204" pitchFamily="34" charset="0"/>
              </a:rPr>
              <a:t>تين</a:t>
            </a:r>
            <a:endParaRPr lang="en-US"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733F3946-B216-415C-9730-A510A95A13CA}"/>
              </a:ext>
            </a:extLst>
          </p:cNvPr>
          <p:cNvSpPr txBox="1"/>
          <p:nvPr/>
        </p:nvSpPr>
        <p:spPr>
          <a:xfrm>
            <a:off x="10495715" y="1901478"/>
            <a:ext cx="1349407" cy="461665"/>
          </a:xfrm>
          <a:prstGeom prst="rect">
            <a:avLst/>
          </a:prstGeom>
          <a:noFill/>
        </p:spPr>
        <p:txBody>
          <a:bodyPr wrap="square">
            <a:spAutoFit/>
          </a:bodyPr>
          <a:lstStyle/>
          <a:p>
            <a:pPr marL="0" indent="0" algn="r" rtl="1">
              <a:buNone/>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استراحة</a:t>
            </a:r>
            <a:endParaRPr lang="en-US" sz="2400" b="1"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5301003" y="1043377"/>
            <a:ext cx="5026073" cy="1200329"/>
          </a:xfrm>
          <a:prstGeom prst="rect">
            <a:avLst/>
          </a:prstGeom>
          <a:noFill/>
        </p:spPr>
        <p:txBody>
          <a:bodyPr wrap="square">
            <a:spAutoFit/>
          </a:bodyPr>
          <a:lstStyle/>
          <a:p>
            <a:pPr marL="0" indent="0" algn="r" rtl="1">
              <a:buNone/>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كيف يجب أن يستعد أخصائي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الحالة</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ل</a:t>
            </a:r>
            <a:r>
              <a:rPr lang="ar-SA" sz="2400" b="1" dirty="0">
                <a:solidFill>
                  <a:schemeClr val="bg1"/>
                </a:solidFill>
                <a:latin typeface="Calibri" panose="020F0502020204030204" pitchFamily="34" charset="0"/>
                <a:ea typeface="Calibri" panose="020F0502020204030204" pitchFamily="34" charset="0"/>
                <a:cs typeface="Calibri" panose="020F0502020204030204" pitchFamily="34" charset="0"/>
              </a:rPr>
              <a:t>مقابلة</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الأطفال</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a:t>
            </a:r>
            <a:endParaRPr lang="ar-SA"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indent="0" algn="r" rtl="1">
              <a:buNone/>
            </a:pPr>
            <a:r>
              <a:rPr lang="ar-SA" sz="2400" b="1" dirty="0">
                <a:solidFill>
                  <a:schemeClr val="bg1"/>
                </a:solidFill>
                <a:latin typeface="Calibri" panose="020F0502020204030204" pitchFamily="34" charset="0"/>
                <a:ea typeface="Calibri" panose="020F0502020204030204" pitchFamily="34" charset="0"/>
                <a:cs typeface="Calibri" panose="020F0502020204030204" pitchFamily="34" charset="0"/>
              </a:rPr>
              <a:t>ساعة واحدة</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E1ED7D59-DD7D-4D01-8768-ED10E5D40571}"/>
              </a:ext>
            </a:extLst>
          </p:cNvPr>
          <p:cNvSpPr txBox="1"/>
          <p:nvPr/>
        </p:nvSpPr>
        <p:spPr>
          <a:xfrm>
            <a:off x="10299030" y="3546897"/>
            <a:ext cx="1349407" cy="461665"/>
          </a:xfrm>
          <a:prstGeom prst="rect">
            <a:avLst/>
          </a:prstGeom>
          <a:noFill/>
        </p:spPr>
        <p:txBody>
          <a:bodyPr wrap="square">
            <a:spAutoFit/>
          </a:bodyPr>
          <a:lstStyle/>
          <a:p>
            <a:pPr marL="0" indent="0" algn="r" rtl="1">
              <a:buNone/>
            </a:pPr>
            <a:r>
              <a:rPr lang="ar-SA" sz="2400" b="1" dirty="0">
                <a:solidFill>
                  <a:schemeClr val="bg1"/>
                </a:solidFill>
                <a:latin typeface="Calibri" panose="020F0502020204030204" pitchFamily="34" charset="0"/>
                <a:ea typeface="Calibri" panose="020F0502020204030204" pitchFamily="34" charset="0"/>
                <a:cs typeface="Calibri" panose="020F0502020204030204" pitchFamily="34" charset="0"/>
              </a:rPr>
              <a:t>ال</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غداء</a:t>
            </a:r>
            <a:endParaRPr lang="en-US" sz="2400" b="1"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5996486" y="2461459"/>
            <a:ext cx="4330590" cy="1200329"/>
          </a:xfrm>
          <a:prstGeom prst="rect">
            <a:avLst/>
          </a:prstGeom>
          <a:noFill/>
        </p:spPr>
        <p:txBody>
          <a:bodyPr wrap="square">
            <a:spAutoFit/>
          </a:bodyPr>
          <a:lstStyle/>
          <a:p>
            <a:pPr marL="0" indent="0" algn="r" rtl="1">
              <a:buNone/>
            </a:pPr>
            <a:r>
              <a:rPr lang="en-GB" sz="2400" b="1" dirty="0">
                <a:solidFill>
                  <a:schemeClr val="bg1"/>
                </a:solidFill>
                <a:latin typeface="Calibri" panose="020F0502020204030204" pitchFamily="34" charset="0"/>
                <a:ea typeface="Calibri" panose="020F0502020204030204" pitchFamily="34" charset="0"/>
                <a:cs typeface="Calibri" panose="020F0502020204030204" pitchFamily="34" charset="0"/>
              </a:rPr>
              <a:t>ما هي </a:t>
            </a:r>
            <a:r>
              <a:rPr lang="en-GB"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تقنيات</a:t>
            </a:r>
            <a:r>
              <a:rPr lang="en-GB"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GB"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ال</a:t>
            </a:r>
            <a:r>
              <a:rPr lang="ar-SA" sz="2400" b="1" dirty="0">
                <a:solidFill>
                  <a:schemeClr val="bg1"/>
                </a:solidFill>
                <a:latin typeface="Calibri" panose="020F0502020204030204" pitchFamily="34" charset="0"/>
                <a:ea typeface="Calibri" panose="020F0502020204030204" pitchFamily="34" charset="0"/>
                <a:cs typeface="Calibri" panose="020F0502020204030204" pitchFamily="34" charset="0"/>
              </a:rPr>
              <a:t>تواصل</a:t>
            </a:r>
            <a:r>
              <a:rPr lang="en-GB" sz="2400" b="1" dirty="0">
                <a:solidFill>
                  <a:schemeClr val="bg1"/>
                </a:solidFill>
                <a:latin typeface="Calibri" panose="020F0502020204030204" pitchFamily="34" charset="0"/>
                <a:ea typeface="Calibri" panose="020F0502020204030204" pitchFamily="34" charset="0"/>
                <a:cs typeface="Calibri" panose="020F0502020204030204" pitchFamily="34" charset="0"/>
              </a:rPr>
              <a:t> التي يمكنني استخدامها؟</a:t>
            </a:r>
          </a:p>
          <a:p>
            <a:pPr marL="0" indent="0" algn="r" rtl="1">
              <a:buNone/>
            </a:pPr>
            <a:r>
              <a:rPr lang="en-US" sz="2400" i="1" dirty="0">
                <a:solidFill>
                  <a:schemeClr val="bg1"/>
                </a:solidFill>
                <a:latin typeface="Calibri" panose="020F0502020204030204" pitchFamily="34" charset="0"/>
                <a:ea typeface="Calibri" panose="020F0502020204030204" pitchFamily="34" charset="0"/>
                <a:cs typeface="Calibri" panose="020F0502020204030204" pitchFamily="34" charset="0"/>
              </a:rPr>
              <a:t>ساعتان </a:t>
            </a:r>
            <a:r>
              <a:rPr lang="en-US" sz="2400" i="1" dirty="0" err="1">
                <a:solidFill>
                  <a:schemeClr val="bg1"/>
                </a:solidFill>
                <a:latin typeface="Calibri" panose="020F0502020204030204" pitchFamily="34" charset="0"/>
                <a:ea typeface="Calibri" panose="020F0502020204030204" pitchFamily="34" charset="0"/>
                <a:cs typeface="Calibri" panose="020F0502020204030204" pitchFamily="34" charset="0"/>
              </a:rPr>
              <a:t>و</a:t>
            </a:r>
            <a:r>
              <a:rPr lang="en-US" sz="2400" i="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ar-SA" sz="2400" i="1" dirty="0">
                <a:solidFill>
                  <a:schemeClr val="bg1"/>
                </a:solidFill>
                <a:latin typeface="Calibri" panose="020F0502020204030204" pitchFamily="34" charset="0"/>
                <a:ea typeface="Calibri" panose="020F0502020204030204" pitchFamily="34" charset="0"/>
                <a:cs typeface="Calibri" panose="020F0502020204030204" pitchFamily="34" charset="0"/>
              </a:rPr>
              <a:t>٣٠ دقيقة</a:t>
            </a:r>
            <a:endParaRPr lang="en-US"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9638F6D1-0A37-4F47-96E4-AEF2CAFF1F80}"/>
              </a:ext>
            </a:extLst>
          </p:cNvPr>
          <p:cNvSpPr txBox="1"/>
          <p:nvPr/>
        </p:nvSpPr>
        <p:spPr>
          <a:xfrm>
            <a:off x="10495715" y="5156982"/>
            <a:ext cx="1349407" cy="461665"/>
          </a:xfrm>
          <a:prstGeom prst="rect">
            <a:avLst/>
          </a:prstGeom>
          <a:noFill/>
        </p:spPr>
        <p:txBody>
          <a:bodyPr wrap="square">
            <a:spAutoFit/>
          </a:bodyPr>
          <a:lstStyle/>
          <a:p>
            <a:pPr marL="0" indent="0" algn="r" rtl="1">
              <a:buNone/>
            </a:pP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استراحة</a:t>
            </a:r>
            <a:endParaRPr lang="en-US" sz="2400" b="1"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7014877" y="5618647"/>
            <a:ext cx="3224991" cy="830997"/>
          </a:xfrm>
          <a:prstGeom prst="rect">
            <a:avLst/>
          </a:prstGeom>
          <a:noFill/>
        </p:spPr>
        <p:txBody>
          <a:bodyPr wrap="square">
            <a:spAutoFit/>
          </a:bodyPr>
          <a:lstStyle/>
          <a:p>
            <a:pPr marL="0" indent="0" algn="r" rtl="1">
              <a:buNone/>
            </a:pPr>
            <a:r>
              <a:rPr lang="ar-SA" sz="2400" b="1" dirty="0">
                <a:solidFill>
                  <a:schemeClr val="bg1"/>
                </a:solidFill>
                <a:latin typeface="Calibri" panose="020F0502020204030204" pitchFamily="34" charset="0"/>
                <a:ea typeface="Calibri" panose="020F0502020204030204" pitchFamily="34" charset="0"/>
                <a:cs typeface="Calibri" panose="020F0502020204030204" pitchFamily="34" charset="0"/>
              </a:rPr>
              <a:t>ال</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إغلاق</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indent="0" algn="r" rtl="1">
              <a:buNone/>
            </a:pPr>
            <a:r>
              <a:rPr lang="ar-SA" sz="2400" i="1" dirty="0">
                <a:solidFill>
                  <a:schemeClr val="bg1"/>
                </a:solidFill>
                <a:latin typeface="Calibri" panose="020F0502020204030204" pitchFamily="34" charset="0"/>
                <a:ea typeface="Calibri" panose="020F0502020204030204" pitchFamily="34" charset="0"/>
                <a:cs typeface="Calibri" panose="020F0502020204030204" pitchFamily="34" charset="0"/>
              </a:rPr>
              <a:t>٣٠</a:t>
            </a:r>
            <a:r>
              <a:rPr lang="en-US"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n-US" sz="2400" i="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دقيقة</a:t>
            </a:r>
            <a:endParaRPr lang="en-US"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5" name="Hexagon 24">
            <a:extLst>
              <a:ext uri="{FF2B5EF4-FFF2-40B4-BE49-F238E27FC236}">
                <a16:creationId xmlns:a16="http://schemas.microsoft.com/office/drawing/2014/main" id="{37D81114-568C-4AAA-9976-2EB696817307}"/>
              </a:ext>
            </a:extLst>
          </p:cNvPr>
          <p:cNvSpPr/>
          <p:nvPr/>
        </p:nvSpPr>
        <p:spPr>
          <a:xfrm rot="1782986">
            <a:off x="10476776" y="39493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10472655" y="1199298"/>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10476775" y="2003666"/>
            <a:ext cx="335595" cy="289306"/>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10472655" y="280803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10476776" y="3612402"/>
            <a:ext cx="335595" cy="289306"/>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10476777" y="441677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1" name="Hexagon 30">
            <a:extLst>
              <a:ext uri="{FF2B5EF4-FFF2-40B4-BE49-F238E27FC236}">
                <a16:creationId xmlns:a16="http://schemas.microsoft.com/office/drawing/2014/main" id="{1A21B561-6CC5-4F29-9E34-644CC16CF189}"/>
              </a:ext>
            </a:extLst>
          </p:cNvPr>
          <p:cNvSpPr/>
          <p:nvPr/>
        </p:nvSpPr>
        <p:spPr>
          <a:xfrm rot="1782986">
            <a:off x="10476776" y="5221138"/>
            <a:ext cx="335595" cy="289306"/>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10472655" y="605108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pPr rtl="1"/>
            <a:r>
              <a:rPr lang="ar-SA" dirty="0">
                <a:latin typeface="Calibri" panose="020F0502020204030204" pitchFamily="34" charset="0"/>
                <a:cs typeface="Calibri" panose="020F0502020204030204" pitchFamily="34" charset="0"/>
              </a:rPr>
              <a:t>الأجندة</a:t>
            </a:r>
            <a:endParaRPr lang="en-CA"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مناقشة عامة</a:t>
            </a:r>
            <a:endParaRPr lang="en-BE">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4D93D22D-FB97-0F71-EDA9-70C82D549C62}"/>
              </a:ext>
            </a:extLst>
          </p:cNvPr>
          <p:cNvSpPr/>
          <p:nvPr/>
        </p:nvSpPr>
        <p:spPr>
          <a:xfrm>
            <a:off x="5493897" y="1469472"/>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rtl="1"/>
            <a:r>
              <a:rPr lang="en-GB" sz="4000" b="1" dirty="0">
                <a:solidFill>
                  <a:schemeClr val="tx1"/>
                </a:solidFill>
                <a:latin typeface="Calibri" panose="020F0502020204030204" pitchFamily="34" charset="0"/>
                <a:cs typeface="Calibri" panose="020F0502020204030204" pitchFamily="34" charset="0"/>
              </a:rPr>
              <a:t>ما هي الأمثلة على </a:t>
            </a:r>
            <a:r>
              <a:rPr lang="en-GB" sz="4000" b="1" dirty="0" err="1">
                <a:solidFill>
                  <a:schemeClr val="tx1"/>
                </a:solidFill>
                <a:latin typeface="Calibri" panose="020F0502020204030204" pitchFamily="34" charset="0"/>
                <a:cs typeface="Calibri" panose="020F0502020204030204" pitchFamily="34" charset="0"/>
              </a:rPr>
              <a:t>تكييف</a:t>
            </a:r>
            <a:r>
              <a:rPr lang="en-GB" sz="4000" b="1" dirty="0">
                <a:solidFill>
                  <a:schemeClr val="tx1"/>
                </a:solidFill>
                <a:latin typeface="Calibri" panose="020F0502020204030204" pitchFamily="34" charset="0"/>
                <a:cs typeface="Calibri" panose="020F0502020204030204" pitchFamily="34" charset="0"/>
              </a:rPr>
              <a:t> </a:t>
            </a:r>
            <a:r>
              <a:rPr lang="en-GB" sz="4000" b="1" dirty="0" err="1">
                <a:solidFill>
                  <a:schemeClr val="tx1"/>
                </a:solidFill>
                <a:latin typeface="Calibri" panose="020F0502020204030204" pitchFamily="34" charset="0"/>
                <a:cs typeface="Calibri" panose="020F0502020204030204" pitchFamily="34" charset="0"/>
              </a:rPr>
              <a:t>ال</a:t>
            </a:r>
            <a:r>
              <a:rPr lang="ar-SA" sz="4000" b="1" dirty="0">
                <a:solidFill>
                  <a:schemeClr val="tx1"/>
                </a:solidFill>
                <a:latin typeface="Calibri" panose="020F0502020204030204" pitchFamily="34" charset="0"/>
                <a:cs typeface="Calibri" panose="020F0502020204030204" pitchFamily="34" charset="0"/>
              </a:rPr>
              <a:t>تواصل بحسب</a:t>
            </a:r>
            <a:r>
              <a:rPr lang="en-GB" sz="4000" b="1" dirty="0">
                <a:solidFill>
                  <a:schemeClr val="tx1"/>
                </a:solidFill>
                <a:latin typeface="Calibri" panose="020F0502020204030204" pitchFamily="34" charset="0"/>
                <a:cs typeface="Calibri" panose="020F0502020204030204" pitchFamily="34" charset="0"/>
              </a:rPr>
              <a:t> </a:t>
            </a:r>
            <a:r>
              <a:rPr lang="ar-SA" sz="4000" b="1" dirty="0">
                <a:solidFill>
                  <a:schemeClr val="tx1"/>
                </a:solidFill>
                <a:latin typeface="Calibri" panose="020F0502020204030204" pitchFamily="34" charset="0"/>
                <a:cs typeface="Calibri" panose="020F0502020204030204" pitchFamily="34" charset="0"/>
              </a:rPr>
              <a:t>النوع الاجتماعي</a:t>
            </a:r>
            <a:r>
              <a:rPr lang="en-GB" sz="4000" b="1" dirty="0">
                <a:solidFill>
                  <a:schemeClr val="tx1"/>
                </a:solidFill>
                <a:latin typeface="Calibri" panose="020F0502020204030204" pitchFamily="34" charset="0"/>
                <a:cs typeface="Calibri" panose="020F0502020204030204" pitchFamily="34" charset="0"/>
              </a:rPr>
              <a:t> </a:t>
            </a:r>
            <a:r>
              <a:rPr lang="ar-SA" sz="4000" b="1" dirty="0" err="1">
                <a:solidFill>
                  <a:schemeClr val="tx1"/>
                </a:solidFill>
                <a:latin typeface="Calibri" panose="020F0502020204030204" pitchFamily="34" charset="0"/>
                <a:cs typeface="Calibri" panose="020F0502020204030204" pitchFamily="34" charset="0"/>
              </a:rPr>
              <a:t>لل</a:t>
            </a:r>
            <a:r>
              <a:rPr lang="en-GB" sz="4000" b="1" dirty="0" err="1">
                <a:solidFill>
                  <a:schemeClr val="tx1"/>
                </a:solidFill>
                <a:latin typeface="Calibri" panose="020F0502020204030204" pitchFamily="34" charset="0"/>
                <a:cs typeface="Calibri" panose="020F0502020204030204" pitchFamily="34" charset="0"/>
              </a:rPr>
              <a:t>طفل</a:t>
            </a:r>
            <a:r>
              <a:rPr lang="en-GB" sz="4000" b="1" dirty="0">
                <a:solidFill>
                  <a:schemeClr val="tx1"/>
                </a:solidFill>
                <a:latin typeface="Calibri" panose="020F0502020204030204" pitchFamily="34" charset="0"/>
                <a:cs typeface="Calibri" panose="020F0502020204030204" pitchFamily="34" charset="0"/>
              </a:rPr>
              <a:t> أو الخلفية الثقافية؟</a:t>
            </a:r>
            <a:endParaRPr lang="en-BE" sz="4000" b="1" dirty="0">
              <a:solidFill>
                <a:schemeClr val="tx1"/>
              </a:solidFill>
              <a:latin typeface="Calibri" panose="020F0502020204030204" pitchFamily="34" charset="0"/>
              <a:cs typeface="Calibri" panose="020F0502020204030204" pitchFamily="34" charset="0"/>
            </a:endParaRP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117683" y="2194390"/>
            <a:ext cx="3415887" cy="2678824"/>
            <a:chOff x="1117683" y="2194390"/>
            <a:chExt cx="3415887" cy="2678824"/>
          </a:xfrm>
          <a:solidFill>
            <a:schemeClr val="accent3">
              <a:lumMod val="75000"/>
            </a:schemeClr>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7865576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مناقشة عامة</a:t>
            </a:r>
            <a:endParaRPr lang="en-BE">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4D93D22D-FB97-0F71-EDA9-70C82D549C62}"/>
              </a:ext>
            </a:extLst>
          </p:cNvPr>
          <p:cNvSpPr/>
          <p:nvPr/>
        </p:nvSpPr>
        <p:spPr>
          <a:xfrm>
            <a:off x="5493897" y="1469472"/>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rtl="1"/>
            <a:r>
              <a:rPr lang="en-GB" sz="4000" b="1" dirty="0">
                <a:solidFill>
                  <a:schemeClr val="tx1"/>
                </a:solidFill>
                <a:latin typeface="Calibri" panose="020F0502020204030204" pitchFamily="34" charset="0"/>
                <a:cs typeface="Calibri" panose="020F0502020204030204" pitchFamily="34" charset="0"/>
              </a:rPr>
              <a:t>ما هي الأمثلة على </a:t>
            </a:r>
            <a:r>
              <a:rPr lang="en-GB" sz="4000" b="1" dirty="0" err="1">
                <a:solidFill>
                  <a:schemeClr val="tx1"/>
                </a:solidFill>
                <a:latin typeface="Calibri" panose="020F0502020204030204" pitchFamily="34" charset="0"/>
                <a:cs typeface="Calibri" panose="020F0502020204030204" pitchFamily="34" charset="0"/>
              </a:rPr>
              <a:t>تكييف</a:t>
            </a:r>
            <a:r>
              <a:rPr lang="en-GB" sz="4000" b="1" dirty="0">
                <a:solidFill>
                  <a:schemeClr val="tx1"/>
                </a:solidFill>
                <a:latin typeface="Calibri" panose="020F0502020204030204" pitchFamily="34" charset="0"/>
                <a:cs typeface="Calibri" panose="020F0502020204030204" pitchFamily="34" charset="0"/>
              </a:rPr>
              <a:t> </a:t>
            </a:r>
            <a:r>
              <a:rPr lang="en-GB" sz="4000" b="1" dirty="0" err="1">
                <a:solidFill>
                  <a:schemeClr val="tx1"/>
                </a:solidFill>
                <a:latin typeface="Calibri" panose="020F0502020204030204" pitchFamily="34" charset="0"/>
                <a:cs typeface="Calibri" panose="020F0502020204030204" pitchFamily="34" charset="0"/>
              </a:rPr>
              <a:t>ال</a:t>
            </a:r>
            <a:r>
              <a:rPr lang="ar-SA" sz="4000" b="1" dirty="0">
                <a:solidFill>
                  <a:schemeClr val="tx1"/>
                </a:solidFill>
                <a:latin typeface="Calibri" panose="020F0502020204030204" pitchFamily="34" charset="0"/>
                <a:cs typeface="Calibri" panose="020F0502020204030204" pitchFamily="34" charset="0"/>
              </a:rPr>
              <a:t>تواصل</a:t>
            </a:r>
            <a:r>
              <a:rPr lang="en-GB" sz="4000" b="1" dirty="0">
                <a:solidFill>
                  <a:schemeClr val="tx1"/>
                </a:solidFill>
                <a:latin typeface="Calibri" panose="020F0502020204030204" pitchFamily="34" charset="0"/>
                <a:cs typeface="Calibri" panose="020F0502020204030204" pitchFamily="34" charset="0"/>
              </a:rPr>
              <a:t> مع عمر الطفل وقدراته؟</a:t>
            </a:r>
            <a:endParaRPr lang="en-BE" sz="4000" b="1" dirty="0">
              <a:solidFill>
                <a:schemeClr val="tx1"/>
              </a:solidFill>
              <a:latin typeface="Calibri" panose="020F0502020204030204" pitchFamily="34" charset="0"/>
              <a:cs typeface="Calibri" panose="020F0502020204030204" pitchFamily="34" charset="0"/>
            </a:endParaRP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117683" y="2194390"/>
            <a:ext cx="3415887" cy="2678824"/>
            <a:chOff x="1117683" y="2194390"/>
            <a:chExt cx="3415887" cy="2678824"/>
          </a:xfrm>
          <a:solidFill>
            <a:schemeClr val="accent3">
              <a:lumMod val="75000"/>
            </a:schemeClr>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Tree>
    <p:extLst>
      <p:ext uri="{BB962C8B-B14F-4D97-AF65-F5344CB8AC3E}">
        <p14:creationId xmlns:p14="http://schemas.microsoft.com/office/powerpoint/2010/main" val="26913385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normAutofit/>
          </a:bodyPr>
          <a:lstStyle/>
          <a:p>
            <a:pPr rtl="1"/>
            <a:r>
              <a:rPr lang="en-CA" dirty="0">
                <a:latin typeface="Calibri" panose="020F0502020204030204" pitchFamily="34" charset="0"/>
                <a:cs typeface="Calibri" panose="020F0502020204030204" pitchFamily="34" charset="0"/>
              </a:rPr>
              <a:t>العمر ومرحلة النمو</a:t>
            </a:r>
          </a:p>
        </p:txBody>
      </p:sp>
      <p:grpSp>
        <p:nvGrpSpPr>
          <p:cNvPr id="3" name="Group 2">
            <a:extLst>
              <a:ext uri="{FF2B5EF4-FFF2-40B4-BE49-F238E27FC236}">
                <a16:creationId xmlns:a16="http://schemas.microsoft.com/office/drawing/2014/main" id="{566D05A4-60AF-59BE-F259-9FFBAF320EE4}"/>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C76F35C9-3795-521E-712E-0B0D4DF74F3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F3090E29-CD2F-6BE4-9D68-C0ACDFAFEABF}"/>
                </a:ext>
              </a:extLst>
            </p:cNvPr>
            <p:cNvGrpSpPr/>
            <p:nvPr/>
          </p:nvGrpSpPr>
          <p:grpSpPr>
            <a:xfrm>
              <a:off x="10741851" y="707024"/>
              <a:ext cx="562136" cy="634675"/>
              <a:chOff x="760175" y="830141"/>
              <a:chExt cx="867619" cy="979580"/>
            </a:xfrm>
          </p:grpSpPr>
          <p:sp>
            <p:nvSpPr>
              <p:cNvPr id="13" name="Rectangle 12">
                <a:extLst>
                  <a:ext uri="{FF2B5EF4-FFF2-40B4-BE49-F238E27FC236}">
                    <a16:creationId xmlns:a16="http://schemas.microsoft.com/office/drawing/2014/main" id="{953FD90B-332F-27E1-CDC7-D524B000A397}"/>
                  </a:ext>
                </a:extLst>
              </p:cNvPr>
              <p:cNvSpPr/>
              <p:nvPr/>
            </p:nvSpPr>
            <p:spPr>
              <a:xfrm>
                <a:off x="864636" y="830141"/>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600" b="1" dirty="0">
                    <a:latin typeface="Arial" panose="020B0604020202020204" pitchFamily="34" charset="0"/>
                    <a:cs typeface="Arial" panose="020B0604020202020204" pitchFamily="34" charset="0"/>
                  </a:rPr>
                  <a:t>١٣</a:t>
                </a:r>
                <a:endParaRPr lang="en-CA" sz="1600" b="1"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DCD00AF1-13B3-F2AC-D15F-D202B67D4AAC}"/>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41" name="Rectangle 40">
            <a:extLst>
              <a:ext uri="{FF2B5EF4-FFF2-40B4-BE49-F238E27FC236}">
                <a16:creationId xmlns:a16="http://schemas.microsoft.com/office/drawing/2014/main" id="{19FC5083-2B34-715B-5B75-F50D335C1F05}"/>
              </a:ext>
            </a:extLst>
          </p:cNvPr>
          <p:cNvSpPr/>
          <p:nvPr/>
        </p:nvSpPr>
        <p:spPr>
          <a:xfrm>
            <a:off x="9190208" y="2309597"/>
            <a:ext cx="1583761"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2" name="Rectangle 41">
            <a:extLst>
              <a:ext uri="{FF2B5EF4-FFF2-40B4-BE49-F238E27FC236}">
                <a16:creationId xmlns:a16="http://schemas.microsoft.com/office/drawing/2014/main" id="{DDD1649E-8108-33A9-BDDF-B50A880155D3}"/>
              </a:ext>
            </a:extLst>
          </p:cNvPr>
          <p:cNvSpPr/>
          <p:nvPr/>
        </p:nvSpPr>
        <p:spPr>
          <a:xfrm>
            <a:off x="7324806" y="2309597"/>
            <a:ext cx="1736806"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3" name="Rectangle 42">
            <a:extLst>
              <a:ext uri="{FF2B5EF4-FFF2-40B4-BE49-F238E27FC236}">
                <a16:creationId xmlns:a16="http://schemas.microsoft.com/office/drawing/2014/main" id="{981A90BA-4BB7-62CC-4CE6-8508D66DAC9D}"/>
              </a:ext>
            </a:extLst>
          </p:cNvPr>
          <p:cNvSpPr/>
          <p:nvPr/>
        </p:nvSpPr>
        <p:spPr>
          <a:xfrm>
            <a:off x="3754610" y="2309597"/>
            <a:ext cx="3449168"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4" name="Rectangle 43">
            <a:extLst>
              <a:ext uri="{FF2B5EF4-FFF2-40B4-BE49-F238E27FC236}">
                <a16:creationId xmlns:a16="http://schemas.microsoft.com/office/drawing/2014/main" id="{654E3B0A-B15E-3FE7-1706-ECFDFF2BC688}"/>
              </a:ext>
            </a:extLst>
          </p:cNvPr>
          <p:cNvSpPr/>
          <p:nvPr/>
        </p:nvSpPr>
        <p:spPr>
          <a:xfrm>
            <a:off x="2441416" y="2309597"/>
            <a:ext cx="1192166"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6" name="Rectangle 45">
            <a:extLst>
              <a:ext uri="{FF2B5EF4-FFF2-40B4-BE49-F238E27FC236}">
                <a16:creationId xmlns:a16="http://schemas.microsoft.com/office/drawing/2014/main" id="{A969C45F-5C14-59BA-EEFA-92EBCD310D46}"/>
              </a:ext>
            </a:extLst>
          </p:cNvPr>
          <p:cNvSpPr/>
          <p:nvPr/>
        </p:nvSpPr>
        <p:spPr>
          <a:xfrm>
            <a:off x="1449223" y="2309597"/>
            <a:ext cx="871165"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7" name="Rectangle 46">
            <a:extLst>
              <a:ext uri="{FF2B5EF4-FFF2-40B4-BE49-F238E27FC236}">
                <a16:creationId xmlns:a16="http://schemas.microsoft.com/office/drawing/2014/main" id="{9A18953D-E845-DD06-0D8F-7D51AA005B2E}"/>
              </a:ext>
            </a:extLst>
          </p:cNvPr>
          <p:cNvSpPr/>
          <p:nvPr/>
        </p:nvSpPr>
        <p:spPr>
          <a:xfrm>
            <a:off x="859760" y="2309597"/>
            <a:ext cx="468435"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cxnSp>
        <p:nvCxnSpPr>
          <p:cNvPr id="49" name="Straight Arrow Connector 48">
            <a:extLst>
              <a:ext uri="{FF2B5EF4-FFF2-40B4-BE49-F238E27FC236}">
                <a16:creationId xmlns:a16="http://schemas.microsoft.com/office/drawing/2014/main" id="{1943497F-7EF7-334C-4C2B-05AE4C86FD13}"/>
              </a:ext>
            </a:extLst>
          </p:cNvPr>
          <p:cNvCxnSpPr>
            <a:cxnSpLocks/>
          </p:cNvCxnSpPr>
          <p:nvPr/>
        </p:nvCxnSpPr>
        <p:spPr>
          <a:xfrm>
            <a:off x="1242995" y="2324300"/>
            <a:ext cx="10028733" cy="0"/>
          </a:xfrm>
          <a:prstGeom prst="straightConnector1">
            <a:avLst/>
          </a:prstGeom>
          <a:ln w="127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6B182B1E-9BA7-E266-FCC6-5A62B5F4063F}"/>
              </a:ext>
            </a:extLst>
          </p:cNvPr>
          <p:cNvSpPr/>
          <p:nvPr/>
        </p:nvSpPr>
        <p:spPr>
          <a:xfrm>
            <a:off x="85976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53" name="Oval 52">
            <a:extLst>
              <a:ext uri="{FF2B5EF4-FFF2-40B4-BE49-F238E27FC236}">
                <a16:creationId xmlns:a16="http://schemas.microsoft.com/office/drawing/2014/main" id="{7F8EA01D-4512-6B9C-D995-48A9232E8407}"/>
              </a:ext>
            </a:extLst>
          </p:cNvPr>
          <p:cNvSpPr/>
          <p:nvPr/>
        </p:nvSpPr>
        <p:spPr>
          <a:xfrm>
            <a:off x="145479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2</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54" name="Oval 53">
            <a:extLst>
              <a:ext uri="{FF2B5EF4-FFF2-40B4-BE49-F238E27FC236}">
                <a16:creationId xmlns:a16="http://schemas.microsoft.com/office/drawing/2014/main" id="{8C4E3140-D379-3B32-CAA4-8CF8661C7E77}"/>
              </a:ext>
            </a:extLst>
          </p:cNvPr>
          <p:cNvSpPr/>
          <p:nvPr/>
        </p:nvSpPr>
        <p:spPr>
          <a:xfrm>
            <a:off x="204982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3</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55" name="Oval 54">
            <a:extLst>
              <a:ext uri="{FF2B5EF4-FFF2-40B4-BE49-F238E27FC236}">
                <a16:creationId xmlns:a16="http://schemas.microsoft.com/office/drawing/2014/main" id="{98D501F2-3294-96D6-128C-F5D678A19925}"/>
              </a:ext>
            </a:extLst>
          </p:cNvPr>
          <p:cNvSpPr/>
          <p:nvPr/>
        </p:nvSpPr>
        <p:spPr>
          <a:xfrm>
            <a:off x="264485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4</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56" name="Oval 55">
            <a:extLst>
              <a:ext uri="{FF2B5EF4-FFF2-40B4-BE49-F238E27FC236}">
                <a16:creationId xmlns:a16="http://schemas.microsoft.com/office/drawing/2014/main" id="{8F3283B1-BF84-BFA1-B7CF-DE0E1F43ECDC}"/>
              </a:ext>
            </a:extLst>
          </p:cNvPr>
          <p:cNvSpPr/>
          <p:nvPr/>
        </p:nvSpPr>
        <p:spPr>
          <a:xfrm>
            <a:off x="323988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5</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57" name="Oval 56">
            <a:extLst>
              <a:ext uri="{FF2B5EF4-FFF2-40B4-BE49-F238E27FC236}">
                <a16:creationId xmlns:a16="http://schemas.microsoft.com/office/drawing/2014/main" id="{B17194EF-5F8C-E9D0-B621-BEB1757D9B35}"/>
              </a:ext>
            </a:extLst>
          </p:cNvPr>
          <p:cNvSpPr/>
          <p:nvPr/>
        </p:nvSpPr>
        <p:spPr>
          <a:xfrm>
            <a:off x="383492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6</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58" name="Oval 57">
            <a:extLst>
              <a:ext uri="{FF2B5EF4-FFF2-40B4-BE49-F238E27FC236}">
                <a16:creationId xmlns:a16="http://schemas.microsoft.com/office/drawing/2014/main" id="{22FDC796-CC71-20C9-9C88-1588A6239AFD}"/>
              </a:ext>
            </a:extLst>
          </p:cNvPr>
          <p:cNvSpPr/>
          <p:nvPr/>
        </p:nvSpPr>
        <p:spPr>
          <a:xfrm>
            <a:off x="442995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7</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59" name="Oval 58">
            <a:extLst>
              <a:ext uri="{FF2B5EF4-FFF2-40B4-BE49-F238E27FC236}">
                <a16:creationId xmlns:a16="http://schemas.microsoft.com/office/drawing/2014/main" id="{DA8FB4A7-7A5C-DD3E-3FD5-860E8E988494}"/>
              </a:ext>
            </a:extLst>
          </p:cNvPr>
          <p:cNvSpPr/>
          <p:nvPr/>
        </p:nvSpPr>
        <p:spPr>
          <a:xfrm>
            <a:off x="502498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8</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60" name="Oval 59">
            <a:extLst>
              <a:ext uri="{FF2B5EF4-FFF2-40B4-BE49-F238E27FC236}">
                <a16:creationId xmlns:a16="http://schemas.microsoft.com/office/drawing/2014/main" id="{FFFDD3CA-D37C-57DE-7799-4FE727EA51EF}"/>
              </a:ext>
            </a:extLst>
          </p:cNvPr>
          <p:cNvSpPr/>
          <p:nvPr/>
        </p:nvSpPr>
        <p:spPr>
          <a:xfrm>
            <a:off x="562001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9</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61" name="Oval 60">
            <a:extLst>
              <a:ext uri="{FF2B5EF4-FFF2-40B4-BE49-F238E27FC236}">
                <a16:creationId xmlns:a16="http://schemas.microsoft.com/office/drawing/2014/main" id="{1865D73A-8657-E42C-17F6-A818F309BA3D}"/>
              </a:ext>
            </a:extLst>
          </p:cNvPr>
          <p:cNvSpPr/>
          <p:nvPr/>
        </p:nvSpPr>
        <p:spPr>
          <a:xfrm>
            <a:off x="621504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10</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62" name="Oval 61">
            <a:extLst>
              <a:ext uri="{FF2B5EF4-FFF2-40B4-BE49-F238E27FC236}">
                <a16:creationId xmlns:a16="http://schemas.microsoft.com/office/drawing/2014/main" id="{786B0984-5DB6-FBE2-A67F-AA4F57C03975}"/>
              </a:ext>
            </a:extLst>
          </p:cNvPr>
          <p:cNvSpPr/>
          <p:nvPr/>
        </p:nvSpPr>
        <p:spPr>
          <a:xfrm>
            <a:off x="681008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11</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63" name="Oval 62">
            <a:extLst>
              <a:ext uri="{FF2B5EF4-FFF2-40B4-BE49-F238E27FC236}">
                <a16:creationId xmlns:a16="http://schemas.microsoft.com/office/drawing/2014/main" id="{BD273B63-D532-E301-B033-2BDE95DE96F3}"/>
              </a:ext>
            </a:extLst>
          </p:cNvPr>
          <p:cNvSpPr/>
          <p:nvPr/>
        </p:nvSpPr>
        <p:spPr>
          <a:xfrm>
            <a:off x="740511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12</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64" name="Oval 63">
            <a:extLst>
              <a:ext uri="{FF2B5EF4-FFF2-40B4-BE49-F238E27FC236}">
                <a16:creationId xmlns:a16="http://schemas.microsoft.com/office/drawing/2014/main" id="{526A4A90-0067-44F6-2A5F-470A2B1A567C}"/>
              </a:ext>
            </a:extLst>
          </p:cNvPr>
          <p:cNvSpPr/>
          <p:nvPr/>
        </p:nvSpPr>
        <p:spPr>
          <a:xfrm>
            <a:off x="800014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13</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65" name="Oval 64">
            <a:extLst>
              <a:ext uri="{FF2B5EF4-FFF2-40B4-BE49-F238E27FC236}">
                <a16:creationId xmlns:a16="http://schemas.microsoft.com/office/drawing/2014/main" id="{BA3EAF69-65A5-A020-DD66-3AB614AC43FD}"/>
              </a:ext>
            </a:extLst>
          </p:cNvPr>
          <p:cNvSpPr/>
          <p:nvPr/>
        </p:nvSpPr>
        <p:spPr>
          <a:xfrm>
            <a:off x="859517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14</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66" name="Oval 65">
            <a:extLst>
              <a:ext uri="{FF2B5EF4-FFF2-40B4-BE49-F238E27FC236}">
                <a16:creationId xmlns:a16="http://schemas.microsoft.com/office/drawing/2014/main" id="{0279904C-A2E4-5AEE-EA11-4A0A1ED58D65}"/>
              </a:ext>
            </a:extLst>
          </p:cNvPr>
          <p:cNvSpPr/>
          <p:nvPr/>
        </p:nvSpPr>
        <p:spPr>
          <a:xfrm>
            <a:off x="919020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15</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67" name="Oval 66">
            <a:extLst>
              <a:ext uri="{FF2B5EF4-FFF2-40B4-BE49-F238E27FC236}">
                <a16:creationId xmlns:a16="http://schemas.microsoft.com/office/drawing/2014/main" id="{F918B100-6D31-4AF9-67EE-3E4F766F8431}"/>
              </a:ext>
            </a:extLst>
          </p:cNvPr>
          <p:cNvSpPr/>
          <p:nvPr/>
        </p:nvSpPr>
        <p:spPr>
          <a:xfrm>
            <a:off x="978524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16</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68" name="Oval 67">
            <a:extLst>
              <a:ext uri="{FF2B5EF4-FFF2-40B4-BE49-F238E27FC236}">
                <a16:creationId xmlns:a16="http://schemas.microsoft.com/office/drawing/2014/main" id="{C36ADE51-99C6-E0EE-6665-9D86D15142CE}"/>
              </a:ext>
            </a:extLst>
          </p:cNvPr>
          <p:cNvSpPr/>
          <p:nvPr/>
        </p:nvSpPr>
        <p:spPr>
          <a:xfrm>
            <a:off x="1038027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17</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grpSp>
        <p:nvGrpSpPr>
          <p:cNvPr id="69" name="Group 68">
            <a:extLst>
              <a:ext uri="{FF2B5EF4-FFF2-40B4-BE49-F238E27FC236}">
                <a16:creationId xmlns:a16="http://schemas.microsoft.com/office/drawing/2014/main" id="{4FB46826-7A90-D8B7-AF02-50A872CDD065}"/>
              </a:ext>
            </a:extLst>
          </p:cNvPr>
          <p:cNvGrpSpPr/>
          <p:nvPr/>
        </p:nvGrpSpPr>
        <p:grpSpPr>
          <a:xfrm>
            <a:off x="1693801" y="3579958"/>
            <a:ext cx="539175" cy="1017675"/>
            <a:chOff x="2887168" y="3850995"/>
            <a:chExt cx="1235650" cy="2332250"/>
          </a:xfrm>
          <a:solidFill>
            <a:schemeClr val="accent3">
              <a:lumMod val="75000"/>
            </a:schemeClr>
          </a:solidFill>
        </p:grpSpPr>
        <p:sp>
          <p:nvSpPr>
            <p:cNvPr id="70" name="Round Same Side Corner Rectangle 31">
              <a:extLst>
                <a:ext uri="{FF2B5EF4-FFF2-40B4-BE49-F238E27FC236}">
                  <a16:creationId xmlns:a16="http://schemas.microsoft.com/office/drawing/2014/main" id="{F89CF550-47EB-91B5-42C8-3E83948D5CC8}"/>
                </a:ext>
              </a:extLst>
            </p:cNvPr>
            <p:cNvSpPr/>
            <p:nvPr/>
          </p:nvSpPr>
          <p:spPr>
            <a:xfrm>
              <a:off x="2896229" y="5298868"/>
              <a:ext cx="1221761" cy="88437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1" name="Oval 70">
              <a:extLst>
                <a:ext uri="{FF2B5EF4-FFF2-40B4-BE49-F238E27FC236}">
                  <a16:creationId xmlns:a16="http://schemas.microsoft.com/office/drawing/2014/main" id="{FE4436CE-15FA-4BE6-2374-43E383A9D7CA}"/>
                </a:ext>
              </a:extLst>
            </p:cNvPr>
            <p:cNvSpPr/>
            <p:nvPr/>
          </p:nvSpPr>
          <p:spPr>
            <a:xfrm>
              <a:off x="2887168" y="3850995"/>
              <a:ext cx="1235650"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72" name="Group 71">
            <a:extLst>
              <a:ext uri="{FF2B5EF4-FFF2-40B4-BE49-F238E27FC236}">
                <a16:creationId xmlns:a16="http://schemas.microsoft.com/office/drawing/2014/main" id="{43612082-8424-FBC3-0912-69D6F22B59F8}"/>
              </a:ext>
            </a:extLst>
          </p:cNvPr>
          <p:cNvGrpSpPr/>
          <p:nvPr/>
        </p:nvGrpSpPr>
        <p:grpSpPr>
          <a:xfrm>
            <a:off x="2787038" y="3432154"/>
            <a:ext cx="539174" cy="1165479"/>
            <a:chOff x="4602265" y="3512265"/>
            <a:chExt cx="1235650" cy="2670980"/>
          </a:xfrm>
          <a:solidFill>
            <a:schemeClr val="accent3">
              <a:lumMod val="75000"/>
            </a:schemeClr>
          </a:solidFill>
        </p:grpSpPr>
        <p:sp>
          <p:nvSpPr>
            <p:cNvPr id="73" name="Round Same Side Corner Rectangle 31">
              <a:extLst>
                <a:ext uri="{FF2B5EF4-FFF2-40B4-BE49-F238E27FC236}">
                  <a16:creationId xmlns:a16="http://schemas.microsoft.com/office/drawing/2014/main" id="{6A708C15-1848-180D-7466-324841058069}"/>
                </a:ext>
              </a:extLst>
            </p:cNvPr>
            <p:cNvSpPr/>
            <p:nvPr/>
          </p:nvSpPr>
          <p:spPr>
            <a:xfrm>
              <a:off x="4611326" y="4986810"/>
              <a:ext cx="1221761" cy="119643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4" name="Oval 73">
              <a:extLst>
                <a:ext uri="{FF2B5EF4-FFF2-40B4-BE49-F238E27FC236}">
                  <a16:creationId xmlns:a16="http://schemas.microsoft.com/office/drawing/2014/main" id="{A0B3E559-8397-CF72-EA4C-D4052C78ABC5}"/>
                </a:ext>
              </a:extLst>
            </p:cNvPr>
            <p:cNvSpPr/>
            <p:nvPr/>
          </p:nvSpPr>
          <p:spPr>
            <a:xfrm>
              <a:off x="4602265" y="3512265"/>
              <a:ext cx="1235650"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75" name="Group 74">
            <a:extLst>
              <a:ext uri="{FF2B5EF4-FFF2-40B4-BE49-F238E27FC236}">
                <a16:creationId xmlns:a16="http://schemas.microsoft.com/office/drawing/2014/main" id="{276B5357-8784-3EF7-8A74-659D67C6AA0E}"/>
              </a:ext>
            </a:extLst>
          </p:cNvPr>
          <p:cNvGrpSpPr/>
          <p:nvPr/>
        </p:nvGrpSpPr>
        <p:grpSpPr>
          <a:xfrm>
            <a:off x="5182745" y="3216554"/>
            <a:ext cx="539175" cy="1414623"/>
            <a:chOff x="6317362" y="2941294"/>
            <a:chExt cx="1235651" cy="3241951"/>
          </a:xfrm>
          <a:solidFill>
            <a:schemeClr val="accent3">
              <a:lumMod val="75000"/>
            </a:schemeClr>
          </a:solidFill>
        </p:grpSpPr>
        <p:sp>
          <p:nvSpPr>
            <p:cNvPr id="76" name="Round Same Side Corner Rectangle 31">
              <a:extLst>
                <a:ext uri="{FF2B5EF4-FFF2-40B4-BE49-F238E27FC236}">
                  <a16:creationId xmlns:a16="http://schemas.microsoft.com/office/drawing/2014/main" id="{742AFD0B-AE12-78B6-D0FD-499831B50FA0}"/>
                </a:ext>
              </a:extLst>
            </p:cNvPr>
            <p:cNvSpPr/>
            <p:nvPr/>
          </p:nvSpPr>
          <p:spPr>
            <a:xfrm>
              <a:off x="6326423" y="4497686"/>
              <a:ext cx="1221762" cy="168555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7" name="Oval 76">
              <a:extLst>
                <a:ext uri="{FF2B5EF4-FFF2-40B4-BE49-F238E27FC236}">
                  <a16:creationId xmlns:a16="http://schemas.microsoft.com/office/drawing/2014/main" id="{B6ACD26F-E102-52DB-33AE-CF168ACBB1F5}"/>
                </a:ext>
              </a:extLst>
            </p:cNvPr>
            <p:cNvSpPr/>
            <p:nvPr/>
          </p:nvSpPr>
          <p:spPr>
            <a:xfrm>
              <a:off x="6317362" y="2941294"/>
              <a:ext cx="1235651"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78" name="Group 77">
            <a:extLst>
              <a:ext uri="{FF2B5EF4-FFF2-40B4-BE49-F238E27FC236}">
                <a16:creationId xmlns:a16="http://schemas.microsoft.com/office/drawing/2014/main" id="{AD96225C-59D7-4345-9BB6-B4F520A5E6C9}"/>
              </a:ext>
            </a:extLst>
          </p:cNvPr>
          <p:cNvGrpSpPr/>
          <p:nvPr/>
        </p:nvGrpSpPr>
        <p:grpSpPr>
          <a:xfrm>
            <a:off x="7999534" y="3038914"/>
            <a:ext cx="539175" cy="1621261"/>
            <a:chOff x="8032460" y="2467732"/>
            <a:chExt cx="1235651" cy="3715513"/>
          </a:xfrm>
          <a:solidFill>
            <a:schemeClr val="accent3">
              <a:lumMod val="75000"/>
            </a:schemeClr>
          </a:solidFill>
        </p:grpSpPr>
        <p:sp>
          <p:nvSpPr>
            <p:cNvPr id="79" name="Round Same Side Corner Rectangle 31">
              <a:extLst>
                <a:ext uri="{FF2B5EF4-FFF2-40B4-BE49-F238E27FC236}">
                  <a16:creationId xmlns:a16="http://schemas.microsoft.com/office/drawing/2014/main" id="{347A90F1-9BC4-EA40-1BF7-7E31B0D7004F}"/>
                </a:ext>
              </a:extLst>
            </p:cNvPr>
            <p:cNvSpPr/>
            <p:nvPr/>
          </p:nvSpPr>
          <p:spPr>
            <a:xfrm>
              <a:off x="8032460" y="3981058"/>
              <a:ext cx="1235651" cy="220218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0" name="Oval 79">
              <a:extLst>
                <a:ext uri="{FF2B5EF4-FFF2-40B4-BE49-F238E27FC236}">
                  <a16:creationId xmlns:a16="http://schemas.microsoft.com/office/drawing/2014/main" id="{7CB3BBB9-5AD3-ED6A-AA6C-BEB7205813AA}"/>
                </a:ext>
              </a:extLst>
            </p:cNvPr>
            <p:cNvSpPr/>
            <p:nvPr/>
          </p:nvSpPr>
          <p:spPr>
            <a:xfrm>
              <a:off x="8032460" y="2467732"/>
              <a:ext cx="1235651"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81" name="Group 80">
            <a:extLst>
              <a:ext uri="{FF2B5EF4-FFF2-40B4-BE49-F238E27FC236}">
                <a16:creationId xmlns:a16="http://schemas.microsoft.com/office/drawing/2014/main" id="{6DFE91C4-C40E-541B-0CF7-3ADE2417125A}"/>
              </a:ext>
            </a:extLst>
          </p:cNvPr>
          <p:cNvGrpSpPr/>
          <p:nvPr/>
        </p:nvGrpSpPr>
        <p:grpSpPr>
          <a:xfrm>
            <a:off x="9681702" y="2826205"/>
            <a:ext cx="539176" cy="1833970"/>
            <a:chOff x="9771853" y="1980257"/>
            <a:chExt cx="1235652" cy="4202988"/>
          </a:xfrm>
          <a:solidFill>
            <a:schemeClr val="accent3">
              <a:lumMod val="75000"/>
            </a:schemeClr>
          </a:solidFill>
        </p:grpSpPr>
        <p:sp>
          <p:nvSpPr>
            <p:cNvPr id="82" name="Round Same Side Corner Rectangle 31">
              <a:extLst>
                <a:ext uri="{FF2B5EF4-FFF2-40B4-BE49-F238E27FC236}">
                  <a16:creationId xmlns:a16="http://schemas.microsoft.com/office/drawing/2014/main" id="{4D2DAF07-749A-0D91-1ACB-10DF5B719A6C}"/>
                </a:ext>
              </a:extLst>
            </p:cNvPr>
            <p:cNvSpPr/>
            <p:nvPr/>
          </p:nvSpPr>
          <p:spPr>
            <a:xfrm>
              <a:off x="9771853" y="3488833"/>
              <a:ext cx="1235652" cy="269441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3" name="Oval 82">
              <a:extLst>
                <a:ext uri="{FF2B5EF4-FFF2-40B4-BE49-F238E27FC236}">
                  <a16:creationId xmlns:a16="http://schemas.microsoft.com/office/drawing/2014/main" id="{288B58E0-11E2-BCA1-3AE6-0769A712576F}"/>
                </a:ext>
              </a:extLst>
            </p:cNvPr>
            <p:cNvSpPr/>
            <p:nvPr/>
          </p:nvSpPr>
          <p:spPr>
            <a:xfrm>
              <a:off x="9771853" y="1980257"/>
              <a:ext cx="1235652"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84" name="Group 83">
            <a:extLst>
              <a:ext uri="{FF2B5EF4-FFF2-40B4-BE49-F238E27FC236}">
                <a16:creationId xmlns:a16="http://schemas.microsoft.com/office/drawing/2014/main" id="{131754CD-1BE2-B54C-DF3A-F12849E63F63}"/>
              </a:ext>
            </a:extLst>
          </p:cNvPr>
          <p:cNvGrpSpPr/>
          <p:nvPr/>
        </p:nvGrpSpPr>
        <p:grpSpPr>
          <a:xfrm>
            <a:off x="822628" y="3796513"/>
            <a:ext cx="542698" cy="801120"/>
            <a:chOff x="1163997" y="4347283"/>
            <a:chExt cx="1243724" cy="1835962"/>
          </a:xfrm>
          <a:solidFill>
            <a:schemeClr val="accent3">
              <a:lumMod val="75000"/>
            </a:schemeClr>
          </a:solidFill>
        </p:grpSpPr>
        <p:sp>
          <p:nvSpPr>
            <p:cNvPr id="85" name="Oval 84">
              <a:extLst>
                <a:ext uri="{FF2B5EF4-FFF2-40B4-BE49-F238E27FC236}">
                  <a16:creationId xmlns:a16="http://schemas.microsoft.com/office/drawing/2014/main" id="{44065152-34E3-FB12-5794-EFA956485683}"/>
                </a:ext>
              </a:extLst>
            </p:cNvPr>
            <p:cNvSpPr/>
            <p:nvPr/>
          </p:nvSpPr>
          <p:spPr>
            <a:xfrm>
              <a:off x="1172071" y="4347283"/>
              <a:ext cx="1235650" cy="12356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6" name="Round Same Side Corner Rectangle 31">
              <a:extLst>
                <a:ext uri="{FF2B5EF4-FFF2-40B4-BE49-F238E27FC236}">
                  <a16:creationId xmlns:a16="http://schemas.microsoft.com/office/drawing/2014/main" id="{260B4FB7-E3B3-56F9-4BBF-5CFD347757D8}"/>
                </a:ext>
              </a:extLst>
            </p:cNvPr>
            <p:cNvSpPr/>
            <p:nvPr/>
          </p:nvSpPr>
          <p:spPr>
            <a:xfrm>
              <a:off x="1163997" y="5793519"/>
              <a:ext cx="1221761" cy="38972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87" name="TextBox 86">
            <a:extLst>
              <a:ext uri="{FF2B5EF4-FFF2-40B4-BE49-F238E27FC236}">
                <a16:creationId xmlns:a16="http://schemas.microsoft.com/office/drawing/2014/main" id="{ED0EE24A-C6E4-A77E-AED6-67000F8B2527}"/>
              </a:ext>
            </a:extLst>
          </p:cNvPr>
          <p:cNvSpPr txBox="1"/>
          <p:nvPr/>
        </p:nvSpPr>
        <p:spPr>
          <a:xfrm>
            <a:off x="419462" y="5021768"/>
            <a:ext cx="1065991" cy="968278"/>
          </a:xfrm>
          <a:prstGeom prst="rect">
            <a:avLst/>
          </a:prstGeom>
          <a:noFill/>
        </p:spPr>
        <p:txBody>
          <a:bodyPr wrap="square">
            <a:spAutoFit/>
          </a:bodyPr>
          <a:lstStyle/>
          <a:p>
            <a:pPr lvl="0" algn="ctr" rtl="1">
              <a:lnSpc>
                <a:spcPct val="107000"/>
              </a:lnSpc>
              <a:tabLst>
                <a:tab pos="457200" algn="l"/>
              </a:tabLst>
            </a:pPr>
            <a:r>
              <a:rPr lang="ar-SA" b="1" dirty="0">
                <a:effectLst/>
                <a:latin typeface="Calibri" panose="020F0502020204030204" pitchFamily="34" charset="0"/>
                <a:cs typeface="Calibri" panose="020F0502020204030204" pitchFamily="34" charset="0"/>
              </a:rPr>
              <a:t>سن الرضاعة</a:t>
            </a:r>
            <a:endParaRPr lang="en-GB" b="1" dirty="0">
              <a:effectLst/>
              <a:latin typeface="Calibri" panose="020F0502020204030204" pitchFamily="34" charset="0"/>
              <a:cs typeface="Calibri" panose="020F0502020204030204" pitchFamily="34" charset="0"/>
            </a:endParaRPr>
          </a:p>
          <a:p>
            <a:pPr lvl="0" algn="ctr" rtl="1">
              <a:lnSpc>
                <a:spcPct val="107000"/>
              </a:lnSpc>
              <a:tabLst>
                <a:tab pos="457200" algn="l"/>
              </a:tabLst>
            </a:pPr>
            <a:r>
              <a:rPr lang="ar-SA" dirty="0">
                <a:effectLst/>
                <a:latin typeface="Calibri" panose="020F0502020204030204" pitchFamily="34" charset="0"/>
                <a:cs typeface="Calibri" panose="020F0502020204030204" pitchFamily="34" charset="0"/>
              </a:rPr>
              <a:t>٠-١٨</a:t>
            </a:r>
            <a:r>
              <a:rPr lang="en-GB" dirty="0">
                <a:effectLst/>
                <a:latin typeface="Calibri" panose="020F0502020204030204" pitchFamily="34" charset="0"/>
                <a:cs typeface="Calibri" panose="020F0502020204030204" pitchFamily="34" charset="0"/>
              </a:rPr>
              <a:t> شهرًا</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 name="TextBox 87">
            <a:extLst>
              <a:ext uri="{FF2B5EF4-FFF2-40B4-BE49-F238E27FC236}">
                <a16:creationId xmlns:a16="http://schemas.microsoft.com/office/drawing/2014/main" id="{BFBD484A-1F7D-098D-4D3B-6E58AB88BB98}"/>
              </a:ext>
            </a:extLst>
          </p:cNvPr>
          <p:cNvSpPr txBox="1"/>
          <p:nvPr/>
        </p:nvSpPr>
        <p:spPr>
          <a:xfrm>
            <a:off x="1417321" y="4970683"/>
            <a:ext cx="1065990" cy="1394997"/>
          </a:xfrm>
          <a:prstGeom prst="rect">
            <a:avLst/>
          </a:prstGeom>
          <a:noFill/>
        </p:spPr>
        <p:txBody>
          <a:bodyPr wrap="square">
            <a:spAutoFit/>
          </a:bodyPr>
          <a:lstStyle/>
          <a:p>
            <a:pPr lvl="0" algn="ctr" rtl="1">
              <a:lnSpc>
                <a:spcPct val="107000"/>
              </a:lnSpc>
              <a:tabLst>
                <a:tab pos="457200" algn="l"/>
              </a:tabLst>
            </a:pPr>
            <a:r>
              <a:rPr lang="en-GB" sz="2000" b="1" dirty="0">
                <a:effectLst/>
                <a:latin typeface="Calibri" panose="020F0502020204030204" pitchFamily="34" charset="0"/>
                <a:cs typeface="Calibri" panose="020F0502020204030204" pitchFamily="34" charset="0"/>
              </a:rPr>
              <a:t>طفل صغير</a:t>
            </a:r>
          </a:p>
          <a:p>
            <a:pPr lvl="0" algn="ctr" rtl="1">
              <a:lnSpc>
                <a:spcPct val="107000"/>
              </a:lnSpc>
              <a:tabLst>
                <a:tab pos="457200" algn="l"/>
              </a:tabLst>
            </a:pPr>
            <a:r>
              <a:rPr lang="ar-SA" sz="2000" dirty="0">
                <a:effectLst/>
                <a:latin typeface="Calibri" panose="020F0502020204030204" pitchFamily="34" charset="0"/>
                <a:cs typeface="Calibri" panose="020F0502020204030204" pitchFamily="34" charset="0"/>
              </a:rPr>
              <a:t>١٨</a:t>
            </a:r>
            <a:r>
              <a:rPr lang="en-GB" sz="2000" dirty="0">
                <a:effectLst/>
                <a:latin typeface="Calibri" panose="020F0502020204030204" pitchFamily="34" charset="0"/>
                <a:cs typeface="Calibri" panose="020F0502020204030204" pitchFamily="34" charset="0"/>
              </a:rPr>
              <a:t> شهر - </a:t>
            </a:r>
            <a:r>
              <a:rPr lang="en-GB"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٣</a:t>
            </a:r>
            <a:r>
              <a:rPr lang="en-GB" sz="2000" dirty="0" err="1">
                <a:latin typeface="Calibri" panose="020F0502020204030204" pitchFamily="34" charset="0"/>
                <a:cs typeface="Calibri" panose="020F0502020204030204" pitchFamily="34" charset="0"/>
              </a:rPr>
              <a:t>سنوات</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89" name="TextBox 88">
            <a:extLst>
              <a:ext uri="{FF2B5EF4-FFF2-40B4-BE49-F238E27FC236}">
                <a16:creationId xmlns:a16="http://schemas.microsoft.com/office/drawing/2014/main" id="{B1657061-AC69-3BE9-D543-E195307D80DE}"/>
              </a:ext>
            </a:extLst>
          </p:cNvPr>
          <p:cNvSpPr txBox="1"/>
          <p:nvPr/>
        </p:nvSpPr>
        <p:spPr>
          <a:xfrm>
            <a:off x="2555454" y="4987015"/>
            <a:ext cx="1092654" cy="1385700"/>
          </a:xfrm>
          <a:prstGeom prst="rect">
            <a:avLst/>
          </a:prstGeom>
          <a:noFill/>
        </p:spPr>
        <p:txBody>
          <a:bodyPr wrap="square">
            <a:spAutoFit/>
          </a:bodyPr>
          <a:lstStyle/>
          <a:p>
            <a:pPr lvl="0" algn="ctr" rtl="1">
              <a:lnSpc>
                <a:spcPct val="107000"/>
              </a:lnSpc>
              <a:tabLst>
                <a:tab pos="457200" algn="l"/>
              </a:tabLst>
            </a:pPr>
            <a:r>
              <a:rPr lang="en-GB" sz="2000" b="1" dirty="0">
                <a:effectLst/>
                <a:latin typeface="Calibri" panose="020F0502020204030204" pitchFamily="34" charset="0"/>
                <a:cs typeface="Calibri" panose="020F0502020204030204" pitchFamily="34" charset="0"/>
              </a:rPr>
              <a:t>الطفولة المبكرة</a:t>
            </a:r>
          </a:p>
          <a:p>
            <a:pPr lvl="0" algn="ctr" rtl="1">
              <a:lnSpc>
                <a:spcPct val="107000"/>
              </a:lnSpc>
              <a:tabLst>
                <a:tab pos="457200" algn="l"/>
              </a:tabLst>
            </a:pPr>
            <a:r>
              <a:rPr lang="ar-SA" sz="2000" dirty="0">
                <a:effectLst/>
                <a:latin typeface="Calibri" panose="020F0502020204030204" pitchFamily="34" charset="0"/>
                <a:cs typeface="Calibri" panose="020F0502020204030204" pitchFamily="34" charset="0"/>
              </a:rPr>
              <a:t>٣-٥ سنوات</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90" name="TextBox 89">
            <a:extLst>
              <a:ext uri="{FF2B5EF4-FFF2-40B4-BE49-F238E27FC236}">
                <a16:creationId xmlns:a16="http://schemas.microsoft.com/office/drawing/2014/main" id="{CE68FF5A-7F37-BA42-8506-501C3C780F4D}"/>
              </a:ext>
            </a:extLst>
          </p:cNvPr>
          <p:cNvSpPr txBox="1"/>
          <p:nvPr/>
        </p:nvSpPr>
        <p:spPr>
          <a:xfrm>
            <a:off x="4570573" y="5064821"/>
            <a:ext cx="1831767" cy="734368"/>
          </a:xfrm>
          <a:prstGeom prst="rect">
            <a:avLst/>
          </a:prstGeom>
          <a:noFill/>
        </p:spPr>
        <p:txBody>
          <a:bodyPr wrap="square">
            <a:spAutoFit/>
          </a:bodyPr>
          <a:lstStyle/>
          <a:p>
            <a:pPr lvl="0" algn="ctr" rtl="1">
              <a:lnSpc>
                <a:spcPct val="107000"/>
              </a:lnSpc>
              <a:tabLst>
                <a:tab pos="457200" algn="l"/>
              </a:tabLst>
            </a:pPr>
            <a:r>
              <a:rPr lang="en-GB" sz="2000" b="1" dirty="0">
                <a:effectLst/>
                <a:latin typeface="Calibri" panose="020F0502020204030204" pitchFamily="34" charset="0"/>
                <a:cs typeface="Calibri" panose="020F0502020204030204" pitchFamily="34" charset="0"/>
              </a:rPr>
              <a:t>الطفولة</a:t>
            </a:r>
            <a:r>
              <a:rPr lang="ar-SA" sz="2000" b="1" dirty="0">
                <a:effectLst/>
                <a:latin typeface="Calibri" panose="020F0502020204030204" pitchFamily="34" charset="0"/>
                <a:cs typeface="Calibri" panose="020F0502020204030204" pitchFamily="34" charset="0"/>
              </a:rPr>
              <a:t> المتوسطة</a:t>
            </a:r>
            <a:endParaRPr lang="en-GB" sz="2000" b="1" dirty="0">
              <a:effectLst/>
              <a:latin typeface="Calibri" panose="020F0502020204030204" pitchFamily="34" charset="0"/>
              <a:cs typeface="Calibri" panose="020F0502020204030204" pitchFamily="34" charset="0"/>
            </a:endParaRPr>
          </a:p>
          <a:p>
            <a:pPr lvl="0" algn="ctr" rtl="1">
              <a:lnSpc>
                <a:spcPct val="107000"/>
              </a:lnSpc>
              <a:tabLst>
                <a:tab pos="457200" algn="l"/>
              </a:tabLst>
            </a:pPr>
            <a:r>
              <a:rPr lang="ar-SA" sz="2000" dirty="0">
                <a:effectLst/>
                <a:latin typeface="Calibri" panose="020F0502020204030204" pitchFamily="34" charset="0"/>
                <a:cs typeface="Calibri" panose="020F0502020204030204" pitchFamily="34" charset="0"/>
              </a:rPr>
              <a:t>٦-١١</a:t>
            </a:r>
            <a:r>
              <a:rPr lang="en-GB" sz="2000" dirty="0" err="1">
                <a:effectLst/>
                <a:latin typeface="Calibri" panose="020F0502020204030204" pitchFamily="34" charset="0"/>
                <a:cs typeface="Calibri" panose="020F0502020204030204" pitchFamily="34" charset="0"/>
              </a:rPr>
              <a:t>سنة</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91" name="TextBox 90">
            <a:extLst>
              <a:ext uri="{FF2B5EF4-FFF2-40B4-BE49-F238E27FC236}">
                <a16:creationId xmlns:a16="http://schemas.microsoft.com/office/drawing/2014/main" id="{8445574C-B292-41D7-1BEB-8A868BDF844B}"/>
              </a:ext>
            </a:extLst>
          </p:cNvPr>
          <p:cNvSpPr txBox="1"/>
          <p:nvPr/>
        </p:nvSpPr>
        <p:spPr>
          <a:xfrm>
            <a:off x="7324805" y="5005845"/>
            <a:ext cx="1727795" cy="734368"/>
          </a:xfrm>
          <a:prstGeom prst="rect">
            <a:avLst/>
          </a:prstGeom>
          <a:noFill/>
        </p:spPr>
        <p:txBody>
          <a:bodyPr wrap="square">
            <a:spAutoFit/>
          </a:bodyPr>
          <a:lstStyle/>
          <a:p>
            <a:pPr lvl="0" algn="ctr" rtl="1">
              <a:lnSpc>
                <a:spcPct val="107000"/>
              </a:lnSpc>
              <a:tabLst>
                <a:tab pos="457200" algn="l"/>
              </a:tabLst>
            </a:pPr>
            <a:r>
              <a:rPr lang="en-GB" sz="2000" b="1" dirty="0">
                <a:effectLst/>
                <a:latin typeface="Calibri" panose="020F0502020204030204" pitchFamily="34" charset="0"/>
                <a:cs typeface="Calibri" panose="020F0502020204030204" pitchFamily="34" charset="0"/>
              </a:rPr>
              <a:t>المراهقة المبكرة</a:t>
            </a:r>
          </a:p>
          <a:p>
            <a:pPr lvl="0" algn="ctr" rtl="1">
              <a:lnSpc>
                <a:spcPct val="107000"/>
              </a:lnSpc>
              <a:tabLst>
                <a:tab pos="457200" algn="l"/>
              </a:tabLst>
            </a:pPr>
            <a:r>
              <a:rPr lang="ar-SA" sz="2000" dirty="0">
                <a:effectLst/>
                <a:latin typeface="Calibri" panose="020F0502020204030204" pitchFamily="34" charset="0"/>
                <a:cs typeface="Calibri" panose="020F0502020204030204" pitchFamily="34" charset="0"/>
              </a:rPr>
              <a:t>١٢-١٤</a:t>
            </a:r>
            <a:r>
              <a:rPr lang="en-GB" sz="2000" dirty="0" err="1">
                <a:effectLst/>
                <a:latin typeface="Calibri" panose="020F0502020204030204" pitchFamily="34" charset="0"/>
                <a:cs typeface="Calibri" panose="020F0502020204030204" pitchFamily="34" charset="0"/>
              </a:rPr>
              <a:t>سنة</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92" name="TextBox 91">
            <a:extLst>
              <a:ext uri="{FF2B5EF4-FFF2-40B4-BE49-F238E27FC236}">
                <a16:creationId xmlns:a16="http://schemas.microsoft.com/office/drawing/2014/main" id="{D3FB8C02-94D1-9DFE-2830-A0ACC904FF39}"/>
              </a:ext>
            </a:extLst>
          </p:cNvPr>
          <p:cNvSpPr txBox="1"/>
          <p:nvPr/>
        </p:nvSpPr>
        <p:spPr>
          <a:xfrm>
            <a:off x="9190208" y="5005845"/>
            <a:ext cx="1583761" cy="734368"/>
          </a:xfrm>
          <a:prstGeom prst="rect">
            <a:avLst/>
          </a:prstGeom>
          <a:noFill/>
        </p:spPr>
        <p:txBody>
          <a:bodyPr wrap="square">
            <a:spAutoFit/>
          </a:bodyPr>
          <a:lstStyle/>
          <a:p>
            <a:pPr lvl="0" algn="ctr" rtl="1">
              <a:lnSpc>
                <a:spcPct val="107000"/>
              </a:lnSpc>
              <a:tabLst>
                <a:tab pos="457200" algn="l"/>
              </a:tabLst>
            </a:pPr>
            <a:r>
              <a:rPr lang="en-GB" sz="2000" b="1" dirty="0">
                <a:effectLst/>
                <a:latin typeface="Calibri" panose="020F0502020204030204" pitchFamily="34" charset="0"/>
                <a:cs typeface="Calibri" panose="020F0502020204030204" pitchFamily="34" charset="0"/>
              </a:rPr>
              <a:t>مرحلة المراهقة</a:t>
            </a:r>
          </a:p>
          <a:p>
            <a:pPr lvl="0" algn="ctr" rtl="1">
              <a:lnSpc>
                <a:spcPct val="107000"/>
              </a:lnSpc>
              <a:tabLst>
                <a:tab pos="457200" algn="l"/>
              </a:tabLst>
            </a:pPr>
            <a:r>
              <a:rPr lang="ar-SA" sz="2000" dirty="0">
                <a:effectLst/>
                <a:latin typeface="Calibri" panose="020F0502020204030204" pitchFamily="34" charset="0"/>
                <a:cs typeface="Calibri" panose="020F0502020204030204" pitchFamily="34" charset="0"/>
              </a:rPr>
              <a:t>١٥-١٧</a:t>
            </a:r>
            <a:r>
              <a:rPr lang="en-GB" sz="2000" dirty="0" err="1">
                <a:effectLst/>
                <a:latin typeface="Calibri" panose="020F0502020204030204" pitchFamily="34" charset="0"/>
                <a:cs typeface="Calibri" panose="020F0502020204030204" pitchFamily="34" charset="0"/>
              </a:rPr>
              <a:t>سنة</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08806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العمر ومرحلة النمو</a:t>
            </a:r>
          </a:p>
        </p:txBody>
      </p:sp>
      <p:sp>
        <p:nvSpPr>
          <p:cNvPr id="37" name="TextBox 36">
            <a:extLst>
              <a:ext uri="{FF2B5EF4-FFF2-40B4-BE49-F238E27FC236}">
                <a16:creationId xmlns:a16="http://schemas.microsoft.com/office/drawing/2014/main" id="{D7D83942-4C88-4A2D-BA91-F29F5F4B59EC}"/>
              </a:ext>
            </a:extLst>
          </p:cNvPr>
          <p:cNvSpPr txBox="1"/>
          <p:nvPr/>
        </p:nvSpPr>
        <p:spPr>
          <a:xfrm>
            <a:off x="5594349" y="4876944"/>
            <a:ext cx="1003302" cy="436402"/>
          </a:xfrm>
          <a:prstGeom prst="rect">
            <a:avLst/>
          </a:prstGeom>
          <a:noFill/>
        </p:spPr>
        <p:txBody>
          <a:bodyPr wrap="square">
            <a:spAutoFit/>
          </a:bodyPr>
          <a:lstStyle/>
          <a:p>
            <a:pPr lvl="0" algn="ctr" rtl="1">
              <a:lnSpc>
                <a:spcPct val="107000"/>
              </a:lnSpc>
              <a:spcAft>
                <a:spcPts val="800"/>
              </a:spcAft>
            </a:pPr>
            <a:r>
              <a:rPr lang="ar-SA" sz="2200" dirty="0">
                <a:ea typeface="Calibri" panose="020F0502020204030204" pitchFamily="34" charset="0"/>
                <a:cs typeface="Arial" panose="020B0604020202020204" pitchFamily="34" charset="0"/>
              </a:rPr>
              <a:t>ضرار</a:t>
            </a:r>
            <a:endParaRPr lang="en-US" sz="2200" dirty="0">
              <a:effectLst/>
              <a:ea typeface="Calibri" panose="020F050202020403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874B5101-D5AC-4C81-A4D8-0E11C711EFD5}"/>
              </a:ext>
            </a:extLst>
          </p:cNvPr>
          <p:cNvSpPr txBox="1"/>
          <p:nvPr/>
        </p:nvSpPr>
        <p:spPr>
          <a:xfrm>
            <a:off x="7109496" y="4876944"/>
            <a:ext cx="1003303" cy="428259"/>
          </a:xfrm>
          <a:prstGeom prst="rect">
            <a:avLst/>
          </a:prstGeom>
          <a:noFill/>
        </p:spPr>
        <p:txBody>
          <a:bodyPr wrap="square">
            <a:spAutoFit/>
          </a:bodyPr>
          <a:lstStyle/>
          <a:p>
            <a:pPr lvl="0" algn="ctr" rtl="1">
              <a:lnSpc>
                <a:spcPct val="107000"/>
              </a:lnSpc>
              <a:spcAft>
                <a:spcPts val="800"/>
              </a:spcAft>
            </a:pPr>
            <a:r>
              <a:rPr lang="ar-SA" sz="2200" dirty="0">
                <a:latin typeface="Arial" panose="020B0604020202020204" pitchFamily="34" charset="0"/>
                <a:ea typeface="Calibri" panose="020F0502020204030204" pitchFamily="34" charset="0"/>
                <a:cs typeface="Arial" panose="020B0604020202020204" pitchFamily="34" charset="0"/>
              </a:rPr>
              <a:t>زينة</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8FF9E69F-4598-41F5-BB76-7B41560D2E8B}"/>
              </a:ext>
            </a:extLst>
          </p:cNvPr>
          <p:cNvSpPr txBox="1"/>
          <p:nvPr/>
        </p:nvSpPr>
        <p:spPr>
          <a:xfrm>
            <a:off x="8474512" y="4876943"/>
            <a:ext cx="1003302" cy="428259"/>
          </a:xfrm>
          <a:prstGeom prst="rect">
            <a:avLst/>
          </a:prstGeom>
          <a:noFill/>
        </p:spPr>
        <p:txBody>
          <a:bodyPr wrap="square">
            <a:spAutoFit/>
          </a:bodyPr>
          <a:lstStyle/>
          <a:p>
            <a:pPr lvl="0" algn="ctr" rtl="1">
              <a:lnSpc>
                <a:spcPct val="107000"/>
              </a:lnSpc>
              <a:spcAft>
                <a:spcPts val="800"/>
              </a:spcAft>
            </a:pPr>
            <a:r>
              <a:rPr lang="en-US" sz="2200" dirty="0">
                <a:effectLst/>
                <a:latin typeface="Arial" panose="020B0604020202020204" pitchFamily="34" charset="0"/>
                <a:ea typeface="Calibri" panose="020F0502020204030204" pitchFamily="34" charset="0"/>
                <a:cs typeface="Arial" panose="020B0604020202020204" pitchFamily="34" charset="0"/>
              </a:rPr>
              <a:t>أمينة</a:t>
            </a:r>
          </a:p>
        </p:txBody>
      </p:sp>
      <p:sp>
        <p:nvSpPr>
          <p:cNvPr id="54" name="TextBox 53">
            <a:extLst>
              <a:ext uri="{FF2B5EF4-FFF2-40B4-BE49-F238E27FC236}">
                <a16:creationId xmlns:a16="http://schemas.microsoft.com/office/drawing/2014/main" id="{328397FE-7564-484C-969B-26000C8D4355}"/>
              </a:ext>
            </a:extLst>
          </p:cNvPr>
          <p:cNvSpPr txBox="1"/>
          <p:nvPr/>
        </p:nvSpPr>
        <p:spPr>
          <a:xfrm>
            <a:off x="9886056" y="4897589"/>
            <a:ext cx="1003303" cy="458780"/>
          </a:xfrm>
          <a:prstGeom prst="rect">
            <a:avLst/>
          </a:prstGeom>
          <a:noFill/>
        </p:spPr>
        <p:txBody>
          <a:bodyPr wrap="square">
            <a:spAutoFit/>
          </a:bodyPr>
          <a:lstStyle/>
          <a:p>
            <a:pPr lvl="0" algn="ctr" rtl="1">
              <a:lnSpc>
                <a:spcPct val="107000"/>
              </a:lnSpc>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سليم</a:t>
            </a:r>
          </a:p>
        </p:txBody>
      </p:sp>
      <p:grpSp>
        <p:nvGrpSpPr>
          <p:cNvPr id="56" name="Group 55">
            <a:extLst>
              <a:ext uri="{FF2B5EF4-FFF2-40B4-BE49-F238E27FC236}">
                <a16:creationId xmlns:a16="http://schemas.microsoft.com/office/drawing/2014/main" id="{1637E49D-38E1-4F55-A978-FA3BC100E4F0}"/>
              </a:ext>
            </a:extLst>
          </p:cNvPr>
          <p:cNvGrpSpPr/>
          <p:nvPr/>
        </p:nvGrpSpPr>
        <p:grpSpPr>
          <a:xfrm>
            <a:off x="5713005" y="3437823"/>
            <a:ext cx="679484" cy="1263631"/>
            <a:chOff x="3524508" y="2679091"/>
            <a:chExt cx="327409" cy="608880"/>
          </a:xfrm>
          <a:solidFill>
            <a:schemeClr val="accent3">
              <a:lumMod val="75000"/>
            </a:schemeClr>
          </a:solidFill>
        </p:grpSpPr>
        <p:sp>
          <p:nvSpPr>
            <p:cNvPr id="68" name="Round Same Side Corner Rectangle 46">
              <a:extLst>
                <a:ext uri="{FF2B5EF4-FFF2-40B4-BE49-F238E27FC236}">
                  <a16:creationId xmlns:a16="http://schemas.microsoft.com/office/drawing/2014/main" id="{10E4EAD3-30DE-48A9-908A-D0BE631247F2}"/>
                </a:ext>
              </a:extLst>
            </p:cNvPr>
            <p:cNvSpPr/>
            <p:nvPr/>
          </p:nvSpPr>
          <p:spPr>
            <a:xfrm>
              <a:off x="3526909" y="3062732"/>
              <a:ext cx="323729" cy="2252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9" name="Oval 68">
              <a:extLst>
                <a:ext uri="{FF2B5EF4-FFF2-40B4-BE49-F238E27FC236}">
                  <a16:creationId xmlns:a16="http://schemas.microsoft.com/office/drawing/2014/main" id="{4880778F-A88F-4944-B45F-705ACD822982}"/>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bg1"/>
                  </a:solidFill>
                  <a:latin typeface="Arial" panose="020B0604020202020204" pitchFamily="34" charset="0"/>
                  <a:cs typeface="Arial" panose="020B0604020202020204" pitchFamily="34" charset="0"/>
                </a:rPr>
                <a:t>٣</a:t>
              </a:r>
              <a:endParaRPr lang="en-CA" b="1" dirty="0">
                <a:solidFill>
                  <a:schemeClr val="bg1"/>
                </a:solidFill>
                <a:latin typeface="Arial" panose="020B0604020202020204" pitchFamily="34" charset="0"/>
                <a:cs typeface="Arial" panose="020B0604020202020204" pitchFamily="34" charset="0"/>
              </a:endParaRPr>
            </a:p>
          </p:txBody>
        </p:sp>
      </p:grpSp>
      <p:grpSp>
        <p:nvGrpSpPr>
          <p:cNvPr id="57" name="Group 56">
            <a:extLst>
              <a:ext uri="{FF2B5EF4-FFF2-40B4-BE49-F238E27FC236}">
                <a16:creationId xmlns:a16="http://schemas.microsoft.com/office/drawing/2014/main" id="{F8B4F388-818A-40B6-A14C-B039FF3BBE0B}"/>
              </a:ext>
            </a:extLst>
          </p:cNvPr>
          <p:cNvGrpSpPr/>
          <p:nvPr/>
        </p:nvGrpSpPr>
        <p:grpSpPr>
          <a:xfrm>
            <a:off x="7271406" y="3035544"/>
            <a:ext cx="679484" cy="1674679"/>
            <a:chOff x="3524508" y="2679091"/>
            <a:chExt cx="327409" cy="806943"/>
          </a:xfrm>
          <a:solidFill>
            <a:schemeClr val="accent3">
              <a:lumMod val="75000"/>
            </a:schemeClr>
          </a:solidFill>
        </p:grpSpPr>
        <p:sp>
          <p:nvSpPr>
            <p:cNvPr id="66" name="Round Same Side Corner Rectangle 46">
              <a:extLst>
                <a:ext uri="{FF2B5EF4-FFF2-40B4-BE49-F238E27FC236}">
                  <a16:creationId xmlns:a16="http://schemas.microsoft.com/office/drawing/2014/main" id="{37CBA12F-388F-42E8-95E3-69CF1694A634}"/>
                </a:ext>
              </a:extLst>
            </p:cNvPr>
            <p:cNvSpPr/>
            <p:nvPr/>
          </p:nvSpPr>
          <p:spPr>
            <a:xfrm>
              <a:off x="3526909" y="3062732"/>
              <a:ext cx="323729" cy="42330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7" name="Oval 66">
              <a:extLst>
                <a:ext uri="{FF2B5EF4-FFF2-40B4-BE49-F238E27FC236}">
                  <a16:creationId xmlns:a16="http://schemas.microsoft.com/office/drawing/2014/main" id="{9239F9D2-6668-4D62-A0E8-24F0F1D42A5F}"/>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bg1"/>
                  </a:solidFill>
                  <a:latin typeface="Arial" panose="020B0604020202020204" pitchFamily="34" charset="0"/>
                  <a:cs typeface="Arial" panose="020B0604020202020204" pitchFamily="34" charset="0"/>
                </a:rPr>
                <a:t>٦</a:t>
              </a:r>
              <a:endParaRPr lang="en-CA" b="1" dirty="0">
                <a:solidFill>
                  <a:schemeClr val="bg1"/>
                </a:solidFill>
                <a:latin typeface="Arial" panose="020B0604020202020204" pitchFamily="34" charset="0"/>
                <a:cs typeface="Arial" panose="020B0604020202020204" pitchFamily="34" charset="0"/>
              </a:endParaRPr>
            </a:p>
          </p:txBody>
        </p:sp>
      </p:grpSp>
      <p:sp>
        <p:nvSpPr>
          <p:cNvPr id="64" name="Round Same Side Corner Rectangle 46">
            <a:extLst>
              <a:ext uri="{FF2B5EF4-FFF2-40B4-BE49-F238E27FC236}">
                <a16:creationId xmlns:a16="http://schemas.microsoft.com/office/drawing/2014/main" id="{B9612724-7485-4DAA-B57D-ED8DBBF44832}"/>
              </a:ext>
            </a:extLst>
          </p:cNvPr>
          <p:cNvSpPr/>
          <p:nvPr/>
        </p:nvSpPr>
        <p:spPr>
          <a:xfrm>
            <a:off x="8692073" y="3454977"/>
            <a:ext cx="679484" cy="1246477"/>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5" name="Oval 64">
            <a:extLst>
              <a:ext uri="{FF2B5EF4-FFF2-40B4-BE49-F238E27FC236}">
                <a16:creationId xmlns:a16="http://schemas.microsoft.com/office/drawing/2014/main" id="{8B5C7DC1-8CF3-49EA-BCC7-F9DBF8E616CD}"/>
              </a:ext>
            </a:extLst>
          </p:cNvPr>
          <p:cNvSpPr/>
          <p:nvPr/>
        </p:nvSpPr>
        <p:spPr>
          <a:xfrm>
            <a:off x="8687090" y="2658796"/>
            <a:ext cx="679484" cy="679484"/>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bg1"/>
                </a:solidFill>
                <a:latin typeface="Arial" panose="020B0604020202020204" pitchFamily="34" charset="0"/>
                <a:cs typeface="Arial" panose="020B0604020202020204" pitchFamily="34" charset="0"/>
              </a:rPr>
              <a:t>١٢</a:t>
            </a:r>
            <a:endParaRPr lang="en-CA" b="1" dirty="0">
              <a:solidFill>
                <a:schemeClr val="bg1"/>
              </a:solidFill>
              <a:latin typeface="Arial" panose="020B0604020202020204" pitchFamily="34" charset="0"/>
              <a:cs typeface="Arial" panose="020B0604020202020204" pitchFamily="34" charset="0"/>
            </a:endParaRPr>
          </a:p>
        </p:txBody>
      </p:sp>
      <p:grpSp>
        <p:nvGrpSpPr>
          <p:cNvPr id="59" name="Group 58">
            <a:extLst>
              <a:ext uri="{FF2B5EF4-FFF2-40B4-BE49-F238E27FC236}">
                <a16:creationId xmlns:a16="http://schemas.microsoft.com/office/drawing/2014/main" id="{C97B57F0-4199-40F6-9D31-049101801910}"/>
              </a:ext>
            </a:extLst>
          </p:cNvPr>
          <p:cNvGrpSpPr/>
          <p:nvPr/>
        </p:nvGrpSpPr>
        <p:grpSpPr>
          <a:xfrm>
            <a:off x="10045312" y="2349137"/>
            <a:ext cx="679484" cy="2352317"/>
            <a:chOff x="3524508" y="2679091"/>
            <a:chExt cx="327409" cy="1133463"/>
          </a:xfrm>
          <a:solidFill>
            <a:schemeClr val="accent3">
              <a:lumMod val="75000"/>
            </a:schemeClr>
          </a:solidFill>
        </p:grpSpPr>
        <p:sp>
          <p:nvSpPr>
            <p:cNvPr id="62" name="Round Same Side Corner Rectangle 46">
              <a:extLst>
                <a:ext uri="{FF2B5EF4-FFF2-40B4-BE49-F238E27FC236}">
                  <a16:creationId xmlns:a16="http://schemas.microsoft.com/office/drawing/2014/main" id="{F06DBF14-87E3-4310-A992-F3A565862822}"/>
                </a:ext>
              </a:extLst>
            </p:cNvPr>
            <p:cNvSpPr/>
            <p:nvPr/>
          </p:nvSpPr>
          <p:spPr>
            <a:xfrm>
              <a:off x="3526909" y="3062730"/>
              <a:ext cx="323729" cy="74982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3" name="Oval 62">
              <a:extLst>
                <a:ext uri="{FF2B5EF4-FFF2-40B4-BE49-F238E27FC236}">
                  <a16:creationId xmlns:a16="http://schemas.microsoft.com/office/drawing/2014/main" id="{000E0882-921D-4C47-AF5A-CE3520FCF134}"/>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bg1"/>
                  </a:solidFill>
                  <a:latin typeface="Arial" panose="020B0604020202020204" pitchFamily="34" charset="0"/>
                  <a:cs typeface="Arial" panose="020B0604020202020204" pitchFamily="34" charset="0"/>
                </a:rPr>
                <a:t>١٦</a:t>
              </a:r>
              <a:endParaRPr lang="en-CA" b="1" dirty="0">
                <a:solidFill>
                  <a:schemeClr val="bg1"/>
                </a:solidFill>
                <a:latin typeface="Arial" panose="020B0604020202020204" pitchFamily="34" charset="0"/>
                <a:cs typeface="Arial" panose="020B0604020202020204" pitchFamily="34" charset="0"/>
              </a:endParaRPr>
            </a:p>
          </p:txBody>
        </p:sp>
      </p:grpSp>
      <p:sp>
        <p:nvSpPr>
          <p:cNvPr id="60" name="Round Same Side Corner Rectangle 46">
            <a:extLst>
              <a:ext uri="{FF2B5EF4-FFF2-40B4-BE49-F238E27FC236}">
                <a16:creationId xmlns:a16="http://schemas.microsoft.com/office/drawing/2014/main" id="{67233965-8E18-4226-9877-6E94A786EA84}"/>
              </a:ext>
            </a:extLst>
          </p:cNvPr>
          <p:cNvSpPr/>
          <p:nvPr/>
        </p:nvSpPr>
        <p:spPr>
          <a:xfrm>
            <a:off x="10333260" y="4029075"/>
            <a:ext cx="125189" cy="67238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1" name="Round Same Side Corner Rectangle 46">
            <a:extLst>
              <a:ext uri="{FF2B5EF4-FFF2-40B4-BE49-F238E27FC236}">
                <a16:creationId xmlns:a16="http://schemas.microsoft.com/office/drawing/2014/main" id="{283FDD6C-3E12-4C7C-805F-C33C75BB3BE8}"/>
              </a:ext>
            </a:extLst>
          </p:cNvPr>
          <p:cNvSpPr/>
          <p:nvPr/>
        </p:nvSpPr>
        <p:spPr>
          <a:xfrm>
            <a:off x="5981290" y="4552418"/>
            <a:ext cx="130683" cy="149036"/>
          </a:xfrm>
          <a:prstGeom prst="round2SameRect">
            <a:avLst>
              <a:gd name="adj1" fmla="val 46112"/>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5114D34B-6F30-AE6F-C5D5-7B3772DDC238}"/>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3AA65AE7-0764-B8F5-4EF0-D92417E32FB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26F73BC0-2718-A893-4751-730808A358BA}"/>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A201EE8A-2D16-64C1-9444-CFDE5DACF1A0}"/>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٥٢</a:t>
                </a:r>
                <a:endParaRPr lang="en-CA" b="1"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2088E57E-AE9C-8BF5-7E6B-06865A0169DB}"/>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A84CE6EE-F123-A8D5-44B0-8CC5B5CE8279}"/>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D8A2FD3D-3F53-E61F-47C4-AB1EF4030E6F}"/>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8DAB9603-9C41-F6B2-30AB-03C07FE3842C}"/>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18" name="Speech Bubble: Rectangle with Corners Rounded 17">
            <a:extLst>
              <a:ext uri="{FF2B5EF4-FFF2-40B4-BE49-F238E27FC236}">
                <a16:creationId xmlns:a16="http://schemas.microsoft.com/office/drawing/2014/main" id="{D379FB82-390C-F16D-EF60-5E54494DECCC}"/>
              </a:ext>
            </a:extLst>
          </p:cNvPr>
          <p:cNvSpPr/>
          <p:nvPr/>
        </p:nvSpPr>
        <p:spPr>
          <a:xfrm>
            <a:off x="1120772" y="1648484"/>
            <a:ext cx="2498728" cy="1524244"/>
          </a:xfrm>
          <a:prstGeom prst="wedgeRoundRectCallou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lnSpc>
                <a:spcPct val="107000"/>
              </a:lnSpc>
              <a:spcAft>
                <a:spcPts val="800"/>
              </a:spcAft>
            </a:pP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كيف تقدم </a:t>
            </a:r>
            <a:r>
              <a:rPr lang="en-US"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نفسك</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ك</a:t>
            </a:r>
            <a:r>
              <a:rPr lang="ar-SA"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أخصائي</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حالة؟</a:t>
            </a:r>
          </a:p>
        </p:txBody>
      </p:sp>
      <p:sp>
        <p:nvSpPr>
          <p:cNvPr id="19" name="Speech Bubble: Rectangle with Corners Rounded 18">
            <a:extLst>
              <a:ext uri="{FF2B5EF4-FFF2-40B4-BE49-F238E27FC236}">
                <a16:creationId xmlns:a16="http://schemas.microsoft.com/office/drawing/2014/main" id="{DFFCFB72-C8E4-1AFF-A14F-3EF39E8F7427}"/>
              </a:ext>
            </a:extLst>
          </p:cNvPr>
          <p:cNvSpPr/>
          <p:nvPr/>
        </p:nvSpPr>
        <p:spPr>
          <a:xfrm>
            <a:off x="2082800" y="3831728"/>
            <a:ext cx="2756322" cy="1524244"/>
          </a:xfrm>
          <a:prstGeom prst="wedgeRoundRectCallout">
            <a:avLst>
              <a:gd name="adj1" fmla="val 22369"/>
              <a:gd name="adj2" fmla="val 61667"/>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lnSpc>
                <a:spcPct val="107000"/>
              </a:lnSpc>
              <a:spcAft>
                <a:spcPts val="800"/>
              </a:spcAft>
            </a:pP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كيف تشرح إدارة الحالة </a:t>
            </a:r>
            <a:r>
              <a:rPr lang="en-US"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ودورك</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ar-SA"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للطفل</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4145699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Title 72">
            <a:extLst>
              <a:ext uri="{FF2B5EF4-FFF2-40B4-BE49-F238E27FC236}">
                <a16:creationId xmlns:a16="http://schemas.microsoft.com/office/drawing/2014/main" id="{3171D6E0-D0D9-7E80-BA5E-EB35AB8883B4}"/>
              </a:ext>
            </a:extLst>
          </p:cNvPr>
          <p:cNvSpPr txBox="1">
            <a:spLocks/>
          </p:cNvSpPr>
          <p:nvPr/>
        </p:nvSpPr>
        <p:spPr>
          <a:xfrm>
            <a:off x="3810478" y="2302508"/>
            <a:ext cx="5915913" cy="1885027"/>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34471141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Rectangle 132">
            <a:extLst>
              <a:ext uri="{FF2B5EF4-FFF2-40B4-BE49-F238E27FC236}">
                <a16:creationId xmlns:a16="http://schemas.microsoft.com/office/drawing/2014/main" id="{E342E14D-0258-5202-9804-B4AD8BABF859}"/>
              </a:ext>
            </a:extLst>
          </p:cNvPr>
          <p:cNvSpPr/>
          <p:nvPr/>
        </p:nvSpPr>
        <p:spPr>
          <a:xfrm>
            <a:off x="9190208" y="2309597"/>
            <a:ext cx="1583761"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34" name="Rectangle 133">
            <a:extLst>
              <a:ext uri="{FF2B5EF4-FFF2-40B4-BE49-F238E27FC236}">
                <a16:creationId xmlns:a16="http://schemas.microsoft.com/office/drawing/2014/main" id="{360155A3-48FA-EA1D-A7C3-78A9662019B6}"/>
              </a:ext>
            </a:extLst>
          </p:cNvPr>
          <p:cNvSpPr/>
          <p:nvPr/>
        </p:nvSpPr>
        <p:spPr>
          <a:xfrm>
            <a:off x="7324806" y="2309597"/>
            <a:ext cx="1736806"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35" name="Rectangle 134">
            <a:extLst>
              <a:ext uri="{FF2B5EF4-FFF2-40B4-BE49-F238E27FC236}">
                <a16:creationId xmlns:a16="http://schemas.microsoft.com/office/drawing/2014/main" id="{8C5C3548-2994-1497-39F2-A110FDAD4B6C}"/>
              </a:ext>
            </a:extLst>
          </p:cNvPr>
          <p:cNvSpPr/>
          <p:nvPr/>
        </p:nvSpPr>
        <p:spPr>
          <a:xfrm>
            <a:off x="3754610" y="2309597"/>
            <a:ext cx="3449168"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36" name="Rectangle 135">
            <a:extLst>
              <a:ext uri="{FF2B5EF4-FFF2-40B4-BE49-F238E27FC236}">
                <a16:creationId xmlns:a16="http://schemas.microsoft.com/office/drawing/2014/main" id="{5E805ABF-AF0E-E24C-ACEE-D85F08EAA40B}"/>
              </a:ext>
            </a:extLst>
          </p:cNvPr>
          <p:cNvSpPr/>
          <p:nvPr/>
        </p:nvSpPr>
        <p:spPr>
          <a:xfrm>
            <a:off x="2441416" y="2309597"/>
            <a:ext cx="1192166"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cxnSp>
        <p:nvCxnSpPr>
          <p:cNvPr id="100" name="Straight Arrow Connector 99">
            <a:extLst>
              <a:ext uri="{FF2B5EF4-FFF2-40B4-BE49-F238E27FC236}">
                <a16:creationId xmlns:a16="http://schemas.microsoft.com/office/drawing/2014/main" id="{B415CA70-29C9-5FE7-320E-53BC64A855D0}"/>
              </a:ext>
            </a:extLst>
          </p:cNvPr>
          <p:cNvCxnSpPr>
            <a:cxnSpLocks/>
          </p:cNvCxnSpPr>
          <p:nvPr/>
        </p:nvCxnSpPr>
        <p:spPr>
          <a:xfrm>
            <a:off x="1242995" y="2324300"/>
            <a:ext cx="10028733" cy="0"/>
          </a:xfrm>
          <a:prstGeom prst="straightConnector1">
            <a:avLst/>
          </a:prstGeom>
          <a:ln w="127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1F5D555-BE28-B4D9-20D3-77324EB7AA15}"/>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التواصل</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مع</a:t>
            </a:r>
            <a:r>
              <a:rPr lang="en-GB" dirty="0">
                <a:latin typeface="Calibri" panose="020F0502020204030204" pitchFamily="34" charset="0"/>
                <a:cs typeface="Calibri" panose="020F0502020204030204" pitchFamily="34" charset="0"/>
              </a:rPr>
              <a:t> مختلف الأعمار</a:t>
            </a:r>
            <a:endParaRPr lang="en-BE">
              <a:latin typeface="Calibri" panose="020F0502020204030204" pitchFamily="34" charset="0"/>
              <a:cs typeface="Calibri" panose="020F0502020204030204" pitchFamily="34" charset="0"/>
            </a:endParaRPr>
          </a:p>
        </p:txBody>
      </p:sp>
      <p:grpSp>
        <p:nvGrpSpPr>
          <p:cNvPr id="4" name="Group 3">
            <a:extLst>
              <a:ext uri="{FF2B5EF4-FFF2-40B4-BE49-F238E27FC236}">
                <a16:creationId xmlns:a16="http://schemas.microsoft.com/office/drawing/2014/main" id="{484E8DCD-4255-FE8C-4ED8-9941A8C7EA97}"/>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BD7FB4FF-49D0-D655-288E-F50D8DA89B29}"/>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9" name="Group 8">
              <a:extLst>
                <a:ext uri="{FF2B5EF4-FFF2-40B4-BE49-F238E27FC236}">
                  <a16:creationId xmlns:a16="http://schemas.microsoft.com/office/drawing/2014/main" id="{D49EEB38-C1B2-3D39-299B-73DB3C29DCF1}"/>
                </a:ext>
              </a:extLst>
            </p:cNvPr>
            <p:cNvGrpSpPr/>
            <p:nvPr/>
          </p:nvGrpSpPr>
          <p:grpSpPr>
            <a:xfrm>
              <a:off x="10621771" y="762700"/>
              <a:ext cx="562136" cy="634675"/>
              <a:chOff x="760175" y="830142"/>
              <a:chExt cx="867619" cy="979579"/>
            </a:xfrm>
          </p:grpSpPr>
          <p:sp>
            <p:nvSpPr>
              <p:cNvPr id="33" name="Rectangle 32">
                <a:extLst>
                  <a:ext uri="{FF2B5EF4-FFF2-40B4-BE49-F238E27FC236}">
                    <a16:creationId xmlns:a16="http://schemas.microsoft.com/office/drawing/2014/main" id="{BD0A75EB-FD6B-BBC0-FFC0-A6246F58480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٥٣</a:t>
                </a:r>
                <a:endParaRPr lang="en-CA" b="1" dirty="0">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2F926356-5D62-8D2E-5BAD-00A1DF573F60}"/>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12" name="Group 11">
              <a:extLst>
                <a:ext uri="{FF2B5EF4-FFF2-40B4-BE49-F238E27FC236}">
                  <a16:creationId xmlns:a16="http://schemas.microsoft.com/office/drawing/2014/main" id="{8990CF02-901B-21C1-B262-E6901D197312}"/>
                </a:ext>
              </a:extLst>
            </p:cNvPr>
            <p:cNvGrpSpPr/>
            <p:nvPr/>
          </p:nvGrpSpPr>
          <p:grpSpPr>
            <a:xfrm>
              <a:off x="11325415" y="762701"/>
              <a:ext cx="182192" cy="634674"/>
              <a:chOff x="2121762" y="2323619"/>
              <a:chExt cx="200378" cy="825210"/>
            </a:xfrm>
          </p:grpSpPr>
          <p:sp>
            <p:nvSpPr>
              <p:cNvPr id="30" name="Isosceles Triangle 29">
                <a:extLst>
                  <a:ext uri="{FF2B5EF4-FFF2-40B4-BE49-F238E27FC236}">
                    <a16:creationId xmlns:a16="http://schemas.microsoft.com/office/drawing/2014/main" id="{706BF911-DCB5-9A40-C6BB-7068B6FCEA98}"/>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2" name="Rectangle 31">
                <a:extLst>
                  <a:ext uri="{FF2B5EF4-FFF2-40B4-BE49-F238E27FC236}">
                    <a16:creationId xmlns:a16="http://schemas.microsoft.com/office/drawing/2014/main" id="{376FEE90-5ED5-8A5F-9C94-367F6DDF97DE}"/>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79" name="Oval 78">
            <a:extLst>
              <a:ext uri="{FF2B5EF4-FFF2-40B4-BE49-F238E27FC236}">
                <a16:creationId xmlns:a16="http://schemas.microsoft.com/office/drawing/2014/main" id="{04613BE3-77E9-5B0E-DC8B-72271E46B68B}"/>
              </a:ext>
            </a:extLst>
          </p:cNvPr>
          <p:cNvSpPr/>
          <p:nvPr/>
        </p:nvSpPr>
        <p:spPr>
          <a:xfrm>
            <a:off x="85976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0" name="Oval 79">
            <a:extLst>
              <a:ext uri="{FF2B5EF4-FFF2-40B4-BE49-F238E27FC236}">
                <a16:creationId xmlns:a16="http://schemas.microsoft.com/office/drawing/2014/main" id="{15D62C36-1208-2CEE-15EA-D55B877A85A4}"/>
              </a:ext>
            </a:extLst>
          </p:cNvPr>
          <p:cNvSpPr/>
          <p:nvPr/>
        </p:nvSpPr>
        <p:spPr>
          <a:xfrm>
            <a:off x="145479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2</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1" name="Oval 80">
            <a:extLst>
              <a:ext uri="{FF2B5EF4-FFF2-40B4-BE49-F238E27FC236}">
                <a16:creationId xmlns:a16="http://schemas.microsoft.com/office/drawing/2014/main" id="{FAFD5F43-67D4-EDC5-0BD0-77A1ABE818AB}"/>
              </a:ext>
            </a:extLst>
          </p:cNvPr>
          <p:cNvSpPr/>
          <p:nvPr/>
        </p:nvSpPr>
        <p:spPr>
          <a:xfrm>
            <a:off x="204982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3</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2" name="Oval 81">
            <a:extLst>
              <a:ext uri="{FF2B5EF4-FFF2-40B4-BE49-F238E27FC236}">
                <a16:creationId xmlns:a16="http://schemas.microsoft.com/office/drawing/2014/main" id="{9AF63636-E414-EBBB-977E-E897381241E7}"/>
              </a:ext>
            </a:extLst>
          </p:cNvPr>
          <p:cNvSpPr/>
          <p:nvPr/>
        </p:nvSpPr>
        <p:spPr>
          <a:xfrm>
            <a:off x="264485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4</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3" name="Oval 82">
            <a:extLst>
              <a:ext uri="{FF2B5EF4-FFF2-40B4-BE49-F238E27FC236}">
                <a16:creationId xmlns:a16="http://schemas.microsoft.com/office/drawing/2014/main" id="{70F23F83-7A4E-499B-D49A-33CA55C823FE}"/>
              </a:ext>
            </a:extLst>
          </p:cNvPr>
          <p:cNvSpPr/>
          <p:nvPr/>
        </p:nvSpPr>
        <p:spPr>
          <a:xfrm>
            <a:off x="323988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5</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4" name="Oval 83">
            <a:extLst>
              <a:ext uri="{FF2B5EF4-FFF2-40B4-BE49-F238E27FC236}">
                <a16:creationId xmlns:a16="http://schemas.microsoft.com/office/drawing/2014/main" id="{E757FDCC-F087-F2CE-80B9-903732FD3B51}"/>
              </a:ext>
            </a:extLst>
          </p:cNvPr>
          <p:cNvSpPr/>
          <p:nvPr/>
        </p:nvSpPr>
        <p:spPr>
          <a:xfrm>
            <a:off x="383492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6</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5" name="Oval 84">
            <a:extLst>
              <a:ext uri="{FF2B5EF4-FFF2-40B4-BE49-F238E27FC236}">
                <a16:creationId xmlns:a16="http://schemas.microsoft.com/office/drawing/2014/main" id="{3C0B5166-0F86-754E-BEF3-CE2918B94A3A}"/>
              </a:ext>
            </a:extLst>
          </p:cNvPr>
          <p:cNvSpPr/>
          <p:nvPr/>
        </p:nvSpPr>
        <p:spPr>
          <a:xfrm>
            <a:off x="442995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7</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6" name="Oval 85">
            <a:extLst>
              <a:ext uri="{FF2B5EF4-FFF2-40B4-BE49-F238E27FC236}">
                <a16:creationId xmlns:a16="http://schemas.microsoft.com/office/drawing/2014/main" id="{DEA22274-AB49-C6F3-4F87-5D645124AFED}"/>
              </a:ext>
            </a:extLst>
          </p:cNvPr>
          <p:cNvSpPr/>
          <p:nvPr/>
        </p:nvSpPr>
        <p:spPr>
          <a:xfrm>
            <a:off x="502498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8</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7" name="Oval 86">
            <a:extLst>
              <a:ext uri="{FF2B5EF4-FFF2-40B4-BE49-F238E27FC236}">
                <a16:creationId xmlns:a16="http://schemas.microsoft.com/office/drawing/2014/main" id="{F629EE0F-CD34-DDBF-EEB5-465E2FF582C9}"/>
              </a:ext>
            </a:extLst>
          </p:cNvPr>
          <p:cNvSpPr/>
          <p:nvPr/>
        </p:nvSpPr>
        <p:spPr>
          <a:xfrm>
            <a:off x="562001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9</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8" name="Oval 87">
            <a:extLst>
              <a:ext uri="{FF2B5EF4-FFF2-40B4-BE49-F238E27FC236}">
                <a16:creationId xmlns:a16="http://schemas.microsoft.com/office/drawing/2014/main" id="{A7A7EBD9-A455-CB14-3597-0514BBAA39B4}"/>
              </a:ext>
            </a:extLst>
          </p:cNvPr>
          <p:cNvSpPr/>
          <p:nvPr/>
        </p:nvSpPr>
        <p:spPr>
          <a:xfrm>
            <a:off x="621504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10</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89" name="Oval 88">
            <a:extLst>
              <a:ext uri="{FF2B5EF4-FFF2-40B4-BE49-F238E27FC236}">
                <a16:creationId xmlns:a16="http://schemas.microsoft.com/office/drawing/2014/main" id="{1BAB6209-9330-BC3C-A064-CF8B5AABF77E}"/>
              </a:ext>
            </a:extLst>
          </p:cNvPr>
          <p:cNvSpPr/>
          <p:nvPr/>
        </p:nvSpPr>
        <p:spPr>
          <a:xfrm>
            <a:off x="681008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11</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90" name="Oval 89">
            <a:extLst>
              <a:ext uri="{FF2B5EF4-FFF2-40B4-BE49-F238E27FC236}">
                <a16:creationId xmlns:a16="http://schemas.microsoft.com/office/drawing/2014/main" id="{D3EEC323-0206-8EAE-5418-2E40BF084C1C}"/>
              </a:ext>
            </a:extLst>
          </p:cNvPr>
          <p:cNvSpPr/>
          <p:nvPr/>
        </p:nvSpPr>
        <p:spPr>
          <a:xfrm>
            <a:off x="740511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12</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91" name="Oval 90">
            <a:extLst>
              <a:ext uri="{FF2B5EF4-FFF2-40B4-BE49-F238E27FC236}">
                <a16:creationId xmlns:a16="http://schemas.microsoft.com/office/drawing/2014/main" id="{9B6B415C-24A4-9E4C-11C5-DD17271857A3}"/>
              </a:ext>
            </a:extLst>
          </p:cNvPr>
          <p:cNvSpPr/>
          <p:nvPr/>
        </p:nvSpPr>
        <p:spPr>
          <a:xfrm>
            <a:off x="800014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13</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92" name="Oval 91">
            <a:extLst>
              <a:ext uri="{FF2B5EF4-FFF2-40B4-BE49-F238E27FC236}">
                <a16:creationId xmlns:a16="http://schemas.microsoft.com/office/drawing/2014/main" id="{7C4DA625-BE8F-9EBF-A7F0-40F24AB6F13E}"/>
              </a:ext>
            </a:extLst>
          </p:cNvPr>
          <p:cNvSpPr/>
          <p:nvPr/>
        </p:nvSpPr>
        <p:spPr>
          <a:xfrm>
            <a:off x="859517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14</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93" name="Oval 92">
            <a:extLst>
              <a:ext uri="{FF2B5EF4-FFF2-40B4-BE49-F238E27FC236}">
                <a16:creationId xmlns:a16="http://schemas.microsoft.com/office/drawing/2014/main" id="{FEEF57BC-6738-B026-5E0A-1F3C69BDFA02}"/>
              </a:ext>
            </a:extLst>
          </p:cNvPr>
          <p:cNvSpPr/>
          <p:nvPr/>
        </p:nvSpPr>
        <p:spPr>
          <a:xfrm>
            <a:off x="919020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15</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94" name="Oval 93">
            <a:extLst>
              <a:ext uri="{FF2B5EF4-FFF2-40B4-BE49-F238E27FC236}">
                <a16:creationId xmlns:a16="http://schemas.microsoft.com/office/drawing/2014/main" id="{2CA76C75-CF57-BEFE-60BA-562329C49FF3}"/>
              </a:ext>
            </a:extLst>
          </p:cNvPr>
          <p:cNvSpPr/>
          <p:nvPr/>
        </p:nvSpPr>
        <p:spPr>
          <a:xfrm>
            <a:off x="978524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16</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95" name="Oval 94">
            <a:extLst>
              <a:ext uri="{FF2B5EF4-FFF2-40B4-BE49-F238E27FC236}">
                <a16:creationId xmlns:a16="http://schemas.microsoft.com/office/drawing/2014/main" id="{E5A9B1EC-4FD4-C703-1A7A-41345A17941A}"/>
              </a:ext>
            </a:extLst>
          </p:cNvPr>
          <p:cNvSpPr/>
          <p:nvPr/>
        </p:nvSpPr>
        <p:spPr>
          <a:xfrm>
            <a:off x="1038027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en-CA" sz="1400" dirty="0">
                <a:solidFill>
                  <a:schemeClr val="accent3">
                    <a:lumMod val="75000"/>
                  </a:schemeClr>
                </a:solidFill>
                <a:latin typeface="Arial" panose="020B0604020202020204" pitchFamily="34" charset="0"/>
                <a:cs typeface="Arial" panose="020B0604020202020204" pitchFamily="34" charset="0"/>
              </a:rPr>
              <a:t>17</a:t>
            </a:r>
            <a:endParaRPr lang="en-US" sz="1400" dirty="0">
              <a:solidFill>
                <a:schemeClr val="accent3">
                  <a:lumMod val="75000"/>
                </a:schemeClr>
              </a:solidFill>
              <a:latin typeface="Arial" panose="020B0604020202020204" pitchFamily="34" charset="0"/>
              <a:cs typeface="Arial" panose="020B0604020202020204" pitchFamily="34" charset="0"/>
            </a:endParaRPr>
          </a:p>
        </p:txBody>
      </p:sp>
      <p:sp>
        <p:nvSpPr>
          <p:cNvPr id="121" name="TextBox 120">
            <a:extLst>
              <a:ext uri="{FF2B5EF4-FFF2-40B4-BE49-F238E27FC236}">
                <a16:creationId xmlns:a16="http://schemas.microsoft.com/office/drawing/2014/main" id="{5F91EA62-397E-4C9B-07B1-9E47622CBA66}"/>
              </a:ext>
            </a:extLst>
          </p:cNvPr>
          <p:cNvSpPr txBox="1"/>
          <p:nvPr/>
        </p:nvSpPr>
        <p:spPr>
          <a:xfrm>
            <a:off x="2170849" y="5005845"/>
            <a:ext cx="1583761" cy="736355"/>
          </a:xfrm>
          <a:prstGeom prst="rect">
            <a:avLst/>
          </a:prstGeom>
          <a:noFill/>
        </p:spPr>
        <p:txBody>
          <a:bodyPr wrap="square">
            <a:spAutoFit/>
          </a:bodyPr>
          <a:lstStyle/>
          <a:p>
            <a:pPr lvl="0" algn="ctr" rtl="1">
              <a:lnSpc>
                <a:spcPct val="107000"/>
              </a:lnSpc>
              <a:tabLst>
                <a:tab pos="457200" algn="l"/>
              </a:tabLst>
            </a:pPr>
            <a:r>
              <a:rPr lang="en-GB" sz="2000" b="1" dirty="0">
                <a:effectLst/>
                <a:latin typeface="Calibri" panose="020F0502020204030204" pitchFamily="34" charset="0"/>
                <a:cs typeface="Calibri" panose="020F0502020204030204" pitchFamily="34" charset="0"/>
              </a:rPr>
              <a:t>الطفولة </a:t>
            </a:r>
            <a:r>
              <a:rPr lang="en-GB" sz="2000" b="1" dirty="0" err="1">
                <a:effectLst/>
                <a:latin typeface="Calibri" panose="020F0502020204030204" pitchFamily="34" charset="0"/>
                <a:cs typeface="Calibri" panose="020F0502020204030204" pitchFamily="34" charset="0"/>
              </a:rPr>
              <a:t>المبكرة</a:t>
            </a:r>
            <a:endParaRPr lang="en-GB" sz="2000" b="1" dirty="0">
              <a:effectLst/>
              <a:latin typeface="Calibri" panose="020F0502020204030204" pitchFamily="34" charset="0"/>
              <a:cs typeface="Calibri" panose="020F0502020204030204" pitchFamily="34" charset="0"/>
            </a:endParaRPr>
          </a:p>
          <a:p>
            <a:pPr lvl="0" algn="ctr" rtl="1">
              <a:lnSpc>
                <a:spcPct val="107000"/>
              </a:lnSpc>
              <a:tabLst>
                <a:tab pos="457200" algn="l"/>
              </a:tabLst>
            </a:pPr>
            <a:r>
              <a:rPr lang="ar-SA" sz="2000" dirty="0">
                <a:effectLst/>
                <a:latin typeface="Calibri" panose="020F0502020204030204" pitchFamily="34" charset="0"/>
                <a:cs typeface="Calibri" panose="020F0502020204030204" pitchFamily="34" charset="0"/>
              </a:rPr>
              <a:t>٣-٥ سنوات</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22" name="TextBox 121">
            <a:extLst>
              <a:ext uri="{FF2B5EF4-FFF2-40B4-BE49-F238E27FC236}">
                <a16:creationId xmlns:a16="http://schemas.microsoft.com/office/drawing/2014/main" id="{14691304-C55A-5683-5E99-033506DFD5E9}"/>
              </a:ext>
            </a:extLst>
          </p:cNvPr>
          <p:cNvSpPr txBox="1"/>
          <p:nvPr/>
        </p:nvSpPr>
        <p:spPr>
          <a:xfrm>
            <a:off x="4563310" y="5005845"/>
            <a:ext cx="1831767" cy="734368"/>
          </a:xfrm>
          <a:prstGeom prst="rect">
            <a:avLst/>
          </a:prstGeom>
          <a:noFill/>
        </p:spPr>
        <p:txBody>
          <a:bodyPr wrap="square">
            <a:spAutoFit/>
          </a:bodyPr>
          <a:lstStyle/>
          <a:p>
            <a:pPr lvl="0" algn="ctr" rtl="1">
              <a:lnSpc>
                <a:spcPct val="107000"/>
              </a:lnSpc>
              <a:tabLst>
                <a:tab pos="457200" algn="l"/>
              </a:tabLst>
            </a:pPr>
            <a:r>
              <a:rPr lang="en-GB" sz="2000" b="1" dirty="0">
                <a:effectLst/>
                <a:latin typeface="Calibri" panose="020F0502020204030204" pitchFamily="34" charset="0"/>
                <a:cs typeface="Calibri" panose="020F0502020204030204" pitchFamily="34" charset="0"/>
              </a:rPr>
              <a:t>الطفولة</a:t>
            </a:r>
            <a:r>
              <a:rPr lang="ar-SA" sz="2000" b="1" dirty="0">
                <a:effectLst/>
                <a:latin typeface="Calibri" panose="020F0502020204030204" pitchFamily="34" charset="0"/>
                <a:cs typeface="Calibri" panose="020F0502020204030204" pitchFamily="34" charset="0"/>
              </a:rPr>
              <a:t> المتوسطة</a:t>
            </a:r>
            <a:endParaRPr lang="en-GB" sz="2000" b="1" dirty="0">
              <a:effectLst/>
              <a:latin typeface="Calibri" panose="020F0502020204030204" pitchFamily="34" charset="0"/>
              <a:cs typeface="Calibri" panose="020F0502020204030204" pitchFamily="34" charset="0"/>
            </a:endParaRPr>
          </a:p>
          <a:p>
            <a:pPr lvl="0" algn="ctr" rtl="1">
              <a:lnSpc>
                <a:spcPct val="107000"/>
              </a:lnSpc>
              <a:tabLst>
                <a:tab pos="457200" algn="l"/>
              </a:tabLst>
            </a:pPr>
            <a:r>
              <a:rPr lang="ar-SA" sz="2000" dirty="0">
                <a:effectLst/>
                <a:latin typeface="Calibri" panose="020F0502020204030204" pitchFamily="34" charset="0"/>
                <a:cs typeface="Calibri" panose="020F0502020204030204" pitchFamily="34" charset="0"/>
              </a:rPr>
              <a:t>٦-١١</a:t>
            </a:r>
            <a:r>
              <a:rPr lang="en-GB" sz="2000" dirty="0" err="1">
                <a:effectLst/>
                <a:latin typeface="Calibri" panose="020F0502020204030204" pitchFamily="34" charset="0"/>
                <a:cs typeface="Calibri" panose="020F0502020204030204" pitchFamily="34" charset="0"/>
              </a:rPr>
              <a:t>سنة</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23" name="TextBox 122">
            <a:extLst>
              <a:ext uri="{FF2B5EF4-FFF2-40B4-BE49-F238E27FC236}">
                <a16:creationId xmlns:a16="http://schemas.microsoft.com/office/drawing/2014/main" id="{1B329E0D-760C-950A-F96B-315049766FFF}"/>
              </a:ext>
            </a:extLst>
          </p:cNvPr>
          <p:cNvSpPr txBox="1"/>
          <p:nvPr/>
        </p:nvSpPr>
        <p:spPr>
          <a:xfrm>
            <a:off x="7324805" y="5005845"/>
            <a:ext cx="1727795" cy="734368"/>
          </a:xfrm>
          <a:prstGeom prst="rect">
            <a:avLst/>
          </a:prstGeom>
          <a:noFill/>
        </p:spPr>
        <p:txBody>
          <a:bodyPr wrap="square">
            <a:spAutoFit/>
          </a:bodyPr>
          <a:lstStyle/>
          <a:p>
            <a:pPr lvl="0" algn="ctr" rtl="1">
              <a:lnSpc>
                <a:spcPct val="107000"/>
              </a:lnSpc>
              <a:tabLst>
                <a:tab pos="457200" algn="l"/>
              </a:tabLst>
            </a:pPr>
            <a:r>
              <a:rPr lang="en-GB" sz="2000" b="1" dirty="0">
                <a:effectLst/>
                <a:latin typeface="Calibri" panose="020F0502020204030204" pitchFamily="34" charset="0"/>
                <a:cs typeface="Calibri" panose="020F0502020204030204" pitchFamily="34" charset="0"/>
              </a:rPr>
              <a:t>المراهقة </a:t>
            </a:r>
            <a:r>
              <a:rPr lang="en-GB" sz="2000" b="1" dirty="0" err="1">
                <a:effectLst/>
                <a:latin typeface="Calibri" panose="020F0502020204030204" pitchFamily="34" charset="0"/>
                <a:cs typeface="Calibri" panose="020F0502020204030204" pitchFamily="34" charset="0"/>
              </a:rPr>
              <a:t>المبكرة</a:t>
            </a:r>
            <a:endParaRPr lang="en-GB" sz="2000" b="1" dirty="0">
              <a:effectLst/>
              <a:latin typeface="Calibri" panose="020F0502020204030204" pitchFamily="34" charset="0"/>
              <a:cs typeface="Calibri" panose="020F0502020204030204" pitchFamily="34" charset="0"/>
            </a:endParaRPr>
          </a:p>
          <a:p>
            <a:pPr lvl="0" algn="ctr" rtl="1">
              <a:lnSpc>
                <a:spcPct val="107000"/>
              </a:lnSpc>
              <a:tabLst>
                <a:tab pos="457200" algn="l"/>
              </a:tabLst>
            </a:pPr>
            <a:r>
              <a:rPr lang="ar-SA" sz="2000" dirty="0">
                <a:effectLst/>
                <a:latin typeface="Calibri" panose="020F0502020204030204" pitchFamily="34" charset="0"/>
                <a:cs typeface="Calibri" panose="020F0502020204030204" pitchFamily="34" charset="0"/>
              </a:rPr>
              <a:t>١٢-١٤</a:t>
            </a:r>
            <a:r>
              <a:rPr lang="en-GB" sz="2000" dirty="0" err="1">
                <a:effectLst/>
                <a:latin typeface="Calibri" panose="020F0502020204030204" pitchFamily="34" charset="0"/>
                <a:cs typeface="Calibri" panose="020F0502020204030204" pitchFamily="34" charset="0"/>
              </a:rPr>
              <a:t>سنة</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24" name="TextBox 123">
            <a:extLst>
              <a:ext uri="{FF2B5EF4-FFF2-40B4-BE49-F238E27FC236}">
                <a16:creationId xmlns:a16="http://schemas.microsoft.com/office/drawing/2014/main" id="{188A44A8-B5EB-610F-A94F-534576E65E7B}"/>
              </a:ext>
            </a:extLst>
          </p:cNvPr>
          <p:cNvSpPr txBox="1"/>
          <p:nvPr/>
        </p:nvSpPr>
        <p:spPr>
          <a:xfrm>
            <a:off x="9190208" y="5005845"/>
            <a:ext cx="1583761" cy="736355"/>
          </a:xfrm>
          <a:prstGeom prst="rect">
            <a:avLst/>
          </a:prstGeom>
          <a:noFill/>
        </p:spPr>
        <p:txBody>
          <a:bodyPr wrap="square">
            <a:spAutoFit/>
          </a:bodyPr>
          <a:lstStyle/>
          <a:p>
            <a:pPr lvl="0" algn="ctr" rtl="1">
              <a:lnSpc>
                <a:spcPct val="107000"/>
              </a:lnSpc>
              <a:tabLst>
                <a:tab pos="457200" algn="l"/>
              </a:tabLst>
            </a:pPr>
            <a:r>
              <a:rPr lang="en-GB" sz="2000" b="1" dirty="0">
                <a:effectLst/>
                <a:latin typeface="Calibri" panose="020F0502020204030204" pitchFamily="34" charset="0"/>
                <a:cs typeface="Calibri" panose="020F0502020204030204" pitchFamily="34" charset="0"/>
              </a:rPr>
              <a:t>مرحلة المراهقة</a:t>
            </a:r>
          </a:p>
          <a:p>
            <a:pPr lvl="0" algn="ctr" rtl="1">
              <a:lnSpc>
                <a:spcPct val="107000"/>
              </a:lnSpc>
              <a:tabLst>
                <a:tab pos="457200" algn="l"/>
              </a:tabLst>
            </a:pPr>
            <a:r>
              <a:rPr lang="ar-SA" sz="2000" dirty="0">
                <a:effectLst/>
                <a:latin typeface="Calibri" panose="020F0502020204030204" pitchFamily="34" charset="0"/>
                <a:cs typeface="Calibri" panose="020F0502020204030204" pitchFamily="34" charset="0"/>
              </a:rPr>
              <a:t>١٥-١٧</a:t>
            </a:r>
            <a:r>
              <a:rPr lang="en-GB" sz="2000" dirty="0" err="1">
                <a:effectLst/>
                <a:latin typeface="Calibri" panose="020F0502020204030204" pitchFamily="34" charset="0"/>
                <a:cs typeface="Calibri" panose="020F0502020204030204" pitchFamily="34" charset="0"/>
              </a:rPr>
              <a:t>سنة</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147" name="Group 146">
            <a:extLst>
              <a:ext uri="{FF2B5EF4-FFF2-40B4-BE49-F238E27FC236}">
                <a16:creationId xmlns:a16="http://schemas.microsoft.com/office/drawing/2014/main" id="{D0F29154-53DB-602D-4364-77101AA32F31}"/>
              </a:ext>
            </a:extLst>
          </p:cNvPr>
          <p:cNvGrpSpPr/>
          <p:nvPr/>
        </p:nvGrpSpPr>
        <p:grpSpPr>
          <a:xfrm>
            <a:off x="2400374" y="3059569"/>
            <a:ext cx="1278692" cy="1052794"/>
            <a:chOff x="2644856" y="3260860"/>
            <a:chExt cx="789728" cy="650212"/>
          </a:xfrm>
        </p:grpSpPr>
        <p:sp>
          <p:nvSpPr>
            <p:cNvPr id="139" name="Speech Bubble: Rectangle with Corners Rounded 138">
              <a:extLst>
                <a:ext uri="{FF2B5EF4-FFF2-40B4-BE49-F238E27FC236}">
                  <a16:creationId xmlns:a16="http://schemas.microsoft.com/office/drawing/2014/main" id="{ABC3D87A-A432-658D-A73C-D723FBB02F6A}"/>
                </a:ext>
              </a:extLst>
            </p:cNvPr>
            <p:cNvSpPr/>
            <p:nvPr/>
          </p:nvSpPr>
          <p:spPr>
            <a:xfrm>
              <a:off x="2644856" y="3260860"/>
              <a:ext cx="397997" cy="266658"/>
            </a:xfrm>
            <a:prstGeom prst="wedgeRoundRectCallout">
              <a:avLst>
                <a:gd name="adj1" fmla="val -6142"/>
                <a:gd name="adj2" fmla="val 78529"/>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40" name="Speech Bubble: Rectangle with Corners Rounded 139">
              <a:extLst>
                <a:ext uri="{FF2B5EF4-FFF2-40B4-BE49-F238E27FC236}">
                  <a16:creationId xmlns:a16="http://schemas.microsoft.com/office/drawing/2014/main" id="{6EBDF90B-2637-95FF-BF95-E78CEE9EA99E}"/>
                </a:ext>
              </a:extLst>
            </p:cNvPr>
            <p:cNvSpPr/>
            <p:nvPr/>
          </p:nvSpPr>
          <p:spPr>
            <a:xfrm>
              <a:off x="3036587" y="3644414"/>
              <a:ext cx="397997" cy="266658"/>
            </a:xfrm>
            <a:prstGeom prst="wedgeRoundRectCallout">
              <a:avLst>
                <a:gd name="adj1" fmla="val 1038"/>
                <a:gd name="adj2" fmla="val 71385"/>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48" name="Group 147">
            <a:extLst>
              <a:ext uri="{FF2B5EF4-FFF2-40B4-BE49-F238E27FC236}">
                <a16:creationId xmlns:a16="http://schemas.microsoft.com/office/drawing/2014/main" id="{2AAB288E-1E03-A2CB-3B25-A60B53CE079E}"/>
              </a:ext>
            </a:extLst>
          </p:cNvPr>
          <p:cNvGrpSpPr/>
          <p:nvPr/>
        </p:nvGrpSpPr>
        <p:grpSpPr>
          <a:xfrm>
            <a:off x="4799350" y="3059569"/>
            <a:ext cx="1278692" cy="1052794"/>
            <a:chOff x="5043832" y="3260860"/>
            <a:chExt cx="789728" cy="650212"/>
          </a:xfrm>
        </p:grpSpPr>
        <p:sp>
          <p:nvSpPr>
            <p:cNvPr id="141" name="Speech Bubble: Rectangle with Corners Rounded 140">
              <a:extLst>
                <a:ext uri="{FF2B5EF4-FFF2-40B4-BE49-F238E27FC236}">
                  <a16:creationId xmlns:a16="http://schemas.microsoft.com/office/drawing/2014/main" id="{4E884ED8-3E93-8487-B2E7-00C367966BEA}"/>
                </a:ext>
              </a:extLst>
            </p:cNvPr>
            <p:cNvSpPr/>
            <p:nvPr/>
          </p:nvSpPr>
          <p:spPr>
            <a:xfrm>
              <a:off x="5043832" y="3260860"/>
              <a:ext cx="397997" cy="266658"/>
            </a:xfrm>
            <a:prstGeom prst="wedgeRoundRectCallout">
              <a:avLst>
                <a:gd name="adj1" fmla="val -6142"/>
                <a:gd name="adj2" fmla="val 78529"/>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42" name="Speech Bubble: Rectangle with Corners Rounded 141">
              <a:extLst>
                <a:ext uri="{FF2B5EF4-FFF2-40B4-BE49-F238E27FC236}">
                  <a16:creationId xmlns:a16="http://schemas.microsoft.com/office/drawing/2014/main" id="{0BE08306-38FD-C240-6AFB-16342CA255FF}"/>
                </a:ext>
              </a:extLst>
            </p:cNvPr>
            <p:cNvSpPr/>
            <p:nvPr/>
          </p:nvSpPr>
          <p:spPr>
            <a:xfrm>
              <a:off x="5435563" y="3644414"/>
              <a:ext cx="397997" cy="266658"/>
            </a:xfrm>
            <a:prstGeom prst="wedgeRoundRectCallout">
              <a:avLst>
                <a:gd name="adj1" fmla="val 1038"/>
                <a:gd name="adj2" fmla="val 71385"/>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49" name="Group 148">
            <a:extLst>
              <a:ext uri="{FF2B5EF4-FFF2-40B4-BE49-F238E27FC236}">
                <a16:creationId xmlns:a16="http://schemas.microsoft.com/office/drawing/2014/main" id="{13FB5293-6E26-A097-2199-085E97E13A9B}"/>
              </a:ext>
            </a:extLst>
          </p:cNvPr>
          <p:cNvGrpSpPr/>
          <p:nvPr/>
        </p:nvGrpSpPr>
        <p:grpSpPr>
          <a:xfrm>
            <a:off x="7458790" y="3059569"/>
            <a:ext cx="1278692" cy="1052794"/>
            <a:chOff x="7703272" y="3260860"/>
            <a:chExt cx="789728" cy="650212"/>
          </a:xfrm>
        </p:grpSpPr>
        <p:sp>
          <p:nvSpPr>
            <p:cNvPr id="143" name="Speech Bubble: Rectangle with Corners Rounded 142">
              <a:extLst>
                <a:ext uri="{FF2B5EF4-FFF2-40B4-BE49-F238E27FC236}">
                  <a16:creationId xmlns:a16="http://schemas.microsoft.com/office/drawing/2014/main" id="{D423D3AF-ACEB-11CC-8B66-F23581FDEF44}"/>
                </a:ext>
              </a:extLst>
            </p:cNvPr>
            <p:cNvSpPr/>
            <p:nvPr/>
          </p:nvSpPr>
          <p:spPr>
            <a:xfrm>
              <a:off x="7703272" y="3260860"/>
              <a:ext cx="397997" cy="266658"/>
            </a:xfrm>
            <a:prstGeom prst="wedgeRoundRectCallout">
              <a:avLst>
                <a:gd name="adj1" fmla="val -6142"/>
                <a:gd name="adj2" fmla="val 78529"/>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44" name="Speech Bubble: Rectangle with Corners Rounded 143">
              <a:extLst>
                <a:ext uri="{FF2B5EF4-FFF2-40B4-BE49-F238E27FC236}">
                  <a16:creationId xmlns:a16="http://schemas.microsoft.com/office/drawing/2014/main" id="{C836A5B9-C823-204D-A1D8-63523533C912}"/>
                </a:ext>
              </a:extLst>
            </p:cNvPr>
            <p:cNvSpPr/>
            <p:nvPr/>
          </p:nvSpPr>
          <p:spPr>
            <a:xfrm>
              <a:off x="8095003" y="3644414"/>
              <a:ext cx="397997" cy="266658"/>
            </a:xfrm>
            <a:prstGeom prst="wedgeRoundRectCallout">
              <a:avLst>
                <a:gd name="adj1" fmla="val 1038"/>
                <a:gd name="adj2" fmla="val 71385"/>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50" name="Group 149">
            <a:extLst>
              <a:ext uri="{FF2B5EF4-FFF2-40B4-BE49-F238E27FC236}">
                <a16:creationId xmlns:a16="http://schemas.microsoft.com/office/drawing/2014/main" id="{C09474DB-B76E-5AEB-02E0-7E3A427D9E4E}"/>
              </a:ext>
            </a:extLst>
          </p:cNvPr>
          <p:cNvGrpSpPr/>
          <p:nvPr/>
        </p:nvGrpSpPr>
        <p:grpSpPr>
          <a:xfrm>
            <a:off x="9343079" y="3059569"/>
            <a:ext cx="1278692" cy="1052794"/>
            <a:chOff x="9587561" y="3260860"/>
            <a:chExt cx="789728" cy="650212"/>
          </a:xfrm>
        </p:grpSpPr>
        <p:sp>
          <p:nvSpPr>
            <p:cNvPr id="145" name="Speech Bubble: Rectangle with Corners Rounded 144">
              <a:extLst>
                <a:ext uri="{FF2B5EF4-FFF2-40B4-BE49-F238E27FC236}">
                  <a16:creationId xmlns:a16="http://schemas.microsoft.com/office/drawing/2014/main" id="{730D070D-48ED-7957-AD54-791C9823DDB9}"/>
                </a:ext>
              </a:extLst>
            </p:cNvPr>
            <p:cNvSpPr/>
            <p:nvPr/>
          </p:nvSpPr>
          <p:spPr>
            <a:xfrm>
              <a:off x="9587561" y="3260860"/>
              <a:ext cx="397997" cy="266658"/>
            </a:xfrm>
            <a:prstGeom prst="wedgeRoundRectCallout">
              <a:avLst>
                <a:gd name="adj1" fmla="val -6142"/>
                <a:gd name="adj2" fmla="val 78529"/>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46" name="Speech Bubble: Rectangle with Corners Rounded 145">
              <a:extLst>
                <a:ext uri="{FF2B5EF4-FFF2-40B4-BE49-F238E27FC236}">
                  <a16:creationId xmlns:a16="http://schemas.microsoft.com/office/drawing/2014/main" id="{85A90CD3-6A3F-FA00-744C-647CC21FAC7F}"/>
                </a:ext>
              </a:extLst>
            </p:cNvPr>
            <p:cNvSpPr/>
            <p:nvPr/>
          </p:nvSpPr>
          <p:spPr>
            <a:xfrm>
              <a:off x="9979292" y="3644414"/>
              <a:ext cx="397997" cy="266658"/>
            </a:xfrm>
            <a:prstGeom prst="wedgeRoundRectCallout">
              <a:avLst>
                <a:gd name="adj1" fmla="val 1038"/>
                <a:gd name="adj2" fmla="val 71385"/>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Tree>
    <p:extLst>
      <p:ext uri="{BB962C8B-B14F-4D97-AF65-F5344CB8AC3E}">
        <p14:creationId xmlns:p14="http://schemas.microsoft.com/office/powerpoint/2010/main" val="23342990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D9565-017F-C1AA-1D66-618555F18544}"/>
              </a:ext>
            </a:extLst>
          </p:cNvPr>
          <p:cNvSpPr>
            <a:spLocks noGrp="1"/>
          </p:cNvSpPr>
          <p:nvPr>
            <p:ph type="title"/>
          </p:nvPr>
        </p:nvSpPr>
        <p:spPr>
          <a:xfrm>
            <a:off x="432802" y="120516"/>
            <a:ext cx="9561318" cy="868968"/>
          </a:xfrm>
        </p:spPr>
        <p:txBody>
          <a:bodyPr>
            <a:normAutofit/>
          </a:bodyPr>
          <a:lstStyle/>
          <a:p>
            <a:pPr algn="r" rtl="1"/>
            <a:r>
              <a:rPr lang="en-GB" dirty="0">
                <a:latin typeface="Calibri" panose="020F0502020204030204" pitchFamily="34" charset="0"/>
                <a:cs typeface="Calibri" panose="020F0502020204030204" pitchFamily="34" charset="0"/>
              </a:rPr>
              <a:t>التواصل مع الأطفال ذوي القدرات المختلفة</a:t>
            </a:r>
            <a:endParaRPr lang="en-BE"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B77A107C-B685-84F5-C9AA-74A6F9830F81}"/>
              </a:ext>
            </a:extLst>
          </p:cNvPr>
          <p:cNvSpPr txBox="1"/>
          <p:nvPr/>
        </p:nvSpPr>
        <p:spPr>
          <a:xfrm>
            <a:off x="7453121" y="2315617"/>
            <a:ext cx="3385457" cy="1815882"/>
          </a:xfrm>
          <a:prstGeom prst="rect">
            <a:avLst/>
          </a:prstGeom>
          <a:noFill/>
        </p:spPr>
        <p:txBody>
          <a:bodyPr wrap="square" rtlCol="0">
            <a:spAutoFit/>
          </a:bodyPr>
          <a:lstStyle/>
          <a:p>
            <a:pPr algn="r" rtl="1"/>
            <a:r>
              <a:rPr lang="en-GB" sz="2800" b="1" dirty="0">
                <a:latin typeface="Calibri" panose="020F0502020204030204" pitchFamily="34" charset="0"/>
                <a:cs typeface="Calibri" panose="020F0502020204030204" pitchFamily="34" charset="0"/>
              </a:rPr>
              <a:t>التقنيات</a:t>
            </a:r>
          </a:p>
          <a:p>
            <a:pPr marL="342900" indent="-342900" algn="r" rtl="1">
              <a:buFont typeface="Arial" panose="020B0604020202020204" pitchFamily="34" charset="0"/>
              <a:buChar char="•"/>
            </a:pPr>
            <a:r>
              <a:rPr lang="en-GB" sz="2800" dirty="0">
                <a:latin typeface="Calibri" panose="020F0502020204030204" pitchFamily="34" charset="0"/>
                <a:cs typeface="Calibri" panose="020F0502020204030204" pitchFamily="34" charset="0"/>
              </a:rPr>
              <a:t>التواصل غير اللفظي</a:t>
            </a:r>
          </a:p>
          <a:p>
            <a:pPr marL="342900" indent="-342900" algn="r" rtl="1">
              <a:buFont typeface="Arial" panose="020B0604020202020204" pitchFamily="34" charset="0"/>
              <a:buChar char="•"/>
            </a:pPr>
            <a:r>
              <a:rPr lang="en-GB" sz="2800" dirty="0">
                <a:latin typeface="Calibri" panose="020F0502020204030204" pitchFamily="34" charset="0"/>
                <a:cs typeface="Calibri" panose="020F0502020204030204" pitchFamily="34" charset="0"/>
              </a:rPr>
              <a:t>الاستماع الفعال</a:t>
            </a:r>
          </a:p>
          <a:p>
            <a:pPr marL="342900" indent="-342900" algn="r" rtl="1">
              <a:buFont typeface="Arial" panose="020B0604020202020204" pitchFamily="34" charset="0"/>
              <a:buChar char="•"/>
            </a:pPr>
            <a:r>
              <a:rPr lang="en-GB" sz="2800" dirty="0">
                <a:latin typeface="Calibri" panose="020F0502020204030204" pitchFamily="34" charset="0"/>
                <a:cs typeface="Calibri" panose="020F0502020204030204" pitchFamily="34" charset="0"/>
              </a:rPr>
              <a:t>التحدث الفعال</a:t>
            </a:r>
          </a:p>
        </p:txBody>
      </p:sp>
      <p:grpSp>
        <p:nvGrpSpPr>
          <p:cNvPr id="3" name="Group 2">
            <a:extLst>
              <a:ext uri="{FF2B5EF4-FFF2-40B4-BE49-F238E27FC236}">
                <a16:creationId xmlns:a16="http://schemas.microsoft.com/office/drawing/2014/main" id="{0AAB2789-5121-49DB-BC2D-BCF017E5772A}"/>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B9971AC0-244F-295E-2ED2-E8E6CCAD7CE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3F4C73D4-C7F2-1FBC-66E4-FE18865A78FF}"/>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D16F3E2B-E7D1-5C57-381F-809FF44A0858}"/>
                  </a:ext>
                </a:extLst>
              </p:cNvPr>
              <p:cNvSpPr/>
              <p:nvPr/>
            </p:nvSpPr>
            <p:spPr>
              <a:xfrm>
                <a:off x="864636" y="830141"/>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600" b="1" dirty="0">
                    <a:latin typeface="Arial" panose="020B0604020202020204" pitchFamily="34" charset="0"/>
                    <a:cs typeface="Arial" panose="020B0604020202020204" pitchFamily="34" charset="0"/>
                  </a:rPr>
                  <a:t>٤٥-٥٥</a:t>
                </a:r>
                <a:endParaRPr lang="en-CA" sz="1600" b="1"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5226BB5F-9254-CA50-C0C5-63B217166C0B}"/>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14" name="TextBox 13">
            <a:extLst>
              <a:ext uri="{FF2B5EF4-FFF2-40B4-BE49-F238E27FC236}">
                <a16:creationId xmlns:a16="http://schemas.microsoft.com/office/drawing/2014/main" id="{B14AA26F-024A-D147-1E66-F5211783B382}"/>
              </a:ext>
            </a:extLst>
          </p:cNvPr>
          <p:cNvSpPr txBox="1"/>
          <p:nvPr/>
        </p:nvSpPr>
        <p:spPr>
          <a:xfrm>
            <a:off x="3423331" y="2249945"/>
            <a:ext cx="3773714" cy="3108543"/>
          </a:xfrm>
          <a:prstGeom prst="rect">
            <a:avLst/>
          </a:prstGeom>
          <a:noFill/>
        </p:spPr>
        <p:txBody>
          <a:bodyPr wrap="square">
            <a:spAutoFit/>
          </a:bodyPr>
          <a:lstStyle/>
          <a:p>
            <a:pPr algn="r" rtl="1"/>
            <a:r>
              <a:rPr lang="ar-SA" sz="2800" b="1" dirty="0">
                <a:latin typeface="Calibri" panose="020F0502020204030204" pitchFamily="34" charset="0"/>
                <a:cs typeface="Calibri" panose="020F0502020204030204" pitchFamily="34" charset="0"/>
              </a:rPr>
              <a:t>ال</a:t>
            </a:r>
            <a:r>
              <a:rPr lang="en-GB" sz="2800" b="1" dirty="0" err="1">
                <a:latin typeface="Calibri" panose="020F0502020204030204" pitchFamily="34" charset="0"/>
                <a:cs typeface="Calibri" panose="020F0502020204030204" pitchFamily="34" charset="0"/>
              </a:rPr>
              <a:t>أدوات</a:t>
            </a:r>
            <a:endParaRPr lang="en-GB" sz="2800" b="1"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800" dirty="0">
                <a:latin typeface="Calibri" panose="020F0502020204030204" pitchFamily="34" charset="0"/>
                <a:cs typeface="Calibri" panose="020F0502020204030204" pitchFamily="34" charset="0"/>
              </a:rPr>
              <a:t>التصوير الفوتوغرافي والفيديو</a:t>
            </a:r>
          </a:p>
          <a:p>
            <a:pPr marL="342900" indent="-342900" algn="r" rtl="1">
              <a:buFont typeface="Arial" panose="020B0604020202020204" pitchFamily="34" charset="0"/>
              <a:buChar char="•"/>
            </a:pPr>
            <a:r>
              <a:rPr lang="en-GB" sz="2800" dirty="0">
                <a:latin typeface="Calibri" panose="020F0502020204030204" pitchFamily="34" charset="0"/>
                <a:cs typeface="Calibri" panose="020F0502020204030204" pitchFamily="34" charset="0"/>
              </a:rPr>
              <a:t>صور أو رموز أو رسوم متحركة</a:t>
            </a:r>
          </a:p>
          <a:p>
            <a:pPr marL="342900" indent="-342900" algn="r" rtl="1">
              <a:buFont typeface="Arial" panose="020B0604020202020204" pitchFamily="34" charset="0"/>
              <a:buChar char="•"/>
            </a:pPr>
            <a:r>
              <a:rPr lang="en-GB" sz="2800" dirty="0">
                <a:latin typeface="Calibri" panose="020F0502020204030204" pitchFamily="34" charset="0"/>
                <a:cs typeface="Calibri" panose="020F0502020204030204" pitchFamily="34" charset="0"/>
              </a:rPr>
              <a:t>الدمى</a:t>
            </a:r>
          </a:p>
          <a:p>
            <a:pPr marL="342900" indent="-342900" algn="r" rtl="1">
              <a:buFont typeface="Arial" panose="020B0604020202020204" pitchFamily="34" charset="0"/>
              <a:buChar char="•"/>
            </a:pPr>
            <a:r>
              <a:rPr lang="en-GB" sz="2800" dirty="0">
                <a:latin typeface="Calibri" panose="020F0502020204030204" pitchFamily="34" charset="0"/>
                <a:cs typeface="Calibri" panose="020F0502020204030204" pitchFamily="34" charset="0"/>
              </a:rPr>
              <a:t>استبيانات بصرية</a:t>
            </a:r>
            <a:endParaRPr lang="en-US" sz="2800" dirty="0">
              <a:latin typeface="Calibri" panose="020F0502020204030204" pitchFamily="34" charset="0"/>
              <a:cs typeface="Calibri" panose="020F0502020204030204" pitchFamily="34" charset="0"/>
            </a:endParaRPr>
          </a:p>
        </p:txBody>
      </p:sp>
      <p:pic>
        <p:nvPicPr>
          <p:cNvPr id="18" name="Graphic 17" descr="Image with solid fill">
            <a:extLst>
              <a:ext uri="{FF2B5EF4-FFF2-40B4-BE49-F238E27FC236}">
                <a16:creationId xmlns:a16="http://schemas.microsoft.com/office/drawing/2014/main" id="{57D741C5-3BC2-5B42-CA1D-4B7FB7A8A6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50695">
            <a:off x="1348267" y="4598717"/>
            <a:ext cx="1181049" cy="1181049"/>
          </a:xfrm>
          <a:prstGeom prst="rect">
            <a:avLst/>
          </a:prstGeom>
        </p:spPr>
      </p:pic>
      <p:pic>
        <p:nvPicPr>
          <p:cNvPr id="20" name="Graphic 19" descr="Camera with solid fill">
            <a:extLst>
              <a:ext uri="{FF2B5EF4-FFF2-40B4-BE49-F238E27FC236}">
                <a16:creationId xmlns:a16="http://schemas.microsoft.com/office/drawing/2014/main" id="{E52562A3-641B-ADCE-FFA4-B0F7AC6C352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487505">
            <a:off x="1122371" y="2357138"/>
            <a:ext cx="1632840" cy="1632840"/>
          </a:xfrm>
          <a:prstGeom prst="rect">
            <a:avLst/>
          </a:prstGeom>
        </p:spPr>
      </p:pic>
      <p:pic>
        <p:nvPicPr>
          <p:cNvPr id="21" name="Graphic 20" descr="Image with solid fill">
            <a:extLst>
              <a:ext uri="{FF2B5EF4-FFF2-40B4-BE49-F238E27FC236}">
                <a16:creationId xmlns:a16="http://schemas.microsoft.com/office/drawing/2014/main" id="{75D8155B-1B1F-E3EB-3731-D63E26E671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209371">
            <a:off x="617557" y="3894287"/>
            <a:ext cx="1181049" cy="1181049"/>
          </a:xfrm>
          <a:prstGeom prst="rect">
            <a:avLst/>
          </a:prstGeom>
        </p:spPr>
      </p:pic>
    </p:spTree>
    <p:extLst>
      <p:ext uri="{BB962C8B-B14F-4D97-AF65-F5344CB8AC3E}">
        <p14:creationId xmlns:p14="http://schemas.microsoft.com/office/powerpoint/2010/main" val="10547070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itle 72">
            <a:extLst>
              <a:ext uri="{FF2B5EF4-FFF2-40B4-BE49-F238E27FC236}">
                <a16:creationId xmlns:a16="http://schemas.microsoft.com/office/drawing/2014/main" id="{430C1F72-D017-EADF-40D5-EF5A59720CF3}"/>
              </a:ext>
            </a:extLst>
          </p:cNvPr>
          <p:cNvSpPr txBox="1">
            <a:spLocks/>
          </p:cNvSpPr>
          <p:nvPr/>
        </p:nvSpPr>
        <p:spPr>
          <a:xfrm>
            <a:off x="4584328" y="2160249"/>
            <a:ext cx="5915913" cy="2339013"/>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42186661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32" name="TextBox 31">
            <a:extLst>
              <a:ext uri="{FF2B5EF4-FFF2-40B4-BE49-F238E27FC236}">
                <a16:creationId xmlns:a16="http://schemas.microsoft.com/office/drawing/2014/main" id="{21B82F7A-E10B-497D-B56D-CBA9C3B90431}"/>
              </a:ext>
            </a:extLst>
          </p:cNvPr>
          <p:cNvSpPr txBox="1"/>
          <p:nvPr/>
        </p:nvSpPr>
        <p:spPr>
          <a:xfrm>
            <a:off x="1491494" y="3526333"/>
            <a:ext cx="2882849" cy="1015663"/>
          </a:xfrm>
          <a:prstGeom prst="rect">
            <a:avLst/>
          </a:prstGeom>
          <a:noFill/>
        </p:spPr>
        <p:txBody>
          <a:bodyPr wrap="square">
            <a:spAutoFit/>
          </a:bodyPr>
          <a:lstStyle/>
          <a:p>
            <a:pPr algn="ctr" rtl="1"/>
            <a:r>
              <a:rPr lang="en-US" sz="2000" dirty="0">
                <a:latin typeface="Calibri" panose="020F0502020204030204" pitchFamily="34" charset="0"/>
                <a:cs typeface="Calibri" panose="020F0502020204030204" pitchFamily="34" charset="0"/>
              </a:rPr>
              <a:t>يتيح فهم المنظورات </a:t>
            </a:r>
            <a:r>
              <a:rPr lang="en-US" sz="2000" dirty="0" err="1">
                <a:latin typeface="Calibri" panose="020F0502020204030204" pitchFamily="34" charset="0"/>
                <a:cs typeface="Calibri" panose="020F0502020204030204" pitchFamily="34" charset="0"/>
              </a:rPr>
              <a:t>الثقافية</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لأخصائي</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الحالة</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التكيف</a:t>
            </a:r>
            <a:r>
              <a:rPr lang="ar-SA" sz="2000" dirty="0">
                <a:latin typeface="Calibri" panose="020F0502020204030204" pitchFamily="34" charset="0"/>
                <a:cs typeface="Calibri" panose="020F0502020204030204" pitchFamily="34" charset="0"/>
              </a:rPr>
              <a:t> في ال</a:t>
            </a:r>
            <a:r>
              <a:rPr lang="en-US" sz="2000" dirty="0" err="1">
                <a:latin typeface="Calibri" panose="020F0502020204030204" pitchFamily="34" charset="0"/>
                <a:cs typeface="Calibri" panose="020F0502020204030204" pitchFamily="34" charset="0"/>
              </a:rPr>
              <a:t>تواصل</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مع</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الأطفال</a:t>
            </a:r>
            <a:r>
              <a:rPr lang="en-US" sz="2000" dirty="0">
                <a:latin typeface="Calibri" panose="020F0502020204030204" pitchFamily="34" charset="0"/>
                <a:cs typeface="Calibri" panose="020F0502020204030204" pitchFamily="34" charset="0"/>
              </a:rPr>
              <a:t> </a:t>
            </a:r>
          </a:p>
        </p:txBody>
      </p:sp>
      <p:sp>
        <p:nvSpPr>
          <p:cNvPr id="33" name="TextBox 32">
            <a:extLst>
              <a:ext uri="{FF2B5EF4-FFF2-40B4-BE49-F238E27FC236}">
                <a16:creationId xmlns:a16="http://schemas.microsoft.com/office/drawing/2014/main" id="{23E8062D-8454-4777-8880-7AC61A21B5C8}"/>
              </a:ext>
            </a:extLst>
          </p:cNvPr>
          <p:cNvSpPr txBox="1"/>
          <p:nvPr/>
        </p:nvSpPr>
        <p:spPr>
          <a:xfrm>
            <a:off x="4993798" y="3526333"/>
            <a:ext cx="2465659" cy="1015663"/>
          </a:xfrm>
          <a:prstGeom prst="rect">
            <a:avLst/>
          </a:prstGeom>
          <a:noFill/>
        </p:spPr>
        <p:txBody>
          <a:bodyPr wrap="square">
            <a:spAutoFit/>
          </a:bodyPr>
          <a:lstStyle/>
          <a:p>
            <a:pPr algn="ctr" rtl="1"/>
            <a:r>
              <a:rPr lang="en-US" sz="2000" dirty="0">
                <a:latin typeface="Calibri" panose="020F0502020204030204" pitchFamily="34" charset="0"/>
                <a:cs typeface="Calibri" panose="020F0502020204030204" pitchFamily="34" charset="0"/>
              </a:rPr>
              <a:t>الأطفال أكثر أمانًا إذا تمكنوا من التعبير عن أنفسهم وإذا تم الاستماع إليهم.</a:t>
            </a:r>
          </a:p>
        </p:txBody>
      </p:sp>
      <p:sp>
        <p:nvSpPr>
          <p:cNvPr id="34" name="5-Point Star 5">
            <a:extLst>
              <a:ext uri="{FF2B5EF4-FFF2-40B4-BE49-F238E27FC236}">
                <a16:creationId xmlns:a16="http://schemas.microsoft.com/office/drawing/2014/main" id="{ECAC8C23-BF90-4E64-B2A2-0921CEE866DC}"/>
              </a:ext>
            </a:extLst>
          </p:cNvPr>
          <p:cNvSpPr/>
          <p:nvPr/>
        </p:nvSpPr>
        <p:spPr>
          <a:xfrm>
            <a:off x="2407139" y="2143864"/>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5" name="5-Point Star 5">
            <a:extLst>
              <a:ext uri="{FF2B5EF4-FFF2-40B4-BE49-F238E27FC236}">
                <a16:creationId xmlns:a16="http://schemas.microsoft.com/office/drawing/2014/main" id="{581CC547-B3A8-4A6D-8027-E2FFDDDD151A}"/>
              </a:ext>
            </a:extLst>
          </p:cNvPr>
          <p:cNvSpPr/>
          <p:nvPr/>
        </p:nvSpPr>
        <p:spPr>
          <a:xfrm>
            <a:off x="5700848" y="2143864"/>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6" name="5-Point Star 5">
            <a:extLst>
              <a:ext uri="{FF2B5EF4-FFF2-40B4-BE49-F238E27FC236}">
                <a16:creationId xmlns:a16="http://schemas.microsoft.com/office/drawing/2014/main" id="{AD2A2615-1B05-4976-9B65-4FFF4AF85A3F}"/>
              </a:ext>
            </a:extLst>
          </p:cNvPr>
          <p:cNvSpPr/>
          <p:nvPr/>
        </p:nvSpPr>
        <p:spPr>
          <a:xfrm>
            <a:off x="8994557" y="2143864"/>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D91C004-8599-B302-349C-4E9563AC23B4}"/>
              </a:ext>
            </a:extLst>
          </p:cNvPr>
          <p:cNvSpPr txBox="1"/>
          <p:nvPr/>
        </p:nvSpPr>
        <p:spPr>
          <a:xfrm>
            <a:off x="8287507" y="3526333"/>
            <a:ext cx="2465659" cy="1065676"/>
          </a:xfrm>
          <a:prstGeom prst="rect">
            <a:avLst/>
          </a:prstGeom>
          <a:noFill/>
        </p:spPr>
        <p:txBody>
          <a:bodyPr wrap="square">
            <a:spAutoFit/>
          </a:bodyPr>
          <a:lstStyle/>
          <a:p>
            <a:pPr lvl="0" algn="ctr" rtl="1">
              <a:lnSpc>
                <a:spcPct val="107000"/>
              </a:lnSpc>
              <a:spcAft>
                <a:spcPts val="800"/>
              </a:spcAft>
            </a:pPr>
            <a:r>
              <a:rPr lang="en-US" sz="2000" dirty="0">
                <a:effectLst/>
                <a:latin typeface="Calibri" panose="020F0502020204030204" pitchFamily="34" charset="0"/>
                <a:ea typeface="Calibri" panose="020F0502020204030204" pitchFamily="34" charset="0"/>
                <a:cs typeface="Calibri" panose="020F0502020204030204" pitchFamily="34" charset="0"/>
              </a:rPr>
              <a:t>قم بتكييف </a:t>
            </a:r>
            <a:r>
              <a:rPr lang="en-US" sz="2000" dirty="0" err="1">
                <a:effectLst/>
                <a:latin typeface="Calibri" panose="020F0502020204030204" pitchFamily="34" charset="0"/>
                <a:ea typeface="Calibri" panose="020F0502020204030204" pitchFamily="34" charset="0"/>
                <a:cs typeface="Calibri" panose="020F0502020204030204" pitchFamily="34" charset="0"/>
              </a:rPr>
              <a:t>أسلوب</a:t>
            </a:r>
            <a:r>
              <a:rPr lang="en-US" sz="2000" dirty="0">
                <a:effectLst/>
                <a:latin typeface="Calibri" panose="020F0502020204030204" pitchFamily="34" charset="0"/>
                <a:ea typeface="Calibri" panose="020F0502020204030204" pitchFamily="34" charset="0"/>
                <a:cs typeface="Calibri" panose="020F0502020204030204" pitchFamily="34" charset="0"/>
              </a:rPr>
              <a:t> ال</a:t>
            </a:r>
            <a:r>
              <a:rPr lang="ar-SA" sz="2000" dirty="0">
                <a:effectLst/>
                <a:latin typeface="Calibri" panose="020F0502020204030204" pitchFamily="34" charset="0"/>
                <a:ea typeface="Calibri" panose="020F0502020204030204" pitchFamily="34" charset="0"/>
                <a:cs typeface="Calibri" panose="020F0502020204030204" pitchFamily="34" charset="0"/>
              </a:rPr>
              <a:t>تواصل</a:t>
            </a:r>
            <a:r>
              <a:rPr lang="en-US" sz="2000" dirty="0">
                <a:effectLst/>
                <a:latin typeface="Calibri" panose="020F0502020204030204" pitchFamily="34" charset="0"/>
                <a:ea typeface="Calibri" panose="020F0502020204030204" pitchFamily="34" charset="0"/>
                <a:cs typeface="Calibri" panose="020F0502020204030204" pitchFamily="34" charset="0"/>
              </a:rPr>
              <a:t> الخاص بك مع عمر الطفل ومرحلة نموه وقدراته.</a:t>
            </a:r>
          </a:p>
        </p:txBody>
      </p:sp>
    </p:spTree>
    <p:extLst>
      <p:ext uri="{BB962C8B-B14F-4D97-AF65-F5344CB8AC3E}">
        <p14:creationId xmlns:p14="http://schemas.microsoft.com/office/powerpoint/2010/main" val="16666443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C8DE2693-9CFC-C208-C33A-37A7484796A3}"/>
              </a:ext>
            </a:extLst>
          </p:cNvPr>
          <p:cNvSpPr txBox="1">
            <a:spLocks/>
          </p:cNvSpPr>
          <p:nvPr/>
        </p:nvSpPr>
        <p:spPr>
          <a:xfrm>
            <a:off x="879513" y="2036618"/>
            <a:ext cx="10126172" cy="2331824"/>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200" b="1" dirty="0" err="1">
                <a:solidFill>
                  <a:schemeClr val="bg1"/>
                </a:solidFill>
                <a:latin typeface="Calibri" panose="020F0502020204030204" pitchFamily="34" charset="0"/>
                <a:cs typeface="Calibri" panose="020F0502020204030204" pitchFamily="34" charset="0"/>
              </a:rPr>
              <a:t>الجلسة</a:t>
            </a:r>
            <a:r>
              <a:rPr lang="en-CA" sz="3200" b="1" dirty="0">
                <a:solidFill>
                  <a:schemeClr val="bg1"/>
                </a:solidFill>
                <a:latin typeface="Calibri" panose="020F0502020204030204" pitchFamily="34" charset="0"/>
                <a:cs typeface="Calibri" panose="020F0502020204030204" pitchFamily="34" charset="0"/>
              </a:rPr>
              <a:t> </a:t>
            </a:r>
            <a:r>
              <a:rPr lang="ar-SA" sz="3200" b="1" dirty="0">
                <a:solidFill>
                  <a:schemeClr val="bg1"/>
                </a:solidFill>
                <a:latin typeface="Calibri" panose="020F0502020204030204" pitchFamily="34" charset="0"/>
                <a:cs typeface="Calibri" panose="020F0502020204030204" pitchFamily="34" charset="0"/>
              </a:rPr>
              <a:t>٥</a:t>
            </a:r>
            <a:endParaRPr lang="en-CA" sz="32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en-US" sz="5400" b="1" dirty="0" err="1">
                <a:solidFill>
                  <a:schemeClr val="bg1"/>
                </a:solidFill>
                <a:latin typeface="Calibri" panose="020F0502020204030204" pitchFamily="34" charset="0"/>
                <a:cs typeface="Calibri" panose="020F0502020204030204" pitchFamily="34" charset="0"/>
              </a:rPr>
              <a:t>إغلاق</a:t>
            </a:r>
            <a:r>
              <a:rPr lang="ar-SA" sz="5400" b="1" dirty="0">
                <a:solidFill>
                  <a:schemeClr val="bg1"/>
                </a:solidFill>
                <a:latin typeface="Calibri" panose="020F0502020204030204" pitchFamily="34" charset="0"/>
                <a:cs typeface="Calibri" panose="020F0502020204030204" pitchFamily="34" charset="0"/>
              </a:rPr>
              <a:t> الوحدة</a:t>
            </a:r>
            <a:endParaRPr lang="en-US" sz="5400"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12988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a:xfrm>
            <a:off x="838200" y="120516"/>
            <a:ext cx="10515600" cy="868968"/>
          </a:xfrm>
        </p:spPr>
        <p:txBody>
          <a:bodyPr/>
          <a:lstStyle/>
          <a:p>
            <a:pPr rtl="1"/>
            <a:r>
              <a:rPr lang="ar-SA" dirty="0">
                <a:latin typeface="Calibri" panose="020F0502020204030204" pitchFamily="34" charset="0"/>
                <a:cs typeface="Calibri" panose="020F0502020204030204" pitchFamily="34" charset="0"/>
              </a:rPr>
              <a:t>مراجعة</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سحب</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ال</a:t>
            </a:r>
            <a:r>
              <a:rPr lang="ar-SA" dirty="0">
                <a:latin typeface="Calibri" panose="020F0502020204030204" pitchFamily="34" charset="0"/>
                <a:cs typeface="Calibri" panose="020F0502020204030204" pitchFamily="34" charset="0"/>
              </a:rPr>
              <a:t>قٌرعة</a:t>
            </a:r>
            <a:r>
              <a:rPr lang="en-CA" dirty="0">
                <a:latin typeface="Calibri" panose="020F0502020204030204" pitchFamily="34" charset="0"/>
                <a:cs typeface="Calibri" panose="020F0502020204030204" pitchFamily="34" charset="0"/>
              </a:rPr>
              <a:t>!</a:t>
            </a:r>
          </a:p>
        </p:txBody>
      </p:sp>
      <p:pic>
        <p:nvPicPr>
          <p:cNvPr id="4" name="Graphic 3" descr="Handbag with solid fill">
            <a:extLst>
              <a:ext uri="{FF2B5EF4-FFF2-40B4-BE49-F238E27FC236}">
                <a16:creationId xmlns:a16="http://schemas.microsoft.com/office/drawing/2014/main" id="{9968DB0D-2A88-4E22-7D19-29580648B9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31637" y="882797"/>
            <a:ext cx="5641046" cy="5641046"/>
          </a:xfrm>
          <a:prstGeom prst="rect">
            <a:avLst/>
          </a:prstGeom>
        </p:spPr>
      </p:pic>
      <p:sp>
        <p:nvSpPr>
          <p:cNvPr id="7" name="Rectangle: Single Corner Snipped 6">
            <a:extLst>
              <a:ext uri="{FF2B5EF4-FFF2-40B4-BE49-F238E27FC236}">
                <a16:creationId xmlns:a16="http://schemas.microsoft.com/office/drawing/2014/main" id="{4F97A208-F647-F538-EC9D-F464498CF3D2}"/>
              </a:ext>
            </a:extLst>
          </p:cNvPr>
          <p:cNvSpPr/>
          <p:nvPr/>
        </p:nvSpPr>
        <p:spPr>
          <a:xfrm rot="20938185">
            <a:off x="4815840" y="3829665"/>
            <a:ext cx="804821" cy="804821"/>
          </a:xfrm>
          <a:prstGeom prst="snip1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3600" b="1" dirty="0">
                <a:solidFill>
                  <a:schemeClr val="accent3">
                    <a:lumMod val="75000"/>
                  </a:schemeClr>
                </a:solidFill>
                <a:latin typeface="Arial" panose="020B0604020202020204" pitchFamily="34" charset="0"/>
                <a:cs typeface="Arial" panose="020B0604020202020204" pitchFamily="34" charset="0"/>
              </a:rPr>
              <a:t>؟</a:t>
            </a:r>
            <a:endParaRPr lang="en-US" sz="3600" b="1" dirty="0">
              <a:solidFill>
                <a:schemeClr val="accent3">
                  <a:lumMod val="75000"/>
                </a:schemeClr>
              </a:solidFill>
              <a:latin typeface="Arial" panose="020B0604020202020204" pitchFamily="34" charset="0"/>
              <a:cs typeface="Arial" panose="020B0604020202020204" pitchFamily="34" charset="0"/>
            </a:endParaRPr>
          </a:p>
        </p:txBody>
      </p:sp>
      <p:sp>
        <p:nvSpPr>
          <p:cNvPr id="10" name="Rectangle: Single Corner Snipped 9">
            <a:extLst>
              <a:ext uri="{FF2B5EF4-FFF2-40B4-BE49-F238E27FC236}">
                <a16:creationId xmlns:a16="http://schemas.microsoft.com/office/drawing/2014/main" id="{530B61E1-B97F-C376-1D16-95F22EACDF1C}"/>
              </a:ext>
            </a:extLst>
          </p:cNvPr>
          <p:cNvSpPr/>
          <p:nvPr/>
        </p:nvSpPr>
        <p:spPr>
          <a:xfrm rot="864021">
            <a:off x="5449750" y="4532852"/>
            <a:ext cx="804821" cy="804821"/>
          </a:xfrm>
          <a:prstGeom prst="snip1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3600" b="1" dirty="0">
                <a:solidFill>
                  <a:schemeClr val="accent3">
                    <a:lumMod val="75000"/>
                  </a:schemeClr>
                </a:solidFill>
                <a:latin typeface="Arial" panose="020B0604020202020204" pitchFamily="34" charset="0"/>
                <a:cs typeface="Arial" panose="020B0604020202020204" pitchFamily="34" charset="0"/>
              </a:rPr>
              <a:t>؟</a:t>
            </a:r>
            <a:endParaRPr lang="en-US" sz="3600" b="1" dirty="0">
              <a:solidFill>
                <a:schemeClr val="accent3">
                  <a:lumMod val="75000"/>
                </a:schemeClr>
              </a:solidFill>
              <a:latin typeface="Arial" panose="020B0604020202020204" pitchFamily="34" charset="0"/>
              <a:cs typeface="Arial" panose="020B0604020202020204" pitchFamily="34" charset="0"/>
            </a:endParaRPr>
          </a:p>
        </p:txBody>
      </p:sp>
      <p:sp>
        <p:nvSpPr>
          <p:cNvPr id="13" name="Rectangle: Single Corner Snipped 12">
            <a:extLst>
              <a:ext uri="{FF2B5EF4-FFF2-40B4-BE49-F238E27FC236}">
                <a16:creationId xmlns:a16="http://schemas.microsoft.com/office/drawing/2014/main" id="{4B768AD0-53BA-81F2-068E-FC1D0B030558}"/>
              </a:ext>
            </a:extLst>
          </p:cNvPr>
          <p:cNvSpPr/>
          <p:nvPr/>
        </p:nvSpPr>
        <p:spPr>
          <a:xfrm rot="19848324">
            <a:off x="6231462" y="4043006"/>
            <a:ext cx="804821" cy="804821"/>
          </a:xfrm>
          <a:prstGeom prst="snip1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3600" b="1" dirty="0">
                <a:solidFill>
                  <a:schemeClr val="accent3">
                    <a:lumMod val="75000"/>
                  </a:schemeClr>
                </a:solidFill>
                <a:latin typeface="Arial" panose="020B0604020202020204" pitchFamily="34" charset="0"/>
                <a:cs typeface="Arial" panose="020B0604020202020204" pitchFamily="34" charset="0"/>
              </a:rPr>
              <a:t>؟</a:t>
            </a:r>
            <a:endParaRPr lang="en-US" sz="3600" b="1" dirty="0">
              <a:solidFill>
                <a:schemeClr val="accent3">
                  <a:lumMod val="75000"/>
                </a:schemeClr>
              </a:solidFill>
              <a:latin typeface="Arial" panose="020B0604020202020204" pitchFamily="34" charset="0"/>
              <a:cs typeface="Arial" panose="020B0604020202020204" pitchFamily="34" charset="0"/>
            </a:endParaRPr>
          </a:p>
        </p:txBody>
      </p:sp>
      <p:sp>
        <p:nvSpPr>
          <p:cNvPr id="14" name="Rectangle: Single Corner Snipped 13">
            <a:extLst>
              <a:ext uri="{FF2B5EF4-FFF2-40B4-BE49-F238E27FC236}">
                <a16:creationId xmlns:a16="http://schemas.microsoft.com/office/drawing/2014/main" id="{7F3BF9CF-023C-E69E-1C15-386DEC4E0840}"/>
              </a:ext>
            </a:extLst>
          </p:cNvPr>
          <p:cNvSpPr/>
          <p:nvPr/>
        </p:nvSpPr>
        <p:spPr>
          <a:xfrm rot="1928386">
            <a:off x="7792776" y="1904173"/>
            <a:ext cx="804821" cy="804821"/>
          </a:xfrm>
          <a:prstGeom prst="snip1Rect">
            <a:avLst/>
          </a:prstGeom>
          <a:solidFill>
            <a:schemeClr val="bg1"/>
          </a:solidFill>
          <a:ln w="571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3600" b="1" dirty="0">
                <a:solidFill>
                  <a:schemeClr val="accent3">
                    <a:lumMod val="75000"/>
                  </a:schemeClr>
                </a:solidFill>
                <a:latin typeface="Arial" panose="020B0604020202020204" pitchFamily="34" charset="0"/>
                <a:cs typeface="Arial" panose="020B0604020202020204" pitchFamily="34" charset="0"/>
              </a:rPr>
              <a:t>؟</a:t>
            </a:r>
            <a:endParaRPr lang="en-US" sz="3600" b="1" dirty="0">
              <a:solidFill>
                <a:schemeClr val="accent3">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07020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a:xfrm>
            <a:off x="838200" y="139101"/>
            <a:ext cx="10515600" cy="868968"/>
          </a:xfrm>
        </p:spPr>
        <p:txBody>
          <a:bodyPr/>
          <a:lstStyle/>
          <a:p>
            <a:pPr rtl="1"/>
            <a:r>
              <a:rPr lang="en-CA" dirty="0">
                <a:latin typeface="Calibri" panose="020F0502020204030204" pitchFamily="34" charset="0"/>
                <a:cs typeface="Calibri" panose="020F0502020204030204" pitchFamily="34" charset="0"/>
              </a:rPr>
              <a:t>نهاية </a:t>
            </a:r>
            <a:r>
              <a:rPr lang="en-CA" dirty="0" err="1">
                <a:latin typeface="Calibri" panose="020F0502020204030204" pitchFamily="34" charset="0"/>
                <a:cs typeface="Calibri" panose="020F0502020204030204" pitchFamily="34" charset="0"/>
              </a:rPr>
              <a:t>الوحدة</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٣</a:t>
            </a:r>
            <a:endParaRPr lang="en-CA" dirty="0">
              <a:latin typeface="Calibri" panose="020F0502020204030204" pitchFamily="34" charset="0"/>
              <a:cs typeface="Calibri" panose="020F0502020204030204" pitchFamily="34" charset="0"/>
            </a:endParaRPr>
          </a:p>
        </p:txBody>
      </p:sp>
      <p:grpSp>
        <p:nvGrpSpPr>
          <p:cNvPr id="16" name="Group 15">
            <a:extLst>
              <a:ext uri="{FF2B5EF4-FFF2-40B4-BE49-F238E27FC236}">
                <a16:creationId xmlns:a16="http://schemas.microsoft.com/office/drawing/2014/main" id="{8E6C3DFA-D108-B665-B56C-A90FAFC8DD4B}"/>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94228C9D-36D6-5441-1C8F-913ADDFD38E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8" name="Group 17">
              <a:extLst>
                <a:ext uri="{FF2B5EF4-FFF2-40B4-BE49-F238E27FC236}">
                  <a16:creationId xmlns:a16="http://schemas.microsoft.com/office/drawing/2014/main" id="{1056B3D7-C0D7-FA78-47DF-7C4AAB9E88A6}"/>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573FA47B-B74C-D188-976A-6EF3A2A5969E}"/>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٥٦</a:t>
                </a:r>
                <a:endParaRPr lang="en-CA" b="1" dirty="0">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7E9A58CF-0D5B-6D55-FCCB-78E6D70B4A81}"/>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9" name="Group 18">
              <a:extLst>
                <a:ext uri="{FF2B5EF4-FFF2-40B4-BE49-F238E27FC236}">
                  <a16:creationId xmlns:a16="http://schemas.microsoft.com/office/drawing/2014/main" id="{4DF4BB28-458E-1E77-FD5F-85360E1C4A23}"/>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8D14857D-E7D1-86EA-36A8-B821C801C8C5}"/>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1" name="Rectangle 20">
                <a:extLst>
                  <a:ext uri="{FF2B5EF4-FFF2-40B4-BE49-F238E27FC236}">
                    <a16:creationId xmlns:a16="http://schemas.microsoft.com/office/drawing/2014/main" id="{8B74E5AF-2EB3-5A72-3D7D-0FF151D5A046}"/>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24" name="Speech Bubble: Rectangle with Corners Rounded 23">
            <a:extLst>
              <a:ext uri="{FF2B5EF4-FFF2-40B4-BE49-F238E27FC236}">
                <a16:creationId xmlns:a16="http://schemas.microsoft.com/office/drawing/2014/main" id="{3DDAC2A6-3735-B47B-99F9-FD7FA31249CD}"/>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lnSpc>
                <a:spcPct val="107000"/>
              </a:lnSpc>
              <a:spcAft>
                <a:spcPts val="800"/>
              </a:spcAft>
              <a:tabLst>
                <a:tab pos="457200" algn="l"/>
              </a:tabLst>
            </a:pPr>
            <a:r>
              <a:rPr lang="ar-SA" sz="2800" dirty="0">
                <a:solidFill>
                  <a:schemeClr val="tx1"/>
                </a:solidFill>
                <a:latin typeface="Calibri" panose="020F0502020204030204" pitchFamily="34" charset="0"/>
                <a:ea typeface="Calibri" panose="020F0502020204030204" pitchFamily="34" charset="0"/>
                <a:cs typeface="Calibri" panose="020F0502020204030204" pitchFamily="34" charset="0"/>
              </a:rPr>
              <a:t>الإغلاق</a:t>
            </a:r>
            <a:endPar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5" name="Speech Bubble: Rectangle with Corners Rounded 24">
            <a:extLst>
              <a:ext uri="{FF2B5EF4-FFF2-40B4-BE49-F238E27FC236}">
                <a16:creationId xmlns:a16="http://schemas.microsoft.com/office/drawing/2014/main" id="{D77A9806-02F7-7826-9C29-BF20B76021B4}"/>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lnSpc>
                <a:spcPct val="107000"/>
              </a:lnSpc>
              <a:spcAft>
                <a:spcPts val="800"/>
              </a:spcAft>
              <a:tabLst>
                <a:tab pos="457200" algn="l"/>
              </a:tabLst>
            </a:pP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ال</a:t>
            </a:r>
            <a:r>
              <a:rPr lang="ar-SA" sz="2800" dirty="0" err="1">
                <a:solidFill>
                  <a:schemeClr val="tx1"/>
                </a:solidFill>
                <a:latin typeface="Calibri" panose="020F0502020204030204" pitchFamily="34" charset="0"/>
                <a:ea typeface="Calibri" panose="020F0502020204030204" pitchFamily="34" charset="0"/>
                <a:cs typeface="Calibri" panose="020F0502020204030204" pitchFamily="34" charset="0"/>
              </a:rPr>
              <a:t>تأمل</a:t>
            </a: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 و</a:t>
            </a:r>
            <a:r>
              <a:rPr lang="ar-SA" sz="2800" dirty="0">
                <a:solidFill>
                  <a:schemeClr val="tx1"/>
                </a:solidFill>
                <a:latin typeface="Calibri" panose="020F0502020204030204" pitchFamily="34" charset="0"/>
                <a:ea typeface="Calibri" panose="020F0502020204030204" pitchFamily="34" charset="0"/>
                <a:cs typeface="Calibri" panose="020F0502020204030204" pitchFamily="34" charset="0"/>
              </a:rPr>
              <a:t>التعليقات</a:t>
            </a:r>
            <a:endPar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6" name="Speech Bubble: Rectangle with Corners Rounded 25">
            <a:extLst>
              <a:ext uri="{FF2B5EF4-FFF2-40B4-BE49-F238E27FC236}">
                <a16:creationId xmlns:a16="http://schemas.microsoft.com/office/drawing/2014/main" id="{6334CB93-1428-8B3F-CC15-306FFE4C9DFC}"/>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lnSpc>
                <a:spcPct val="107000"/>
              </a:lnSpc>
              <a:spcAft>
                <a:spcPts val="800"/>
              </a:spcAft>
              <a:tabLst>
                <a:tab pos="457200" algn="l"/>
              </a:tabLst>
            </a:pPr>
            <a:r>
              <a:rPr lang="en-GB" sz="2800" dirty="0" err="1">
                <a:solidFill>
                  <a:schemeClr val="tx1"/>
                </a:solidFill>
                <a:latin typeface="Calibri" panose="020F0502020204030204" pitchFamily="34" charset="0"/>
                <a:ea typeface="Calibri" panose="020F0502020204030204" pitchFamily="34" charset="0"/>
                <a:cs typeface="Calibri" panose="020F0502020204030204" pitchFamily="34" charset="0"/>
              </a:rPr>
              <a:t>مراجعة</a:t>
            </a:r>
            <a:r>
              <a:rPr lang="en-GB" sz="28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2800" dirty="0" err="1">
                <a:solidFill>
                  <a:schemeClr val="tx1"/>
                </a:solidFill>
                <a:latin typeface="Calibri" panose="020F0502020204030204" pitchFamily="34" charset="0"/>
                <a:ea typeface="Calibri" panose="020F0502020204030204" pitchFamily="34" charset="0"/>
                <a:cs typeface="Calibri" panose="020F0502020204030204" pitchFamily="34" charset="0"/>
              </a:rPr>
              <a:t>أهداف</a:t>
            </a:r>
            <a:r>
              <a:rPr lang="en-GB" sz="28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2800" dirty="0" err="1">
                <a:solidFill>
                  <a:schemeClr val="tx1"/>
                </a:solidFill>
                <a:latin typeface="Calibri" panose="020F0502020204030204" pitchFamily="34" charset="0"/>
                <a:ea typeface="Calibri" panose="020F0502020204030204" pitchFamily="34" charset="0"/>
                <a:cs typeface="Calibri" panose="020F0502020204030204" pitchFamily="34" charset="0"/>
              </a:rPr>
              <a:t>التعلم</a:t>
            </a:r>
            <a:endPar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573689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6" name="Heart 5">
            <a:extLst>
              <a:ext uri="{FF2B5EF4-FFF2-40B4-BE49-F238E27FC236}">
                <a16:creationId xmlns:a16="http://schemas.microsoft.com/office/drawing/2014/main" id="{D83364D1-8576-8A78-3AD5-B73948B565FC}"/>
              </a:ext>
            </a:extLst>
          </p:cNvPr>
          <p:cNvSpPr/>
          <p:nvPr/>
        </p:nvSpPr>
        <p:spPr>
          <a:xfrm>
            <a:off x="4674820" y="2453495"/>
            <a:ext cx="2842360" cy="2539419"/>
          </a:xfrm>
          <a:prstGeom prst="hear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156995"/>
              </a:buClr>
              <a:buSzPts val="3200"/>
              <a:buFont typeface="Arial"/>
              <a:buNone/>
            </a:pPr>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رعاية</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ذاتية</a:t>
            </a:r>
            <a:endParaRPr dirty="0">
              <a:latin typeface="Calibri" panose="020F0502020204030204" pitchFamily="34" charset="0"/>
              <a:cs typeface="Calibri" panose="020F0502020204030204" pitchFamily="34" charset="0"/>
            </a:endParaRPr>
          </a:p>
        </p:txBody>
      </p:sp>
      <p:sp>
        <p:nvSpPr>
          <p:cNvPr id="7" name="Block Arc 6">
            <a:extLst>
              <a:ext uri="{FF2B5EF4-FFF2-40B4-BE49-F238E27FC236}">
                <a16:creationId xmlns:a16="http://schemas.microsoft.com/office/drawing/2014/main" id="{9E45E296-A49F-57EC-3CAC-3070C560C37A}"/>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endParaRPr>
          </a:p>
        </p:txBody>
      </p:sp>
    </p:spTree>
    <p:extLst>
      <p:ext uri="{BB962C8B-B14F-4D97-AF65-F5344CB8AC3E}">
        <p14:creationId xmlns:p14="http://schemas.microsoft.com/office/powerpoint/2010/main" val="189238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FC620E0C-5A75-B0D3-0D53-CD91C64A5F70}"/>
              </a:ext>
            </a:extLst>
          </p:cNvPr>
          <p:cNvSpPr txBox="1">
            <a:spLocks/>
          </p:cNvSpPr>
          <p:nvPr/>
        </p:nvSpPr>
        <p:spPr>
          <a:xfrm>
            <a:off x="2984414" y="2709766"/>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240607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21524DF6-3064-4780-AD95-8663A829F41A}"/>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أهداف التعلم</a:t>
            </a:r>
          </a:p>
        </p:txBody>
      </p:sp>
      <p:grpSp>
        <p:nvGrpSpPr>
          <p:cNvPr id="2" name="Group 1">
            <a:extLst>
              <a:ext uri="{FF2B5EF4-FFF2-40B4-BE49-F238E27FC236}">
                <a16:creationId xmlns:a16="http://schemas.microsoft.com/office/drawing/2014/main" id="{4FF70CD6-C6D1-5CCB-EE5B-964F21BCB8F6}"/>
              </a:ext>
            </a:extLst>
          </p:cNvPr>
          <p:cNvGrpSpPr/>
          <p:nvPr/>
        </p:nvGrpSpPr>
        <p:grpSpPr>
          <a:xfrm>
            <a:off x="1346969" y="2560032"/>
            <a:ext cx="1196375" cy="868968"/>
            <a:chOff x="6878053" y="1156317"/>
            <a:chExt cx="1431178" cy="1039513"/>
          </a:xfrm>
          <a:solidFill>
            <a:schemeClr val="accent3">
              <a:lumMod val="75000"/>
            </a:schemeClr>
          </a:solidFill>
        </p:grpSpPr>
        <p:grpSp>
          <p:nvGrpSpPr>
            <p:cNvPr id="3" name="Group 2">
              <a:extLst>
                <a:ext uri="{FF2B5EF4-FFF2-40B4-BE49-F238E27FC236}">
                  <a16:creationId xmlns:a16="http://schemas.microsoft.com/office/drawing/2014/main" id="{6AE44B20-A5D0-2AFE-EBF9-8DD3C301EE72}"/>
                </a:ext>
              </a:extLst>
            </p:cNvPr>
            <p:cNvGrpSpPr/>
            <p:nvPr/>
          </p:nvGrpSpPr>
          <p:grpSpPr>
            <a:xfrm>
              <a:off x="7672978" y="1156317"/>
              <a:ext cx="412941" cy="436880"/>
              <a:chOff x="243840" y="1676400"/>
              <a:chExt cx="701040" cy="741680"/>
            </a:xfrm>
            <a:grpFill/>
          </p:grpSpPr>
          <p:sp>
            <p:nvSpPr>
              <p:cNvPr id="22" name="Rectangle 21">
                <a:extLst>
                  <a:ext uri="{FF2B5EF4-FFF2-40B4-BE49-F238E27FC236}">
                    <a16:creationId xmlns:a16="http://schemas.microsoft.com/office/drawing/2014/main" id="{F5AE5662-5288-D0FD-4967-B12D0077D319}"/>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3" name="Rectangle 22">
                <a:extLst>
                  <a:ext uri="{FF2B5EF4-FFF2-40B4-BE49-F238E27FC236}">
                    <a16:creationId xmlns:a16="http://schemas.microsoft.com/office/drawing/2014/main" id="{990EF4C4-9F63-FFCF-4802-634599F5BC8E}"/>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20" name="Isosceles Triangle 19">
              <a:extLst>
                <a:ext uri="{FF2B5EF4-FFF2-40B4-BE49-F238E27FC236}">
                  <a16:creationId xmlns:a16="http://schemas.microsoft.com/office/drawing/2014/main" id="{C36FE147-3473-613C-4C52-16180004FCD1}"/>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1" name="Isosceles Triangle 20">
              <a:extLst>
                <a:ext uri="{FF2B5EF4-FFF2-40B4-BE49-F238E27FC236}">
                  <a16:creationId xmlns:a16="http://schemas.microsoft.com/office/drawing/2014/main" id="{82D6231D-46EB-EB19-1187-103FE2050AA2}"/>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24" name="Group 23">
            <a:extLst>
              <a:ext uri="{FF2B5EF4-FFF2-40B4-BE49-F238E27FC236}">
                <a16:creationId xmlns:a16="http://schemas.microsoft.com/office/drawing/2014/main" id="{FAFB82CF-12DF-162E-1E41-291948861E05}"/>
              </a:ext>
            </a:extLst>
          </p:cNvPr>
          <p:cNvGrpSpPr/>
          <p:nvPr/>
        </p:nvGrpSpPr>
        <p:grpSpPr>
          <a:xfrm>
            <a:off x="4169767" y="2555987"/>
            <a:ext cx="1196375" cy="868968"/>
            <a:chOff x="6878053" y="1156317"/>
            <a:chExt cx="1431178" cy="1039513"/>
          </a:xfrm>
          <a:solidFill>
            <a:schemeClr val="accent3">
              <a:lumMod val="75000"/>
            </a:schemeClr>
          </a:solidFill>
        </p:grpSpPr>
        <p:grpSp>
          <p:nvGrpSpPr>
            <p:cNvPr id="25" name="Group 24">
              <a:extLst>
                <a:ext uri="{FF2B5EF4-FFF2-40B4-BE49-F238E27FC236}">
                  <a16:creationId xmlns:a16="http://schemas.microsoft.com/office/drawing/2014/main" id="{1263F667-E7B0-7D81-7EA8-C0EC848CBC4C}"/>
                </a:ext>
              </a:extLst>
            </p:cNvPr>
            <p:cNvGrpSpPr/>
            <p:nvPr/>
          </p:nvGrpSpPr>
          <p:grpSpPr>
            <a:xfrm>
              <a:off x="7672978" y="1156317"/>
              <a:ext cx="412941" cy="436880"/>
              <a:chOff x="243840" y="1676400"/>
              <a:chExt cx="701040" cy="741680"/>
            </a:xfrm>
            <a:grpFill/>
          </p:grpSpPr>
          <p:sp>
            <p:nvSpPr>
              <p:cNvPr id="29" name="Rectangle 28">
                <a:extLst>
                  <a:ext uri="{FF2B5EF4-FFF2-40B4-BE49-F238E27FC236}">
                    <a16:creationId xmlns:a16="http://schemas.microsoft.com/office/drawing/2014/main" id="{A4957BB4-868A-69E0-BEDD-46C1000ABDC5}"/>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0" name="Rectangle 29">
                <a:extLst>
                  <a:ext uri="{FF2B5EF4-FFF2-40B4-BE49-F238E27FC236}">
                    <a16:creationId xmlns:a16="http://schemas.microsoft.com/office/drawing/2014/main" id="{23C7A2DA-5482-8AAA-8B77-258CD2718B47}"/>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26" name="Isosceles Triangle 25">
              <a:extLst>
                <a:ext uri="{FF2B5EF4-FFF2-40B4-BE49-F238E27FC236}">
                  <a16:creationId xmlns:a16="http://schemas.microsoft.com/office/drawing/2014/main" id="{CE38EFD3-8F75-9004-1635-B345EA815B38}"/>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8" name="Isosceles Triangle 27">
              <a:extLst>
                <a:ext uri="{FF2B5EF4-FFF2-40B4-BE49-F238E27FC236}">
                  <a16:creationId xmlns:a16="http://schemas.microsoft.com/office/drawing/2014/main" id="{06ABD81E-D3DD-465E-835D-14A180009F2F}"/>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31" name="Group 30">
            <a:extLst>
              <a:ext uri="{FF2B5EF4-FFF2-40B4-BE49-F238E27FC236}">
                <a16:creationId xmlns:a16="http://schemas.microsoft.com/office/drawing/2014/main" id="{5919CF12-4BC4-31F6-4385-B2DA7C02AAB4}"/>
              </a:ext>
            </a:extLst>
          </p:cNvPr>
          <p:cNvGrpSpPr/>
          <p:nvPr/>
        </p:nvGrpSpPr>
        <p:grpSpPr>
          <a:xfrm>
            <a:off x="6807720" y="2490752"/>
            <a:ext cx="1196375" cy="868968"/>
            <a:chOff x="6878053" y="1156317"/>
            <a:chExt cx="1431178" cy="1039513"/>
          </a:xfrm>
          <a:solidFill>
            <a:schemeClr val="accent3">
              <a:lumMod val="75000"/>
            </a:schemeClr>
          </a:solidFill>
        </p:grpSpPr>
        <p:grpSp>
          <p:nvGrpSpPr>
            <p:cNvPr id="32" name="Group 31">
              <a:extLst>
                <a:ext uri="{FF2B5EF4-FFF2-40B4-BE49-F238E27FC236}">
                  <a16:creationId xmlns:a16="http://schemas.microsoft.com/office/drawing/2014/main" id="{BC3E2009-079B-F906-71DD-77553389B329}"/>
                </a:ext>
              </a:extLst>
            </p:cNvPr>
            <p:cNvGrpSpPr/>
            <p:nvPr/>
          </p:nvGrpSpPr>
          <p:grpSpPr>
            <a:xfrm>
              <a:off x="7672978" y="1156317"/>
              <a:ext cx="412941" cy="436880"/>
              <a:chOff x="243840" y="1676400"/>
              <a:chExt cx="701040" cy="741680"/>
            </a:xfrm>
            <a:grpFill/>
          </p:grpSpPr>
          <p:sp>
            <p:nvSpPr>
              <p:cNvPr id="35" name="Rectangle 34">
                <a:extLst>
                  <a:ext uri="{FF2B5EF4-FFF2-40B4-BE49-F238E27FC236}">
                    <a16:creationId xmlns:a16="http://schemas.microsoft.com/office/drawing/2014/main" id="{052E8CFE-50D6-98BA-36C6-CF8D1CB96DEB}"/>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6" name="Rectangle 35">
                <a:extLst>
                  <a:ext uri="{FF2B5EF4-FFF2-40B4-BE49-F238E27FC236}">
                    <a16:creationId xmlns:a16="http://schemas.microsoft.com/office/drawing/2014/main" id="{54845841-CD94-97D2-4695-0B68D86F1A08}"/>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33" name="Isosceles Triangle 32">
              <a:extLst>
                <a:ext uri="{FF2B5EF4-FFF2-40B4-BE49-F238E27FC236}">
                  <a16:creationId xmlns:a16="http://schemas.microsoft.com/office/drawing/2014/main" id="{9D31D93D-3C45-D9D0-A3D4-250A99FBF648}"/>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4" name="Isosceles Triangle 33">
              <a:extLst>
                <a:ext uri="{FF2B5EF4-FFF2-40B4-BE49-F238E27FC236}">
                  <a16:creationId xmlns:a16="http://schemas.microsoft.com/office/drawing/2014/main" id="{D8C98C0F-F51E-ECD6-0508-1862FB9D303B}"/>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4" name="Group 3">
            <a:extLst>
              <a:ext uri="{FF2B5EF4-FFF2-40B4-BE49-F238E27FC236}">
                <a16:creationId xmlns:a16="http://schemas.microsoft.com/office/drawing/2014/main" id="{E03F42B0-591B-4F07-5F27-1CC610BEA4FE}"/>
              </a:ext>
            </a:extLst>
          </p:cNvPr>
          <p:cNvGrpSpPr/>
          <p:nvPr/>
        </p:nvGrpSpPr>
        <p:grpSpPr>
          <a:xfrm>
            <a:off x="9564199" y="2474693"/>
            <a:ext cx="1196375" cy="868968"/>
            <a:chOff x="6878053" y="1156317"/>
            <a:chExt cx="1431178" cy="1039513"/>
          </a:xfrm>
          <a:solidFill>
            <a:schemeClr val="accent3">
              <a:lumMod val="75000"/>
            </a:schemeClr>
          </a:solidFill>
        </p:grpSpPr>
        <p:grpSp>
          <p:nvGrpSpPr>
            <p:cNvPr id="5" name="Group 4">
              <a:extLst>
                <a:ext uri="{FF2B5EF4-FFF2-40B4-BE49-F238E27FC236}">
                  <a16:creationId xmlns:a16="http://schemas.microsoft.com/office/drawing/2014/main" id="{65E75954-296E-36A3-9619-0CA0E2A31EA9}"/>
                </a:ext>
              </a:extLst>
            </p:cNvPr>
            <p:cNvGrpSpPr/>
            <p:nvPr/>
          </p:nvGrpSpPr>
          <p:grpSpPr>
            <a:xfrm>
              <a:off x="7672978" y="1156317"/>
              <a:ext cx="412941" cy="436880"/>
              <a:chOff x="243840" y="1676400"/>
              <a:chExt cx="701040" cy="741680"/>
            </a:xfrm>
            <a:grpFill/>
          </p:grpSpPr>
          <p:sp>
            <p:nvSpPr>
              <p:cNvPr id="9" name="Rectangle 8">
                <a:extLst>
                  <a:ext uri="{FF2B5EF4-FFF2-40B4-BE49-F238E27FC236}">
                    <a16:creationId xmlns:a16="http://schemas.microsoft.com/office/drawing/2014/main" id="{165F4056-B966-6544-80E5-0B08A73F7F5F}"/>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0" name="Rectangle 9">
                <a:extLst>
                  <a:ext uri="{FF2B5EF4-FFF2-40B4-BE49-F238E27FC236}">
                    <a16:creationId xmlns:a16="http://schemas.microsoft.com/office/drawing/2014/main" id="{A72C10EA-E559-17BC-0D5D-804ED76ADC33}"/>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6" name="Isosceles Triangle 5">
              <a:extLst>
                <a:ext uri="{FF2B5EF4-FFF2-40B4-BE49-F238E27FC236}">
                  <a16:creationId xmlns:a16="http://schemas.microsoft.com/office/drawing/2014/main" id="{F5F49ABB-FE06-42FB-7344-9AABE462EA35}"/>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 name="Isosceles Triangle 7">
              <a:extLst>
                <a:ext uri="{FF2B5EF4-FFF2-40B4-BE49-F238E27FC236}">
                  <a16:creationId xmlns:a16="http://schemas.microsoft.com/office/drawing/2014/main" id="{66F1D209-EF48-6749-99D0-CD1FAE2DC777}"/>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38" name="TextBox 37">
            <a:extLst>
              <a:ext uri="{FF2B5EF4-FFF2-40B4-BE49-F238E27FC236}">
                <a16:creationId xmlns:a16="http://schemas.microsoft.com/office/drawing/2014/main" id="{849FE109-95BF-8DA9-BAE7-AAFDAD56F55B}"/>
              </a:ext>
            </a:extLst>
          </p:cNvPr>
          <p:cNvSpPr txBox="1"/>
          <p:nvPr/>
        </p:nvSpPr>
        <p:spPr>
          <a:xfrm>
            <a:off x="8980178" y="3783534"/>
            <a:ext cx="2446193" cy="769441"/>
          </a:xfrm>
          <a:prstGeom prst="rect">
            <a:avLst/>
          </a:prstGeom>
          <a:noFill/>
        </p:spPr>
        <p:txBody>
          <a:bodyPr wrap="square" rtlCol="0">
            <a:spAutoFit/>
          </a:bodyPr>
          <a:lstStyle/>
          <a:p>
            <a:pPr algn="ctr" rtl="1"/>
            <a:r>
              <a:rPr lang="en-GB" sz="2200" dirty="0">
                <a:latin typeface="Calibri" panose="020F0502020204030204" pitchFamily="34" charset="0"/>
                <a:cs typeface="Calibri" panose="020F0502020204030204" pitchFamily="34" charset="0"/>
              </a:rPr>
              <a:t>إظهار </a:t>
            </a:r>
            <a:r>
              <a:rPr lang="en-GB" sz="2200" dirty="0" err="1">
                <a:latin typeface="Calibri" panose="020F0502020204030204" pitchFamily="34" charset="0"/>
                <a:cs typeface="Calibri" panose="020F0502020204030204" pitchFamily="34" charset="0"/>
              </a:rPr>
              <a:t>تقنيات</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a:t>
            </a:r>
            <a:r>
              <a:rPr lang="ar-SA" sz="2200" dirty="0">
                <a:latin typeface="Calibri" panose="020F0502020204030204" pitchFamily="34" charset="0"/>
                <a:cs typeface="Calibri" panose="020F0502020204030204" pitchFamily="34" charset="0"/>
              </a:rPr>
              <a:t>تواص</a:t>
            </a:r>
            <a:r>
              <a:rPr lang="en-GB" sz="2200" dirty="0" err="1">
                <a:latin typeface="Calibri" panose="020F0502020204030204" pitchFamily="34" charset="0"/>
                <a:cs typeface="Calibri" panose="020F0502020204030204" pitchFamily="34" charset="0"/>
              </a:rPr>
              <a:t>ل</a:t>
            </a:r>
            <a:r>
              <a:rPr lang="en-GB" sz="2200" dirty="0">
                <a:latin typeface="Calibri" panose="020F0502020204030204" pitchFamily="34" charset="0"/>
                <a:cs typeface="Calibri" panose="020F0502020204030204" pitchFamily="34" charset="0"/>
              </a:rPr>
              <a:t> اللفظي وغير اللفظي</a:t>
            </a:r>
          </a:p>
        </p:txBody>
      </p:sp>
      <p:sp>
        <p:nvSpPr>
          <p:cNvPr id="39" name="TextBox 38">
            <a:extLst>
              <a:ext uri="{FF2B5EF4-FFF2-40B4-BE49-F238E27FC236}">
                <a16:creationId xmlns:a16="http://schemas.microsoft.com/office/drawing/2014/main" id="{93DDF2F6-2E03-FA6E-D9F9-2D2BAE5E4A3A}"/>
              </a:ext>
            </a:extLst>
          </p:cNvPr>
          <p:cNvSpPr txBox="1"/>
          <p:nvPr/>
        </p:nvSpPr>
        <p:spPr>
          <a:xfrm>
            <a:off x="3530115" y="3783534"/>
            <a:ext cx="2446193" cy="1107996"/>
          </a:xfrm>
          <a:prstGeom prst="rect">
            <a:avLst/>
          </a:prstGeom>
          <a:noFill/>
        </p:spPr>
        <p:txBody>
          <a:bodyPr wrap="square" lIns="91440" tIns="45720" rIns="91440" bIns="45720" rtlCol="0" anchor="t">
            <a:spAutoFit/>
          </a:bodyPr>
          <a:lstStyle/>
          <a:p>
            <a:pPr algn="ctr" rtl="1"/>
            <a:r>
              <a:rPr lang="ar-SA" sz="2200" dirty="0">
                <a:latin typeface="Calibri" panose="020F0502020204030204" pitchFamily="34" charset="0"/>
                <a:cs typeface="Calibri" panose="020F0502020204030204" pitchFamily="34" charset="0"/>
              </a:rPr>
              <a:t>و</a:t>
            </a:r>
            <a:r>
              <a:rPr lang="en-GB" sz="2200" dirty="0" err="1">
                <a:latin typeface="Calibri" panose="020F0502020204030204" pitchFamily="34" charset="0"/>
                <a:cs typeface="Calibri" panose="020F0502020204030204" pitchFamily="34" charset="0"/>
              </a:rPr>
              <a:t>صف</a:t>
            </a:r>
            <a:r>
              <a:rPr lang="en-GB" sz="2200" dirty="0">
                <a:latin typeface="Calibri" panose="020F0502020204030204" pitchFamily="34" charset="0"/>
                <a:cs typeface="Calibri" panose="020F0502020204030204" pitchFamily="34" charset="0"/>
              </a:rPr>
              <a:t> كيفية </a:t>
            </a:r>
            <a:r>
              <a:rPr lang="en-GB" sz="2200" dirty="0" err="1">
                <a:latin typeface="Calibri" panose="020F0502020204030204" pitchFamily="34" charset="0"/>
                <a:cs typeface="Calibri" panose="020F0502020204030204" pitchFamily="34" charset="0"/>
              </a:rPr>
              <a:t>تكييف</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a:t>
            </a:r>
            <a:r>
              <a:rPr lang="ar-SA" sz="2200" dirty="0">
                <a:latin typeface="Calibri" panose="020F0502020204030204" pitchFamily="34" charset="0"/>
                <a:cs typeface="Calibri" panose="020F0502020204030204" pitchFamily="34" charset="0"/>
              </a:rPr>
              <a:t>تواصل</a:t>
            </a:r>
            <a:r>
              <a:rPr lang="en-GB" sz="2200" dirty="0">
                <a:latin typeface="Calibri" panose="020F0502020204030204" pitchFamily="34" charset="0"/>
                <a:cs typeface="Calibri" panose="020F0502020204030204" pitchFamily="34" charset="0"/>
              </a:rPr>
              <a:t> مع </a:t>
            </a:r>
            <a:r>
              <a:rPr lang="en-GB" sz="2200" dirty="0" err="1">
                <a:latin typeface="Calibri" panose="020F0502020204030204" pitchFamily="34" charset="0"/>
                <a:cs typeface="Calibri" panose="020F0502020204030204" pitchFamily="34" charset="0"/>
              </a:rPr>
              <a:t>الطفل</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الفرد</a:t>
            </a:r>
            <a:endParaRPr lang="en-GB" sz="2200" dirty="0">
              <a:latin typeface="Calibri" panose="020F0502020204030204" pitchFamily="34" charset="0"/>
              <a:cs typeface="Calibri" panose="020F0502020204030204" pitchFamily="34" charset="0"/>
            </a:endParaRPr>
          </a:p>
          <a:p>
            <a:pPr algn="ctr" rtl="1"/>
            <a:endParaRPr lang="en-BE" sz="2200" dirty="0">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0CA3E6F3-9ACE-524E-3EFA-B2FCCD7FB378}"/>
              </a:ext>
            </a:extLst>
          </p:cNvPr>
          <p:cNvSpPr txBox="1"/>
          <p:nvPr/>
        </p:nvSpPr>
        <p:spPr>
          <a:xfrm>
            <a:off x="772957" y="3783534"/>
            <a:ext cx="2477038" cy="1107996"/>
          </a:xfrm>
          <a:prstGeom prst="rect">
            <a:avLst/>
          </a:prstGeom>
          <a:noFill/>
        </p:spPr>
        <p:txBody>
          <a:bodyPr wrap="square" lIns="91440" tIns="45720" rIns="91440" bIns="45720" rtlCol="0" anchor="t">
            <a:spAutoFit/>
          </a:bodyPr>
          <a:lstStyle/>
          <a:p>
            <a:pPr algn="ctr" rtl="1"/>
            <a:r>
              <a:rPr lang="ar-SA" sz="2200" dirty="0" err="1">
                <a:latin typeface="Calibri" panose="020F0502020204030204" pitchFamily="34" charset="0"/>
                <a:ea typeface="Calibri" panose="020F0502020204030204" pitchFamily="34" charset="0"/>
                <a:cs typeface="Calibri" panose="020F0502020204030204" pitchFamily="34" charset="0"/>
              </a:rPr>
              <a:t>ت</a:t>
            </a:r>
            <a:r>
              <a:rPr lang="en-GB" sz="2200" dirty="0" err="1">
                <a:effectLst/>
                <a:latin typeface="Calibri" panose="020F0502020204030204" pitchFamily="34" charset="0"/>
                <a:ea typeface="Calibri" panose="020F0502020204030204" pitchFamily="34" charset="0"/>
                <a:cs typeface="Calibri" panose="020F0502020204030204" pitchFamily="34" charset="0"/>
              </a:rPr>
              <a:t>لخ</a:t>
            </a:r>
            <a:r>
              <a:rPr lang="ar-SA" sz="2200" dirty="0" err="1">
                <a:effectLst/>
                <a:latin typeface="Calibri" panose="020F0502020204030204" pitchFamily="34" charset="0"/>
                <a:ea typeface="Calibri" panose="020F0502020204030204" pitchFamily="34" charset="0"/>
                <a:cs typeface="Calibri" panose="020F0502020204030204" pitchFamily="34" charset="0"/>
              </a:rPr>
              <a:t>ي</a:t>
            </a:r>
            <a:r>
              <a:rPr lang="en-GB" sz="2200" dirty="0" err="1">
                <a:effectLst/>
                <a:latin typeface="Calibri" panose="020F0502020204030204" pitchFamily="34" charset="0"/>
                <a:ea typeface="Calibri" panose="020F0502020204030204" pitchFamily="34" charset="0"/>
                <a:cs typeface="Calibri" panose="020F0502020204030204" pitchFamily="34" charset="0"/>
              </a:rPr>
              <a:t>ص</a:t>
            </a:r>
            <a:r>
              <a:rPr lang="en-GB" sz="2200" dirty="0">
                <a:effectLst/>
                <a:latin typeface="Calibri" panose="020F0502020204030204" pitchFamily="34" charset="0"/>
                <a:ea typeface="Calibri" panose="020F0502020204030204" pitchFamily="34" charset="0"/>
                <a:cs typeface="Calibri" panose="020F0502020204030204" pitchFamily="34" charset="0"/>
              </a:rPr>
              <a:t> </a:t>
            </a:r>
            <a:r>
              <a:rPr lang="en-GB" sz="2200" dirty="0" err="1">
                <a:effectLst/>
                <a:latin typeface="Calibri" panose="020F0502020204030204" pitchFamily="34" charset="0"/>
                <a:ea typeface="Calibri" panose="020F0502020204030204" pitchFamily="34" charset="0"/>
                <a:cs typeface="Calibri" panose="020F0502020204030204" pitchFamily="34" charset="0"/>
              </a:rPr>
              <a:t>كيفية</a:t>
            </a:r>
            <a:r>
              <a:rPr lang="en-GB" sz="2200" dirty="0">
                <a:effectLst/>
                <a:latin typeface="Calibri" panose="020F0502020204030204" pitchFamily="34" charset="0"/>
                <a:ea typeface="Calibri" panose="020F0502020204030204" pitchFamily="34" charset="0"/>
                <a:cs typeface="Calibri" panose="020F0502020204030204" pitchFamily="34" charset="0"/>
              </a:rPr>
              <a:t> </a:t>
            </a:r>
            <a:r>
              <a:rPr lang="en-GB" sz="2200" dirty="0" err="1">
                <a:effectLst/>
                <a:latin typeface="Calibri" panose="020F0502020204030204" pitchFamily="34" charset="0"/>
                <a:ea typeface="Calibri" panose="020F0502020204030204" pitchFamily="34" charset="0"/>
                <a:cs typeface="Calibri" panose="020F0502020204030204" pitchFamily="34" charset="0"/>
              </a:rPr>
              <a:t>التحضير</a:t>
            </a:r>
            <a:r>
              <a:rPr lang="ar-SA" sz="2200" dirty="0">
                <a:effectLst/>
                <a:latin typeface="Calibri" panose="020F0502020204030204" pitchFamily="34" charset="0"/>
                <a:ea typeface="Calibri" panose="020F0502020204030204" pitchFamily="34" charset="0"/>
                <a:cs typeface="Calibri" panose="020F0502020204030204" pitchFamily="34" charset="0"/>
              </a:rPr>
              <a:t> </a:t>
            </a:r>
            <a:r>
              <a:rPr lang="en-GB" sz="2200" dirty="0" err="1">
                <a:latin typeface="Calibri" panose="020F0502020204030204" pitchFamily="34" charset="0"/>
                <a:ea typeface="Calibri" panose="020F0502020204030204" pitchFamily="34" charset="0"/>
                <a:cs typeface="Calibri" panose="020F0502020204030204" pitchFamily="34" charset="0"/>
              </a:rPr>
              <a:t>للمقابلة</a:t>
            </a:r>
            <a:r>
              <a:rPr lang="ar-SA" sz="2200" dirty="0">
                <a:latin typeface="Calibri" panose="020F0502020204030204" pitchFamily="34" charset="0"/>
                <a:ea typeface="Calibri" panose="020F0502020204030204" pitchFamily="34" charset="0"/>
                <a:cs typeface="Calibri" panose="020F0502020204030204" pitchFamily="34" charset="0"/>
              </a:rPr>
              <a:t> </a:t>
            </a:r>
            <a:r>
              <a:rPr lang="en-GB" sz="2200" dirty="0" err="1">
                <a:effectLst/>
                <a:latin typeface="Calibri" panose="020F0502020204030204" pitchFamily="34" charset="0"/>
                <a:ea typeface="Calibri" panose="020F0502020204030204" pitchFamily="34" charset="0"/>
                <a:cs typeface="Calibri" panose="020F0502020204030204" pitchFamily="34" charset="0"/>
              </a:rPr>
              <a:t>مع</a:t>
            </a:r>
            <a:r>
              <a:rPr lang="en-GB" sz="2200" dirty="0">
                <a:effectLst/>
                <a:latin typeface="Calibri" panose="020F0502020204030204" pitchFamily="34" charset="0"/>
                <a:ea typeface="Calibri" panose="020F0502020204030204" pitchFamily="34" charset="0"/>
                <a:cs typeface="Calibri" panose="020F0502020204030204" pitchFamily="34" charset="0"/>
              </a:rPr>
              <a:t> </a:t>
            </a:r>
            <a:r>
              <a:rPr lang="ar-SA" sz="2200" dirty="0">
                <a:effectLst/>
                <a:latin typeface="Calibri" panose="020F0502020204030204" pitchFamily="34" charset="0"/>
                <a:ea typeface="Calibri" panose="020F0502020204030204" pitchFamily="34" charset="0"/>
                <a:cs typeface="Calibri" panose="020F0502020204030204" pitchFamily="34" charset="0"/>
              </a:rPr>
              <a:t>ال</a:t>
            </a:r>
            <a:r>
              <a:rPr lang="ar-SA" sz="2200" dirty="0" err="1">
                <a:effectLst/>
                <a:latin typeface="Calibri" panose="020F0502020204030204" pitchFamily="34" charset="0"/>
                <a:ea typeface="Calibri" panose="020F0502020204030204" pitchFamily="34" charset="0"/>
                <a:cs typeface="Calibri" panose="020F0502020204030204" pitchFamily="34" charset="0"/>
              </a:rPr>
              <a:t>أطفال</a:t>
            </a:r>
            <a:r>
              <a:rPr lang="en-GB" sz="2200" dirty="0">
                <a:effectLst/>
                <a:latin typeface="Calibri" panose="020F0502020204030204" pitchFamily="34" charset="0"/>
                <a:ea typeface="Calibri" panose="020F0502020204030204" pitchFamily="34" charset="0"/>
                <a:cs typeface="Calibri" panose="020F0502020204030204" pitchFamily="34" charset="0"/>
              </a:rPr>
              <a:t> وعائلاتهم</a:t>
            </a:r>
          </a:p>
        </p:txBody>
      </p:sp>
      <p:sp>
        <p:nvSpPr>
          <p:cNvPr id="7" name="TextBox 6">
            <a:extLst>
              <a:ext uri="{FF2B5EF4-FFF2-40B4-BE49-F238E27FC236}">
                <a16:creationId xmlns:a16="http://schemas.microsoft.com/office/drawing/2014/main" id="{70408D12-28FA-B909-9B35-A1E01A360411}"/>
              </a:ext>
            </a:extLst>
          </p:cNvPr>
          <p:cNvSpPr txBox="1"/>
          <p:nvPr/>
        </p:nvSpPr>
        <p:spPr>
          <a:xfrm>
            <a:off x="6229843" y="3783534"/>
            <a:ext cx="2484768" cy="1107996"/>
          </a:xfrm>
          <a:prstGeom prst="rect">
            <a:avLst/>
          </a:prstGeom>
          <a:noFill/>
        </p:spPr>
        <p:txBody>
          <a:bodyPr wrap="square" lIns="91440" tIns="45720" rIns="91440" bIns="45720" rtlCol="0" anchor="t">
            <a:spAutoFit/>
          </a:bodyPr>
          <a:lstStyle/>
          <a:p>
            <a:pPr algn="ctr" rtl="1"/>
            <a:r>
              <a:rPr lang="en-GB" sz="2200" dirty="0">
                <a:latin typeface="Calibri" panose="020F0502020204030204" pitchFamily="34" charset="0"/>
                <a:cs typeface="Calibri" panose="020F0502020204030204" pitchFamily="34" charset="0"/>
              </a:rPr>
              <a:t>إظهار التواصل مع </a:t>
            </a:r>
            <a:r>
              <a:rPr lang="en-GB" sz="2200" dirty="0" err="1">
                <a:latin typeface="Calibri" panose="020F0502020204030204" pitchFamily="34" charset="0"/>
                <a:cs typeface="Calibri" panose="020F0502020204030204" pitchFamily="34" charset="0"/>
              </a:rPr>
              <a:t>الأطفال</a:t>
            </a:r>
            <a:r>
              <a:rPr lang="en-GB" sz="2200" dirty="0">
                <a:latin typeface="Calibri" panose="020F0502020204030204" pitchFamily="34" charset="0"/>
                <a:cs typeface="Calibri" panose="020F0502020204030204" pitchFamily="34" charset="0"/>
              </a:rPr>
              <a:t> </a:t>
            </a:r>
            <a:r>
              <a:rPr lang="ar-SA" sz="2200" dirty="0">
                <a:latin typeface="Calibri" panose="020F0502020204030204" pitchFamily="34" charset="0"/>
                <a:cs typeface="Calibri" panose="020F0502020204030204" pitchFamily="34" charset="0"/>
              </a:rPr>
              <a:t>بحسب </a:t>
            </a:r>
            <a:r>
              <a:rPr lang="en-GB" sz="2200" dirty="0" err="1">
                <a:latin typeface="Calibri" panose="020F0502020204030204" pitchFamily="34" charset="0"/>
                <a:cs typeface="Calibri" panose="020F0502020204030204" pitchFamily="34" charset="0"/>
              </a:rPr>
              <a:t>مراحل</a:t>
            </a:r>
            <a:r>
              <a:rPr lang="en-GB" sz="2200" dirty="0">
                <a:latin typeface="Calibri" panose="020F0502020204030204" pitchFamily="34" charset="0"/>
                <a:cs typeface="Calibri" panose="020F0502020204030204" pitchFamily="34" charset="0"/>
              </a:rPr>
              <a:t> نموهم المختلفة</a:t>
            </a:r>
          </a:p>
        </p:txBody>
      </p:sp>
    </p:spTree>
    <p:extLst>
      <p:ext uri="{BB962C8B-B14F-4D97-AF65-F5344CB8AC3E}">
        <p14:creationId xmlns:p14="http://schemas.microsoft.com/office/powerpoint/2010/main" val="3724290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ound Same Side Corner Rectangle 21">
            <a:extLst>
              <a:ext uri="{FF2B5EF4-FFF2-40B4-BE49-F238E27FC236}">
                <a16:creationId xmlns:a16="http://schemas.microsoft.com/office/drawing/2014/main" id="{02C2D432-624C-C155-8790-7484EC10CDB5}"/>
              </a:ext>
            </a:extLst>
          </p:cNvPr>
          <p:cNvSpPr/>
          <p:nvPr/>
        </p:nvSpPr>
        <p:spPr>
          <a:xfrm>
            <a:off x="3158289" y="3377237"/>
            <a:ext cx="1149077" cy="2059998"/>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2" name="Oval 21">
            <a:extLst>
              <a:ext uri="{FF2B5EF4-FFF2-40B4-BE49-F238E27FC236}">
                <a16:creationId xmlns:a16="http://schemas.microsoft.com/office/drawing/2014/main" id="{FF59957A-38B3-5456-9D56-8F34AAD33EBC}"/>
              </a:ext>
            </a:extLst>
          </p:cNvPr>
          <p:cNvSpPr/>
          <p:nvPr/>
        </p:nvSpPr>
        <p:spPr>
          <a:xfrm>
            <a:off x="3149767" y="2015505"/>
            <a:ext cx="1162139" cy="116213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4400" b="1" dirty="0">
                <a:solidFill>
                  <a:schemeClr val="bg1"/>
                </a:solidFill>
                <a:latin typeface="Arial" panose="020B0604020202020204" pitchFamily="34" charset="0"/>
                <a:cs typeface="Arial" panose="020B0604020202020204" pitchFamily="34" charset="0"/>
              </a:rPr>
              <a:t>ب</a:t>
            </a:r>
            <a:endParaRPr lang="en-BE" sz="4400" b="1" dirty="0">
              <a:solidFill>
                <a:schemeClr val="bg1"/>
              </a:solidFill>
              <a:latin typeface="Arial" panose="020B0604020202020204" pitchFamily="34" charset="0"/>
              <a:cs typeface="Arial" panose="020B0604020202020204" pitchFamily="34" charset="0"/>
            </a:endParaRPr>
          </a:p>
        </p:txBody>
      </p:sp>
      <p:sp>
        <p:nvSpPr>
          <p:cNvPr id="13" name="Title 12">
            <a:extLst>
              <a:ext uri="{FF2B5EF4-FFF2-40B4-BE49-F238E27FC236}">
                <a16:creationId xmlns:a16="http://schemas.microsoft.com/office/drawing/2014/main" id="{304EB465-E8DA-4FC6-8524-4C8199280C8D}"/>
              </a:ext>
            </a:extLst>
          </p:cNvPr>
          <p:cNvSpPr>
            <a:spLocks noGrp="1"/>
          </p:cNvSpPr>
          <p:nvPr>
            <p:ph type="title"/>
          </p:nvPr>
        </p:nvSpPr>
        <p:spPr/>
        <p:txBody>
          <a:bodyPr/>
          <a:lstStyle/>
          <a:p>
            <a:pPr rtl="1"/>
            <a:r>
              <a:rPr lang="ar-SA" dirty="0">
                <a:latin typeface="Calibri" panose="020F0502020204030204" pitchFamily="34" charset="0"/>
                <a:cs typeface="Calibri" panose="020F0502020204030204" pitchFamily="34" charset="0"/>
              </a:rPr>
              <a:t>قم بإرشاد زميلك/ زميلتك</a:t>
            </a:r>
            <a:endParaRPr lang="en-CA" dirty="0">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D86BD8AE-EC87-118E-AA92-9B654A22CAB5}"/>
              </a:ext>
            </a:extLst>
          </p:cNvPr>
          <p:cNvSpPr/>
          <p:nvPr/>
        </p:nvSpPr>
        <p:spPr>
          <a:xfrm rot="16200000">
            <a:off x="6094414" y="2435155"/>
            <a:ext cx="96763" cy="323701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 name="Round Same Side Corner Rectangle 26">
            <a:extLst>
              <a:ext uri="{FF2B5EF4-FFF2-40B4-BE49-F238E27FC236}">
                <a16:creationId xmlns:a16="http://schemas.microsoft.com/office/drawing/2014/main" id="{96462EC7-EFDF-4F5E-DC39-98A4F627D688}"/>
              </a:ext>
            </a:extLst>
          </p:cNvPr>
          <p:cNvSpPr/>
          <p:nvPr/>
        </p:nvSpPr>
        <p:spPr>
          <a:xfrm rot="16535945">
            <a:off x="7835845" y="3263942"/>
            <a:ext cx="332222" cy="918011"/>
          </a:xfrm>
          <a:prstGeom prst="round2SameRect">
            <a:avLst>
              <a:gd name="adj1" fmla="val 493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cxnSp>
        <p:nvCxnSpPr>
          <p:cNvPr id="8" name="Straight Arrow Connector 7">
            <a:extLst>
              <a:ext uri="{FF2B5EF4-FFF2-40B4-BE49-F238E27FC236}">
                <a16:creationId xmlns:a16="http://schemas.microsoft.com/office/drawing/2014/main" id="{ADBD2174-2517-0EC5-AD5D-66780B4BF22C}"/>
              </a:ext>
            </a:extLst>
          </p:cNvPr>
          <p:cNvCxnSpPr>
            <a:cxnSpLocks/>
          </p:cNvCxnSpPr>
          <p:nvPr/>
        </p:nvCxnSpPr>
        <p:spPr>
          <a:xfrm flipH="1">
            <a:off x="7541878" y="3310558"/>
            <a:ext cx="245372" cy="359520"/>
          </a:xfrm>
          <a:prstGeom prst="straightConnector1">
            <a:avLst/>
          </a:prstGeom>
          <a:solidFill>
            <a:schemeClr val="accent3">
              <a:lumMod val="75000"/>
            </a:schemeClr>
          </a:solidFill>
          <a:ln w="28575">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8" name="Speech Bubble: Rectangle with Corners Rounded 27">
            <a:extLst>
              <a:ext uri="{FF2B5EF4-FFF2-40B4-BE49-F238E27FC236}">
                <a16:creationId xmlns:a16="http://schemas.microsoft.com/office/drawing/2014/main" id="{0286809B-E923-1676-EB8F-0B5C36AB31AF}"/>
              </a:ext>
            </a:extLst>
          </p:cNvPr>
          <p:cNvSpPr/>
          <p:nvPr/>
        </p:nvSpPr>
        <p:spPr>
          <a:xfrm>
            <a:off x="4757057" y="2197058"/>
            <a:ext cx="1338943" cy="990464"/>
          </a:xfrm>
          <a:prstGeom prst="wedgeRoundRectCallout">
            <a:avLst>
              <a:gd name="adj1" fmla="val -63516"/>
              <a:gd name="adj2" fmla="val 19637"/>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1" name="Round Same Side Corner Rectangle 21">
            <a:extLst>
              <a:ext uri="{FF2B5EF4-FFF2-40B4-BE49-F238E27FC236}">
                <a16:creationId xmlns:a16="http://schemas.microsoft.com/office/drawing/2014/main" id="{03CFF5CE-8D01-B192-A7E3-806E9EB5C8E4}"/>
              </a:ext>
            </a:extLst>
          </p:cNvPr>
          <p:cNvSpPr/>
          <p:nvPr/>
        </p:nvSpPr>
        <p:spPr>
          <a:xfrm>
            <a:off x="8168490" y="3377237"/>
            <a:ext cx="1149077" cy="2059998"/>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2" name="Oval 31">
            <a:extLst>
              <a:ext uri="{FF2B5EF4-FFF2-40B4-BE49-F238E27FC236}">
                <a16:creationId xmlns:a16="http://schemas.microsoft.com/office/drawing/2014/main" id="{FA2226FE-65AB-AEA9-85DB-9BDFA20B6839}"/>
              </a:ext>
            </a:extLst>
          </p:cNvPr>
          <p:cNvSpPr/>
          <p:nvPr/>
        </p:nvSpPr>
        <p:spPr>
          <a:xfrm>
            <a:off x="7952969" y="2111220"/>
            <a:ext cx="1162139" cy="116213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4400" b="1" dirty="0" err="1">
                <a:solidFill>
                  <a:schemeClr val="bg1"/>
                </a:solidFill>
                <a:latin typeface="Arial" panose="020B0604020202020204" pitchFamily="34" charset="0"/>
                <a:cs typeface="Arial" panose="020B0604020202020204" pitchFamily="34" charset="0"/>
              </a:rPr>
              <a:t>أ</a:t>
            </a:r>
            <a:endParaRPr lang="en-BE" sz="4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2559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FC9E3-6E66-BB2F-7DEC-F42248D3E197}"/>
              </a:ext>
            </a:extLst>
          </p:cNvPr>
          <p:cNvSpPr>
            <a:spLocks noGrp="1"/>
          </p:cNvSpPr>
          <p:nvPr>
            <p:ph type="title"/>
          </p:nvPr>
        </p:nvSpPr>
        <p:spPr/>
        <p:txBody>
          <a:bodyPr/>
          <a:lstStyle/>
          <a:p>
            <a:pPr rtl="1"/>
            <a:r>
              <a:rPr lang="ar-SA" dirty="0">
                <a:latin typeface="Calibri" panose="020F0502020204030204" pitchFamily="34" charset="0"/>
                <a:cs typeface="Calibri" panose="020F0502020204030204" pitchFamily="34" charset="0"/>
              </a:rPr>
              <a:t>قم بإرشاد زميلك/ زميلتك</a:t>
            </a:r>
            <a:endParaRPr lang="en-BE"/>
          </a:p>
        </p:txBody>
      </p:sp>
      <p:pic>
        <p:nvPicPr>
          <p:cNvPr id="6" name="Picture 5">
            <a:extLst>
              <a:ext uri="{FF2B5EF4-FFF2-40B4-BE49-F238E27FC236}">
                <a16:creationId xmlns:a16="http://schemas.microsoft.com/office/drawing/2014/main" id="{55B805B2-31FB-87F6-AA14-3D5ABDA56EE2}"/>
              </a:ext>
            </a:extLst>
          </p:cNvPr>
          <p:cNvPicPr>
            <a:picLocks noChangeAspect="1"/>
          </p:cNvPicPr>
          <p:nvPr/>
        </p:nvPicPr>
        <p:blipFill>
          <a:blip r:embed="rId3">
            <a:duotone>
              <a:schemeClr val="accent3">
                <a:shade val="45000"/>
                <a:satMod val="135000"/>
              </a:schemeClr>
              <a:prstClr val="white"/>
            </a:duotone>
          </a:blip>
          <a:stretch>
            <a:fillRect/>
          </a:stretch>
        </p:blipFill>
        <p:spPr>
          <a:xfrm>
            <a:off x="3776065" y="1064427"/>
            <a:ext cx="4639869" cy="4753794"/>
          </a:xfrm>
          <a:prstGeom prst="rect">
            <a:avLst/>
          </a:prstGeom>
        </p:spPr>
      </p:pic>
      <p:sp>
        <p:nvSpPr>
          <p:cNvPr id="3" name="TextBox 2">
            <a:extLst>
              <a:ext uri="{FF2B5EF4-FFF2-40B4-BE49-F238E27FC236}">
                <a16:creationId xmlns:a16="http://schemas.microsoft.com/office/drawing/2014/main" id="{D86DCA41-EDBC-B1A7-87EA-516D01AA3CD2}"/>
              </a:ext>
            </a:extLst>
          </p:cNvPr>
          <p:cNvSpPr txBox="1"/>
          <p:nvPr/>
        </p:nvSpPr>
        <p:spPr>
          <a:xfrm>
            <a:off x="9913257" y="5079557"/>
            <a:ext cx="2030107" cy="738664"/>
          </a:xfrm>
          <a:prstGeom prst="rect">
            <a:avLst/>
          </a:prstGeom>
          <a:noFill/>
        </p:spPr>
        <p:txBody>
          <a:bodyPr wrap="square" rtlCol="0">
            <a:spAutoFit/>
          </a:bodyPr>
          <a:lstStyle/>
          <a:p>
            <a:pPr algn="r" rtl="1"/>
            <a:r>
              <a:rPr lang="en-GB" sz="1400" i="1" dirty="0">
                <a:solidFill>
                  <a:schemeClr val="accent3">
                    <a:lumMod val="75000"/>
                  </a:schemeClr>
                </a:solidFill>
                <a:latin typeface="Arial" panose="020B0604020202020204" pitchFamily="34" charset="0"/>
                <a:cs typeface="Arial" panose="020B0604020202020204" pitchFamily="34" charset="0"/>
              </a:rPr>
              <a:t>مصدر الصورة:</a:t>
            </a:r>
            <a:r>
              <a:rPr lang="en-GB" sz="1400" i="1" dirty="0">
                <a:solidFill>
                  <a:schemeClr val="accent3">
                    <a:lumMod val="75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https://www.elok.eu.org/kleurplaten/fruitschaal</a:t>
            </a:r>
            <a:r>
              <a:rPr lang="en-GB" sz="1400" i="1" dirty="0">
                <a:solidFill>
                  <a:schemeClr val="accent3">
                    <a:lumMod val="75000"/>
                  </a:schemeClr>
                </a:solidFill>
                <a:latin typeface="Arial" panose="020B0604020202020204" pitchFamily="34" charset="0"/>
                <a:cs typeface="Arial" panose="020B0604020202020204" pitchFamily="34" charset="0"/>
              </a:rPr>
              <a:t> </a:t>
            </a:r>
            <a:endParaRPr lang="en-BE" sz="1400" i="1" dirty="0">
              <a:solidFill>
                <a:schemeClr val="accent3">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5113113"/>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2929</TotalTime>
  <Words>7570</Words>
  <Application>Microsoft Office PowerPoint</Application>
  <PresentationFormat>Widescreen</PresentationFormat>
  <Paragraphs>1022</Paragraphs>
  <Slides>51</Slides>
  <Notes>51</Notes>
  <HiddenSlides>7</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Arial</vt:lpstr>
      <vt:lpstr>Calibri</vt:lpstr>
      <vt:lpstr>Calibri Light</vt:lpstr>
      <vt:lpstr>Garamond</vt:lpstr>
      <vt:lpstr>Office Theme</vt:lpstr>
      <vt:lpstr>PowerPoint Presentation</vt:lpstr>
      <vt:lpstr>PowerPoint Presentation</vt:lpstr>
      <vt:lpstr>هدف الوحدة</vt:lpstr>
      <vt:lpstr>الأجندة</vt:lpstr>
      <vt:lpstr>مراجعة: سحب القٌرعة!</vt:lpstr>
      <vt:lpstr>PowerPoint Presentation</vt:lpstr>
      <vt:lpstr>أهداف التعلم</vt:lpstr>
      <vt:lpstr>قم بإرشاد زميلك/ زميلتك</vt:lpstr>
      <vt:lpstr>قم بإرشاد زميلك/ زميلتك</vt:lpstr>
      <vt:lpstr>PowerPoint Presentation</vt:lpstr>
      <vt:lpstr>تحديد المساحة المناسبة للمقابلة</vt:lpstr>
      <vt:lpstr>تحديد المساحة المناسبة للمقابلة</vt:lpstr>
      <vt:lpstr>تحديد المساحة المناسبة للمقابلة</vt:lpstr>
      <vt:lpstr>تحديد من يجب أن يكون حاضرا</vt:lpstr>
      <vt:lpstr>PowerPoint Presentation</vt:lpstr>
      <vt:lpstr>تحديد ماذا و كيف تقوم بتوثيق المعلومات</vt:lpstr>
      <vt:lpstr>قائمة التحضير</vt:lpstr>
      <vt:lpstr>قائمة التحضير</vt:lpstr>
      <vt:lpstr>نقاط التعلم الأساسية</vt:lpstr>
      <vt:lpstr>PowerPoint Presentation</vt:lpstr>
      <vt:lpstr>تقنيات التواصل غير اللفظي</vt:lpstr>
      <vt:lpstr>تقنيات التواصل غير اللفظي</vt:lpstr>
      <vt:lpstr>تقنيات التواصل غير اللفظي</vt:lpstr>
      <vt:lpstr>تقنيات الاستماع الفعال</vt:lpstr>
      <vt:lpstr>تقنيات الاستماع الفعال</vt:lpstr>
      <vt:lpstr>PowerPoint Presentation</vt:lpstr>
      <vt:lpstr>لعب الأدوار</vt:lpstr>
      <vt:lpstr>تقنيات التحدث الفعال</vt:lpstr>
      <vt:lpstr>تقنيات التحدث الفعال</vt:lpstr>
      <vt:lpstr>اختيار كلماتك بعناية</vt:lpstr>
      <vt:lpstr>اختيار كلماتك بعناية</vt:lpstr>
      <vt:lpstr>كيف تختار التحدث</vt:lpstr>
      <vt:lpstr>تعزيز التحدث مع التواصل غير اللفظي</vt:lpstr>
      <vt:lpstr>نظرة عامة على تقنيات التواصل</vt:lpstr>
      <vt:lpstr>نقاط التعلم الأساسية</vt:lpstr>
      <vt:lpstr>PowerPoint Presentation</vt:lpstr>
      <vt:lpstr>وجهات النظر حول مشاركة الطفل والتواصل</vt:lpstr>
      <vt:lpstr>PowerPoint Presentation</vt:lpstr>
      <vt:lpstr>مبدأ مشاركة الطفل</vt:lpstr>
      <vt:lpstr>مناقشة عامة</vt:lpstr>
      <vt:lpstr>مناقشة عامة</vt:lpstr>
      <vt:lpstr>العمر ومرحلة النمو</vt:lpstr>
      <vt:lpstr>العمر ومرحلة النمو</vt:lpstr>
      <vt:lpstr>PowerPoint Presentation</vt:lpstr>
      <vt:lpstr>التواصل مع مختلف الأعمار</vt:lpstr>
      <vt:lpstr>التواصل مع الأطفال ذوي القدرات المختلفة</vt:lpstr>
      <vt:lpstr>PowerPoint Presentation</vt:lpstr>
      <vt:lpstr>نقاط التعلم الأساسية</vt:lpstr>
      <vt:lpstr>PowerPoint Presentation</vt:lpstr>
      <vt:lpstr>نهاية الوحدة ٣</vt:lpstr>
      <vt:lpstr>الرعاية الذاتية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65</cp:revision>
  <cp:lastPrinted>2023-02-27T02:52:04Z</cp:lastPrinted>
  <dcterms:created xsi:type="dcterms:W3CDTF">2023-02-13T10:27:07Z</dcterms:created>
  <dcterms:modified xsi:type="dcterms:W3CDTF">2023-04-03T10:11:30Z</dcterms:modified>
</cp:coreProperties>
</file>