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326" r:id="rId2"/>
    <p:sldId id="329" r:id="rId3"/>
    <p:sldId id="337" r:id="rId4"/>
    <p:sldId id="339" r:id="rId5"/>
    <p:sldId id="2630" r:id="rId6"/>
    <p:sldId id="262" r:id="rId7"/>
    <p:sldId id="334" r:id="rId8"/>
    <p:sldId id="2866" r:id="rId9"/>
    <p:sldId id="336" r:id="rId10"/>
    <p:sldId id="341" r:id="rId11"/>
    <p:sldId id="2868" r:id="rId12"/>
    <p:sldId id="2935" r:id="rId13"/>
    <p:sldId id="358" r:id="rId14"/>
    <p:sldId id="2934" r:id="rId15"/>
    <p:sldId id="2869" r:id="rId16"/>
    <p:sldId id="342" r:id="rId17"/>
    <p:sldId id="343" r:id="rId18"/>
    <p:sldId id="363" r:id="rId19"/>
    <p:sldId id="367" r:id="rId20"/>
    <p:sldId id="728" r:id="rId21"/>
    <p:sldId id="2890" r:id="rId22"/>
    <p:sldId id="366" r:id="rId23"/>
    <p:sldId id="379" r:id="rId24"/>
    <p:sldId id="2927" r:id="rId25"/>
    <p:sldId id="346" r:id="rId26"/>
    <p:sldId id="2821" r:id="rId27"/>
    <p:sldId id="391" r:id="rId28"/>
    <p:sldId id="2872" r:id="rId29"/>
    <p:sldId id="2871" r:id="rId30"/>
    <p:sldId id="359" r:id="rId31"/>
    <p:sldId id="360" r:id="rId32"/>
    <p:sldId id="348" r:id="rId33"/>
    <p:sldId id="2933" r:id="rId34"/>
    <p:sldId id="361" r:id="rId35"/>
    <p:sldId id="392" r:id="rId36"/>
    <p:sldId id="393" r:id="rId37"/>
    <p:sldId id="2875" r:id="rId38"/>
    <p:sldId id="2936" r:id="rId39"/>
    <p:sldId id="2888" r:id="rId40"/>
    <p:sldId id="365" r:id="rId41"/>
    <p:sldId id="2824" r:id="rId42"/>
    <p:sldId id="2826" r:id="rId43"/>
    <p:sldId id="2825" r:id="rId44"/>
    <p:sldId id="2931" r:id="rId45"/>
    <p:sldId id="2937" r:id="rId46"/>
    <p:sldId id="2863" r:id="rId47"/>
    <p:sldId id="2881" r:id="rId48"/>
    <p:sldId id="2861" r:id="rId49"/>
    <p:sldId id="2884" r:id="rId50"/>
    <p:sldId id="2885" r:id="rId51"/>
    <p:sldId id="2862" r:id="rId52"/>
    <p:sldId id="2886" r:id="rId53"/>
    <p:sldId id="284" r:id="rId54"/>
    <p:sldId id="2882" r:id="rId55"/>
    <p:sldId id="2930" r:id="rId56"/>
    <p:sldId id="2822" r:id="rId57"/>
    <p:sldId id="387" r:id="rId58"/>
  </p:sldIdLst>
  <p:sldSz cx="12192000" cy="6858000"/>
  <p:notesSz cx="7099300" cy="10234613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77F07BE6-7241-4BC1-B711-AB7CDBFDA4C0}">
          <p14:sldIdLst>
            <p14:sldId id="326"/>
          </p14:sldIdLst>
        </p14:section>
        <p14:section name="Session 1" id="{5470E4F9-7E96-47A0-856E-3C73824E28D0}">
          <p14:sldIdLst>
            <p14:sldId id="329"/>
            <p14:sldId id="337"/>
            <p14:sldId id="339"/>
            <p14:sldId id="2630"/>
            <p14:sldId id="262"/>
          </p14:sldIdLst>
        </p14:section>
        <p14:section name="Session 2" id="{9D28F5F4-7976-474C-AE8C-A27009B41733}">
          <p14:sldIdLst>
            <p14:sldId id="334"/>
            <p14:sldId id="2866"/>
            <p14:sldId id="336"/>
            <p14:sldId id="341"/>
            <p14:sldId id="2868"/>
            <p14:sldId id="2935"/>
            <p14:sldId id="358"/>
            <p14:sldId id="2934"/>
            <p14:sldId id="2869"/>
            <p14:sldId id="342"/>
          </p14:sldIdLst>
        </p14:section>
        <p14:section name="Session 3" id="{77C23C8A-C50B-4131-90D1-4123F361D47F}">
          <p14:sldIdLst>
            <p14:sldId id="343"/>
            <p14:sldId id="363"/>
            <p14:sldId id="367"/>
            <p14:sldId id="728"/>
            <p14:sldId id="2890"/>
            <p14:sldId id="366"/>
            <p14:sldId id="379"/>
            <p14:sldId id="2927"/>
            <p14:sldId id="346"/>
            <p14:sldId id="2821"/>
            <p14:sldId id="391"/>
            <p14:sldId id="2872"/>
            <p14:sldId id="2871"/>
            <p14:sldId id="359"/>
          </p14:sldIdLst>
        </p14:section>
        <p14:section name="Session 4" id="{C260E907-A783-475B-BDF4-3FC75A1922B3}">
          <p14:sldIdLst>
            <p14:sldId id="360"/>
            <p14:sldId id="348"/>
            <p14:sldId id="2933"/>
            <p14:sldId id="361"/>
            <p14:sldId id="392"/>
            <p14:sldId id="393"/>
            <p14:sldId id="2875"/>
            <p14:sldId id="2936"/>
            <p14:sldId id="2888"/>
            <p14:sldId id="365"/>
          </p14:sldIdLst>
        </p14:section>
        <p14:section name="Session 5" id="{4DB08AF1-9FD0-44F9-BF3E-77ACF93EB42A}">
          <p14:sldIdLst>
            <p14:sldId id="2824"/>
            <p14:sldId id="2826"/>
            <p14:sldId id="2825"/>
            <p14:sldId id="2931"/>
            <p14:sldId id="2937"/>
            <p14:sldId id="2863"/>
            <p14:sldId id="2881"/>
            <p14:sldId id="2861"/>
            <p14:sldId id="2884"/>
            <p14:sldId id="2885"/>
            <p14:sldId id="2862"/>
            <p14:sldId id="2886"/>
          </p14:sldIdLst>
        </p14:section>
        <p14:section name="Session 6" id="{5D0D88E7-5F60-4597-A232-155C14D2BE89}">
          <p14:sldIdLst>
            <p14:sldId id="284"/>
            <p14:sldId id="2882"/>
            <p14:sldId id="2930"/>
            <p14:sldId id="2822"/>
            <p14:sldId id="38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6EC714-8382-DEDA-363D-064BEB13D0B0}" name="Crystal Stewart" initials="CS" userId="GKZZVnRSUXtTMPrb39Zri5wg64SiJQpaNi8UeT9rgak=" providerId="None"/>
  <p188:author id="{A36A2820-D923-6E53-C312-A21723F6603F}" name="Ilse Van der Straeten" initials="IVdS" userId="S::Ilse.VanderStraeten@rescue.org::48c204e9-4447-4a09-a8d3-af2f3980ba4f" providerId="AD"/>
  <p188:author id="{2BA547FE-46EF-BB21-D252-B02F0AE3AB5E}" name="Ilse Van der Straeten" initials="IVdS" userId="Ilse Van der Straet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8294" autoAdjust="0"/>
    <p:restoredTop sz="72611" autoAdjust="0"/>
  </p:normalViewPr>
  <p:slideViewPr>
    <p:cSldViewPr snapToGrid="0">
      <p:cViewPr varScale="1">
        <p:scale>
          <a:sx n="54" d="100"/>
          <a:sy n="54" d="100"/>
        </p:scale>
        <p:origin x="10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12"/>
    </p:cViewPr>
  </p:sorterViewPr>
  <p:notesViewPr>
    <p:cSldViewPr snapToGrid="0">
      <p:cViewPr varScale="1">
        <p:scale>
          <a:sx n="50" d="100"/>
          <a:sy n="50" d="100"/>
        </p:scale>
        <p:origin x="2673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microsoft.com/office/2018/10/relationships/authors" Target="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otes Placeholder 7">
            <a:extLst>
              <a:ext uri="{FF2B5EF4-FFF2-40B4-BE49-F238E27FC236}">
                <a16:creationId xmlns:a16="http://schemas.microsoft.com/office/drawing/2014/main" id="{823B6688-57BC-BDD1-F407-2B2F2F971F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7838" y="4229101"/>
            <a:ext cx="6143625" cy="544260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9" name="Slide Image Placeholder 4">
            <a:extLst>
              <a:ext uri="{FF2B5EF4-FFF2-40B4-BE49-F238E27FC236}">
                <a16:creationId xmlns:a16="http://schemas.microsoft.com/office/drawing/2014/main" id="{FB765083-1273-76A7-202A-414B1A8345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77838" y="460375"/>
            <a:ext cx="6143625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94778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مرحباً</a:t>
            </a:r>
          </a:p>
          <a:p>
            <a:pPr algn="r" rtl="1"/>
            <a:r>
              <a:rPr lang="ar-SA" dirty="0"/>
              <a:t>الت</a:t>
            </a:r>
            <a:r>
              <a:rPr lang="en-GB" dirty="0" err="1"/>
              <a:t>رح</a:t>
            </a:r>
            <a:r>
              <a:rPr lang="ar-SA" dirty="0" err="1"/>
              <a:t>ي</a:t>
            </a:r>
            <a:r>
              <a:rPr lang="en-GB" dirty="0" err="1"/>
              <a:t>ب</a:t>
            </a:r>
            <a:r>
              <a:rPr lang="en-GB" dirty="0"/>
              <a:t> </a:t>
            </a:r>
            <a:r>
              <a:rPr lang="en-GB" dirty="0" err="1"/>
              <a:t>بالمشاركين</a:t>
            </a:r>
            <a:r>
              <a:rPr lang="ar-SA" dirty="0"/>
              <a:t> و المشاركات</a:t>
            </a:r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FCEDFBE-4214-BBAC-6D7D-76372A7010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A6B552A-6106-D501-5289-34DC77027E6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969485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sz="1100" b="1" dirty="0"/>
              <a:t>الشرح</a:t>
            </a:r>
            <a:endParaRPr lang="en-GB" sz="1100" b="1" dirty="0"/>
          </a:p>
          <a:p>
            <a:pPr algn="r" rtl="1"/>
            <a:r>
              <a:rPr lang="en-GB" sz="1100" i="1" dirty="0"/>
              <a:t>تهدف المعايير الدنيا لحماية الطفل إلى </a:t>
            </a:r>
            <a:r>
              <a:rPr lang="en-GB" sz="1100" i="1" dirty="0" err="1"/>
              <a:t>ضمان</a:t>
            </a:r>
            <a:r>
              <a:rPr lang="en-GB" sz="1100" i="1" dirty="0"/>
              <a:t> </a:t>
            </a:r>
            <a:r>
              <a:rPr lang="en-GB" sz="1100" i="1" dirty="0" err="1"/>
              <a:t>أن</a:t>
            </a:r>
            <a:r>
              <a:rPr lang="ar-SA" sz="1100" i="1" dirty="0"/>
              <a:t> تكون</a:t>
            </a:r>
            <a:r>
              <a:rPr lang="en-GB" sz="1100" i="1" dirty="0"/>
              <a:t> </a:t>
            </a:r>
            <a:r>
              <a:rPr lang="en-GB" sz="1100" i="1" dirty="0" err="1"/>
              <a:t>الإجراءات</a:t>
            </a:r>
            <a:r>
              <a:rPr lang="en-GB" sz="1100" i="1" dirty="0"/>
              <a:t> </a:t>
            </a:r>
            <a:r>
              <a:rPr lang="ar-SA" sz="1100" i="1" dirty="0"/>
              <a:t>على النحو التالي</a:t>
            </a:r>
            <a:r>
              <a:rPr lang="en-GB" sz="1100" i="1" dirty="0"/>
              <a:t>:</a:t>
            </a:r>
          </a:p>
          <a:p>
            <a:pPr lvl="1" algn="r" rtl="1"/>
            <a:r>
              <a:rPr lang="ar-SA" sz="1100" i="1" dirty="0"/>
              <a:t>على أساس </a:t>
            </a:r>
            <a:r>
              <a:rPr lang="en-GB" sz="1100" i="1" dirty="0" err="1"/>
              <a:t>الحقوق</a:t>
            </a:r>
            <a:endParaRPr lang="en-GB" sz="1100" i="1" dirty="0"/>
          </a:p>
          <a:p>
            <a:pPr lvl="1" algn="r" rtl="1"/>
            <a:r>
              <a:rPr lang="ar-SA" sz="1100" i="1" dirty="0"/>
              <a:t>مستندة إلى</a:t>
            </a:r>
            <a:r>
              <a:rPr lang="en-GB" sz="1100" i="1" dirty="0"/>
              <a:t> </a:t>
            </a:r>
            <a:r>
              <a:rPr lang="en-GB" sz="1100" i="1" dirty="0" err="1"/>
              <a:t>الأدلة</a:t>
            </a:r>
            <a:endParaRPr lang="en-GB" sz="1100" i="1" dirty="0"/>
          </a:p>
          <a:p>
            <a:pPr lvl="1" algn="r" rtl="1"/>
            <a:r>
              <a:rPr lang="en-GB" sz="1100" i="1" dirty="0"/>
              <a:t>قابلة للقياس في نتائجها</a:t>
            </a:r>
          </a:p>
          <a:p>
            <a:pPr algn="r" rtl="1"/>
            <a:r>
              <a:rPr lang="en-GB" sz="1100" i="1" dirty="0"/>
              <a:t>يجب على وكالات </a:t>
            </a:r>
            <a:r>
              <a:rPr lang="en-GB" sz="1100" i="1" dirty="0" err="1"/>
              <a:t>إدارة</a:t>
            </a:r>
            <a:r>
              <a:rPr lang="en-GB" sz="1100" i="1" dirty="0"/>
              <a:t> </a:t>
            </a:r>
            <a:r>
              <a:rPr lang="en-GB" sz="1100" i="1" dirty="0" err="1"/>
              <a:t>حال</a:t>
            </a:r>
            <a:r>
              <a:rPr lang="ar-SA" sz="1100" i="1" dirty="0" err="1"/>
              <a:t>ة</a:t>
            </a:r>
            <a:r>
              <a:rPr lang="en-GB" sz="1100" i="1" dirty="0"/>
              <a:t> حماية الطفل العاملة في البيئة الإنسانية أن تفي بالمتطلبات المدرجة في المعايير الدنيا لحماية الطفل.</a:t>
            </a:r>
          </a:p>
          <a:p>
            <a:pPr algn="r" rtl="1"/>
            <a:r>
              <a:rPr lang="en-GB" sz="1100" dirty="0" err="1"/>
              <a:t>عرض</a:t>
            </a:r>
            <a:r>
              <a:rPr lang="en-GB" sz="1100" dirty="0"/>
              <a:t> الشريحة</a:t>
            </a:r>
          </a:p>
          <a:p>
            <a:pPr algn="r" rtl="1"/>
            <a:r>
              <a:rPr lang="ar-SA" sz="1100" dirty="0" err="1"/>
              <a:t>الأشارة</a:t>
            </a:r>
            <a:r>
              <a:rPr lang="en-GB" sz="1100" dirty="0"/>
              <a:t> إلى:</a:t>
            </a:r>
          </a:p>
          <a:p>
            <a:pPr lvl="1" algn="r" rtl="1"/>
            <a:r>
              <a:rPr lang="en-GB" sz="1100" dirty="0"/>
              <a:t>التعريفات </a:t>
            </a:r>
            <a:r>
              <a:rPr lang="en-GB" sz="1100" dirty="0" err="1"/>
              <a:t>التي</a:t>
            </a:r>
            <a:r>
              <a:rPr lang="en-GB" sz="1100" dirty="0"/>
              <a:t> </a:t>
            </a:r>
            <a:r>
              <a:rPr lang="ar-SA" sz="1100" dirty="0"/>
              <a:t>تمت </a:t>
            </a:r>
            <a:r>
              <a:rPr lang="ar-SA" sz="1100" dirty="0" err="1"/>
              <a:t>م</a:t>
            </a:r>
            <a:r>
              <a:rPr lang="en-GB" sz="1100" dirty="0" err="1"/>
              <a:t>شارك</a:t>
            </a:r>
            <a:r>
              <a:rPr lang="ar-SA" sz="1100" dirty="0" err="1"/>
              <a:t>ت</a:t>
            </a:r>
            <a:r>
              <a:rPr lang="en-GB" sz="1100" dirty="0" err="1"/>
              <a:t>ها</a:t>
            </a:r>
            <a:r>
              <a:rPr lang="en-GB" sz="1100" dirty="0"/>
              <a:t> </a:t>
            </a:r>
            <a:r>
              <a:rPr lang="ar-SA" sz="1100" dirty="0"/>
              <a:t>من قبل </a:t>
            </a:r>
            <a:r>
              <a:rPr lang="en-GB" sz="1100" dirty="0" err="1"/>
              <a:t>المشارك</a:t>
            </a:r>
            <a:r>
              <a:rPr lang="ar-SA" sz="1100" dirty="0" err="1"/>
              <a:t>ي</a:t>
            </a:r>
            <a:r>
              <a:rPr lang="en-GB" sz="1100" dirty="0" err="1"/>
              <a:t>ن</a:t>
            </a:r>
            <a:r>
              <a:rPr lang="en-GB" sz="1100" dirty="0"/>
              <a:t> </a:t>
            </a:r>
            <a:r>
              <a:rPr lang="en-GB" sz="1100" dirty="0" err="1"/>
              <a:t>في</a:t>
            </a:r>
            <a:r>
              <a:rPr lang="en-GB" sz="1100" dirty="0"/>
              <a:t> وقت سابق</a:t>
            </a:r>
          </a:p>
          <a:p>
            <a:pPr lvl="1" algn="r" rtl="1"/>
            <a:r>
              <a:rPr lang="en-GB" sz="1100" dirty="0" err="1"/>
              <a:t>الكلمات</a:t>
            </a:r>
            <a:r>
              <a:rPr lang="en-GB" sz="1100" dirty="0"/>
              <a:t> </a:t>
            </a:r>
            <a:r>
              <a:rPr lang="en-GB" sz="1100" dirty="0" err="1"/>
              <a:t>ال</a:t>
            </a:r>
            <a:r>
              <a:rPr lang="ar-SA" sz="1100" dirty="0"/>
              <a:t>تي تم وضعها</a:t>
            </a:r>
            <a:r>
              <a:rPr lang="en-GB" sz="1100" dirty="0"/>
              <a:t> </a:t>
            </a:r>
            <a:r>
              <a:rPr lang="en-GB" sz="1100" dirty="0" err="1"/>
              <a:t>بدائرة</a:t>
            </a:r>
            <a:r>
              <a:rPr lang="en-GB" sz="1100" dirty="0"/>
              <a:t> </a:t>
            </a:r>
            <a:r>
              <a:rPr lang="ar-SA" sz="1100" dirty="0"/>
              <a:t>و المستخدمة </a:t>
            </a:r>
            <a:r>
              <a:rPr lang="en-GB" sz="1100" dirty="0" err="1"/>
              <a:t>أيضًا</a:t>
            </a:r>
            <a:r>
              <a:rPr lang="en-GB" sz="1100" dirty="0"/>
              <a:t> في التعريف المشترك بين الوكالات</a:t>
            </a:r>
          </a:p>
          <a:p>
            <a:pPr algn="r" rtl="1"/>
            <a:r>
              <a:rPr lang="en-GB" sz="1100" i="1" dirty="0"/>
              <a:t>"</a:t>
            </a:r>
            <a:r>
              <a:rPr lang="en-GB" sz="1100" i="1" dirty="0" err="1"/>
              <a:t>الأطفال</a:t>
            </a:r>
            <a:r>
              <a:rPr lang="en-GB" sz="1100" i="1" dirty="0"/>
              <a:t> </a:t>
            </a:r>
            <a:r>
              <a:rPr lang="en-GB" sz="1100" i="1" dirty="0" err="1"/>
              <a:t>وا</a:t>
            </a:r>
            <a:r>
              <a:rPr lang="ar-SA" sz="1100" i="1" dirty="0"/>
              <a:t>لعائلات</a:t>
            </a:r>
            <a:r>
              <a:rPr lang="en-GB" sz="1100" i="1" dirty="0"/>
              <a:t>"</a:t>
            </a:r>
          </a:p>
          <a:p>
            <a:pPr lvl="1" algn="r" rtl="1"/>
            <a:r>
              <a:rPr lang="en-GB" sz="1100" i="1" dirty="0"/>
              <a:t>تركز إدارة الحالة على احتياجات الأطفال وأسرهم.</a:t>
            </a:r>
          </a:p>
          <a:p>
            <a:pPr lvl="1" algn="r" rtl="1"/>
            <a:r>
              <a:rPr lang="en-GB" sz="1100" i="1" dirty="0"/>
              <a:t>عند </a:t>
            </a:r>
            <a:r>
              <a:rPr lang="en-GB" sz="1100" i="1" dirty="0" err="1"/>
              <a:t>تطبيق</a:t>
            </a:r>
            <a:r>
              <a:rPr lang="en-GB" sz="1100" i="1" dirty="0"/>
              <a:t> </a:t>
            </a:r>
            <a:r>
              <a:rPr lang="en-GB" sz="1100" i="1" dirty="0" err="1"/>
              <a:t>النهج</a:t>
            </a:r>
            <a:r>
              <a:rPr lang="ar-SA" sz="1100" i="1" dirty="0"/>
              <a:t> البيئي</a:t>
            </a:r>
            <a:r>
              <a:rPr lang="en-GB" sz="1100" i="1" dirty="0"/>
              <a:t> </a:t>
            </a:r>
            <a:r>
              <a:rPr lang="en-GB" sz="1100" i="1" dirty="0" err="1"/>
              <a:t>الاجتماعي</a:t>
            </a:r>
            <a:r>
              <a:rPr lang="ar-SA" sz="1100" i="1" dirty="0"/>
              <a:t>، </a:t>
            </a:r>
            <a:r>
              <a:rPr lang="en-GB" sz="1100" i="1" dirty="0" err="1"/>
              <a:t>لا</a:t>
            </a:r>
            <a:r>
              <a:rPr lang="en-GB" sz="1100" i="1" dirty="0"/>
              <a:t> يُنظر إلى </a:t>
            </a:r>
            <a:r>
              <a:rPr lang="en-GB" sz="1100" i="1" dirty="0" err="1"/>
              <a:t>الطفل</a:t>
            </a:r>
            <a:r>
              <a:rPr lang="en-GB" sz="1100" i="1" dirty="0"/>
              <a:t> </a:t>
            </a:r>
            <a:r>
              <a:rPr lang="ar-SA" sz="1100" i="1" dirty="0"/>
              <a:t>بأنه بمعزل </a:t>
            </a:r>
            <a:r>
              <a:rPr lang="en-GB" sz="1100" i="1" dirty="0" err="1"/>
              <a:t>ولكن</a:t>
            </a:r>
            <a:r>
              <a:rPr lang="en-GB" sz="1100" i="1" dirty="0"/>
              <a:t> أيضًا يتم أخذ عوامل الحماية داخل </a:t>
            </a:r>
            <a:r>
              <a:rPr lang="en-GB" sz="1100" i="1" dirty="0" err="1"/>
              <a:t>الأسرة</a:t>
            </a:r>
            <a:r>
              <a:rPr lang="en-GB" sz="1100" i="1" dirty="0"/>
              <a:t> </a:t>
            </a:r>
            <a:r>
              <a:rPr lang="en-GB" sz="1100" i="1" dirty="0" err="1"/>
              <a:t>والمجتمع</a:t>
            </a:r>
            <a:r>
              <a:rPr lang="ar-SA" sz="1100" i="1" dirty="0"/>
              <a:t> المحلي</a:t>
            </a:r>
            <a:r>
              <a:rPr lang="en-GB" sz="1100" i="1" dirty="0"/>
              <a:t> والمجتمع في الاعتبار.</a:t>
            </a:r>
          </a:p>
          <a:p>
            <a:pPr algn="r" rtl="1"/>
            <a:r>
              <a:rPr lang="en-GB" sz="1100" i="1" dirty="0"/>
              <a:t>"مخاوف تتعلق بالحماية"</a:t>
            </a:r>
          </a:p>
          <a:p>
            <a:pPr lvl="1" algn="r" rtl="1"/>
            <a:r>
              <a:rPr lang="en-GB" sz="1100" i="1" dirty="0"/>
              <a:t>تشير مخاوف الحماية إلى الإساءة والعنف والإهمال </a:t>
            </a:r>
            <a:r>
              <a:rPr lang="en-GB" sz="1100" i="1" dirty="0" err="1"/>
              <a:t>والاستغلال</a:t>
            </a:r>
            <a:r>
              <a:rPr lang="en-GB" sz="1100" i="1" dirty="0"/>
              <a:t> </a:t>
            </a:r>
            <a:r>
              <a:rPr lang="en-GB" sz="1100" i="1" dirty="0" err="1"/>
              <a:t>وهي</a:t>
            </a:r>
            <a:r>
              <a:rPr lang="en-GB" sz="1100" i="1" dirty="0"/>
              <a:t> مخاوف تتعلق بالحماية.</a:t>
            </a:r>
          </a:p>
          <a:p>
            <a:pPr lvl="1" algn="r" rtl="1"/>
            <a:r>
              <a:rPr lang="en-GB" sz="1100" i="1" dirty="0"/>
              <a:t>يمكن للأطفال المعرضين لخطر الأذى الاستفادة من دعم إدارة حالة حماية الطفل.</a:t>
            </a:r>
          </a:p>
          <a:p>
            <a:pPr algn="r" rtl="1"/>
            <a:r>
              <a:rPr lang="en-GB" sz="1100" i="1" dirty="0"/>
              <a:t>" </a:t>
            </a:r>
            <a:r>
              <a:rPr lang="ar-SA" sz="1100" i="1" dirty="0"/>
              <a:t>التحدي</a:t>
            </a:r>
            <a:r>
              <a:rPr lang="en-GB" sz="1100" i="1" dirty="0" err="1"/>
              <a:t>د</a:t>
            </a:r>
            <a:r>
              <a:rPr lang="en-GB" sz="1100" i="1" dirty="0"/>
              <a:t>"</a:t>
            </a:r>
          </a:p>
          <a:p>
            <a:pPr lvl="1" algn="r" rtl="1"/>
            <a:r>
              <a:rPr lang="en-GB" sz="1100" i="1" dirty="0"/>
              <a:t>الخطوة الأولى في عملية إدارة الحالة </a:t>
            </a:r>
            <a:r>
              <a:rPr lang="en-GB" sz="1100" i="1" dirty="0" err="1"/>
              <a:t>هي</a:t>
            </a:r>
            <a:r>
              <a:rPr lang="en-GB" sz="1100" i="1" dirty="0"/>
              <a:t> </a:t>
            </a:r>
            <a:r>
              <a:rPr lang="ar-SA" sz="1100" i="1" dirty="0"/>
              <a:t>ال</a:t>
            </a:r>
            <a:r>
              <a:rPr lang="en-GB" sz="1100" i="1" dirty="0" err="1"/>
              <a:t>تحديد</a:t>
            </a:r>
            <a:r>
              <a:rPr lang="en-GB" sz="1100" i="1" dirty="0"/>
              <a:t> </a:t>
            </a:r>
            <a:r>
              <a:rPr lang="en-GB" sz="1100" i="1" dirty="0" err="1"/>
              <a:t>والتسجيل</a:t>
            </a:r>
            <a:r>
              <a:rPr lang="ar-SA" sz="1100" i="1" dirty="0"/>
              <a:t>، </a:t>
            </a:r>
            <a:r>
              <a:rPr lang="en-GB" sz="1100" i="1" dirty="0" err="1"/>
              <a:t>والتي</a:t>
            </a:r>
            <a:r>
              <a:rPr lang="en-GB" sz="1100" i="1" dirty="0"/>
              <a:t> ستتم مناقشتها في الوحدة السادسة</a:t>
            </a:r>
          </a:p>
          <a:p>
            <a:pPr algn="r" rtl="1"/>
            <a:r>
              <a:rPr lang="en-GB" sz="1100" i="1" dirty="0"/>
              <a:t>"تلبية الاحتياجات"</a:t>
            </a:r>
          </a:p>
          <a:p>
            <a:pPr lvl="1" algn="r" rtl="1"/>
            <a:r>
              <a:rPr lang="en-GB" sz="1100" i="1" dirty="0"/>
              <a:t>إن دور أخصائي الحالة هو تلبية احتياجات الطفل.</a:t>
            </a:r>
          </a:p>
          <a:p>
            <a:pPr lvl="1" algn="r" rtl="1"/>
            <a:r>
              <a:rPr lang="en-GB" sz="1100" i="1" dirty="0"/>
              <a:t>يمكن القيام بذلك من خلال الدعم الفردي المباشر والتنسيق مع الوكالات الأخرى لضمان الوصول إلى الخدمات.</a:t>
            </a:r>
          </a:p>
          <a:p>
            <a:pPr algn="r" rtl="1"/>
            <a:r>
              <a:rPr lang="en-GB" sz="1100" i="1" dirty="0"/>
              <a:t>هل لدى أي شخص أي أسئلة أو بحاجة إلى توضيح؟</a:t>
            </a:r>
          </a:p>
          <a:p>
            <a:pPr algn="r" rtl="1"/>
            <a:r>
              <a:rPr lang="en-GB" sz="1100" i="1" dirty="0"/>
              <a:t>يمكنك </a:t>
            </a:r>
            <a:r>
              <a:rPr lang="en-GB" sz="1100" i="1" dirty="0" err="1"/>
              <a:t>أيضًا</a:t>
            </a:r>
            <a:r>
              <a:rPr lang="en-GB" sz="1100" i="1" dirty="0"/>
              <a:t> </a:t>
            </a:r>
            <a:r>
              <a:rPr lang="en-GB" sz="1100" i="1" dirty="0" err="1"/>
              <a:t>ا</a:t>
            </a:r>
            <a:r>
              <a:rPr lang="ar-SA" sz="1100" i="1" dirty="0"/>
              <a:t>لاطلاع</a:t>
            </a:r>
            <a:r>
              <a:rPr lang="en-GB" sz="1100" i="1" dirty="0"/>
              <a:t> على </a:t>
            </a:r>
            <a:r>
              <a:rPr lang="en-GB" sz="1100" i="1" dirty="0" err="1"/>
              <a:t>هذا</a:t>
            </a:r>
            <a:r>
              <a:rPr lang="en-GB" sz="1100" i="1" dirty="0"/>
              <a:t> </a:t>
            </a:r>
            <a:r>
              <a:rPr lang="ar-SA" sz="1100" i="1" dirty="0"/>
              <a:t>في</a:t>
            </a:r>
            <a:r>
              <a:rPr lang="ar-SA" sz="1100" b="1" i="1" dirty="0"/>
              <a:t> ال</a:t>
            </a:r>
            <a:r>
              <a:rPr lang="en-GB" sz="1100" b="1" i="1" dirty="0" err="1"/>
              <a:t>صفحة</a:t>
            </a:r>
            <a:r>
              <a:rPr lang="en-GB" sz="1100" b="1" i="1" dirty="0"/>
              <a:t> </a:t>
            </a:r>
            <a:r>
              <a:rPr lang="ar-SA" sz="1100" b="1" i="1" dirty="0"/>
              <a:t>٢٥ من دليل العمل</a:t>
            </a:r>
            <a:r>
              <a:rPr lang="en-GB" sz="1100" b="1" i="1" dirty="0"/>
              <a:t>: التعريفات</a:t>
            </a:r>
            <a:endParaRPr lang="en-GB" sz="1100" i="1" dirty="0"/>
          </a:p>
          <a:p>
            <a:pPr algn="r" rtl="1"/>
            <a:r>
              <a:rPr lang="en-GB" sz="1100" i="1" dirty="0"/>
              <a:t>سنبحث بمزيد من التفصيل </a:t>
            </a:r>
            <a:r>
              <a:rPr lang="en-GB" sz="1100" i="1" dirty="0" err="1"/>
              <a:t>حول</a:t>
            </a:r>
            <a:r>
              <a:rPr lang="en-GB" sz="1100" i="1" dirty="0"/>
              <a:t> </a:t>
            </a:r>
            <a:r>
              <a:rPr lang="ar-SA" sz="1100" i="1" dirty="0"/>
              <a:t>ما يشكل حالة </a:t>
            </a:r>
            <a:r>
              <a:rPr lang="en-GB" sz="1100" i="1" dirty="0" err="1"/>
              <a:t>حماية</a:t>
            </a:r>
            <a:r>
              <a:rPr lang="en-GB" sz="1100" i="1" dirty="0"/>
              <a:t> الطفل وما لا يشكلها.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86505BE-808B-F3F8-37DD-6E27966D50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C4AC0F0-E6B4-1EAA-08D7-B277B58E924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953573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"</a:t>
            </a:r>
            <a:r>
              <a:rPr lang="en-GB" i="1" dirty="0" err="1"/>
              <a:t>من</a:t>
            </a:r>
            <a:r>
              <a:rPr lang="en-GB" i="1" dirty="0"/>
              <a:t> يجب أن يتلقى إدارة الحالة؟"</a:t>
            </a:r>
          </a:p>
          <a:p>
            <a:pPr lvl="1" algn="r" rtl="1"/>
            <a:r>
              <a:rPr lang="en-GB" i="1" dirty="0"/>
              <a:t>نجد هذه </a:t>
            </a:r>
            <a:r>
              <a:rPr lang="en-GB" i="1" dirty="0" err="1"/>
              <a:t>الإجابة</a:t>
            </a:r>
            <a:r>
              <a:rPr lang="en-GB" i="1" dirty="0"/>
              <a:t> </a:t>
            </a:r>
            <a:r>
              <a:rPr lang="en-GB" i="1" dirty="0" err="1"/>
              <a:t>في</a:t>
            </a:r>
            <a:r>
              <a:rPr lang="ar-SA" i="1" dirty="0"/>
              <a:t> المعايير الدنيا </a:t>
            </a:r>
            <a:r>
              <a:rPr lang="en-GB" i="1" dirty="0" err="1"/>
              <a:t>حول</a:t>
            </a:r>
            <a:r>
              <a:rPr lang="en-GB" i="1" dirty="0"/>
              <a:t> إدارة الحالة</a:t>
            </a:r>
          </a:p>
          <a:p>
            <a:pPr lvl="1" algn="r" rtl="1"/>
            <a:r>
              <a:rPr lang="en-GB" i="1" dirty="0"/>
              <a:t>وينص على أنه ينبغي تحديد الأطفال والأسر الذين يواجهون مخاوف تتعلق بحماية الطفل.</a:t>
            </a:r>
          </a:p>
          <a:p>
            <a:pPr lvl="1" algn="r" rtl="1"/>
            <a:r>
              <a:rPr lang="en-GB" i="1" dirty="0"/>
              <a:t> </a:t>
            </a:r>
            <a:r>
              <a:rPr lang="en-GB" i="1" dirty="0" err="1"/>
              <a:t>يتضمن</a:t>
            </a:r>
            <a:r>
              <a:rPr lang="ar-SA" i="1" dirty="0"/>
              <a:t> هذا</a:t>
            </a:r>
            <a:r>
              <a:rPr lang="en-GB" i="1" dirty="0"/>
              <a:t>:</a:t>
            </a:r>
          </a:p>
          <a:p>
            <a:pPr lvl="2" algn="r" rtl="1"/>
            <a:r>
              <a:rPr lang="en-GB" i="1" dirty="0"/>
              <a:t>الأطفال في خطر </a:t>
            </a:r>
            <a:r>
              <a:rPr lang="en-GB" i="1" dirty="0" err="1"/>
              <a:t>التعرض</a:t>
            </a:r>
            <a:r>
              <a:rPr lang="en-GB" i="1" dirty="0"/>
              <a:t> </a:t>
            </a:r>
            <a:r>
              <a:rPr lang="en-GB" sz="1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للأذى</a:t>
            </a:r>
            <a:endParaRPr lang="ar-SA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algn="r" rtl="1"/>
            <a:r>
              <a:rPr lang="en-GB" i="1" dirty="0" err="1"/>
              <a:t>الأطفال</a:t>
            </a:r>
            <a:r>
              <a:rPr lang="en-GB" i="1" dirty="0"/>
              <a:t> الذين تعرضوا للأذى</a:t>
            </a:r>
          </a:p>
          <a:p>
            <a:pPr algn="r" rtl="1"/>
            <a:r>
              <a:rPr lang="en-GB" i="1" dirty="0"/>
              <a:t>يجب أن يتلقى هؤلاء الأطفال دعمًا مناسبًا ومنهجيًا وفي الوقت المناسب لتقليل الأثر </a:t>
            </a:r>
            <a:r>
              <a:rPr lang="en-GB" i="1" dirty="0" err="1"/>
              <a:t>السلبي</a:t>
            </a:r>
            <a:r>
              <a:rPr lang="en-GB" i="1" dirty="0"/>
              <a:t> </a:t>
            </a:r>
            <a:r>
              <a:rPr lang="en-GB" i="1" dirty="0" err="1"/>
              <a:t>ل</a:t>
            </a:r>
            <a:r>
              <a:rPr lang="ar-SA" i="1" dirty="0"/>
              <a:t>لإساءة </a:t>
            </a:r>
            <a:r>
              <a:rPr lang="en-GB" i="1" dirty="0" err="1"/>
              <a:t>والعنف</a:t>
            </a:r>
            <a:r>
              <a:rPr lang="en-GB" i="1" dirty="0"/>
              <a:t> والإهمال والاستغلال.</a:t>
            </a:r>
          </a:p>
          <a:p>
            <a:pPr algn="r" rtl="1"/>
            <a:r>
              <a:rPr lang="en-GB" i="1" dirty="0"/>
              <a:t>تذكر أن الخطر هو احتمال حدوث ضرر</a:t>
            </a:r>
          </a:p>
          <a:p>
            <a:pPr marL="0" indent="0" algn="r" rtl="1">
              <a:buNone/>
            </a:pPr>
            <a:endParaRPr lang="en-GB" i="1" dirty="0"/>
          </a:p>
          <a:p>
            <a:pPr marL="0" indent="0" algn="r" rtl="1">
              <a:buNone/>
            </a:pPr>
            <a:r>
              <a:rPr lang="en-GB" b="1" dirty="0"/>
              <a:t>مناقشة عامة</a:t>
            </a:r>
          </a:p>
          <a:p>
            <a:pPr algn="r" rtl="1"/>
            <a:r>
              <a:rPr lang="en-GB" i="1" dirty="0"/>
              <a:t>هل يمكنك تلخيص بعض الأمثلة على مخاوف حماية الطفل التي تمت مناقشتها في </a:t>
            </a:r>
            <a:r>
              <a:rPr lang="en-GB" i="1" dirty="0" err="1"/>
              <a:t>الوحدة</a:t>
            </a:r>
            <a:r>
              <a:rPr lang="en-GB" i="1" dirty="0"/>
              <a:t> </a:t>
            </a:r>
            <a:r>
              <a:rPr lang="ar-SA" i="1" dirty="0"/>
              <a:t>١</a:t>
            </a:r>
            <a:r>
              <a:rPr lang="en-GB" i="1" dirty="0"/>
              <a:t>؟</a:t>
            </a:r>
          </a:p>
          <a:p>
            <a:pPr algn="r" rtl="1"/>
            <a:r>
              <a:rPr lang="en-GB" dirty="0" err="1"/>
              <a:t>ال</a:t>
            </a:r>
            <a:r>
              <a:rPr lang="ar-SA" dirty="0"/>
              <a:t>إجابات</a:t>
            </a:r>
            <a:r>
              <a:rPr lang="en-GB" dirty="0"/>
              <a:t> على سبيل المثال:</a:t>
            </a:r>
          </a:p>
          <a:p>
            <a:pPr lvl="1" algn="r" rtl="1"/>
            <a:r>
              <a:rPr lang="en-GB" dirty="0" err="1"/>
              <a:t>الاعتداء</a:t>
            </a:r>
            <a:r>
              <a:rPr lang="ar-SA" dirty="0"/>
              <a:t>/ العنف</a:t>
            </a:r>
            <a:r>
              <a:rPr lang="en-GB" dirty="0"/>
              <a:t> </a:t>
            </a:r>
            <a:r>
              <a:rPr lang="en-GB" dirty="0" err="1"/>
              <a:t>الجسدي</a:t>
            </a:r>
            <a:r>
              <a:rPr lang="en-GB" dirty="0"/>
              <a:t> </a:t>
            </a:r>
            <a:endParaRPr lang="ar-SA" dirty="0"/>
          </a:p>
          <a:p>
            <a:pPr lvl="1" algn="r" rtl="1"/>
            <a:r>
              <a:rPr lang="en-GB" dirty="0" err="1"/>
              <a:t>الاعتداء</a:t>
            </a:r>
            <a:r>
              <a:rPr lang="en-GB" dirty="0"/>
              <a:t> / العنف الجنسي</a:t>
            </a:r>
          </a:p>
          <a:p>
            <a:pPr lvl="1" algn="r" rtl="1"/>
            <a:r>
              <a:rPr lang="en-GB" dirty="0" err="1"/>
              <a:t>ا</a:t>
            </a:r>
            <a:r>
              <a:rPr lang="ar-SA" dirty="0"/>
              <a:t>لا</a:t>
            </a:r>
            <a:r>
              <a:rPr lang="en-GB" dirty="0" err="1"/>
              <a:t>غتصاب</a:t>
            </a:r>
            <a:endParaRPr lang="en-GB" dirty="0"/>
          </a:p>
          <a:p>
            <a:pPr lvl="1" algn="r" rtl="1"/>
            <a:r>
              <a:rPr lang="en-GB" dirty="0"/>
              <a:t>الإساءة العاطفية أو النفسية / </a:t>
            </a:r>
            <a:r>
              <a:rPr lang="en-GB" dirty="0" err="1"/>
              <a:t>العنف</a:t>
            </a:r>
            <a:r>
              <a:rPr lang="ar-SA" dirty="0"/>
              <a:t> النفسي</a:t>
            </a:r>
            <a:endParaRPr lang="en-GB" dirty="0"/>
          </a:p>
          <a:p>
            <a:pPr lvl="1" algn="r" rtl="1"/>
            <a:r>
              <a:rPr lang="ar-SA" dirty="0" err="1"/>
              <a:t>الإ</a:t>
            </a:r>
            <a:r>
              <a:rPr lang="en-GB" dirty="0" err="1"/>
              <a:t>هم</a:t>
            </a:r>
            <a:r>
              <a:rPr lang="ar-SA" dirty="0" err="1"/>
              <a:t>ا</a:t>
            </a:r>
            <a:r>
              <a:rPr lang="en-GB" dirty="0" err="1"/>
              <a:t>ل</a:t>
            </a:r>
            <a:endParaRPr lang="en-GB" dirty="0"/>
          </a:p>
          <a:p>
            <a:pPr lvl="1" algn="r" rtl="1"/>
            <a:r>
              <a:rPr lang="en-GB" dirty="0" err="1"/>
              <a:t>التخلي</a:t>
            </a:r>
            <a:r>
              <a:rPr lang="en-GB" dirty="0"/>
              <a:t> </a:t>
            </a:r>
            <a:r>
              <a:rPr lang="en-GB" dirty="0" err="1"/>
              <a:t>عن</a:t>
            </a:r>
            <a:endParaRPr lang="en-GB" dirty="0"/>
          </a:p>
          <a:p>
            <a:pPr lvl="1" algn="r" rtl="1"/>
            <a:r>
              <a:rPr lang="ar-SA" dirty="0"/>
              <a:t> الأطفال </a:t>
            </a:r>
            <a:r>
              <a:rPr lang="en-GB" dirty="0" err="1"/>
              <a:t>غير</a:t>
            </a:r>
            <a:r>
              <a:rPr lang="en-GB" dirty="0"/>
              <a:t> المصحوبين</a:t>
            </a:r>
          </a:p>
          <a:p>
            <a:pPr lvl="1" algn="r" rtl="1"/>
            <a:r>
              <a:rPr lang="ar-SA" dirty="0"/>
              <a:t>الأطفال ال</a:t>
            </a:r>
            <a:r>
              <a:rPr lang="en-GB" dirty="0" err="1"/>
              <a:t>منفصل</a:t>
            </a:r>
            <a:r>
              <a:rPr lang="ar-SA" dirty="0"/>
              <a:t>ين</a:t>
            </a:r>
            <a:endParaRPr lang="en-GB" dirty="0"/>
          </a:p>
          <a:p>
            <a:pPr lvl="1" algn="r" rtl="1"/>
            <a:r>
              <a:rPr lang="ar-SA" dirty="0"/>
              <a:t>ال</a:t>
            </a:r>
            <a:r>
              <a:rPr lang="en-GB" dirty="0" err="1"/>
              <a:t>يتيم</a:t>
            </a:r>
            <a:endParaRPr lang="en-GB" dirty="0"/>
          </a:p>
          <a:p>
            <a:pPr lvl="1" algn="r" rtl="1"/>
            <a:r>
              <a:rPr lang="en-GB" dirty="0"/>
              <a:t>عمالة الأطفال (ليست أسوأ أشكالها)</a:t>
            </a:r>
          </a:p>
          <a:p>
            <a:pPr lvl="1" algn="r" rtl="1"/>
            <a:r>
              <a:rPr lang="en-GB" dirty="0"/>
              <a:t>العمل الخطير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DC414CD-5C3A-EA4F-3171-19E626B133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EF19AD1-B52D-E9D1-0805-A02071EB028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0194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5"/>
            <a:ext cx="6143625" cy="9211334"/>
          </a:xfrm>
        </p:spPr>
        <p:txBody>
          <a:bodyPr/>
          <a:lstStyle/>
          <a:p>
            <a:pPr lvl="1" algn="r" rtl="1"/>
            <a:r>
              <a:rPr lang="en-GB" dirty="0"/>
              <a:t>الاستغلال والاعتداء الجنسي (SEA)</a:t>
            </a:r>
          </a:p>
          <a:p>
            <a:pPr lvl="1" algn="r" rtl="1"/>
            <a:r>
              <a:rPr lang="en-GB" dirty="0"/>
              <a:t>الرق / البيع / الاختطاف / الإتجار / </a:t>
            </a:r>
            <a:r>
              <a:rPr lang="en-GB" dirty="0" err="1"/>
              <a:t>العمل</a:t>
            </a:r>
            <a:r>
              <a:rPr lang="en-GB" dirty="0"/>
              <a:t> </a:t>
            </a:r>
            <a:r>
              <a:rPr lang="en-GB" dirty="0" err="1"/>
              <a:t>ال</a:t>
            </a:r>
            <a:r>
              <a:rPr lang="ar-SA" dirty="0"/>
              <a:t>قسري</a:t>
            </a:r>
            <a:endParaRPr lang="en-GB" dirty="0"/>
          </a:p>
          <a:p>
            <a:pPr lvl="1" algn="r" rtl="1"/>
            <a:r>
              <a:rPr lang="ar-SA" dirty="0"/>
              <a:t>مخالفة</a:t>
            </a:r>
            <a:r>
              <a:rPr lang="en-GB" dirty="0"/>
              <a:t> القانون</a:t>
            </a:r>
          </a:p>
          <a:p>
            <a:pPr lvl="1" algn="r" rtl="1"/>
            <a:r>
              <a:rPr lang="ar-SA" dirty="0"/>
              <a:t>الارتباط</a:t>
            </a:r>
            <a:r>
              <a:rPr lang="en-GB" dirty="0"/>
              <a:t> بقوات أو مجموعات مسلحة</a:t>
            </a:r>
          </a:p>
          <a:p>
            <a:pPr lvl="1" algn="r" rtl="1"/>
            <a:r>
              <a:rPr lang="ar-SA" dirty="0"/>
              <a:t>ال</a:t>
            </a:r>
            <a:r>
              <a:rPr lang="en-GB" dirty="0" err="1"/>
              <a:t>حرم</a:t>
            </a:r>
            <a:r>
              <a:rPr lang="ar-SA" dirty="0"/>
              <a:t>ان</a:t>
            </a:r>
            <a:r>
              <a:rPr lang="en-GB" dirty="0"/>
              <a:t> من حريتهم / رهن الاعتقال</a:t>
            </a:r>
          </a:p>
          <a:p>
            <a:pPr lvl="1" algn="r" rtl="1"/>
            <a:r>
              <a:rPr lang="en-GB" dirty="0"/>
              <a:t>زواج الأطفال</a:t>
            </a:r>
          </a:p>
          <a:p>
            <a:pPr lvl="1" algn="r" rtl="1"/>
            <a:r>
              <a:rPr lang="en-GB" dirty="0"/>
              <a:t>تشويه الأعضاء التناسلية الأنثوية (ختان الإناث)</a:t>
            </a:r>
          </a:p>
          <a:p>
            <a:pPr lvl="1" algn="r" rtl="1"/>
            <a:r>
              <a:rPr lang="ar-SA" dirty="0"/>
              <a:t>الحمل</a:t>
            </a:r>
            <a:r>
              <a:rPr lang="en-GB" dirty="0"/>
              <a:t>/ </a:t>
            </a:r>
            <a:r>
              <a:rPr lang="en-GB" dirty="0" err="1"/>
              <a:t>ا</a:t>
            </a:r>
            <a:r>
              <a:rPr lang="ar-SA" dirty="0"/>
              <a:t>لوالد الطفل</a:t>
            </a:r>
            <a:endParaRPr lang="en-GB" dirty="0"/>
          </a:p>
          <a:p>
            <a:pPr lvl="1" algn="r" rtl="1"/>
            <a:r>
              <a:rPr lang="en-GB" dirty="0" err="1"/>
              <a:t>ترتيب</a:t>
            </a:r>
            <a:r>
              <a:rPr lang="ar-SA" dirty="0"/>
              <a:t>ات</a:t>
            </a:r>
            <a:r>
              <a:rPr lang="en-GB" dirty="0"/>
              <a:t> </a:t>
            </a:r>
            <a:r>
              <a:rPr lang="en-GB" dirty="0" err="1"/>
              <a:t>رعاية</a:t>
            </a:r>
            <a:r>
              <a:rPr lang="en-GB" dirty="0"/>
              <a:t> </a:t>
            </a:r>
            <a:r>
              <a:rPr lang="en-GB" dirty="0" err="1"/>
              <a:t>ضعيف</a:t>
            </a:r>
            <a:r>
              <a:rPr lang="ar-SA" dirty="0" err="1"/>
              <a:t>ة</a:t>
            </a:r>
            <a:r>
              <a:rPr lang="en-GB" dirty="0"/>
              <a:t> للغاية</a:t>
            </a:r>
          </a:p>
          <a:p>
            <a:pPr lvl="1" algn="r" rtl="1"/>
            <a:r>
              <a:rPr lang="en-GB" dirty="0"/>
              <a:t>طفل ناجٍ من ذخائر متفجرة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0089A78-24C1-3F4B-ED5A-31A897EC14E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274076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العمل </a:t>
            </a:r>
            <a:r>
              <a:rPr lang="en-GB" b="1" dirty="0" err="1"/>
              <a:t>الفردي</a:t>
            </a:r>
            <a:r>
              <a:rPr lang="en-GB" b="1" dirty="0"/>
              <a:t> </a:t>
            </a:r>
            <a:r>
              <a:rPr lang="ar-SA" b="1" dirty="0"/>
              <a:t>(١٠دقائق)</a:t>
            </a:r>
            <a:endParaRPr lang="en-GB" b="1" dirty="0"/>
          </a:p>
          <a:p>
            <a:pPr algn="r" rtl="1"/>
            <a:r>
              <a:rPr lang="en-GB" dirty="0"/>
              <a:t>توجيه </a:t>
            </a:r>
            <a:r>
              <a:rPr lang="en-GB" dirty="0" err="1"/>
              <a:t>المشاركين</a:t>
            </a:r>
            <a:r>
              <a:rPr lang="en-GB" dirty="0"/>
              <a:t> </a:t>
            </a:r>
            <a:r>
              <a:rPr lang="en-GB" dirty="0" err="1"/>
              <a:t>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GB" b="1" dirty="0" err="1"/>
              <a:t>صفحة</a:t>
            </a:r>
            <a:r>
              <a:rPr lang="ar-SA" b="1" dirty="0"/>
              <a:t> ٢٦من</a:t>
            </a:r>
            <a:r>
              <a:rPr lang="en-GB" b="1" dirty="0"/>
              <a:t> دليل </a:t>
            </a:r>
            <a:r>
              <a:rPr lang="en-GB" b="1" dirty="0" err="1"/>
              <a:t>العمل</a:t>
            </a:r>
            <a:r>
              <a:rPr lang="en-GB" b="1" dirty="0"/>
              <a:t> :</a:t>
            </a:r>
            <a:r>
              <a:rPr lang="en-GB" b="1" dirty="0" err="1"/>
              <a:t>هل</a:t>
            </a:r>
            <a:r>
              <a:rPr lang="en-GB" b="1" dirty="0"/>
              <a:t> </a:t>
            </a:r>
            <a:r>
              <a:rPr lang="en-GB" b="1" dirty="0" err="1"/>
              <a:t>هي</a:t>
            </a:r>
            <a:r>
              <a:rPr lang="en-GB" b="1" dirty="0"/>
              <a:t> </a:t>
            </a:r>
            <a:r>
              <a:rPr lang="ar-SA" b="1" dirty="0"/>
              <a:t>حالة</a:t>
            </a:r>
            <a:r>
              <a:rPr lang="en-GB" b="1" dirty="0"/>
              <a:t> حماية الطفل؟</a:t>
            </a:r>
          </a:p>
          <a:p>
            <a:pPr algn="r" rtl="1"/>
            <a:r>
              <a:rPr lang="en-GB" i="1" dirty="0"/>
              <a:t>اقرأ كل سيناريو قصير</a:t>
            </a:r>
          </a:p>
          <a:p>
            <a:pPr lvl="1" algn="r" rtl="1"/>
            <a:r>
              <a:rPr lang="en-GB" i="1" dirty="0"/>
              <a:t>قرر ما إذا كنت ستفكر في هذا الطفل لخدمات إدارة الحالة (أي اجمع المزيد من المعلومات واطلب الموافقة على التسجيل)؟ نعم أو لا.</a:t>
            </a:r>
          </a:p>
          <a:p>
            <a:pPr lvl="1" algn="r" rtl="1"/>
            <a:r>
              <a:rPr lang="en-GB" i="1" dirty="0"/>
              <a:t>اكتب إجابتك</a:t>
            </a:r>
          </a:p>
          <a:p>
            <a:pPr lvl="1" algn="r" rtl="1"/>
            <a:r>
              <a:rPr lang="en-GB" i="1" dirty="0"/>
              <a:t>يمكنك مناقشة الناس من حولك</a:t>
            </a:r>
          </a:p>
          <a:p>
            <a:pPr lvl="1" algn="r" rtl="1"/>
            <a:r>
              <a:rPr lang="en-GB" i="1" dirty="0"/>
              <a:t>تذكر أننا نبحث عن طفل يتعرض أو معرض لخطر الإساءة أو العنف أو الإهمال أو الاستغلال</a:t>
            </a:r>
          </a:p>
          <a:p>
            <a:pPr algn="r" rtl="1"/>
            <a:r>
              <a:rPr lang="en-GB" i="1" dirty="0"/>
              <a:t>السيناريوهات قصيرة جدا</a:t>
            </a:r>
          </a:p>
          <a:p>
            <a:pPr lvl="1" algn="r" rtl="1"/>
            <a:r>
              <a:rPr lang="en-GB" i="1" dirty="0"/>
              <a:t>كثير من المعلومات الإضافية مفقودة</a:t>
            </a:r>
          </a:p>
          <a:p>
            <a:pPr lvl="1" algn="r" rtl="1"/>
            <a:r>
              <a:rPr lang="en-GB" i="1" dirty="0"/>
              <a:t>عادة ما يقوم أخصائي الحالة بجمع المزيد من المعلومات لتقييم ما إذا كان الطفل يحتاج إلى دعم إدارة الحالة أم لا.</a:t>
            </a:r>
          </a:p>
          <a:p>
            <a:pPr algn="r" rtl="1"/>
            <a:r>
              <a:rPr lang="en-GB" dirty="0"/>
              <a:t>امنح </a:t>
            </a:r>
            <a:r>
              <a:rPr lang="en-GB" dirty="0" err="1"/>
              <a:t>المشاركين</a:t>
            </a:r>
            <a:r>
              <a:rPr lang="en-GB" dirty="0"/>
              <a:t> </a:t>
            </a:r>
            <a:r>
              <a:rPr lang="ar-SA" dirty="0"/>
              <a:t>١٠</a:t>
            </a:r>
            <a:r>
              <a:rPr lang="en-GB" dirty="0"/>
              <a:t> دقائق لإكمالها</a:t>
            </a:r>
          </a:p>
          <a:p>
            <a:pPr algn="r" rtl="1"/>
            <a:r>
              <a:rPr lang="en-GB" dirty="0" err="1"/>
              <a:t>أعط</a:t>
            </a:r>
            <a:r>
              <a:rPr lang="en-GB" dirty="0"/>
              <a:t> </a:t>
            </a:r>
            <a:r>
              <a:rPr lang="ar-SA" dirty="0"/>
              <a:t>تنبيهاً</a:t>
            </a:r>
            <a:r>
              <a:rPr lang="en-GB" dirty="0"/>
              <a:t> لمدة دقيقة واحدة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A36B106-CD62-71FE-E9F0-75AB836A52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B27E88F-1D2E-F72D-C59C-E982E6915A4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93659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مناقشة عامة</a:t>
            </a:r>
          </a:p>
          <a:p>
            <a:pPr algn="r" rtl="1"/>
            <a:r>
              <a:rPr lang="en-GB" dirty="0"/>
              <a:t>اطلب </a:t>
            </a:r>
            <a:r>
              <a:rPr lang="en-GB" dirty="0" err="1"/>
              <a:t>من</a:t>
            </a:r>
            <a:r>
              <a:rPr lang="en-GB" dirty="0"/>
              <a:t> </a:t>
            </a:r>
            <a:r>
              <a:rPr lang="ar-SA" dirty="0"/>
              <a:t>مشاركين </a:t>
            </a:r>
            <a:r>
              <a:rPr lang="en-GB" dirty="0" err="1"/>
              <a:t>متطوعين</a:t>
            </a:r>
            <a:r>
              <a:rPr lang="en-GB" dirty="0"/>
              <a:t> تقديم إجاباتهم لكل سيناريو</a:t>
            </a:r>
          </a:p>
          <a:p>
            <a:pPr lvl="1" algn="r" rtl="1"/>
            <a:r>
              <a:rPr lang="en-GB" dirty="0"/>
              <a:t>نعم ام لا ولماذا</a:t>
            </a:r>
          </a:p>
          <a:p>
            <a:pPr algn="r" rtl="1"/>
            <a:r>
              <a:rPr lang="ar-SA" dirty="0"/>
              <a:t>قم بتوجيه</a:t>
            </a:r>
            <a:r>
              <a:rPr lang="en-GB" dirty="0"/>
              <a:t> مناقشة قصيرة إذا لزم الأمر</a:t>
            </a:r>
          </a:p>
          <a:p>
            <a:pPr algn="r" rtl="1"/>
            <a:r>
              <a:rPr lang="en-GB" dirty="0"/>
              <a:t>مراجعة </a:t>
            </a:r>
            <a:r>
              <a:rPr lang="en-GB" dirty="0" err="1"/>
              <a:t>واستكمال</a:t>
            </a:r>
            <a:r>
              <a:rPr lang="en-GB" dirty="0"/>
              <a:t> </a:t>
            </a:r>
            <a:r>
              <a:rPr lang="en-GB" dirty="0" err="1"/>
              <a:t>ال</a:t>
            </a:r>
            <a:r>
              <a:rPr lang="ar-SA" dirty="0"/>
              <a:t>إجابات</a:t>
            </a:r>
            <a:r>
              <a:rPr lang="en-GB" dirty="0"/>
              <a:t> أدناه</a:t>
            </a:r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الإجابات</a:t>
            </a:r>
            <a:endParaRPr lang="en-GB" b="1" dirty="0"/>
          </a:p>
          <a:p>
            <a:pPr algn="r" rtl="1"/>
            <a:r>
              <a:rPr lang="ar-SA" b="1" dirty="0"/>
              <a:t>ل</a:t>
            </a:r>
            <a:r>
              <a:rPr lang="en-GB" b="1" dirty="0" err="1"/>
              <a:t>يلي</a:t>
            </a:r>
            <a:r>
              <a:rPr lang="en-GB" b="1" dirty="0"/>
              <a:t>: لا</a:t>
            </a:r>
          </a:p>
          <a:p>
            <a:pPr lvl="1" algn="r" rtl="1"/>
            <a:r>
              <a:rPr lang="en-GB" dirty="0"/>
              <a:t>لا توجد مؤشرات على </a:t>
            </a:r>
            <a:r>
              <a:rPr lang="en-GB" dirty="0" err="1"/>
              <a:t>أن</a:t>
            </a:r>
            <a:r>
              <a:rPr lang="en-GB" dirty="0"/>
              <a:t> </a:t>
            </a:r>
            <a:r>
              <a:rPr lang="ar-SA" dirty="0"/>
              <a:t>ل</a:t>
            </a:r>
            <a:r>
              <a:rPr lang="en-GB" dirty="0" err="1"/>
              <a:t>يلي</a:t>
            </a:r>
            <a:r>
              <a:rPr lang="en-GB" dirty="0"/>
              <a:t> لديها مخاوف تتعلق بالحماية.</a:t>
            </a:r>
          </a:p>
          <a:p>
            <a:pPr algn="r" rtl="1"/>
            <a:r>
              <a:rPr lang="en-GB" b="1" dirty="0" err="1"/>
              <a:t>فريد</a:t>
            </a:r>
            <a:r>
              <a:rPr lang="ar-SA" b="1" dirty="0" err="1"/>
              <a:t>ة</a:t>
            </a:r>
            <a:r>
              <a:rPr lang="en-GB" b="1" dirty="0"/>
              <a:t>: لا</a:t>
            </a:r>
          </a:p>
          <a:p>
            <a:pPr lvl="1" algn="r" rtl="1"/>
            <a:r>
              <a:rPr lang="en-GB" dirty="0"/>
              <a:t>هذه قضية اجتماعية تحتاج إلى حل من </a:t>
            </a:r>
            <a:r>
              <a:rPr lang="en-GB" dirty="0" err="1"/>
              <a:t>خلال</a:t>
            </a:r>
            <a:r>
              <a:rPr lang="en-GB" dirty="0"/>
              <a:t> </a:t>
            </a:r>
            <a:r>
              <a:rPr lang="ar-SA" dirty="0"/>
              <a:t>ال</a:t>
            </a:r>
            <a:r>
              <a:rPr lang="en-GB" dirty="0" err="1"/>
              <a:t>تعبئة</a:t>
            </a:r>
            <a:r>
              <a:rPr lang="en-GB" dirty="0"/>
              <a:t> </a:t>
            </a:r>
            <a:r>
              <a:rPr lang="en-GB" dirty="0" err="1"/>
              <a:t>المجتمع</a:t>
            </a:r>
            <a:r>
              <a:rPr lang="ar-SA" dirty="0" err="1"/>
              <a:t>ية</a:t>
            </a:r>
            <a:r>
              <a:rPr lang="en-GB" dirty="0"/>
              <a:t> </a:t>
            </a:r>
            <a:r>
              <a:rPr lang="en-GB" dirty="0" err="1"/>
              <a:t>وال</a:t>
            </a:r>
            <a:r>
              <a:rPr lang="ar-SA" dirty="0"/>
              <a:t>مناصر</a:t>
            </a:r>
            <a:r>
              <a:rPr lang="en-GB" dirty="0" err="1"/>
              <a:t>ة</a:t>
            </a:r>
            <a:r>
              <a:rPr lang="en-GB" dirty="0"/>
              <a:t> وتغيير السياسة على نطاق أوسع.</a:t>
            </a:r>
          </a:p>
          <a:p>
            <a:pPr lvl="1" algn="r" rtl="1"/>
            <a:r>
              <a:rPr lang="en-GB" dirty="0"/>
              <a:t>لا يشير الوضع الموصوف إلى </a:t>
            </a:r>
            <a:r>
              <a:rPr lang="en-GB" dirty="0" err="1"/>
              <a:t>أن</a:t>
            </a:r>
            <a:r>
              <a:rPr lang="en-GB" dirty="0"/>
              <a:t> </a:t>
            </a:r>
            <a:r>
              <a:rPr lang="en-GB" dirty="0" err="1"/>
              <a:t>فريد</a:t>
            </a:r>
            <a:r>
              <a:rPr lang="ar-SA" dirty="0" err="1"/>
              <a:t>ة</a:t>
            </a:r>
            <a:r>
              <a:rPr lang="en-GB" dirty="0"/>
              <a:t> </a:t>
            </a:r>
            <a:r>
              <a:rPr lang="en-GB" dirty="0" err="1"/>
              <a:t>لديها</a:t>
            </a:r>
            <a:r>
              <a:rPr lang="en-GB" dirty="0"/>
              <a:t> </a:t>
            </a:r>
            <a:r>
              <a:rPr lang="en-GB" dirty="0" err="1"/>
              <a:t>مخاوف</a:t>
            </a:r>
            <a:r>
              <a:rPr lang="en-GB" dirty="0"/>
              <a:t> </a:t>
            </a:r>
            <a:r>
              <a:rPr lang="en-GB" dirty="0" err="1"/>
              <a:t>تتعلق</a:t>
            </a:r>
            <a:r>
              <a:rPr lang="en-GB" dirty="0"/>
              <a:t> </a:t>
            </a:r>
            <a:r>
              <a:rPr lang="en-GB" dirty="0" err="1"/>
              <a:t>بالحماية</a:t>
            </a:r>
            <a:r>
              <a:rPr lang="ar-SA" dirty="0"/>
              <a:t> </a:t>
            </a:r>
            <a:r>
              <a:rPr lang="en-GB" dirty="0" err="1"/>
              <a:t>أو</a:t>
            </a:r>
            <a:r>
              <a:rPr lang="en-GB" dirty="0"/>
              <a:t> أنها تعامل بشكل مختلف عن الآخرين في مجتمعها ، على الرغم من أن مجتمعها يعامل بشكل مختلف عن الآخرين في البلد.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A36B106-CD62-71FE-E9F0-75AB836A52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85B8ED6-E7FA-84CC-EEBA-E396FA8AECD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708173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مناقشة عامة</a:t>
            </a:r>
          </a:p>
          <a:p>
            <a:pPr algn="r" rtl="1"/>
            <a:r>
              <a:rPr lang="en-GB" dirty="0" err="1"/>
              <a:t>اطلب</a:t>
            </a:r>
            <a:r>
              <a:rPr lang="en-GB" dirty="0"/>
              <a:t> </a:t>
            </a:r>
            <a:r>
              <a:rPr lang="en-GB" dirty="0" err="1"/>
              <a:t>من</a:t>
            </a:r>
            <a:r>
              <a:rPr lang="ar-SA" dirty="0"/>
              <a:t> مشاركين </a:t>
            </a:r>
            <a:r>
              <a:rPr lang="en-GB" dirty="0" err="1"/>
              <a:t>متطوعين</a:t>
            </a:r>
            <a:r>
              <a:rPr lang="en-GB" dirty="0"/>
              <a:t> </a:t>
            </a:r>
            <a:r>
              <a:rPr lang="en-GB" dirty="0" err="1"/>
              <a:t>تقديم</a:t>
            </a:r>
            <a:r>
              <a:rPr lang="en-GB" dirty="0"/>
              <a:t> </a:t>
            </a:r>
            <a:r>
              <a:rPr lang="en-GB" dirty="0" err="1"/>
              <a:t>إجاباتهم</a:t>
            </a:r>
            <a:r>
              <a:rPr lang="en-GB" dirty="0"/>
              <a:t> </a:t>
            </a:r>
            <a:r>
              <a:rPr lang="en-GB" dirty="0" err="1"/>
              <a:t>لكل</a:t>
            </a:r>
            <a:r>
              <a:rPr lang="en-GB" dirty="0"/>
              <a:t> </a:t>
            </a:r>
            <a:r>
              <a:rPr lang="en-GB" dirty="0" err="1"/>
              <a:t>سيناريو</a:t>
            </a:r>
            <a:endParaRPr lang="en-GB" dirty="0"/>
          </a:p>
          <a:p>
            <a:pPr lvl="1" algn="r" rtl="1"/>
            <a:r>
              <a:rPr lang="en-GB" dirty="0"/>
              <a:t>نعم ام لا ولماذا</a:t>
            </a:r>
          </a:p>
          <a:p>
            <a:pPr algn="r" rtl="1"/>
            <a:r>
              <a:rPr lang="ar-SA" dirty="0"/>
              <a:t>قم بتوجيه</a:t>
            </a:r>
            <a:r>
              <a:rPr lang="en-GB" dirty="0"/>
              <a:t> مناقشة قصيرة إذا لزم الأمر</a:t>
            </a:r>
          </a:p>
          <a:p>
            <a:pPr algn="r" rtl="1"/>
            <a:r>
              <a:rPr lang="en-GB" dirty="0" err="1"/>
              <a:t>استكمل</a:t>
            </a:r>
            <a:r>
              <a:rPr lang="en-GB" dirty="0"/>
              <a:t> </a:t>
            </a:r>
            <a:r>
              <a:rPr lang="en-GB" dirty="0" err="1"/>
              <a:t>با</a:t>
            </a:r>
            <a:r>
              <a:rPr lang="ar-SA" dirty="0"/>
              <a:t>لإجابات</a:t>
            </a:r>
            <a:r>
              <a:rPr lang="en-GB" dirty="0"/>
              <a:t> أدناه</a:t>
            </a:r>
          </a:p>
          <a:p>
            <a:pPr algn="r" rtl="1"/>
            <a:r>
              <a:rPr lang="en-GB" i="1" dirty="0"/>
              <a:t>هل لدى أي شخص أي أسئلة أو بحاجة إلى توضيح؟</a:t>
            </a:r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ar-SA" b="1" dirty="0"/>
              <a:t>الإجابات</a:t>
            </a:r>
            <a:endParaRPr lang="en-GB" b="1" dirty="0"/>
          </a:p>
          <a:p>
            <a:pPr algn="r" rtl="1"/>
            <a:r>
              <a:rPr lang="en-GB" b="1" dirty="0"/>
              <a:t>سارة: ربما</a:t>
            </a:r>
          </a:p>
          <a:p>
            <a:pPr lvl="1" algn="r" rtl="1"/>
            <a:r>
              <a:rPr lang="en-GB" dirty="0"/>
              <a:t>هناك خطر حماية لأن سارة فتاة مراهقة تنام في نفس الغرفة مع الذكور بدون </a:t>
            </a:r>
            <a:r>
              <a:rPr lang="en-GB" dirty="0" err="1"/>
              <a:t>أي</a:t>
            </a:r>
            <a:r>
              <a:rPr lang="en-GB" dirty="0"/>
              <a:t> </a:t>
            </a:r>
            <a:r>
              <a:rPr lang="ar-SA" dirty="0"/>
              <a:t>رفقة</a:t>
            </a:r>
            <a:r>
              <a:rPr lang="en-GB" dirty="0"/>
              <a:t> نسائية.</a:t>
            </a:r>
          </a:p>
          <a:p>
            <a:pPr lvl="1" algn="r" rtl="1"/>
            <a:r>
              <a:rPr lang="en-GB" dirty="0"/>
              <a:t>ومع ذلك ، قد يكون من الممكن حل هذه المشكلة دون </a:t>
            </a:r>
            <a:r>
              <a:rPr lang="en-GB" dirty="0" err="1"/>
              <a:t>فتح</a:t>
            </a:r>
            <a:r>
              <a:rPr lang="en-GB" dirty="0"/>
              <a:t> </a:t>
            </a:r>
            <a:r>
              <a:rPr lang="ar-SA" dirty="0"/>
              <a:t>حالة</a:t>
            </a:r>
            <a:r>
              <a:rPr lang="en-GB" dirty="0"/>
              <a:t>.</a:t>
            </a:r>
          </a:p>
          <a:p>
            <a:pPr lvl="1" algn="r" rtl="1"/>
            <a:r>
              <a:rPr lang="en-GB" dirty="0"/>
              <a:t>سيحتاج أخصائي الحالة إلى جمع المزيد من المعلومات أولاً.</a:t>
            </a:r>
          </a:p>
          <a:p>
            <a:pPr algn="r" rtl="1"/>
            <a:r>
              <a:rPr lang="en-US" sz="1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داو</a:t>
            </a:r>
            <a:r>
              <a:rPr lang="ar-SA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en-US" sz="1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</a:t>
            </a: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/>
              <a:t>: نعم</a:t>
            </a:r>
          </a:p>
          <a:p>
            <a:pPr lvl="1" algn="r" rtl="1"/>
            <a:r>
              <a:rPr lang="en-GB" dirty="0" err="1"/>
              <a:t>لدى</a:t>
            </a:r>
            <a:r>
              <a:rPr lang="en-GB" dirty="0"/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داو</a:t>
            </a:r>
            <a:r>
              <a:rPr lang="ar-SA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/>
              <a:t> العديد من مخاوف حماية الطفل التي يجب تقييمها والاستجابة لها بمشاركته.</a:t>
            </a:r>
          </a:p>
          <a:p>
            <a:pPr lvl="1" algn="r" rtl="1"/>
            <a:r>
              <a:rPr lang="en-GB" dirty="0"/>
              <a:t>إنه لا يعيش مع والديه رغم أنهما يبدوان على قيد الحياة ، ويعمل في مصنع بأدوات خطيرة.</a:t>
            </a:r>
          </a:p>
          <a:p>
            <a:pPr lvl="1" algn="r" rtl="1"/>
            <a:r>
              <a:rPr lang="en-GB" dirty="0"/>
              <a:t>هذا يشكل خطرا كبيرا على صحته وبالتالي فإن الوضع يحتاج إلى تقييم </a:t>
            </a:r>
            <a:r>
              <a:rPr lang="en-GB" dirty="0" err="1"/>
              <a:t>والاستجابة</a:t>
            </a:r>
            <a:r>
              <a:rPr lang="en-GB" dirty="0"/>
              <a:t> </a:t>
            </a:r>
            <a:r>
              <a:rPr lang="en-GB" dirty="0" err="1"/>
              <a:t>له</a:t>
            </a:r>
            <a:r>
              <a:rPr lang="ar-SA" dirty="0"/>
              <a:t>.</a:t>
            </a:r>
            <a:endParaRPr lang="en-GB" dirty="0"/>
          </a:p>
          <a:p>
            <a:pPr lvl="1" algn="r" rtl="1"/>
            <a:r>
              <a:rPr lang="en-GB" dirty="0"/>
              <a:t>علاوة على ذلك ، فإن </a:t>
            </a:r>
            <a:r>
              <a:rPr lang="en-GB" dirty="0" err="1"/>
              <a:t>وضع</a:t>
            </a:r>
            <a:r>
              <a:rPr lang="en-GB" dirty="0"/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داو</a:t>
            </a:r>
            <a:r>
              <a:rPr lang="ar-SA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المعيشي </a:t>
            </a:r>
            <a:r>
              <a:rPr lang="en-GB" dirty="0" err="1"/>
              <a:t>والنوم</a:t>
            </a:r>
            <a:r>
              <a:rPr lang="en-GB" dirty="0"/>
              <a:t> غير واضح ويحتاج إلى تقييم لمعرفة ما إذا كانت هناك مخاطر حماية أخرى تنجم عنه وما الذي يمكن فعله.</a:t>
            </a:r>
          </a:p>
          <a:p>
            <a:pPr lvl="1" algn="r" rtl="1"/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FCBF05C-6ACE-52DD-4DBA-E6EDC9B47B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55289B7-9924-6A57-F847-6022EF4DC01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10136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CA" dirty="0" err="1"/>
              <a:t>عرض</a:t>
            </a:r>
            <a:r>
              <a:rPr lang="en-CA" dirty="0"/>
              <a:t> الشريحة</a:t>
            </a:r>
            <a:endParaRPr lang="en-BE" dirty="0"/>
          </a:p>
          <a:p>
            <a:pPr algn="r" rtl="1"/>
            <a:r>
              <a:rPr lang="en-US" i="1" dirty="0"/>
              <a:t>هل لدى أي شخص أي أسئلة أو بحاجة إلى توضيحات؟</a:t>
            </a:r>
          </a:p>
          <a:p>
            <a:pPr algn="r" rtl="1"/>
            <a:r>
              <a:rPr lang="en-US" i="1" dirty="0"/>
              <a:t>في الجلسة التالية سنناقش عملية </a:t>
            </a:r>
            <a:r>
              <a:rPr lang="en-US" i="1" dirty="0" err="1"/>
              <a:t>إدارة</a:t>
            </a:r>
            <a:r>
              <a:rPr lang="en-US" i="1" dirty="0"/>
              <a:t> </a:t>
            </a:r>
            <a:r>
              <a:rPr lang="en-US" i="1" dirty="0" err="1"/>
              <a:t>الحالة</a:t>
            </a:r>
            <a:r>
              <a:rPr lang="ar-SA" i="1" dirty="0"/>
              <a:t>، </a:t>
            </a:r>
            <a:r>
              <a:rPr lang="en-US" i="1" dirty="0" err="1"/>
              <a:t>بما</a:t>
            </a:r>
            <a:r>
              <a:rPr lang="en-US" i="1" dirty="0"/>
              <a:t> في ذلك الخطوات الست لإدارة الحالة.</a:t>
            </a:r>
            <a:endParaRPr lang="en-BE" i="1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7F02873-2F78-C919-077F-7621885ED7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23650C4-B6D6-3FD8-FB44-7C97DDBD31C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24825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مدة الجلسة الثالثة: ساعة </a:t>
            </a:r>
            <a:r>
              <a:rPr lang="en-GB" b="1" dirty="0" err="1"/>
              <a:t>و</a:t>
            </a:r>
            <a:r>
              <a:rPr lang="en-GB" b="1" dirty="0"/>
              <a:t> </a:t>
            </a:r>
            <a:r>
              <a:rPr lang="ar-SA" b="1" dirty="0"/>
              <a:t>٤٥</a:t>
            </a:r>
            <a:r>
              <a:rPr lang="en-GB" b="1" dirty="0"/>
              <a:t> دقيقة</a:t>
            </a:r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سنناقش في هذه الجلسة عملية </a:t>
            </a:r>
            <a:r>
              <a:rPr lang="en-GB" i="1" dirty="0" err="1"/>
              <a:t>إدارة</a:t>
            </a:r>
            <a:r>
              <a:rPr lang="en-GB" i="1" dirty="0"/>
              <a:t> </a:t>
            </a:r>
            <a:r>
              <a:rPr lang="en-GB" i="1" dirty="0" err="1"/>
              <a:t>الحالة</a:t>
            </a:r>
            <a:r>
              <a:rPr lang="ar-SA" i="1" dirty="0"/>
              <a:t>، </a:t>
            </a:r>
            <a:r>
              <a:rPr lang="en-GB" i="1" dirty="0" err="1"/>
              <a:t>بما</a:t>
            </a:r>
            <a:r>
              <a:rPr lang="en-GB" i="1" dirty="0"/>
              <a:t> في ذلك الخطوات الست لإدارة الحالة.</a:t>
            </a:r>
          </a:p>
          <a:p>
            <a:pPr algn="r" rtl="1"/>
            <a:r>
              <a:rPr lang="en-GB" i="1" dirty="0"/>
              <a:t>هذه جلسة مهمة لأنها تحدد العملية التي تقوم عليها إدارة الحالة بالكامل.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45935B6-B16E-BF9B-5B3B-1DCF3694E3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DAA0A62-82E7-72F6-4BB6-B7A9475CDA7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92484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يجب دائمًا التعامل مع إدارة </a:t>
            </a:r>
            <a:r>
              <a:rPr lang="en-GB" i="1" dirty="0" err="1"/>
              <a:t>الحالة</a:t>
            </a:r>
            <a:r>
              <a:rPr lang="en-GB" i="1" dirty="0"/>
              <a:t> </a:t>
            </a:r>
            <a:r>
              <a:rPr lang="en-GB" i="1" dirty="0" err="1"/>
              <a:t>بطريقة</a:t>
            </a:r>
            <a:r>
              <a:rPr lang="ar-SA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قائمة على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التشاركية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والتمكين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القوة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الشريحة</a:t>
            </a:r>
          </a:p>
          <a:p>
            <a:pPr algn="r" rtl="1"/>
            <a:r>
              <a:rPr lang="en-GB" i="1" dirty="0"/>
              <a:t> </a:t>
            </a:r>
            <a:r>
              <a:rPr lang="en-GB" i="1" dirty="0" err="1"/>
              <a:t>سوف</a:t>
            </a:r>
            <a:r>
              <a:rPr lang="ar-SA" i="1" dirty="0"/>
              <a:t> نقوم</a:t>
            </a:r>
            <a:r>
              <a:rPr lang="en-GB" i="1" dirty="0"/>
              <a:t>:</a:t>
            </a:r>
          </a:p>
          <a:p>
            <a:pPr lvl="1" algn="r" rtl="1"/>
            <a:r>
              <a:rPr lang="ar-SA" i="1" dirty="0"/>
              <a:t>بالنظر</a:t>
            </a:r>
            <a:r>
              <a:rPr lang="en-GB" i="1" dirty="0"/>
              <a:t> إلى هذه المبادئ الثلاثة عن كثب</a:t>
            </a:r>
          </a:p>
          <a:p>
            <a:pPr lvl="1" algn="r" rtl="1"/>
            <a:r>
              <a:rPr lang="ar-SA" i="1" dirty="0" err="1"/>
              <a:t>م</a:t>
            </a:r>
            <a:r>
              <a:rPr lang="en-GB" i="1" dirty="0" err="1"/>
              <a:t>ناقش</a:t>
            </a:r>
            <a:r>
              <a:rPr lang="ar-SA" i="1" dirty="0" err="1"/>
              <a:t>ة</a:t>
            </a:r>
            <a:r>
              <a:rPr lang="en-GB" i="1" dirty="0"/>
              <a:t> كيف </a:t>
            </a:r>
            <a:r>
              <a:rPr lang="en-GB" i="1" dirty="0" err="1"/>
              <a:t>يمكن</a:t>
            </a:r>
            <a:r>
              <a:rPr lang="en-GB" i="1" dirty="0"/>
              <a:t> </a:t>
            </a:r>
            <a:r>
              <a:rPr lang="en-GB" i="1" dirty="0" err="1"/>
              <a:t>ل</a:t>
            </a:r>
            <a:r>
              <a:rPr lang="ar-SA" i="1" dirty="0"/>
              <a:t>أخصائي</a:t>
            </a:r>
            <a:r>
              <a:rPr lang="en-GB" i="1" dirty="0"/>
              <a:t> الحالة القيام بذلك بالضبط.</a:t>
            </a:r>
          </a:p>
          <a:p>
            <a:pPr algn="r" rtl="1"/>
            <a:endParaRPr lang="en-GB" dirty="0"/>
          </a:p>
          <a:p>
            <a:pPr algn="r" rtl="1"/>
            <a:endParaRPr lang="en-GB" dirty="0"/>
          </a:p>
          <a:p>
            <a:pPr lvl="1"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8DDFAC0-7436-4AAA-0B14-1DAE468D3F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E066D46-8E14-9F7A-6DE2-2BFF09E33A2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108781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يجب أن تكون هناك ظروف قليلة للسماح للطفل بالمشاركة بطريقة هادفة.</a:t>
            </a:r>
          </a:p>
          <a:p>
            <a:pPr algn="r" rtl="1"/>
            <a:r>
              <a:rPr lang="en-GB" i="1" dirty="0" err="1"/>
              <a:t>أولاً</a:t>
            </a:r>
            <a:r>
              <a:rPr lang="ar-SA" i="1" dirty="0"/>
              <a:t>، </a:t>
            </a:r>
            <a:r>
              <a:rPr lang="en-GB" i="1" dirty="0" err="1"/>
              <a:t>يجب</a:t>
            </a:r>
            <a:r>
              <a:rPr lang="en-GB" i="1" dirty="0"/>
              <a:t> أن يكون الطفل في بيئة مناسبة حتى </a:t>
            </a:r>
            <a:r>
              <a:rPr lang="en-GB" i="1" dirty="0" err="1"/>
              <a:t>يشعر</a:t>
            </a:r>
            <a:r>
              <a:rPr lang="en-GB" i="1" dirty="0"/>
              <a:t>  بأنه قادر على مشاركة آرائه.</a:t>
            </a:r>
          </a:p>
          <a:p>
            <a:pPr algn="r" rtl="1"/>
            <a:r>
              <a:rPr lang="en-GB" i="1" dirty="0"/>
              <a:t>يجب أن تكون البيئة </a:t>
            </a:r>
            <a:r>
              <a:rPr lang="en-GB" i="1" dirty="0" err="1"/>
              <a:t>آمنة</a:t>
            </a:r>
            <a:r>
              <a:rPr lang="en-GB" i="1" dirty="0"/>
              <a:t> </a:t>
            </a:r>
            <a:r>
              <a:rPr lang="en-GB" i="1" dirty="0" err="1"/>
              <a:t>و</a:t>
            </a:r>
            <a:r>
              <a:rPr lang="ar-SA" i="1" dirty="0"/>
              <a:t> فيها </a:t>
            </a:r>
            <a:r>
              <a:rPr lang="en-GB" i="1" dirty="0" err="1"/>
              <a:t>خصوصية</a:t>
            </a:r>
            <a:r>
              <a:rPr lang="en-GB" i="1" dirty="0"/>
              <a:t> حتى يتمكن الطفل من مشاركة آرائه بطريقة سرية </a:t>
            </a:r>
            <a:r>
              <a:rPr lang="en-GB" i="1" dirty="0" err="1"/>
              <a:t>وهادئة</a:t>
            </a:r>
            <a:r>
              <a:rPr lang="en-GB" i="1" dirty="0"/>
              <a:t> </a:t>
            </a:r>
            <a:r>
              <a:rPr lang="en-GB" i="1" dirty="0" err="1"/>
              <a:t>وسهل</a:t>
            </a:r>
            <a:r>
              <a:rPr lang="en-GB" i="1" dirty="0"/>
              <a:t> الوصول وملائمة للطفل ومريحة.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i="1" dirty="0"/>
              <a:t>ماذا يعني كل شرط؟ قدم مثالا.</a:t>
            </a:r>
          </a:p>
          <a:p>
            <a:pPr algn="r" rtl="1"/>
            <a:r>
              <a:rPr lang="ar-SA" dirty="0"/>
              <a:t>أمثلة عن الإجابات</a:t>
            </a:r>
            <a:r>
              <a:rPr lang="en-GB" dirty="0"/>
              <a:t>:</a:t>
            </a:r>
          </a:p>
          <a:p>
            <a:pPr lvl="1" algn="r" rtl="1"/>
            <a:r>
              <a:rPr lang="en-GB" b="1" dirty="0" err="1"/>
              <a:t>آمن</a:t>
            </a:r>
            <a:r>
              <a:rPr lang="ar-SA" b="1" dirty="0" err="1"/>
              <a:t>ة</a:t>
            </a:r>
            <a:r>
              <a:rPr lang="en-GB" b="1" dirty="0"/>
              <a:t>:</a:t>
            </a:r>
            <a:r>
              <a:rPr lang="en-GB" dirty="0"/>
              <a:t>عندما يكون الجاني في مكان قريب ، لن يشعر الطفل بالأمان لمشاركة </a:t>
            </a:r>
            <a:r>
              <a:rPr lang="en-GB" dirty="0" err="1"/>
              <a:t>آرائه</a:t>
            </a:r>
            <a:r>
              <a:rPr lang="en-GB" dirty="0"/>
              <a:t> </a:t>
            </a:r>
            <a:r>
              <a:rPr lang="ar-SA" dirty="0"/>
              <a:t>.</a:t>
            </a:r>
            <a:endParaRPr lang="en-GB" dirty="0"/>
          </a:p>
          <a:p>
            <a:pPr lvl="1" algn="r" rtl="1"/>
            <a:r>
              <a:rPr lang="ar-SA" b="1" dirty="0"/>
              <a:t>ال</a:t>
            </a:r>
            <a:r>
              <a:rPr lang="en-GB" b="1" dirty="0" err="1"/>
              <a:t>خص</a:t>
            </a:r>
            <a:r>
              <a:rPr lang="ar-SA" b="1" dirty="0"/>
              <a:t>وصية</a:t>
            </a:r>
            <a:r>
              <a:rPr lang="en-GB" b="1" dirty="0"/>
              <a:t>:</a:t>
            </a:r>
            <a:r>
              <a:rPr lang="en-GB" dirty="0"/>
              <a:t>عند مناقشة قضايا حساسة ، مثل الإساءة ، لن يشعر الطفل بالأمان أو </a:t>
            </a:r>
            <a:r>
              <a:rPr lang="en-GB" dirty="0" err="1"/>
              <a:t>الراحة</a:t>
            </a:r>
            <a:r>
              <a:rPr lang="en-GB" dirty="0"/>
              <a:t> </a:t>
            </a:r>
            <a:r>
              <a:rPr lang="ar-SA" dirty="0"/>
              <a:t>بأن يقوم بالمشاركة</a:t>
            </a:r>
            <a:r>
              <a:rPr lang="en-GB" dirty="0"/>
              <a:t> </a:t>
            </a:r>
            <a:r>
              <a:rPr lang="en-GB" dirty="0" err="1"/>
              <a:t>عندما</a:t>
            </a:r>
            <a:r>
              <a:rPr lang="en-GB" dirty="0"/>
              <a:t> </a:t>
            </a:r>
            <a:r>
              <a:rPr lang="en-GB" dirty="0" err="1"/>
              <a:t>يسمع</a:t>
            </a:r>
            <a:r>
              <a:rPr lang="ar-SA" dirty="0"/>
              <a:t>ه</a:t>
            </a:r>
            <a:r>
              <a:rPr lang="en-GB" dirty="0"/>
              <a:t> الآخرون.</a:t>
            </a:r>
          </a:p>
          <a:p>
            <a:pPr lvl="1" algn="r" rtl="1"/>
            <a:r>
              <a:rPr lang="ar-SA" b="1" dirty="0"/>
              <a:t>ال</a:t>
            </a:r>
            <a:r>
              <a:rPr lang="en-GB" b="1" dirty="0" err="1"/>
              <a:t>ه</a:t>
            </a:r>
            <a:r>
              <a:rPr lang="ar-SA" b="1" dirty="0" err="1"/>
              <a:t>دوء</a:t>
            </a:r>
            <a:r>
              <a:rPr lang="en-GB" b="1" dirty="0"/>
              <a:t>:</a:t>
            </a:r>
            <a:r>
              <a:rPr lang="en-GB" dirty="0" err="1"/>
              <a:t>عند</a:t>
            </a:r>
            <a:r>
              <a:rPr lang="ar-SA" dirty="0"/>
              <a:t> وجود ضجيج ضمن </a:t>
            </a:r>
            <a:r>
              <a:rPr lang="en-GB" dirty="0" err="1"/>
              <a:t>المساحة</a:t>
            </a:r>
            <a:r>
              <a:rPr lang="en-GB" dirty="0"/>
              <a:t> ، على سبيل المثال عندما يكون هناك نشاط جماعي يجري </a:t>
            </a:r>
            <a:r>
              <a:rPr lang="en-GB" dirty="0" err="1"/>
              <a:t>في</a:t>
            </a:r>
            <a:r>
              <a:rPr lang="en-GB" dirty="0"/>
              <a:t> </a:t>
            </a:r>
            <a:r>
              <a:rPr lang="ar-SA" dirty="0"/>
              <a:t>ال</a:t>
            </a:r>
            <a:r>
              <a:rPr lang="en-GB" dirty="0" err="1"/>
              <a:t>مساحة</a:t>
            </a:r>
            <a:r>
              <a:rPr lang="en-GB" dirty="0"/>
              <a:t> </a:t>
            </a:r>
            <a:r>
              <a:rPr lang="ar-SA" dirty="0"/>
              <a:t>ال</a:t>
            </a:r>
            <a:r>
              <a:rPr lang="en-GB" dirty="0" err="1"/>
              <a:t>صديقة</a:t>
            </a:r>
            <a:r>
              <a:rPr lang="en-GB" dirty="0"/>
              <a:t> للأطفال ، فقد </a:t>
            </a:r>
            <a:r>
              <a:rPr lang="en-GB" dirty="0" err="1"/>
              <a:t>يتم</a:t>
            </a:r>
            <a:r>
              <a:rPr lang="en-GB" dirty="0"/>
              <a:t> </a:t>
            </a:r>
            <a:r>
              <a:rPr lang="ar-SA" dirty="0"/>
              <a:t>عرقلة</a:t>
            </a:r>
            <a:r>
              <a:rPr lang="en-GB" dirty="0"/>
              <a:t> الطفل للتحدث </a:t>
            </a:r>
            <a:r>
              <a:rPr lang="en-GB" dirty="0" err="1"/>
              <a:t>ومشاركة</a:t>
            </a:r>
            <a:r>
              <a:rPr lang="en-GB" dirty="0"/>
              <a:t> </a:t>
            </a:r>
            <a:r>
              <a:rPr lang="en-GB" dirty="0" err="1"/>
              <a:t>الآراء</a:t>
            </a:r>
            <a:r>
              <a:rPr lang="en-GB" dirty="0"/>
              <a:t>.</a:t>
            </a:r>
          </a:p>
          <a:p>
            <a:pPr lvl="1" algn="r" rtl="1"/>
            <a:r>
              <a:rPr lang="en-GB" b="1" i="1" dirty="0" err="1"/>
              <a:t>سهل</a:t>
            </a:r>
            <a:r>
              <a:rPr lang="en-GB" b="1" i="1" dirty="0"/>
              <a:t> </a:t>
            </a:r>
            <a:r>
              <a:rPr lang="en-GB" b="1" i="1" dirty="0" err="1"/>
              <a:t>الوصول</a:t>
            </a:r>
            <a:r>
              <a:rPr lang="en-GB" b="1" i="1" dirty="0"/>
              <a:t> </a:t>
            </a:r>
            <a:r>
              <a:rPr lang="en-GB" b="1" dirty="0"/>
              <a:t>:</a:t>
            </a:r>
            <a:r>
              <a:rPr lang="en-GB" dirty="0"/>
              <a:t>إذا كان المكان </a:t>
            </a:r>
            <a:r>
              <a:rPr lang="en-GB" dirty="0" err="1"/>
              <a:t>أو</a:t>
            </a:r>
            <a:r>
              <a:rPr lang="en-GB" dirty="0"/>
              <a:t> </a:t>
            </a:r>
            <a:r>
              <a:rPr lang="en-GB" dirty="0" err="1"/>
              <a:t>الم</a:t>
            </a:r>
            <a:r>
              <a:rPr lang="ar-SA" dirty="0"/>
              <a:t>ساحة</a:t>
            </a:r>
            <a:r>
              <a:rPr lang="en-GB" dirty="0"/>
              <a:t> الذي خطط أخصائي الحالة للقاء الطفل فيه لا يمكن الوصول إليه ، على سبيل المثال بسبب ارتفاع تكاليف النقل ، من المحتمل ألا يتم الاجتماع ولن تحدث المشاركة</a:t>
            </a:r>
          </a:p>
          <a:p>
            <a:pPr lvl="1" algn="r" rtl="1"/>
            <a:r>
              <a:rPr lang="en-GB" b="1" dirty="0" err="1"/>
              <a:t>م</a:t>
            </a:r>
            <a:r>
              <a:rPr lang="ar-SA" b="1" dirty="0"/>
              <a:t>لائمة </a:t>
            </a:r>
            <a:r>
              <a:rPr lang="en-GB" b="1" dirty="0" err="1"/>
              <a:t>للأطفال</a:t>
            </a:r>
            <a:r>
              <a:rPr lang="en-GB" b="1" dirty="0"/>
              <a:t> </a:t>
            </a:r>
            <a:r>
              <a:rPr lang="en-GB" b="1" dirty="0" err="1"/>
              <a:t>ومريح</a:t>
            </a:r>
            <a:r>
              <a:rPr lang="ar-SA" b="1" dirty="0" err="1"/>
              <a:t>ة</a:t>
            </a:r>
            <a:r>
              <a:rPr lang="ar-SA" b="1" dirty="0"/>
              <a:t> </a:t>
            </a:r>
            <a:r>
              <a:rPr lang="en-GB" b="1" dirty="0"/>
              <a:t>:</a:t>
            </a:r>
            <a:r>
              <a:rPr lang="en-GB" dirty="0"/>
              <a:t>يجب أن يكون الطفل مرتاحًا في المكان </a:t>
            </a:r>
            <a:r>
              <a:rPr lang="en-GB" dirty="0" err="1"/>
              <a:t>أو</a:t>
            </a:r>
            <a:r>
              <a:rPr lang="en-GB" dirty="0"/>
              <a:t> </a:t>
            </a:r>
            <a:r>
              <a:rPr lang="en-GB" dirty="0" err="1"/>
              <a:t>الم</a:t>
            </a:r>
            <a:r>
              <a:rPr lang="ar-SA" dirty="0"/>
              <a:t>ساحة </a:t>
            </a:r>
            <a:r>
              <a:rPr lang="en-GB" dirty="0" err="1"/>
              <a:t>على</a:t>
            </a:r>
            <a:r>
              <a:rPr lang="en-GB" dirty="0"/>
              <a:t> سبيل المثال ، من خلال وجود كرسي للجلوس عليه أو إتاحة الفرصة للأطفال الصغار للعب أثناء التحدث.</a:t>
            </a:r>
            <a:endParaRPr lang="en-GB" i="1" dirty="0"/>
          </a:p>
          <a:p>
            <a:pPr algn="r" rtl="1"/>
            <a:r>
              <a:rPr lang="en-GB" dirty="0"/>
              <a:t>تلخيص </a:t>
            </a:r>
            <a:r>
              <a:rPr lang="en-GB" dirty="0" err="1"/>
              <a:t>الأمثلة</a:t>
            </a:r>
            <a:r>
              <a:rPr lang="en-GB" dirty="0"/>
              <a:t> </a:t>
            </a:r>
            <a:r>
              <a:rPr lang="ar-SA" dirty="0"/>
              <a:t>التي تمت مشاركتها</a:t>
            </a:r>
            <a:endParaRPr lang="en-GB" dirty="0"/>
          </a:p>
          <a:p>
            <a:pPr algn="r" rtl="1"/>
            <a:r>
              <a:rPr lang="en-GB" i="1" dirty="0"/>
              <a:t>إذا كانت البيئة </a:t>
            </a:r>
            <a:r>
              <a:rPr lang="en-GB" i="1" dirty="0" err="1"/>
              <a:t>أو</a:t>
            </a:r>
            <a:r>
              <a:rPr lang="en-GB" i="1" dirty="0"/>
              <a:t> </a:t>
            </a:r>
            <a:r>
              <a:rPr lang="ar-SA" i="1" dirty="0"/>
              <a:t>المساحة</a:t>
            </a:r>
            <a:r>
              <a:rPr lang="en-GB" i="1" dirty="0"/>
              <a:t> </a:t>
            </a:r>
            <a:r>
              <a:rPr lang="en-GB" i="1" dirty="0" err="1"/>
              <a:t>ال</a:t>
            </a:r>
            <a:r>
              <a:rPr lang="ar-SA" i="1" dirty="0" err="1"/>
              <a:t>ت</a:t>
            </a:r>
            <a:r>
              <a:rPr lang="en-GB" i="1" dirty="0" err="1"/>
              <a:t>ي</a:t>
            </a:r>
            <a:r>
              <a:rPr lang="en-GB" i="1" dirty="0"/>
              <a:t> </a:t>
            </a:r>
            <a:r>
              <a:rPr lang="en-GB" i="1" dirty="0" err="1"/>
              <a:t>يلتقي</a:t>
            </a:r>
            <a:r>
              <a:rPr lang="en-GB" i="1" dirty="0"/>
              <a:t> </a:t>
            </a:r>
            <a:r>
              <a:rPr lang="en-GB" i="1" dirty="0" err="1"/>
              <a:t>فيه</a:t>
            </a:r>
            <a:r>
              <a:rPr lang="ar-SA" i="1" dirty="0" err="1"/>
              <a:t>ا</a:t>
            </a:r>
            <a:r>
              <a:rPr lang="en-GB" i="1" dirty="0"/>
              <a:t> أخصائي الحالة بالطفل </a:t>
            </a:r>
            <a:r>
              <a:rPr lang="en-GB" i="1" dirty="0" err="1"/>
              <a:t>لا</a:t>
            </a:r>
            <a:r>
              <a:rPr lang="en-GB" i="1" dirty="0"/>
              <a:t> </a:t>
            </a:r>
            <a:r>
              <a:rPr lang="ar-SA" i="1" dirty="0"/>
              <a:t>تحقق</a:t>
            </a:r>
            <a:r>
              <a:rPr lang="en-GB" i="1" dirty="0"/>
              <a:t> </a:t>
            </a:r>
            <a:r>
              <a:rPr lang="en-GB" i="1" dirty="0" err="1"/>
              <a:t>واحد</a:t>
            </a:r>
            <a:r>
              <a:rPr lang="en-GB" i="1" dirty="0"/>
              <a:t> أو أكثر من هذه الشروط:</a:t>
            </a:r>
          </a:p>
          <a:p>
            <a:pPr lvl="1" algn="r" rtl="1"/>
            <a:r>
              <a:rPr lang="en-GB" i="1" dirty="0"/>
              <a:t>قد يتسبب أخصائي الحالة في حدوث ضرر</a:t>
            </a:r>
          </a:p>
          <a:p>
            <a:pPr lvl="1" algn="r" rtl="1"/>
            <a:r>
              <a:rPr lang="en-GB" i="1" dirty="0" err="1"/>
              <a:t>سيتم</a:t>
            </a:r>
            <a:r>
              <a:rPr lang="ar-SA" i="1" dirty="0"/>
              <a:t> عرقلة </a:t>
            </a:r>
            <a:r>
              <a:rPr lang="en-GB" i="1" dirty="0" err="1"/>
              <a:t>المشاركة</a:t>
            </a:r>
            <a:endParaRPr lang="en-GB" i="1" dirty="0"/>
          </a:p>
          <a:p>
            <a:pPr lvl="1" algn="r" rtl="1"/>
            <a:r>
              <a:rPr lang="en-GB" i="1" dirty="0"/>
              <a:t>لن يشارك </a:t>
            </a:r>
            <a:r>
              <a:rPr lang="en-GB" i="1" dirty="0" err="1"/>
              <a:t>الطفل</a:t>
            </a:r>
            <a:r>
              <a:rPr lang="en-GB" i="1" dirty="0"/>
              <a:t> </a:t>
            </a:r>
            <a:r>
              <a:rPr lang="en-GB" i="1" dirty="0" err="1"/>
              <a:t>آرائه</a:t>
            </a:r>
            <a:r>
              <a:rPr lang="en-GB" i="1" dirty="0"/>
              <a:t> علانية</a:t>
            </a:r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F4CE8F5-D3EC-DE20-BE4B-47EF7CA73C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DB121F7-330C-E5EE-B336-3B2EDB32CD9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00196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مدة الجلسة الأولى: </a:t>
            </a:r>
            <a:r>
              <a:rPr lang="ar-SA" b="1" dirty="0"/>
              <a:t> ٣٠ دقيقة</a:t>
            </a:r>
            <a:endParaRPr lang="en-GB" b="1" dirty="0"/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 err="1"/>
              <a:t>سن</a:t>
            </a:r>
            <a:r>
              <a:rPr lang="ar-SA" i="1" dirty="0"/>
              <a:t>قوم بافتتاح</a:t>
            </a:r>
            <a:r>
              <a:rPr lang="en-GB" i="1" dirty="0"/>
              <a:t> هذه </a:t>
            </a:r>
            <a:r>
              <a:rPr lang="en-GB" i="1" dirty="0" err="1"/>
              <a:t>الوحدة</a:t>
            </a:r>
            <a:r>
              <a:rPr lang="en-GB" i="1" dirty="0"/>
              <a:t> </a:t>
            </a:r>
            <a:r>
              <a:rPr lang="en-GB" i="1" dirty="0" err="1"/>
              <a:t>بال</a:t>
            </a:r>
            <a:r>
              <a:rPr lang="ar-SA" i="1" dirty="0"/>
              <a:t>اطلاع على</a:t>
            </a:r>
            <a:endParaRPr lang="en-GB" i="1" dirty="0"/>
          </a:p>
          <a:p>
            <a:pPr lvl="1" algn="r" rtl="1"/>
            <a:r>
              <a:rPr lang="ar-SA" i="1" dirty="0"/>
              <a:t>الأجندة</a:t>
            </a:r>
            <a:endParaRPr lang="en-GB" i="1" dirty="0"/>
          </a:p>
          <a:p>
            <a:pPr lvl="1" algn="r" rtl="1"/>
            <a:r>
              <a:rPr lang="en-GB" i="1" dirty="0" err="1"/>
              <a:t>الاهداف</a:t>
            </a:r>
            <a:endParaRPr lang="en-GB" i="1" dirty="0"/>
          </a:p>
          <a:p>
            <a:pPr lvl="1" algn="r" rtl="1"/>
            <a:r>
              <a:rPr lang="ar-SA" i="1" dirty="0"/>
              <a:t>مراجعة</a:t>
            </a:r>
            <a:r>
              <a:rPr lang="en-GB" i="1" dirty="0"/>
              <a:t> </a:t>
            </a:r>
            <a:r>
              <a:rPr lang="ar-SA" i="1" dirty="0"/>
              <a:t> </a:t>
            </a:r>
            <a:r>
              <a:rPr lang="ar-SA" i="1" dirty="0" err="1"/>
              <a:t>لل</a:t>
            </a:r>
            <a:r>
              <a:rPr lang="en-GB" i="1" dirty="0" err="1"/>
              <a:t>وحدة</a:t>
            </a:r>
            <a:r>
              <a:rPr lang="en-GB" i="1" dirty="0"/>
              <a:t> السابقة</a:t>
            </a:r>
            <a:endParaRPr lang="en-BE" i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97E3766-E5BB-4F6D-8DDA-F37D963264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5419693-FE77-E2C5-51FD-6400CEB88D8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56369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تشمل الشروط الأخرى لتعزيز المشاركة الهادفة للطفل ما يلي:</a:t>
            </a:r>
          </a:p>
          <a:p>
            <a:pPr lvl="1" algn="r" rtl="1"/>
            <a:r>
              <a:rPr lang="ar-SA" b="1" i="1" dirty="0"/>
              <a:t>اخت</a:t>
            </a:r>
            <a:r>
              <a:rPr lang="en-GB" b="1" i="1" dirty="0" err="1"/>
              <a:t>ي</a:t>
            </a:r>
            <a:r>
              <a:rPr lang="ar-SA" b="1" i="1" dirty="0" err="1"/>
              <a:t>ارية</a:t>
            </a:r>
            <a:endParaRPr lang="en-GB" b="1" i="1" dirty="0"/>
          </a:p>
          <a:p>
            <a:pPr lvl="2" algn="r" rtl="1"/>
            <a:r>
              <a:rPr lang="en-GB" i="1" dirty="0" err="1"/>
              <a:t>يجب</a:t>
            </a:r>
            <a:r>
              <a:rPr lang="en-GB" i="1" dirty="0"/>
              <a:t> أن تكون المشاركة دائمًا </a:t>
            </a:r>
            <a:r>
              <a:rPr lang="en-GB" i="1" dirty="0" err="1"/>
              <a:t>طوعية</a:t>
            </a:r>
            <a:r>
              <a:rPr lang="en-GB" i="1" dirty="0"/>
              <a:t> </a:t>
            </a:r>
            <a:r>
              <a:rPr lang="en-GB" i="1" dirty="0" err="1"/>
              <a:t>وب</a:t>
            </a:r>
            <a:r>
              <a:rPr lang="ar-SA" i="1" dirty="0"/>
              <a:t>قبول</a:t>
            </a:r>
            <a:r>
              <a:rPr lang="en-GB" i="1" dirty="0"/>
              <a:t> / موافقة مستنيرة من كل من الأطفال وأولياء أمورهم / مقدمي الرعاية.</a:t>
            </a:r>
          </a:p>
          <a:p>
            <a:pPr lvl="2" algn="r" rtl="1"/>
            <a:r>
              <a:rPr lang="en-GB" i="1" dirty="0"/>
              <a:t>عندما لا يكون </a:t>
            </a:r>
            <a:r>
              <a:rPr lang="en-GB" i="1" dirty="0" err="1"/>
              <a:t>لدى</a:t>
            </a:r>
            <a:r>
              <a:rPr lang="en-GB" i="1" dirty="0"/>
              <a:t> </a:t>
            </a:r>
            <a:r>
              <a:rPr lang="en-GB" i="1" dirty="0" err="1"/>
              <a:t>أخصائي</a:t>
            </a:r>
            <a:r>
              <a:rPr lang="ar-SA" i="1" dirty="0" err="1"/>
              <a:t>ي</a:t>
            </a:r>
            <a:r>
              <a:rPr lang="en-GB" i="1" dirty="0"/>
              <a:t> </a:t>
            </a:r>
            <a:r>
              <a:rPr lang="en-GB" i="1" dirty="0" err="1"/>
              <a:t>ال</a:t>
            </a:r>
            <a:r>
              <a:rPr lang="ar-SA" i="1" dirty="0"/>
              <a:t>حالة </a:t>
            </a:r>
            <a:r>
              <a:rPr lang="en-GB" i="1" dirty="0"/>
              <a:t> تفويض قانوني للقيام </a:t>
            </a:r>
            <a:r>
              <a:rPr lang="en-GB" i="1" dirty="0" err="1"/>
              <a:t>بإدارة</a:t>
            </a:r>
            <a:r>
              <a:rPr lang="en-GB" i="1" dirty="0"/>
              <a:t> </a:t>
            </a:r>
            <a:r>
              <a:rPr lang="en-GB" i="1" dirty="0" err="1"/>
              <a:t>الحالة</a:t>
            </a:r>
            <a:r>
              <a:rPr lang="ar-SA" i="1" dirty="0"/>
              <a:t>، </a:t>
            </a:r>
            <a:r>
              <a:rPr lang="en-GB" i="1" dirty="0" err="1"/>
              <a:t>فلا</a:t>
            </a:r>
            <a:r>
              <a:rPr lang="en-GB" i="1" dirty="0"/>
              <a:t> يمكن إلزام الأطفال والأسر بالمشاركة عندما لا يكونوا مستعدين.</a:t>
            </a:r>
          </a:p>
          <a:p>
            <a:pPr lvl="1" algn="r" rtl="1"/>
            <a:r>
              <a:rPr lang="en-GB" b="1" i="1" dirty="0"/>
              <a:t>العمر المناسب</a:t>
            </a:r>
          </a:p>
          <a:p>
            <a:pPr lvl="2" algn="r" rtl="1"/>
            <a:r>
              <a:rPr lang="en-GB" i="1" dirty="0"/>
              <a:t>يجب أن يكون التواصل ومستوى المشاركة واتخاذ القرار مناسبًا لعمر الطفل الفردي ومرحلة نموه.</a:t>
            </a:r>
          </a:p>
          <a:p>
            <a:pPr lvl="2" algn="r" rtl="1"/>
            <a:r>
              <a:rPr lang="en-GB" i="1" dirty="0"/>
              <a:t>حتى الأطفال الصغار يمكن أن يشاركوا في هذا النوع </a:t>
            </a:r>
            <a:r>
              <a:rPr lang="en-GB" i="1" dirty="0" err="1"/>
              <a:t>من</a:t>
            </a:r>
            <a:r>
              <a:rPr lang="en-GB" i="1" dirty="0"/>
              <a:t> </a:t>
            </a:r>
            <a:r>
              <a:rPr lang="en-GB" i="1" dirty="0" err="1"/>
              <a:t>المناقشة</a:t>
            </a:r>
            <a:r>
              <a:rPr lang="ar-SA" i="1" dirty="0"/>
              <a:t>، </a:t>
            </a:r>
            <a:r>
              <a:rPr lang="en-GB" i="1" dirty="0" err="1"/>
              <a:t>طالما</a:t>
            </a:r>
            <a:r>
              <a:rPr lang="en-GB" i="1" dirty="0"/>
              <a:t> قام أخصائي الحالة </a:t>
            </a:r>
            <a:r>
              <a:rPr lang="en-GB" i="1" dirty="0" err="1"/>
              <a:t>بتعديل</a:t>
            </a:r>
            <a:r>
              <a:rPr lang="en-GB" i="1" dirty="0"/>
              <a:t> </a:t>
            </a:r>
            <a:r>
              <a:rPr lang="en-GB" i="1" dirty="0" err="1"/>
              <a:t>ال</a:t>
            </a:r>
            <a:r>
              <a:rPr lang="ar-SA" i="1" dirty="0"/>
              <a:t>تواصل </a:t>
            </a:r>
            <a:r>
              <a:rPr lang="en-GB" i="1" dirty="0"/>
              <a:t> </a:t>
            </a:r>
            <a:r>
              <a:rPr lang="ar-SA" i="1" dirty="0"/>
              <a:t>(ال</a:t>
            </a:r>
            <a:r>
              <a:rPr lang="en-GB" i="1" dirty="0" err="1"/>
              <a:t>كلمات</a:t>
            </a:r>
            <a:r>
              <a:rPr lang="en-GB" i="1" dirty="0"/>
              <a:t> </a:t>
            </a:r>
            <a:r>
              <a:rPr lang="ar-SA" i="1" dirty="0"/>
              <a:t>،</a:t>
            </a:r>
            <a:r>
              <a:rPr lang="en-GB" i="1" dirty="0" err="1"/>
              <a:t>غير</a:t>
            </a:r>
            <a:r>
              <a:rPr lang="en-GB" i="1" dirty="0"/>
              <a:t> </a:t>
            </a:r>
            <a:r>
              <a:rPr lang="en-GB" i="1" dirty="0" err="1"/>
              <a:t>لفظي</a:t>
            </a:r>
            <a:r>
              <a:rPr lang="en-GB" i="1" dirty="0"/>
              <a:t>...) لعمر الطفل ومرحلة نموه.</a:t>
            </a:r>
          </a:p>
          <a:p>
            <a:pPr algn="r" rtl="1"/>
            <a:r>
              <a:rPr lang="ar-SA" sz="1200" b="1" dirty="0">
                <a:latin typeface="Calibri" panose="020F0502020204030204" pitchFamily="34" charset="0"/>
                <a:cs typeface="Calibri" panose="020F0502020204030204" pitchFamily="34" charset="0"/>
              </a:rPr>
              <a:t>يؤخذ بجدية</a:t>
            </a:r>
          </a:p>
          <a:p>
            <a:pPr lvl="2" algn="r" rtl="1"/>
            <a:r>
              <a:rPr lang="en-GB" i="1" dirty="0" err="1"/>
              <a:t>يحتاج</a:t>
            </a:r>
            <a:r>
              <a:rPr lang="en-GB" i="1" dirty="0"/>
              <a:t> الطفل إلى معرفة أنه / أنها سوف يتم </a:t>
            </a:r>
            <a:r>
              <a:rPr lang="en-GB" i="1" dirty="0" err="1"/>
              <a:t>التعامل</a:t>
            </a:r>
            <a:r>
              <a:rPr lang="en-GB" i="1" dirty="0"/>
              <a:t> </a:t>
            </a:r>
            <a:r>
              <a:rPr lang="en-GB" i="1" dirty="0" err="1"/>
              <a:t>معه</a:t>
            </a:r>
            <a:r>
              <a:rPr lang="ar-SA" i="1" dirty="0"/>
              <a:t>/ها</a:t>
            </a:r>
            <a:r>
              <a:rPr lang="en-GB" i="1" dirty="0"/>
              <a:t> </a:t>
            </a:r>
            <a:r>
              <a:rPr lang="en-GB" i="1" dirty="0" err="1"/>
              <a:t>بجدية</a:t>
            </a:r>
            <a:r>
              <a:rPr lang="ar-SA" i="1" dirty="0"/>
              <a:t>، </a:t>
            </a:r>
            <a:r>
              <a:rPr lang="en-GB" i="1" dirty="0" err="1"/>
              <a:t>وأنه</a:t>
            </a:r>
            <a:r>
              <a:rPr lang="en-GB" i="1" dirty="0"/>
              <a:t> </a:t>
            </a:r>
            <a:r>
              <a:rPr lang="en-GB" i="1" dirty="0" err="1"/>
              <a:t>يتم</a:t>
            </a:r>
            <a:r>
              <a:rPr lang="en-GB" i="1" dirty="0"/>
              <a:t> </a:t>
            </a:r>
            <a:r>
              <a:rPr lang="en-GB" i="1" dirty="0" err="1"/>
              <a:t>سماعه</a:t>
            </a:r>
            <a:r>
              <a:rPr lang="ar-SA" i="1" dirty="0" err="1"/>
              <a:t>م</a:t>
            </a:r>
            <a:r>
              <a:rPr lang="en-GB" i="1" dirty="0"/>
              <a:t> وسيتم الاستماع إليه.</a:t>
            </a:r>
          </a:p>
          <a:p>
            <a:pPr lvl="1" algn="r" rtl="1"/>
            <a:r>
              <a:rPr lang="en-GB" b="1" i="1" dirty="0" err="1"/>
              <a:t>أن</a:t>
            </a:r>
            <a:r>
              <a:rPr lang="en-GB" b="1" i="1" dirty="0"/>
              <a:t> </a:t>
            </a:r>
            <a:r>
              <a:rPr lang="ar-SA" b="1" i="1" dirty="0" err="1"/>
              <a:t>ي</a:t>
            </a:r>
            <a:r>
              <a:rPr lang="en-GB" b="1" i="1" dirty="0" err="1"/>
              <a:t>كون</a:t>
            </a:r>
            <a:r>
              <a:rPr lang="en-GB" b="1" i="1" dirty="0"/>
              <a:t> على اطلاع</a:t>
            </a:r>
          </a:p>
          <a:p>
            <a:pPr lvl="2" algn="r" rtl="1"/>
            <a:r>
              <a:rPr lang="en-GB" i="1" dirty="0"/>
              <a:t>إذا احتاج الطفل إلى معلومات إضافية عن </a:t>
            </a:r>
            <a:r>
              <a:rPr lang="en-GB" i="1" dirty="0" err="1"/>
              <a:t>الخيارات</a:t>
            </a:r>
            <a:r>
              <a:rPr lang="en-GB" i="1" dirty="0"/>
              <a:t> </a:t>
            </a:r>
            <a:r>
              <a:rPr lang="en-GB" i="1" dirty="0" err="1"/>
              <a:t>المتاحة</a:t>
            </a:r>
            <a:r>
              <a:rPr lang="ar-SA" i="1" dirty="0"/>
              <a:t>، </a:t>
            </a:r>
            <a:r>
              <a:rPr lang="en-GB" i="1" dirty="0" err="1"/>
              <a:t>يجب</a:t>
            </a:r>
            <a:r>
              <a:rPr lang="en-GB" i="1" dirty="0"/>
              <a:t> أن يتلقى الطفل المعلومات الضرورية التي تسمح بذلك</a:t>
            </a:r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9AF5933E-A160-7EAE-422C-56E98F06C3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49BE640-46C9-146D-12D7-0993AC4C547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0685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 err="1"/>
              <a:t>يكون</a:t>
            </a:r>
            <a:r>
              <a:rPr lang="en-GB" i="1" dirty="0"/>
              <a:t> </a:t>
            </a:r>
            <a:r>
              <a:rPr lang="en-GB" i="1" dirty="0" err="1"/>
              <a:t>الأطفال</a:t>
            </a:r>
            <a:r>
              <a:rPr lang="en-GB" i="1" dirty="0"/>
              <a:t> </a:t>
            </a:r>
            <a:r>
              <a:rPr lang="en-GB" i="1" dirty="0" err="1"/>
              <a:t>أكثر</a:t>
            </a:r>
            <a:r>
              <a:rPr lang="en-GB" i="1" dirty="0"/>
              <a:t> </a:t>
            </a:r>
            <a:r>
              <a:rPr lang="en-GB" i="1" dirty="0" err="1"/>
              <a:t>أمانًا</a:t>
            </a:r>
            <a:r>
              <a:rPr lang="ar-SA" i="1" dirty="0"/>
              <a:t>:</a:t>
            </a:r>
            <a:endParaRPr lang="en-GB" i="1" dirty="0"/>
          </a:p>
          <a:p>
            <a:pPr lvl="0" algn="r" rtl="1">
              <a:lnSpc>
                <a:spcPct val="107000"/>
              </a:lnSpc>
              <a:spcAft>
                <a:spcPts val="800"/>
              </a:spcAft>
            </a:pPr>
            <a:r>
              <a:rPr lang="ar-SA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إذا </a:t>
            </a:r>
            <a:r>
              <a:rPr lang="ar-SA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كانوا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قادر</a:t>
            </a:r>
            <a:r>
              <a:rPr lang="ar-SA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ين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على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التعبير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عن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مشاعرهم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وآرائه</a:t>
            </a:r>
            <a:r>
              <a:rPr lang="ar-SA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</a:t>
            </a:r>
            <a:endParaRPr lang="ar-S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r" rtl="1">
              <a:lnSpc>
                <a:spcPct val="107000"/>
              </a:lnSpc>
              <a:spcAft>
                <a:spcPts val="800"/>
              </a:spcAft>
            </a:pP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إذا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تم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الاستماع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إليهم</a:t>
            </a:r>
            <a:r>
              <a:rPr lang="ar-SA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من قبل البالغين في حياتهم،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خاصةً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عندما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يتعلق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الأمر</a:t>
            </a:r>
            <a:r>
              <a:rPr lang="ar-SA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با</a:t>
            </a:r>
            <a:r>
              <a:rPr lang="ar-SA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لمسائل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التي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تؤثر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على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حياتهم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i="1" dirty="0" err="1"/>
              <a:t>إذا</a:t>
            </a:r>
            <a:r>
              <a:rPr lang="en-GB" i="1" dirty="0"/>
              <a:t> كان الأطفال خائفين من إخبار </a:t>
            </a:r>
            <a:r>
              <a:rPr lang="en-GB" i="1" dirty="0" err="1"/>
              <a:t>شخص</a:t>
            </a:r>
            <a:r>
              <a:rPr lang="en-GB" i="1" dirty="0"/>
              <a:t> </a:t>
            </a:r>
            <a:r>
              <a:rPr lang="en-GB" i="1" dirty="0" err="1"/>
              <a:t>بالغ</a:t>
            </a:r>
            <a:r>
              <a:rPr lang="ar-SA" i="1" dirty="0"/>
              <a:t>، </a:t>
            </a:r>
            <a:r>
              <a:rPr lang="en-GB" i="1" dirty="0" err="1"/>
              <a:t>فهناك</a:t>
            </a:r>
            <a:r>
              <a:rPr lang="en-GB" i="1" dirty="0"/>
              <a:t> خطر أكبر من استمرار تعرضهم للخطر وعدم تلقي المساعدة التي يحتاجونها.</a:t>
            </a:r>
          </a:p>
          <a:p>
            <a:pPr algn="r" rtl="1"/>
            <a:r>
              <a:rPr lang="en-GB" i="1" dirty="0"/>
              <a:t>إذا لم يُطلب من الأطفال أو يُسمح لهم بالتعبير </a:t>
            </a:r>
            <a:r>
              <a:rPr lang="en-GB" i="1" dirty="0" err="1"/>
              <a:t>عن</a:t>
            </a:r>
            <a:r>
              <a:rPr lang="en-GB" i="1" dirty="0"/>
              <a:t> </a:t>
            </a:r>
            <a:r>
              <a:rPr lang="en-GB" i="1" dirty="0" err="1"/>
              <a:t>مشاعرهم</a:t>
            </a:r>
            <a:r>
              <a:rPr lang="ar-SA" i="1" dirty="0"/>
              <a:t>، </a:t>
            </a:r>
            <a:r>
              <a:rPr lang="en-GB" i="1" dirty="0" err="1"/>
              <a:t>فمن</a:t>
            </a:r>
            <a:r>
              <a:rPr lang="en-GB" i="1" dirty="0"/>
              <a:t> غير المرجح أن يدرك شخص ما أن هناك شيئًا ما خطأ.</a:t>
            </a:r>
          </a:p>
          <a:p>
            <a:pPr algn="r" rtl="1"/>
            <a:r>
              <a:rPr lang="ar-SA" i="1" dirty="0" err="1"/>
              <a:t>ا</a:t>
            </a:r>
            <a:r>
              <a:rPr lang="en-GB" i="1" dirty="0" err="1"/>
              <a:t>لأطفال</a:t>
            </a:r>
            <a:r>
              <a:rPr lang="en-GB" i="1" dirty="0"/>
              <a:t> القادرين على تكوين آرائهم الخاصة الحق في التعبير عن آرائهم بحرية في جميع الأمور التي تؤثر على حياتهم.</a:t>
            </a:r>
          </a:p>
          <a:p>
            <a:pPr algn="r" rtl="1"/>
            <a:r>
              <a:rPr lang="en-GB" i="1" dirty="0" err="1"/>
              <a:t>يجب</a:t>
            </a:r>
            <a:r>
              <a:rPr lang="en-GB" i="1" dirty="0"/>
              <a:t> </a:t>
            </a:r>
            <a:r>
              <a:rPr lang="en-GB" i="1" dirty="0" err="1"/>
              <a:t>إعطاء</a:t>
            </a:r>
            <a:r>
              <a:rPr lang="ar-SA" i="1" dirty="0"/>
              <a:t> </a:t>
            </a:r>
            <a:r>
              <a:rPr lang="ar-SA" sz="1200" b="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الاعتبار الواجب </a:t>
            </a:r>
            <a:r>
              <a:rPr lang="en-GB" i="1" dirty="0" err="1"/>
              <a:t>لآرائهم</a:t>
            </a:r>
            <a:r>
              <a:rPr lang="en-GB" i="1" dirty="0"/>
              <a:t> (إلى أي مدى يؤخذ ذلك في الاعتبار) بناءً على سنهم ونضجهم.</a:t>
            </a:r>
          </a:p>
          <a:p>
            <a:pPr algn="r" rtl="1"/>
            <a:r>
              <a:rPr lang="en-GB" i="1" dirty="0"/>
              <a:t>هل لدى أي شخص أي أسئلة أو بحاجة إلى توضيح؟</a:t>
            </a:r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C50DFEA-A22B-890E-7466-60E0C568C3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9E98037-AF3B-C6A3-8BD1-B62EA2F42ED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182952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التمكين يعني:</a:t>
            </a:r>
          </a:p>
          <a:p>
            <a:pPr lvl="1" algn="r" rtl="1"/>
            <a:r>
              <a:rPr lang="en-GB" i="1" dirty="0"/>
              <a:t>إعطاء القوة </a:t>
            </a:r>
            <a:r>
              <a:rPr lang="en-GB" i="1" dirty="0" err="1"/>
              <a:t>لشخص</a:t>
            </a:r>
            <a:r>
              <a:rPr lang="en-GB" i="1" dirty="0"/>
              <a:t> </a:t>
            </a:r>
            <a:r>
              <a:rPr lang="en-GB" i="1" dirty="0" err="1"/>
              <a:t>ما</a:t>
            </a:r>
            <a:endParaRPr lang="en-GB" i="1" dirty="0"/>
          </a:p>
          <a:p>
            <a:pPr lvl="1" algn="r" rtl="1"/>
            <a:r>
              <a:rPr lang="en-GB" i="1" dirty="0"/>
              <a:t>جعلهم يشعرون </a:t>
            </a:r>
            <a:r>
              <a:rPr lang="en-GB" i="1" dirty="0" err="1"/>
              <a:t>بأنهم</a:t>
            </a:r>
            <a:r>
              <a:rPr lang="en-GB" i="1" dirty="0"/>
              <a:t> </a:t>
            </a:r>
            <a:r>
              <a:rPr lang="en-GB" i="1" dirty="0" err="1"/>
              <a:t>أقوى</a:t>
            </a:r>
            <a:endParaRPr lang="en-GB" i="1" dirty="0"/>
          </a:p>
          <a:p>
            <a:pPr lvl="1" algn="r" rtl="1"/>
            <a:r>
              <a:rPr lang="en-GB" i="1" dirty="0"/>
              <a:t>جعلهم يشعرون بمزيد من الثقة</a:t>
            </a:r>
          </a:p>
          <a:p>
            <a:pPr lvl="1" algn="r" rtl="1"/>
            <a:r>
              <a:rPr lang="en-GB" i="1" dirty="0"/>
              <a:t>جعلهم يشعرون بالسيطرة</a:t>
            </a:r>
          </a:p>
          <a:p>
            <a:pPr algn="r" rtl="1"/>
            <a:r>
              <a:rPr lang="en-GB" i="1" dirty="0"/>
              <a:t>يجب أن يتعامل أخصائي </a:t>
            </a:r>
            <a:r>
              <a:rPr lang="en-GB" i="1" dirty="0" err="1"/>
              <a:t>الحالة</a:t>
            </a:r>
            <a:r>
              <a:rPr lang="en-GB" i="1" dirty="0"/>
              <a:t> </a:t>
            </a:r>
            <a:r>
              <a:rPr lang="ar-SA" i="1" dirty="0"/>
              <a:t>بالتواصل</a:t>
            </a:r>
            <a:r>
              <a:rPr lang="en-GB" i="1" dirty="0"/>
              <a:t> مع الطفل أو الوالد أو مقدم الرعاية بطريقة تمكينية.</a:t>
            </a:r>
          </a:p>
          <a:p>
            <a:pPr lvl="1" algn="r" rtl="1"/>
            <a:r>
              <a:rPr lang="en-GB" i="1" dirty="0"/>
              <a:t>السماح لأي شخص باتخاذ قراراته الخاصة يجعله يشعر بمزيد </a:t>
            </a:r>
            <a:r>
              <a:rPr lang="en-GB" i="1" dirty="0" err="1"/>
              <a:t>من</a:t>
            </a:r>
            <a:r>
              <a:rPr lang="en-GB" i="1" dirty="0"/>
              <a:t> </a:t>
            </a:r>
            <a:r>
              <a:rPr lang="en-GB" i="1" dirty="0" err="1"/>
              <a:t>ال</a:t>
            </a:r>
            <a:r>
              <a:rPr lang="ar-SA" i="1" dirty="0"/>
              <a:t>سيطرة</a:t>
            </a:r>
          </a:p>
          <a:p>
            <a:pPr lvl="1" algn="r" rtl="1"/>
            <a:r>
              <a:rPr lang="en-GB" i="1" dirty="0" err="1"/>
              <a:t>التأكيدات</a:t>
            </a:r>
            <a:r>
              <a:rPr lang="en-GB" i="1" dirty="0"/>
              <a:t> الإيجابية يمكن أن تجعل الشخص يشعر بمزيد من الثقة</a:t>
            </a:r>
          </a:p>
          <a:p>
            <a:pPr algn="r" rtl="1"/>
            <a:r>
              <a:rPr lang="ar-SA" dirty="0" err="1"/>
              <a:t>م</a:t>
            </a:r>
            <a:r>
              <a:rPr lang="en-GB" dirty="0" err="1"/>
              <a:t>شارك</a:t>
            </a:r>
            <a:r>
              <a:rPr lang="ar-SA" dirty="0" err="1"/>
              <a:t>ة</a:t>
            </a:r>
            <a:r>
              <a:rPr lang="en-GB" dirty="0"/>
              <a:t> </a:t>
            </a:r>
            <a:r>
              <a:rPr lang="en-GB" dirty="0" err="1"/>
              <a:t>أمثلة</a:t>
            </a:r>
            <a:r>
              <a:rPr lang="en-GB" dirty="0"/>
              <a:t> عن إجراءات التمكين التي يمكن أن يقوم بها أخصائي الحالة أو يستخدم ما يلي:</a:t>
            </a:r>
          </a:p>
          <a:p>
            <a:pPr lvl="1" algn="r" rtl="1"/>
            <a:r>
              <a:rPr lang="en-GB" dirty="0"/>
              <a:t>وضع خطة حالة مع الطفل وسؤاله عما يعتقد أنه قد يجعله يشعر بالأمان</a:t>
            </a:r>
          </a:p>
          <a:p>
            <a:pPr lvl="1" algn="r" rtl="1"/>
            <a:r>
              <a:rPr lang="en-GB" dirty="0"/>
              <a:t>إخبار الطفل أنهم قاموا بعمل رائع في التعامل مع الموقف الصعب بشكل جيد</a:t>
            </a:r>
          </a:p>
          <a:p>
            <a:pPr algn="r" rtl="1"/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F844D79-CD6F-3FA6-A0CC-B70846F49E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68F89BB2-7E15-6250-5C82-74A2E246BB3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644649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النهج </a:t>
            </a:r>
            <a:r>
              <a:rPr lang="en-GB" i="1" dirty="0" err="1"/>
              <a:t>القائم</a:t>
            </a:r>
            <a:r>
              <a:rPr lang="en-GB" i="1" dirty="0"/>
              <a:t> </a:t>
            </a:r>
            <a:r>
              <a:rPr lang="en-GB" i="1" dirty="0" err="1"/>
              <a:t>على</a:t>
            </a:r>
            <a:r>
              <a:rPr lang="ar-SA" i="1" dirty="0"/>
              <a:t> نقاط</a:t>
            </a:r>
            <a:r>
              <a:rPr lang="en-GB" i="1" dirty="0"/>
              <a:t> القوة يعني:</a:t>
            </a:r>
          </a:p>
          <a:p>
            <a:pPr lvl="1" algn="r" rtl="1"/>
            <a:r>
              <a:rPr lang="en-GB" i="1" dirty="0"/>
              <a:t>التعرف على نقاط القوة لدى الطفل والاعتراف بها</a:t>
            </a:r>
          </a:p>
          <a:p>
            <a:pPr lvl="1" algn="r" rtl="1"/>
            <a:r>
              <a:rPr lang="ar-SA" i="1" dirty="0" err="1"/>
              <a:t>ا</a:t>
            </a:r>
            <a:r>
              <a:rPr lang="en-GB" i="1" dirty="0" err="1"/>
              <a:t>ستخدام</a:t>
            </a:r>
            <a:r>
              <a:rPr lang="en-GB" i="1" dirty="0"/>
              <a:t> نقاط القوة لدى الطفل عند حل المشكلات أو معالجة القضايا </a:t>
            </a:r>
            <a:r>
              <a:rPr lang="en-GB" i="1" dirty="0" err="1"/>
              <a:t>أو</a:t>
            </a:r>
            <a:r>
              <a:rPr lang="en-GB" i="1" dirty="0"/>
              <a:t> </a:t>
            </a:r>
            <a:r>
              <a:rPr lang="en-GB" i="1" dirty="0" err="1"/>
              <a:t>ال</a:t>
            </a:r>
            <a:r>
              <a:rPr lang="ar-SA" i="1" dirty="0"/>
              <a:t>مخاوف</a:t>
            </a:r>
            <a:endParaRPr lang="en-CA" i="1" dirty="0"/>
          </a:p>
          <a:p>
            <a:pPr algn="r" rtl="1"/>
            <a:r>
              <a:rPr lang="en-CA" i="1" dirty="0"/>
              <a:t>يمكن </a:t>
            </a:r>
            <a:r>
              <a:rPr lang="en-CA" i="1" dirty="0" err="1"/>
              <a:t>لأخصائيي</a:t>
            </a:r>
            <a:r>
              <a:rPr lang="en-CA" i="1" dirty="0"/>
              <a:t> </a:t>
            </a:r>
            <a:r>
              <a:rPr lang="en-CA" i="1" dirty="0" err="1"/>
              <a:t>ال</a:t>
            </a:r>
            <a:r>
              <a:rPr lang="ar-SA" i="1" dirty="0"/>
              <a:t>حالة إيجاد نتائج</a:t>
            </a:r>
            <a:r>
              <a:rPr lang="en-GB" i="1" dirty="0"/>
              <a:t> </a:t>
            </a:r>
            <a:r>
              <a:rPr lang="ar-SA" i="1" dirty="0"/>
              <a:t>ل</a:t>
            </a:r>
            <a:r>
              <a:rPr lang="en-GB" i="1" dirty="0" err="1"/>
              <a:t>حماية</a:t>
            </a:r>
            <a:r>
              <a:rPr lang="en-GB" i="1" dirty="0"/>
              <a:t> الطفل (أي تقليل خطر حدوث ضرر للطفل) ليس فقط من خلال التركيز على نقاط الضعف ومخاوف حماية </a:t>
            </a:r>
            <a:r>
              <a:rPr lang="en-GB" i="1" dirty="0" err="1"/>
              <a:t>الطفل</a:t>
            </a:r>
            <a:r>
              <a:rPr lang="en-GB" i="1" dirty="0"/>
              <a:t> </a:t>
            </a:r>
            <a:r>
              <a:rPr lang="en-GB" i="1" dirty="0" err="1"/>
              <a:t>ولكن</a:t>
            </a:r>
            <a:r>
              <a:rPr lang="en-GB" i="1" dirty="0"/>
              <a:t> أيضًا البناء على عوامل الحماية</a:t>
            </a:r>
          </a:p>
          <a:p>
            <a:pPr lvl="1" algn="r" rtl="1"/>
            <a:r>
              <a:rPr lang="en-GB" i="1" dirty="0"/>
              <a:t>يتغلب الناس على التحديات من خلال 1) استخدام نقاط القوة الفردية الخاصة بهم و 2) الاعتماد على الرعاية والدعم من الآخرين</a:t>
            </a:r>
          </a:p>
          <a:p>
            <a:pPr lvl="1" algn="r" rtl="1"/>
            <a:r>
              <a:rPr lang="en-GB" i="1" dirty="0"/>
              <a:t>تساعد عوامل الحماية هذه الأشخاص على التعافي وتزيد من قدرتهم </a:t>
            </a:r>
            <a:r>
              <a:rPr lang="en-GB" i="1" dirty="0" err="1"/>
              <a:t>على</a:t>
            </a:r>
            <a:r>
              <a:rPr lang="en-GB" i="1" dirty="0"/>
              <a:t> </a:t>
            </a:r>
            <a:r>
              <a:rPr lang="en-GB" i="1" dirty="0" err="1"/>
              <a:t>ال</a:t>
            </a:r>
            <a:r>
              <a:rPr lang="ar-SA" i="1" dirty="0"/>
              <a:t>مرونة</a:t>
            </a:r>
            <a:endParaRPr lang="en-GB" i="1" dirty="0"/>
          </a:p>
          <a:p>
            <a:pPr lvl="1" algn="r" rtl="1"/>
            <a:r>
              <a:rPr lang="en-GB" i="1" dirty="0"/>
              <a:t>المرونة هي القدرة على التعافي بعد أحداث الحياة الصعبة.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6CDE92D-C635-C3EC-FFCD-7A709B5592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858B144-7AC1-EBFA-9F50-76E62FC8FB9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50676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الشريحة</a:t>
            </a:r>
          </a:p>
          <a:p>
            <a:pPr algn="r" rtl="1"/>
            <a:r>
              <a:rPr lang="en-GB" i="1" dirty="0"/>
              <a:t>يجب أن تسترشد إجراءات أخصائي الحالة وكل خطوة في العملية بمصالح الطفل الفضلى.</a:t>
            </a:r>
          </a:p>
          <a:p>
            <a:pPr algn="r" rtl="1"/>
            <a:r>
              <a:rPr lang="en-GB" i="1" dirty="0"/>
              <a:t>يجب أن تضمن جميع الإجراءات التي يقوم بها أخصائي الحالة ما يلي:</a:t>
            </a:r>
          </a:p>
          <a:p>
            <a:pPr lvl="1" algn="r" rtl="1"/>
            <a:r>
              <a:rPr lang="en-GB" i="1" dirty="0"/>
              <a:t>حقوق الطفل في الأمان والتنمية المستمرة</a:t>
            </a:r>
          </a:p>
          <a:p>
            <a:pPr lvl="1" algn="r" rtl="1"/>
            <a:r>
              <a:rPr lang="en-GB" i="1" dirty="0"/>
              <a:t>لا تتضرر رفاهية الطفل أو تتعرض للخطر</a:t>
            </a:r>
          </a:p>
          <a:p>
            <a:pPr algn="r" rtl="1"/>
            <a:r>
              <a:rPr lang="en-GB" i="1" dirty="0"/>
              <a:t>يجب </a:t>
            </a:r>
            <a:r>
              <a:rPr lang="en-GB" i="1" dirty="0" err="1"/>
              <a:t>على</a:t>
            </a:r>
            <a:r>
              <a:rPr lang="en-GB" i="1" dirty="0"/>
              <a:t>  </a:t>
            </a:r>
            <a:r>
              <a:rPr lang="en-GB" i="1" dirty="0" err="1"/>
              <a:t>أخصائي</a:t>
            </a:r>
            <a:r>
              <a:rPr lang="ar-SA" i="1" dirty="0" err="1"/>
              <a:t>ي</a:t>
            </a:r>
            <a:r>
              <a:rPr lang="en-GB" i="1" dirty="0"/>
              <a:t> </a:t>
            </a:r>
            <a:r>
              <a:rPr lang="en-GB" i="1" dirty="0" err="1"/>
              <a:t>الحالة</a:t>
            </a:r>
            <a:r>
              <a:rPr lang="en-GB" i="1" dirty="0"/>
              <a:t> </a:t>
            </a:r>
            <a:r>
              <a:rPr lang="en-GB" i="1" dirty="0" err="1"/>
              <a:t>والمشرفين</a:t>
            </a:r>
            <a:r>
              <a:rPr lang="en-GB" i="1" dirty="0"/>
              <a:t> </a:t>
            </a:r>
            <a:r>
              <a:rPr lang="en-GB" i="1" dirty="0" err="1"/>
              <a:t>باستمرار</a:t>
            </a:r>
            <a:r>
              <a:rPr lang="en-GB" i="1" dirty="0"/>
              <a:t>:</a:t>
            </a:r>
          </a:p>
          <a:p>
            <a:pPr lvl="1" algn="r" rtl="1"/>
            <a:r>
              <a:rPr lang="en-GB" i="1" dirty="0"/>
              <a:t>تقييم مخاطر وموارد الطفل وبيئته</a:t>
            </a:r>
          </a:p>
          <a:p>
            <a:pPr lvl="1" algn="r" rtl="1"/>
            <a:r>
              <a:rPr lang="en-GB" i="1" dirty="0" err="1"/>
              <a:t>تقييم</a:t>
            </a:r>
            <a:r>
              <a:rPr lang="en-GB" i="1" dirty="0"/>
              <a:t> النتائج الإيجابية </a:t>
            </a:r>
            <a:r>
              <a:rPr lang="en-GB" i="1" dirty="0" err="1"/>
              <a:t>والسلبية</a:t>
            </a:r>
            <a:r>
              <a:rPr lang="en-GB" i="1" dirty="0"/>
              <a:t> </a:t>
            </a:r>
            <a:r>
              <a:rPr lang="en-GB" i="1" dirty="0" err="1"/>
              <a:t>لل</a:t>
            </a:r>
            <a:r>
              <a:rPr lang="ar-SA" i="1" dirty="0"/>
              <a:t>إجراءات</a:t>
            </a:r>
            <a:endParaRPr lang="en-GB" i="1" dirty="0"/>
          </a:p>
          <a:p>
            <a:pPr lvl="1" algn="r" rtl="1"/>
            <a:r>
              <a:rPr lang="ar-SA" i="1" dirty="0" err="1"/>
              <a:t>م</a:t>
            </a:r>
            <a:r>
              <a:rPr lang="en-GB" i="1" dirty="0" err="1"/>
              <a:t>ناقش</a:t>
            </a:r>
            <a:r>
              <a:rPr lang="ar-SA" i="1" dirty="0" err="1"/>
              <a:t>ة</a:t>
            </a:r>
            <a:r>
              <a:rPr lang="en-GB" i="1" dirty="0"/>
              <a:t> </a:t>
            </a:r>
            <a:r>
              <a:rPr lang="ar-SA" i="1" dirty="0"/>
              <a:t>ذلك</a:t>
            </a:r>
            <a:r>
              <a:rPr lang="en-GB" i="1" dirty="0"/>
              <a:t> مع الطفل ومقدمي الرعاية لهم عند اتخاذ القرارات.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FA93671-9A47-2E8F-0A63-BAC38E3FAA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899925F-39AC-0D56-1F2B-0C253E628D3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334402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ناقشنا كيفية التعامل مع إدارة الحالة</a:t>
            </a:r>
          </a:p>
          <a:p>
            <a:pPr algn="r" rtl="1"/>
            <a:r>
              <a:rPr lang="en-GB" i="1" dirty="0"/>
              <a:t>سنلقي نظرة الآن على عملية إدارة الحالة</a:t>
            </a:r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الشريحة</a:t>
            </a:r>
          </a:p>
          <a:p>
            <a:pPr algn="r" rtl="1"/>
            <a:r>
              <a:rPr lang="en-GB" i="1" dirty="0"/>
              <a:t>إدارة الحالة لا تكاد تكون عملية مباشرة </a:t>
            </a:r>
            <a:r>
              <a:rPr lang="en-GB" i="1" dirty="0" err="1"/>
              <a:t>أو</a:t>
            </a:r>
            <a:r>
              <a:rPr lang="en-GB" i="1" dirty="0"/>
              <a:t> </a:t>
            </a:r>
            <a:r>
              <a:rPr lang="ar-SA" i="1" dirty="0"/>
              <a:t>أفقية</a:t>
            </a:r>
            <a:r>
              <a:rPr lang="en-GB" i="1" dirty="0"/>
              <a:t>.</a:t>
            </a:r>
          </a:p>
          <a:p>
            <a:pPr lvl="1" algn="r" rtl="1"/>
            <a:r>
              <a:rPr lang="en-GB" i="1" dirty="0"/>
              <a:t>غالبًا ما يكون </a:t>
            </a:r>
            <a:r>
              <a:rPr lang="en-GB" i="1" dirty="0" err="1"/>
              <a:t>واقع</a:t>
            </a:r>
            <a:r>
              <a:rPr lang="en-GB" i="1" dirty="0"/>
              <a:t> </a:t>
            </a:r>
            <a:r>
              <a:rPr lang="en-GB" i="1" dirty="0" err="1"/>
              <a:t>الأطفال</a:t>
            </a:r>
            <a:r>
              <a:rPr lang="ar-SA" i="1" dirty="0"/>
              <a:t> الذين يتعرضون</a:t>
            </a:r>
            <a:r>
              <a:rPr lang="en-GB" i="1" dirty="0"/>
              <a:t> </a:t>
            </a:r>
            <a:r>
              <a:rPr lang="en-GB" i="1" dirty="0" err="1"/>
              <a:t>لل</a:t>
            </a:r>
            <a:r>
              <a:rPr lang="ar-SA" i="1" dirty="0"/>
              <a:t>أذى</a:t>
            </a:r>
            <a:r>
              <a:rPr lang="en-GB" i="1" dirty="0"/>
              <a:t> أو المعرضين للأذى أمرًا معقدًا للغاية</a:t>
            </a:r>
          </a:p>
          <a:p>
            <a:pPr lvl="1" algn="r" rtl="1"/>
            <a:r>
              <a:rPr lang="en-GB" i="1" dirty="0"/>
              <a:t>يجب </a:t>
            </a:r>
            <a:r>
              <a:rPr lang="en-GB" i="1" dirty="0" err="1"/>
              <a:t>أن</a:t>
            </a:r>
            <a:r>
              <a:rPr lang="en-GB" i="1" dirty="0"/>
              <a:t> </a:t>
            </a:r>
            <a:r>
              <a:rPr lang="en-GB" i="1" dirty="0" err="1"/>
              <a:t>ي</a:t>
            </a:r>
            <a:r>
              <a:rPr lang="ar-SA" i="1" dirty="0"/>
              <a:t>بقى</a:t>
            </a:r>
            <a:r>
              <a:rPr lang="en-GB" i="1" dirty="0"/>
              <a:t> </a:t>
            </a:r>
            <a:r>
              <a:rPr lang="ar-SA" i="1" dirty="0"/>
              <a:t>أخصائيو </a:t>
            </a:r>
            <a:r>
              <a:rPr lang="en-GB" i="1" dirty="0" err="1"/>
              <a:t>الحالة</a:t>
            </a:r>
            <a:r>
              <a:rPr lang="en-GB" i="1" dirty="0"/>
              <a:t> مرنين لتكييف الخدمات لتلبية احتياجاتهم.</a:t>
            </a:r>
          </a:p>
          <a:p>
            <a:pPr algn="r" rtl="1"/>
            <a:r>
              <a:rPr lang="en-GB" i="1" dirty="0"/>
              <a:t>أمثلة:</a:t>
            </a:r>
          </a:p>
          <a:p>
            <a:pPr lvl="1" algn="r" rtl="1"/>
            <a:r>
              <a:rPr lang="en-GB" i="1" dirty="0" err="1"/>
              <a:t>يمكن</a:t>
            </a:r>
            <a:r>
              <a:rPr lang="en-GB" i="1" dirty="0"/>
              <a:t> </a:t>
            </a:r>
            <a:r>
              <a:rPr lang="en-GB" i="1" dirty="0" err="1"/>
              <a:t>لأخصائي</a:t>
            </a:r>
            <a:r>
              <a:rPr lang="en-GB" i="1" dirty="0"/>
              <a:t> </a:t>
            </a:r>
            <a:r>
              <a:rPr lang="en-GB" i="1" dirty="0" err="1"/>
              <a:t>ال</a:t>
            </a:r>
            <a:r>
              <a:rPr lang="ar-SA" i="1" dirty="0"/>
              <a:t>حالة</a:t>
            </a:r>
            <a:r>
              <a:rPr lang="en-GB" i="1" dirty="0"/>
              <a:t> </a:t>
            </a:r>
            <a:r>
              <a:rPr lang="en-GB" i="1" dirty="0" err="1"/>
              <a:t>ت</a:t>
            </a:r>
            <a:r>
              <a:rPr lang="ar-SA" i="1" dirty="0"/>
              <a:t>قديم</a:t>
            </a:r>
            <a:r>
              <a:rPr lang="en-GB" i="1" dirty="0"/>
              <a:t> المتابعة أثناء التخطيط للتقييم</a:t>
            </a:r>
          </a:p>
          <a:p>
            <a:pPr lvl="1" algn="r" rtl="1"/>
            <a:r>
              <a:rPr lang="en-GB" i="1" dirty="0"/>
              <a:t>يمكن لأخصائي الحالة تعديل خطة الحالة إذا تغير وضع الطفل</a:t>
            </a:r>
          </a:p>
          <a:p>
            <a:pPr lvl="1" algn="r" rtl="1"/>
            <a:r>
              <a:rPr lang="en-GB" i="1" dirty="0"/>
              <a:t>قد يلزم تكرار بعض الخطوات عدة مرات قبل إغلاق الحالة</a:t>
            </a:r>
          </a:p>
          <a:p>
            <a:pPr algn="r" rtl="1"/>
            <a:r>
              <a:rPr lang="en-GB" i="1" dirty="0" err="1"/>
              <a:t>هل</a:t>
            </a:r>
            <a:r>
              <a:rPr lang="en-GB" i="1" dirty="0"/>
              <a:t> </a:t>
            </a:r>
            <a:r>
              <a:rPr lang="ar-SA" i="1" dirty="0"/>
              <a:t>لديكم </a:t>
            </a:r>
            <a:r>
              <a:rPr lang="en-GB" i="1" dirty="0" err="1"/>
              <a:t>أية</a:t>
            </a:r>
            <a:r>
              <a:rPr lang="en-GB" i="1" dirty="0"/>
              <a:t> أسئلة؟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6BC1750-9CD2-AC5C-3969-D28DD7815D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0C52602-5F78-C9BC-F3E3-6A80C41C985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7233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/>
              <a:t>توجيه </a:t>
            </a:r>
            <a:r>
              <a:rPr lang="en-GB" dirty="0" err="1"/>
              <a:t>المشاركين</a:t>
            </a:r>
            <a:r>
              <a:rPr lang="en-GB" dirty="0"/>
              <a:t> </a:t>
            </a:r>
            <a:r>
              <a:rPr lang="en-GB" dirty="0" err="1"/>
              <a:t>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GB" b="1" dirty="0" err="1"/>
              <a:t>صفحة</a:t>
            </a:r>
            <a:r>
              <a:rPr lang="en-GB" b="1" dirty="0"/>
              <a:t> </a:t>
            </a:r>
            <a:r>
              <a:rPr lang="ar-SA" b="1" dirty="0"/>
              <a:t>٢٧ من دليل العمل</a:t>
            </a:r>
            <a:r>
              <a:rPr lang="en-GB" b="1" dirty="0"/>
              <a:t> : خطوات إدارة الحالة</a:t>
            </a:r>
          </a:p>
          <a:p>
            <a:pPr algn="r" rtl="1"/>
            <a:r>
              <a:rPr lang="en-GB" dirty="0"/>
              <a:t>اطلب من </a:t>
            </a:r>
            <a:r>
              <a:rPr lang="en-GB" dirty="0" err="1"/>
              <a:t>أحد</a:t>
            </a:r>
            <a:r>
              <a:rPr lang="en-GB" dirty="0"/>
              <a:t> </a:t>
            </a:r>
            <a:r>
              <a:rPr lang="ar-SA" dirty="0"/>
              <a:t>المشاركين </a:t>
            </a:r>
            <a:r>
              <a:rPr lang="en-GB" dirty="0" err="1"/>
              <a:t>التطوع</a:t>
            </a:r>
            <a:r>
              <a:rPr lang="en-GB" dirty="0"/>
              <a:t> </a:t>
            </a:r>
            <a:r>
              <a:rPr lang="ar-SA" dirty="0"/>
              <a:t>ل</a:t>
            </a:r>
            <a:r>
              <a:rPr lang="en-GB" dirty="0" err="1"/>
              <a:t>قراءة</a:t>
            </a:r>
            <a:r>
              <a:rPr lang="en-GB" dirty="0"/>
              <a:t> الشرح الخاص بكل خطوة من خطوات </a:t>
            </a:r>
            <a:r>
              <a:rPr lang="en-GB" dirty="0" err="1"/>
              <a:t>إدارة</a:t>
            </a:r>
            <a:r>
              <a:rPr lang="en-GB" dirty="0"/>
              <a:t> </a:t>
            </a:r>
            <a:r>
              <a:rPr lang="en-GB" dirty="0" err="1"/>
              <a:t>الحالة</a:t>
            </a:r>
            <a:endParaRPr lang="ar-SA" dirty="0"/>
          </a:p>
          <a:p>
            <a:pPr algn="r" rtl="1"/>
            <a:endParaRPr lang="ar-SA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7E92E19-D20B-8E06-9B15-0FE6740D49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74609B1-B237-C1D9-592A-2D529033370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1449234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 err="1"/>
              <a:t>عمل</a:t>
            </a:r>
            <a:r>
              <a:rPr lang="en-GB" b="1" dirty="0"/>
              <a:t> </a:t>
            </a:r>
            <a:r>
              <a:rPr lang="ar-SA" b="1" dirty="0"/>
              <a:t>ثنائي</a:t>
            </a:r>
            <a:r>
              <a:rPr lang="en-GB" b="1" dirty="0"/>
              <a:t> </a:t>
            </a:r>
            <a:r>
              <a:rPr lang="ar-SA" b="1" dirty="0"/>
              <a:t> (١٠دقائق)</a:t>
            </a:r>
          </a:p>
          <a:p>
            <a:pPr marL="0" indent="0" algn="r" rtl="1">
              <a:buNone/>
            </a:pPr>
            <a:endParaRPr lang="ar-SA" b="1" dirty="0"/>
          </a:p>
          <a:p>
            <a:pPr marL="0" indent="0" algn="r" rtl="1">
              <a:buNone/>
            </a:pPr>
            <a:r>
              <a:rPr lang="en-GB" dirty="0" err="1"/>
              <a:t>توجيه</a:t>
            </a:r>
            <a:r>
              <a:rPr lang="en-GB" dirty="0"/>
              <a:t> </a:t>
            </a:r>
            <a:r>
              <a:rPr lang="en-GB" dirty="0" err="1"/>
              <a:t>المشاركين</a:t>
            </a:r>
            <a:r>
              <a:rPr lang="en-GB" dirty="0"/>
              <a:t> </a:t>
            </a:r>
            <a:r>
              <a:rPr lang="en-GB" dirty="0" err="1"/>
              <a:t>إلى</a:t>
            </a:r>
            <a:r>
              <a:rPr lang="ar-SA" dirty="0"/>
              <a:t> </a:t>
            </a:r>
            <a:r>
              <a:rPr lang="ar-SA" b="1" dirty="0"/>
              <a:t>الصفحة ٢٨-٣٢ من دليل العمل:</a:t>
            </a:r>
            <a:r>
              <a:rPr lang="en-GB" b="1" dirty="0"/>
              <a:t> </a:t>
            </a:r>
            <a:r>
              <a:rPr lang="en-GB" b="1" dirty="0" err="1"/>
              <a:t>قصة</a:t>
            </a:r>
            <a:r>
              <a:rPr lang="en-GB" b="1" dirty="0"/>
              <a:t> </a:t>
            </a:r>
            <a:r>
              <a:rPr lang="ar-SA" b="1" dirty="0"/>
              <a:t>رشا</a:t>
            </a:r>
            <a:endParaRPr lang="en-GB" b="1" dirty="0"/>
          </a:p>
          <a:p>
            <a:pPr algn="r" rtl="1"/>
            <a:r>
              <a:rPr lang="en-GB" dirty="0"/>
              <a:t>قسّم المشاركين </a:t>
            </a:r>
            <a:r>
              <a:rPr lang="en-GB" dirty="0" err="1"/>
              <a:t>إلى</a:t>
            </a:r>
            <a:r>
              <a:rPr lang="en-GB" dirty="0"/>
              <a:t> </a:t>
            </a:r>
            <a:r>
              <a:rPr lang="ar-SA" dirty="0"/>
              <a:t>ثنائيات</a:t>
            </a:r>
            <a:endParaRPr lang="en-GB" dirty="0"/>
          </a:p>
          <a:p>
            <a:pPr algn="r" rtl="1"/>
            <a:r>
              <a:rPr lang="en-GB" i="1" dirty="0" err="1"/>
              <a:t>مع</a:t>
            </a:r>
            <a:r>
              <a:rPr lang="en-GB" i="1" dirty="0"/>
              <a:t> </a:t>
            </a:r>
            <a:r>
              <a:rPr lang="ar-SA" i="1" dirty="0"/>
              <a:t>زميلك</a:t>
            </a:r>
            <a:r>
              <a:rPr lang="en-GB" i="1" dirty="0"/>
              <a:t>:</a:t>
            </a:r>
          </a:p>
          <a:p>
            <a:pPr lvl="1" algn="r" rtl="1"/>
            <a:r>
              <a:rPr lang="en-GB" i="1" dirty="0"/>
              <a:t>اقرأ الأجزاء المختلفة من </a:t>
            </a:r>
            <a:r>
              <a:rPr lang="en-GB" i="1" dirty="0" err="1"/>
              <a:t>القصة</a:t>
            </a:r>
            <a:r>
              <a:rPr lang="en-GB" i="1" dirty="0"/>
              <a:t> </a:t>
            </a:r>
            <a:r>
              <a:rPr lang="en-GB" i="1" dirty="0" err="1"/>
              <a:t>عن</a:t>
            </a:r>
            <a:r>
              <a:rPr lang="ar-SA" i="1" dirty="0"/>
              <a:t> حالة رشا</a:t>
            </a:r>
            <a:endParaRPr lang="en-GB" i="1" dirty="0"/>
          </a:p>
          <a:p>
            <a:pPr lvl="1" algn="r" rtl="1"/>
            <a:r>
              <a:rPr lang="en-GB" i="1" dirty="0"/>
              <a:t>اكتب خطوة إدارة الحالة المقابلة</a:t>
            </a:r>
          </a:p>
          <a:p>
            <a:pPr algn="r" rtl="1"/>
            <a:r>
              <a:rPr lang="en-GB" dirty="0"/>
              <a:t>امنح </a:t>
            </a:r>
            <a:r>
              <a:rPr lang="en-GB" dirty="0" err="1"/>
              <a:t>المشاركين</a:t>
            </a:r>
            <a:r>
              <a:rPr lang="en-GB" dirty="0"/>
              <a:t> </a:t>
            </a:r>
            <a:r>
              <a:rPr lang="ar-SA" dirty="0"/>
              <a:t>١٠</a:t>
            </a:r>
            <a:r>
              <a:rPr lang="en-GB" dirty="0"/>
              <a:t> </a:t>
            </a:r>
            <a:r>
              <a:rPr lang="en-GB" dirty="0" err="1"/>
              <a:t>دقائق</a:t>
            </a:r>
            <a:r>
              <a:rPr lang="en-GB" dirty="0"/>
              <a:t> </a:t>
            </a:r>
            <a:r>
              <a:rPr lang="en-GB" dirty="0" err="1"/>
              <a:t>لإكمال</a:t>
            </a:r>
            <a:r>
              <a:rPr lang="ar-SA" dirty="0"/>
              <a:t> النشاط</a:t>
            </a:r>
            <a:endParaRPr lang="en-GB" dirty="0"/>
          </a:p>
          <a:p>
            <a:pPr algn="r" rtl="1"/>
            <a:r>
              <a:rPr lang="en-GB" dirty="0"/>
              <a:t>امنح </a:t>
            </a:r>
            <a:r>
              <a:rPr lang="en-GB" dirty="0" err="1"/>
              <a:t>المشاركين</a:t>
            </a:r>
            <a:r>
              <a:rPr lang="en-GB" dirty="0"/>
              <a:t> </a:t>
            </a:r>
            <a:r>
              <a:rPr lang="en-GB" dirty="0" err="1"/>
              <a:t>ت</a:t>
            </a:r>
            <a:r>
              <a:rPr lang="ar-SA" dirty="0"/>
              <a:t>نبيهاً</a:t>
            </a:r>
            <a:r>
              <a:rPr lang="en-GB" dirty="0"/>
              <a:t> لمدة </a:t>
            </a:r>
            <a:r>
              <a:rPr lang="en-GB" dirty="0" err="1"/>
              <a:t>دقيقة</a:t>
            </a:r>
            <a:r>
              <a:rPr lang="en-GB" dirty="0"/>
              <a:t> </a:t>
            </a:r>
            <a:r>
              <a:rPr lang="en-GB" dirty="0" err="1"/>
              <a:t>واحدة</a:t>
            </a:r>
            <a:r>
              <a:rPr lang="ar-SA" dirty="0"/>
              <a:t> قبل نهاية ال ١٠دقائق</a:t>
            </a:r>
            <a:endParaRPr lang="en-GB" dirty="0"/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</a:t>
            </a:r>
            <a:r>
              <a:rPr lang="en-GB" b="1" dirty="0" err="1"/>
              <a:t>عامة</a:t>
            </a:r>
            <a:r>
              <a:rPr lang="en-GB" b="1" dirty="0"/>
              <a:t> </a:t>
            </a:r>
            <a:r>
              <a:rPr lang="ar-SA" b="1" dirty="0"/>
              <a:t>(٢٠ دقيقة)</a:t>
            </a:r>
            <a:endParaRPr lang="en-GB" b="1" dirty="0"/>
          </a:p>
          <a:p>
            <a:pPr algn="r" rtl="1"/>
            <a:r>
              <a:rPr lang="en-GB" dirty="0" err="1"/>
              <a:t>اطلب</a:t>
            </a:r>
            <a:r>
              <a:rPr lang="en-GB" dirty="0"/>
              <a:t> </a:t>
            </a:r>
            <a:r>
              <a:rPr lang="en-GB" dirty="0" err="1"/>
              <a:t>من</a:t>
            </a:r>
            <a:r>
              <a:rPr lang="ar-SA" dirty="0"/>
              <a:t> المشاركين </a:t>
            </a:r>
            <a:r>
              <a:rPr lang="en-GB" dirty="0" err="1"/>
              <a:t>ال</a:t>
            </a:r>
            <a:r>
              <a:rPr lang="ar-SA" dirty="0" err="1"/>
              <a:t>ت</a:t>
            </a:r>
            <a:r>
              <a:rPr lang="en-GB" dirty="0" err="1"/>
              <a:t>طوع</a:t>
            </a:r>
            <a:r>
              <a:rPr lang="en-GB" dirty="0"/>
              <a:t> </a:t>
            </a:r>
            <a:r>
              <a:rPr lang="ar-SA" dirty="0"/>
              <a:t>ل</a:t>
            </a:r>
            <a:r>
              <a:rPr lang="en-GB" dirty="0" err="1"/>
              <a:t>قراءة</a:t>
            </a:r>
            <a:r>
              <a:rPr lang="en-GB" dirty="0"/>
              <a:t> الجزء الأول من </a:t>
            </a:r>
            <a:r>
              <a:rPr lang="en-GB" dirty="0" err="1"/>
              <a:t>قصة</a:t>
            </a:r>
            <a:r>
              <a:rPr lang="en-GB" dirty="0"/>
              <a:t> </a:t>
            </a:r>
            <a:r>
              <a:rPr lang="ar-SA" dirty="0"/>
              <a:t>رشا</a:t>
            </a:r>
            <a:r>
              <a:rPr lang="en-GB" dirty="0"/>
              <a:t> ومشاركة الخطوة التي يعتقدون أنها كذلك ولماذا.</a:t>
            </a:r>
          </a:p>
          <a:p>
            <a:pPr algn="r" rtl="1"/>
            <a:r>
              <a:rPr lang="en-GB" dirty="0"/>
              <a:t>استمر حتى تتم مناقشة جميع الأجزاء.</a:t>
            </a:r>
          </a:p>
          <a:p>
            <a:pPr algn="r" rtl="1"/>
            <a:r>
              <a:rPr lang="en-GB" dirty="0" err="1"/>
              <a:t>استكمل</a:t>
            </a:r>
            <a:r>
              <a:rPr lang="en-GB" dirty="0"/>
              <a:t> </a:t>
            </a:r>
            <a:r>
              <a:rPr lang="en-GB" dirty="0" err="1"/>
              <a:t>بال</a:t>
            </a:r>
            <a:r>
              <a:rPr lang="ar-SA" dirty="0"/>
              <a:t>إجابات</a:t>
            </a:r>
            <a:r>
              <a:rPr lang="en-GB" dirty="0"/>
              <a:t> أدناه</a:t>
            </a:r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الإجابات</a:t>
            </a:r>
            <a:endParaRPr lang="en-GB" b="1" dirty="0"/>
          </a:p>
          <a:p>
            <a:pPr algn="r" rtl="1"/>
            <a:r>
              <a:rPr lang="en-GB" dirty="0"/>
              <a:t>المشهد الأول: المتابعة والمراجعة</a:t>
            </a:r>
          </a:p>
          <a:p>
            <a:pPr algn="r" rtl="1"/>
            <a:r>
              <a:rPr lang="en-GB" dirty="0"/>
              <a:t>المشهد الثاني: التنفيذ</a:t>
            </a:r>
          </a:p>
          <a:p>
            <a:pPr algn="r" rtl="1"/>
            <a:r>
              <a:rPr lang="en-GB" dirty="0" err="1"/>
              <a:t>المشهد</a:t>
            </a:r>
            <a:r>
              <a:rPr lang="en-GB" dirty="0"/>
              <a:t> </a:t>
            </a:r>
            <a:r>
              <a:rPr lang="ar-SA" dirty="0"/>
              <a:t>الثالث</a:t>
            </a:r>
            <a:r>
              <a:rPr lang="en-GB" dirty="0"/>
              <a:t>: </a:t>
            </a:r>
            <a:r>
              <a:rPr lang="ar-SA" dirty="0"/>
              <a:t>خطة</a:t>
            </a:r>
            <a:r>
              <a:rPr lang="en-GB" dirty="0"/>
              <a:t> الحالة</a:t>
            </a:r>
          </a:p>
          <a:p>
            <a:pPr algn="r" rtl="1"/>
            <a:r>
              <a:rPr lang="en-GB" dirty="0"/>
              <a:t>المشهد الرابع: التقييم</a:t>
            </a:r>
          </a:p>
          <a:p>
            <a:pPr algn="r" rtl="1"/>
            <a:r>
              <a:rPr lang="en-GB" dirty="0"/>
              <a:t>المشهد الخامس: التحديد والتسجيل</a:t>
            </a:r>
          </a:p>
          <a:p>
            <a:pPr algn="r" rtl="1"/>
            <a:r>
              <a:rPr lang="en-GB" dirty="0"/>
              <a:t>المشهد السادس: التقييم</a:t>
            </a:r>
          </a:p>
          <a:p>
            <a:pPr algn="r" rtl="1"/>
            <a:r>
              <a:rPr lang="en-GB" dirty="0"/>
              <a:t>المشهد السابع: المتابعة والمراجعة</a:t>
            </a:r>
          </a:p>
          <a:p>
            <a:pPr algn="r" rtl="1"/>
            <a:r>
              <a:rPr lang="en-GB" dirty="0"/>
              <a:t>المشهد الثامن: إغلاق الحالة</a:t>
            </a:r>
          </a:p>
          <a:p>
            <a:pPr algn="r" rtl="1"/>
            <a:r>
              <a:rPr lang="en-GB" dirty="0"/>
              <a:t>المشهد التاسع: </a:t>
            </a:r>
            <a:r>
              <a:rPr lang="ar-SA" dirty="0"/>
              <a:t>خطة</a:t>
            </a:r>
            <a:r>
              <a:rPr lang="en-GB" dirty="0"/>
              <a:t> </a:t>
            </a:r>
            <a:r>
              <a:rPr lang="en-GB" dirty="0" err="1"/>
              <a:t>الحالة</a:t>
            </a:r>
            <a:endParaRPr lang="en-GB" dirty="0"/>
          </a:p>
          <a:p>
            <a:pPr algn="r" rtl="1"/>
            <a:r>
              <a:rPr lang="en-GB" dirty="0" err="1"/>
              <a:t>المشهد</a:t>
            </a:r>
            <a:r>
              <a:rPr lang="en-GB" dirty="0"/>
              <a:t> العاشر: التنفيذ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9400FDD1-8D14-A661-BE6A-D341C91547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D3F320A-89A1-4E13-6BDA-FAE79B4C0F3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058351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 err="1"/>
              <a:t>عمل</a:t>
            </a:r>
            <a:r>
              <a:rPr lang="en-GB" b="1" dirty="0"/>
              <a:t> </a:t>
            </a:r>
            <a:r>
              <a:rPr lang="ar-SA" b="1" dirty="0"/>
              <a:t>ثنائي</a:t>
            </a:r>
            <a:r>
              <a:rPr lang="en-GB" b="1" dirty="0"/>
              <a:t> </a:t>
            </a:r>
            <a:r>
              <a:rPr lang="ar-SA" b="1" dirty="0"/>
              <a:t> (١٥دقائق)</a:t>
            </a:r>
          </a:p>
          <a:p>
            <a:pPr algn="r" rtl="1"/>
            <a:r>
              <a:rPr lang="en-GB" i="1" dirty="0" err="1"/>
              <a:t>سنكمل</a:t>
            </a:r>
            <a:r>
              <a:rPr lang="en-GB" i="1" dirty="0"/>
              <a:t> الآن التمرين بترتيب جميع الخطوات التي تم اتخاذها في </a:t>
            </a:r>
            <a:r>
              <a:rPr lang="en-GB" i="1" dirty="0" err="1"/>
              <a:t>حالة</a:t>
            </a:r>
            <a:r>
              <a:rPr lang="en-GB" i="1" dirty="0"/>
              <a:t> </a:t>
            </a:r>
            <a:r>
              <a:rPr lang="ar-SA" i="1" dirty="0"/>
              <a:t>رشا</a:t>
            </a:r>
            <a:r>
              <a:rPr lang="en-GB" i="1" dirty="0"/>
              <a:t> بترتيب زمني.</a:t>
            </a:r>
          </a:p>
          <a:p>
            <a:pPr algn="r" rtl="1"/>
            <a:r>
              <a:rPr lang="en-GB" dirty="0"/>
              <a:t>توجيه </a:t>
            </a:r>
            <a:r>
              <a:rPr lang="en-GB" dirty="0" err="1"/>
              <a:t>المشاركين</a:t>
            </a:r>
            <a:r>
              <a:rPr lang="en-GB" dirty="0"/>
              <a:t> </a:t>
            </a:r>
            <a:r>
              <a:rPr lang="en-GB" dirty="0" err="1"/>
              <a:t>إلى</a:t>
            </a:r>
            <a:r>
              <a:rPr lang="ar-SA" dirty="0"/>
              <a:t> </a:t>
            </a:r>
            <a:r>
              <a:rPr lang="ar-SA" b="1" dirty="0"/>
              <a:t>الصفحة ٣٣من دليل العمل</a:t>
            </a:r>
            <a:r>
              <a:rPr lang="en-GB" b="1" dirty="0"/>
              <a:t>: </a:t>
            </a:r>
            <a:r>
              <a:rPr lang="en-GB" b="1" dirty="0" err="1"/>
              <a:t>قصة</a:t>
            </a:r>
            <a:r>
              <a:rPr lang="en-GB" b="1" dirty="0"/>
              <a:t> </a:t>
            </a:r>
            <a:r>
              <a:rPr lang="ar-SA" b="1" dirty="0"/>
              <a:t>رشا</a:t>
            </a:r>
            <a:r>
              <a:rPr lang="en-GB" b="1" dirty="0"/>
              <a:t> - </a:t>
            </a:r>
            <a:r>
              <a:rPr lang="ar-SA" b="1" dirty="0"/>
              <a:t>ال</a:t>
            </a:r>
            <a:r>
              <a:rPr lang="en-GB" b="1" dirty="0" err="1"/>
              <a:t>ترتيب</a:t>
            </a:r>
            <a:r>
              <a:rPr lang="en-GB" b="1" dirty="0"/>
              <a:t> </a:t>
            </a:r>
            <a:r>
              <a:rPr lang="ar-SA" b="1" dirty="0"/>
              <a:t>ال</a:t>
            </a:r>
            <a:r>
              <a:rPr lang="en-GB" b="1" dirty="0" err="1"/>
              <a:t>زمني</a:t>
            </a:r>
            <a:endParaRPr lang="en-GB" b="1" dirty="0"/>
          </a:p>
          <a:p>
            <a:pPr algn="r" rtl="1"/>
            <a:r>
              <a:rPr lang="en-GB" i="1" dirty="0" err="1"/>
              <a:t>مع</a:t>
            </a:r>
            <a:r>
              <a:rPr lang="en-GB" i="1" dirty="0"/>
              <a:t> </a:t>
            </a:r>
            <a:r>
              <a:rPr lang="ar-SA" i="1" dirty="0"/>
              <a:t>زميلك</a:t>
            </a:r>
            <a:r>
              <a:rPr lang="en-GB" i="1" dirty="0"/>
              <a:t>:</a:t>
            </a:r>
          </a:p>
          <a:p>
            <a:pPr lvl="1" algn="r" rtl="1"/>
            <a:r>
              <a:rPr lang="en-GB" i="1" dirty="0"/>
              <a:t>ناقش الترتيب الزمني</a:t>
            </a:r>
          </a:p>
          <a:p>
            <a:pPr lvl="1" algn="r" rtl="1"/>
            <a:r>
              <a:rPr lang="ar-SA" i="1" dirty="0"/>
              <a:t>قم بتدوين ذلك</a:t>
            </a:r>
            <a:r>
              <a:rPr lang="en-GB" i="1" dirty="0"/>
              <a:t> </a:t>
            </a:r>
            <a:r>
              <a:rPr lang="en-GB" i="1" dirty="0" err="1"/>
              <a:t>في</a:t>
            </a:r>
            <a:r>
              <a:rPr lang="en-GB" i="1" dirty="0"/>
              <a:t> </a:t>
            </a:r>
            <a:r>
              <a:rPr lang="ar-SA" i="1" dirty="0"/>
              <a:t>دليل العمل </a:t>
            </a:r>
            <a:r>
              <a:rPr lang="en-GB" i="1" dirty="0" err="1"/>
              <a:t>التدريبي</a:t>
            </a:r>
            <a:endParaRPr lang="en-GB" i="1" dirty="0"/>
          </a:p>
          <a:p>
            <a:pPr algn="r" rtl="1"/>
            <a:r>
              <a:rPr lang="en-GB" dirty="0"/>
              <a:t>امنح </a:t>
            </a:r>
            <a:r>
              <a:rPr lang="en-GB" dirty="0" err="1"/>
              <a:t>المشاركين</a:t>
            </a:r>
            <a:r>
              <a:rPr lang="en-GB" dirty="0"/>
              <a:t> </a:t>
            </a:r>
            <a:r>
              <a:rPr lang="ar-SA" dirty="0"/>
              <a:t>١٠</a:t>
            </a:r>
            <a:r>
              <a:rPr lang="en-GB" dirty="0"/>
              <a:t> </a:t>
            </a:r>
            <a:r>
              <a:rPr lang="en-GB" dirty="0" err="1"/>
              <a:t>دقائق</a:t>
            </a:r>
            <a:r>
              <a:rPr lang="en-GB" dirty="0"/>
              <a:t> </a:t>
            </a:r>
            <a:r>
              <a:rPr lang="en-GB" dirty="0" err="1"/>
              <a:t>لإكمال</a:t>
            </a:r>
            <a:r>
              <a:rPr lang="ar-SA" dirty="0"/>
              <a:t> النشاط</a:t>
            </a:r>
            <a:endParaRPr lang="en-GB" dirty="0"/>
          </a:p>
          <a:p>
            <a:pPr algn="r" rtl="1"/>
            <a:r>
              <a:rPr lang="en-GB" dirty="0" err="1"/>
              <a:t>امنح</a:t>
            </a:r>
            <a:r>
              <a:rPr lang="en-GB" dirty="0"/>
              <a:t> </a:t>
            </a:r>
            <a:r>
              <a:rPr lang="en-GB" dirty="0" err="1"/>
              <a:t>المشاركين</a:t>
            </a:r>
            <a:r>
              <a:rPr lang="en-GB" dirty="0"/>
              <a:t> </a:t>
            </a:r>
            <a:r>
              <a:rPr lang="en-GB" dirty="0" err="1"/>
              <a:t>ت</a:t>
            </a:r>
            <a:r>
              <a:rPr lang="ar-SA" dirty="0"/>
              <a:t>نبيهاً</a:t>
            </a:r>
            <a:r>
              <a:rPr lang="en-GB" dirty="0"/>
              <a:t> </a:t>
            </a:r>
            <a:r>
              <a:rPr lang="en-GB" dirty="0" err="1"/>
              <a:t>لمدة</a:t>
            </a:r>
            <a:r>
              <a:rPr lang="en-GB" dirty="0"/>
              <a:t> </a:t>
            </a:r>
            <a:r>
              <a:rPr lang="en-GB" dirty="0" err="1"/>
              <a:t>دقيقة</a:t>
            </a:r>
            <a:r>
              <a:rPr lang="en-GB" dirty="0"/>
              <a:t> </a:t>
            </a:r>
            <a:r>
              <a:rPr lang="en-GB" dirty="0" err="1"/>
              <a:t>واحدة</a:t>
            </a:r>
            <a:r>
              <a:rPr lang="ar-SA" dirty="0"/>
              <a:t> قبل نهاية ال ١٠دقائق</a:t>
            </a:r>
            <a:endParaRPr lang="en-GB" dirty="0"/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عامة</a:t>
            </a:r>
          </a:p>
          <a:p>
            <a:pPr algn="r" rtl="1"/>
            <a:r>
              <a:rPr lang="en-GB" dirty="0"/>
              <a:t>اطلب من أحد المتطوعين قراءة ترتيبهم الزمني</a:t>
            </a:r>
          </a:p>
          <a:p>
            <a:pPr algn="r" rtl="1"/>
            <a:r>
              <a:rPr lang="ar-SA" dirty="0"/>
              <a:t>قم بتوجيه</a:t>
            </a:r>
            <a:r>
              <a:rPr lang="en-GB" dirty="0"/>
              <a:t> مناقشة قصيرة إذا لزم الأمر</a:t>
            </a:r>
          </a:p>
          <a:p>
            <a:pPr algn="r" rtl="1"/>
            <a:r>
              <a:rPr lang="en-GB" dirty="0" err="1"/>
              <a:t>استكمل</a:t>
            </a:r>
            <a:r>
              <a:rPr lang="en-GB" dirty="0"/>
              <a:t> </a:t>
            </a:r>
            <a:r>
              <a:rPr lang="en-GB" dirty="0" err="1"/>
              <a:t>با</a:t>
            </a:r>
            <a:r>
              <a:rPr lang="ar-SA" dirty="0"/>
              <a:t>لإجابات </a:t>
            </a:r>
            <a:r>
              <a:rPr lang="en-GB" dirty="0" err="1"/>
              <a:t>أدناه</a:t>
            </a:r>
            <a:endParaRPr lang="en-GB" dirty="0"/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الإجابات</a:t>
            </a:r>
            <a:endParaRPr lang="en-GB" b="1" dirty="0"/>
          </a:p>
          <a:p>
            <a:pPr marL="228600" indent="-228600" algn="r" rtl="1">
              <a:buFont typeface="+mj-lt"/>
              <a:buAutoNum type="arabicPeriod"/>
            </a:pPr>
            <a:r>
              <a:rPr lang="en-GB" dirty="0"/>
              <a:t>المشهد الخامس: التحديد والتسجيل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en-GB" dirty="0"/>
              <a:t>المشهد السادس: التقييم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en-GB" dirty="0"/>
              <a:t>المشهد التاسع: </a:t>
            </a:r>
            <a:r>
              <a:rPr lang="ar-SA" dirty="0"/>
              <a:t>خطة</a:t>
            </a:r>
            <a:r>
              <a:rPr lang="en-GB" dirty="0"/>
              <a:t> الحالة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en-GB" dirty="0"/>
              <a:t>المشهد العاشر: التنفيذ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en-GB" dirty="0"/>
              <a:t>المشهد الأول: المتابعة </a:t>
            </a:r>
            <a:r>
              <a:rPr lang="en-GB" dirty="0" err="1"/>
              <a:t>والمراجعة</a:t>
            </a:r>
            <a:r>
              <a:rPr lang="en-GB" dirty="0"/>
              <a:t>: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en-GB" dirty="0" err="1"/>
              <a:t>المشهد</a:t>
            </a:r>
            <a:r>
              <a:rPr lang="ar-SA" dirty="0"/>
              <a:t> الرابع</a:t>
            </a:r>
            <a:r>
              <a:rPr lang="en-GB" dirty="0"/>
              <a:t> </a:t>
            </a:r>
            <a:r>
              <a:rPr lang="ar-SA" dirty="0"/>
              <a:t>:</a:t>
            </a:r>
            <a:r>
              <a:rPr lang="en-GB" dirty="0"/>
              <a:t> </a:t>
            </a:r>
            <a:r>
              <a:rPr lang="en-GB" dirty="0" err="1"/>
              <a:t>تحديث</a:t>
            </a:r>
            <a:r>
              <a:rPr lang="en-GB" dirty="0"/>
              <a:t> </a:t>
            </a:r>
            <a:r>
              <a:rPr lang="en-GB" dirty="0" err="1"/>
              <a:t>التقييم</a:t>
            </a:r>
            <a:endParaRPr lang="en-GB" dirty="0"/>
          </a:p>
          <a:p>
            <a:pPr marL="228600" indent="-228600" algn="r" rtl="1">
              <a:buFont typeface="+mj-lt"/>
              <a:buAutoNum type="arabicPeriod"/>
            </a:pPr>
            <a:r>
              <a:rPr lang="en-GB" dirty="0" err="1"/>
              <a:t>المشهد</a:t>
            </a:r>
            <a:r>
              <a:rPr lang="en-GB" dirty="0"/>
              <a:t> </a:t>
            </a:r>
            <a:r>
              <a:rPr lang="ar-SA" dirty="0"/>
              <a:t>الثالث</a:t>
            </a:r>
            <a:r>
              <a:rPr lang="en-GB" dirty="0"/>
              <a:t>: </a:t>
            </a:r>
            <a:r>
              <a:rPr lang="en-GB" dirty="0" err="1"/>
              <a:t>تحديث</a:t>
            </a:r>
            <a:r>
              <a:rPr lang="en-GB" dirty="0"/>
              <a:t> </a:t>
            </a:r>
            <a:r>
              <a:rPr lang="en-GB" dirty="0" err="1"/>
              <a:t>خ</a:t>
            </a:r>
            <a:r>
              <a:rPr lang="ar-SA" dirty="0" err="1"/>
              <a:t>طة</a:t>
            </a:r>
            <a:r>
              <a:rPr lang="ar-SA" dirty="0"/>
              <a:t> </a:t>
            </a:r>
            <a:r>
              <a:rPr lang="en-GB" dirty="0" err="1"/>
              <a:t>الحالة</a:t>
            </a:r>
            <a:endParaRPr lang="en-GB" dirty="0"/>
          </a:p>
          <a:p>
            <a:pPr marL="228600" indent="-228600" algn="r" rtl="1">
              <a:buFont typeface="+mj-lt"/>
              <a:buAutoNum type="arabicPeriod"/>
            </a:pPr>
            <a:r>
              <a:rPr lang="en-GB" dirty="0"/>
              <a:t>المشهد الثاني: تحديث التنفيذ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en-GB" dirty="0"/>
              <a:t>المشهد السابع: </a:t>
            </a:r>
            <a:r>
              <a:rPr lang="ar-SA" dirty="0"/>
              <a:t> تحديث ال</a:t>
            </a:r>
            <a:r>
              <a:rPr lang="en-GB" dirty="0" err="1"/>
              <a:t>متابعة</a:t>
            </a:r>
            <a:r>
              <a:rPr lang="en-GB" dirty="0"/>
              <a:t> </a:t>
            </a:r>
            <a:r>
              <a:rPr lang="en-GB" dirty="0" err="1"/>
              <a:t>و</a:t>
            </a:r>
            <a:r>
              <a:rPr lang="ar-SA" dirty="0"/>
              <a:t>ال</a:t>
            </a:r>
            <a:r>
              <a:rPr lang="en-GB" dirty="0" err="1"/>
              <a:t>مراجعة</a:t>
            </a:r>
            <a:r>
              <a:rPr lang="en-GB" dirty="0"/>
              <a:t> </a:t>
            </a:r>
            <a:endParaRPr lang="ar-SA" dirty="0"/>
          </a:p>
          <a:p>
            <a:pPr marL="228600" indent="-228600" algn="r" rtl="1">
              <a:buFont typeface="+mj-lt"/>
              <a:buAutoNum type="arabicPeriod"/>
            </a:pPr>
            <a:r>
              <a:rPr lang="en-GB" dirty="0" err="1"/>
              <a:t>المشهد</a:t>
            </a:r>
            <a:r>
              <a:rPr lang="en-GB" dirty="0"/>
              <a:t> </a:t>
            </a:r>
            <a:r>
              <a:rPr lang="en-GB" dirty="0" err="1"/>
              <a:t>الثامن</a:t>
            </a:r>
            <a:r>
              <a:rPr lang="en-GB" dirty="0"/>
              <a:t>: </a:t>
            </a:r>
            <a:r>
              <a:rPr lang="en-GB" dirty="0" err="1"/>
              <a:t>إغلاق</a:t>
            </a:r>
            <a:r>
              <a:rPr lang="en-GB" dirty="0"/>
              <a:t> </a:t>
            </a:r>
            <a:r>
              <a:rPr lang="en-GB" dirty="0" err="1"/>
              <a:t>الحالة</a:t>
            </a:r>
            <a:endParaRPr lang="en-GB" dirty="0"/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36C4DA8-1CEC-D736-CD72-27F828D8A7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FFC4F5D-91C7-D4F7-31D0-B2B9344368A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5838440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i="1" dirty="0"/>
              <a:t>يشير كل من </a:t>
            </a:r>
            <a:r>
              <a:rPr lang="en-GB" i="1" dirty="0" err="1"/>
              <a:t>المشهد</a:t>
            </a:r>
            <a:r>
              <a:rPr lang="en-GB" i="1" dirty="0"/>
              <a:t> </a:t>
            </a:r>
            <a:r>
              <a:rPr lang="ar-SA" i="1" dirty="0"/>
              <a:t>٢</a:t>
            </a:r>
            <a:r>
              <a:rPr lang="en-GB" i="1" dirty="0"/>
              <a:t> </a:t>
            </a:r>
            <a:r>
              <a:rPr lang="en-GB" i="1" dirty="0" err="1"/>
              <a:t>والمشهد</a:t>
            </a:r>
            <a:r>
              <a:rPr lang="en-GB" i="1" dirty="0"/>
              <a:t> </a:t>
            </a:r>
            <a:r>
              <a:rPr lang="ar-SA" i="1" dirty="0"/>
              <a:t>٦</a:t>
            </a:r>
            <a:r>
              <a:rPr lang="en-GB" i="1" dirty="0"/>
              <a:t> إلى خطوة إدارة </a:t>
            </a:r>
            <a:r>
              <a:rPr lang="en-GB" i="1" dirty="0" err="1"/>
              <a:t>الحالة</a:t>
            </a:r>
            <a:r>
              <a:rPr lang="en-GB" i="1" dirty="0"/>
              <a:t> </a:t>
            </a:r>
            <a:r>
              <a:rPr lang="ar-SA" i="1" dirty="0"/>
              <a:t>و هي </a:t>
            </a:r>
            <a:r>
              <a:rPr lang="en-GB" i="1" dirty="0" err="1"/>
              <a:t>التقييم</a:t>
            </a:r>
            <a:endParaRPr lang="en-GB" i="1" dirty="0"/>
          </a:p>
          <a:p>
            <a:pPr algn="r" rtl="1"/>
            <a:r>
              <a:rPr lang="en-GB" i="1" dirty="0"/>
              <a:t>لماذا أجرى </a:t>
            </a:r>
            <a:r>
              <a:rPr lang="en-GB" i="1" dirty="0" err="1"/>
              <a:t>أخصائي</a:t>
            </a:r>
            <a:r>
              <a:rPr lang="en-GB" i="1" dirty="0"/>
              <a:t> </a:t>
            </a:r>
            <a:r>
              <a:rPr lang="en-GB" i="1" dirty="0" err="1"/>
              <a:t>حالة</a:t>
            </a:r>
            <a:r>
              <a:rPr lang="ar-SA" i="1" dirty="0"/>
              <a:t> رشا </a:t>
            </a:r>
            <a:r>
              <a:rPr lang="en-GB" i="1" dirty="0" err="1"/>
              <a:t>تقييمًا</a:t>
            </a:r>
            <a:r>
              <a:rPr lang="en-GB" i="1" dirty="0"/>
              <a:t> مرتين؟</a:t>
            </a:r>
          </a:p>
          <a:p>
            <a:pPr lvl="1" algn="r" rtl="1"/>
            <a:r>
              <a:rPr lang="en-US" dirty="0" err="1"/>
              <a:t>حصلت</a:t>
            </a:r>
            <a:r>
              <a:rPr lang="en-US" dirty="0"/>
              <a:t> </a:t>
            </a:r>
            <a:r>
              <a:rPr lang="en-GB" dirty="0" err="1"/>
              <a:t>أخصائي</a:t>
            </a:r>
            <a:r>
              <a:rPr lang="ar-SA" dirty="0" err="1"/>
              <a:t>ة</a:t>
            </a:r>
            <a:r>
              <a:rPr lang="en-GB" dirty="0"/>
              <a:t> </a:t>
            </a:r>
            <a:r>
              <a:rPr lang="en-GB" dirty="0" err="1"/>
              <a:t>الحالة</a:t>
            </a:r>
            <a:r>
              <a:rPr lang="ar-SA" dirty="0"/>
              <a:t> </a:t>
            </a:r>
            <a:r>
              <a:rPr lang="en-US" dirty="0" err="1"/>
              <a:t>على</a:t>
            </a:r>
            <a:r>
              <a:rPr lang="en-US" dirty="0"/>
              <a:t> معلومات جديدة حول الخطر المتزايد للزواج المبكر ، بما في ذلك تفاصيل عن استعدادها للزواج الآن.</a:t>
            </a:r>
          </a:p>
          <a:p>
            <a:pPr lvl="1" algn="r" rtl="1"/>
            <a:r>
              <a:rPr lang="en-US" dirty="0"/>
              <a:t>يجب أن يعمل أخصائي الحالة دائمًا من </a:t>
            </a:r>
            <a:r>
              <a:rPr lang="en-US" dirty="0" err="1"/>
              <a:t>خلال</a:t>
            </a:r>
            <a:r>
              <a:rPr lang="en-US" dirty="0"/>
              <a:t> </a:t>
            </a:r>
            <a:r>
              <a:rPr lang="ar-SA" dirty="0"/>
              <a:t>تحديث ال</a:t>
            </a:r>
            <a:r>
              <a:rPr lang="en-US" dirty="0" err="1"/>
              <a:t>تقييم</a:t>
            </a:r>
            <a:r>
              <a:rPr lang="en-US" dirty="0"/>
              <a:t> </a:t>
            </a:r>
            <a:r>
              <a:rPr lang="en-US" dirty="0" err="1"/>
              <a:t>وخطة</a:t>
            </a:r>
            <a:r>
              <a:rPr lang="en-US" dirty="0"/>
              <a:t> حالة تلبي الاحتياجات الحالية للطفل.</a:t>
            </a:r>
          </a:p>
          <a:p>
            <a:pPr lvl="1" algn="r" rtl="1"/>
            <a:r>
              <a:rPr lang="en-US" dirty="0"/>
              <a:t>نظرًا لتغير الوضع </a:t>
            </a:r>
            <a:r>
              <a:rPr lang="en-US" dirty="0" err="1"/>
              <a:t>وتعرض</a:t>
            </a:r>
            <a:r>
              <a:rPr lang="en-US" dirty="0"/>
              <a:t> </a:t>
            </a:r>
            <a:r>
              <a:rPr lang="ar-SA" dirty="0"/>
              <a:t>رشا</a:t>
            </a:r>
            <a:r>
              <a:rPr lang="en-US" dirty="0"/>
              <a:t> لمخاطر متزايدة ، يجب أيضًا تحديث كل من التقييم وخطة الحالة لتعكس التغييرات </a:t>
            </a:r>
            <a:r>
              <a:rPr lang="en-US" dirty="0" err="1"/>
              <a:t>في</a:t>
            </a:r>
            <a:r>
              <a:rPr lang="en-US" dirty="0"/>
              <a:t> </a:t>
            </a:r>
            <a:r>
              <a:rPr lang="en-US" dirty="0" err="1"/>
              <a:t>ال</a:t>
            </a:r>
            <a:r>
              <a:rPr lang="ar-SA" dirty="0"/>
              <a:t>وضع</a:t>
            </a:r>
            <a:r>
              <a:rPr lang="en-US" dirty="0"/>
              <a:t>.</a:t>
            </a:r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D7C7A53-1E55-7570-032F-9441ED0463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A2C9A045-9ED7-B26A-D8D3-A5B85364AB3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7906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الشريحة</a:t>
            </a:r>
          </a:p>
          <a:p>
            <a:pPr algn="r" rtl="1"/>
            <a:r>
              <a:rPr lang="en-GB" i="1" dirty="0"/>
              <a:t>تضع هذه الوحدة الأساس لبقية التدريب</a:t>
            </a:r>
          </a:p>
          <a:p>
            <a:pPr lvl="1" algn="r" rtl="1"/>
            <a:r>
              <a:rPr lang="en-GB" i="1" dirty="0"/>
              <a:t>دور أخصائي الحالة</a:t>
            </a:r>
          </a:p>
          <a:p>
            <a:pPr lvl="1" algn="r" rtl="1"/>
            <a:r>
              <a:rPr lang="en-GB" i="1" dirty="0"/>
              <a:t>عملية إدارة الحالة</a:t>
            </a:r>
            <a:endParaRPr lang="en-BE" i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47F0E07-6503-E9E9-BF85-B15BD117CF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59F91CF-6C91-F440-9A6B-EEC0099AD70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6463202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الشريحة</a:t>
            </a:r>
          </a:p>
          <a:p>
            <a:pPr algn="r" rtl="1"/>
            <a:r>
              <a:rPr lang="en-GB" i="1" dirty="0"/>
              <a:t>هل لدى أي شخص أي أسئلة أو بحاجة إلى توضيح؟</a:t>
            </a:r>
          </a:p>
          <a:p>
            <a:pPr algn="r" rtl="1"/>
            <a:r>
              <a:rPr lang="en-GB" i="1" dirty="0"/>
              <a:t>في الجلسة التالية سوف نناقش دور أخصائي الحالة بشكل أكبر</a:t>
            </a:r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5F96093-AAA1-30DB-FA14-4BEDDB527E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7E170BB-247E-DAF0-9DAF-FD3FA031D40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76925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 err="1"/>
              <a:t>الجلسة</a:t>
            </a:r>
            <a:r>
              <a:rPr lang="en-GB" b="1" dirty="0"/>
              <a:t> </a:t>
            </a:r>
            <a:r>
              <a:rPr lang="ar-SA" b="1" dirty="0"/>
              <a:t>الرابعة: المدة: ساعة واحدة</a:t>
            </a:r>
            <a:endParaRPr lang="en-GB" b="1" dirty="0"/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في </a:t>
            </a:r>
            <a:r>
              <a:rPr lang="en-GB" i="1" dirty="0" err="1"/>
              <a:t>هذه</a:t>
            </a:r>
            <a:r>
              <a:rPr lang="en-GB" i="1" dirty="0"/>
              <a:t> </a:t>
            </a:r>
            <a:r>
              <a:rPr lang="en-GB" i="1" dirty="0" err="1"/>
              <a:t>الجلسة</a:t>
            </a:r>
            <a:r>
              <a:rPr lang="ar-SA" i="1" dirty="0"/>
              <a:t>، </a:t>
            </a:r>
            <a:r>
              <a:rPr lang="en-GB" i="1" dirty="0" err="1"/>
              <a:t>سنناقش</a:t>
            </a:r>
            <a:r>
              <a:rPr lang="en-GB" i="1" dirty="0"/>
              <a:t> دور </a:t>
            </a:r>
            <a:r>
              <a:rPr lang="en-GB" i="1" dirty="0" err="1"/>
              <a:t>أخصائي</a:t>
            </a:r>
            <a:r>
              <a:rPr lang="en-GB" i="1" dirty="0"/>
              <a:t> </a:t>
            </a:r>
            <a:r>
              <a:rPr lang="ar-SA" i="1" dirty="0"/>
              <a:t>ال</a:t>
            </a:r>
            <a:r>
              <a:rPr lang="en-GB" i="1" dirty="0" err="1"/>
              <a:t>حالة</a:t>
            </a:r>
            <a:r>
              <a:rPr lang="en-GB" i="1" dirty="0"/>
              <a:t> </a:t>
            </a:r>
            <a:r>
              <a:rPr lang="ar-SA" i="1" dirty="0"/>
              <a:t>ل</a:t>
            </a:r>
            <a:r>
              <a:rPr lang="en-GB" i="1" dirty="0" err="1"/>
              <a:t>حماية</a:t>
            </a:r>
            <a:r>
              <a:rPr lang="en-GB" i="1" dirty="0"/>
              <a:t> الطفل.</a:t>
            </a:r>
          </a:p>
          <a:p>
            <a:pPr lvl="1" algn="r" rtl="1"/>
            <a:r>
              <a:rPr lang="en-GB" i="1" dirty="0"/>
              <a:t> فهم توقعات </a:t>
            </a:r>
            <a:r>
              <a:rPr lang="en-GB" i="1" dirty="0" err="1"/>
              <a:t>أخصائي</a:t>
            </a:r>
            <a:r>
              <a:rPr lang="en-GB" i="1" dirty="0"/>
              <a:t> </a:t>
            </a:r>
            <a:r>
              <a:rPr lang="en-GB" i="1" dirty="0" err="1"/>
              <a:t>الحالة</a:t>
            </a:r>
            <a:r>
              <a:rPr lang="ar-SA" i="1" dirty="0"/>
              <a:t> يضمن</a:t>
            </a:r>
            <a:r>
              <a:rPr lang="en-GB" i="1" dirty="0"/>
              <a:t> أننا نقدم أفضل رعاية </a:t>
            </a:r>
            <a:r>
              <a:rPr lang="en-GB" i="1" dirty="0" err="1"/>
              <a:t>ودعم</a:t>
            </a:r>
            <a:r>
              <a:rPr lang="en-GB" i="1" dirty="0"/>
              <a:t> </a:t>
            </a:r>
            <a:r>
              <a:rPr lang="en-GB" i="1" dirty="0" err="1"/>
              <a:t>ممكن</a:t>
            </a:r>
            <a:r>
              <a:rPr lang="en-GB" i="1" dirty="0"/>
              <a:t> للأطفال </a:t>
            </a:r>
            <a:r>
              <a:rPr lang="en-GB" i="1" dirty="0" err="1"/>
              <a:t>والأسر</a:t>
            </a:r>
            <a:r>
              <a:rPr lang="en-GB" i="1" dirty="0"/>
              <a:t> </a:t>
            </a:r>
            <a:r>
              <a:rPr lang="en-GB" i="1" dirty="0" err="1"/>
              <a:t>التي</a:t>
            </a:r>
            <a:r>
              <a:rPr lang="ar-SA" i="1" dirty="0"/>
              <a:t> نقوم بخدمتها</a:t>
            </a:r>
            <a:r>
              <a:rPr lang="en-GB" i="1" dirty="0"/>
              <a:t> .</a:t>
            </a:r>
          </a:p>
          <a:p>
            <a:pPr lvl="1" algn="r" rtl="1"/>
            <a:r>
              <a:rPr lang="en-GB" i="1" dirty="0"/>
              <a:t>ستساعدك </a:t>
            </a:r>
            <a:r>
              <a:rPr lang="en-GB" i="1" dirty="0" err="1"/>
              <a:t>معرفة</a:t>
            </a:r>
            <a:r>
              <a:rPr lang="en-GB" i="1" dirty="0"/>
              <a:t> </a:t>
            </a:r>
            <a:r>
              <a:rPr lang="ar-SA" i="1" dirty="0"/>
              <a:t>مهام عملك </a:t>
            </a:r>
            <a:r>
              <a:rPr lang="en-GB" i="1" dirty="0" err="1"/>
              <a:t>والحفاظ</a:t>
            </a:r>
            <a:r>
              <a:rPr lang="en-GB" i="1" dirty="0"/>
              <a:t> على الحدود المهنية على أداء عملك بشكل أفضل</a:t>
            </a:r>
          </a:p>
          <a:p>
            <a:pPr algn="r" rtl="1"/>
            <a:r>
              <a:rPr lang="en-GB" i="1" dirty="0"/>
              <a:t>في </a:t>
            </a:r>
            <a:r>
              <a:rPr lang="en-GB" i="1" dirty="0" err="1"/>
              <a:t>هذه</a:t>
            </a:r>
            <a:r>
              <a:rPr lang="en-GB" i="1" dirty="0"/>
              <a:t> </a:t>
            </a:r>
            <a:r>
              <a:rPr lang="en-GB" i="1" dirty="0" err="1"/>
              <a:t>الجلسة</a:t>
            </a:r>
            <a:r>
              <a:rPr lang="ar-SA" i="1" dirty="0"/>
              <a:t>، </a:t>
            </a:r>
            <a:r>
              <a:rPr lang="en-GB" i="1" dirty="0" err="1"/>
              <a:t>سنأخذ</a:t>
            </a:r>
            <a:r>
              <a:rPr lang="en-GB" i="1" dirty="0"/>
              <a:t> أيضًا بعض الوقت للتفكير في التجارب الشخصية ووجهات النظر.</a:t>
            </a:r>
          </a:p>
          <a:p>
            <a:pPr lvl="1" algn="r" rtl="1"/>
            <a:r>
              <a:rPr lang="en-GB" i="1" dirty="0"/>
              <a:t>من الضروري تحديد أي تحيزات داخلية أو تجارب شخصية قد تؤثر على عملك مع الأطفال والعائلات.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553643B-C24C-456B-8C1F-8452FA2601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ACF1125-7810-2944-2286-261C9135717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946781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يمكن تقسيم مسؤوليات ومهام أخصائي الحالة إلى ثلاث وظائف أساسية:</a:t>
            </a:r>
          </a:p>
          <a:p>
            <a:pPr lvl="1" algn="r" rtl="1"/>
            <a:r>
              <a:rPr lang="en-GB" i="1" dirty="0" err="1"/>
              <a:t>وظيفة</a:t>
            </a:r>
            <a:r>
              <a:rPr lang="en-GB" i="1" dirty="0"/>
              <a:t> </a:t>
            </a:r>
            <a:r>
              <a:rPr lang="ar-SA" i="1" dirty="0"/>
              <a:t>الدعم</a:t>
            </a:r>
            <a:endParaRPr lang="en-GB" i="1" dirty="0"/>
          </a:p>
          <a:p>
            <a:pPr lvl="1" algn="r" rtl="1"/>
            <a:r>
              <a:rPr lang="en-GB" i="1" dirty="0"/>
              <a:t>وظيفة التنسيق</a:t>
            </a:r>
          </a:p>
          <a:p>
            <a:pPr lvl="1" algn="r" rtl="1"/>
            <a:r>
              <a:rPr lang="en-GB" i="1" dirty="0"/>
              <a:t>وظيفة إدارة المعلومات</a:t>
            </a:r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E38BE8C-EA79-BBE2-08E5-0417664A1B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64C5AFC-B48A-9BCE-587E-641FE86DD19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63132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مناقشة </a:t>
            </a:r>
            <a:r>
              <a:rPr lang="en-GB" b="1" dirty="0" err="1"/>
              <a:t>عامة</a:t>
            </a:r>
            <a:r>
              <a:rPr lang="en-GB" b="1" dirty="0"/>
              <a:t> </a:t>
            </a:r>
            <a:r>
              <a:rPr lang="ar-SA" b="1" dirty="0"/>
              <a:t>(١٥ دقيقة)</a:t>
            </a:r>
            <a:endParaRPr lang="en-GB" b="1" dirty="0"/>
          </a:p>
          <a:p>
            <a:pPr algn="r" rtl="1"/>
            <a:r>
              <a:rPr lang="en-GB" i="1" dirty="0"/>
              <a:t>بالنسبة لهذه الوظائف </a:t>
            </a:r>
            <a:r>
              <a:rPr lang="en-GB" i="1" dirty="0" err="1"/>
              <a:t>الأساسية</a:t>
            </a:r>
            <a:r>
              <a:rPr lang="en-GB" i="1" dirty="0"/>
              <a:t> </a:t>
            </a:r>
            <a:r>
              <a:rPr lang="en-GB" i="1" dirty="0" err="1"/>
              <a:t>الثلاث</a:t>
            </a:r>
            <a:r>
              <a:rPr lang="ar-SA" i="1" dirty="0"/>
              <a:t>، </a:t>
            </a:r>
            <a:r>
              <a:rPr lang="en-GB" i="1" dirty="0" err="1"/>
              <a:t>سنناقش</a:t>
            </a:r>
            <a:r>
              <a:rPr lang="en-GB" i="1" dirty="0"/>
              <a:t> </a:t>
            </a:r>
            <a:r>
              <a:rPr lang="en-GB" i="1" dirty="0" err="1"/>
              <a:t>المسؤوليات</a:t>
            </a:r>
            <a:r>
              <a:rPr lang="en-GB" i="1" dirty="0"/>
              <a:t> </a:t>
            </a:r>
            <a:r>
              <a:rPr lang="en-GB" i="1" dirty="0" err="1"/>
              <a:t>ثم</a:t>
            </a:r>
            <a:r>
              <a:rPr lang="en-GB" i="1" dirty="0"/>
              <a:t> نعرض المهام الرئيسية</a:t>
            </a:r>
          </a:p>
          <a:p>
            <a:pPr algn="r" rtl="1"/>
            <a:r>
              <a:rPr lang="en-GB" i="1" dirty="0"/>
              <a:t>حافظ </a:t>
            </a:r>
            <a:r>
              <a:rPr lang="en-GB" i="1" dirty="0" err="1"/>
              <a:t>على</a:t>
            </a:r>
            <a:r>
              <a:rPr lang="en-GB" i="1" dirty="0"/>
              <a:t> </a:t>
            </a:r>
            <a:r>
              <a:rPr lang="ar-SA" i="1" dirty="0"/>
              <a:t>دليل</a:t>
            </a:r>
            <a:r>
              <a:rPr lang="en-GB" i="1" dirty="0"/>
              <a:t> العمل الخاص بك مغلقًا حتى نتمكن من تبادل الأفكار بعقل متفتح ومشاركة الأفكار بحرية</a:t>
            </a:r>
          </a:p>
          <a:p>
            <a:pPr algn="r" rtl="1"/>
            <a:r>
              <a:rPr lang="en-GB" dirty="0"/>
              <a:t>خذ لوحًا ورقيًا واكتب </a:t>
            </a:r>
            <a:r>
              <a:rPr lang="en-GB" dirty="0" err="1"/>
              <a:t>وظيفة</a:t>
            </a:r>
            <a:r>
              <a:rPr lang="en-GB" dirty="0"/>
              <a:t> </a:t>
            </a:r>
            <a:r>
              <a:rPr lang="ar-SA" dirty="0"/>
              <a:t>ال</a:t>
            </a:r>
            <a:r>
              <a:rPr lang="en-GB" dirty="0" err="1"/>
              <a:t>دعم</a:t>
            </a:r>
            <a:r>
              <a:rPr lang="en-GB" dirty="0"/>
              <a:t> أعلى اللوح الورقي كعنوان</a:t>
            </a:r>
          </a:p>
          <a:p>
            <a:pPr algn="r" rtl="1"/>
            <a:r>
              <a:rPr lang="en-GB" i="1" dirty="0"/>
              <a:t>هل يمكنك وصف مسؤوليات أخصائي الحالة </a:t>
            </a:r>
            <a:r>
              <a:rPr lang="en-GB" i="1" dirty="0" err="1"/>
              <a:t>عند</a:t>
            </a:r>
            <a:r>
              <a:rPr lang="en-GB" i="1" dirty="0"/>
              <a:t> </a:t>
            </a:r>
            <a:r>
              <a:rPr lang="en-GB" i="1" dirty="0" err="1"/>
              <a:t>تنفيذ</a:t>
            </a:r>
            <a:r>
              <a:rPr lang="ar-SA" i="1" dirty="0"/>
              <a:t> </a:t>
            </a:r>
            <a:r>
              <a:rPr lang="en-GB" i="1" dirty="0" err="1"/>
              <a:t>وظيفة</a:t>
            </a:r>
            <a:r>
              <a:rPr lang="en-GB" i="1" dirty="0"/>
              <a:t> </a:t>
            </a:r>
            <a:r>
              <a:rPr lang="en-GB" i="1" dirty="0" err="1"/>
              <a:t>الدعم</a:t>
            </a:r>
            <a:r>
              <a:rPr lang="en-GB" i="1" dirty="0"/>
              <a:t>؟ ما هي مسؤوليتهم بالضبط؟</a:t>
            </a:r>
          </a:p>
          <a:p>
            <a:pPr lvl="1" algn="r" rtl="1"/>
            <a:r>
              <a:rPr lang="en-GB" dirty="0" err="1"/>
              <a:t>اكتب</a:t>
            </a:r>
            <a:r>
              <a:rPr lang="en-GB" dirty="0"/>
              <a:t> </a:t>
            </a:r>
            <a:r>
              <a:rPr lang="ar-SA" dirty="0"/>
              <a:t>إجابات</a:t>
            </a:r>
            <a:r>
              <a:rPr lang="en-GB" dirty="0"/>
              <a:t> المشاركين على </a:t>
            </a:r>
            <a:r>
              <a:rPr lang="en-GB" dirty="0" err="1"/>
              <a:t>اللوح</a:t>
            </a:r>
            <a:r>
              <a:rPr lang="en-GB" dirty="0"/>
              <a:t> </a:t>
            </a:r>
            <a:r>
              <a:rPr lang="en-GB" dirty="0" err="1"/>
              <a:t>الق</a:t>
            </a:r>
            <a:r>
              <a:rPr lang="ar-SA" dirty="0"/>
              <a:t>لاب</a:t>
            </a:r>
            <a:r>
              <a:rPr lang="en-GB" dirty="0"/>
              <a:t>.</a:t>
            </a:r>
          </a:p>
          <a:p>
            <a:pPr algn="r" rtl="1"/>
            <a:r>
              <a:rPr lang="ar-SA" dirty="0"/>
              <a:t>قم بالتكرار </a:t>
            </a:r>
            <a:r>
              <a:rPr lang="en-GB" dirty="0"/>
              <a:t> لـ:</a:t>
            </a:r>
          </a:p>
          <a:p>
            <a:pPr lvl="1" algn="r" rtl="1"/>
            <a:r>
              <a:rPr lang="en-GB" dirty="0"/>
              <a:t>وظيفة التنسيق</a:t>
            </a:r>
          </a:p>
          <a:p>
            <a:pPr lvl="1" algn="r" rtl="1"/>
            <a:r>
              <a:rPr lang="en-GB" dirty="0"/>
              <a:t>وظيفة إدارة المعلومات</a:t>
            </a:r>
          </a:p>
          <a:p>
            <a:pPr algn="r" rtl="1"/>
            <a:r>
              <a:rPr lang="en-GB" dirty="0" err="1"/>
              <a:t>لخص</a:t>
            </a:r>
            <a:r>
              <a:rPr lang="en-GB" dirty="0"/>
              <a:t> </a:t>
            </a:r>
            <a:r>
              <a:rPr lang="en-GB" dirty="0" err="1"/>
              <a:t>ال</a:t>
            </a:r>
            <a:r>
              <a:rPr lang="ar-SA" dirty="0"/>
              <a:t>إجابات</a:t>
            </a:r>
            <a:endParaRPr lang="en-US" dirty="0"/>
          </a:p>
          <a:p>
            <a:pPr lvl="1" algn="r" rtl="1"/>
            <a:endParaRPr lang="en-BE" dirty="0"/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8EAA075-7D99-FDF4-3B0C-143A31D752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1542BA5-1B41-AE91-EFDF-4A9BCFA4AC7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547903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الشريحة</a:t>
            </a:r>
          </a:p>
          <a:p>
            <a:pPr algn="r" rtl="1"/>
            <a:r>
              <a:rPr lang="en-GB" dirty="0"/>
              <a:t>اطلب من المشاركين:</a:t>
            </a:r>
          </a:p>
          <a:p>
            <a:pPr lvl="1" algn="r" rtl="1"/>
            <a:r>
              <a:rPr lang="ar-SA" dirty="0"/>
              <a:t>إضافة</a:t>
            </a:r>
            <a:r>
              <a:rPr lang="en-GB" dirty="0"/>
              <a:t> أي </a:t>
            </a:r>
            <a:r>
              <a:rPr lang="en-GB" dirty="0" err="1"/>
              <a:t>شيء</a:t>
            </a:r>
            <a:r>
              <a:rPr lang="en-GB" dirty="0"/>
              <a:t> </a:t>
            </a:r>
            <a:r>
              <a:rPr lang="ar-SA" dirty="0"/>
              <a:t>لم يتم ذكره على </a:t>
            </a:r>
            <a:r>
              <a:rPr lang="en-GB" dirty="0" err="1"/>
              <a:t>اللوح</a:t>
            </a:r>
            <a:r>
              <a:rPr lang="en-GB" dirty="0"/>
              <a:t> الورقي</a:t>
            </a:r>
          </a:p>
          <a:p>
            <a:pPr lvl="1" algn="r" rtl="1"/>
            <a:r>
              <a:rPr lang="en-GB" dirty="0" err="1"/>
              <a:t>قم</a:t>
            </a:r>
            <a:r>
              <a:rPr lang="en-GB" dirty="0"/>
              <a:t> </a:t>
            </a:r>
            <a:r>
              <a:rPr lang="en-GB" dirty="0" err="1"/>
              <a:t>بت</a:t>
            </a:r>
            <a:r>
              <a:rPr lang="ar-SA" dirty="0"/>
              <a:t>عديل</a:t>
            </a:r>
            <a:r>
              <a:rPr lang="en-GB" dirty="0"/>
              <a:t> أي شيء يحتاج إلى تصحيح</a:t>
            </a:r>
          </a:p>
          <a:p>
            <a:pPr algn="r" rtl="1"/>
            <a:r>
              <a:rPr lang="en-GB" i="1" dirty="0"/>
              <a:t>هل لدى أي شخص أي أسئلة أو توضيحات؟</a:t>
            </a:r>
          </a:p>
          <a:p>
            <a:pPr algn="r" rtl="1"/>
            <a:endParaRPr lang="en-US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7D9E989-DD7F-3F30-C179-8B6237310F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A2883C4-579B-267E-1899-1BC417012F2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837782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</a:t>
            </a:r>
            <a:r>
              <a:rPr lang="en-GB" dirty="0" err="1"/>
              <a:t>الشريحة</a:t>
            </a:r>
            <a:endParaRPr lang="en-GB" dirty="0"/>
          </a:p>
          <a:p>
            <a:pPr algn="r" rtl="1"/>
            <a:r>
              <a:rPr lang="en-GB" dirty="0" err="1"/>
              <a:t>اطلب</a:t>
            </a:r>
            <a:r>
              <a:rPr lang="en-GB" dirty="0"/>
              <a:t> </a:t>
            </a:r>
            <a:r>
              <a:rPr lang="en-GB" dirty="0" err="1"/>
              <a:t>من</a:t>
            </a:r>
            <a:r>
              <a:rPr lang="en-GB" dirty="0"/>
              <a:t> </a:t>
            </a:r>
            <a:r>
              <a:rPr lang="en-GB" dirty="0" err="1"/>
              <a:t>المشاركين</a:t>
            </a:r>
            <a:r>
              <a:rPr lang="en-GB" dirty="0"/>
              <a:t>:</a:t>
            </a:r>
          </a:p>
          <a:p>
            <a:pPr lvl="1" algn="r" rtl="1"/>
            <a:r>
              <a:rPr lang="ar-SA" dirty="0"/>
              <a:t>إضافة</a:t>
            </a:r>
            <a:r>
              <a:rPr lang="en-GB" dirty="0"/>
              <a:t> </a:t>
            </a:r>
            <a:r>
              <a:rPr lang="en-GB" dirty="0" err="1"/>
              <a:t>أي</a:t>
            </a:r>
            <a:r>
              <a:rPr lang="en-GB" dirty="0"/>
              <a:t> </a:t>
            </a:r>
            <a:r>
              <a:rPr lang="en-GB" dirty="0" err="1"/>
              <a:t>شيء</a:t>
            </a:r>
            <a:r>
              <a:rPr lang="en-GB" dirty="0"/>
              <a:t> </a:t>
            </a:r>
            <a:r>
              <a:rPr lang="ar-SA" dirty="0"/>
              <a:t>لم يتم ذكره على </a:t>
            </a:r>
            <a:r>
              <a:rPr lang="en-GB" dirty="0" err="1"/>
              <a:t>اللوح</a:t>
            </a:r>
            <a:r>
              <a:rPr lang="en-GB" dirty="0"/>
              <a:t> </a:t>
            </a:r>
            <a:r>
              <a:rPr lang="en-GB" dirty="0" err="1"/>
              <a:t>الورقي</a:t>
            </a:r>
            <a:endParaRPr lang="en-GB" dirty="0"/>
          </a:p>
          <a:p>
            <a:pPr lvl="1" algn="r" rtl="1"/>
            <a:r>
              <a:rPr lang="en-GB" dirty="0" err="1"/>
              <a:t>قم</a:t>
            </a:r>
            <a:r>
              <a:rPr lang="en-GB" dirty="0"/>
              <a:t> </a:t>
            </a:r>
            <a:r>
              <a:rPr lang="en-GB" dirty="0" err="1"/>
              <a:t>بت</a:t>
            </a:r>
            <a:r>
              <a:rPr lang="ar-SA" dirty="0"/>
              <a:t>عديل</a:t>
            </a:r>
            <a:r>
              <a:rPr lang="en-GB" dirty="0"/>
              <a:t> </a:t>
            </a:r>
            <a:r>
              <a:rPr lang="en-GB" dirty="0" err="1"/>
              <a:t>أي</a:t>
            </a:r>
            <a:r>
              <a:rPr lang="en-GB" dirty="0"/>
              <a:t> </a:t>
            </a:r>
            <a:r>
              <a:rPr lang="en-GB" dirty="0" err="1"/>
              <a:t>شيء</a:t>
            </a:r>
            <a:r>
              <a:rPr lang="en-GB" dirty="0"/>
              <a:t> </a:t>
            </a:r>
            <a:r>
              <a:rPr lang="en-GB" dirty="0" err="1"/>
              <a:t>يحتاج</a:t>
            </a:r>
            <a:r>
              <a:rPr lang="en-GB" dirty="0"/>
              <a:t> </a:t>
            </a:r>
            <a:r>
              <a:rPr lang="en-GB" dirty="0" err="1"/>
              <a:t>إلى</a:t>
            </a:r>
            <a:r>
              <a:rPr lang="en-GB" dirty="0"/>
              <a:t> </a:t>
            </a:r>
            <a:r>
              <a:rPr lang="en-GB" dirty="0" err="1"/>
              <a:t>تصحيح</a:t>
            </a:r>
            <a:endParaRPr lang="en-GB" dirty="0"/>
          </a:p>
          <a:p>
            <a:pPr algn="r" rtl="1"/>
            <a:r>
              <a:rPr lang="en-GB" i="1" dirty="0" err="1"/>
              <a:t>هل</a:t>
            </a:r>
            <a:r>
              <a:rPr lang="en-GB" i="1" dirty="0"/>
              <a:t> </a:t>
            </a:r>
            <a:r>
              <a:rPr lang="en-GB" i="1" dirty="0" err="1"/>
              <a:t>لدى</a:t>
            </a:r>
            <a:r>
              <a:rPr lang="en-GB" i="1" dirty="0"/>
              <a:t> </a:t>
            </a:r>
            <a:r>
              <a:rPr lang="en-GB" i="1" dirty="0" err="1"/>
              <a:t>أي</a:t>
            </a:r>
            <a:r>
              <a:rPr lang="en-GB" i="1" dirty="0"/>
              <a:t> </a:t>
            </a:r>
            <a:r>
              <a:rPr lang="en-GB" i="1" dirty="0" err="1"/>
              <a:t>شخص</a:t>
            </a:r>
            <a:r>
              <a:rPr lang="en-GB" i="1" dirty="0"/>
              <a:t> </a:t>
            </a:r>
            <a:r>
              <a:rPr lang="en-GB" i="1" dirty="0" err="1"/>
              <a:t>أي</a:t>
            </a:r>
            <a:r>
              <a:rPr lang="en-GB" i="1" dirty="0"/>
              <a:t> </a:t>
            </a:r>
            <a:r>
              <a:rPr lang="en-GB" i="1" dirty="0" err="1"/>
              <a:t>أسئلة</a:t>
            </a:r>
            <a:r>
              <a:rPr lang="en-GB" i="1" dirty="0"/>
              <a:t> </a:t>
            </a:r>
            <a:r>
              <a:rPr lang="en-GB" i="1" dirty="0" err="1"/>
              <a:t>أو</a:t>
            </a:r>
            <a:r>
              <a:rPr lang="en-GB" i="1" dirty="0"/>
              <a:t> </a:t>
            </a:r>
            <a:r>
              <a:rPr lang="en-GB" i="1" dirty="0" err="1"/>
              <a:t>توضيحات</a:t>
            </a:r>
            <a:r>
              <a:rPr lang="en-GB" i="1" dirty="0"/>
              <a:t>؟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0EEB8652-C2D0-3067-47AA-A4A603A6EC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05F7B4C-CC56-AABF-9F13-5D33984BD3D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399730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</a:t>
            </a:r>
            <a:r>
              <a:rPr lang="en-GB" dirty="0" err="1"/>
              <a:t>الشريحة</a:t>
            </a:r>
            <a:endParaRPr lang="en-GB" dirty="0"/>
          </a:p>
          <a:p>
            <a:pPr algn="r" rtl="1"/>
            <a:r>
              <a:rPr lang="en-GB" dirty="0" err="1"/>
              <a:t>اطلب</a:t>
            </a:r>
            <a:r>
              <a:rPr lang="en-GB" dirty="0"/>
              <a:t> </a:t>
            </a:r>
            <a:r>
              <a:rPr lang="en-GB" dirty="0" err="1"/>
              <a:t>من</a:t>
            </a:r>
            <a:r>
              <a:rPr lang="en-GB" dirty="0"/>
              <a:t> </a:t>
            </a:r>
            <a:r>
              <a:rPr lang="en-GB" dirty="0" err="1"/>
              <a:t>المشاركين</a:t>
            </a:r>
            <a:r>
              <a:rPr lang="en-GB" dirty="0"/>
              <a:t>:</a:t>
            </a:r>
          </a:p>
          <a:p>
            <a:pPr lvl="1" algn="r" rtl="1"/>
            <a:r>
              <a:rPr lang="ar-SA" dirty="0"/>
              <a:t>إضافة</a:t>
            </a:r>
            <a:r>
              <a:rPr lang="en-GB" dirty="0"/>
              <a:t> </a:t>
            </a:r>
            <a:r>
              <a:rPr lang="en-GB" dirty="0" err="1"/>
              <a:t>أي</a:t>
            </a:r>
            <a:r>
              <a:rPr lang="en-GB" dirty="0"/>
              <a:t> </a:t>
            </a:r>
            <a:r>
              <a:rPr lang="en-GB" dirty="0" err="1"/>
              <a:t>شيء</a:t>
            </a:r>
            <a:r>
              <a:rPr lang="en-GB" dirty="0"/>
              <a:t> </a:t>
            </a:r>
            <a:r>
              <a:rPr lang="ar-SA" dirty="0"/>
              <a:t>لم يتم ذكره على </a:t>
            </a:r>
            <a:r>
              <a:rPr lang="en-GB" dirty="0" err="1"/>
              <a:t>اللوح</a:t>
            </a:r>
            <a:r>
              <a:rPr lang="en-GB" dirty="0"/>
              <a:t> </a:t>
            </a:r>
            <a:r>
              <a:rPr lang="en-GB" dirty="0" err="1"/>
              <a:t>الورقي</a:t>
            </a:r>
            <a:endParaRPr lang="en-GB" dirty="0"/>
          </a:p>
          <a:p>
            <a:pPr lvl="1" algn="r" rtl="1"/>
            <a:r>
              <a:rPr lang="en-GB" dirty="0" err="1"/>
              <a:t>قم</a:t>
            </a:r>
            <a:r>
              <a:rPr lang="en-GB" dirty="0"/>
              <a:t> </a:t>
            </a:r>
            <a:r>
              <a:rPr lang="en-GB" dirty="0" err="1"/>
              <a:t>بت</a:t>
            </a:r>
            <a:r>
              <a:rPr lang="ar-SA" dirty="0"/>
              <a:t>عديل</a:t>
            </a:r>
            <a:r>
              <a:rPr lang="en-GB" dirty="0"/>
              <a:t> </a:t>
            </a:r>
            <a:r>
              <a:rPr lang="en-GB" dirty="0" err="1"/>
              <a:t>أي</a:t>
            </a:r>
            <a:r>
              <a:rPr lang="en-GB" dirty="0"/>
              <a:t> </a:t>
            </a:r>
            <a:r>
              <a:rPr lang="en-GB" dirty="0" err="1"/>
              <a:t>شيء</a:t>
            </a:r>
            <a:r>
              <a:rPr lang="en-GB" dirty="0"/>
              <a:t> </a:t>
            </a:r>
            <a:r>
              <a:rPr lang="en-GB" dirty="0" err="1"/>
              <a:t>يحتاج</a:t>
            </a:r>
            <a:r>
              <a:rPr lang="en-GB" dirty="0"/>
              <a:t> </a:t>
            </a:r>
            <a:r>
              <a:rPr lang="en-GB" dirty="0" err="1"/>
              <a:t>إلى</a:t>
            </a:r>
            <a:r>
              <a:rPr lang="en-GB" dirty="0"/>
              <a:t> </a:t>
            </a:r>
            <a:r>
              <a:rPr lang="en-GB" dirty="0" err="1"/>
              <a:t>تصحيح</a:t>
            </a:r>
            <a:endParaRPr lang="en-GB" dirty="0"/>
          </a:p>
          <a:p>
            <a:pPr algn="r" rtl="1"/>
            <a:r>
              <a:rPr lang="en-GB" i="1" dirty="0" err="1"/>
              <a:t>هل</a:t>
            </a:r>
            <a:r>
              <a:rPr lang="en-GB" i="1" dirty="0"/>
              <a:t> </a:t>
            </a:r>
            <a:r>
              <a:rPr lang="en-GB" i="1" dirty="0" err="1"/>
              <a:t>لدى</a:t>
            </a:r>
            <a:r>
              <a:rPr lang="en-GB" i="1" dirty="0"/>
              <a:t> </a:t>
            </a:r>
            <a:r>
              <a:rPr lang="en-GB" i="1" dirty="0" err="1"/>
              <a:t>أي</a:t>
            </a:r>
            <a:r>
              <a:rPr lang="en-GB" i="1" dirty="0"/>
              <a:t> </a:t>
            </a:r>
            <a:r>
              <a:rPr lang="en-GB" i="1" dirty="0" err="1"/>
              <a:t>شخص</a:t>
            </a:r>
            <a:r>
              <a:rPr lang="en-GB" i="1" dirty="0"/>
              <a:t> </a:t>
            </a:r>
            <a:r>
              <a:rPr lang="en-GB" i="1" dirty="0" err="1"/>
              <a:t>أي</a:t>
            </a:r>
            <a:r>
              <a:rPr lang="en-GB" i="1" dirty="0"/>
              <a:t> </a:t>
            </a:r>
            <a:r>
              <a:rPr lang="en-GB" i="1" dirty="0" err="1"/>
              <a:t>أسئلة</a:t>
            </a:r>
            <a:r>
              <a:rPr lang="en-GB" i="1" dirty="0"/>
              <a:t> </a:t>
            </a:r>
            <a:r>
              <a:rPr lang="en-GB" i="1" dirty="0" err="1"/>
              <a:t>أو</a:t>
            </a:r>
            <a:r>
              <a:rPr lang="en-GB" i="1" dirty="0"/>
              <a:t> </a:t>
            </a:r>
            <a:r>
              <a:rPr lang="en-GB" i="1" dirty="0" err="1"/>
              <a:t>توضيحات</a:t>
            </a:r>
            <a:r>
              <a:rPr lang="en-GB" i="1" dirty="0"/>
              <a:t>؟</a:t>
            </a:r>
          </a:p>
          <a:p>
            <a:pPr algn="r" rtl="1"/>
            <a:r>
              <a:rPr lang="en-GB" i="1" dirty="0" err="1"/>
              <a:t>الآن</a:t>
            </a:r>
            <a:r>
              <a:rPr lang="en-GB" i="1" dirty="0"/>
              <a:t> سنلقي نظرة على بعض المهام الرئيسية المرتبطة بكل وظيفة ومسؤولياتها</a:t>
            </a:r>
          </a:p>
          <a:p>
            <a:pPr algn="r" rtl="1"/>
            <a:endParaRPr lang="en-US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08A74E6-BF18-E57E-4DA0-E54AFBA197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8CEF143-85F0-5F25-6E41-D9C2F95067B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7155646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العمل </a:t>
            </a:r>
            <a:r>
              <a:rPr lang="en-GB" b="1" dirty="0" err="1"/>
              <a:t>الجماعي</a:t>
            </a:r>
            <a:r>
              <a:rPr lang="en-GB" b="1" dirty="0"/>
              <a:t> </a:t>
            </a:r>
            <a:r>
              <a:rPr lang="ar-SA" b="1" dirty="0"/>
              <a:t>(٣٠ دقيقة)</a:t>
            </a:r>
            <a:endParaRPr lang="en-GB" b="1" dirty="0"/>
          </a:p>
          <a:p>
            <a:pPr algn="r" rtl="1"/>
            <a:r>
              <a:rPr lang="en-GB" dirty="0"/>
              <a:t>قسّم المشاركين إلى مجموعات </a:t>
            </a:r>
            <a:r>
              <a:rPr lang="en-GB" dirty="0" err="1"/>
              <a:t>من</a:t>
            </a:r>
            <a:r>
              <a:rPr lang="en-GB" dirty="0"/>
              <a:t> </a:t>
            </a:r>
            <a:r>
              <a:rPr lang="ar-SA" dirty="0"/>
              <a:t>٣</a:t>
            </a:r>
            <a:r>
              <a:rPr lang="en-GB" dirty="0"/>
              <a:t> </a:t>
            </a:r>
            <a:r>
              <a:rPr lang="en-GB" dirty="0" err="1"/>
              <a:t>إلى</a:t>
            </a:r>
            <a:r>
              <a:rPr lang="en-GB" dirty="0"/>
              <a:t> </a:t>
            </a:r>
            <a:r>
              <a:rPr lang="ar-SA" dirty="0"/>
              <a:t>٥</a:t>
            </a:r>
            <a:r>
              <a:rPr lang="en-GB" dirty="0"/>
              <a:t> أشخاص</a:t>
            </a:r>
          </a:p>
          <a:p>
            <a:pPr algn="r" rtl="1"/>
            <a:r>
              <a:rPr lang="en-GB" dirty="0"/>
              <a:t>توجيه </a:t>
            </a:r>
            <a:r>
              <a:rPr lang="en-GB" dirty="0" err="1"/>
              <a:t>المشاركين</a:t>
            </a:r>
            <a:r>
              <a:rPr lang="en-GB" dirty="0"/>
              <a:t> </a:t>
            </a:r>
            <a:r>
              <a:rPr lang="en-GB" dirty="0" err="1"/>
              <a:t>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GB" b="1" dirty="0" err="1"/>
              <a:t>صفحة</a:t>
            </a:r>
            <a:r>
              <a:rPr lang="ar-SA" b="1" dirty="0"/>
              <a:t> ٣٤-٣٥ من</a:t>
            </a:r>
            <a:r>
              <a:rPr lang="en-GB" b="1" dirty="0"/>
              <a:t> دليل </a:t>
            </a:r>
            <a:r>
              <a:rPr lang="en-GB" b="1" dirty="0" err="1"/>
              <a:t>العمل</a:t>
            </a:r>
            <a:r>
              <a:rPr lang="en-GB" b="1" dirty="0"/>
              <a:t> : الوظائف </a:t>
            </a:r>
            <a:r>
              <a:rPr lang="en-GB" b="1" dirty="0" err="1"/>
              <a:t>الأساسية</a:t>
            </a:r>
            <a:r>
              <a:rPr lang="en-GB" b="1" dirty="0"/>
              <a:t> </a:t>
            </a:r>
            <a:r>
              <a:rPr lang="en-GB" b="1" dirty="0" err="1"/>
              <a:t>ل</a:t>
            </a:r>
            <a:r>
              <a:rPr lang="ar-SA" b="1" dirty="0"/>
              <a:t>أخصائي</a:t>
            </a:r>
            <a:r>
              <a:rPr lang="en-GB" b="1" dirty="0"/>
              <a:t> الحالة</a:t>
            </a:r>
          </a:p>
          <a:p>
            <a:pPr algn="r" rtl="1"/>
            <a:r>
              <a:rPr lang="en-GB" i="1" dirty="0"/>
              <a:t>في مجموعتك:</a:t>
            </a:r>
          </a:p>
          <a:p>
            <a:pPr lvl="1" algn="r" rtl="1"/>
            <a:r>
              <a:rPr lang="en-GB" i="1" dirty="0"/>
              <a:t>ضع قائمة بمهام أخصائي الحالة لكل مسؤولية</a:t>
            </a:r>
          </a:p>
          <a:p>
            <a:pPr lvl="1" algn="r" rtl="1"/>
            <a:r>
              <a:rPr lang="en-GB" i="1" dirty="0"/>
              <a:t>ضع قائمة بالمهام أو الأنشطة التي يجب على أخصائي الحالة أو يمكنه تنفيذها عند الوفاء بمسؤوليته.</a:t>
            </a:r>
          </a:p>
          <a:p>
            <a:pPr algn="r" rtl="1"/>
            <a:r>
              <a:rPr lang="en-GB" dirty="0"/>
              <a:t>امنح </a:t>
            </a:r>
            <a:r>
              <a:rPr lang="en-GB" dirty="0" err="1"/>
              <a:t>المشاركين</a:t>
            </a:r>
            <a:r>
              <a:rPr lang="en-GB" dirty="0"/>
              <a:t> </a:t>
            </a:r>
            <a:r>
              <a:rPr lang="ar-SA" dirty="0"/>
              <a:t>١٥</a:t>
            </a:r>
            <a:r>
              <a:rPr lang="en-GB" dirty="0"/>
              <a:t> دقيقة لإكمالها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عامة</a:t>
            </a:r>
          </a:p>
          <a:p>
            <a:pPr algn="r" rtl="1"/>
            <a:r>
              <a:rPr lang="en-GB" dirty="0"/>
              <a:t>اطلب </a:t>
            </a:r>
            <a:r>
              <a:rPr lang="en-GB" dirty="0" err="1"/>
              <a:t>من</a:t>
            </a:r>
            <a:r>
              <a:rPr lang="en-GB" dirty="0"/>
              <a:t> </a:t>
            </a:r>
            <a:r>
              <a:rPr lang="ar-SA" dirty="0"/>
              <a:t>٣</a:t>
            </a:r>
            <a:r>
              <a:rPr lang="en-GB" dirty="0"/>
              <a:t> مجموعات التطوع - اجعل كل مجموعة تقدم قائمة المهام لوظيفة مختلفة</a:t>
            </a:r>
          </a:p>
          <a:p>
            <a:pPr algn="r" rtl="1"/>
            <a:r>
              <a:rPr lang="ar-SA" dirty="0"/>
              <a:t>قم بت</a:t>
            </a:r>
            <a:r>
              <a:rPr lang="en-GB" dirty="0" err="1"/>
              <a:t>وج</a:t>
            </a:r>
            <a:r>
              <a:rPr lang="ar-SA" dirty="0" err="1"/>
              <a:t>ي</a:t>
            </a:r>
            <a:r>
              <a:rPr lang="en-GB" dirty="0" err="1"/>
              <a:t>ه</a:t>
            </a:r>
            <a:r>
              <a:rPr lang="en-GB" dirty="0"/>
              <a:t> مناقشة قصيرة إذا لزم الأمر</a:t>
            </a:r>
          </a:p>
          <a:p>
            <a:pPr algn="r" rtl="1"/>
            <a:r>
              <a:rPr lang="en-GB" dirty="0" err="1"/>
              <a:t>استكمل</a:t>
            </a:r>
            <a:r>
              <a:rPr lang="en-GB" dirty="0"/>
              <a:t> </a:t>
            </a:r>
            <a:r>
              <a:rPr lang="en-GB" dirty="0" err="1"/>
              <a:t>بال</a:t>
            </a:r>
            <a:r>
              <a:rPr lang="ar-SA" dirty="0"/>
              <a:t>إجابات </a:t>
            </a:r>
            <a:r>
              <a:rPr lang="en-GB" dirty="0" err="1"/>
              <a:t>أدناه</a:t>
            </a:r>
            <a:endParaRPr lang="en-GB" dirty="0"/>
          </a:p>
          <a:p>
            <a:pPr algn="r" rtl="1"/>
            <a:r>
              <a:rPr lang="en-GB" i="1" dirty="0"/>
              <a:t>هل لدى أي شخص أي أسئلة أو بحاجة إلى توضيح؟</a:t>
            </a:r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الإجابات</a:t>
            </a:r>
            <a:endParaRPr lang="en-GB" b="1" dirty="0"/>
          </a:p>
          <a:p>
            <a:pPr algn="r" rtl="1"/>
            <a:r>
              <a:rPr lang="en-GB" b="1" dirty="0" err="1"/>
              <a:t>وظيفة</a:t>
            </a:r>
            <a:r>
              <a:rPr lang="en-GB" b="1" dirty="0"/>
              <a:t> </a:t>
            </a:r>
            <a:r>
              <a:rPr lang="ar-SA" b="1" dirty="0"/>
              <a:t>الدعم</a:t>
            </a:r>
            <a:endParaRPr lang="en-GB" b="1" dirty="0"/>
          </a:p>
          <a:p>
            <a:pPr lvl="1" algn="r" rtl="1"/>
            <a:r>
              <a:rPr lang="ar-SA" dirty="0" err="1"/>
              <a:t>م</a:t>
            </a:r>
            <a:r>
              <a:rPr lang="en-GB" dirty="0" err="1"/>
              <a:t>ساعد</a:t>
            </a:r>
            <a:r>
              <a:rPr lang="ar-SA" dirty="0" err="1"/>
              <a:t>ة</a:t>
            </a:r>
            <a:r>
              <a:rPr lang="en-GB" dirty="0"/>
              <a:t> الأطفال على التعبير عن مخاوفهم واحتياجاتهم</a:t>
            </a:r>
          </a:p>
          <a:p>
            <a:pPr lvl="2" algn="r" rtl="1"/>
            <a:r>
              <a:rPr lang="en-GB" dirty="0"/>
              <a:t>قم بإجراء تقييمات مناسبة للعمر لجمع وتقييم الوضع الفريد للطفل</a:t>
            </a:r>
          </a:p>
          <a:p>
            <a:pPr lvl="2" algn="r" rtl="1"/>
            <a:r>
              <a:rPr lang="en-GB" dirty="0"/>
              <a:t>قم بزيارة الطفل في المنزل والمدرسة وأماكن أخرى لمعرفة المزيد عن وضعهم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0D83D4B-6832-E54A-FBD4-BDBB629228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3602297-9B95-46A5-8D19-3916D1FC9AF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242778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5"/>
            <a:ext cx="6143625" cy="9211334"/>
          </a:xfrm>
        </p:spPr>
        <p:txBody>
          <a:bodyPr/>
          <a:lstStyle/>
          <a:p>
            <a:pPr lvl="1" algn="r" rtl="1"/>
            <a:r>
              <a:rPr lang="ar-SA" sz="1150" dirty="0" err="1"/>
              <a:t>م</a:t>
            </a:r>
            <a:r>
              <a:rPr lang="en-GB" sz="1150" dirty="0" err="1"/>
              <a:t>ساعد</a:t>
            </a:r>
            <a:r>
              <a:rPr lang="ar-SA" sz="1150" dirty="0" err="1"/>
              <a:t>ة</a:t>
            </a:r>
            <a:r>
              <a:rPr lang="en-GB" sz="1150" dirty="0"/>
              <a:t> الأطفال وعائلاتهم على التعامل مع المواقف الصعبة</a:t>
            </a:r>
          </a:p>
          <a:p>
            <a:pPr lvl="2" algn="r" rtl="1"/>
            <a:r>
              <a:rPr lang="en-GB" sz="1150" dirty="0"/>
              <a:t>وضع خطط الحالة التي تلبي احتياجات الطفل الخاصة</a:t>
            </a:r>
          </a:p>
          <a:p>
            <a:pPr lvl="2" algn="r" rtl="1"/>
            <a:r>
              <a:rPr lang="ar-SA" sz="1150" dirty="0"/>
              <a:t>و</a:t>
            </a:r>
            <a:r>
              <a:rPr lang="en-GB" sz="1150" dirty="0" err="1"/>
              <a:t>ضع</a:t>
            </a:r>
            <a:r>
              <a:rPr lang="en-GB" sz="1150" dirty="0"/>
              <a:t> خطة أمان مع الطفل</a:t>
            </a:r>
          </a:p>
          <a:p>
            <a:pPr lvl="2" algn="r" rtl="1"/>
            <a:r>
              <a:rPr lang="en-GB" sz="1150" dirty="0"/>
              <a:t>تقديم الدعم النفسي </a:t>
            </a:r>
            <a:r>
              <a:rPr lang="en-GB" sz="1150" dirty="0" err="1"/>
              <a:t>والاجتماعي</a:t>
            </a:r>
            <a:r>
              <a:rPr lang="en-GB" sz="1150" dirty="0"/>
              <a:t> </a:t>
            </a:r>
            <a:r>
              <a:rPr lang="ar-SA" sz="1150" dirty="0"/>
              <a:t>وال</a:t>
            </a:r>
            <a:r>
              <a:rPr lang="en-GB" sz="1150" dirty="0" err="1"/>
              <a:t>صحة</a:t>
            </a:r>
            <a:r>
              <a:rPr lang="en-GB" sz="1150" dirty="0"/>
              <a:t> النفسية</a:t>
            </a:r>
          </a:p>
          <a:p>
            <a:pPr lvl="2" algn="r" rtl="1"/>
            <a:r>
              <a:rPr lang="en-GB" sz="1150" dirty="0" err="1"/>
              <a:t>ا</a:t>
            </a:r>
            <a:r>
              <a:rPr lang="ar-SA" sz="1150" dirty="0"/>
              <a:t>ل</a:t>
            </a:r>
            <a:r>
              <a:rPr lang="en-GB" sz="1150" dirty="0" err="1"/>
              <a:t>عمل</a:t>
            </a:r>
            <a:r>
              <a:rPr lang="en-GB" sz="1150" dirty="0"/>
              <a:t> مع مقدمي الرعاية للطفل والأشخاص الداعمين الآخرين في حياتهم</a:t>
            </a:r>
          </a:p>
          <a:p>
            <a:pPr lvl="1" algn="r" rtl="1"/>
            <a:r>
              <a:rPr lang="ar-SA" sz="1150" dirty="0" err="1"/>
              <a:t>م</a:t>
            </a:r>
            <a:r>
              <a:rPr lang="en-GB" sz="1150" dirty="0" err="1"/>
              <a:t>ساعد</a:t>
            </a:r>
            <a:r>
              <a:rPr lang="ar-SA" sz="1150" dirty="0" err="1"/>
              <a:t>ة</a:t>
            </a:r>
            <a:r>
              <a:rPr lang="en-GB" sz="1150" dirty="0"/>
              <a:t> الأطفال </a:t>
            </a:r>
            <a:r>
              <a:rPr lang="en-GB" sz="1150" dirty="0" err="1"/>
              <a:t>في</a:t>
            </a:r>
            <a:r>
              <a:rPr lang="en-GB" sz="1150" dirty="0"/>
              <a:t> </a:t>
            </a:r>
            <a:r>
              <a:rPr lang="ar-SA" sz="1150" dirty="0"/>
              <a:t>إيجاد</a:t>
            </a:r>
            <a:r>
              <a:rPr lang="en-GB" sz="1150" dirty="0"/>
              <a:t> </a:t>
            </a:r>
            <a:r>
              <a:rPr lang="en-GB" sz="1150" dirty="0" err="1"/>
              <a:t>ترتيبات</a:t>
            </a:r>
            <a:r>
              <a:rPr lang="en-GB" sz="1150" dirty="0"/>
              <a:t> الرعاية الآمنة</a:t>
            </a:r>
          </a:p>
          <a:p>
            <a:pPr lvl="2" algn="r" rtl="1"/>
            <a:r>
              <a:rPr lang="en-GB" sz="1150" dirty="0"/>
              <a:t>تحديد </a:t>
            </a:r>
            <a:r>
              <a:rPr lang="en-GB" sz="1150" dirty="0" err="1"/>
              <a:t>خيارات</a:t>
            </a:r>
            <a:r>
              <a:rPr lang="en-GB" sz="1150" dirty="0"/>
              <a:t> </a:t>
            </a:r>
            <a:r>
              <a:rPr lang="en-GB" sz="1150" dirty="0" err="1"/>
              <a:t>الرعاية</a:t>
            </a:r>
            <a:r>
              <a:rPr lang="ar-SA" sz="1150" dirty="0"/>
              <a:t> البديلة</a:t>
            </a:r>
            <a:r>
              <a:rPr lang="en-GB" sz="1150" dirty="0"/>
              <a:t> الطارئة </a:t>
            </a:r>
            <a:r>
              <a:rPr lang="en-GB" sz="1150" dirty="0" err="1"/>
              <a:t>الآمنة</a:t>
            </a:r>
            <a:r>
              <a:rPr lang="en-GB" sz="1150" dirty="0"/>
              <a:t> </a:t>
            </a:r>
            <a:r>
              <a:rPr lang="ar-SA" sz="1150" dirty="0"/>
              <a:t>ال</a:t>
            </a:r>
            <a:r>
              <a:rPr lang="en-GB" sz="1150" dirty="0" err="1"/>
              <a:t>قصيرة</a:t>
            </a:r>
            <a:r>
              <a:rPr lang="en-GB" sz="1150" dirty="0"/>
              <a:t> </a:t>
            </a:r>
            <a:r>
              <a:rPr lang="en-GB" sz="1150" dirty="0" err="1"/>
              <a:t>الأ</a:t>
            </a:r>
            <a:r>
              <a:rPr lang="ar-SA" sz="1150" dirty="0"/>
              <a:t>مد</a:t>
            </a:r>
            <a:r>
              <a:rPr lang="en-GB" sz="1150" dirty="0"/>
              <a:t> </a:t>
            </a:r>
            <a:r>
              <a:rPr lang="en-GB" sz="1150" dirty="0" err="1"/>
              <a:t>ومتوسطة</a:t>
            </a:r>
            <a:r>
              <a:rPr lang="en-GB" sz="1150" dirty="0"/>
              <a:t> </a:t>
            </a:r>
            <a:r>
              <a:rPr lang="en-GB" sz="1150" dirty="0" err="1"/>
              <a:t>الأ</a:t>
            </a:r>
            <a:r>
              <a:rPr lang="ar-SA" sz="1150" dirty="0"/>
              <a:t>مد</a:t>
            </a:r>
            <a:r>
              <a:rPr lang="en-GB" sz="1150" dirty="0"/>
              <a:t> و / أو </a:t>
            </a:r>
            <a:r>
              <a:rPr lang="en-GB" sz="1150" dirty="0" err="1"/>
              <a:t>طويلة</a:t>
            </a:r>
            <a:r>
              <a:rPr lang="en-GB" sz="1150" dirty="0"/>
              <a:t> </a:t>
            </a:r>
            <a:r>
              <a:rPr lang="en-GB" sz="1150" dirty="0" err="1"/>
              <a:t>الأ</a:t>
            </a:r>
            <a:r>
              <a:rPr lang="ar-SA" sz="1150" dirty="0"/>
              <a:t>مد</a:t>
            </a:r>
            <a:endParaRPr lang="en-GB" sz="1150" dirty="0"/>
          </a:p>
          <a:p>
            <a:pPr lvl="2" algn="r" rtl="1"/>
            <a:r>
              <a:rPr lang="en-GB" sz="1150" dirty="0" err="1"/>
              <a:t>مراقبة</a:t>
            </a:r>
            <a:r>
              <a:rPr lang="en-GB" sz="1150" dirty="0"/>
              <a:t> </a:t>
            </a:r>
            <a:r>
              <a:rPr lang="ar-SA" sz="1150" dirty="0"/>
              <a:t>أماكن</a:t>
            </a:r>
            <a:r>
              <a:rPr lang="en-GB" sz="1150" dirty="0"/>
              <a:t> الرعاية بانتظام</a:t>
            </a:r>
          </a:p>
          <a:p>
            <a:pPr lvl="2" algn="r" rtl="1"/>
            <a:r>
              <a:rPr lang="en-GB" sz="1150" dirty="0"/>
              <a:t>الدعم من خلال تدريب مقدمي </a:t>
            </a:r>
            <a:r>
              <a:rPr lang="en-GB" sz="1150" dirty="0" err="1"/>
              <a:t>الرعاية</a:t>
            </a:r>
            <a:r>
              <a:rPr lang="en-GB" sz="1150" dirty="0"/>
              <a:t> </a:t>
            </a:r>
            <a:r>
              <a:rPr lang="ar-SA" sz="1150" dirty="0"/>
              <a:t>الحاضنين</a:t>
            </a:r>
            <a:endParaRPr lang="en-GB" sz="1150" dirty="0"/>
          </a:p>
          <a:p>
            <a:pPr lvl="1" algn="r" rtl="1"/>
            <a:r>
              <a:rPr lang="ar-SA" sz="1150" dirty="0" err="1"/>
              <a:t>م</a:t>
            </a:r>
            <a:r>
              <a:rPr lang="en-GB" sz="1150" dirty="0" err="1"/>
              <a:t>ساعد</a:t>
            </a:r>
            <a:r>
              <a:rPr lang="ar-SA" sz="1150" dirty="0" err="1"/>
              <a:t>ة</a:t>
            </a:r>
            <a:r>
              <a:rPr lang="en-GB" sz="1150" dirty="0"/>
              <a:t> الأطفال </a:t>
            </a:r>
            <a:r>
              <a:rPr lang="en-GB" sz="1150" dirty="0" err="1"/>
              <a:t>في</a:t>
            </a:r>
            <a:r>
              <a:rPr lang="en-GB" sz="1150" dirty="0"/>
              <a:t> </a:t>
            </a:r>
            <a:r>
              <a:rPr lang="en-GB" sz="1150" dirty="0" err="1"/>
              <a:t>العثورعلى</a:t>
            </a:r>
            <a:r>
              <a:rPr lang="en-GB" sz="1150" dirty="0"/>
              <a:t> عائلاتهم إذا </a:t>
            </a:r>
            <a:r>
              <a:rPr lang="en-GB" sz="1150" dirty="0" err="1"/>
              <a:t>انفصلوا</a:t>
            </a:r>
            <a:r>
              <a:rPr lang="en-GB" sz="1150" dirty="0"/>
              <a:t> </a:t>
            </a:r>
            <a:r>
              <a:rPr lang="ar-SA" sz="1150" dirty="0"/>
              <a:t>خلال</a:t>
            </a:r>
            <a:r>
              <a:rPr lang="en-GB" sz="1150" dirty="0"/>
              <a:t> حالة الطوارئ</a:t>
            </a:r>
          </a:p>
          <a:p>
            <a:pPr lvl="2" algn="r" rtl="1"/>
            <a:r>
              <a:rPr lang="en-GB" sz="1150" dirty="0"/>
              <a:t>بدء </a:t>
            </a:r>
            <a:r>
              <a:rPr lang="en-GB" sz="1150" dirty="0" err="1"/>
              <a:t>عملية</a:t>
            </a:r>
            <a:r>
              <a:rPr lang="en-GB" sz="1150" dirty="0"/>
              <a:t> </a:t>
            </a:r>
            <a:r>
              <a:rPr lang="ar-SA" sz="1150" dirty="0"/>
              <a:t>تعقب </a:t>
            </a:r>
            <a:r>
              <a:rPr lang="en-GB" sz="1150" dirty="0" err="1"/>
              <a:t>الأسرة</a:t>
            </a:r>
            <a:r>
              <a:rPr lang="en-GB" sz="1150" dirty="0"/>
              <a:t> </a:t>
            </a:r>
            <a:r>
              <a:rPr lang="en-GB" sz="1150" dirty="0" err="1"/>
              <a:t>ولم</a:t>
            </a:r>
            <a:r>
              <a:rPr lang="en-GB" sz="1150" dirty="0"/>
              <a:t> </a:t>
            </a:r>
            <a:r>
              <a:rPr lang="ar-SA" sz="1150" dirty="0"/>
              <a:t>ال</a:t>
            </a:r>
            <a:r>
              <a:rPr lang="en-GB" sz="1150" dirty="0" err="1"/>
              <a:t>شمل</a:t>
            </a:r>
            <a:endParaRPr lang="ar-SA" sz="1150" dirty="0"/>
          </a:p>
          <a:p>
            <a:pPr lvl="2" algn="r" rtl="1"/>
            <a:r>
              <a:rPr lang="en-GB" sz="1150" dirty="0" err="1"/>
              <a:t>أكمل</a:t>
            </a:r>
            <a:r>
              <a:rPr lang="en-GB" sz="1150" dirty="0"/>
              <a:t> عملية التحقق للتأكد </a:t>
            </a:r>
            <a:r>
              <a:rPr lang="en-GB" sz="1150" dirty="0" err="1"/>
              <a:t>من</a:t>
            </a:r>
            <a:r>
              <a:rPr lang="en-GB" sz="1150" dirty="0"/>
              <a:t> </a:t>
            </a:r>
            <a:r>
              <a:rPr lang="en-GB" sz="1150" dirty="0" err="1"/>
              <a:t>ت</a:t>
            </a:r>
            <a:r>
              <a:rPr lang="ar-SA" sz="1150" dirty="0"/>
              <a:t>وافق</a:t>
            </a:r>
            <a:r>
              <a:rPr lang="en-GB" sz="1150" dirty="0"/>
              <a:t> الطفل بشكل إيجابي</a:t>
            </a:r>
          </a:p>
          <a:p>
            <a:pPr lvl="2" algn="r" rtl="1"/>
            <a:r>
              <a:rPr lang="en-GB" sz="1150" dirty="0"/>
              <a:t>اصطحب الطفل في رحلة لم الشمل مع العائلة</a:t>
            </a:r>
          </a:p>
          <a:p>
            <a:pPr algn="r" rtl="1"/>
            <a:r>
              <a:rPr lang="en-GB" sz="1150" b="1" dirty="0"/>
              <a:t>وظيفة التنسيق</a:t>
            </a:r>
          </a:p>
          <a:p>
            <a:pPr lvl="1" algn="r" rtl="1"/>
            <a:r>
              <a:rPr lang="en-GB" sz="1150" dirty="0"/>
              <a:t>التنسيق مع أصحاب المصلحة الرئيسيين للتعرف بشكل استباقي على الأطفال والأسر الذين يحتاجون إلى دعم إدارة الحالة</a:t>
            </a:r>
          </a:p>
          <a:p>
            <a:pPr lvl="2" algn="r" rtl="1"/>
            <a:r>
              <a:rPr lang="en-GB" sz="1150" dirty="0"/>
              <a:t>إنشاء شبكة تحديد وإحالة من خلال بناء علاقات مع أعضاء المجتمع الرئيسيين والسلطات ومنظمات المجتمع المدني والقادة المحليين وغيرهم</a:t>
            </a:r>
          </a:p>
          <a:p>
            <a:pPr lvl="2" algn="r" rtl="1"/>
            <a:r>
              <a:rPr lang="en-GB" sz="1150" dirty="0"/>
              <a:t>مشاركة معلومات الاتصال مع أعضاء المجتمع المعنيين والسلطات ومنظمات المجتمع المدني والقادة المحليين وغيرهم </a:t>
            </a:r>
            <a:r>
              <a:rPr lang="en-GB" sz="1150" dirty="0" err="1"/>
              <a:t>حتى</a:t>
            </a:r>
            <a:r>
              <a:rPr lang="en-GB" sz="1150" dirty="0"/>
              <a:t> </a:t>
            </a:r>
            <a:r>
              <a:rPr lang="en-GB" sz="1150" dirty="0" err="1"/>
              <a:t>يمكن</a:t>
            </a:r>
            <a:r>
              <a:rPr lang="ar-SA" sz="1150" dirty="0"/>
              <a:t>هم</a:t>
            </a:r>
            <a:r>
              <a:rPr lang="en-GB" sz="1150" dirty="0"/>
              <a:t> </a:t>
            </a:r>
            <a:r>
              <a:rPr lang="ar-SA" sz="1150" dirty="0"/>
              <a:t>التواصل معك </a:t>
            </a:r>
            <a:r>
              <a:rPr lang="en-GB" sz="1150" dirty="0" err="1"/>
              <a:t>عند</a:t>
            </a:r>
            <a:r>
              <a:rPr lang="en-GB" sz="1150" dirty="0"/>
              <a:t> تحديد </a:t>
            </a:r>
            <a:r>
              <a:rPr lang="en-GB" sz="1150" dirty="0" err="1"/>
              <a:t>حالة</a:t>
            </a:r>
            <a:r>
              <a:rPr lang="en-GB" sz="1150" dirty="0"/>
              <a:t> </a:t>
            </a:r>
            <a:r>
              <a:rPr lang="ar-SA" sz="1150" dirty="0"/>
              <a:t>ل</a:t>
            </a:r>
            <a:r>
              <a:rPr lang="en-GB" sz="1150" dirty="0" err="1"/>
              <a:t>حماية</a:t>
            </a:r>
            <a:r>
              <a:rPr lang="en-GB" sz="1150" dirty="0"/>
              <a:t> الطفل</a:t>
            </a:r>
          </a:p>
          <a:p>
            <a:pPr lvl="1" algn="r" rtl="1"/>
            <a:r>
              <a:rPr lang="ar-SA" sz="1150" dirty="0"/>
              <a:t>فم بت</a:t>
            </a:r>
            <a:r>
              <a:rPr lang="en-GB" sz="1150" dirty="0" err="1"/>
              <a:t>حد</a:t>
            </a:r>
            <a:r>
              <a:rPr lang="ar-SA" sz="1150" dirty="0" err="1"/>
              <a:t>ي</a:t>
            </a:r>
            <a:r>
              <a:rPr lang="en-GB" sz="1150" dirty="0" err="1"/>
              <a:t>د</a:t>
            </a:r>
            <a:r>
              <a:rPr lang="en-GB" sz="1150" dirty="0"/>
              <a:t> موقع الخدمات وساعد الأطفال وأسرهم في الوصول إلى تلك الخدمات</a:t>
            </a:r>
          </a:p>
          <a:p>
            <a:pPr lvl="2" algn="r" rtl="1"/>
            <a:r>
              <a:rPr lang="ar-SA" sz="1150" dirty="0"/>
              <a:t>مسح ال</a:t>
            </a:r>
            <a:r>
              <a:rPr lang="en-GB" sz="1150" dirty="0" err="1"/>
              <a:t>خدمات</a:t>
            </a:r>
            <a:r>
              <a:rPr lang="en-GB" sz="1150" dirty="0"/>
              <a:t> في منطقة التغطية الخاصة بك</a:t>
            </a:r>
          </a:p>
          <a:p>
            <a:pPr lvl="2" algn="r" rtl="1"/>
            <a:r>
              <a:rPr lang="en-GB" sz="1150" dirty="0"/>
              <a:t>توفير المعلومات للأطفال والأسر حول الخدمات المتاحة</a:t>
            </a:r>
          </a:p>
          <a:p>
            <a:pPr lvl="2" algn="r" rtl="1"/>
            <a:r>
              <a:rPr lang="en-GB" sz="1150" dirty="0"/>
              <a:t>قم </a:t>
            </a:r>
            <a:r>
              <a:rPr lang="en-GB" sz="1150" dirty="0" err="1"/>
              <a:t>بتحديث</a:t>
            </a:r>
            <a:r>
              <a:rPr lang="en-GB" sz="1150" dirty="0"/>
              <a:t> </a:t>
            </a:r>
            <a:r>
              <a:rPr lang="ar-SA" sz="1150" dirty="0"/>
              <a:t>مسح ال</a:t>
            </a:r>
            <a:r>
              <a:rPr lang="en-GB" sz="1150" dirty="0" err="1"/>
              <a:t>خدمات</a:t>
            </a:r>
            <a:r>
              <a:rPr lang="en-GB" sz="1150" dirty="0"/>
              <a:t> </a:t>
            </a:r>
            <a:r>
              <a:rPr lang="en-GB" sz="1150" dirty="0" err="1"/>
              <a:t>بانتظام</a:t>
            </a:r>
            <a:r>
              <a:rPr lang="en-GB" sz="1150" dirty="0"/>
              <a:t> وتأكد من أن الأطفال وأسرهم يفهمون أين يذهبون للحصول على خدمات معينة</a:t>
            </a:r>
          </a:p>
          <a:p>
            <a:pPr lvl="2" algn="r" rtl="1"/>
            <a:r>
              <a:rPr lang="en-GB" sz="1150" dirty="0"/>
              <a:t>مرافقة الطفل للخدمة عند الحاجة</a:t>
            </a:r>
          </a:p>
          <a:p>
            <a:pPr lvl="1" algn="r" rtl="1"/>
            <a:r>
              <a:rPr lang="en-GB" sz="1150" dirty="0" err="1"/>
              <a:t>ال</a:t>
            </a:r>
            <a:r>
              <a:rPr lang="ar-SA" sz="1150" dirty="0"/>
              <a:t>مناصرة</a:t>
            </a:r>
            <a:r>
              <a:rPr lang="en-GB" sz="1150" dirty="0"/>
              <a:t> لتحسين الوصول إلى الخدمات</a:t>
            </a:r>
          </a:p>
          <a:p>
            <a:pPr lvl="2" algn="r" rtl="1"/>
            <a:r>
              <a:rPr lang="en-GB" sz="1150" dirty="0"/>
              <a:t>عقد اتفاقيات مع مقدمي الخدمات لتسهيل </a:t>
            </a:r>
            <a:r>
              <a:rPr lang="en-GB" sz="1150" dirty="0" err="1"/>
              <a:t>الوصول</a:t>
            </a:r>
            <a:r>
              <a:rPr lang="en-GB" sz="1150" dirty="0"/>
              <a:t> </a:t>
            </a:r>
            <a:r>
              <a:rPr lang="en-GB" sz="1150" dirty="0" err="1"/>
              <a:t>ال</a:t>
            </a:r>
            <a:r>
              <a:rPr lang="ar-SA" sz="1150" dirty="0"/>
              <a:t>أفضل</a:t>
            </a:r>
            <a:endParaRPr lang="en-GB" sz="1150" dirty="0"/>
          </a:p>
          <a:p>
            <a:pPr lvl="2" algn="r" rtl="1"/>
            <a:r>
              <a:rPr lang="ar-SA" sz="1150" dirty="0"/>
              <a:t>ال</a:t>
            </a:r>
            <a:r>
              <a:rPr lang="en-GB" sz="1150" dirty="0" err="1"/>
              <a:t>تواصل</a:t>
            </a:r>
            <a:r>
              <a:rPr lang="en-GB" sz="1150" dirty="0"/>
              <a:t> بانتظام مع الأفراد والجهات الفاعلة ذات الصلة لتحسين الوصول إلى خدمات الرعاية والدعم</a:t>
            </a:r>
          </a:p>
          <a:p>
            <a:pPr lvl="1" algn="r" rtl="1"/>
            <a:r>
              <a:rPr lang="en-GB" sz="1150" dirty="0"/>
              <a:t>عقد مؤتمرات حالة</a:t>
            </a:r>
          </a:p>
          <a:p>
            <a:pPr lvl="2" algn="r" rtl="1"/>
            <a:r>
              <a:rPr lang="en-GB" sz="1150" dirty="0"/>
              <a:t>تنسيق مؤتمرات الحالة مع الجهات الفاعلة متعددة القطاعات لدعم اتخاذ القرارات الرسمية حول سلامة </a:t>
            </a:r>
            <a:r>
              <a:rPr lang="en-GB" sz="1150" dirty="0" err="1"/>
              <a:t>الطفل</a:t>
            </a:r>
            <a:r>
              <a:rPr lang="en-GB" sz="1150" dirty="0"/>
              <a:t> </a:t>
            </a:r>
            <a:r>
              <a:rPr lang="en-GB" sz="1150" dirty="0" err="1"/>
              <a:t>ورفاه</a:t>
            </a:r>
            <a:r>
              <a:rPr lang="ar-SA" sz="1150" dirty="0"/>
              <a:t>ه</a:t>
            </a:r>
            <a:endParaRPr lang="en-GB" sz="1150" dirty="0"/>
          </a:p>
          <a:p>
            <a:pPr algn="r" rtl="1"/>
            <a:r>
              <a:rPr lang="en-GB" sz="1150" b="1" dirty="0"/>
              <a:t>وظيفة إدارة المعلومات</a:t>
            </a:r>
          </a:p>
          <a:p>
            <a:pPr lvl="1" algn="r" rtl="1"/>
            <a:r>
              <a:rPr lang="en-GB" sz="1150" dirty="0"/>
              <a:t>توثيق الحالات</a:t>
            </a:r>
          </a:p>
          <a:p>
            <a:pPr lvl="2" algn="r" rtl="1"/>
            <a:r>
              <a:rPr lang="en-GB" sz="1150" dirty="0"/>
              <a:t>اكتب ملاحظات الحالة بطريقة منظمة باستخدام نماذج إدارة </a:t>
            </a:r>
            <a:r>
              <a:rPr lang="en-GB" sz="1150" dirty="0" err="1"/>
              <a:t>الحالة</a:t>
            </a:r>
            <a:r>
              <a:rPr lang="en-GB" sz="1150" dirty="0"/>
              <a:t> </a:t>
            </a:r>
            <a:r>
              <a:rPr lang="en-GB" sz="1150" dirty="0" err="1"/>
              <a:t>ال</a:t>
            </a:r>
            <a:r>
              <a:rPr lang="ar-SA" sz="1150" dirty="0"/>
              <a:t>موحدة</a:t>
            </a:r>
            <a:endParaRPr lang="en-GB" sz="1150" dirty="0"/>
          </a:p>
          <a:p>
            <a:pPr lvl="2" algn="r" rtl="1"/>
            <a:r>
              <a:rPr lang="en-GB" sz="1150" dirty="0"/>
              <a:t>احتفظ بملفات حالة منفصلة لكل طفل ، مع تخصيص رمز لا يحدد هوية الطفل ويتم </a:t>
            </a:r>
            <a:r>
              <a:rPr lang="en-GB" sz="1150" dirty="0" err="1"/>
              <a:t>تمييزه</a:t>
            </a:r>
            <a:r>
              <a:rPr lang="en-GB" sz="1150" dirty="0"/>
              <a:t> </a:t>
            </a:r>
            <a:r>
              <a:rPr lang="ar-SA" sz="1150" dirty="0"/>
              <a:t>من خارج الملف</a:t>
            </a:r>
            <a:endParaRPr lang="en-GB" sz="1150" dirty="0"/>
          </a:p>
          <a:p>
            <a:pPr lvl="2" algn="r" rtl="1"/>
            <a:r>
              <a:rPr lang="en-GB" sz="1150" dirty="0"/>
              <a:t>تتبع تقدم الحالة باستخدام ملفات حالة الطفل وسجلاته</a:t>
            </a:r>
          </a:p>
          <a:p>
            <a:pPr lvl="1" algn="r" rtl="1"/>
            <a:r>
              <a:rPr lang="ar-SA" sz="1150" dirty="0"/>
              <a:t>تخزين </a:t>
            </a:r>
            <a:r>
              <a:rPr lang="en-GB" sz="1150" dirty="0" err="1"/>
              <a:t>معلومات</a:t>
            </a:r>
            <a:r>
              <a:rPr lang="en-GB" sz="1150" dirty="0"/>
              <a:t> </a:t>
            </a:r>
          </a:p>
          <a:p>
            <a:pPr lvl="2" algn="r" rtl="1"/>
            <a:r>
              <a:rPr lang="en-GB" sz="1150" dirty="0"/>
              <a:t>اجمع ملفات وسجلات الحالات المادية الفردية وقم بتخزينها في مكان </a:t>
            </a:r>
            <a:r>
              <a:rPr lang="en-GB" sz="1150" dirty="0" err="1"/>
              <a:t>آمن</a:t>
            </a:r>
            <a:r>
              <a:rPr lang="en-GB" sz="1150" dirty="0"/>
              <a:t> </a:t>
            </a:r>
            <a:r>
              <a:rPr lang="en-GB" sz="1150" dirty="0" err="1"/>
              <a:t>وم</a:t>
            </a:r>
            <a:r>
              <a:rPr lang="ar-SA" sz="1150" dirty="0"/>
              <a:t>خصص</a:t>
            </a:r>
            <a:r>
              <a:rPr lang="en-GB" sz="1150" dirty="0"/>
              <a:t> مع تقييد الوصول</a:t>
            </a:r>
          </a:p>
          <a:p>
            <a:pPr lvl="1" algn="r" rtl="1"/>
            <a:r>
              <a:rPr lang="en-GB" sz="1150" dirty="0"/>
              <a:t>تحديث قاعدة بيانات إدارة الحالة</a:t>
            </a:r>
          </a:p>
          <a:p>
            <a:pPr lvl="2" algn="r" rtl="1"/>
            <a:r>
              <a:rPr lang="en-GB" sz="1150" dirty="0"/>
              <a:t>أدخل معلومات الحالة في قاعدة بيانات رقمية موصى بها</a:t>
            </a:r>
          </a:p>
          <a:p>
            <a:pPr lvl="1" algn="r" rtl="1"/>
            <a:r>
              <a:rPr lang="en-GB" sz="1150" dirty="0"/>
              <a:t>دعم بروتوكولات حماية البيانات</a:t>
            </a:r>
          </a:p>
          <a:p>
            <a:pPr lvl="2" algn="r" rtl="1"/>
            <a:r>
              <a:rPr lang="en-GB" sz="1150" dirty="0"/>
              <a:t>فهم وتطبيق حماية البيانات التنظيمية وبروتوكولات مشاركة المعلومات</a:t>
            </a:r>
            <a:endParaRPr lang="en-GB" sz="1150" b="1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E52DD93-0F92-CB09-A209-8DF1FFA2D4E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4376790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إدارة الحالة ليست مهمة سهلة وبالتالي يجب أن يتلقى أخصائي الحالة الدعم المستمر من قبل المشرف.</a:t>
            </a:r>
          </a:p>
          <a:p>
            <a:pPr algn="r" rtl="1"/>
            <a:r>
              <a:rPr lang="ar-SA" dirty="0"/>
              <a:t>قم بالإشارة إلى</a:t>
            </a:r>
            <a:r>
              <a:rPr lang="en-GB" dirty="0"/>
              <a:t> القائمة الطويلة للأنشطة أو الإجراءات التي يمكن أن يقوم بها أخصائي الحالة</a:t>
            </a:r>
          </a:p>
          <a:p>
            <a:pPr algn="r" rtl="1"/>
            <a:r>
              <a:rPr lang="ar-SA" dirty="0"/>
              <a:t>قم بالإشارة </a:t>
            </a:r>
            <a:r>
              <a:rPr lang="en-GB" dirty="0"/>
              <a:t> إلى القصص الأليمة التي قد يسمعها أخصائي الحالة ، والموقف </a:t>
            </a:r>
            <a:r>
              <a:rPr lang="en-GB" dirty="0" err="1"/>
              <a:t>الصعب</a:t>
            </a:r>
            <a:r>
              <a:rPr lang="en-GB" dirty="0"/>
              <a:t> </a:t>
            </a:r>
            <a:r>
              <a:rPr lang="en-GB" dirty="0" err="1"/>
              <a:t>وال</a:t>
            </a:r>
            <a:r>
              <a:rPr lang="ar-SA" dirty="0"/>
              <a:t>حالات</a:t>
            </a:r>
            <a:r>
              <a:rPr lang="en-GB" dirty="0"/>
              <a:t> التي يشهدونها</a:t>
            </a:r>
          </a:p>
          <a:p>
            <a:pPr algn="r" rtl="1"/>
            <a:r>
              <a:rPr lang="en-GB" i="1" dirty="0"/>
              <a:t>سنناقش دعم أخصائيي الحالة لاحقًا في هذه الوحدة.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6819747A-B79A-5947-D3EF-403B79182A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Google Shape;725;p48:notes">
            <a:extLst>
              <a:ext uri="{FF2B5EF4-FFF2-40B4-BE49-F238E27FC236}">
                <a16:creationId xmlns:a16="http://schemas.microsoft.com/office/drawing/2014/main" id="{BCC283D7-1777-11BD-33EB-2ABC522A9D7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9430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الشرح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عرض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الشريحة</a:t>
            </a:r>
          </a:p>
          <a:p>
            <a:pPr algn="r" rtl="1"/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ذك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ر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المشاركين بـ:</a:t>
            </a:r>
          </a:p>
          <a:p>
            <a:pPr lvl="1" algn="r" rt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اتفاقية التعلم التي تم إجراؤها خلال الوحدة السابقة و</a:t>
            </a:r>
          </a:p>
          <a:p>
            <a:pPr lvl="1" algn="r" rtl="1"/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أي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"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دبير إداري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"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مثل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الاستراحات ، ومكان المراحيض وما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إلى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ذلك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CEFBCB9-901E-B97B-11F2-03B914240A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E020470-24A8-6A07-C911-4BD714E36A4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739501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الشريحة</a:t>
            </a:r>
          </a:p>
          <a:p>
            <a:pPr algn="r" rtl="1"/>
            <a:r>
              <a:rPr lang="en-GB" i="1" dirty="0"/>
              <a:t>هل لدى أي شخص أي أسئلة أو بحاجة إلى توضيح؟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AC99ED01-9506-E8AE-EF5C-D6F573D80E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Google Shape;725;p48:notes">
            <a:extLst>
              <a:ext uri="{FF2B5EF4-FFF2-40B4-BE49-F238E27FC236}">
                <a16:creationId xmlns:a16="http://schemas.microsoft.com/office/drawing/2014/main" id="{7B89A1FD-4945-ABC4-5A71-F6F76C06255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8608712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29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>
                <a:sym typeface="Arial"/>
              </a:rPr>
              <a:t>الجلسة الخامسة: </a:t>
            </a:r>
            <a:r>
              <a:rPr lang="ar-SA" b="1" dirty="0">
                <a:sym typeface="Arial"/>
              </a:rPr>
              <a:t> ساعة و ١٥ دقيقة</a:t>
            </a:r>
            <a:endParaRPr lang="en-US" b="1" dirty="0">
              <a:sym typeface="Arial"/>
            </a:endParaRPr>
          </a:p>
          <a:p>
            <a:pPr marL="0" indent="0" algn="r" rtl="1">
              <a:buNone/>
            </a:pPr>
            <a:r>
              <a:rPr lang="en-US" dirty="0">
                <a:sym typeface="Arial"/>
              </a:rPr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US" dirty="0">
              <a:sym typeface="Arial"/>
            </a:endParaRPr>
          </a:p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US" b="1" dirty="0">
              <a:sym typeface="Arial"/>
            </a:endParaRPr>
          </a:p>
          <a:p>
            <a:pPr algn="r" rtl="1"/>
            <a:r>
              <a:rPr lang="en-US" i="1" dirty="0"/>
              <a:t>لا تقتصر إدارة المعلومات </a:t>
            </a:r>
            <a:r>
              <a:rPr lang="en-US" i="1" dirty="0" err="1"/>
              <a:t>لإدارة</a:t>
            </a:r>
            <a:r>
              <a:rPr lang="en-US" i="1" dirty="0"/>
              <a:t> </a:t>
            </a:r>
            <a:r>
              <a:rPr lang="en-US" i="1" dirty="0" err="1"/>
              <a:t>الحال</a:t>
            </a:r>
            <a:r>
              <a:rPr lang="ar-SA" i="1" dirty="0" err="1"/>
              <a:t>ة</a:t>
            </a:r>
            <a:r>
              <a:rPr lang="en-US" i="1" dirty="0"/>
              <a:t> على جمع المعلومات فقط</a:t>
            </a:r>
          </a:p>
          <a:p>
            <a:pPr algn="r" rtl="1"/>
            <a:r>
              <a:rPr lang="en-US" i="1" dirty="0" err="1"/>
              <a:t>كما</a:t>
            </a:r>
            <a:r>
              <a:rPr lang="en-US" i="1" dirty="0"/>
              <a:t> </a:t>
            </a:r>
            <a:r>
              <a:rPr lang="ar-SA" i="1" dirty="0" err="1"/>
              <a:t>تت</a:t>
            </a:r>
            <a:r>
              <a:rPr lang="en-US" i="1" dirty="0" err="1"/>
              <a:t>ضمن</a:t>
            </a:r>
            <a:r>
              <a:rPr lang="en-US" i="1" dirty="0"/>
              <a:t> أيضًا حماية البيانات وممارسات مشاركة المعلومات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45C3EA5D-2037-8216-4985-21A080E555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191B413-CAF2-75BD-4A65-806DE0A7647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6969043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مناقشة </a:t>
            </a:r>
            <a:r>
              <a:rPr lang="en-GB" b="1" dirty="0" err="1"/>
              <a:t>مع</a:t>
            </a:r>
            <a:r>
              <a:rPr lang="en-GB" b="1" dirty="0"/>
              <a:t> </a:t>
            </a:r>
            <a:r>
              <a:rPr lang="ar-SA" b="1" dirty="0"/>
              <a:t>الزميل</a:t>
            </a:r>
            <a:r>
              <a:rPr lang="en-GB" b="1" dirty="0"/>
              <a:t> </a:t>
            </a:r>
            <a:r>
              <a:rPr lang="ar-SA" b="1" dirty="0"/>
              <a:t> (١٠ </a:t>
            </a:r>
            <a:r>
              <a:rPr lang="ar-SA" b="1" dirty="0" err="1"/>
              <a:t>دقلئق</a:t>
            </a:r>
            <a:r>
              <a:rPr lang="ar-SA" b="1" dirty="0"/>
              <a:t>)</a:t>
            </a:r>
          </a:p>
          <a:p>
            <a:pPr marL="171450" indent="-171450" algn="r" rtl="1"/>
            <a:r>
              <a:rPr lang="en-GB" i="1" dirty="0" err="1"/>
              <a:t>لماذا</a:t>
            </a:r>
            <a:r>
              <a:rPr lang="en-GB" i="1" dirty="0"/>
              <a:t> </a:t>
            </a:r>
            <a:r>
              <a:rPr lang="en-GB" i="1" dirty="0" err="1"/>
              <a:t>تعتقد</a:t>
            </a:r>
            <a:r>
              <a:rPr lang="en-GB" i="1" dirty="0"/>
              <a:t> </a:t>
            </a:r>
            <a:r>
              <a:rPr lang="en-GB" i="1" dirty="0" err="1"/>
              <a:t>أن</a:t>
            </a:r>
            <a:r>
              <a:rPr lang="ar-SA" i="1" dirty="0" err="1"/>
              <a:t>نا</a:t>
            </a:r>
            <a:r>
              <a:rPr lang="ar-SA" i="1" dirty="0"/>
              <a:t> نقوم</a:t>
            </a:r>
            <a:r>
              <a:rPr lang="en-GB" i="1" dirty="0"/>
              <a:t> </a:t>
            </a:r>
            <a:r>
              <a:rPr lang="ar-SA" i="1" dirty="0"/>
              <a:t>ب</a:t>
            </a:r>
            <a:r>
              <a:rPr lang="en-GB" i="1" dirty="0" err="1"/>
              <a:t>جمع</a:t>
            </a:r>
            <a:r>
              <a:rPr lang="en-GB" i="1" dirty="0"/>
              <a:t> المعلومات في </a:t>
            </a:r>
            <a:r>
              <a:rPr lang="en-GB" i="1" dirty="0" err="1"/>
              <a:t>إدارة</a:t>
            </a:r>
            <a:r>
              <a:rPr lang="en-GB" i="1" dirty="0"/>
              <a:t> </a:t>
            </a:r>
            <a:r>
              <a:rPr lang="en-GB" i="1" dirty="0" err="1"/>
              <a:t>الحال</a:t>
            </a:r>
            <a:r>
              <a:rPr lang="ar-SA" i="1" dirty="0" err="1"/>
              <a:t>ة</a:t>
            </a:r>
            <a:r>
              <a:rPr lang="en-GB" i="1" dirty="0"/>
              <a:t>؟</a:t>
            </a:r>
          </a:p>
          <a:p>
            <a:pPr algn="r" rtl="1"/>
            <a:r>
              <a:rPr lang="en-GB" dirty="0"/>
              <a:t>امنح المشاركين دقيقتين للتفكير في السؤال</a:t>
            </a:r>
          </a:p>
          <a:p>
            <a:pPr algn="r" rtl="1"/>
            <a:r>
              <a:rPr lang="en-GB" dirty="0"/>
              <a:t>اطلب </a:t>
            </a:r>
            <a:r>
              <a:rPr lang="en-GB" dirty="0" err="1"/>
              <a:t>من</a:t>
            </a:r>
            <a:r>
              <a:rPr lang="en-GB" dirty="0"/>
              <a:t> </a:t>
            </a:r>
            <a:r>
              <a:rPr lang="en-GB" dirty="0" err="1"/>
              <a:t>متطوعين</a:t>
            </a:r>
            <a:r>
              <a:rPr lang="en-GB" dirty="0"/>
              <a:t> مشاركة إجاباتهم</a:t>
            </a:r>
          </a:p>
          <a:p>
            <a:pPr algn="r" rtl="1"/>
            <a:endParaRPr lang="en-GB" dirty="0"/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699ABA2-0AA6-EACA-CFE4-6766FDE824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347DDA8-1795-1C5A-0402-3AD5E7A6257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1148493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هناك العديد من </a:t>
            </a:r>
            <a:r>
              <a:rPr lang="en-GB" i="1" dirty="0" err="1"/>
              <a:t>الأسباب</a:t>
            </a:r>
            <a:r>
              <a:rPr lang="en-GB" i="1" dirty="0"/>
              <a:t> </a:t>
            </a:r>
            <a:r>
              <a:rPr lang="en-GB" i="1" dirty="0" err="1"/>
              <a:t>لجمع</a:t>
            </a:r>
            <a:r>
              <a:rPr lang="ar-SA" i="1" dirty="0"/>
              <a:t> وإدارة </a:t>
            </a:r>
            <a:r>
              <a:rPr lang="en-GB" i="1" dirty="0"/>
              <a:t> </a:t>
            </a:r>
            <a:r>
              <a:rPr lang="en-GB" i="1" dirty="0" err="1"/>
              <a:t>المعلومات</a:t>
            </a:r>
            <a:r>
              <a:rPr lang="en-GB" i="1" dirty="0"/>
              <a:t>  في </a:t>
            </a:r>
            <a:r>
              <a:rPr lang="en-GB" i="1" dirty="0" err="1"/>
              <a:t>إدارة</a:t>
            </a:r>
            <a:r>
              <a:rPr lang="en-GB" i="1" dirty="0"/>
              <a:t> </a:t>
            </a:r>
            <a:r>
              <a:rPr lang="en-GB" i="1" dirty="0" err="1"/>
              <a:t>الحال</a:t>
            </a:r>
            <a:r>
              <a:rPr lang="ar-SA" i="1" dirty="0" err="1"/>
              <a:t>ة</a:t>
            </a:r>
            <a:endParaRPr lang="en-GB" i="1" dirty="0"/>
          </a:p>
          <a:p>
            <a:pPr algn="r" rtl="1"/>
            <a:r>
              <a:rPr lang="en-GB" b="1" i="1" dirty="0"/>
              <a:t>لفهم حالة الطفل</a:t>
            </a:r>
          </a:p>
          <a:p>
            <a:pPr lvl="1" algn="r" rtl="1"/>
            <a:r>
              <a:rPr lang="en-GB" i="1" dirty="0"/>
              <a:t>لتكييف الخدمة والدعم مع الاحتياجات </a:t>
            </a:r>
            <a:r>
              <a:rPr lang="en-GB" i="1" dirty="0" err="1"/>
              <a:t>الخاصة</a:t>
            </a:r>
            <a:r>
              <a:rPr lang="en-GB" i="1" dirty="0"/>
              <a:t> </a:t>
            </a:r>
            <a:r>
              <a:rPr lang="en-GB" i="1" dirty="0" err="1"/>
              <a:t>و</a:t>
            </a:r>
            <a:r>
              <a:rPr lang="ar-SA" i="1" dirty="0"/>
              <a:t>مخاوف</a:t>
            </a:r>
            <a:r>
              <a:rPr lang="en-GB" i="1" dirty="0"/>
              <a:t> الحماية للطفل وعائلته</a:t>
            </a:r>
          </a:p>
          <a:p>
            <a:pPr algn="r" rtl="1"/>
            <a:r>
              <a:rPr lang="ar-SA" b="1" i="1" dirty="0"/>
              <a:t>التذكر</a:t>
            </a:r>
            <a:endParaRPr lang="en-GB" b="1" i="1" dirty="0"/>
          </a:p>
          <a:p>
            <a:pPr lvl="1" algn="r" rtl="1"/>
            <a:r>
              <a:rPr lang="en-GB" i="1" dirty="0"/>
              <a:t>تجنب تكرار الأسئلة للأطفال وعائلاتهم</a:t>
            </a:r>
          </a:p>
          <a:p>
            <a:pPr lvl="1" algn="r" rtl="1"/>
            <a:r>
              <a:rPr lang="en-GB" i="1" dirty="0"/>
              <a:t>لتقليل مخاطر نسيان أو فقدان المعلومات </a:t>
            </a:r>
            <a:r>
              <a:rPr lang="en-GB" i="1" dirty="0" err="1"/>
              <a:t>ذات</a:t>
            </a:r>
            <a:r>
              <a:rPr lang="en-GB" i="1" dirty="0"/>
              <a:t> </a:t>
            </a:r>
            <a:r>
              <a:rPr lang="ar-SA" i="1" dirty="0"/>
              <a:t>الصلة</a:t>
            </a:r>
            <a:endParaRPr lang="en-GB" i="1" dirty="0"/>
          </a:p>
          <a:p>
            <a:pPr algn="r" rtl="1"/>
            <a:r>
              <a:rPr lang="en-GB" b="1" i="1" dirty="0" err="1"/>
              <a:t>جودة</a:t>
            </a:r>
            <a:r>
              <a:rPr lang="en-GB" b="1" i="1" dirty="0"/>
              <a:t> </a:t>
            </a:r>
            <a:r>
              <a:rPr lang="en-GB" b="1" i="1" dirty="0" err="1"/>
              <a:t>الرعاية</a:t>
            </a:r>
            <a:endParaRPr lang="en-GB" b="1" i="1" dirty="0"/>
          </a:p>
          <a:p>
            <a:pPr lvl="1" algn="r" rtl="1"/>
            <a:r>
              <a:rPr lang="en-GB" i="1" dirty="0" err="1"/>
              <a:t>لمساعدة</a:t>
            </a:r>
            <a:r>
              <a:rPr lang="en-GB" i="1" dirty="0"/>
              <a:t> المشرف والمدير على تقييم جودة الدعم المقدم.</a:t>
            </a:r>
          </a:p>
          <a:p>
            <a:pPr algn="r" rtl="1"/>
            <a:r>
              <a:rPr lang="ar-SA" b="1" i="1" dirty="0"/>
              <a:t>رؤية</a:t>
            </a:r>
            <a:r>
              <a:rPr lang="en-GB" b="1" i="1" dirty="0"/>
              <a:t> التقدم</a:t>
            </a:r>
          </a:p>
          <a:p>
            <a:pPr lvl="1" algn="r" rtl="1"/>
            <a:r>
              <a:rPr lang="en-GB" i="1" dirty="0"/>
              <a:t>للسماح لأخصائي الحالة والمشرف وكذلك الطفل وعائلته برؤية وتتبع التقدم المحرز خلال عملية إدارة الحالة</a:t>
            </a:r>
          </a:p>
          <a:p>
            <a:pPr algn="r" rtl="1"/>
            <a:r>
              <a:rPr lang="en-GB" b="1" i="1" dirty="0"/>
              <a:t>استمرارية الخدمات</a:t>
            </a:r>
          </a:p>
          <a:p>
            <a:pPr lvl="1" algn="r" rtl="1"/>
            <a:r>
              <a:rPr lang="en-GB" i="1" dirty="0"/>
              <a:t>لمساعدة أخصائي حالة آخر على مواصلة تقديم الخدمة إذا كان الموظف في حالة إجازة أو مرض أو غادر المنظمة</a:t>
            </a:r>
          </a:p>
          <a:p>
            <a:pPr algn="r" rtl="1"/>
            <a:r>
              <a:rPr lang="en-GB" b="1" i="1" dirty="0" err="1"/>
              <a:t>التحليل</a:t>
            </a:r>
            <a:r>
              <a:rPr lang="en-GB" b="1" i="1" dirty="0"/>
              <a:t> </a:t>
            </a:r>
            <a:r>
              <a:rPr lang="en-GB" b="1" i="1" dirty="0" err="1"/>
              <a:t>لإ</a:t>
            </a:r>
            <a:r>
              <a:rPr lang="ar-SA" b="1" i="1" dirty="0"/>
              <a:t>طلاع</a:t>
            </a:r>
            <a:r>
              <a:rPr lang="en-GB" b="1" i="1" dirty="0"/>
              <a:t> </a:t>
            </a:r>
            <a:r>
              <a:rPr lang="en-GB" b="1" i="1" dirty="0" err="1"/>
              <a:t>البر</a:t>
            </a:r>
            <a:r>
              <a:rPr lang="ar-SA" b="1" i="1" dirty="0"/>
              <a:t>امج</a:t>
            </a:r>
            <a:endParaRPr lang="en-GB" b="1" i="1" dirty="0"/>
          </a:p>
          <a:p>
            <a:pPr lvl="1" algn="r" rtl="1"/>
            <a:r>
              <a:rPr lang="en-GB" i="1" dirty="0"/>
              <a:t>للقيام بتحليل الحماية - تحديد الاتجاهات في مخاطر </a:t>
            </a:r>
            <a:r>
              <a:rPr lang="en-GB" i="1" dirty="0" err="1"/>
              <a:t>حماية</a:t>
            </a:r>
            <a:r>
              <a:rPr lang="en-GB" i="1" dirty="0"/>
              <a:t> </a:t>
            </a:r>
            <a:r>
              <a:rPr lang="en-GB" i="1" dirty="0" err="1"/>
              <a:t>الطفل</a:t>
            </a:r>
            <a:r>
              <a:rPr lang="ar-SA" i="1" dirty="0"/>
              <a:t>، </a:t>
            </a:r>
            <a:r>
              <a:rPr lang="en-GB" i="1" dirty="0" err="1"/>
              <a:t>والم</a:t>
            </a:r>
            <a:r>
              <a:rPr lang="ar-SA" i="1" dirty="0" err="1"/>
              <a:t>جالات</a:t>
            </a:r>
            <a:r>
              <a:rPr lang="en-GB" i="1" dirty="0"/>
              <a:t> ذات </a:t>
            </a:r>
            <a:r>
              <a:rPr lang="en-GB" i="1" dirty="0" err="1"/>
              <a:t>الاحتياجات</a:t>
            </a:r>
            <a:r>
              <a:rPr lang="en-GB" i="1" dirty="0"/>
              <a:t> </a:t>
            </a:r>
            <a:r>
              <a:rPr lang="en-GB" i="1" dirty="0" err="1"/>
              <a:t>العاجلة</a:t>
            </a:r>
            <a:r>
              <a:rPr lang="ar-SA" i="1" dirty="0"/>
              <a:t>، </a:t>
            </a:r>
            <a:r>
              <a:rPr lang="en-GB" i="1" dirty="0" err="1"/>
              <a:t>ومن</a:t>
            </a:r>
            <a:r>
              <a:rPr lang="en-GB" i="1" dirty="0"/>
              <a:t> هو المعرض للخطر ولماذا.</a:t>
            </a:r>
          </a:p>
          <a:p>
            <a:pPr lvl="1" algn="r" rtl="1"/>
            <a:r>
              <a:rPr lang="en-GB" i="1" dirty="0"/>
              <a:t>لدعم التنسيق وفهم برامج حماية الطفل المطلوبة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9A9BA62E-5566-9D9A-A583-AD9C13D07D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1BB2B11-1D5C-5ADE-9D87-697F108F9EE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1278992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/>
              <a:t>من المهم التفكير في ما يجب توثيقه وكيفية القيام به.</a:t>
            </a:r>
          </a:p>
          <a:p>
            <a:pPr algn="r" rtl="1"/>
            <a:r>
              <a:rPr lang="en-GB" dirty="0"/>
              <a:t>قدم </a:t>
            </a:r>
            <a:r>
              <a:rPr lang="en-GB" dirty="0" err="1"/>
              <a:t>الشريحة</a:t>
            </a:r>
            <a:r>
              <a:rPr lang="en-GB" dirty="0"/>
              <a:t> </a:t>
            </a:r>
            <a:r>
              <a:rPr lang="en-GB" dirty="0" err="1"/>
              <a:t>و</a:t>
            </a:r>
            <a:r>
              <a:rPr lang="ar-SA" dirty="0"/>
              <a:t>قم بربطها</a:t>
            </a:r>
            <a:r>
              <a:rPr lang="en-GB" dirty="0"/>
              <a:t> بالمناقشة السابقة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 err="1"/>
              <a:t>عمل</a:t>
            </a:r>
            <a:r>
              <a:rPr lang="en-GB" b="1" dirty="0"/>
              <a:t> </a:t>
            </a:r>
            <a:r>
              <a:rPr lang="ar-SA" b="1" dirty="0"/>
              <a:t>ثنائي</a:t>
            </a:r>
            <a:r>
              <a:rPr lang="en-GB" b="1" dirty="0"/>
              <a:t> </a:t>
            </a:r>
            <a:r>
              <a:rPr lang="ar-SA" b="1" dirty="0"/>
              <a:t>(</a:t>
            </a:r>
            <a:r>
              <a:rPr lang="ar-SA" sz="1200" b="1" i="0" u="none" strike="noStrike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١٠ دقائق)</a:t>
            </a:r>
            <a:endParaRPr lang="ar-SA" b="1" dirty="0"/>
          </a:p>
          <a:p>
            <a:pPr marL="171450" indent="-171450" algn="r" rtl="1"/>
            <a:r>
              <a:rPr lang="en-GB" dirty="0" err="1"/>
              <a:t>توجيه</a:t>
            </a:r>
            <a:r>
              <a:rPr lang="en-GB" dirty="0"/>
              <a:t> </a:t>
            </a:r>
            <a:r>
              <a:rPr lang="en-GB" dirty="0" err="1"/>
              <a:t>المشاركين</a:t>
            </a:r>
            <a:r>
              <a:rPr lang="en-GB" dirty="0"/>
              <a:t> </a:t>
            </a:r>
            <a:r>
              <a:rPr lang="en-GB" dirty="0" err="1"/>
              <a:t>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GB" b="1" dirty="0" err="1"/>
              <a:t>صفحة</a:t>
            </a:r>
            <a:r>
              <a:rPr lang="ar-SA" b="1" dirty="0"/>
              <a:t> ٣٦ من دليل العمل</a:t>
            </a:r>
            <a:r>
              <a:rPr lang="en-GB" b="1" dirty="0"/>
              <a:t>: ماذا وكيف توثق المعلومات</a:t>
            </a:r>
          </a:p>
          <a:p>
            <a:pPr algn="r" rtl="1"/>
            <a:r>
              <a:rPr lang="en-GB" dirty="0"/>
              <a:t>قسّم المجموعة </a:t>
            </a:r>
            <a:r>
              <a:rPr lang="en-GB" dirty="0" err="1"/>
              <a:t>إلى</a:t>
            </a:r>
            <a:r>
              <a:rPr lang="en-GB" dirty="0"/>
              <a:t> </a:t>
            </a:r>
            <a:r>
              <a:rPr lang="ar-SA" dirty="0"/>
              <a:t>ثنائيات</a:t>
            </a:r>
            <a:endParaRPr lang="en-GB" dirty="0"/>
          </a:p>
          <a:p>
            <a:pPr algn="r" rtl="1"/>
            <a:r>
              <a:rPr lang="en-GB" i="1" dirty="0" err="1"/>
              <a:t>مع</a:t>
            </a:r>
            <a:r>
              <a:rPr lang="en-GB" i="1" dirty="0"/>
              <a:t> </a:t>
            </a:r>
            <a:r>
              <a:rPr lang="ar-SA" i="1" dirty="0"/>
              <a:t>زميلك</a:t>
            </a:r>
            <a:r>
              <a:rPr lang="en-GB" i="1" dirty="0"/>
              <a:t>:</a:t>
            </a:r>
          </a:p>
          <a:p>
            <a:pPr lvl="1" algn="r" rtl="1"/>
            <a:r>
              <a:rPr lang="en-GB" i="1" dirty="0" err="1"/>
              <a:t>ناقش</a:t>
            </a:r>
            <a:r>
              <a:rPr lang="en-GB" i="1" dirty="0"/>
              <a:t> </a:t>
            </a:r>
            <a:r>
              <a:rPr lang="en-GB" i="1" dirty="0" err="1"/>
              <a:t>مق</a:t>
            </a:r>
            <a:r>
              <a:rPr lang="ar-SA" i="1" dirty="0"/>
              <a:t>اطع</a:t>
            </a:r>
            <a:r>
              <a:rPr lang="en-GB" i="1" dirty="0"/>
              <a:t> من ملاحظات أخصائي الحالة</a:t>
            </a:r>
          </a:p>
          <a:p>
            <a:pPr lvl="1" algn="r" rtl="1"/>
            <a:r>
              <a:rPr lang="en-GB" i="1" dirty="0"/>
              <a:t>حلل ما إذا كانت موضوعية </a:t>
            </a:r>
            <a:r>
              <a:rPr lang="en-GB" i="1" dirty="0" err="1"/>
              <a:t>ومحترمة</a:t>
            </a:r>
            <a:r>
              <a:rPr lang="en-GB" i="1" dirty="0"/>
              <a:t> </a:t>
            </a:r>
            <a:r>
              <a:rPr lang="en-GB" i="1" dirty="0" err="1"/>
              <a:t>وم</a:t>
            </a:r>
            <a:r>
              <a:rPr lang="ar-SA" i="1" dirty="0" err="1"/>
              <a:t>رتكزة</a:t>
            </a:r>
            <a:r>
              <a:rPr lang="en-GB" i="1" dirty="0"/>
              <a:t> حول الطفل.</a:t>
            </a:r>
          </a:p>
          <a:p>
            <a:pPr lvl="1" algn="r" rtl="1"/>
            <a:r>
              <a:rPr lang="en-GB" i="1" dirty="0"/>
              <a:t>اكتب أفكارك </a:t>
            </a:r>
            <a:r>
              <a:rPr lang="en-GB" i="1" dirty="0" err="1"/>
              <a:t>بعد</a:t>
            </a:r>
            <a:r>
              <a:rPr lang="en-GB" i="1" dirty="0"/>
              <a:t> </a:t>
            </a:r>
            <a:r>
              <a:rPr lang="ar-SA" i="1" dirty="0"/>
              <a:t>ال</a:t>
            </a:r>
            <a:r>
              <a:rPr lang="en-GB" i="1" dirty="0" err="1"/>
              <a:t>مناقش</a:t>
            </a:r>
            <a:r>
              <a:rPr lang="ar-SA" i="1" dirty="0" err="1"/>
              <a:t>ة</a:t>
            </a:r>
            <a:r>
              <a:rPr lang="en-GB" i="1" dirty="0"/>
              <a:t>.</a:t>
            </a:r>
          </a:p>
          <a:p>
            <a:pPr algn="r" rtl="1"/>
            <a:r>
              <a:rPr lang="en-GB" dirty="0"/>
              <a:t>يتضمن الجدول بعض الأمثلة على الإجراءات لمساعدة أي مشارك يجد صعوبة في التفكير في الأفكار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</a:t>
            </a:r>
            <a:r>
              <a:rPr lang="en-GB" b="1" dirty="0" err="1"/>
              <a:t>عامة</a:t>
            </a:r>
            <a:r>
              <a:rPr lang="en-GB" b="1" dirty="0"/>
              <a:t> </a:t>
            </a:r>
            <a:r>
              <a:rPr lang="ar-SA" b="1" dirty="0"/>
              <a:t>(٥ دقائق)</a:t>
            </a:r>
            <a:endParaRPr lang="en-GB" b="1" dirty="0"/>
          </a:p>
          <a:p>
            <a:pPr algn="r" rtl="1"/>
            <a:r>
              <a:rPr lang="en-GB" dirty="0"/>
              <a:t>اطلب من المتطوعين تقديم إجاباتهم</a:t>
            </a:r>
          </a:p>
          <a:p>
            <a:pPr algn="r" rtl="1"/>
            <a:r>
              <a:rPr lang="ar-SA" dirty="0"/>
              <a:t>قم بتوجيه</a:t>
            </a:r>
            <a:r>
              <a:rPr lang="en-GB" dirty="0"/>
              <a:t> مناقشة قصيرة إذا لزم الأمر</a:t>
            </a:r>
          </a:p>
          <a:p>
            <a:pPr algn="r" rtl="1"/>
            <a:r>
              <a:rPr lang="en-GB" dirty="0" err="1"/>
              <a:t>استكمل</a:t>
            </a:r>
            <a:r>
              <a:rPr lang="en-GB" dirty="0"/>
              <a:t> </a:t>
            </a:r>
            <a:r>
              <a:rPr lang="en-GB" dirty="0" err="1"/>
              <a:t>بال</a:t>
            </a:r>
            <a:r>
              <a:rPr lang="ar-SA" dirty="0"/>
              <a:t>إجابات</a:t>
            </a:r>
            <a:r>
              <a:rPr lang="en-GB" dirty="0"/>
              <a:t> في الصفحة التالية</a:t>
            </a:r>
          </a:p>
          <a:p>
            <a:pPr algn="r" rtl="1"/>
            <a:r>
              <a:rPr lang="en-GB" i="1" dirty="0"/>
              <a:t>حتى الآن في هذه الجلسة حول الاستعداد للتحدث إلى </a:t>
            </a:r>
            <a:r>
              <a:rPr lang="en-GB" i="1" dirty="0" err="1"/>
              <a:t>الأطفال</a:t>
            </a:r>
            <a:r>
              <a:rPr lang="en-GB" i="1" dirty="0"/>
              <a:t> </a:t>
            </a:r>
            <a:r>
              <a:rPr lang="en-GB" i="1" dirty="0" err="1"/>
              <a:t>والعائلات</a:t>
            </a:r>
            <a:r>
              <a:rPr lang="ar-SA" i="1" dirty="0"/>
              <a:t>، </a:t>
            </a:r>
            <a:r>
              <a:rPr lang="en-GB" i="1" dirty="0" err="1"/>
              <a:t>نظرنا</a:t>
            </a:r>
            <a:r>
              <a:rPr lang="en-GB" i="1" dirty="0"/>
              <a:t> في الاعتبارات الرئيسية </a:t>
            </a:r>
            <a:r>
              <a:rPr lang="en-GB" i="1" dirty="0" err="1"/>
              <a:t>المتعلقة</a:t>
            </a:r>
            <a:r>
              <a:rPr lang="en-GB" i="1" dirty="0"/>
              <a:t> </a:t>
            </a:r>
            <a:r>
              <a:rPr lang="en-GB" i="1" dirty="0" err="1"/>
              <a:t>بالم</a:t>
            </a:r>
            <a:r>
              <a:rPr lang="ar-SA" i="1" dirty="0"/>
              <a:t>كان </a:t>
            </a:r>
            <a:r>
              <a:rPr lang="en-GB" i="1" dirty="0"/>
              <a:t> </a:t>
            </a:r>
            <a:r>
              <a:rPr lang="en-GB" i="1" dirty="0" err="1"/>
              <a:t>أو</a:t>
            </a:r>
            <a:r>
              <a:rPr lang="en-GB" i="1" dirty="0"/>
              <a:t> </a:t>
            </a:r>
            <a:r>
              <a:rPr lang="en-GB" i="1" dirty="0" err="1"/>
              <a:t>البيئة</a:t>
            </a:r>
            <a:r>
              <a:rPr lang="ar-SA" i="1" dirty="0"/>
              <a:t>، </a:t>
            </a:r>
            <a:r>
              <a:rPr lang="en-GB" i="1" dirty="0" err="1"/>
              <a:t>والبالغين</a:t>
            </a:r>
            <a:r>
              <a:rPr lang="en-GB" i="1" dirty="0"/>
              <a:t> الموثوق </a:t>
            </a:r>
            <a:r>
              <a:rPr lang="en-GB" i="1" dirty="0" err="1"/>
              <a:t>بهم</a:t>
            </a:r>
            <a:r>
              <a:rPr lang="en-GB" i="1" dirty="0"/>
              <a:t> </a:t>
            </a:r>
            <a:r>
              <a:rPr lang="en-GB" i="1" dirty="0" err="1"/>
              <a:t>وإدارة</a:t>
            </a:r>
            <a:r>
              <a:rPr lang="en-GB" i="1" dirty="0"/>
              <a:t> المعلومات.</a:t>
            </a:r>
          </a:p>
          <a:p>
            <a:pPr algn="r" rtl="1"/>
            <a:r>
              <a:rPr lang="en-GB" i="1" dirty="0"/>
              <a:t>سننهي الجلسة من خلال تطوير </a:t>
            </a:r>
            <a:r>
              <a:rPr lang="en-GB" i="1" dirty="0" err="1"/>
              <a:t>قائمة</a:t>
            </a:r>
            <a:r>
              <a:rPr lang="en-GB" i="1" dirty="0"/>
              <a:t> </a:t>
            </a:r>
            <a:r>
              <a:rPr lang="ar-SA" i="1" dirty="0"/>
              <a:t>للتحضير</a:t>
            </a:r>
            <a:r>
              <a:rPr lang="en-GB" i="1" dirty="0"/>
              <a:t> يمكنك استخدامها قبل الاتصال أو زيارة الطفل وعائلته.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2D65AEE-B3D3-A24C-2BD8-FC6D646358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372A573-43BA-6968-2FE7-CB8A6F11257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6960900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5"/>
            <a:ext cx="6143625" cy="9211334"/>
          </a:xfrm>
        </p:spPr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الإجابات</a:t>
            </a:r>
            <a:endParaRPr lang="en-GB" b="1" dirty="0"/>
          </a:p>
          <a:p>
            <a:pPr algn="r" rtl="1"/>
            <a:r>
              <a:rPr lang="en-GB" b="1" dirty="0" err="1"/>
              <a:t>ملاحظات</a:t>
            </a:r>
            <a:r>
              <a:rPr lang="ar-SA" b="1" dirty="0"/>
              <a:t>١</a:t>
            </a:r>
            <a:endParaRPr lang="en-GB" b="1" dirty="0"/>
          </a:p>
          <a:p>
            <a:pPr lvl="1" algn="r" rtl="1"/>
            <a:r>
              <a:rPr lang="en-GB" dirty="0"/>
              <a:t>الملاحظات ليست موضوعية ، فهي تحتوي على أحكام شخصية وافتراضات. "على سبيل المثال ، أعتقد أنه ليس ذكيًا بما يكفي للقيام بذلك بنفسه. ربما لم يفهمني "</a:t>
            </a:r>
          </a:p>
          <a:p>
            <a:pPr lvl="1" algn="r" rtl="1"/>
            <a:r>
              <a:rPr lang="en-GB" dirty="0"/>
              <a:t>الملاحظات ليست محترمة ، فهي </a:t>
            </a:r>
            <a:r>
              <a:rPr lang="en-GB" dirty="0" err="1"/>
              <a:t>تحتوي</a:t>
            </a:r>
            <a:r>
              <a:rPr lang="en-GB" dirty="0"/>
              <a:t> </a:t>
            </a:r>
            <a:r>
              <a:rPr lang="en-GB" dirty="0" err="1"/>
              <a:t>على</a:t>
            </a:r>
            <a:r>
              <a:rPr lang="ar-SA" dirty="0"/>
              <a:t> إطلاق</a:t>
            </a:r>
            <a:r>
              <a:rPr lang="en-GB" dirty="0"/>
              <a:t> الأحكام واللغة العدوانية. "على </a:t>
            </a:r>
            <a:r>
              <a:rPr lang="en-GB" dirty="0" err="1"/>
              <a:t>سبيل</a:t>
            </a:r>
            <a:r>
              <a:rPr lang="en-GB" dirty="0"/>
              <a:t> </a:t>
            </a:r>
            <a:r>
              <a:rPr lang="en-GB" dirty="0" err="1"/>
              <a:t>المثال</a:t>
            </a:r>
            <a:r>
              <a:rPr lang="ar-SA" dirty="0"/>
              <a:t>،</a:t>
            </a:r>
            <a:r>
              <a:rPr lang="en-GB" dirty="0"/>
              <a:t> </a:t>
            </a:r>
            <a:r>
              <a:rPr lang="en-GB" dirty="0" err="1"/>
              <a:t>والد</a:t>
            </a:r>
            <a:r>
              <a:rPr lang="en-GB" dirty="0"/>
              <a:t> </a:t>
            </a:r>
            <a:r>
              <a:rPr lang="ar-SA" dirty="0"/>
              <a:t>رشا</a:t>
            </a:r>
            <a:r>
              <a:rPr lang="en-GB" dirty="0"/>
              <a:t> مزعج للغاية."</a:t>
            </a:r>
          </a:p>
          <a:p>
            <a:pPr lvl="1" algn="r" rtl="1"/>
            <a:r>
              <a:rPr lang="en-GB" dirty="0"/>
              <a:t>الملاحظات </a:t>
            </a:r>
            <a:r>
              <a:rPr lang="en-GB" dirty="0" err="1"/>
              <a:t>ليست</a:t>
            </a:r>
            <a:r>
              <a:rPr lang="en-GB" dirty="0"/>
              <a:t> </a:t>
            </a:r>
            <a:r>
              <a:rPr lang="en-GB" dirty="0" err="1"/>
              <a:t>متم</a:t>
            </a:r>
            <a:r>
              <a:rPr lang="ar-SA" dirty="0"/>
              <a:t>ركزة</a:t>
            </a:r>
            <a:r>
              <a:rPr lang="en-GB" dirty="0"/>
              <a:t> حول الطفل ، مع الأخذ في الاعتبار أنه يجب أن </a:t>
            </a:r>
            <a:r>
              <a:rPr lang="en-GB" dirty="0" err="1"/>
              <a:t>يكون</a:t>
            </a:r>
            <a:r>
              <a:rPr lang="en-GB" dirty="0"/>
              <a:t> </a:t>
            </a:r>
            <a:r>
              <a:rPr lang="en-GB" dirty="0" err="1"/>
              <a:t>لدى</a:t>
            </a:r>
            <a:r>
              <a:rPr lang="ar-SA" dirty="0"/>
              <a:t> رشا</a:t>
            </a:r>
            <a:r>
              <a:rPr lang="en-GB" dirty="0"/>
              <a:t> إمكانية الوصول ويمكنها قراءتها في أي وقت.</a:t>
            </a:r>
          </a:p>
          <a:p>
            <a:pPr algn="r" rtl="1"/>
            <a:r>
              <a:rPr lang="en-GB" b="1" dirty="0" err="1"/>
              <a:t>ملاحظات</a:t>
            </a:r>
            <a:r>
              <a:rPr lang="en-GB" b="1" dirty="0"/>
              <a:t> </a:t>
            </a:r>
            <a:r>
              <a:rPr lang="ar-SA" b="1" dirty="0"/>
              <a:t>٢</a:t>
            </a:r>
            <a:endParaRPr lang="en-GB" dirty="0"/>
          </a:p>
          <a:p>
            <a:pPr lvl="1" algn="r" rtl="1"/>
            <a:r>
              <a:rPr lang="en-GB" dirty="0"/>
              <a:t>الملاحظات موضوعية ، فهي تحتوي على معلومات واقعية بدون أحكام وافتراضات شخصية. "على سبيل </a:t>
            </a:r>
            <a:r>
              <a:rPr lang="en-GB" dirty="0" err="1"/>
              <a:t>المثال</a:t>
            </a:r>
            <a:r>
              <a:rPr lang="en-GB" dirty="0"/>
              <a:t>،</a:t>
            </a:r>
            <a:r>
              <a:rPr lang="ar-SA" dirty="0"/>
              <a:t> شاركت رشا أن </a:t>
            </a:r>
            <a:r>
              <a:rPr lang="en-US" dirty="0" err="1"/>
              <a:t>والدتها</a:t>
            </a:r>
            <a:r>
              <a:rPr lang="en-US" dirty="0"/>
              <a:t> </a:t>
            </a:r>
            <a:r>
              <a:rPr lang="ar-SA" dirty="0"/>
              <a:t>هي من تريدها </a:t>
            </a:r>
            <a:r>
              <a:rPr lang="en-US" dirty="0" err="1"/>
              <a:t>أن</a:t>
            </a:r>
            <a:r>
              <a:rPr lang="en-US" dirty="0"/>
              <a:t> </a:t>
            </a:r>
            <a:r>
              <a:rPr lang="en-US" dirty="0" err="1"/>
              <a:t>تتزوج</a:t>
            </a:r>
            <a:r>
              <a:rPr lang="en-US" dirty="0"/>
              <a:t> ".</a:t>
            </a:r>
            <a:endParaRPr lang="en-GB" dirty="0"/>
          </a:p>
          <a:p>
            <a:pPr lvl="1" algn="r" rtl="1"/>
            <a:r>
              <a:rPr lang="en-GB" dirty="0"/>
              <a:t>الملاحظات محترمة. </a:t>
            </a:r>
            <a:r>
              <a:rPr lang="ar-SA" dirty="0"/>
              <a:t>لا </a:t>
            </a:r>
            <a:r>
              <a:rPr lang="en-GB" dirty="0" err="1"/>
              <a:t>تحتوي</a:t>
            </a:r>
            <a:r>
              <a:rPr lang="en-GB" dirty="0"/>
              <a:t> على </a:t>
            </a:r>
            <a:r>
              <a:rPr lang="en-GB" dirty="0" err="1"/>
              <a:t>لغة</a:t>
            </a:r>
            <a:r>
              <a:rPr lang="en-GB" dirty="0"/>
              <a:t> </a:t>
            </a:r>
            <a:r>
              <a:rPr lang="ar-SA" dirty="0"/>
              <a:t>مطلقة للأحكام </a:t>
            </a:r>
            <a:r>
              <a:rPr lang="en-GB" dirty="0" err="1"/>
              <a:t>ومسيئة</a:t>
            </a:r>
            <a:r>
              <a:rPr lang="en-GB" dirty="0"/>
              <a:t>.</a:t>
            </a:r>
          </a:p>
          <a:p>
            <a:pPr lvl="1" algn="r" rtl="1"/>
            <a:r>
              <a:rPr lang="en-GB" dirty="0" err="1"/>
              <a:t>الملاحظات</a:t>
            </a:r>
            <a:r>
              <a:rPr lang="en-GB" dirty="0"/>
              <a:t> </a:t>
            </a:r>
            <a:r>
              <a:rPr lang="en-GB" dirty="0" err="1"/>
              <a:t>متم</a:t>
            </a:r>
            <a:r>
              <a:rPr lang="ar-SA" dirty="0"/>
              <a:t>ركزة</a:t>
            </a:r>
            <a:r>
              <a:rPr lang="en-GB" dirty="0"/>
              <a:t> حول الطفل ، </a:t>
            </a:r>
            <a:r>
              <a:rPr lang="en-GB" dirty="0" err="1"/>
              <a:t>يمكن</a:t>
            </a:r>
            <a:r>
              <a:rPr lang="en-GB" dirty="0"/>
              <a:t> </a:t>
            </a:r>
            <a:r>
              <a:rPr lang="en-GB" dirty="0" err="1"/>
              <a:t>ل</a:t>
            </a:r>
            <a:r>
              <a:rPr lang="en-GB" dirty="0"/>
              <a:t>ـ</a:t>
            </a:r>
            <a:r>
              <a:rPr lang="ar-SA" dirty="0"/>
              <a:t>رشا </a:t>
            </a:r>
            <a:r>
              <a:rPr lang="en-GB" dirty="0" err="1"/>
              <a:t>مراجعة</a:t>
            </a:r>
            <a:r>
              <a:rPr lang="en-GB" dirty="0"/>
              <a:t> وقراءة هذه المعلومات في أي وقت دون الشعور بعدم الاحترام </a:t>
            </a:r>
            <a:r>
              <a:rPr lang="en-GB" dirty="0" err="1"/>
              <a:t>أو</a:t>
            </a:r>
            <a:r>
              <a:rPr lang="en-GB" dirty="0"/>
              <a:t> </a:t>
            </a:r>
            <a:r>
              <a:rPr lang="en-GB" dirty="0" err="1"/>
              <a:t>الحكم</a:t>
            </a:r>
            <a:r>
              <a:rPr lang="ar-SA" dirty="0"/>
              <a:t> عليها.</a:t>
            </a:r>
            <a:endParaRPr lang="en-GB" dirty="0"/>
          </a:p>
          <a:p>
            <a:pPr marL="0" indent="0" algn="r" rtl="1">
              <a:buNone/>
            </a:pPr>
            <a:endParaRPr lang="en-BE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918C2DE-2EBA-DD29-66A6-7C961309ED4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995106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أفضل </a:t>
            </a:r>
            <a:r>
              <a:rPr lang="en-GB" i="1" dirty="0" err="1"/>
              <a:t>ممارسات</a:t>
            </a:r>
            <a:r>
              <a:rPr lang="en-GB" i="1" dirty="0"/>
              <a:t> </a:t>
            </a:r>
            <a:r>
              <a:rPr lang="ar-SA" i="1" dirty="0"/>
              <a:t>إدارة المعلومات لإدارة الحالة</a:t>
            </a:r>
            <a:r>
              <a:rPr lang="en-GB" i="1" dirty="0"/>
              <a:t> مستنيرة ومتوافقة مع عدد من الموارد العالمية الرئيسية ذات الصلة</a:t>
            </a:r>
          </a:p>
          <a:p>
            <a:pPr lvl="1" algn="r" rtl="1"/>
            <a:r>
              <a:rPr lang="en-GB" i="1" dirty="0"/>
              <a:t>وهذا يشمل المعايير الدنيا لحماية الطفل في </a:t>
            </a:r>
            <a:r>
              <a:rPr lang="en-GB" i="1" dirty="0" err="1"/>
              <a:t>العمل</a:t>
            </a:r>
            <a:r>
              <a:rPr lang="en-GB" i="1" dirty="0"/>
              <a:t> </a:t>
            </a:r>
            <a:r>
              <a:rPr lang="en-GB" i="1" dirty="0" err="1"/>
              <a:t>الإنساني</a:t>
            </a:r>
            <a:endParaRPr lang="en-GB" i="1" dirty="0"/>
          </a:p>
          <a:p>
            <a:pPr lvl="1" algn="r" rtl="1"/>
            <a:r>
              <a:rPr lang="en-GB" i="1" dirty="0"/>
              <a:t>يبرز </a:t>
            </a:r>
            <a:r>
              <a:rPr lang="en-GB" i="1" dirty="0" err="1"/>
              <a:t>المعيار</a:t>
            </a:r>
            <a:r>
              <a:rPr lang="en-GB" i="1" dirty="0"/>
              <a:t> </a:t>
            </a:r>
            <a:r>
              <a:rPr lang="ar-SA" i="1" dirty="0"/>
              <a:t>١٨</a:t>
            </a:r>
            <a:r>
              <a:rPr lang="en-GB" i="1" dirty="0"/>
              <a:t> </a:t>
            </a:r>
            <a:r>
              <a:rPr lang="en-GB" i="1" dirty="0" err="1"/>
              <a:t>و</a:t>
            </a:r>
            <a:r>
              <a:rPr lang="en-GB" i="1" dirty="0"/>
              <a:t> </a:t>
            </a:r>
            <a:r>
              <a:rPr lang="ar-SA" i="1" dirty="0"/>
              <a:t>٥</a:t>
            </a:r>
            <a:r>
              <a:rPr lang="en-GB" i="1" dirty="0"/>
              <a:t> أهمية إدارة المعلومات</a:t>
            </a:r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الشريحة</a:t>
            </a:r>
          </a:p>
          <a:p>
            <a:pPr algn="r" rtl="1"/>
            <a:r>
              <a:rPr lang="en-GB" i="1" dirty="0"/>
              <a:t>هل لدى أي شخص أي أسئلة؟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1586274-006E-CE9A-E1CC-B899A9818C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F050EE8-DF73-A43C-2F9D-425B13CC756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8273767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 err="1"/>
              <a:t>توفر</a:t>
            </a:r>
            <a:r>
              <a:rPr lang="en-US" sz="1200" i="1" dirty="0" err="1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المبادئ</a:t>
            </a:r>
            <a:r>
              <a:rPr lang="en-US" sz="12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 err="1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التوجيهية</a:t>
            </a:r>
            <a:r>
              <a:rPr lang="en-US" sz="12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12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المشتركة </a:t>
            </a:r>
            <a:r>
              <a:rPr lang="en-GB" i="1" dirty="0" err="1"/>
              <a:t>بين</a:t>
            </a:r>
            <a:r>
              <a:rPr lang="en-GB" i="1" dirty="0"/>
              <a:t> الوكالات </a:t>
            </a:r>
            <a:r>
              <a:rPr lang="en-GB" i="1" dirty="0" err="1"/>
              <a:t>لإدارة</a:t>
            </a:r>
            <a:r>
              <a:rPr lang="en-GB" i="1" dirty="0"/>
              <a:t> </a:t>
            </a:r>
            <a:r>
              <a:rPr lang="en-GB" i="1" dirty="0" err="1"/>
              <a:t>الحال</a:t>
            </a:r>
            <a:r>
              <a:rPr lang="ar-SA" i="1" dirty="0" err="1"/>
              <a:t>ة</a:t>
            </a:r>
            <a:r>
              <a:rPr lang="en-GB" i="1" dirty="0"/>
              <a:t> وحماية الطفل أيضًا إرشادات حول إدارة المعلومات.</a:t>
            </a:r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الشريحة</a:t>
            </a:r>
          </a:p>
          <a:p>
            <a:pPr algn="r" rtl="1"/>
            <a:r>
              <a:rPr lang="en-GB" i="1" dirty="0" err="1"/>
              <a:t>هل</a:t>
            </a:r>
            <a:r>
              <a:rPr lang="en-GB" i="1" dirty="0"/>
              <a:t> </a:t>
            </a:r>
            <a:r>
              <a:rPr lang="ar-SA" i="1" dirty="0"/>
              <a:t>لدى </a:t>
            </a:r>
            <a:r>
              <a:rPr lang="en-GB" i="1" dirty="0" err="1"/>
              <a:t>أحدكم</a:t>
            </a:r>
            <a:r>
              <a:rPr lang="en-GB" i="1" dirty="0"/>
              <a:t> أية أسئلة؟</a:t>
            </a:r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BA80AB2-CE90-7EDB-9A8C-21DA765B56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C54096F-74A3-3BF5-2DDE-8A6C403EA03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768907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هناك مبادئ حماية البيانات الشخصية التي يجب على أخصائي الحالة ووكالتهم الالتزام بها.</a:t>
            </a:r>
          </a:p>
          <a:p>
            <a:pPr lvl="1" algn="r" rtl="1"/>
            <a:r>
              <a:rPr lang="en-GB" i="1" dirty="0"/>
              <a:t>يتم تضمين هذه المبادئ في إجراءات التشغيل القياسية </a:t>
            </a:r>
            <a:r>
              <a:rPr lang="en-GB" i="1" dirty="0" err="1"/>
              <a:t>لإدارة</a:t>
            </a:r>
            <a:r>
              <a:rPr lang="en-GB" i="1" dirty="0"/>
              <a:t> </a:t>
            </a:r>
            <a:r>
              <a:rPr lang="en-GB" i="1" dirty="0" err="1"/>
              <a:t>الحالة</a:t>
            </a:r>
            <a:r>
              <a:rPr lang="en-GB" i="1" dirty="0"/>
              <a:t> </a:t>
            </a:r>
            <a:r>
              <a:rPr lang="en-GB" i="1" dirty="0" err="1"/>
              <a:t>وحماية</a:t>
            </a:r>
            <a:r>
              <a:rPr lang="en-GB" i="1" dirty="0"/>
              <a:t> البيانات وبروتوكولات مشاركة المعلومات وتعتبر معيارًا عالميًا.</a:t>
            </a:r>
          </a:p>
          <a:p>
            <a:pPr lvl="1" algn="r" rtl="1"/>
            <a:r>
              <a:rPr lang="ar-SA" i="1" dirty="0"/>
              <a:t>يوجد ٦</a:t>
            </a:r>
            <a:r>
              <a:rPr lang="en-GB" i="1" dirty="0"/>
              <a:t> </a:t>
            </a:r>
            <a:r>
              <a:rPr lang="en-GB" i="1" dirty="0" err="1"/>
              <a:t>مبادئ</a:t>
            </a:r>
            <a:r>
              <a:rPr lang="en-GB" i="1" dirty="0"/>
              <a:t> </a:t>
            </a:r>
            <a:r>
              <a:rPr lang="en-GB" i="1" dirty="0" err="1"/>
              <a:t>في</a:t>
            </a:r>
            <a:r>
              <a:rPr lang="en-GB" i="1" dirty="0"/>
              <a:t> </a:t>
            </a:r>
            <a:r>
              <a:rPr lang="ar-SA" i="1" dirty="0"/>
              <a:t>الإجمالي</a:t>
            </a:r>
            <a:endParaRPr lang="en-GB" i="1" dirty="0"/>
          </a:p>
          <a:p>
            <a:pPr lvl="1" algn="r" rtl="1"/>
            <a:r>
              <a:rPr lang="en-GB" i="1" dirty="0"/>
              <a:t>يمكنك أن </a:t>
            </a:r>
            <a:r>
              <a:rPr lang="en-GB" i="1" dirty="0" err="1"/>
              <a:t>تجدهم</a:t>
            </a:r>
            <a:r>
              <a:rPr lang="en-GB" i="1" dirty="0"/>
              <a:t> </a:t>
            </a:r>
            <a:r>
              <a:rPr lang="en-GB" b="1" i="1" dirty="0" err="1"/>
              <a:t>في</a:t>
            </a:r>
            <a:r>
              <a:rPr lang="ar-SA" b="1" i="1" dirty="0"/>
              <a:t> ال</a:t>
            </a:r>
            <a:r>
              <a:rPr lang="en-GB" b="1" i="1" dirty="0" err="1"/>
              <a:t>صفحة</a:t>
            </a:r>
            <a:r>
              <a:rPr lang="en-GB" b="1" i="1" dirty="0"/>
              <a:t> </a:t>
            </a:r>
            <a:r>
              <a:rPr lang="ar-SA" b="1" i="1" dirty="0"/>
              <a:t>٣٧من دليل العمل</a:t>
            </a:r>
            <a:r>
              <a:rPr lang="en-GB" b="1" i="1" dirty="0"/>
              <a:t>: مبادئ حماية البيانات الشخصية</a:t>
            </a:r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الشريحة</a:t>
            </a:r>
          </a:p>
          <a:p>
            <a:pPr algn="r" rtl="1"/>
            <a:r>
              <a:rPr lang="en-GB" i="1" dirty="0" err="1"/>
              <a:t>هل</a:t>
            </a:r>
            <a:r>
              <a:rPr lang="en-GB" i="1" dirty="0"/>
              <a:t> </a:t>
            </a:r>
            <a:r>
              <a:rPr lang="ar-SA" i="1" dirty="0"/>
              <a:t>لدى</a:t>
            </a:r>
            <a:r>
              <a:rPr lang="en-GB" i="1" dirty="0"/>
              <a:t> أحدكم أية أسئلة؟</a:t>
            </a:r>
          </a:p>
          <a:p>
            <a:pPr algn="r" rtl="1"/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1C8805F-20A2-3C9E-807D-2827A35E43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78109F7-5C85-8DDE-9359-CC9138C5AD4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737153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الشريحة</a:t>
            </a:r>
          </a:p>
          <a:p>
            <a:pPr algn="r" rtl="1"/>
            <a:r>
              <a:rPr lang="en-GB" i="1" dirty="0" err="1"/>
              <a:t>هل</a:t>
            </a:r>
            <a:r>
              <a:rPr lang="en-GB" i="1" dirty="0"/>
              <a:t> </a:t>
            </a:r>
            <a:r>
              <a:rPr lang="ar-SA" i="1" dirty="0"/>
              <a:t>لدى</a:t>
            </a:r>
            <a:r>
              <a:rPr lang="en-GB" i="1" dirty="0"/>
              <a:t> أحدكم أية أسئلة؟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32A37CB-D47D-DB97-24BB-BCC07803C9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604073CE-B148-9E62-3F87-DDAF4FED716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5298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العمل </a:t>
            </a:r>
            <a:r>
              <a:rPr lang="en-GB" b="1" dirty="0" err="1"/>
              <a:t>الجماعي</a:t>
            </a:r>
            <a:r>
              <a:rPr lang="en-GB" b="1" dirty="0"/>
              <a:t> </a:t>
            </a:r>
            <a:r>
              <a:rPr lang="ar-SA" b="1" dirty="0"/>
              <a:t>(١٠ دقائق)</a:t>
            </a:r>
            <a:endParaRPr lang="en-GB" b="1" dirty="0"/>
          </a:p>
          <a:p>
            <a:pPr algn="r" rtl="1"/>
            <a:r>
              <a:rPr lang="en-GB" i="1" dirty="0"/>
              <a:t>كما هو </a:t>
            </a:r>
            <a:r>
              <a:rPr lang="en-GB" i="1" dirty="0" err="1"/>
              <a:t>الحال</a:t>
            </a:r>
            <a:r>
              <a:rPr lang="en-GB" i="1" dirty="0"/>
              <a:t> </a:t>
            </a:r>
            <a:r>
              <a:rPr lang="en-GB" i="1" dirty="0" err="1"/>
              <a:t>دائمًا</a:t>
            </a:r>
            <a:r>
              <a:rPr lang="ar-SA" i="1" dirty="0"/>
              <a:t>، </a:t>
            </a:r>
            <a:r>
              <a:rPr lang="ar-SA" i="1" dirty="0" err="1"/>
              <a:t>س</a:t>
            </a:r>
            <a:r>
              <a:rPr lang="en-GB" i="1" dirty="0" err="1"/>
              <a:t>نبدأ</a:t>
            </a:r>
            <a:r>
              <a:rPr lang="en-GB" i="1" dirty="0"/>
              <a:t> </a:t>
            </a:r>
            <a:r>
              <a:rPr lang="en-GB" i="1" dirty="0" err="1"/>
              <a:t>بم</a:t>
            </a:r>
            <a:r>
              <a:rPr lang="ar-SA" i="1" dirty="0"/>
              <a:t>راجعة</a:t>
            </a:r>
            <a:r>
              <a:rPr lang="en-GB" i="1" dirty="0"/>
              <a:t> </a:t>
            </a:r>
            <a:r>
              <a:rPr lang="en-GB" i="1" dirty="0" err="1"/>
              <a:t>سريع</a:t>
            </a:r>
            <a:r>
              <a:rPr lang="ar-SA" i="1" dirty="0" err="1"/>
              <a:t>ة</a:t>
            </a:r>
            <a:r>
              <a:rPr lang="en-GB" i="1" dirty="0"/>
              <a:t> للوحدة السابقة</a:t>
            </a:r>
          </a:p>
          <a:p>
            <a:pPr algn="r" rtl="1"/>
            <a:r>
              <a:rPr lang="en-GB" dirty="0"/>
              <a:t>قسّم المشاركين إلى مجموعات </a:t>
            </a:r>
            <a:r>
              <a:rPr lang="en-GB" dirty="0" err="1"/>
              <a:t>من</a:t>
            </a:r>
            <a:r>
              <a:rPr lang="en-GB" dirty="0"/>
              <a:t> </a:t>
            </a:r>
            <a:r>
              <a:rPr lang="ar-SA" dirty="0"/>
              <a:t>٣-٥</a:t>
            </a:r>
            <a:r>
              <a:rPr lang="en-GB" dirty="0"/>
              <a:t> أشخاص</a:t>
            </a:r>
          </a:p>
          <a:p>
            <a:pPr algn="r" rtl="1"/>
            <a:r>
              <a:rPr lang="ar-SA" i="1" dirty="0"/>
              <a:t>ضمن</a:t>
            </a:r>
            <a:r>
              <a:rPr lang="en-GB" i="1" dirty="0"/>
              <a:t> </a:t>
            </a:r>
            <a:r>
              <a:rPr lang="en-GB" i="1" dirty="0" err="1"/>
              <a:t>مجموعتك</a:t>
            </a:r>
            <a:r>
              <a:rPr lang="en-GB" i="1" dirty="0"/>
              <a:t>:</a:t>
            </a:r>
          </a:p>
          <a:p>
            <a:pPr lvl="1" algn="r" rtl="1"/>
            <a:r>
              <a:rPr lang="en-GB" i="1" dirty="0"/>
              <a:t>اتفق على نقطة تعلم رئيسية </a:t>
            </a:r>
            <a:r>
              <a:rPr lang="en-GB" i="1" dirty="0" err="1"/>
              <a:t>من</a:t>
            </a:r>
            <a:r>
              <a:rPr lang="en-GB" i="1" dirty="0"/>
              <a:t> </a:t>
            </a:r>
            <a:r>
              <a:rPr lang="en-GB" i="1" dirty="0" err="1"/>
              <a:t>الوحدة</a:t>
            </a:r>
            <a:r>
              <a:rPr lang="ar-SA" i="1" dirty="0"/>
              <a:t> الأولى</a:t>
            </a:r>
          </a:p>
          <a:p>
            <a:pPr lvl="1" algn="r" rtl="1"/>
            <a:r>
              <a:rPr lang="en-GB" i="1" dirty="0" err="1"/>
              <a:t>ما</a:t>
            </a:r>
            <a:r>
              <a:rPr lang="en-GB" i="1" dirty="0"/>
              <a:t> </a:t>
            </a:r>
            <a:r>
              <a:rPr lang="en-GB" i="1" dirty="0" err="1"/>
              <a:t>الذي</a:t>
            </a:r>
            <a:r>
              <a:rPr lang="en-GB" i="1" dirty="0"/>
              <a:t> </a:t>
            </a:r>
            <a:r>
              <a:rPr lang="en-GB" i="1" dirty="0" err="1"/>
              <a:t>تتذكر</a:t>
            </a:r>
            <a:r>
              <a:rPr lang="ar-SA" i="1" dirty="0"/>
              <a:t> بأنه</a:t>
            </a:r>
            <a:r>
              <a:rPr lang="en-GB" i="1" dirty="0"/>
              <a:t> كان مهمًا؟</a:t>
            </a:r>
          </a:p>
          <a:p>
            <a:pPr lvl="1" algn="r" rtl="1"/>
            <a:r>
              <a:rPr lang="en-GB" i="1" dirty="0"/>
              <a:t>ارسم نقطة تعلم أساسية على اللوح الورقي.</a:t>
            </a:r>
          </a:p>
          <a:p>
            <a:pPr algn="r" rtl="1"/>
            <a:r>
              <a:rPr lang="en-GB" dirty="0"/>
              <a:t>امنح </a:t>
            </a:r>
            <a:r>
              <a:rPr lang="en-GB" dirty="0" err="1"/>
              <a:t>المجموعات</a:t>
            </a:r>
            <a:r>
              <a:rPr lang="en-GB" dirty="0"/>
              <a:t> </a:t>
            </a:r>
            <a:r>
              <a:rPr lang="ar-SA" dirty="0"/>
              <a:t>١٠</a:t>
            </a:r>
            <a:r>
              <a:rPr lang="en-GB" dirty="0"/>
              <a:t> </a:t>
            </a:r>
            <a:r>
              <a:rPr lang="en-GB" dirty="0" err="1"/>
              <a:t>دقائق</a:t>
            </a:r>
            <a:r>
              <a:rPr lang="en-GB" dirty="0"/>
              <a:t> </a:t>
            </a:r>
            <a:r>
              <a:rPr lang="en-GB" dirty="0" err="1"/>
              <a:t>لإكمال</a:t>
            </a:r>
            <a:r>
              <a:rPr lang="ar-SA" dirty="0"/>
              <a:t> التمرين</a:t>
            </a:r>
            <a:endParaRPr lang="en-GB" dirty="0"/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نشاط </a:t>
            </a:r>
            <a:r>
              <a:rPr lang="en-GB" b="1" dirty="0" err="1"/>
              <a:t>عام</a:t>
            </a:r>
            <a:r>
              <a:rPr lang="en-GB" b="1" dirty="0"/>
              <a:t> </a:t>
            </a:r>
            <a:r>
              <a:rPr lang="ar-SA" b="1" dirty="0"/>
              <a:t>(١٥ دقيقة)</a:t>
            </a:r>
            <a:endParaRPr lang="en-GB" b="1" dirty="0"/>
          </a:p>
          <a:p>
            <a:pPr algn="r" rtl="1"/>
            <a:r>
              <a:rPr lang="en-GB" dirty="0"/>
              <a:t>دع المجموعات تُظهر رسمها واحدًا تلو الآخر ، </a:t>
            </a:r>
            <a:r>
              <a:rPr lang="en-GB" dirty="0" err="1"/>
              <a:t>لكنهم</a:t>
            </a:r>
            <a:r>
              <a:rPr lang="en-GB" dirty="0"/>
              <a:t> </a:t>
            </a:r>
            <a:r>
              <a:rPr lang="en-GB" dirty="0" err="1"/>
              <a:t>ل</a:t>
            </a:r>
            <a:r>
              <a:rPr lang="ar-SA" dirty="0"/>
              <a:t>ن</a:t>
            </a:r>
            <a:r>
              <a:rPr lang="en-GB" dirty="0"/>
              <a:t> </a:t>
            </a:r>
            <a:r>
              <a:rPr lang="ar-SA" dirty="0"/>
              <a:t>يقومون</a:t>
            </a:r>
            <a:r>
              <a:rPr lang="en-GB" dirty="0"/>
              <a:t> </a:t>
            </a:r>
            <a:r>
              <a:rPr lang="ar-SA" dirty="0"/>
              <a:t>ب</a:t>
            </a:r>
            <a:r>
              <a:rPr lang="en-GB" dirty="0" err="1"/>
              <a:t>التحدث</a:t>
            </a:r>
            <a:r>
              <a:rPr lang="en-GB" dirty="0"/>
              <a:t>. يجب أن يتحدث الرسم عن نفسه!</a:t>
            </a:r>
          </a:p>
          <a:p>
            <a:pPr algn="r" rtl="1"/>
            <a:r>
              <a:rPr lang="en-GB" dirty="0"/>
              <a:t>تحتاج المجموعات الأخرى إلى تخمين نقطة التعلم الرئيسية </a:t>
            </a:r>
            <a:r>
              <a:rPr lang="en-GB" dirty="0" err="1"/>
              <a:t>التي</a:t>
            </a:r>
            <a:r>
              <a:rPr lang="en-GB" dirty="0"/>
              <a:t> </a:t>
            </a:r>
            <a:r>
              <a:rPr lang="en-GB" dirty="0" err="1"/>
              <a:t>تم</a:t>
            </a:r>
            <a:r>
              <a:rPr lang="en-GB" dirty="0"/>
              <a:t> رسمها</a:t>
            </a:r>
          </a:p>
          <a:p>
            <a:pPr algn="r" rtl="1"/>
            <a:r>
              <a:rPr lang="en-GB" dirty="0"/>
              <a:t>إذا كان التخمين صحيحًا ، يتم منح نقطة واحدة إلى:</a:t>
            </a:r>
          </a:p>
          <a:p>
            <a:pPr lvl="1" algn="r" rtl="1"/>
            <a:r>
              <a:rPr lang="en-GB" dirty="0"/>
              <a:t>المجموعة التي خمنت ذلك بشكل صحيح</a:t>
            </a:r>
          </a:p>
          <a:p>
            <a:pPr lvl="1" algn="r" rtl="1"/>
            <a:r>
              <a:rPr lang="en-GB" dirty="0"/>
              <a:t>المجموعة التي رسمت نقطة التعلم الرئيسية</a:t>
            </a:r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AFB6862-C9C2-693F-9449-0793911F20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D552FD9-22D2-9C7F-B0A4-F2B779A80A3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3083685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الشريحة</a:t>
            </a:r>
          </a:p>
          <a:p>
            <a:pPr lvl="1" algn="r" rtl="1"/>
            <a:r>
              <a:rPr lang="ar-SA" i="1" dirty="0"/>
              <a:t>على سبيل المثال، يشير الحفظ إلى أنه يجب إتلاف ملفات الحالة الورقية للحالات المغلقة بأمان بمجرد عدم الحاجة إلى الاحتفاظ بها وحفظها</a:t>
            </a:r>
            <a:r>
              <a:rPr lang="en-GB" i="1" dirty="0"/>
              <a:t>. تعتمد المدة التي تحتاج إلى أرشفة ملفات الحالة بأمان على السياسة الداخلية لوكالتك والاتفاق المبرم مع المانحين </a:t>
            </a:r>
            <a:r>
              <a:rPr lang="en-GB" i="1" dirty="0" err="1"/>
              <a:t>بموجب</a:t>
            </a:r>
            <a:r>
              <a:rPr lang="en-GB" i="1" dirty="0"/>
              <a:t> </a:t>
            </a:r>
            <a:r>
              <a:rPr lang="ar-SA" i="1" dirty="0"/>
              <a:t>المنحة</a:t>
            </a:r>
            <a:r>
              <a:rPr lang="en-GB" i="1" dirty="0"/>
              <a:t>.</a:t>
            </a:r>
          </a:p>
          <a:p>
            <a:pPr algn="r" rtl="1"/>
            <a:r>
              <a:rPr lang="en-GB" i="1" dirty="0" err="1"/>
              <a:t>هل</a:t>
            </a:r>
            <a:r>
              <a:rPr lang="en-GB" i="1" dirty="0"/>
              <a:t> </a:t>
            </a:r>
            <a:r>
              <a:rPr lang="ar-SA" i="1" dirty="0"/>
              <a:t>لدى</a:t>
            </a:r>
            <a:r>
              <a:rPr lang="en-GB" i="1" dirty="0"/>
              <a:t> أحدكم أية أسئلة؟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75CE260-33F9-D283-00B8-B1FB077A8E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A7D0F4F-71F2-4B95-D97D-762F363DF72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8994849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150" b="1" dirty="0" err="1"/>
              <a:t>عمل</a:t>
            </a:r>
            <a:r>
              <a:rPr lang="en-GB" sz="1150" b="1" dirty="0"/>
              <a:t> </a:t>
            </a:r>
            <a:r>
              <a:rPr lang="ar-SA" sz="1150" b="1" dirty="0"/>
              <a:t>ثنائي</a:t>
            </a:r>
            <a:r>
              <a:rPr lang="en-GB" sz="1150" b="1" dirty="0"/>
              <a:t> </a:t>
            </a:r>
            <a:r>
              <a:rPr lang="ar-SA" sz="1150" b="1" dirty="0"/>
              <a:t>(</a:t>
            </a:r>
            <a:r>
              <a:rPr lang="ar-SA" sz="16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٥</a:t>
            </a:r>
            <a:r>
              <a:rPr lang="ar-SA" sz="1200" b="1" i="0" u="none" strike="noStrike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دقائق)</a:t>
            </a:r>
            <a:endParaRPr lang="ar-SA" sz="1150" b="1" dirty="0"/>
          </a:p>
          <a:p>
            <a:pPr marL="171450" indent="-171450" algn="r" rtl="1"/>
            <a:r>
              <a:rPr lang="en-GB" sz="1150" i="1" dirty="0" err="1"/>
              <a:t>قد</a:t>
            </a:r>
            <a:r>
              <a:rPr lang="en-GB" sz="1150" i="1" dirty="0"/>
              <a:t> تبدو مبادئ حماية البيانات الشخصية معقدة للغاية</a:t>
            </a:r>
          </a:p>
          <a:p>
            <a:pPr algn="r" rtl="1"/>
            <a:r>
              <a:rPr lang="en-GB" sz="1150" i="1" dirty="0"/>
              <a:t>سنقوم بتمرين لجعله أكثر عملية</a:t>
            </a:r>
          </a:p>
          <a:p>
            <a:pPr algn="r" rtl="1"/>
            <a:r>
              <a:rPr lang="en-GB" sz="1150" dirty="0"/>
              <a:t>توجيه </a:t>
            </a:r>
            <a:r>
              <a:rPr lang="en-GB" sz="1150" dirty="0" err="1"/>
              <a:t>المشاركين</a:t>
            </a:r>
            <a:r>
              <a:rPr lang="en-GB" sz="1150" dirty="0"/>
              <a:t> </a:t>
            </a:r>
            <a:r>
              <a:rPr lang="en-GB" sz="1150" dirty="0" err="1"/>
              <a:t>إلى</a:t>
            </a:r>
            <a:r>
              <a:rPr lang="ar-SA" sz="1150" dirty="0"/>
              <a:t> </a:t>
            </a:r>
            <a:r>
              <a:rPr lang="ar-SA" sz="1150" b="1" dirty="0"/>
              <a:t>ال</a:t>
            </a:r>
            <a:r>
              <a:rPr lang="en-GB" sz="1150" b="1" dirty="0" err="1"/>
              <a:t>صفحة</a:t>
            </a:r>
            <a:r>
              <a:rPr lang="en-GB" sz="1150" b="1" dirty="0"/>
              <a:t> </a:t>
            </a:r>
            <a:r>
              <a:rPr lang="ar-SA" sz="1150" b="1" dirty="0"/>
              <a:t>٣٨ من دليل العمل</a:t>
            </a:r>
            <a:r>
              <a:rPr lang="en-GB" sz="1150" b="1" dirty="0"/>
              <a:t>: ما هي مبادئ إدارة المعلومات </a:t>
            </a:r>
            <a:r>
              <a:rPr lang="en-GB" sz="1150" b="1" dirty="0" err="1"/>
              <a:t>التي</a:t>
            </a:r>
            <a:r>
              <a:rPr lang="en-GB" sz="1150" b="1" dirty="0"/>
              <a:t> </a:t>
            </a:r>
            <a:r>
              <a:rPr lang="en-GB" sz="1150" b="1" dirty="0" err="1"/>
              <a:t>تم</a:t>
            </a:r>
            <a:r>
              <a:rPr lang="en-GB" sz="1150" b="1" dirty="0"/>
              <a:t> انتهاكها أو احترامها؟</a:t>
            </a:r>
          </a:p>
          <a:p>
            <a:pPr lvl="1" algn="r" rtl="1"/>
            <a:r>
              <a:rPr lang="en-GB" sz="1150" i="1" dirty="0"/>
              <a:t>تشير القصص إلى مبادئ إدارة معلومات الحماية</a:t>
            </a:r>
          </a:p>
          <a:p>
            <a:pPr lvl="1" algn="r" rtl="1"/>
            <a:r>
              <a:rPr lang="en-GB" sz="1150" i="1" dirty="0" err="1"/>
              <a:t>البعض</a:t>
            </a:r>
            <a:r>
              <a:rPr lang="en-GB" sz="1150" i="1" dirty="0"/>
              <a:t> </a:t>
            </a:r>
            <a:r>
              <a:rPr lang="en-GB" sz="1150" i="1" dirty="0" err="1"/>
              <a:t>منه</a:t>
            </a:r>
            <a:r>
              <a:rPr lang="ar-SA" sz="1150" i="1" dirty="0" err="1"/>
              <a:t>ا</a:t>
            </a:r>
            <a:r>
              <a:rPr lang="en-GB" sz="1150" i="1" dirty="0"/>
              <a:t> </a:t>
            </a:r>
            <a:r>
              <a:rPr lang="ar-SA" sz="1150" i="1" dirty="0"/>
              <a:t>تم احترامها</a:t>
            </a:r>
            <a:endParaRPr lang="en-GB" sz="1150" i="1" dirty="0"/>
          </a:p>
          <a:p>
            <a:pPr lvl="1" algn="r" rtl="1"/>
            <a:r>
              <a:rPr lang="en-GB" sz="1150" i="1" dirty="0"/>
              <a:t>تم اختراق البعض الآخر</a:t>
            </a:r>
          </a:p>
          <a:p>
            <a:pPr algn="r" rtl="1"/>
            <a:r>
              <a:rPr lang="en-GB" sz="1150" i="1" dirty="0" err="1"/>
              <a:t>مع</a:t>
            </a:r>
            <a:r>
              <a:rPr lang="en-GB" sz="1150" i="1" dirty="0"/>
              <a:t> </a:t>
            </a:r>
            <a:r>
              <a:rPr lang="ar-SA" sz="1150" i="1" dirty="0"/>
              <a:t>زميلك</a:t>
            </a:r>
            <a:r>
              <a:rPr lang="en-GB" sz="1150" i="1" dirty="0"/>
              <a:t>:</a:t>
            </a:r>
          </a:p>
          <a:p>
            <a:pPr lvl="1" algn="r" rtl="1"/>
            <a:r>
              <a:rPr lang="en-GB" sz="1150" i="1" dirty="0"/>
              <a:t>اكتب مبادئ إدارة معلومات الحماية التي تشير إليها القصة</a:t>
            </a:r>
          </a:p>
          <a:p>
            <a:pPr lvl="1" algn="r" rtl="1"/>
            <a:r>
              <a:rPr lang="en-GB" sz="1150" i="1" dirty="0"/>
              <a:t>لاحظ ما إذا تم احترام المبادئ أو انتهاكها.</a:t>
            </a:r>
          </a:p>
          <a:p>
            <a:pPr algn="r" rtl="1"/>
            <a:r>
              <a:rPr lang="en-GB" sz="1150" dirty="0"/>
              <a:t>امنح </a:t>
            </a:r>
            <a:r>
              <a:rPr lang="en-GB" sz="1150" dirty="0" err="1"/>
              <a:t>المشاركين</a:t>
            </a:r>
            <a:r>
              <a:rPr lang="en-GB" sz="1150" dirty="0"/>
              <a:t> </a:t>
            </a:r>
            <a:r>
              <a:rPr lang="ar-SA" sz="1150" dirty="0"/>
              <a:t>٥</a:t>
            </a:r>
            <a:r>
              <a:rPr lang="en-GB" sz="1150" dirty="0"/>
              <a:t> دقائق لإكمالها</a:t>
            </a:r>
          </a:p>
          <a:p>
            <a:pPr algn="r" rtl="1"/>
            <a:endParaRPr lang="en-GB" sz="1150" dirty="0"/>
          </a:p>
          <a:p>
            <a:pPr marL="0" indent="0" algn="r" rtl="1">
              <a:buNone/>
            </a:pPr>
            <a:r>
              <a:rPr lang="en-GB" sz="1150" b="1" dirty="0"/>
              <a:t>المناقشة العامة (١٠ دقائق)</a:t>
            </a:r>
          </a:p>
          <a:p>
            <a:pPr algn="r" rtl="1"/>
            <a:r>
              <a:rPr lang="en-GB" sz="1150" dirty="0"/>
              <a:t>اطلب من المتطوعين مشاركة إجاباتهم</a:t>
            </a:r>
          </a:p>
          <a:p>
            <a:pPr algn="r" rtl="1"/>
            <a:r>
              <a:rPr lang="ar-SA" sz="1150" dirty="0"/>
              <a:t>قم بتوجيه</a:t>
            </a:r>
            <a:r>
              <a:rPr lang="en-GB" sz="1150" dirty="0"/>
              <a:t> مناقشة قصيرة</a:t>
            </a:r>
          </a:p>
          <a:p>
            <a:pPr algn="r" rtl="1"/>
            <a:r>
              <a:rPr lang="en-GB" sz="1150" dirty="0" err="1"/>
              <a:t>استكمل</a:t>
            </a:r>
            <a:r>
              <a:rPr lang="en-GB" sz="1150" dirty="0"/>
              <a:t> </a:t>
            </a:r>
            <a:r>
              <a:rPr lang="en-GB" sz="1150" dirty="0" err="1"/>
              <a:t>با</a:t>
            </a:r>
            <a:r>
              <a:rPr lang="ar-SA" sz="1150" dirty="0"/>
              <a:t>لإجابات</a:t>
            </a:r>
            <a:r>
              <a:rPr lang="en-GB" sz="1150" dirty="0"/>
              <a:t> أدناه</a:t>
            </a:r>
          </a:p>
          <a:p>
            <a:pPr marL="0" indent="0" algn="r" rtl="1">
              <a:buNone/>
            </a:pPr>
            <a:r>
              <a:rPr lang="en-GB" sz="1150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sz="1150" dirty="0"/>
          </a:p>
          <a:p>
            <a:pPr marL="0" indent="0" algn="r" rtl="1">
              <a:buNone/>
            </a:pPr>
            <a:r>
              <a:rPr lang="ar-SA" sz="1150" b="1" dirty="0"/>
              <a:t>الإجابات</a:t>
            </a:r>
            <a:endParaRPr lang="en-GB" sz="1150" b="1" dirty="0"/>
          </a:p>
          <a:p>
            <a:pPr algn="r" rtl="1"/>
            <a:r>
              <a:rPr lang="ar-SA" sz="1150" b="1" dirty="0"/>
              <a:t>ال</a:t>
            </a:r>
            <a:r>
              <a:rPr lang="en-GB" sz="1150" b="1" dirty="0" err="1"/>
              <a:t>مشهد</a:t>
            </a:r>
            <a:r>
              <a:rPr lang="en-GB" sz="1150" b="1" dirty="0"/>
              <a:t> </a:t>
            </a:r>
            <a:r>
              <a:rPr lang="ar-SA" sz="1150" b="1" dirty="0"/>
              <a:t>١</a:t>
            </a:r>
            <a:endParaRPr lang="en-GB" sz="1150" b="1" dirty="0"/>
          </a:p>
          <a:p>
            <a:pPr lvl="1" algn="r" rtl="1"/>
            <a:r>
              <a:rPr lang="en-GB" sz="1150" dirty="0" err="1"/>
              <a:t>ت</a:t>
            </a:r>
            <a:r>
              <a:rPr lang="ar-SA" sz="1150" dirty="0"/>
              <a:t>قليل</a:t>
            </a:r>
            <a:r>
              <a:rPr lang="en-GB" sz="1150" dirty="0"/>
              <a:t> البيانات - </a:t>
            </a:r>
            <a:r>
              <a:rPr lang="en-GB" sz="1150" dirty="0" err="1"/>
              <a:t>تم</a:t>
            </a:r>
            <a:r>
              <a:rPr lang="en-GB" sz="1150" dirty="0"/>
              <a:t> </a:t>
            </a:r>
            <a:r>
              <a:rPr lang="en-GB" sz="1150" dirty="0" err="1"/>
              <a:t>الانتهاك</a:t>
            </a:r>
            <a:endParaRPr lang="en-GB" sz="1150" dirty="0"/>
          </a:p>
          <a:p>
            <a:pPr lvl="1" algn="r" rtl="1"/>
            <a:r>
              <a:rPr lang="en-GB" sz="1150" dirty="0" err="1"/>
              <a:t>السرية</a:t>
            </a:r>
            <a:r>
              <a:rPr lang="en-GB" sz="1150" dirty="0"/>
              <a:t> والأمن - </a:t>
            </a:r>
            <a:r>
              <a:rPr lang="en-GB" sz="1150" dirty="0" err="1"/>
              <a:t>تم</a:t>
            </a:r>
            <a:r>
              <a:rPr lang="en-GB" sz="1150" dirty="0"/>
              <a:t> </a:t>
            </a:r>
            <a:r>
              <a:rPr lang="en-GB" sz="1150" dirty="0" err="1"/>
              <a:t>الانتهاك</a:t>
            </a:r>
            <a:endParaRPr lang="en-GB" sz="1150" dirty="0"/>
          </a:p>
          <a:p>
            <a:pPr algn="r" rtl="1"/>
            <a:r>
              <a:rPr lang="en-GB" sz="1150" b="1" dirty="0" err="1"/>
              <a:t>المشهد</a:t>
            </a:r>
            <a:r>
              <a:rPr lang="en-GB" sz="1150" b="1" dirty="0"/>
              <a:t> </a:t>
            </a:r>
            <a:r>
              <a:rPr lang="ar-SA" sz="1150" b="1" dirty="0"/>
              <a:t>٢</a:t>
            </a:r>
            <a:endParaRPr lang="en-GB" sz="1150" b="1" dirty="0"/>
          </a:p>
          <a:p>
            <a:pPr lvl="1" algn="r" rtl="1"/>
            <a:r>
              <a:rPr lang="en-GB" sz="1150" dirty="0"/>
              <a:t>الموافقة المستنيرة - </a:t>
            </a:r>
            <a:r>
              <a:rPr lang="ar-SA" sz="1150" dirty="0"/>
              <a:t> تم </a:t>
            </a:r>
            <a:r>
              <a:rPr lang="en-GB" sz="1150" dirty="0" err="1"/>
              <a:t>احترام</a:t>
            </a:r>
            <a:endParaRPr lang="en-GB" sz="1150" dirty="0"/>
          </a:p>
          <a:p>
            <a:pPr lvl="1" algn="r" rtl="1"/>
            <a:r>
              <a:rPr lang="en-GB" sz="1150" dirty="0" err="1"/>
              <a:t>ت</a:t>
            </a:r>
            <a:r>
              <a:rPr lang="ar-SA" sz="1150" dirty="0"/>
              <a:t>قليل</a:t>
            </a:r>
            <a:r>
              <a:rPr lang="en-GB" sz="1150" dirty="0"/>
              <a:t>  </a:t>
            </a:r>
            <a:r>
              <a:rPr lang="en-GB" sz="1150" dirty="0" err="1"/>
              <a:t>البيانات</a:t>
            </a:r>
            <a:r>
              <a:rPr lang="en-GB" sz="1150" dirty="0"/>
              <a:t> – </a:t>
            </a:r>
            <a:r>
              <a:rPr lang="en-GB" sz="1150" dirty="0" err="1"/>
              <a:t>تم</a:t>
            </a:r>
            <a:r>
              <a:rPr lang="en-GB" sz="1150" dirty="0"/>
              <a:t> </a:t>
            </a:r>
            <a:r>
              <a:rPr lang="en-GB" sz="1150" dirty="0" err="1"/>
              <a:t>الانتهاك</a:t>
            </a:r>
            <a:endParaRPr lang="en-GB" sz="1150" dirty="0"/>
          </a:p>
          <a:p>
            <a:pPr lvl="1" algn="r" rtl="1"/>
            <a:r>
              <a:rPr lang="en-GB" sz="1150" dirty="0" err="1"/>
              <a:t>السرية</a:t>
            </a:r>
            <a:r>
              <a:rPr lang="en-GB" sz="1150" dirty="0"/>
              <a:t> والأمن - تم الانتهاك</a:t>
            </a:r>
          </a:p>
          <a:p>
            <a:pPr algn="r" rtl="1"/>
            <a:r>
              <a:rPr lang="en-GB" sz="1150" b="1" dirty="0" err="1"/>
              <a:t>المشهد</a:t>
            </a:r>
            <a:r>
              <a:rPr lang="en-GB" sz="1150" b="1" dirty="0"/>
              <a:t> </a:t>
            </a:r>
            <a:r>
              <a:rPr lang="ar-SA" sz="1150" b="1" dirty="0"/>
              <a:t>٣</a:t>
            </a:r>
            <a:endParaRPr lang="en-GB" sz="1150" b="1" dirty="0"/>
          </a:p>
          <a:p>
            <a:pPr lvl="1" algn="r" rtl="1"/>
            <a:r>
              <a:rPr lang="en-GB" sz="1150" dirty="0"/>
              <a:t>السرية والأمن - تم الانتهاك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CC54DE1-D535-5406-43D9-D70FB02138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1C02417-7A13-9204-DD59-A66C15163F9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150734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الشريحة</a:t>
            </a:r>
          </a:p>
          <a:p>
            <a:pPr algn="r" rtl="1"/>
            <a:r>
              <a:rPr lang="en-GB" i="1" dirty="0"/>
              <a:t>هل لدى أي شخص أي أسئلة أو بحاجة إلى توضيح؟</a:t>
            </a:r>
          </a:p>
          <a:p>
            <a:pPr algn="r" rtl="1"/>
            <a:r>
              <a:rPr lang="en-GB" i="1" dirty="0"/>
              <a:t>في الجلسة التالية سنغلق الوحدة</a:t>
            </a:r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2332922-A6C2-E8D8-C800-A6500D70F3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4978DAC-01AB-A233-AC4B-A242303409F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9145024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29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>
                <a:sym typeface="Arial"/>
              </a:rPr>
              <a:t>الجلسة السادسة: مدة الجلسة: ساعة واحدة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0DD24E79-52BB-F5CD-633A-1FC33FFB70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C142CB9-9779-8069-CCFF-10972721B0C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53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3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>
                <a:sym typeface="Arial"/>
              </a:rPr>
              <a:t>مناقشة </a:t>
            </a:r>
            <a:r>
              <a:rPr lang="en-US" b="1" dirty="0" err="1">
                <a:sym typeface="Arial"/>
              </a:rPr>
              <a:t>عامة</a:t>
            </a:r>
            <a:r>
              <a:rPr lang="en-US" b="1" dirty="0">
                <a:sym typeface="Arial"/>
              </a:rPr>
              <a:t> </a:t>
            </a:r>
            <a:r>
              <a:rPr lang="ar-SA" b="1" dirty="0">
                <a:sym typeface="Arial"/>
              </a:rPr>
              <a:t>(١٥ دقيقة)</a:t>
            </a:r>
            <a:endParaRPr lang="en-US" b="1" dirty="0">
              <a:sym typeface="Arial"/>
            </a:endParaRPr>
          </a:p>
          <a:p>
            <a:pPr algn="r" rtl="1"/>
            <a:r>
              <a:rPr lang="en-US" i="1" dirty="0">
                <a:sym typeface="Arial"/>
              </a:rPr>
              <a:t>ذكرنا سابقًا أن </a:t>
            </a:r>
            <a:r>
              <a:rPr lang="en-US" i="1" dirty="0" err="1">
                <a:sym typeface="Arial"/>
              </a:rPr>
              <a:t>إدارة</a:t>
            </a:r>
            <a:r>
              <a:rPr lang="en-US" i="1" dirty="0">
                <a:sym typeface="Arial"/>
              </a:rPr>
              <a:t> </a:t>
            </a:r>
            <a:r>
              <a:rPr lang="en-US" i="1" dirty="0" err="1">
                <a:sym typeface="Arial"/>
              </a:rPr>
              <a:t>الحال</a:t>
            </a:r>
            <a:r>
              <a:rPr lang="ar-SA" i="1" dirty="0" err="1">
                <a:sym typeface="Arial"/>
              </a:rPr>
              <a:t>ة</a:t>
            </a:r>
            <a:r>
              <a:rPr lang="en-US" i="1" dirty="0">
                <a:sym typeface="Arial"/>
              </a:rPr>
              <a:t> صعبة للغاية وتتطلب العمل.</a:t>
            </a:r>
          </a:p>
          <a:p>
            <a:pPr algn="r" rtl="1"/>
            <a:r>
              <a:rPr lang="en-US" i="1" dirty="0"/>
              <a:t>ما الذي يجعل إدارة الحالة صعبة للغاية أو متطلبة؟</a:t>
            </a:r>
          </a:p>
          <a:p>
            <a:pPr algn="r" rtl="1"/>
            <a:r>
              <a:rPr lang="ar-SA" dirty="0"/>
              <a:t>أمثلة عن الإجابات</a:t>
            </a:r>
            <a:r>
              <a:rPr lang="en-US" dirty="0"/>
              <a:t>:</a:t>
            </a:r>
          </a:p>
          <a:p>
            <a:pPr lvl="1" algn="r" rtl="1"/>
            <a:r>
              <a:rPr lang="en-US" dirty="0"/>
              <a:t>مساعدة الآخرين (مشاهدة الأطفال يواجهون مخاطر الحماية ، والاستماع إلى الأطفال الذين يشاركون تجاربهم الصادمة ، ...) له تأثير عاطفي ونفسي على الشخص.</a:t>
            </a:r>
          </a:p>
          <a:p>
            <a:pPr lvl="1" algn="r" rtl="1"/>
            <a:r>
              <a:rPr lang="en-US" dirty="0"/>
              <a:t>قد يكون الرد دائمًا بالتعاطف مرهقًا (التعب الناتج عن التعاطف)</a:t>
            </a:r>
          </a:p>
          <a:p>
            <a:pPr lvl="1" algn="r" rtl="1"/>
            <a:r>
              <a:rPr lang="en-US" dirty="0"/>
              <a:t>قد يكون الشعور بالعجز (عند عدم القدرة على توفير أو ضمان الوصول إلى نوع معين من الدعم) أمرًا محبطًا للغاية</a:t>
            </a:r>
          </a:p>
          <a:p>
            <a:pPr lvl="1" algn="r" rtl="1"/>
            <a:r>
              <a:rPr lang="en-US" dirty="0"/>
              <a:t>قد يكون عدم التقدير للعمل المنجز أمرًا محبطًا أو مزعجًا أو مخيبًا للآمال</a:t>
            </a:r>
          </a:p>
          <a:p>
            <a:pPr lvl="1" algn="r" rtl="1"/>
            <a:r>
              <a:rPr lang="en-US" dirty="0"/>
              <a:t>عند تقديم الدعم للأطفال المعرضين للخطر ، قد يتعرض أخصائي الحالة في بعض الأحيان للمخاطر بنفسه</a:t>
            </a:r>
          </a:p>
          <a:p>
            <a:pPr lvl="1" algn="r" rtl="1"/>
            <a:r>
              <a:rPr lang="en-US" dirty="0"/>
              <a:t>قد يكون من الصعب الحفاظ على التوازن عند بناء وتعزيز علاقة إدارة الحالة مع الطفل أو الوالد أو مقدم الرعاية.</a:t>
            </a:r>
          </a:p>
          <a:p>
            <a:pPr lvl="1" algn="r" rtl="1"/>
            <a:r>
              <a:rPr lang="en-US" dirty="0">
                <a:sym typeface="Arial"/>
              </a:rPr>
              <a:t>قد </a:t>
            </a:r>
            <a:r>
              <a:rPr lang="en-US" dirty="0" err="1">
                <a:sym typeface="Arial"/>
              </a:rPr>
              <a:t>تكون</a:t>
            </a:r>
            <a:r>
              <a:rPr lang="en-US" dirty="0">
                <a:sym typeface="Arial"/>
              </a:rPr>
              <a:t> </a:t>
            </a:r>
            <a:r>
              <a:rPr lang="ar-SA" dirty="0">
                <a:sym typeface="Arial"/>
              </a:rPr>
              <a:t>عدد الحالات</a:t>
            </a:r>
            <a:r>
              <a:rPr lang="en-US" dirty="0">
                <a:sym typeface="Arial"/>
              </a:rPr>
              <a:t> </a:t>
            </a:r>
            <a:r>
              <a:rPr lang="en-US" dirty="0" err="1">
                <a:sym typeface="Arial"/>
              </a:rPr>
              <a:t>الكبير</a:t>
            </a:r>
            <a:r>
              <a:rPr lang="en-US" dirty="0">
                <a:sym typeface="Arial"/>
              </a:rPr>
              <a:t> وقوائم المهام الطويلة مرهقة</a:t>
            </a:r>
          </a:p>
          <a:p>
            <a:pPr lvl="1" algn="r" rtl="1"/>
            <a:r>
              <a:rPr lang="en-US" dirty="0">
                <a:sym typeface="Arial"/>
              </a:rPr>
              <a:t>قد يكون السفر المتكرر إلى مناطق مختلفة من التدخل متعبًا</a:t>
            </a:r>
          </a:p>
          <a:p>
            <a:pPr algn="r" rtl="1"/>
            <a:r>
              <a:rPr lang="en-US" dirty="0"/>
              <a:t>امنح المشاركين دقيقة للتفكير</a:t>
            </a:r>
          </a:p>
          <a:p>
            <a:pPr algn="r" rtl="1"/>
            <a:r>
              <a:rPr lang="en-US" dirty="0"/>
              <a:t>اطلب </a:t>
            </a:r>
            <a:r>
              <a:rPr lang="en-US" dirty="0" err="1"/>
              <a:t>من</a:t>
            </a:r>
            <a:r>
              <a:rPr lang="en-US" dirty="0"/>
              <a:t> </a:t>
            </a:r>
            <a:r>
              <a:rPr lang="en-US" dirty="0" err="1"/>
              <a:t>متطوعين</a:t>
            </a:r>
            <a:r>
              <a:rPr lang="en-US" dirty="0"/>
              <a:t> </a:t>
            </a:r>
            <a:r>
              <a:rPr lang="en-US" dirty="0" err="1"/>
              <a:t>مشاركة</a:t>
            </a:r>
            <a:r>
              <a:rPr lang="en-US" dirty="0"/>
              <a:t> </a:t>
            </a:r>
            <a:r>
              <a:rPr lang="en-US" dirty="0" err="1"/>
              <a:t>اجاباتهم</a:t>
            </a:r>
            <a:endParaRPr lang="en-US" dirty="0"/>
          </a:p>
          <a:p>
            <a:pPr algn="r" rtl="1"/>
            <a:r>
              <a:rPr lang="en-US" dirty="0"/>
              <a:t>اكتب ردودهم على اللوح الورقي</a:t>
            </a:r>
            <a:endParaRPr lang="en-US" dirty="0">
              <a:sym typeface="Arial"/>
            </a:endParaRPr>
          </a:p>
          <a:p>
            <a:pPr lvl="1" algn="r" rtl="1"/>
            <a:endParaRPr lang="en-US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164EDF59-3C5C-E0F0-8378-E8E6355983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0993DA18-4E4A-EB6C-782E-65C9576C2D1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1873681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العمل </a:t>
            </a:r>
            <a:r>
              <a:rPr lang="en-GB" b="1" dirty="0" err="1"/>
              <a:t>الفردي</a:t>
            </a:r>
            <a:r>
              <a:rPr lang="en-GB" b="1" dirty="0"/>
              <a:t> </a:t>
            </a:r>
            <a:r>
              <a:rPr lang="ar-SA" b="1" dirty="0"/>
              <a:t>(١٥دقيقة)</a:t>
            </a:r>
            <a:endParaRPr lang="en-GB" b="1" dirty="0"/>
          </a:p>
          <a:p>
            <a:pPr algn="r" rtl="1"/>
            <a:r>
              <a:rPr lang="en-GB" dirty="0"/>
              <a:t>سنقوم بصياغة خطة الدعم الشخصي والرعاية الذاتية الخاصة بنا</a:t>
            </a:r>
          </a:p>
          <a:p>
            <a:pPr algn="r" rtl="1"/>
            <a:r>
              <a:rPr lang="en-GB" dirty="0"/>
              <a:t>توجيه </a:t>
            </a:r>
            <a:r>
              <a:rPr lang="en-GB" dirty="0" err="1"/>
              <a:t>المشاركين</a:t>
            </a:r>
            <a:r>
              <a:rPr lang="en-GB" dirty="0"/>
              <a:t> </a:t>
            </a:r>
            <a:r>
              <a:rPr lang="en-GB" dirty="0" err="1"/>
              <a:t>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GB" b="1" dirty="0" err="1"/>
              <a:t>صفحة</a:t>
            </a:r>
            <a:r>
              <a:rPr lang="ar-SA" b="1" dirty="0"/>
              <a:t>٣٩ من</a:t>
            </a:r>
            <a:r>
              <a:rPr lang="en-GB" b="1" dirty="0"/>
              <a:t> دليل </a:t>
            </a:r>
            <a:r>
              <a:rPr lang="en-GB" b="1" dirty="0" err="1"/>
              <a:t>العمل</a:t>
            </a:r>
            <a:r>
              <a:rPr lang="en-GB" b="1" dirty="0"/>
              <a:t> :</a:t>
            </a:r>
            <a:r>
              <a:rPr lang="en-GB" b="0" dirty="0"/>
              <a:t> </a:t>
            </a:r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خطة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الدعم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والرعاية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الذاتية</a:t>
            </a:r>
            <a:endParaRPr lang="en-GB" b="1" dirty="0"/>
          </a:p>
          <a:p>
            <a:pPr algn="r" rtl="1"/>
            <a:r>
              <a:rPr lang="ar-SA" i="1" dirty="0"/>
              <a:t>بمفر</a:t>
            </a:r>
            <a:r>
              <a:rPr lang="en-GB" i="1" dirty="0" err="1"/>
              <a:t>دك</a:t>
            </a:r>
            <a:r>
              <a:rPr lang="en-GB" i="1" dirty="0"/>
              <a:t>:</a:t>
            </a:r>
          </a:p>
          <a:p>
            <a:pPr lvl="1" algn="r" rtl="1"/>
            <a:r>
              <a:rPr lang="en-GB" i="1" dirty="0"/>
              <a:t>فكر في الأسئلة</a:t>
            </a:r>
          </a:p>
          <a:p>
            <a:pPr lvl="1" algn="r" rtl="1"/>
            <a:r>
              <a:rPr lang="en-GB" i="1" dirty="0" err="1"/>
              <a:t>صياغة</a:t>
            </a:r>
            <a:r>
              <a:rPr lang="en-GB" i="1" dirty="0"/>
              <a:t> </a:t>
            </a:r>
            <a:r>
              <a:rPr lang="en-GB" i="1" dirty="0" err="1"/>
              <a:t>إجابت</a:t>
            </a:r>
            <a:r>
              <a:rPr lang="ar-SA" i="1" dirty="0"/>
              <a:t>كم</a:t>
            </a:r>
            <a:r>
              <a:rPr lang="en-GB" i="1" dirty="0"/>
              <a:t> الشخصية</a:t>
            </a:r>
          </a:p>
          <a:p>
            <a:pPr algn="r" rtl="1"/>
            <a:r>
              <a:rPr lang="en-GB" i="1" dirty="0"/>
              <a:t>هذا </a:t>
            </a:r>
            <a:r>
              <a:rPr lang="en-GB" i="1" dirty="0" err="1"/>
              <a:t>تمرين</a:t>
            </a:r>
            <a:r>
              <a:rPr lang="en-GB" i="1" dirty="0"/>
              <a:t> </a:t>
            </a:r>
            <a:r>
              <a:rPr lang="en-GB" i="1" dirty="0" err="1"/>
              <a:t>فردي</a:t>
            </a:r>
            <a:r>
              <a:rPr lang="ar-SA" i="1" dirty="0"/>
              <a:t>، </a:t>
            </a:r>
            <a:r>
              <a:rPr lang="en-GB" i="1" dirty="0" err="1"/>
              <a:t>لأن</a:t>
            </a:r>
            <a:r>
              <a:rPr lang="en-GB" i="1" dirty="0"/>
              <a:t> كل شخص مختلف وبالتالي لا يمكن الرد على هذه الأسئلة </a:t>
            </a:r>
            <a:r>
              <a:rPr lang="en-GB" i="1" dirty="0" err="1"/>
              <a:t>في</a:t>
            </a:r>
            <a:r>
              <a:rPr lang="en-GB" i="1" dirty="0"/>
              <a:t> </a:t>
            </a:r>
            <a:r>
              <a:rPr lang="ar-SA" i="1" dirty="0"/>
              <a:t>ثنائيات</a:t>
            </a:r>
            <a:r>
              <a:rPr lang="en-GB" i="1" dirty="0"/>
              <a:t> أو مجموعات.</a:t>
            </a:r>
          </a:p>
          <a:p>
            <a:pPr algn="r" rtl="1"/>
            <a:r>
              <a:rPr lang="en-GB" dirty="0"/>
              <a:t>امنح </a:t>
            </a:r>
            <a:r>
              <a:rPr lang="en-GB" dirty="0" err="1"/>
              <a:t>المشاركين</a:t>
            </a:r>
            <a:r>
              <a:rPr lang="en-GB" dirty="0"/>
              <a:t> </a:t>
            </a:r>
            <a:r>
              <a:rPr lang="ar-SA" dirty="0"/>
              <a:t>١٥</a:t>
            </a:r>
            <a:r>
              <a:rPr lang="en-GB" dirty="0"/>
              <a:t> دقيقة لإكمالها</a:t>
            </a:r>
          </a:p>
          <a:p>
            <a:pPr algn="r" rtl="1"/>
            <a:r>
              <a:rPr lang="en-GB" dirty="0"/>
              <a:t>إذا واجه أي شخص صعوبة في الخروج بأفكار ، فيمكنه طلب المساعدة من الميسر </a:t>
            </a:r>
            <a:r>
              <a:rPr lang="en-GB" dirty="0" err="1"/>
              <a:t>أو</a:t>
            </a:r>
            <a:r>
              <a:rPr lang="en-GB" dirty="0"/>
              <a:t> </a:t>
            </a:r>
            <a:r>
              <a:rPr lang="ar-SA" dirty="0"/>
              <a:t>زميله المجاور</a:t>
            </a:r>
            <a:r>
              <a:rPr lang="en-GB" dirty="0"/>
              <a:t> إذا شعر بالراحة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</a:t>
            </a:r>
            <a:r>
              <a:rPr lang="en-GB" b="1" dirty="0" err="1"/>
              <a:t>عامة</a:t>
            </a:r>
            <a:r>
              <a:rPr lang="en-GB" b="1" dirty="0"/>
              <a:t> </a:t>
            </a:r>
            <a:r>
              <a:rPr lang="ar-SA" b="1" dirty="0"/>
              <a:t>(٥ دقائق)</a:t>
            </a:r>
            <a:endParaRPr lang="en-GB" b="1" dirty="0"/>
          </a:p>
          <a:p>
            <a:pPr algn="r" rtl="1"/>
            <a:r>
              <a:rPr lang="en-GB" i="1" dirty="0"/>
              <a:t>هل يرغب أي شخص في مشاركة أفكاره أو </a:t>
            </a:r>
            <a:r>
              <a:rPr lang="en-GB" i="1" dirty="0" err="1"/>
              <a:t>نقاط</a:t>
            </a:r>
            <a:r>
              <a:rPr lang="en-GB" i="1" dirty="0"/>
              <a:t> </a:t>
            </a:r>
            <a:r>
              <a:rPr lang="ar-SA" i="1" dirty="0"/>
              <a:t>عمل</a:t>
            </a:r>
            <a:r>
              <a:rPr lang="en-GB" i="1" dirty="0" err="1"/>
              <a:t>ه</a:t>
            </a:r>
            <a:r>
              <a:rPr lang="en-GB" i="1" dirty="0"/>
              <a:t>؟</a:t>
            </a:r>
          </a:p>
          <a:p>
            <a:pPr algn="r" rtl="1"/>
            <a:r>
              <a:rPr lang="en-GB" dirty="0" err="1"/>
              <a:t>مشاركة</a:t>
            </a:r>
            <a:r>
              <a:rPr lang="en-GB" dirty="0"/>
              <a:t> </a:t>
            </a:r>
            <a:r>
              <a:rPr lang="en-GB" dirty="0" err="1"/>
              <a:t>الا</a:t>
            </a:r>
            <a:r>
              <a:rPr lang="ar-SA" dirty="0"/>
              <a:t>فكار</a:t>
            </a:r>
            <a:r>
              <a:rPr lang="en-GB" dirty="0"/>
              <a:t> </a:t>
            </a:r>
            <a:r>
              <a:rPr lang="en-GB" dirty="0" err="1"/>
              <a:t>أو</a:t>
            </a:r>
            <a:r>
              <a:rPr lang="ar-SA" dirty="0"/>
              <a:t>نقاط العمل</a:t>
            </a:r>
            <a:r>
              <a:rPr lang="en-GB" dirty="0"/>
              <a:t> أمر تطوعي تمامًا ، لذا تأكد من أن هذا واضح حتى لا يشعر أي شخص بالضغط للمشاركة.</a:t>
            </a:r>
          </a:p>
          <a:p>
            <a:pPr algn="r" rtl="1"/>
            <a:r>
              <a:rPr lang="en-GB" i="1" dirty="0"/>
              <a:t>اشرح للمشاركين أن كل أخصائي حالة يجب أن يتلقى الدعم الذي يحتاجه</a:t>
            </a:r>
          </a:p>
          <a:p>
            <a:pPr algn="r" rtl="1"/>
            <a:r>
              <a:rPr lang="en-GB" i="1" dirty="0"/>
              <a:t>يجب أن يكون لكل وكالة إدارة حالة مشرف يدعم أخصائيي الحالة.</a:t>
            </a:r>
          </a:p>
          <a:p>
            <a:pPr algn="r" rtl="1"/>
            <a:r>
              <a:rPr lang="en-GB" i="1" dirty="0"/>
              <a:t>إذا تم التخطيط لعقد اجتماعات فردية </a:t>
            </a:r>
            <a:r>
              <a:rPr lang="en-GB" i="1" dirty="0" err="1"/>
              <a:t>مع</a:t>
            </a:r>
            <a:r>
              <a:rPr lang="en-GB" i="1" dirty="0"/>
              <a:t> </a:t>
            </a:r>
            <a:r>
              <a:rPr lang="en-GB" i="1" dirty="0" err="1"/>
              <a:t>المشرف</a:t>
            </a:r>
            <a:r>
              <a:rPr lang="ar-SA" i="1" dirty="0"/>
              <a:t>، </a:t>
            </a:r>
            <a:r>
              <a:rPr lang="en-GB" i="1" dirty="0" err="1"/>
              <a:t>فقد</a:t>
            </a:r>
            <a:r>
              <a:rPr lang="en-GB" i="1" dirty="0"/>
              <a:t> يكون من المفيد مناقشة هذه الأفكار حول الدعم والرعاية الذاتية مع الإشراف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B260783-6800-E0E7-95AA-FEC533BB69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8372A26-2F50-54F9-5C94-4C516FDCEAA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7983008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يجب أن يتلقى أخصائي الحالة الدعم من قبل المشرف والمدرب.</a:t>
            </a:r>
          </a:p>
          <a:p>
            <a:pPr algn="r" rtl="1"/>
            <a:r>
              <a:rPr lang="ar-SA" i="1" dirty="0">
                <a:sym typeface="Century Gothic"/>
              </a:rPr>
              <a:t>عمل حماية الطفل </a:t>
            </a:r>
            <a:r>
              <a:rPr lang="en-CA" i="1" dirty="0" err="1">
                <a:sym typeface="Calibri"/>
              </a:rPr>
              <a:t>ليس</a:t>
            </a:r>
            <a:r>
              <a:rPr lang="en-CA" i="1" dirty="0">
                <a:sym typeface="Calibri"/>
              </a:rPr>
              <a:t> </a:t>
            </a:r>
            <a:r>
              <a:rPr lang="en-CA" i="1" dirty="0" err="1">
                <a:sym typeface="Calibri"/>
              </a:rPr>
              <a:t>سهل</a:t>
            </a:r>
            <a:r>
              <a:rPr lang="ar-SA" i="1" dirty="0" err="1">
                <a:sym typeface="Calibri"/>
              </a:rPr>
              <a:t>اً</a:t>
            </a:r>
            <a:r>
              <a:rPr lang="en-CA" i="1" dirty="0">
                <a:sym typeface="Calibri"/>
              </a:rPr>
              <a:t> </a:t>
            </a:r>
            <a:r>
              <a:rPr lang="en-CA" i="1" dirty="0" err="1">
                <a:sym typeface="Calibri"/>
              </a:rPr>
              <a:t>و</a:t>
            </a:r>
            <a:r>
              <a:rPr lang="en-CA" i="1" dirty="0" err="1"/>
              <a:t>سيستغرق</a:t>
            </a:r>
            <a:r>
              <a:rPr lang="en-CA" i="1" dirty="0"/>
              <a:t> الأمر وقتًا </a:t>
            </a:r>
            <a:r>
              <a:rPr lang="en-CA" i="1" dirty="0" err="1"/>
              <a:t>لأخصائيي</a:t>
            </a:r>
            <a:r>
              <a:rPr lang="en-CA" i="1" dirty="0"/>
              <a:t> </a:t>
            </a:r>
            <a:r>
              <a:rPr lang="en-CA" i="1" dirty="0" err="1"/>
              <a:t>الحالة</a:t>
            </a:r>
            <a:r>
              <a:rPr lang="ar-SA" i="1" dirty="0"/>
              <a:t> ل</a:t>
            </a:r>
            <a:r>
              <a:rPr lang="en-CA" i="1" dirty="0" err="1">
                <a:sym typeface="Calibri"/>
              </a:rPr>
              <a:t>تطوير</a:t>
            </a:r>
            <a:r>
              <a:rPr lang="en-CA" i="1" dirty="0">
                <a:sym typeface="Calibri"/>
              </a:rPr>
              <a:t> كفاءاتهم طوال حياتهم المهنية.</a:t>
            </a:r>
          </a:p>
          <a:p>
            <a:pPr algn="r" rtl="1"/>
            <a:r>
              <a:rPr lang="ar-SA" i="1" dirty="0" err="1">
                <a:sym typeface="Calibri"/>
              </a:rPr>
              <a:t>أخصائيي</a:t>
            </a:r>
            <a:r>
              <a:rPr lang="ar-SA" i="1" dirty="0">
                <a:sym typeface="Calibri"/>
              </a:rPr>
              <a:t> الحالة </a:t>
            </a:r>
            <a:r>
              <a:rPr lang="en-US" i="1" dirty="0" err="1"/>
              <a:t>يجب</a:t>
            </a:r>
            <a:r>
              <a:rPr lang="en-US" i="1" dirty="0"/>
              <a:t> أن </a:t>
            </a:r>
            <a:r>
              <a:rPr lang="en-US" i="1" dirty="0" err="1"/>
              <a:t>يكون</a:t>
            </a:r>
            <a:r>
              <a:rPr lang="en-US" i="1" dirty="0"/>
              <a:t> </a:t>
            </a:r>
            <a:r>
              <a:rPr lang="en-US" i="1" dirty="0" err="1"/>
              <a:t>لدي</a:t>
            </a:r>
            <a:r>
              <a:rPr lang="ar-SA" i="1" dirty="0"/>
              <a:t>هم</a:t>
            </a:r>
            <a:r>
              <a:rPr lang="en-US" i="1" dirty="0"/>
              <a:t> الوقت والمساحة للتفكير </a:t>
            </a:r>
            <a:r>
              <a:rPr lang="en-US" i="1" dirty="0" err="1"/>
              <a:t>أو</a:t>
            </a:r>
            <a:r>
              <a:rPr lang="en-US" i="1" dirty="0"/>
              <a:t> </a:t>
            </a:r>
            <a:r>
              <a:rPr lang="en-US" i="1" dirty="0" err="1"/>
              <a:t>ال</a:t>
            </a:r>
            <a:r>
              <a:rPr lang="ar-SA" i="1" dirty="0"/>
              <a:t>تأمل</a:t>
            </a:r>
            <a:r>
              <a:rPr lang="en-US" i="1" dirty="0"/>
              <a:t> في:</a:t>
            </a:r>
          </a:p>
          <a:p>
            <a:pPr lvl="1" algn="r" rtl="1"/>
            <a:r>
              <a:rPr lang="en-US" i="1" dirty="0"/>
              <a:t>ما يفعلونه بشكل جيد</a:t>
            </a:r>
          </a:p>
          <a:p>
            <a:pPr lvl="1" algn="r" rtl="1"/>
            <a:r>
              <a:rPr lang="en-US" i="1" dirty="0"/>
              <a:t>ما يمكن أن يفعلوه بشكل أفضل</a:t>
            </a:r>
          </a:p>
          <a:p>
            <a:pPr lvl="1" algn="r" rtl="1"/>
            <a:r>
              <a:rPr lang="en-US" i="1" dirty="0"/>
              <a:t>المجالات التي يريدون تحسينها أو طلب الدعم</a:t>
            </a:r>
          </a:p>
          <a:p>
            <a:pPr algn="r" rtl="1"/>
            <a:r>
              <a:rPr lang="ar-SA" i="1" dirty="0"/>
              <a:t>من خلال الإشراف، يمكن </a:t>
            </a:r>
            <a:r>
              <a:rPr lang="ar-SA" i="1" dirty="0" err="1"/>
              <a:t>لأخصائيي</a:t>
            </a:r>
            <a:r>
              <a:rPr lang="ar-SA" i="1" dirty="0"/>
              <a:t> الحالة الاستمرار في تنشيط والتفكير في معرفتهم ومهاراتهم ومواقفهم</a:t>
            </a:r>
          </a:p>
          <a:p>
            <a:pPr algn="r" rtl="1"/>
            <a:r>
              <a:rPr lang="en-CA" dirty="0" err="1">
                <a:sym typeface="Calibri"/>
              </a:rPr>
              <a:t>عرض</a:t>
            </a:r>
            <a:r>
              <a:rPr lang="en-CA" dirty="0">
                <a:sym typeface="Calibri"/>
              </a:rPr>
              <a:t> الشريحة</a:t>
            </a:r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FFD65EC-312B-299B-3088-1949BCEE4E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DE7FEAC-C442-6C9F-1AF0-8F91521D136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3430952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>
                <a:sym typeface="Arial"/>
              </a:rPr>
              <a:t>العمل </a:t>
            </a:r>
            <a:r>
              <a:rPr lang="en-GB" b="1" dirty="0" err="1">
                <a:sym typeface="Arial"/>
              </a:rPr>
              <a:t>الفردي</a:t>
            </a:r>
            <a:r>
              <a:rPr lang="en-GB" b="1" dirty="0">
                <a:sym typeface="Arial"/>
              </a:rPr>
              <a:t> </a:t>
            </a:r>
            <a:r>
              <a:rPr lang="ar-SA" b="1" dirty="0">
                <a:sym typeface="Arial"/>
              </a:rPr>
              <a:t>(٥دقائق)</a:t>
            </a:r>
            <a:endParaRPr lang="en-GB" b="1" dirty="0">
              <a:sym typeface="Arial"/>
            </a:endParaRPr>
          </a:p>
          <a:p>
            <a:pPr algn="r" rtl="1"/>
            <a:r>
              <a:rPr lang="en-GB" dirty="0">
                <a:sym typeface="Arial"/>
              </a:rPr>
              <a:t>توجيه </a:t>
            </a:r>
            <a:r>
              <a:rPr lang="en-GB" dirty="0" err="1">
                <a:sym typeface="Arial"/>
              </a:rPr>
              <a:t>المشاركين</a:t>
            </a:r>
            <a:r>
              <a:rPr lang="en-GB" dirty="0">
                <a:sym typeface="Arial"/>
              </a:rPr>
              <a:t> </a:t>
            </a:r>
            <a:r>
              <a:rPr lang="en-GB" dirty="0" err="1">
                <a:sym typeface="Arial"/>
              </a:rPr>
              <a:t>إلى</a:t>
            </a:r>
            <a:r>
              <a:rPr lang="ar-SA" dirty="0">
                <a:sym typeface="Arial"/>
              </a:rPr>
              <a:t> </a:t>
            </a:r>
            <a:r>
              <a:rPr lang="ar-SA" b="1" dirty="0">
                <a:sym typeface="Arial"/>
              </a:rPr>
              <a:t>ال</a:t>
            </a:r>
            <a:r>
              <a:rPr lang="en-GB" b="1" dirty="0" err="1">
                <a:sym typeface="Arial"/>
              </a:rPr>
              <a:t>صفحة</a:t>
            </a:r>
            <a:r>
              <a:rPr lang="ar-SA" b="1" dirty="0">
                <a:sym typeface="Arial"/>
              </a:rPr>
              <a:t> ٤٠ من دليل العمل</a:t>
            </a:r>
            <a:r>
              <a:rPr lang="en-GB" b="1" dirty="0">
                <a:sym typeface="Arial"/>
              </a:rPr>
              <a:t> </a:t>
            </a:r>
            <a:r>
              <a:rPr lang="ar-SA" b="1" dirty="0">
                <a:sym typeface="Arial"/>
              </a:rPr>
              <a:t>:</a:t>
            </a:r>
            <a:r>
              <a:rPr lang="en-GB" b="1" dirty="0" err="1">
                <a:sym typeface="Arial"/>
              </a:rPr>
              <a:t>أهداف</a:t>
            </a:r>
            <a:r>
              <a:rPr lang="en-GB" b="1" dirty="0">
                <a:sym typeface="Arial"/>
              </a:rPr>
              <a:t> التعلم</a:t>
            </a:r>
          </a:p>
          <a:p>
            <a:pPr algn="r" rtl="1"/>
            <a:r>
              <a:rPr lang="en-GB" i="1" dirty="0">
                <a:sym typeface="Arial"/>
              </a:rPr>
              <a:t>من المهم أن تأخذ الوقت الكافي لمراجعة </a:t>
            </a:r>
            <a:r>
              <a:rPr lang="en-GB" i="1" dirty="0" err="1">
                <a:sym typeface="Arial"/>
              </a:rPr>
              <a:t>أهداف</a:t>
            </a:r>
            <a:r>
              <a:rPr lang="en-GB" i="1" dirty="0">
                <a:sym typeface="Arial"/>
              </a:rPr>
              <a:t> </a:t>
            </a:r>
            <a:r>
              <a:rPr lang="en-GB" i="1" dirty="0" err="1">
                <a:sym typeface="Arial"/>
              </a:rPr>
              <a:t>التعلم</a:t>
            </a:r>
            <a:r>
              <a:rPr lang="ar-SA" i="1" dirty="0">
                <a:sym typeface="Arial"/>
              </a:rPr>
              <a:t> (</a:t>
            </a:r>
            <a:r>
              <a:rPr lang="en-GB" b="1" i="1" dirty="0" err="1">
                <a:sym typeface="Arial"/>
              </a:rPr>
              <a:t>صفحة</a:t>
            </a:r>
            <a:r>
              <a:rPr lang="en-GB" b="1" i="1" dirty="0">
                <a:sym typeface="Arial"/>
              </a:rPr>
              <a:t> </a:t>
            </a:r>
            <a:r>
              <a:rPr lang="ar-SA" b="1" i="1" dirty="0">
                <a:sym typeface="Arial"/>
              </a:rPr>
              <a:t>٢٣ من دليل العمل) </a:t>
            </a:r>
            <a:r>
              <a:rPr lang="en-GB" i="1" dirty="0" err="1">
                <a:sym typeface="Arial"/>
              </a:rPr>
              <a:t>والتفكير</a:t>
            </a:r>
            <a:r>
              <a:rPr lang="en-GB" i="1" dirty="0">
                <a:sym typeface="Arial"/>
              </a:rPr>
              <a:t> في إنجازاتك في نهاية هذا التدريب.</a:t>
            </a:r>
          </a:p>
          <a:p>
            <a:pPr algn="r" rtl="1"/>
            <a:r>
              <a:rPr lang="en-GB" i="1" dirty="0">
                <a:sym typeface="Arial"/>
              </a:rPr>
              <a:t>قد تتطلب بعض أهداف التعلم بعض المعلومات أو الممارسة أو الدعم من المشرف لتحقيقها بالكامل.</a:t>
            </a:r>
          </a:p>
          <a:p>
            <a:pPr algn="r" rtl="1"/>
            <a:r>
              <a:rPr lang="en-GB" i="1" dirty="0">
                <a:sym typeface="Arial"/>
              </a:rPr>
              <a:t>ألقِ نظرة على تدريب اليوم </a:t>
            </a:r>
            <a:r>
              <a:rPr lang="en-GB" i="1" dirty="0" err="1">
                <a:sym typeface="Arial"/>
              </a:rPr>
              <a:t>وأجب</a:t>
            </a:r>
            <a:r>
              <a:rPr lang="en-GB" i="1" dirty="0">
                <a:sym typeface="Arial"/>
              </a:rPr>
              <a:t> </a:t>
            </a:r>
            <a:r>
              <a:rPr lang="en-GB" i="1" dirty="0" err="1">
                <a:sym typeface="Arial"/>
              </a:rPr>
              <a:t>ع</a:t>
            </a:r>
            <a:r>
              <a:rPr lang="ar-SA" i="1" dirty="0" err="1">
                <a:sym typeface="Arial"/>
              </a:rPr>
              <a:t>لى</a:t>
            </a:r>
            <a:r>
              <a:rPr lang="en-GB" i="1" dirty="0">
                <a:sym typeface="Arial"/>
              </a:rPr>
              <a:t> الأسئلة المتعلقة بأهداف التعلم </a:t>
            </a:r>
            <a:r>
              <a:rPr lang="en-GB" i="1" dirty="0" err="1">
                <a:sym typeface="Arial"/>
              </a:rPr>
              <a:t>في</a:t>
            </a:r>
            <a:r>
              <a:rPr lang="en-GB" i="1" dirty="0">
                <a:sym typeface="Arial"/>
              </a:rPr>
              <a:t> </a:t>
            </a:r>
            <a:r>
              <a:rPr lang="ar-SA" i="1" dirty="0">
                <a:sym typeface="Arial"/>
              </a:rPr>
              <a:t>دليل العمل</a:t>
            </a:r>
            <a:r>
              <a:rPr lang="en-GB" i="1" dirty="0">
                <a:sym typeface="Arial"/>
              </a:rPr>
              <a:t> التدريبي.</a:t>
            </a:r>
          </a:p>
          <a:p>
            <a:pPr marL="182563" marR="0" lvl="0" indent="-182563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i="0" dirty="0">
                <a:sym typeface="Arial"/>
              </a:rPr>
              <a:t>امنح </a:t>
            </a:r>
            <a:r>
              <a:rPr lang="en-GB" i="0" dirty="0" err="1">
                <a:sym typeface="Arial"/>
              </a:rPr>
              <a:t>المشاركين</a:t>
            </a:r>
            <a:r>
              <a:rPr lang="en-GB" i="0" dirty="0">
                <a:sym typeface="Arial"/>
              </a:rPr>
              <a:t> </a:t>
            </a:r>
            <a:r>
              <a:rPr lang="ar-SA" i="0" dirty="0">
                <a:sym typeface="Arial"/>
              </a:rPr>
              <a:t>٥</a:t>
            </a:r>
            <a:r>
              <a:rPr lang="en-GB" i="0" dirty="0">
                <a:sym typeface="Arial"/>
              </a:rPr>
              <a:t> دقائق للتفكير في هذه الأسئلة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GB" dirty="0">
              <a:sym typeface="Arial"/>
            </a:endParaRPr>
          </a:p>
          <a:p>
            <a:pPr marL="0" indent="0" algn="r" rtl="1">
              <a:buNone/>
            </a:pPr>
            <a:r>
              <a:rPr lang="en-GB" b="1" dirty="0">
                <a:sym typeface="Arial"/>
              </a:rPr>
              <a:t>مناقشة </a:t>
            </a:r>
            <a:r>
              <a:rPr lang="en-GB" b="1" dirty="0" err="1">
                <a:sym typeface="Arial"/>
              </a:rPr>
              <a:t>عامة</a:t>
            </a:r>
            <a:r>
              <a:rPr lang="en-GB" b="1" dirty="0">
                <a:sym typeface="Arial"/>
              </a:rPr>
              <a:t> </a:t>
            </a:r>
            <a:r>
              <a:rPr lang="ar-SA" b="1" dirty="0">
                <a:sym typeface="Arial"/>
              </a:rPr>
              <a:t>(٥دقائق)</a:t>
            </a:r>
            <a:endParaRPr lang="en-GB" b="1" dirty="0">
              <a:sym typeface="Arial"/>
            </a:endParaRPr>
          </a:p>
          <a:p>
            <a:pPr algn="r" rtl="1"/>
            <a:r>
              <a:rPr lang="en-GB" i="1" dirty="0" err="1">
                <a:sym typeface="Arial"/>
              </a:rPr>
              <a:t>هل</a:t>
            </a:r>
            <a:r>
              <a:rPr lang="en-GB" i="1" dirty="0">
                <a:sym typeface="Arial"/>
              </a:rPr>
              <a:t> يرغب أي شخص في مشاركة:</a:t>
            </a:r>
          </a:p>
          <a:p>
            <a:pPr lvl="1" algn="r" rtl="1"/>
            <a:r>
              <a:rPr lang="en-GB" i="1" dirty="0">
                <a:sym typeface="Arial"/>
              </a:rPr>
              <a:t>ما هي أهداف التعلم التي تحتاج إلى مزيد من المعلومات أو الممارسة أو الدعم لتحقيقها بالكامل؟</a:t>
            </a:r>
          </a:p>
          <a:p>
            <a:pPr lvl="1" algn="r" rtl="1"/>
            <a:r>
              <a:rPr lang="en-GB" i="1" dirty="0">
                <a:sym typeface="Arial"/>
              </a:rPr>
              <a:t>ما هي أهداف التعلم التي تشعر بالثقة حيالها؟</a:t>
            </a:r>
          </a:p>
          <a:p>
            <a:pPr algn="r" rtl="1"/>
            <a:endParaRPr lang="en-GB" i="1" dirty="0">
              <a:sym typeface="Arial"/>
            </a:endParaRPr>
          </a:p>
          <a:p>
            <a:pPr marL="0" indent="0" algn="r" rtl="1">
              <a:buNone/>
            </a:pPr>
            <a:r>
              <a:rPr lang="en-GB" b="1" dirty="0">
                <a:sym typeface="Arial"/>
              </a:rPr>
              <a:t>العمل </a:t>
            </a:r>
            <a:r>
              <a:rPr lang="en-GB" b="1" dirty="0" err="1">
                <a:sym typeface="Arial"/>
              </a:rPr>
              <a:t>الفردي</a:t>
            </a:r>
            <a:r>
              <a:rPr lang="en-GB" b="1" dirty="0">
                <a:sym typeface="Arial"/>
              </a:rPr>
              <a:t> </a:t>
            </a:r>
            <a:r>
              <a:rPr lang="ar-SA" b="1" dirty="0">
                <a:sym typeface="Arial"/>
              </a:rPr>
              <a:t>(٥دقائق)</a:t>
            </a:r>
            <a:endParaRPr lang="en-GB" b="1" dirty="0">
              <a:sym typeface="Arial"/>
            </a:endParaRPr>
          </a:p>
          <a:p>
            <a:pPr algn="r" rtl="1"/>
            <a:r>
              <a:rPr lang="en-GB" dirty="0" err="1">
                <a:sym typeface="Arial"/>
              </a:rPr>
              <a:t>اكمل</a:t>
            </a:r>
            <a:r>
              <a:rPr lang="en-GB" dirty="0">
                <a:sym typeface="Arial"/>
              </a:rPr>
              <a:t> </a:t>
            </a:r>
            <a:r>
              <a:rPr lang="en-GB" dirty="0" err="1">
                <a:sym typeface="Arial"/>
              </a:rPr>
              <a:t>في</a:t>
            </a:r>
            <a:r>
              <a:rPr lang="ar-SA" dirty="0">
                <a:sym typeface="Arial"/>
              </a:rPr>
              <a:t> </a:t>
            </a:r>
            <a:r>
              <a:rPr lang="en-GB" b="1" dirty="0" err="1">
                <a:sym typeface="Arial"/>
              </a:rPr>
              <a:t>صفحة</a:t>
            </a:r>
            <a:r>
              <a:rPr lang="en-GB" b="1" dirty="0">
                <a:sym typeface="Arial"/>
              </a:rPr>
              <a:t> </a:t>
            </a:r>
            <a:r>
              <a:rPr lang="ar-SA" b="1" dirty="0">
                <a:sym typeface="Arial"/>
              </a:rPr>
              <a:t>دليل العمل</a:t>
            </a:r>
            <a:r>
              <a:rPr lang="en-GB" b="1" dirty="0">
                <a:sym typeface="Arial"/>
              </a:rPr>
              <a:t> </a:t>
            </a:r>
            <a:r>
              <a:rPr lang="ar-SA" b="1" dirty="0">
                <a:sym typeface="Arial"/>
              </a:rPr>
              <a:t>٤٠:</a:t>
            </a:r>
            <a:r>
              <a:rPr lang="en-GB" b="1" dirty="0">
                <a:sym typeface="Arial"/>
              </a:rPr>
              <a:t> </a:t>
            </a:r>
            <a:r>
              <a:rPr lang="ar-SA" b="1" dirty="0">
                <a:sym typeface="Arial"/>
              </a:rPr>
              <a:t>التأمل</a:t>
            </a:r>
            <a:endParaRPr lang="en-GB" b="1" dirty="0">
              <a:sym typeface="Arial"/>
            </a:endParaRPr>
          </a:p>
          <a:p>
            <a:pPr algn="r" rtl="1"/>
            <a:r>
              <a:rPr lang="en-GB" i="1" dirty="0">
                <a:sym typeface="Arial"/>
              </a:rPr>
              <a:t>ما الذي فاجأك؟</a:t>
            </a:r>
          </a:p>
          <a:p>
            <a:pPr algn="r" rtl="1"/>
            <a:r>
              <a:rPr lang="en-GB" i="1" dirty="0">
                <a:sym typeface="Arial"/>
              </a:rPr>
              <a:t>ما </a:t>
            </a:r>
            <a:r>
              <a:rPr lang="en-GB" i="1" dirty="0" err="1">
                <a:sym typeface="Arial"/>
              </a:rPr>
              <a:t>هو</a:t>
            </a:r>
            <a:r>
              <a:rPr lang="en-GB" i="1" dirty="0">
                <a:sym typeface="Arial"/>
              </a:rPr>
              <a:t> </a:t>
            </a:r>
            <a:r>
              <a:rPr lang="en-GB" i="1" dirty="0" err="1">
                <a:sym typeface="Arial"/>
              </a:rPr>
              <a:t>التحدي</a:t>
            </a:r>
            <a:r>
              <a:rPr lang="ar-SA" i="1" dirty="0">
                <a:sym typeface="Arial"/>
              </a:rPr>
              <a:t> بالنسبة لك</a:t>
            </a:r>
            <a:r>
              <a:rPr lang="en-GB" i="1" dirty="0">
                <a:sym typeface="Arial"/>
              </a:rPr>
              <a:t>؟</a:t>
            </a:r>
          </a:p>
          <a:p>
            <a:pPr algn="r" rtl="1"/>
            <a:r>
              <a:rPr lang="en-GB" i="1" dirty="0">
                <a:sym typeface="Arial"/>
              </a:rPr>
              <a:t>ماذا كنت ترغب في معرفة المزيد عنه؟</a:t>
            </a:r>
          </a:p>
          <a:p>
            <a:pPr algn="r" rtl="1"/>
            <a:r>
              <a:rPr lang="en-GB" i="0" dirty="0">
                <a:sym typeface="Arial"/>
              </a:rPr>
              <a:t>امنح </a:t>
            </a:r>
            <a:r>
              <a:rPr lang="en-GB" i="0" dirty="0" err="1">
                <a:sym typeface="Arial"/>
              </a:rPr>
              <a:t>المشاركين</a:t>
            </a:r>
            <a:r>
              <a:rPr lang="en-GB" i="0" dirty="0">
                <a:sym typeface="Arial"/>
              </a:rPr>
              <a:t> </a:t>
            </a:r>
            <a:r>
              <a:rPr lang="ar-SA" i="0" dirty="0">
                <a:sym typeface="Arial"/>
              </a:rPr>
              <a:t>٥</a:t>
            </a:r>
            <a:r>
              <a:rPr lang="en-GB" i="0" dirty="0">
                <a:sym typeface="Arial"/>
              </a:rPr>
              <a:t> دقائق للتفكير في هذه الأسئلة</a:t>
            </a:r>
          </a:p>
          <a:p>
            <a:pPr algn="r" rtl="1"/>
            <a:endParaRPr lang="en-GB" dirty="0">
              <a:sym typeface="Arial"/>
            </a:endParaRPr>
          </a:p>
          <a:p>
            <a:pPr marL="0" indent="0" algn="r" rtl="1">
              <a:buNone/>
            </a:pPr>
            <a:r>
              <a:rPr lang="en-GB" b="1" dirty="0">
                <a:sym typeface="Arial"/>
              </a:rPr>
              <a:t>مناقشة </a:t>
            </a:r>
            <a:r>
              <a:rPr lang="en-GB" b="1" dirty="0" err="1">
                <a:sym typeface="Arial"/>
              </a:rPr>
              <a:t>عامة</a:t>
            </a:r>
            <a:r>
              <a:rPr lang="en-GB" b="1" dirty="0">
                <a:sym typeface="Arial"/>
              </a:rPr>
              <a:t> </a:t>
            </a:r>
            <a:r>
              <a:rPr lang="ar-SA" b="1" dirty="0">
                <a:sym typeface="Arial"/>
              </a:rPr>
              <a:t>(٥دقائق)</a:t>
            </a:r>
            <a:endParaRPr lang="en-GB" b="1" dirty="0">
              <a:sym typeface="Arial"/>
            </a:endParaRPr>
          </a:p>
          <a:p>
            <a:pPr algn="r" rtl="1"/>
            <a:r>
              <a:rPr lang="en-GB" i="1" dirty="0" err="1">
                <a:sym typeface="Arial"/>
              </a:rPr>
              <a:t>هل</a:t>
            </a:r>
            <a:r>
              <a:rPr lang="en-GB" i="1" dirty="0">
                <a:sym typeface="Arial"/>
              </a:rPr>
              <a:t> يرغب أي شخص في مشاركة:</a:t>
            </a:r>
          </a:p>
          <a:p>
            <a:pPr lvl="1" algn="r" rtl="1"/>
            <a:r>
              <a:rPr lang="en-GB" i="1" dirty="0" err="1">
                <a:sym typeface="Arial"/>
              </a:rPr>
              <a:t>شيء</a:t>
            </a:r>
            <a:r>
              <a:rPr lang="en-GB" i="1" dirty="0">
                <a:sym typeface="Arial"/>
              </a:rPr>
              <a:t> </a:t>
            </a:r>
            <a:r>
              <a:rPr lang="en-GB" i="1" dirty="0" err="1">
                <a:sym typeface="Arial"/>
              </a:rPr>
              <a:t>تعلمه</a:t>
            </a:r>
            <a:r>
              <a:rPr lang="en-GB" i="1" dirty="0">
                <a:sym typeface="Arial"/>
              </a:rPr>
              <a:t> اليوم؟</a:t>
            </a:r>
          </a:p>
          <a:p>
            <a:pPr lvl="1" algn="r" rtl="1"/>
            <a:r>
              <a:rPr lang="en-GB" i="1" dirty="0">
                <a:sym typeface="Arial"/>
              </a:rPr>
              <a:t>شيء تريد معرفة المزيد عنه؟</a:t>
            </a:r>
          </a:p>
          <a:p>
            <a:pPr algn="r" rtl="1"/>
            <a:r>
              <a:rPr lang="en-GB" i="0" dirty="0">
                <a:sym typeface="Arial"/>
              </a:rPr>
              <a:t>اشرح متى سيبدأ التدريب على الوحدة التالية</a:t>
            </a:r>
          </a:p>
          <a:p>
            <a:pPr algn="r" rtl="1"/>
            <a:r>
              <a:rPr lang="en-GB" i="0" dirty="0">
                <a:sym typeface="Arial"/>
              </a:rPr>
              <a:t>اشكر المشاركين على مشاركتهم</a:t>
            </a:r>
            <a:endParaRPr lang="en-GB" dirty="0">
              <a:sym typeface="Arial"/>
            </a:endParaRP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EDB1B02-EA14-F8C4-58E9-213D010813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ACC475AF-017D-43EC-D2E7-FD26BF14131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80230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dirty="0" err="1">
                <a:sym typeface="Helvetica Neue"/>
              </a:rPr>
              <a:t>عرض</a:t>
            </a:r>
            <a:r>
              <a:rPr lang="en-US" dirty="0">
                <a:sym typeface="Helvetica Neue"/>
              </a:rPr>
              <a:t> الشريحة</a:t>
            </a:r>
          </a:p>
          <a:p>
            <a:pPr algn="r" rtl="1"/>
            <a:r>
              <a:rPr lang="en-US" i="1" dirty="0">
                <a:sym typeface="Helvetica Neue"/>
              </a:rPr>
              <a:t>هل لدى أي شخص أي أسئلة أو بحاجة إلى توضيحات؟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016B51DE-F527-0208-43BB-BDC130541F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783399F-D7F2-6A73-2146-4C6EB1AC56E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6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 err="1"/>
              <a:t>الجلسة</a:t>
            </a:r>
            <a:r>
              <a:rPr lang="en-GB" b="1" dirty="0"/>
              <a:t> </a:t>
            </a:r>
            <a:r>
              <a:rPr lang="ar-SA" b="1" dirty="0"/>
              <a:t>الثانية</a:t>
            </a:r>
            <a:r>
              <a:rPr lang="en-GB" b="1" dirty="0"/>
              <a:t> المدة: </a:t>
            </a:r>
            <a:r>
              <a:rPr lang="ar-SA" b="1" dirty="0"/>
              <a:t>ساعة واحدة</a:t>
            </a:r>
            <a:endParaRPr lang="en-GB" dirty="0"/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شرح</a:t>
            </a:r>
            <a:endParaRPr lang="en-GB" b="1" dirty="0"/>
          </a:p>
          <a:p>
            <a:pPr algn="r" rtl="1"/>
            <a:r>
              <a:rPr lang="en-GB" i="1" dirty="0"/>
              <a:t>الهدف من هذه الجلسة هو بناء </a:t>
            </a:r>
            <a:r>
              <a:rPr lang="en-GB" i="1" dirty="0" err="1"/>
              <a:t>فهم</a:t>
            </a:r>
            <a:r>
              <a:rPr lang="en-GB" i="1" dirty="0"/>
              <a:t> </a:t>
            </a:r>
            <a:r>
              <a:rPr lang="en-GB" i="1" dirty="0" err="1"/>
              <a:t>ماهي</a:t>
            </a:r>
            <a:r>
              <a:rPr lang="en-GB" i="1" dirty="0"/>
              <a:t> </a:t>
            </a:r>
            <a:r>
              <a:rPr lang="en-GB" i="1" dirty="0" err="1"/>
              <a:t>إدارة</a:t>
            </a:r>
            <a:r>
              <a:rPr lang="en-GB" i="1" dirty="0"/>
              <a:t> </a:t>
            </a:r>
            <a:r>
              <a:rPr lang="ar-SA" i="1" dirty="0"/>
              <a:t>ال</a:t>
            </a:r>
            <a:r>
              <a:rPr lang="en-GB" i="1" dirty="0" err="1"/>
              <a:t>حال</a:t>
            </a:r>
            <a:r>
              <a:rPr lang="ar-SA" i="1" dirty="0" err="1"/>
              <a:t>ة</a:t>
            </a:r>
            <a:r>
              <a:rPr lang="en-GB" i="1" dirty="0"/>
              <a:t> </a:t>
            </a:r>
            <a:r>
              <a:rPr lang="ar-SA" i="1" dirty="0"/>
              <a:t>ل</a:t>
            </a:r>
            <a:r>
              <a:rPr lang="en-GB" i="1" dirty="0" err="1"/>
              <a:t>حماية</a:t>
            </a:r>
            <a:r>
              <a:rPr lang="en-GB" i="1" dirty="0"/>
              <a:t> الطفل.</a:t>
            </a:r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B1EBC03-8AF0-591F-D52D-C3AD78F9F9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B3312C3-0382-677F-2CC8-68B5AF240A3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75856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b="1" dirty="0" err="1"/>
              <a:t>عمل</a:t>
            </a:r>
            <a:r>
              <a:rPr lang="en-GB" b="1" dirty="0"/>
              <a:t> </a:t>
            </a:r>
            <a:r>
              <a:rPr lang="ar-SA" b="1" dirty="0"/>
              <a:t>ثنائي (١٠</a:t>
            </a:r>
            <a:r>
              <a:rPr lang="ar-SA" sz="1200" b="1" i="0" u="none" strike="noStrike" cap="none" dirty="0">
                <a:solidFill>
                  <a:schemeClr val="accent5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دقائق)</a:t>
            </a:r>
            <a:endParaRPr lang="ar-SA" b="1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dirty="0" err="1"/>
              <a:t>قسّم</a:t>
            </a:r>
            <a:r>
              <a:rPr lang="en-GB" dirty="0"/>
              <a:t> المجموعة </a:t>
            </a:r>
            <a:r>
              <a:rPr lang="en-GB" dirty="0" err="1"/>
              <a:t>إلى</a:t>
            </a:r>
            <a:r>
              <a:rPr lang="en-GB" dirty="0"/>
              <a:t> </a:t>
            </a:r>
            <a:r>
              <a:rPr lang="ar-SA" dirty="0"/>
              <a:t>ثنائيات</a:t>
            </a:r>
            <a:endParaRPr lang="en-GB" dirty="0"/>
          </a:p>
          <a:p>
            <a:pPr algn="r" rtl="1"/>
            <a:r>
              <a:rPr lang="en-GB" dirty="0"/>
              <a:t>توجيه </a:t>
            </a:r>
            <a:r>
              <a:rPr lang="en-GB" dirty="0" err="1"/>
              <a:t>المشاركين</a:t>
            </a:r>
            <a:r>
              <a:rPr lang="en-GB" dirty="0"/>
              <a:t> </a:t>
            </a:r>
            <a:r>
              <a:rPr lang="en-GB" dirty="0" err="1"/>
              <a:t>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GB" b="1" dirty="0" err="1"/>
              <a:t>صفحة</a:t>
            </a:r>
            <a:r>
              <a:rPr lang="en-GB" b="1" dirty="0"/>
              <a:t> </a:t>
            </a:r>
            <a:r>
              <a:rPr lang="ar-SA" b="1" dirty="0"/>
              <a:t>٢٤من دليل العمل</a:t>
            </a:r>
            <a:r>
              <a:rPr lang="en-GB" b="1" dirty="0"/>
              <a:t>: تعريف إدارة الحالة</a:t>
            </a:r>
          </a:p>
          <a:p>
            <a:pPr algn="r" rtl="1"/>
            <a:r>
              <a:rPr lang="en-GB" i="1" dirty="0" err="1"/>
              <a:t>مع</a:t>
            </a:r>
            <a:r>
              <a:rPr lang="en-GB" i="1" dirty="0"/>
              <a:t> </a:t>
            </a:r>
            <a:r>
              <a:rPr lang="ar-SA" i="1" dirty="0"/>
              <a:t>زميلك</a:t>
            </a:r>
            <a:r>
              <a:rPr lang="en-GB" i="1" dirty="0"/>
              <a:t>:</a:t>
            </a:r>
          </a:p>
          <a:p>
            <a:pPr lvl="1" algn="r" rtl="1"/>
            <a:r>
              <a:rPr lang="en-GB" i="1" dirty="0"/>
              <a:t>صياغة تعريف إدارة حالة حماية الطفل</a:t>
            </a:r>
          </a:p>
          <a:p>
            <a:pPr lvl="1" algn="r" rtl="1"/>
            <a:r>
              <a:rPr lang="ar-SA" i="1" dirty="0"/>
              <a:t>لقد تم تزويدكم</a:t>
            </a:r>
            <a:r>
              <a:rPr lang="en-GB" i="1" dirty="0"/>
              <a:t> </a:t>
            </a:r>
            <a:r>
              <a:rPr lang="ar-SA" i="1" dirty="0"/>
              <a:t>ب</a:t>
            </a:r>
            <a:r>
              <a:rPr lang="en-GB" i="1" dirty="0" err="1"/>
              <a:t>ثلاثة</a:t>
            </a:r>
            <a:r>
              <a:rPr lang="en-GB" i="1" dirty="0"/>
              <a:t> أسئلة في أعلى </a:t>
            </a:r>
            <a:r>
              <a:rPr lang="en-GB" i="1" dirty="0" err="1"/>
              <a:t>الصفحة</a:t>
            </a:r>
            <a:r>
              <a:rPr lang="en-GB" i="1" dirty="0"/>
              <a:t> </a:t>
            </a:r>
            <a:r>
              <a:rPr lang="en-GB" i="1" dirty="0" err="1"/>
              <a:t>لمساعدتك</a:t>
            </a:r>
            <a:r>
              <a:rPr lang="ar-SA" i="1" dirty="0" err="1"/>
              <a:t>م</a:t>
            </a:r>
            <a:r>
              <a:rPr lang="en-GB" i="1" dirty="0"/>
              <a:t> على التفكير فيما يجب تضمينه </a:t>
            </a:r>
            <a:r>
              <a:rPr lang="en-GB" i="1" dirty="0" err="1"/>
              <a:t>في</a:t>
            </a:r>
            <a:r>
              <a:rPr lang="en-GB" i="1" dirty="0"/>
              <a:t> </a:t>
            </a:r>
            <a:r>
              <a:rPr lang="ar-SA" i="1" dirty="0"/>
              <a:t>ال</a:t>
            </a:r>
            <a:r>
              <a:rPr lang="en-GB" i="1" dirty="0" err="1"/>
              <a:t>تعريف</a:t>
            </a:r>
            <a:r>
              <a:rPr lang="en-GB" i="1" dirty="0"/>
              <a:t>.</a:t>
            </a:r>
          </a:p>
          <a:p>
            <a:pPr algn="r" rtl="1"/>
            <a:r>
              <a:rPr lang="en-GB" dirty="0"/>
              <a:t>امنح </a:t>
            </a:r>
            <a:r>
              <a:rPr lang="en-GB" dirty="0" err="1"/>
              <a:t>المشاركين</a:t>
            </a:r>
            <a:r>
              <a:rPr lang="en-GB" dirty="0"/>
              <a:t> </a:t>
            </a:r>
            <a:r>
              <a:rPr lang="ar-SA" dirty="0"/>
              <a:t>١٠</a:t>
            </a:r>
            <a:r>
              <a:rPr lang="en-GB" dirty="0"/>
              <a:t> </a:t>
            </a:r>
            <a:r>
              <a:rPr lang="en-GB" dirty="0" err="1"/>
              <a:t>دقائق</a:t>
            </a:r>
            <a:r>
              <a:rPr lang="en-GB" dirty="0"/>
              <a:t> </a:t>
            </a:r>
            <a:r>
              <a:rPr lang="en-GB" dirty="0" err="1"/>
              <a:t>لإكمال</a:t>
            </a:r>
            <a:r>
              <a:rPr lang="ar-SA" dirty="0"/>
              <a:t> النشاط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dirty="0"/>
              <a:t>اطلب </a:t>
            </a:r>
            <a:r>
              <a:rPr lang="en-GB" dirty="0" err="1"/>
              <a:t>من</a:t>
            </a:r>
            <a:r>
              <a:rPr lang="en-GB" dirty="0"/>
              <a:t> </a:t>
            </a:r>
            <a:r>
              <a:rPr lang="en-GB" dirty="0" err="1"/>
              <a:t>متطوعين</a:t>
            </a:r>
            <a:r>
              <a:rPr lang="en-GB" dirty="0"/>
              <a:t> مشاركة تعريفهم وكتابته </a:t>
            </a:r>
            <a:r>
              <a:rPr lang="en-GB" dirty="0" err="1"/>
              <a:t>على</a:t>
            </a:r>
            <a:r>
              <a:rPr lang="en-GB" dirty="0"/>
              <a:t> </a:t>
            </a:r>
            <a:r>
              <a:rPr lang="ar-SA" dirty="0"/>
              <a:t>ال</a:t>
            </a:r>
            <a:r>
              <a:rPr lang="en-GB" dirty="0" err="1"/>
              <a:t>لوح</a:t>
            </a:r>
            <a:r>
              <a:rPr lang="en-GB" dirty="0"/>
              <a:t> </a:t>
            </a:r>
            <a:r>
              <a:rPr lang="ar-SA" dirty="0"/>
              <a:t>ال</a:t>
            </a:r>
            <a:r>
              <a:rPr lang="en-GB" dirty="0" err="1"/>
              <a:t>ورقي</a:t>
            </a:r>
            <a:endParaRPr lang="en-GB" dirty="0"/>
          </a:p>
          <a:p>
            <a:pPr algn="r" rtl="1"/>
            <a:r>
              <a:rPr lang="en-GB" dirty="0"/>
              <a:t>ضع دائرة حول الكلمات التالية إذا ظهرت في </a:t>
            </a:r>
            <a:r>
              <a:rPr lang="en-GB" dirty="0" err="1"/>
              <a:t>التعريفات</a:t>
            </a:r>
            <a:r>
              <a:rPr lang="en-GB" dirty="0"/>
              <a:t> </a:t>
            </a:r>
            <a:r>
              <a:rPr lang="en-GB" dirty="0" err="1"/>
              <a:t>ال</a:t>
            </a:r>
            <a:r>
              <a:rPr lang="ar-SA" dirty="0"/>
              <a:t>تي تمت مشاركتها من قبل</a:t>
            </a:r>
            <a:r>
              <a:rPr lang="en-GB" dirty="0"/>
              <a:t> المشاركين</a:t>
            </a:r>
          </a:p>
          <a:p>
            <a:pPr lvl="1" algn="r" rtl="1"/>
            <a:r>
              <a:rPr lang="en-GB" dirty="0"/>
              <a:t>الاحتياجات</a:t>
            </a:r>
          </a:p>
          <a:p>
            <a:pPr lvl="1" algn="r" rtl="1"/>
            <a:r>
              <a:rPr lang="en-GB" dirty="0"/>
              <a:t>مخاطر الحماية</a:t>
            </a:r>
          </a:p>
          <a:p>
            <a:pPr lvl="1" algn="r" rtl="1"/>
            <a:r>
              <a:rPr lang="ar-SA" dirty="0"/>
              <a:t>مخاوف</a:t>
            </a:r>
            <a:r>
              <a:rPr lang="en-GB" dirty="0"/>
              <a:t> الحماية</a:t>
            </a:r>
          </a:p>
          <a:p>
            <a:pPr lvl="1" algn="r" rtl="1"/>
            <a:r>
              <a:rPr lang="en-GB" dirty="0"/>
              <a:t>منهجي</a:t>
            </a:r>
          </a:p>
          <a:p>
            <a:pPr lvl="1" algn="r" rtl="1"/>
            <a:r>
              <a:rPr lang="en-GB" dirty="0"/>
              <a:t>في الوقت المناسب</a:t>
            </a:r>
          </a:p>
          <a:p>
            <a:pPr lvl="1" algn="r" rtl="1"/>
            <a:r>
              <a:rPr lang="ar-SA" dirty="0"/>
              <a:t>ال</a:t>
            </a:r>
            <a:r>
              <a:rPr lang="en-GB" dirty="0" err="1"/>
              <a:t>دعم</a:t>
            </a:r>
            <a:endParaRPr lang="en-GB" dirty="0"/>
          </a:p>
          <a:p>
            <a:pPr lvl="1" algn="r" rtl="1"/>
            <a:r>
              <a:rPr lang="ar-SA" dirty="0"/>
              <a:t>ال</a:t>
            </a:r>
            <a:r>
              <a:rPr lang="en-GB" dirty="0" err="1"/>
              <a:t>تنسيق</a:t>
            </a:r>
            <a:endParaRPr lang="en-GB" dirty="0"/>
          </a:p>
          <a:p>
            <a:pPr lvl="1" algn="r" rtl="1"/>
            <a:r>
              <a:rPr lang="en-GB" dirty="0"/>
              <a:t>الإحالات</a:t>
            </a:r>
          </a:p>
          <a:p>
            <a:pPr lvl="1" algn="r" rtl="1"/>
            <a:endParaRPr lang="en-GB" dirty="0"/>
          </a:p>
          <a:p>
            <a:pPr lvl="1" algn="r" rtl="1"/>
            <a:endParaRPr lang="en-GB" dirty="0"/>
          </a:p>
          <a:p>
            <a:pPr lvl="1"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4A136AF-0B18-4AE8-C7BB-9E80033223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2CB1442-1E41-F0D8-B32E-7FAC7407007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529847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 err="1"/>
              <a:t>تعريف</a:t>
            </a:r>
            <a:r>
              <a:rPr lang="en-GB" i="1" dirty="0"/>
              <a:t> </a:t>
            </a:r>
            <a:r>
              <a:rPr lang="en-GB" i="1" dirty="0" err="1"/>
              <a:t>إدارة</a:t>
            </a:r>
            <a:r>
              <a:rPr lang="en-GB" i="1" dirty="0"/>
              <a:t> </a:t>
            </a:r>
            <a:r>
              <a:rPr lang="en-GB" i="1" dirty="0" err="1"/>
              <a:t>الحالة</a:t>
            </a:r>
            <a:r>
              <a:rPr lang="ar-SA" i="1" dirty="0"/>
              <a:t> موجود</a:t>
            </a:r>
            <a:r>
              <a:rPr lang="en-GB" i="1" dirty="0"/>
              <a:t> في:</a:t>
            </a:r>
          </a:p>
          <a:p>
            <a:pPr lvl="1" algn="r" rtl="1"/>
            <a:r>
              <a:rPr lang="en-GB" i="1" dirty="0"/>
              <a:t>المعايير الدنيا لحماية الطفل</a:t>
            </a:r>
          </a:p>
          <a:p>
            <a:pPr lvl="1" algn="r" rtl="1"/>
            <a:r>
              <a:rPr lang="en-US" sz="1200" i="1" dirty="0" err="1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المبادئ</a:t>
            </a:r>
            <a:r>
              <a:rPr lang="en-US" sz="1200" i="1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i="1" dirty="0" err="1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التوجيهية</a:t>
            </a:r>
            <a:r>
              <a:rPr lang="en-GB" i="1" dirty="0"/>
              <a:t> </a:t>
            </a:r>
            <a:r>
              <a:rPr lang="ar-SA" i="1" dirty="0"/>
              <a:t>ال</a:t>
            </a:r>
            <a:r>
              <a:rPr lang="en-GB" i="1" dirty="0" err="1"/>
              <a:t>مشتركة</a:t>
            </a:r>
            <a:r>
              <a:rPr lang="en-GB" i="1" dirty="0"/>
              <a:t> بين الوكالات لحماية الطفل في العمل الإنساني</a:t>
            </a:r>
          </a:p>
          <a:p>
            <a:pPr algn="r" rtl="1"/>
            <a:r>
              <a:rPr lang="en-GB" dirty="0" err="1"/>
              <a:t>عرض</a:t>
            </a:r>
            <a:r>
              <a:rPr lang="en-GB" dirty="0"/>
              <a:t> الشريحة</a:t>
            </a:r>
          </a:p>
          <a:p>
            <a:pPr algn="r" rtl="1"/>
            <a:r>
              <a:rPr lang="ar-SA" dirty="0"/>
              <a:t>الإشارة</a:t>
            </a:r>
            <a:r>
              <a:rPr lang="en-GB" dirty="0"/>
              <a:t> إلى:</a:t>
            </a:r>
          </a:p>
          <a:p>
            <a:pPr lvl="1" algn="r" rtl="1"/>
            <a:r>
              <a:rPr lang="en-GB" dirty="0"/>
              <a:t>التعريفات </a:t>
            </a:r>
            <a:r>
              <a:rPr lang="en-GB" dirty="0" err="1"/>
              <a:t>التي</a:t>
            </a:r>
            <a:r>
              <a:rPr lang="en-GB" dirty="0"/>
              <a:t> </a:t>
            </a:r>
            <a:r>
              <a:rPr lang="ar-SA" dirty="0"/>
              <a:t>تمت </a:t>
            </a:r>
            <a:r>
              <a:rPr lang="ar-SA" dirty="0" err="1"/>
              <a:t>م</a:t>
            </a:r>
            <a:r>
              <a:rPr lang="en-GB" dirty="0" err="1"/>
              <a:t>شارك</a:t>
            </a:r>
            <a:r>
              <a:rPr lang="ar-SA" dirty="0" err="1"/>
              <a:t>ت</a:t>
            </a:r>
            <a:r>
              <a:rPr lang="en-GB" dirty="0" err="1"/>
              <a:t>ها</a:t>
            </a:r>
            <a:r>
              <a:rPr lang="en-GB" dirty="0"/>
              <a:t> </a:t>
            </a:r>
            <a:r>
              <a:rPr lang="ar-SA" dirty="0"/>
              <a:t> من قبل </a:t>
            </a:r>
            <a:r>
              <a:rPr lang="en-GB" dirty="0" err="1"/>
              <a:t>المشارك</a:t>
            </a:r>
            <a:r>
              <a:rPr lang="ar-SA" dirty="0" err="1"/>
              <a:t>ي</a:t>
            </a:r>
            <a:r>
              <a:rPr lang="en-GB" dirty="0" err="1"/>
              <a:t>ن</a:t>
            </a:r>
            <a:r>
              <a:rPr lang="en-GB" dirty="0"/>
              <a:t> في وقت سابق</a:t>
            </a:r>
          </a:p>
          <a:p>
            <a:pPr lvl="1" algn="r" rtl="1"/>
            <a:r>
              <a:rPr lang="en-GB" dirty="0" err="1"/>
              <a:t>الكلمات</a:t>
            </a:r>
            <a:r>
              <a:rPr lang="en-GB" dirty="0"/>
              <a:t> </a:t>
            </a:r>
            <a:r>
              <a:rPr lang="en-GB" dirty="0" err="1"/>
              <a:t>ال</a:t>
            </a:r>
            <a:r>
              <a:rPr lang="ar-SA" dirty="0"/>
              <a:t>تي تم وضعها</a:t>
            </a:r>
            <a:r>
              <a:rPr lang="en-GB" dirty="0"/>
              <a:t> بدائرة والمستخدمة أيضًا في التعريف المشترك بين الوكالات</a:t>
            </a:r>
          </a:p>
          <a:p>
            <a:pPr algn="r" rtl="1"/>
            <a:r>
              <a:rPr lang="en-GB" i="1" dirty="0" err="1"/>
              <a:t>يمكنك</a:t>
            </a:r>
            <a:r>
              <a:rPr lang="ar-SA" i="1" dirty="0" err="1"/>
              <a:t>م</a:t>
            </a:r>
            <a:r>
              <a:rPr lang="en-GB" i="1" dirty="0"/>
              <a:t> </a:t>
            </a:r>
            <a:r>
              <a:rPr lang="en-GB" i="1" dirty="0" err="1"/>
              <a:t>أيضًا</a:t>
            </a:r>
            <a:r>
              <a:rPr lang="en-GB" i="1" dirty="0"/>
              <a:t> </a:t>
            </a:r>
            <a:r>
              <a:rPr lang="en-GB" i="1" dirty="0" err="1"/>
              <a:t>ال</a:t>
            </a:r>
            <a:r>
              <a:rPr lang="ar-SA" i="1" dirty="0"/>
              <a:t>اطلاع</a:t>
            </a:r>
            <a:r>
              <a:rPr lang="en-GB" i="1" dirty="0"/>
              <a:t> </a:t>
            </a:r>
            <a:r>
              <a:rPr lang="en-GB" i="1" dirty="0" err="1"/>
              <a:t>على</a:t>
            </a:r>
            <a:r>
              <a:rPr lang="en-GB" i="1" dirty="0"/>
              <a:t> </a:t>
            </a:r>
            <a:r>
              <a:rPr lang="ar-SA" b="1" dirty="0"/>
              <a:t>ال</a:t>
            </a:r>
            <a:r>
              <a:rPr lang="en-GB" b="1" dirty="0" err="1"/>
              <a:t>صفحة</a:t>
            </a:r>
            <a:r>
              <a:rPr lang="en-GB" b="1" dirty="0"/>
              <a:t> </a:t>
            </a:r>
            <a:r>
              <a:rPr lang="ar-SA" b="1" dirty="0"/>
              <a:t>٢٥من دليل العمل: التعريفات</a:t>
            </a:r>
            <a:endParaRPr lang="en-GB" i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4EB5D68-1F5C-25C1-6253-47CF5664C0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14E7954-73E6-3908-1FC6-52038DFCEFC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6218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64030-D6C8-EF5B-E7C9-E41C718F73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1D943A-CD8C-D300-C659-F774105FA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C665A-73B9-C804-2DE4-4F09AB0E9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01/04/2023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73CCB-B292-BE09-0AE4-CC8A72531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5C57B-9462-9F8B-8D10-5A4BEFCD8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10993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22CAE-9311-B6F5-9864-7124EE547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228B49-9FF1-D432-35BC-1573F1F2F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0A7B4-D9B9-0B1D-933E-5FB62F94D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01/04/2023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713E7-8CD1-EE89-85E5-398CE66F9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499F-0F8E-2649-13CA-1BDE665F0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25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10AE78-046D-81C1-32FF-8D7EB2AF5D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48CD00-F063-5B8C-1929-3360D64C5C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4AC70-BE8B-F0BC-BE99-9EEBC0CD0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01/04/2023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40BBE-75D7-8774-EFE5-C99EFFF5C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99FB1-E463-2694-9778-C685E3FD8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064691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Pentagon 2">
            <a:extLst>
              <a:ext uri="{FF2B5EF4-FFF2-40B4-BE49-F238E27FC236}">
                <a16:creationId xmlns:a16="http://schemas.microsoft.com/office/drawing/2014/main" id="{A8BE9D00-E3B6-4C8A-9850-E680BFE2727A}"/>
              </a:ext>
            </a:extLst>
          </p:cNvPr>
          <p:cNvSpPr/>
          <p:nvPr userDrawn="1"/>
        </p:nvSpPr>
        <p:spPr>
          <a:xfrm>
            <a:off x="0" y="0"/>
            <a:ext cx="5811000" cy="6858000"/>
          </a:xfrm>
          <a:prstGeom prst="homePlate">
            <a:avLst>
              <a:gd name="adj" fmla="val 25259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D0172625-8E54-4F58-8621-F7FE15D63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6385" y="3099692"/>
            <a:ext cx="4015311" cy="562168"/>
          </a:xfrm>
        </p:spPr>
        <p:txBody>
          <a:bodyPr>
            <a:noAutofit/>
          </a:bodyPr>
          <a:lstStyle>
            <a:lvl1pPr algn="l">
              <a:defRPr sz="48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82586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xagon 5">
            <a:extLst>
              <a:ext uri="{FF2B5EF4-FFF2-40B4-BE49-F238E27FC236}">
                <a16:creationId xmlns:a16="http://schemas.microsoft.com/office/drawing/2014/main" id="{B44FDF81-8ADA-496B-B92F-CF22EC5DCC7F}"/>
              </a:ext>
            </a:extLst>
          </p:cNvPr>
          <p:cNvSpPr/>
          <p:nvPr userDrawn="1"/>
        </p:nvSpPr>
        <p:spPr>
          <a:xfrm rot="1782986">
            <a:off x="657418" y="1353464"/>
            <a:ext cx="4749573" cy="4094457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17F4B93-D5FC-4BC1-ACC8-42A00E6E8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4548" y="3099692"/>
            <a:ext cx="4015311" cy="562168"/>
          </a:xfrm>
        </p:spPr>
        <p:txBody>
          <a:bodyPr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22468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E0BEFEC-EC87-4309-BFFA-7F010E02C918}"/>
              </a:ext>
            </a:extLst>
          </p:cNvPr>
          <p:cNvSpPr/>
          <p:nvPr userDrawn="1"/>
        </p:nvSpPr>
        <p:spPr>
          <a:xfrm>
            <a:off x="0" y="-1"/>
            <a:ext cx="12192000" cy="9855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5C4430-545B-43B4-8F97-B99486693A1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17" y="6230028"/>
            <a:ext cx="349714" cy="40260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D558F4F-F02F-4C45-8C27-F7DD99B0F780}"/>
              </a:ext>
            </a:extLst>
          </p:cNvPr>
          <p:cNvSpPr/>
          <p:nvPr userDrawn="1"/>
        </p:nvSpPr>
        <p:spPr>
          <a:xfrm>
            <a:off x="766810" y="6277443"/>
            <a:ext cx="41607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chemeClr val="bg2">
                    <a:lumMod val="75000"/>
                  </a:schemeClr>
                </a:solidFill>
                <a:latin typeface="+mn-lt"/>
                <a:ea typeface="Calibri"/>
                <a:cs typeface="Calibri"/>
                <a:sym typeface="Calibri"/>
              </a:rPr>
              <a:t>Level 1 Module 2: </a:t>
            </a:r>
            <a:r>
              <a:rPr lang="en-US" sz="1400" b="1" i="0" u="none" strike="noStrike" cap="none" dirty="0">
                <a:solidFill>
                  <a:schemeClr val="bg2">
                    <a:lumMod val="75000"/>
                  </a:schemeClr>
                </a:solidFill>
                <a:latin typeface="+mn-lt"/>
                <a:ea typeface="Calibri"/>
                <a:cs typeface="Calibri"/>
                <a:sym typeface="Calibri"/>
              </a:rPr>
              <a:t>Foundations of Case Management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F5FD31-A1B4-42BF-B5CB-087E7BAA2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13994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D6D93-1933-C35B-524F-063A433BF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89C65-E993-A225-C17A-8A99B1D73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D55C0-A639-AF05-81C4-98251450C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01/04/2023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6D330-F870-FBE2-E94A-69D891AC9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78CC3-2FCD-FE09-7212-8A69ACE76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95327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21B7-687F-A3C0-3B6F-4089E4632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75955-1AE9-48D7-5D78-BC3F74CE2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796F2-37EE-FFD3-8873-1AF92236A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01/04/2023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7A190-3C62-4AAD-A046-279F12B6A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5FCAD-583D-2B37-4501-EB87BA122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794162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A1BE0-60C8-7A89-436B-6BEE34107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298D3-8ABF-28CA-E405-D8AC5F4154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DF2E20-002A-25C3-056C-87CF2B563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3BF844-92DF-FF55-51F7-68A95C588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01/04/2023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D206ED-9DC0-8F7E-FAE7-1326F8BFA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CB11B8-BF92-F625-932B-EF6CEA2F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4016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437BA-26F1-A3BC-BBF0-4E530D6B1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B0509-BC70-0C1A-FB4C-1C8B63BA0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7FABA4-3DD1-4C57-8BE7-03EDC9A16A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C6786E-C9C1-E8F1-6572-6B8429B87C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28ABD4-0AE1-A87B-78B4-8CBB1AE932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1E12EF-9DFB-B445-F1B3-50192AA12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01/04/2023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44E0CE-3CAE-8967-35AC-E1F02DBAD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F18714-73B9-92EA-511C-98BE5962A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4152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B4958-DCD7-2D38-C5D0-31662410B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7186A0-FC7A-A240-83F6-2CA6EA69E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01/04/2023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F04807-CC3F-9B24-E1FC-9B241239A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A25954-8820-2D71-ED82-13AE797C0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58767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BE883B-DBA4-C1A9-8C21-0723CB308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01/04/2023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CABF53-678B-614D-D299-2A68E9DC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58174A-0E63-6F63-0ED4-7465940EF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5468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78D36-C292-A52C-C981-BB4F01CFD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A2FCF-8E76-82EE-30D6-25829B3E7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9002AF-9E73-ED0B-051B-5F014F5345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9BDB82-23AD-5107-191B-C3D1DDE2A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01/04/2023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550E2C-AF06-02CB-FAD0-16301B5F2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26A7B-74A6-57EE-8E2B-D85F20DEB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01311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D8834-633B-55AA-505E-967858A36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9D6863-9F88-C56F-0533-C4E72C91F7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63DCEA-A461-FBBD-0525-1E668AA27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BBFF7-8D0C-18DA-743C-A847709E2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6F06-430C-4051-8C0E-2543CB371EC4}" type="datetimeFigureOut">
              <a:rPr lang="en-BE" smtClean="0"/>
              <a:t>01/04/2023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79498D-0846-44B8-92FD-6D2BDEF23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71E74F-EE47-4B1C-C6A4-6DAC7286E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58118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EFC601-0C44-2DE7-700E-D5FABF492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C6A06-F621-DC02-55CC-E13A21D62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DE7FA-220E-1B0D-4B5C-FBA222E984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B6F06-430C-4051-8C0E-2543CB371EC4}" type="datetimeFigureOut">
              <a:rPr lang="en-BE" smtClean="0"/>
              <a:t>01/04/2023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C3CB3-8D57-86AD-1D8C-4E91ABF386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7E79E-B088-0BAE-35D4-2A8769C99A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3BF5B-FD2C-4BC0-B031-C5127636676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897334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047366-B7C4-7B45-4C43-E9BDE7B8064B}"/>
              </a:ext>
            </a:extLst>
          </p:cNvPr>
          <p:cNvSpPr txBox="1"/>
          <p:nvPr/>
        </p:nvSpPr>
        <p:spPr>
          <a:xfrm>
            <a:off x="851850" y="1347228"/>
            <a:ext cx="618172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CA" sz="5400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أسس إدارة الحالة</a:t>
            </a:r>
          </a:p>
          <a:p>
            <a:pPr algn="r" rtl="1"/>
            <a:endParaRPr lang="en-CA" sz="2800" b="1" spc="300" dirty="0">
              <a:solidFill>
                <a:schemeClr val="accent5"/>
              </a:solidFill>
              <a:latin typeface="Garamond" panose="02020404030301010803" pitchFamily="18" charset="0"/>
            </a:endParaRPr>
          </a:p>
          <a:p>
            <a:pPr algn="ctr" rtl="1"/>
            <a:r>
              <a:rPr lang="en-CA" sz="2800" b="1" spc="3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المستو</a:t>
            </a:r>
            <a:r>
              <a:rPr lang="ar-SA" sz="2800" b="1" spc="3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ى</a:t>
            </a:r>
            <a:r>
              <a:rPr lang="ar-SA" sz="2800" b="1" spc="3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الأول </a:t>
            </a:r>
            <a:r>
              <a:rPr lang="en-CA" sz="2800" b="1" spc="3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sz="2800" b="1" spc="3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الوحدة</a:t>
            </a:r>
            <a:r>
              <a:rPr lang="en-CA" sz="2800" b="1" spc="3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800" b="1" spc="3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الثانية</a:t>
            </a:r>
            <a:endParaRPr lang="en-CA" sz="2800" b="1" spc="3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Logo  Description automatically generated">
            <a:extLst>
              <a:ext uri="{FF2B5EF4-FFF2-40B4-BE49-F238E27FC236}">
                <a16:creationId xmlns:a16="http://schemas.microsoft.com/office/drawing/2014/main" id="{FBA6E971-DD8A-9150-CE04-0170ABD555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593" y="4258960"/>
            <a:ext cx="2405008" cy="923462"/>
          </a:xfrm>
          <a:prstGeom prst="rect">
            <a:avLst/>
          </a:prstGeom>
        </p:spPr>
      </p:pic>
      <p:pic>
        <p:nvPicPr>
          <p:cNvPr id="5" name="Picture 4" descr="Text  Description automatically generated">
            <a:extLst>
              <a:ext uri="{FF2B5EF4-FFF2-40B4-BE49-F238E27FC236}">
                <a16:creationId xmlns:a16="http://schemas.microsoft.com/office/drawing/2014/main" id="{757EFDEF-3F29-8981-91CB-842F06EC40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406" y="4360601"/>
            <a:ext cx="2405009" cy="685884"/>
          </a:xfrm>
          <a:prstGeom prst="rect">
            <a:avLst/>
          </a:prstGeom>
        </p:spPr>
      </p:pic>
      <p:sp>
        <p:nvSpPr>
          <p:cNvPr id="9" name="Hexagon 8">
            <a:extLst>
              <a:ext uri="{FF2B5EF4-FFF2-40B4-BE49-F238E27FC236}">
                <a16:creationId xmlns:a16="http://schemas.microsoft.com/office/drawing/2014/main" id="{E10CB048-1124-886B-7438-1440466CF507}"/>
              </a:ext>
            </a:extLst>
          </p:cNvPr>
          <p:cNvSpPr/>
          <p:nvPr/>
        </p:nvSpPr>
        <p:spPr>
          <a:xfrm rot="1782986">
            <a:off x="6629402" y="1583539"/>
            <a:ext cx="4510404" cy="388826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C38B6B8-8E0E-F998-0B34-FED0A3A808A4}"/>
              </a:ext>
            </a:extLst>
          </p:cNvPr>
          <p:cNvGrpSpPr/>
          <p:nvPr/>
        </p:nvGrpSpPr>
        <p:grpSpPr>
          <a:xfrm>
            <a:off x="7780788" y="2521399"/>
            <a:ext cx="2249477" cy="1958968"/>
            <a:chOff x="7499908" y="5144366"/>
            <a:chExt cx="702781" cy="580838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C4E94A9-589F-7065-B65C-51BBE4CD5E38}"/>
                </a:ext>
              </a:extLst>
            </p:cNvPr>
            <p:cNvGrpSpPr/>
            <p:nvPr/>
          </p:nvGrpSpPr>
          <p:grpSpPr>
            <a:xfrm>
              <a:off x="7499908" y="5144366"/>
              <a:ext cx="702781" cy="580838"/>
              <a:chOff x="5957706" y="3325646"/>
              <a:chExt cx="2611796" cy="1892062"/>
            </a:xfrm>
            <a:solidFill>
              <a:schemeClr val="bg1"/>
            </a:solidFill>
          </p:grpSpPr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6028A717-9C3B-7768-762E-95D5F9A56100}"/>
                  </a:ext>
                </a:extLst>
              </p:cNvPr>
              <p:cNvSpPr/>
              <p:nvPr/>
            </p:nvSpPr>
            <p:spPr>
              <a:xfrm>
                <a:off x="5957706" y="3547504"/>
                <a:ext cx="2611796" cy="1670204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>
                  <a:solidFill>
                    <a:schemeClr val="bg1"/>
                  </a:solidFill>
                  <a:latin typeface="Helvetica Neue"/>
                </a:endParaRPr>
              </a:p>
            </p:txBody>
          </p:sp>
          <p:sp>
            <p:nvSpPr>
              <p:cNvPr id="23" name="Rectangle: Top Corners Rounded 22">
                <a:extLst>
                  <a:ext uri="{FF2B5EF4-FFF2-40B4-BE49-F238E27FC236}">
                    <a16:creationId xmlns:a16="http://schemas.microsoft.com/office/drawing/2014/main" id="{CEED9CE8-90F7-E096-0F10-E0145E569B32}"/>
                  </a:ext>
                </a:extLst>
              </p:cNvPr>
              <p:cNvSpPr/>
              <p:nvPr/>
            </p:nvSpPr>
            <p:spPr>
              <a:xfrm>
                <a:off x="5957706" y="3325646"/>
                <a:ext cx="538650" cy="515820"/>
              </a:xfrm>
              <a:prstGeom prst="round2SameRect">
                <a:avLst/>
              </a:prstGeom>
              <a:grpFill/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Round Same Side Corner Rectangle 35">
              <a:extLst>
                <a:ext uri="{FF2B5EF4-FFF2-40B4-BE49-F238E27FC236}">
                  <a16:creationId xmlns:a16="http://schemas.microsoft.com/office/drawing/2014/main" id="{BB8CAB86-650A-26FC-61DF-0E486DA3522B}"/>
                </a:ext>
              </a:extLst>
            </p:cNvPr>
            <p:cNvSpPr/>
            <p:nvPr/>
          </p:nvSpPr>
          <p:spPr>
            <a:xfrm>
              <a:off x="7761324" y="5516290"/>
              <a:ext cx="180932" cy="13431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102B2D1F-DE45-ECF5-3DF8-881A4843A67D}"/>
                </a:ext>
              </a:extLst>
            </p:cNvPr>
            <p:cNvSpPr/>
            <p:nvPr/>
          </p:nvSpPr>
          <p:spPr>
            <a:xfrm>
              <a:off x="7759987" y="5302716"/>
              <a:ext cx="189842" cy="18226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779927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3613698-B9C6-09B0-298E-21400F50E026}"/>
              </a:ext>
            </a:extLst>
          </p:cNvPr>
          <p:cNvSpPr/>
          <p:nvPr/>
        </p:nvSpPr>
        <p:spPr>
          <a:xfrm>
            <a:off x="3485322" y="1913599"/>
            <a:ext cx="7702457" cy="28798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lvl="0" algn="r" rtl="1">
              <a:lnSpc>
                <a:spcPct val="107000"/>
              </a:lnSpc>
              <a:spcAft>
                <a:spcPts val="800"/>
              </a:spcAft>
            </a:pPr>
            <a:r>
              <a:rPr lang="en-US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يتم تحديد </a:t>
            </a:r>
            <a:r>
              <a:rPr lang="en-US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الأطفال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وال</a:t>
            </a:r>
            <a:r>
              <a:rPr lang="ar-SA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عائلات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الذين يواجهون مخاوف تتعلق بحماية الطفل في البيئات الإنسانية وتلبية احتياجاتهم من خلال عملية إدارة </a:t>
            </a:r>
            <a:r>
              <a:rPr lang="en-US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حالة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فردية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بما في </a:t>
            </a:r>
            <a:r>
              <a:rPr lang="en-US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ذلك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الدعم</a:t>
            </a:r>
            <a:r>
              <a:rPr lang="ar-SA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الفردي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المباشر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والتواصل مع مقدمي الخدمات ذوي الصلة."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4F34D2-FA98-44F5-8D5A-F2E3ED68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المعيار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١٨</a:t>
            </a:r>
            <a:endParaRPr lang="en-C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B6E15D-96AF-ECF8-7ECE-0939B143B8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9" y="1640086"/>
            <a:ext cx="2841853" cy="3920965"/>
          </a:xfrm>
          <a:prstGeom prst="rect">
            <a:avLst/>
          </a:prstGeom>
          <a:ln>
            <a:solidFill>
              <a:schemeClr val="accent5"/>
            </a:solidFill>
          </a:ln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BF01C76C-2E0D-9340-049A-BA2C58A93A9F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224FA065-4AA7-DF86-796E-F2B2E1BF4EBF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90B12D88-9E0B-F7FF-E2A3-98D10C373342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5791EFD1-988B-BAF1-286D-DC88AA5CFDD6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٢٥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B00E30D8-9F7B-12B2-6B1D-177187907434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665231D8-3384-DA68-930B-269926ADDECD}"/>
              </a:ext>
            </a:extLst>
          </p:cNvPr>
          <p:cNvSpPr txBox="1"/>
          <p:nvPr/>
        </p:nvSpPr>
        <p:spPr>
          <a:xfrm>
            <a:off x="4240593" y="5066958"/>
            <a:ext cx="694718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المصدر: التحالف من أجل حماية الطفل في العمل </a:t>
            </a:r>
            <a:r>
              <a:rPr lang="en-US" sz="1400" i="1" dirty="0" err="1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الإنساني</a:t>
            </a:r>
            <a:r>
              <a:rPr lang="en-US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ar-SA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(٢٠١٩). </a:t>
            </a:r>
            <a:r>
              <a:rPr lang="en-US" sz="1400" i="1" dirty="0" err="1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المعايير</a:t>
            </a:r>
            <a:r>
              <a:rPr lang="en-US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الدنيا لحماية الطفل في العمل الإنساني</a:t>
            </a:r>
          </a:p>
        </p:txBody>
      </p:sp>
    </p:spTree>
    <p:extLst>
      <p:ext uri="{BB962C8B-B14F-4D97-AF65-F5344CB8AC3E}">
        <p14:creationId xmlns:p14="http://schemas.microsoft.com/office/powerpoint/2010/main" val="2077005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5CC09-146E-00CA-228B-DE7581246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تعريف إدارة الحالة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C576140B-B234-8704-BFA9-276A429A5B9D}"/>
              </a:ext>
            </a:extLst>
          </p:cNvPr>
          <p:cNvGrpSpPr/>
          <p:nvPr/>
        </p:nvGrpSpPr>
        <p:grpSpPr>
          <a:xfrm>
            <a:off x="4572200" y="2225545"/>
            <a:ext cx="6781600" cy="3166054"/>
            <a:chOff x="3335671" y="1906181"/>
            <a:chExt cx="8182438" cy="3820048"/>
          </a:xfrm>
        </p:grpSpPr>
        <p:sp>
          <p:nvSpPr>
            <p:cNvPr id="38" name="Arrow: Down 37">
              <a:extLst>
                <a:ext uri="{FF2B5EF4-FFF2-40B4-BE49-F238E27FC236}">
                  <a16:creationId xmlns:a16="http://schemas.microsoft.com/office/drawing/2014/main" id="{9DCA68FF-3BA9-97D2-190C-24A593D05415}"/>
                </a:ext>
              </a:extLst>
            </p:cNvPr>
            <p:cNvSpPr/>
            <p:nvPr/>
          </p:nvSpPr>
          <p:spPr>
            <a:xfrm>
              <a:off x="3851631" y="1909156"/>
              <a:ext cx="1028699" cy="1519844"/>
            </a:xfrm>
            <a:prstGeom prst="down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 sz="1400"/>
            </a:p>
          </p:txBody>
        </p:sp>
        <p:sp>
          <p:nvSpPr>
            <p:cNvPr id="39" name="Arrow: Down 38">
              <a:extLst>
                <a:ext uri="{FF2B5EF4-FFF2-40B4-BE49-F238E27FC236}">
                  <a16:creationId xmlns:a16="http://schemas.microsoft.com/office/drawing/2014/main" id="{334CADF5-FFE1-4FFF-515E-A747F4A67CF2}"/>
                </a:ext>
              </a:extLst>
            </p:cNvPr>
            <p:cNvSpPr/>
            <p:nvPr/>
          </p:nvSpPr>
          <p:spPr>
            <a:xfrm rot="10800000">
              <a:off x="3851633" y="4170590"/>
              <a:ext cx="1028698" cy="1519843"/>
            </a:xfrm>
            <a:prstGeom prst="down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 sz="140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516E9440-42CC-F829-50F5-A0FB6D966630}"/>
                </a:ext>
              </a:extLst>
            </p:cNvPr>
            <p:cNvSpPr txBox="1"/>
            <p:nvPr/>
          </p:nvSpPr>
          <p:spPr>
            <a:xfrm>
              <a:off x="3335671" y="2098236"/>
              <a:ext cx="723900" cy="9362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4400" dirty="0">
                  <a:solidFill>
                    <a:schemeClr val="bg1">
                      <a:lumMod val="75000"/>
                    </a:schemeClr>
                  </a:solidFill>
                  <a:latin typeface="Berlin Sans FB" panose="020E0602020502020306" pitchFamily="34" charset="0"/>
                </a:rPr>
                <a:t>+</a:t>
              </a:r>
              <a:endParaRPr lang="en-BE" sz="4400">
                <a:solidFill>
                  <a:schemeClr val="bg1">
                    <a:lumMod val="75000"/>
                  </a:schemeClr>
                </a:solidFill>
                <a:latin typeface="Berlin Sans FB" panose="020E0602020502020306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436F233-B466-6303-0B0B-80F53EF311DF}"/>
                </a:ext>
              </a:extLst>
            </p:cNvPr>
            <p:cNvSpPr txBox="1"/>
            <p:nvPr/>
          </p:nvSpPr>
          <p:spPr>
            <a:xfrm>
              <a:off x="3335671" y="4507298"/>
              <a:ext cx="723900" cy="9362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4400" dirty="0">
                  <a:solidFill>
                    <a:schemeClr val="bg1">
                      <a:lumMod val="75000"/>
                    </a:schemeClr>
                  </a:solidFill>
                  <a:latin typeface="Berlin Sans FB" panose="020E0602020502020306" pitchFamily="34" charset="0"/>
                </a:rPr>
                <a:t>-</a:t>
              </a:r>
              <a:endParaRPr lang="en-BE" sz="4400" dirty="0">
                <a:solidFill>
                  <a:schemeClr val="bg1">
                    <a:lumMod val="75000"/>
                  </a:schemeClr>
                </a:solidFill>
                <a:latin typeface="Berlin Sans FB" panose="020E0602020502020306" pitchFamily="34" charset="0"/>
              </a:endParaRPr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7701BA31-FBAD-6272-E131-098410BF7CC0}"/>
                </a:ext>
              </a:extLst>
            </p:cNvPr>
            <p:cNvSpPr/>
            <p:nvPr/>
          </p:nvSpPr>
          <p:spPr>
            <a:xfrm>
              <a:off x="3540326" y="3665995"/>
              <a:ext cx="7977783" cy="366135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2CFC014-76C0-E4B8-BBAF-E6FBED31CFD8}"/>
                </a:ext>
              </a:extLst>
            </p:cNvPr>
            <p:cNvGrpSpPr/>
            <p:nvPr/>
          </p:nvGrpSpPr>
          <p:grpSpPr>
            <a:xfrm>
              <a:off x="5182484" y="4377092"/>
              <a:ext cx="2934260" cy="1349137"/>
              <a:chOff x="2799225" y="1528989"/>
              <a:chExt cx="4843224" cy="991572"/>
            </a:xfrm>
            <a:solidFill>
              <a:schemeClr val="accent5"/>
            </a:solidFill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1ADF7FF8-C3A3-952C-08C3-195FF95A0911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Parallelogram 44">
                <a:extLst>
                  <a:ext uri="{FF2B5EF4-FFF2-40B4-BE49-F238E27FC236}">
                    <a16:creationId xmlns:a16="http://schemas.microsoft.com/office/drawing/2014/main" id="{00998506-AD28-8047-B99E-65D7A01D6F4B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  <p:sp>
            <p:nvSpPr>
              <p:cNvPr id="46" name="Parallelogram 45">
                <a:extLst>
                  <a:ext uri="{FF2B5EF4-FFF2-40B4-BE49-F238E27FC236}">
                    <a16:creationId xmlns:a16="http://schemas.microsoft.com/office/drawing/2014/main" id="{E3C665FB-A6C5-3841-2190-CE02DCB34E8E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23E018D3-3ADB-F838-F372-65AE1555EDDD}"/>
                </a:ext>
              </a:extLst>
            </p:cNvPr>
            <p:cNvGrpSpPr/>
            <p:nvPr/>
          </p:nvGrpSpPr>
          <p:grpSpPr>
            <a:xfrm>
              <a:off x="8583849" y="4353499"/>
              <a:ext cx="2934260" cy="1349137"/>
              <a:chOff x="2799225" y="1528989"/>
              <a:chExt cx="4843224" cy="991572"/>
            </a:xfrm>
            <a:solidFill>
              <a:schemeClr val="accent3"/>
            </a:solidFill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F46E9B7A-470D-61A8-D52A-ABC12F8AD027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Parallelogram 48">
                <a:extLst>
                  <a:ext uri="{FF2B5EF4-FFF2-40B4-BE49-F238E27FC236}">
                    <a16:creationId xmlns:a16="http://schemas.microsoft.com/office/drawing/2014/main" id="{2AF98161-216C-0273-ED62-EB77B0D16D1C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  <p:sp>
            <p:nvSpPr>
              <p:cNvPr id="50" name="Parallelogram 49">
                <a:extLst>
                  <a:ext uri="{FF2B5EF4-FFF2-40B4-BE49-F238E27FC236}">
                    <a16:creationId xmlns:a16="http://schemas.microsoft.com/office/drawing/2014/main" id="{1593E8E1-962B-9DFD-DA7F-CD4A6D7D4C6D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0EB02198-1F0C-60D4-4529-EA93B16D46C8}"/>
                </a:ext>
              </a:extLst>
            </p:cNvPr>
            <p:cNvSpPr txBox="1"/>
            <p:nvPr/>
          </p:nvSpPr>
          <p:spPr>
            <a:xfrm>
              <a:off x="5350143" y="4918848"/>
              <a:ext cx="2005010" cy="4827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20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نقاط القوة</a:t>
              </a:r>
              <a:endParaRPr lang="en-BE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D3B95AF0-05FB-1D86-B2A0-8A14F12220D3}"/>
                </a:ext>
              </a:extLst>
            </p:cNvPr>
            <p:cNvSpPr txBox="1"/>
            <p:nvPr/>
          </p:nvSpPr>
          <p:spPr>
            <a:xfrm>
              <a:off x="8787368" y="4820828"/>
              <a:ext cx="2005010" cy="4827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20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الرعاية والدعم</a:t>
              </a:r>
              <a:endParaRPr lang="en-BE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03F1CA9C-4593-A354-B306-0E6430035823}"/>
                </a:ext>
              </a:extLst>
            </p:cNvPr>
            <p:cNvGrpSpPr/>
            <p:nvPr/>
          </p:nvGrpSpPr>
          <p:grpSpPr>
            <a:xfrm>
              <a:off x="5182484" y="1929774"/>
              <a:ext cx="2934260" cy="1349137"/>
              <a:chOff x="2799225" y="1528989"/>
              <a:chExt cx="4843224" cy="991572"/>
            </a:xfrm>
            <a:solidFill>
              <a:schemeClr val="accent2"/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E291B214-229A-BC6E-F319-E837925BEE20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sz="2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Parallelogram 54">
                <a:extLst>
                  <a:ext uri="{FF2B5EF4-FFF2-40B4-BE49-F238E27FC236}">
                    <a16:creationId xmlns:a16="http://schemas.microsoft.com/office/drawing/2014/main" id="{C33A7CA3-3853-736B-CCAD-8006F9C38AB2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  <p:sp>
            <p:nvSpPr>
              <p:cNvPr id="56" name="Parallelogram 55">
                <a:extLst>
                  <a:ext uri="{FF2B5EF4-FFF2-40B4-BE49-F238E27FC236}">
                    <a16:creationId xmlns:a16="http://schemas.microsoft.com/office/drawing/2014/main" id="{4C2611C0-680D-6D03-05F4-BC7F59889F21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B1A7556-34C7-7AD8-DC05-001942D4AFA7}"/>
                </a:ext>
              </a:extLst>
            </p:cNvPr>
            <p:cNvGrpSpPr/>
            <p:nvPr/>
          </p:nvGrpSpPr>
          <p:grpSpPr>
            <a:xfrm>
              <a:off x="8583849" y="1906181"/>
              <a:ext cx="2934260" cy="1349137"/>
              <a:chOff x="2799225" y="1528989"/>
              <a:chExt cx="4843224" cy="991572"/>
            </a:xfrm>
            <a:solidFill>
              <a:schemeClr val="accent1"/>
            </a:solidFill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D7B19858-4983-D686-47C9-68CAD2B5FBE2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9" name="Parallelogram 58">
                <a:extLst>
                  <a:ext uri="{FF2B5EF4-FFF2-40B4-BE49-F238E27FC236}">
                    <a16:creationId xmlns:a16="http://schemas.microsoft.com/office/drawing/2014/main" id="{740BAFAB-02FC-D01D-737E-DF9035FC9BD9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  <p:sp>
            <p:nvSpPr>
              <p:cNvPr id="60" name="Parallelogram 59">
                <a:extLst>
                  <a:ext uri="{FF2B5EF4-FFF2-40B4-BE49-F238E27FC236}">
                    <a16:creationId xmlns:a16="http://schemas.microsoft.com/office/drawing/2014/main" id="{A5116F5D-BB0E-219A-4ABB-295F4A3CF26E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C100A6F8-8C95-640A-EF7B-70B76D824119}"/>
                </a:ext>
              </a:extLst>
            </p:cNvPr>
            <p:cNvSpPr txBox="1"/>
            <p:nvPr/>
          </p:nvSpPr>
          <p:spPr>
            <a:xfrm>
              <a:off x="5350143" y="2373510"/>
              <a:ext cx="2005010" cy="854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20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مخاوف حماية الطفل</a:t>
              </a:r>
              <a:endParaRPr lang="en-BE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5D7A505B-B8B8-A241-A9F6-0C737F991F96}"/>
                </a:ext>
              </a:extLst>
            </p:cNvPr>
            <p:cNvSpPr txBox="1"/>
            <p:nvPr/>
          </p:nvSpPr>
          <p:spPr>
            <a:xfrm>
              <a:off x="8787368" y="2503084"/>
              <a:ext cx="2005010" cy="4827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20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نقاط الضعف</a:t>
              </a:r>
              <a:endParaRPr lang="en-BE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2A0F309B-2E2D-81FC-F4AC-6E2090175C35}"/>
              </a:ext>
            </a:extLst>
          </p:cNvPr>
          <p:cNvSpPr/>
          <p:nvPr/>
        </p:nvSpPr>
        <p:spPr>
          <a:xfrm>
            <a:off x="760303" y="2051137"/>
            <a:ext cx="3388791" cy="356933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2075" algn="r" rtl="1"/>
            <a:r>
              <a:rPr lang="en-GB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من يجب أن يتلقى إدارة الحالة؟</a:t>
            </a:r>
          </a:p>
          <a:p>
            <a:pPr marL="92075" algn="r" rtl="1"/>
            <a:endParaRPr lang="en-GB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0850" indent="-342900" algn="r" rtl="1">
              <a:buFont typeface="Arial" panose="020B0604020202020204" pitchFamily="34" charset="0"/>
              <a:buChar char="•"/>
            </a:pPr>
            <a:r>
              <a:rPr lang="ar-SA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أطفال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والعائلات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ar-SA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التي تعاني </a:t>
            </a:r>
            <a:r>
              <a:rPr lang="ar-SA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من مخاوف تتعلق بحماية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طفل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0850" indent="-342900" algn="r" rtl="1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الأطفال في خطر التعرض للأذى</a:t>
            </a:r>
          </a:p>
        </p:txBody>
      </p:sp>
    </p:spTree>
    <p:extLst>
      <p:ext uri="{BB962C8B-B14F-4D97-AF65-F5344CB8AC3E}">
        <p14:creationId xmlns:p14="http://schemas.microsoft.com/office/powerpoint/2010/main" val="1078666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72">
            <a:extLst>
              <a:ext uri="{FF2B5EF4-FFF2-40B4-BE49-F238E27FC236}">
                <a16:creationId xmlns:a16="http://schemas.microsoft.com/office/drawing/2014/main" id="{24C8499A-8A09-E27A-1C63-63CE22E59292}"/>
              </a:ext>
            </a:extLst>
          </p:cNvPr>
          <p:cNvSpPr txBox="1">
            <a:spLocks/>
          </p:cNvSpPr>
          <p:nvPr/>
        </p:nvSpPr>
        <p:spPr>
          <a:xfrm>
            <a:off x="3248641" y="2866832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ct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638034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5639A-48C6-46A3-BC6C-F466BE25E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هل </a:t>
            </a:r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هي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حالة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حماية الطفل؟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E943774-2224-1FC1-0FD6-AE4C805633A8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5133B185-2F64-7E6F-84CC-57C9EB5D4286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95CCDA0-CAFD-1696-060E-8B4962D3E438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4B36773-2DA5-EACE-A3A6-199BBE8C9FC2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٢٦</a:t>
                </a:r>
                <a:endParaRPr lang="en-CA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E65735B-ABBA-8E4B-3EF2-D33ACD123368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39B5F21-F5DC-451C-FDDD-6C2D70A0DFCB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966C7496-96CE-7D11-EB8F-6C165FDFD5C9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A76A350-465E-8086-CC76-57E4FB97BFD5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4FF5C216-F8C5-933B-6AFC-80A1F839C63B}"/>
              </a:ext>
            </a:extLst>
          </p:cNvPr>
          <p:cNvGrpSpPr/>
          <p:nvPr/>
        </p:nvGrpSpPr>
        <p:grpSpPr>
          <a:xfrm>
            <a:off x="3792806" y="2009872"/>
            <a:ext cx="4606388" cy="3683175"/>
            <a:chOff x="5957706" y="3325646"/>
            <a:chExt cx="2611796" cy="1892062"/>
          </a:xfrm>
          <a:solidFill>
            <a:schemeClr val="accent5"/>
          </a:solidFill>
        </p:grpSpPr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3C4F298C-61CD-247D-A5B6-A844BE2E0547}"/>
                </a:ext>
              </a:extLst>
            </p:cNvPr>
            <p:cNvSpPr/>
            <p:nvPr/>
          </p:nvSpPr>
          <p:spPr>
            <a:xfrm>
              <a:off x="5957706" y="3547504"/>
              <a:ext cx="2611796" cy="167020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400" dirty="0">
                <a:solidFill>
                  <a:schemeClr val="bg1"/>
                </a:solidFill>
                <a:latin typeface="Helvetica Neue"/>
              </a:endParaRPr>
            </a:p>
          </p:txBody>
        </p:sp>
        <p:sp>
          <p:nvSpPr>
            <p:cNvPr id="42" name="Rectangle: Top Corners Rounded 41">
              <a:extLst>
                <a:ext uri="{FF2B5EF4-FFF2-40B4-BE49-F238E27FC236}">
                  <a16:creationId xmlns:a16="http://schemas.microsoft.com/office/drawing/2014/main" id="{9A0C3E46-BD49-EDA3-E984-CFB461B878C9}"/>
                </a:ext>
              </a:extLst>
            </p:cNvPr>
            <p:cNvSpPr/>
            <p:nvPr/>
          </p:nvSpPr>
          <p:spPr>
            <a:xfrm>
              <a:off x="5957706" y="3325646"/>
              <a:ext cx="538650" cy="515820"/>
            </a:xfrm>
            <a:prstGeom prst="round2Same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2993C47-FC90-FA0E-A7DC-5E0985B323AE}"/>
              </a:ext>
            </a:extLst>
          </p:cNvPr>
          <p:cNvGrpSpPr/>
          <p:nvPr/>
        </p:nvGrpSpPr>
        <p:grpSpPr>
          <a:xfrm>
            <a:off x="4767140" y="3009913"/>
            <a:ext cx="2287905" cy="1970390"/>
            <a:chOff x="4416926" y="1952645"/>
            <a:chExt cx="1178615" cy="1015047"/>
          </a:xfrm>
          <a:solidFill>
            <a:schemeClr val="bg1"/>
          </a:solidFill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E6FDB31B-8B4D-7F36-2E37-C06C9B7498EF}"/>
                </a:ext>
              </a:extLst>
            </p:cNvPr>
            <p:cNvSpPr/>
            <p:nvPr/>
          </p:nvSpPr>
          <p:spPr>
            <a:xfrm rot="20570022">
              <a:off x="4447704" y="2313235"/>
              <a:ext cx="155800" cy="50995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554FB890-F3B0-2DB0-1F50-1060201B41DF}"/>
                </a:ext>
              </a:extLst>
            </p:cNvPr>
            <p:cNvSpPr/>
            <p:nvPr/>
          </p:nvSpPr>
          <p:spPr>
            <a:xfrm rot="734835">
              <a:off x="4416926" y="2065608"/>
              <a:ext cx="152465" cy="385897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82596B7A-BECD-3D8B-0578-8D424E413570}"/>
                </a:ext>
              </a:extLst>
            </p:cNvPr>
            <p:cNvSpPr/>
            <p:nvPr/>
          </p:nvSpPr>
          <p:spPr>
            <a:xfrm rot="21032989">
              <a:off x="4615614" y="2373582"/>
              <a:ext cx="149730" cy="358638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2" name="Flowchart: Manual Input 21">
              <a:extLst>
                <a:ext uri="{FF2B5EF4-FFF2-40B4-BE49-F238E27FC236}">
                  <a16:creationId xmlns:a16="http://schemas.microsoft.com/office/drawing/2014/main" id="{C2540BDA-3038-4CF4-46E6-DC8226095269}"/>
                </a:ext>
              </a:extLst>
            </p:cNvPr>
            <p:cNvSpPr/>
            <p:nvPr/>
          </p:nvSpPr>
          <p:spPr>
            <a:xfrm rot="4370022" flipH="1">
              <a:off x="4566067" y="2612552"/>
              <a:ext cx="197560" cy="305529"/>
            </a:xfrm>
            <a:prstGeom prst="flowChartManualIn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AC2407DA-6CB4-D6A2-728E-A74539326986}"/>
                </a:ext>
              </a:extLst>
            </p:cNvPr>
            <p:cNvSpPr/>
            <p:nvPr/>
          </p:nvSpPr>
          <p:spPr>
            <a:xfrm rot="1076057" flipH="1">
              <a:off x="5400700" y="2349090"/>
              <a:ext cx="161053" cy="50995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0BC3F7EB-7745-4091-AB1C-BA51351204B1}"/>
                </a:ext>
              </a:extLst>
            </p:cNvPr>
            <p:cNvSpPr/>
            <p:nvPr/>
          </p:nvSpPr>
          <p:spPr>
            <a:xfrm rot="20911244" flipH="1">
              <a:off x="5437935" y="2101053"/>
              <a:ext cx="157606" cy="39828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BE6221DC-0072-F43A-38CA-A3922F88B3F6}"/>
                </a:ext>
              </a:extLst>
            </p:cNvPr>
            <p:cNvSpPr/>
            <p:nvPr/>
          </p:nvSpPr>
          <p:spPr>
            <a:xfrm rot="613090" flipH="1">
              <a:off x="5233983" y="2403167"/>
              <a:ext cx="154779" cy="358638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6" name="Flowchart: Manual Input 25">
              <a:extLst>
                <a:ext uri="{FF2B5EF4-FFF2-40B4-BE49-F238E27FC236}">
                  <a16:creationId xmlns:a16="http://schemas.microsoft.com/office/drawing/2014/main" id="{CB9C2AB9-1450-A0C6-9604-69F87D6B24E9}"/>
                </a:ext>
              </a:extLst>
            </p:cNvPr>
            <p:cNvSpPr/>
            <p:nvPr/>
          </p:nvSpPr>
          <p:spPr>
            <a:xfrm rot="17276057">
              <a:off x="5238172" y="2640595"/>
              <a:ext cx="197560" cy="315831"/>
            </a:xfrm>
            <a:prstGeom prst="flowChartManualIn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7" name="Round Same Side Corner Rectangle 21">
              <a:extLst>
                <a:ext uri="{FF2B5EF4-FFF2-40B4-BE49-F238E27FC236}">
                  <a16:creationId xmlns:a16="http://schemas.microsoft.com/office/drawing/2014/main" id="{6D919A45-2F47-2033-0A82-2ECBE5635D59}"/>
                </a:ext>
              </a:extLst>
            </p:cNvPr>
            <p:cNvSpPr/>
            <p:nvPr/>
          </p:nvSpPr>
          <p:spPr>
            <a:xfrm>
              <a:off x="4880503" y="2250894"/>
              <a:ext cx="251673" cy="267545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B40CA574-DF90-1706-7E29-FF7532F88143}"/>
                </a:ext>
              </a:extLst>
            </p:cNvPr>
            <p:cNvSpPr/>
            <p:nvPr/>
          </p:nvSpPr>
          <p:spPr>
            <a:xfrm>
              <a:off x="4878636" y="1952645"/>
              <a:ext cx="254533" cy="25453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9783B33-546F-550E-4210-8904E59C0E5D}"/>
                </a:ext>
              </a:extLst>
            </p:cNvPr>
            <p:cNvSpPr/>
            <p:nvPr/>
          </p:nvSpPr>
          <p:spPr>
            <a:xfrm>
              <a:off x="4538838" y="2765316"/>
              <a:ext cx="241922" cy="20237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6566A259-45F0-2CB6-445A-535EA4A26FEE}"/>
                </a:ext>
              </a:extLst>
            </p:cNvPr>
            <p:cNvSpPr/>
            <p:nvPr/>
          </p:nvSpPr>
          <p:spPr>
            <a:xfrm>
              <a:off x="5217172" y="2765316"/>
              <a:ext cx="241922" cy="20237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pic>
        <p:nvPicPr>
          <p:cNvPr id="44" name="Graphic 43" descr="Question Mark with solid fill">
            <a:extLst>
              <a:ext uri="{FF2B5EF4-FFF2-40B4-BE49-F238E27FC236}">
                <a16:creationId xmlns:a16="http://schemas.microsoft.com/office/drawing/2014/main" id="{58D874DE-D0C2-AB92-CE64-70B7E49588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94035" y="2668249"/>
            <a:ext cx="835759" cy="835759"/>
          </a:xfrm>
          <a:prstGeom prst="rect">
            <a:avLst/>
          </a:prstGeom>
        </p:spPr>
      </p:pic>
      <p:sp>
        <p:nvSpPr>
          <p:cNvPr id="45" name="Google Shape;114;p9">
            <a:extLst>
              <a:ext uri="{FF2B5EF4-FFF2-40B4-BE49-F238E27FC236}">
                <a16:creationId xmlns:a16="http://schemas.microsoft.com/office/drawing/2014/main" id="{9AFFA73D-E742-F564-E78F-377E52CBC608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A" sz="1800" b="1" i="0" u="none" strike="noStrike" cap="none" dirty="0">
                <a:solidFill>
                  <a:schemeClr val="accent5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١٠</a:t>
            </a:r>
            <a:r>
              <a:rPr lang="en-US" sz="1800" b="1" i="0" u="none" strike="noStrike" cap="none" dirty="0">
                <a:solidFill>
                  <a:schemeClr val="accent5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دقائق</a:t>
            </a:r>
            <a:endParaRPr b="1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23D0F7E-83A2-D26B-EC53-71F2CF19C339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01FE2E21-8999-4A38-7DCB-7A64E052003B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A8D155A4-DD65-DE30-3F01-E64405AF5444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067813E9-BC93-BB23-E07C-24EA1415F3B2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D5CCC988-4AA5-0216-9FE2-12C60F33B386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4068137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A1340314-1FB0-3123-374A-CD8B0CA64B62}"/>
              </a:ext>
            </a:extLst>
          </p:cNvPr>
          <p:cNvSpPr/>
          <p:nvPr/>
        </p:nvSpPr>
        <p:spPr>
          <a:xfrm>
            <a:off x="5524643" y="1611947"/>
            <a:ext cx="6097514" cy="426276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EFD38A28-C10D-2164-BE80-03D49A308626}"/>
              </a:ext>
            </a:extLst>
          </p:cNvPr>
          <p:cNvSpPr/>
          <p:nvPr/>
        </p:nvSpPr>
        <p:spPr>
          <a:xfrm>
            <a:off x="1066020" y="1611947"/>
            <a:ext cx="3880202" cy="426276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65639A-48C6-46A3-BC6C-F466BE25E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هل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هي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حالة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حماية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الطفل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  <a:endParaRPr lang="en-CA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C2BC61B-39CF-4430-9BD3-3722CCED7395}"/>
              </a:ext>
            </a:extLst>
          </p:cNvPr>
          <p:cNvSpPr txBox="1"/>
          <p:nvPr/>
        </p:nvSpPr>
        <p:spPr>
          <a:xfrm>
            <a:off x="1548087" y="2096472"/>
            <a:ext cx="2961283" cy="178510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 algn="r" rtl="1">
              <a:spcAft>
                <a:spcPts val="800"/>
              </a:spcAft>
            </a:pP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تعيش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ليلي (٧ سنوات)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بسعادة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مع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أبيها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وزوجة أبيها وقد بدأت للتو المدرسة. تتعايش مع الأطفال الآخرين وتتمتع بصحة جيدة وسعيدة.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5732985-FACE-449B-B123-D40BCE4F5D2C}"/>
              </a:ext>
            </a:extLst>
          </p:cNvPr>
          <p:cNvGrpSpPr/>
          <p:nvPr/>
        </p:nvGrpSpPr>
        <p:grpSpPr>
          <a:xfrm>
            <a:off x="5328476" y="2096472"/>
            <a:ext cx="455640" cy="728029"/>
            <a:chOff x="697842" y="3315817"/>
            <a:chExt cx="514964" cy="822818"/>
          </a:xfrm>
          <a:solidFill>
            <a:schemeClr val="accent5"/>
          </a:solidFill>
        </p:grpSpPr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F9A4F08E-11D2-4DDB-A428-005D1475F890}"/>
                </a:ext>
              </a:extLst>
            </p:cNvPr>
            <p:cNvSpPr/>
            <p:nvPr/>
          </p:nvSpPr>
          <p:spPr>
            <a:xfrm>
              <a:off x="697842" y="3826277"/>
              <a:ext cx="514964" cy="312358"/>
            </a:xfrm>
            <a:prstGeom prst="trapezoid">
              <a:avLst>
                <a:gd name="adj" fmla="val 339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0" name="Round Same Side Corner Rectangle 46">
              <a:extLst>
                <a:ext uri="{FF2B5EF4-FFF2-40B4-BE49-F238E27FC236}">
                  <a16:creationId xmlns:a16="http://schemas.microsoft.com/office/drawing/2014/main" id="{0720AB87-6A62-481E-92A5-FB44746FCA3B}"/>
                </a:ext>
              </a:extLst>
            </p:cNvPr>
            <p:cNvSpPr/>
            <p:nvPr/>
          </p:nvSpPr>
          <p:spPr>
            <a:xfrm>
              <a:off x="776140" y="3745391"/>
              <a:ext cx="362490" cy="393243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E53C8082-D250-4AC4-92E5-7A69F6647C02}"/>
                </a:ext>
              </a:extLst>
            </p:cNvPr>
            <p:cNvSpPr/>
            <p:nvPr/>
          </p:nvSpPr>
          <p:spPr>
            <a:xfrm>
              <a:off x="772020" y="3315817"/>
              <a:ext cx="366610" cy="3666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F1FFF69-59A1-2A84-A3E9-0E2C0CBCCDF3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EEEFF447-DDB0-C153-62B1-8EF4417D7B3C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B062E16-0BA9-4618-2976-9E15A3CF75AC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91FB1C3-BEA0-19F0-3529-C48F6809430C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٢٦</a:t>
                </a:r>
                <a:endParaRPr lang="en-CA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8209525-290C-FC94-A543-629C0059BA62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3537517-DC67-EF79-57EB-79266DE25116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9" name="Isosceles Triangle 8">
                <a:extLst>
                  <a:ext uri="{FF2B5EF4-FFF2-40B4-BE49-F238E27FC236}">
                    <a16:creationId xmlns:a16="http://schemas.microsoft.com/office/drawing/2014/main" id="{8B1F6B26-EE92-3AA9-68CB-71395F130916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9F3DFFE-6F64-423E-0A85-1E9C9D6AEB77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712937A4-0AF2-45D0-B173-2A0FEC7FD978}"/>
              </a:ext>
            </a:extLst>
          </p:cNvPr>
          <p:cNvSpPr txBox="1"/>
          <p:nvPr/>
        </p:nvSpPr>
        <p:spPr>
          <a:xfrm>
            <a:off x="5983802" y="2096472"/>
            <a:ext cx="5309719" cy="212365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 rtl="1">
              <a:spcAft>
                <a:spcPts val="800"/>
              </a:spcAft>
            </a:pP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فريد</a:t>
            </a:r>
            <a:r>
              <a:rPr lang="ar-SA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ar-SA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(٨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سنوات</a:t>
            </a:r>
            <a:r>
              <a:rPr lang="ar-SA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هي من أقلية تواجه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التمييز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داخلها</a:t>
            </a:r>
            <a:r>
              <a:rPr lang="ar-SA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بلدها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تُحرم حقوق الأشخاص داخل مجتمعها ، مثل الحصول على الوثائق وتسجيل المواليد.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لا يتمتع الناس في مجتمعها بفرص متساوية ، على سبيل المثال للعثور على </a:t>
            </a:r>
            <a:r>
              <a:rPr lang="en-US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وظيفة.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فريد</a:t>
            </a:r>
            <a:r>
              <a:rPr lang="ar-SA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سعيدة لكن مجتمعها فقير وكثير من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العائلات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ar-SA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عاني ل</a:t>
            </a:r>
            <a:r>
              <a:rPr lang="en-US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دفع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تكاليف تعليم أطفالهم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0F865B6-6504-BA05-DB85-C3A05CA43F31}"/>
              </a:ext>
            </a:extLst>
          </p:cNvPr>
          <p:cNvGrpSpPr/>
          <p:nvPr/>
        </p:nvGrpSpPr>
        <p:grpSpPr>
          <a:xfrm>
            <a:off x="838200" y="2096472"/>
            <a:ext cx="455640" cy="728029"/>
            <a:chOff x="697842" y="3315817"/>
            <a:chExt cx="514964" cy="822818"/>
          </a:xfrm>
          <a:solidFill>
            <a:schemeClr val="accent5"/>
          </a:solidFill>
        </p:grpSpPr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7554B1AE-D045-19FA-93E8-0A7DD4F1400C}"/>
                </a:ext>
              </a:extLst>
            </p:cNvPr>
            <p:cNvSpPr/>
            <p:nvPr/>
          </p:nvSpPr>
          <p:spPr>
            <a:xfrm>
              <a:off x="697842" y="3826277"/>
              <a:ext cx="514964" cy="312358"/>
            </a:xfrm>
            <a:prstGeom prst="trapezoid">
              <a:avLst>
                <a:gd name="adj" fmla="val 339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4" name="Round Same Side Corner Rectangle 46">
              <a:extLst>
                <a:ext uri="{FF2B5EF4-FFF2-40B4-BE49-F238E27FC236}">
                  <a16:creationId xmlns:a16="http://schemas.microsoft.com/office/drawing/2014/main" id="{B170D1B2-CA57-2AFF-CED3-DDFAAE2E600B}"/>
                </a:ext>
              </a:extLst>
            </p:cNvPr>
            <p:cNvSpPr/>
            <p:nvPr/>
          </p:nvSpPr>
          <p:spPr>
            <a:xfrm>
              <a:off x="776140" y="3745391"/>
              <a:ext cx="362490" cy="393243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060DB4CF-D686-D802-FA62-C88EBBF96E6A}"/>
                </a:ext>
              </a:extLst>
            </p:cNvPr>
            <p:cNvSpPr/>
            <p:nvPr/>
          </p:nvSpPr>
          <p:spPr>
            <a:xfrm>
              <a:off x="772020" y="3315817"/>
              <a:ext cx="366610" cy="3666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81220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82AFC96-00F9-9759-7743-C9E1337DA739}"/>
              </a:ext>
            </a:extLst>
          </p:cNvPr>
          <p:cNvSpPr/>
          <p:nvPr/>
        </p:nvSpPr>
        <p:spPr>
          <a:xfrm>
            <a:off x="5310411" y="1718268"/>
            <a:ext cx="6197195" cy="406234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CAABD22-CF3E-E2A9-B12D-D0BC1059AFF7}"/>
              </a:ext>
            </a:extLst>
          </p:cNvPr>
          <p:cNvSpPr/>
          <p:nvPr/>
        </p:nvSpPr>
        <p:spPr>
          <a:xfrm>
            <a:off x="1066020" y="1718268"/>
            <a:ext cx="3330616" cy="406234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65639A-48C6-46A3-BC6C-F466BE25E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هل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هي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حالة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حماية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الطفل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  <a:endParaRPr lang="en-CA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1D6C19A-366A-4D9B-9C54-81EB40AD118C}"/>
              </a:ext>
            </a:extLst>
          </p:cNvPr>
          <p:cNvSpPr txBox="1"/>
          <p:nvPr/>
        </p:nvSpPr>
        <p:spPr>
          <a:xfrm>
            <a:off x="1582060" y="2242431"/>
            <a:ext cx="2566825" cy="144655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 rtl="1">
              <a:spcAft>
                <a:spcPts val="800"/>
              </a:spcAft>
            </a:pPr>
            <a:r>
              <a:rPr lang="en-US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سار</a:t>
            </a:r>
            <a:r>
              <a:rPr lang="ar-SA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ar-SA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عمرها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(١٤ عام)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تعيش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مع عمها وصديقيه البالغين. تنام سارة في نفس الغرفة مع عمها والرجلين.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D18DC5C-A5E5-4AA2-9537-44372FC4B735}"/>
              </a:ext>
            </a:extLst>
          </p:cNvPr>
          <p:cNvGrpSpPr/>
          <p:nvPr/>
        </p:nvGrpSpPr>
        <p:grpSpPr>
          <a:xfrm>
            <a:off x="884345" y="2242431"/>
            <a:ext cx="455640" cy="728029"/>
            <a:chOff x="697842" y="3315817"/>
            <a:chExt cx="514964" cy="822818"/>
          </a:xfrm>
          <a:solidFill>
            <a:schemeClr val="accent5"/>
          </a:solidFill>
        </p:grpSpPr>
        <p:sp>
          <p:nvSpPr>
            <p:cNvPr id="44" name="Trapezoid 43">
              <a:extLst>
                <a:ext uri="{FF2B5EF4-FFF2-40B4-BE49-F238E27FC236}">
                  <a16:creationId xmlns:a16="http://schemas.microsoft.com/office/drawing/2014/main" id="{197BC99D-21FA-4A7A-9DCC-6AD348232185}"/>
                </a:ext>
              </a:extLst>
            </p:cNvPr>
            <p:cNvSpPr/>
            <p:nvPr/>
          </p:nvSpPr>
          <p:spPr>
            <a:xfrm>
              <a:off x="697842" y="3826277"/>
              <a:ext cx="514964" cy="312358"/>
            </a:xfrm>
            <a:prstGeom prst="trapezoid">
              <a:avLst>
                <a:gd name="adj" fmla="val 339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5" name="Round Same Side Corner Rectangle 46">
              <a:extLst>
                <a:ext uri="{FF2B5EF4-FFF2-40B4-BE49-F238E27FC236}">
                  <a16:creationId xmlns:a16="http://schemas.microsoft.com/office/drawing/2014/main" id="{A640D261-1959-4A38-8F67-DB02285A7807}"/>
                </a:ext>
              </a:extLst>
            </p:cNvPr>
            <p:cNvSpPr/>
            <p:nvPr/>
          </p:nvSpPr>
          <p:spPr>
            <a:xfrm>
              <a:off x="776140" y="3745391"/>
              <a:ext cx="362490" cy="393243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5101DB9B-16C5-4C55-B155-0CAADC350D66}"/>
                </a:ext>
              </a:extLst>
            </p:cNvPr>
            <p:cNvSpPr/>
            <p:nvPr/>
          </p:nvSpPr>
          <p:spPr>
            <a:xfrm>
              <a:off x="772020" y="3315817"/>
              <a:ext cx="366610" cy="3666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C233AB09-2B4C-4E9B-976E-4DF023E12EAD}"/>
              </a:ext>
            </a:extLst>
          </p:cNvPr>
          <p:cNvGrpSpPr/>
          <p:nvPr/>
        </p:nvGrpSpPr>
        <p:grpSpPr>
          <a:xfrm>
            <a:off x="5113687" y="2202793"/>
            <a:ext cx="324376" cy="728028"/>
            <a:chOff x="5960196" y="3632825"/>
            <a:chExt cx="324376" cy="728028"/>
          </a:xfrm>
          <a:solidFill>
            <a:schemeClr val="accent5"/>
          </a:solidFill>
        </p:grpSpPr>
        <p:sp>
          <p:nvSpPr>
            <p:cNvPr id="48" name="Round Same Side Corner Rectangle 46">
              <a:extLst>
                <a:ext uri="{FF2B5EF4-FFF2-40B4-BE49-F238E27FC236}">
                  <a16:creationId xmlns:a16="http://schemas.microsoft.com/office/drawing/2014/main" id="{B809C6AC-3B38-4C6B-BA57-6623BA05A0C4}"/>
                </a:ext>
              </a:extLst>
            </p:cNvPr>
            <p:cNvSpPr/>
            <p:nvPr/>
          </p:nvSpPr>
          <p:spPr>
            <a:xfrm>
              <a:off x="5962575" y="4012912"/>
              <a:ext cx="320731" cy="347941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E6D25AE9-C30A-4F9F-9B2F-991E9452394B}"/>
                </a:ext>
              </a:extLst>
            </p:cNvPr>
            <p:cNvSpPr/>
            <p:nvPr/>
          </p:nvSpPr>
          <p:spPr>
            <a:xfrm>
              <a:off x="5960196" y="3632825"/>
              <a:ext cx="324376" cy="3243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ound Same Side Corner Rectangle 46">
              <a:extLst>
                <a:ext uri="{FF2B5EF4-FFF2-40B4-BE49-F238E27FC236}">
                  <a16:creationId xmlns:a16="http://schemas.microsoft.com/office/drawing/2014/main" id="{12925BE9-5D0B-48F5-BDB3-3B0BE67F46B0}"/>
                </a:ext>
              </a:extLst>
            </p:cNvPr>
            <p:cNvSpPr/>
            <p:nvPr/>
          </p:nvSpPr>
          <p:spPr>
            <a:xfrm>
              <a:off x="6087847" y="4201939"/>
              <a:ext cx="69074" cy="1589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12DA9A8-487B-A43F-A7CA-F01EC2317E7F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67735C7C-9489-015B-6997-549DB797B148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E28BDAB-C14C-D7FF-FF48-107576911BD9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5AADB5A-3C8F-BD07-862B-EC7807B13086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٢٦</a:t>
                </a:r>
                <a:endParaRPr lang="en-CA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567B29B-25AC-D9CB-F4BD-7EA2F66BBCB0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F48E466-00B9-0547-B2B2-956F22206A06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9" name="Isosceles Triangle 8">
                <a:extLst>
                  <a:ext uri="{FF2B5EF4-FFF2-40B4-BE49-F238E27FC236}">
                    <a16:creationId xmlns:a16="http://schemas.microsoft.com/office/drawing/2014/main" id="{85E9A633-555A-CA07-4398-6493D7EF33A9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D9F296E-8D85-F086-343E-71069142A779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3694BAFF-83C7-B6B4-7042-F794109DC918}"/>
              </a:ext>
            </a:extLst>
          </p:cNvPr>
          <p:cNvSpPr txBox="1"/>
          <p:nvPr/>
        </p:nvSpPr>
        <p:spPr>
          <a:xfrm>
            <a:off x="5680138" y="2242431"/>
            <a:ext cx="5717948" cy="212365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 algn="r" rtl="1">
              <a:spcAft>
                <a:spcPts val="800"/>
              </a:spcAft>
            </a:pP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داو</a:t>
            </a:r>
            <a:r>
              <a:rPr lang="ar-SA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(١٤ عام)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يعيش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بمفرده في المدينة منذ ثلاث سنوات. أرسلته عائلته بعيدًا للبحث عن عمل. في البداية كان يعيش ويتسول في الشوارع ، لكنه الآن يعمل في مصنع للخردة حيث يقوم بفرز أنواع مختلفة من المعادن. لا يدفع له سوى مبلغ صغير جدًا ، </a:t>
            </a:r>
            <a:r>
              <a:rPr lang="ar-SA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لأن مالك </a:t>
            </a:r>
            <a:r>
              <a:rPr lang="en-US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المصنع</a:t>
            </a:r>
            <a:r>
              <a:rPr lang="ar-SA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يوفر له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مكانًا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للنوم</a:t>
            </a:r>
            <a:r>
              <a:rPr lang="ar-SA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بحيث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يقتطع </a:t>
            </a:r>
            <a:r>
              <a:rPr lang="en-US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من</a:t>
            </a:r>
            <a:r>
              <a:rPr lang="ar-SA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ه ال</a:t>
            </a:r>
            <a:r>
              <a:rPr lang="en-US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إيجا</a:t>
            </a:r>
            <a:r>
              <a:rPr lang="ar-SA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ر</a:t>
            </a:r>
            <a:r>
              <a:rPr lang="ar-SA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من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راتبه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الأسبوعي.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928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نقاط التعلم الأساسية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1B82F7A-E10B-497D-B56D-CBA9C3B90431}"/>
              </a:ext>
            </a:extLst>
          </p:cNvPr>
          <p:cNvSpPr txBox="1"/>
          <p:nvPr/>
        </p:nvSpPr>
        <p:spPr>
          <a:xfrm>
            <a:off x="6677197" y="3596257"/>
            <a:ext cx="317138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إدارة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الحالة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هي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للأطفال المعرضين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للخطر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أو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الذين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تعرضوا للعنف والإساءة والإهمال والاستغلال.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3E8062D-8454-4777-8880-7AC61A21B5C8}"/>
              </a:ext>
            </a:extLst>
          </p:cNvPr>
          <p:cNvSpPr txBox="1"/>
          <p:nvPr/>
        </p:nvSpPr>
        <p:spPr>
          <a:xfrm>
            <a:off x="2165961" y="3596257"/>
            <a:ext cx="3526299" cy="101566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إدارة الحالة هي طريقة لتنظيم وهيكلة الدعم لتلبية احتياجات كل طفل (وعائلته)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5-Point Star 5">
            <a:extLst>
              <a:ext uri="{FF2B5EF4-FFF2-40B4-BE49-F238E27FC236}">
                <a16:creationId xmlns:a16="http://schemas.microsoft.com/office/drawing/2014/main" id="{ECAC8C23-BF90-4E64-B2A2-0921CEE866DC}"/>
              </a:ext>
            </a:extLst>
          </p:cNvPr>
          <p:cNvSpPr/>
          <p:nvPr/>
        </p:nvSpPr>
        <p:spPr>
          <a:xfrm>
            <a:off x="3403331" y="209814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5" name="5-Point Star 5">
            <a:extLst>
              <a:ext uri="{FF2B5EF4-FFF2-40B4-BE49-F238E27FC236}">
                <a16:creationId xmlns:a16="http://schemas.microsoft.com/office/drawing/2014/main" id="{581CC547-B3A8-4A6D-8027-E2FFDDDD151A}"/>
              </a:ext>
            </a:extLst>
          </p:cNvPr>
          <p:cNvSpPr/>
          <p:nvPr/>
        </p:nvSpPr>
        <p:spPr>
          <a:xfrm>
            <a:off x="7737111" y="209814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66644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9B3665FB-1390-613C-2F27-BF63EE29CD68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</a:t>
            </a:r>
            <a:r>
              <a:rPr lang="en-CA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٣</a:t>
            </a:r>
            <a:endParaRPr lang="en-CA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bg1"/>
                </a:solidFill>
                <a:latin typeface="Garamond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كيف أتعامل مع إدارة الحالة وما هي العملية؟</a:t>
            </a:r>
          </a:p>
        </p:txBody>
      </p:sp>
    </p:spTree>
    <p:extLst>
      <p:ext uri="{BB962C8B-B14F-4D97-AF65-F5344CB8AC3E}">
        <p14:creationId xmlns:p14="http://schemas.microsoft.com/office/powerpoint/2010/main" val="27091122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7F370-1D46-8B2B-8E85-E8E5F8F6A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كيفية التعامل مع إدارة الحالة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A6A2F2-70E8-A729-8B71-D7077F5AC475}"/>
              </a:ext>
            </a:extLst>
          </p:cNvPr>
          <p:cNvSpPr txBox="1"/>
          <p:nvPr/>
        </p:nvSpPr>
        <p:spPr>
          <a:xfrm>
            <a:off x="7938809" y="3797983"/>
            <a:ext cx="34268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الاعتماد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على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نقاط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القوة</a:t>
            </a:r>
          </a:p>
          <a:p>
            <a:pPr algn="ctr" rtl="1"/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ركز على نقاط القوة والموارد المتاحة وحاول الاستفادة منها. استخدم ما هو موجود بالفعل وما يصلح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3DA409-375F-4FAB-9BA4-EB3B49C800F2}"/>
              </a:ext>
            </a:extLst>
          </p:cNvPr>
          <p:cNvSpPr txBox="1"/>
          <p:nvPr/>
        </p:nvSpPr>
        <p:spPr>
          <a:xfrm>
            <a:off x="4390272" y="3797983"/>
            <a:ext cx="32439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التمكين</a:t>
            </a:r>
          </a:p>
          <a:p>
            <a:pPr algn="ctr" rtl="1"/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اجعل الطفل أو الوالد أو مقدم الرعاية يشعر بأنه أقوى وأكثر ثقة وأكثر قدرة على السيطرة والمطالبة بحقوقهم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86DACA-0580-0A16-B245-BB7320D0D4C9}"/>
              </a:ext>
            </a:extLst>
          </p:cNvPr>
          <p:cNvSpPr txBox="1"/>
          <p:nvPr/>
        </p:nvSpPr>
        <p:spPr>
          <a:xfrm>
            <a:off x="838200" y="3797984"/>
            <a:ext cx="30588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تشاركي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GB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rtl="1"/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اسمح للطفل بمشاركة آرائه بأمان وحرية. خذ وجهات نظرهم على محمل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الجد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وشارك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هم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صنع القرار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5" name="Google Shape;314;p4">
            <a:extLst>
              <a:ext uri="{FF2B5EF4-FFF2-40B4-BE49-F238E27FC236}">
                <a16:creationId xmlns:a16="http://schemas.microsoft.com/office/drawing/2014/main" id="{5EC292E5-BD28-4B96-1511-AFB36E3F3DFD}"/>
              </a:ext>
            </a:extLst>
          </p:cNvPr>
          <p:cNvGrpSpPr/>
          <p:nvPr/>
        </p:nvGrpSpPr>
        <p:grpSpPr>
          <a:xfrm>
            <a:off x="2081898" y="1694389"/>
            <a:ext cx="1413544" cy="1734611"/>
            <a:chOff x="3400707" y="1772174"/>
            <a:chExt cx="3124628" cy="3737192"/>
          </a:xfrm>
          <a:solidFill>
            <a:schemeClr val="accent5"/>
          </a:solidFill>
        </p:grpSpPr>
        <p:sp>
          <p:nvSpPr>
            <p:cNvPr id="26" name="Google Shape;315;p4">
              <a:extLst>
                <a:ext uri="{FF2B5EF4-FFF2-40B4-BE49-F238E27FC236}">
                  <a16:creationId xmlns:a16="http://schemas.microsoft.com/office/drawing/2014/main" id="{F633B8A6-47B7-070F-2274-BC1B16C40AC5}"/>
                </a:ext>
              </a:extLst>
            </p:cNvPr>
            <p:cNvSpPr/>
            <p:nvPr/>
          </p:nvSpPr>
          <p:spPr>
            <a:xfrm>
              <a:off x="3400707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317;p4">
              <a:extLst>
                <a:ext uri="{FF2B5EF4-FFF2-40B4-BE49-F238E27FC236}">
                  <a16:creationId xmlns:a16="http://schemas.microsoft.com/office/drawing/2014/main" id="{45C4CE10-A8B7-C076-30B2-7EDA411A688B}"/>
                </a:ext>
              </a:extLst>
            </p:cNvPr>
            <p:cNvSpPr/>
            <p:nvPr/>
          </p:nvSpPr>
          <p:spPr>
            <a:xfrm>
              <a:off x="3400707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319;p4">
              <a:extLst>
                <a:ext uri="{FF2B5EF4-FFF2-40B4-BE49-F238E27FC236}">
                  <a16:creationId xmlns:a16="http://schemas.microsoft.com/office/drawing/2014/main" id="{7D99957F-8E05-87D6-0104-E6057903BA05}"/>
                </a:ext>
              </a:extLst>
            </p:cNvPr>
            <p:cNvSpPr/>
            <p:nvPr/>
          </p:nvSpPr>
          <p:spPr>
            <a:xfrm>
              <a:off x="4351096" y="2702772"/>
              <a:ext cx="771005" cy="771004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321;p4">
              <a:extLst>
                <a:ext uri="{FF2B5EF4-FFF2-40B4-BE49-F238E27FC236}">
                  <a16:creationId xmlns:a16="http://schemas.microsoft.com/office/drawing/2014/main" id="{B523608A-964B-9A2C-05C9-0EDA727F8040}"/>
                </a:ext>
              </a:extLst>
            </p:cNvPr>
            <p:cNvSpPr/>
            <p:nvPr/>
          </p:nvSpPr>
          <p:spPr>
            <a:xfrm>
              <a:off x="5001335" y="1772174"/>
              <a:ext cx="1524000" cy="1175183"/>
            </a:xfrm>
            <a:prstGeom prst="wedgeRoundRectCallou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E0A2325-2056-448E-CFC6-4F44ECB20289}"/>
              </a:ext>
            </a:extLst>
          </p:cNvPr>
          <p:cNvGrpSpPr/>
          <p:nvPr/>
        </p:nvGrpSpPr>
        <p:grpSpPr>
          <a:xfrm>
            <a:off x="5373478" y="1751449"/>
            <a:ext cx="1284847" cy="1680599"/>
            <a:chOff x="5829305" y="1798389"/>
            <a:chExt cx="1035970" cy="1355064"/>
          </a:xfrm>
        </p:grpSpPr>
        <p:sp>
          <p:nvSpPr>
            <p:cNvPr id="32" name="Google Shape;317;p4">
              <a:extLst>
                <a:ext uri="{FF2B5EF4-FFF2-40B4-BE49-F238E27FC236}">
                  <a16:creationId xmlns:a16="http://schemas.microsoft.com/office/drawing/2014/main" id="{85FEA285-A183-73D3-7998-A66E263C1C9A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3E8CF5D0-664A-37C5-143D-EA007CB836D7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</p:grpSpPr>
          <p:sp>
            <p:nvSpPr>
              <p:cNvPr id="35" name="Google Shape;317;p4">
                <a:extLst>
                  <a:ext uri="{FF2B5EF4-FFF2-40B4-BE49-F238E27FC236}">
                    <a16:creationId xmlns:a16="http://schemas.microsoft.com/office/drawing/2014/main" id="{96953706-4D9A-DB8A-A1DC-453711212FFB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" name="Google Shape;317;p4">
                <a:extLst>
                  <a:ext uri="{FF2B5EF4-FFF2-40B4-BE49-F238E27FC236}">
                    <a16:creationId xmlns:a16="http://schemas.microsoft.com/office/drawing/2014/main" id="{97A3EDB6-E5BC-EE52-DCC3-03E4752FD7BB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" name="Google Shape;315;p4">
                <a:extLst>
                  <a:ext uri="{FF2B5EF4-FFF2-40B4-BE49-F238E27FC236}">
                    <a16:creationId xmlns:a16="http://schemas.microsoft.com/office/drawing/2014/main" id="{F615060E-DEF7-BBF5-5A5E-67F1AC705277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A8AD56B-5B59-8010-3212-9BD83930F022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</p:grpSpPr>
          <p:sp>
            <p:nvSpPr>
              <p:cNvPr id="44" name="Google Shape;317;p4">
                <a:extLst>
                  <a:ext uri="{FF2B5EF4-FFF2-40B4-BE49-F238E27FC236}">
                    <a16:creationId xmlns:a16="http://schemas.microsoft.com/office/drawing/2014/main" id="{3DED6398-EE96-FA97-CE25-2F53218A3EB7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" name="Google Shape;317;p4">
                <a:extLst>
                  <a:ext uri="{FF2B5EF4-FFF2-40B4-BE49-F238E27FC236}">
                    <a16:creationId xmlns:a16="http://schemas.microsoft.com/office/drawing/2014/main" id="{38ADE07D-3D02-885C-E4B5-70977D0679C9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" name="Google Shape;315;p4">
                <a:extLst>
                  <a:ext uri="{FF2B5EF4-FFF2-40B4-BE49-F238E27FC236}">
                    <a16:creationId xmlns:a16="http://schemas.microsoft.com/office/drawing/2014/main" id="{3E539EA0-69B3-6792-EEB8-DF897A08867E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575439A1-16B6-1831-1A5F-B13BDE9B0F1F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C8EE5B98-4BD6-1EEE-BB7C-A9331A33045C}"/>
              </a:ext>
            </a:extLst>
          </p:cNvPr>
          <p:cNvGrpSpPr/>
          <p:nvPr/>
        </p:nvGrpSpPr>
        <p:grpSpPr>
          <a:xfrm>
            <a:off x="9026870" y="1751447"/>
            <a:ext cx="1454637" cy="1680600"/>
            <a:chOff x="9384099" y="1576976"/>
            <a:chExt cx="1454637" cy="1680600"/>
          </a:xfrm>
        </p:grpSpPr>
        <p:sp>
          <p:nvSpPr>
            <p:cNvPr id="51" name="Google Shape;317;p4">
              <a:extLst>
                <a:ext uri="{FF2B5EF4-FFF2-40B4-BE49-F238E27FC236}">
                  <a16:creationId xmlns:a16="http://schemas.microsoft.com/office/drawing/2014/main" id="{BA41EBD9-8F0A-82B1-E0EA-E5CF4DA2F7F1}"/>
                </a:ext>
              </a:extLst>
            </p:cNvPr>
            <p:cNvSpPr/>
            <p:nvPr/>
          </p:nvSpPr>
          <p:spPr>
            <a:xfrm>
              <a:off x="9729259" y="2307245"/>
              <a:ext cx="626501" cy="950331"/>
            </a:xfrm>
            <a:prstGeom prst="round2SameRect">
              <a:avLst>
                <a:gd name="adj1" fmla="val 29126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5202123-BD76-D8F1-A83B-AD86D9016B50}"/>
                </a:ext>
              </a:extLst>
            </p:cNvPr>
            <p:cNvGrpSpPr/>
            <p:nvPr/>
          </p:nvGrpSpPr>
          <p:grpSpPr>
            <a:xfrm rot="2437245" flipV="1">
              <a:off x="10251017" y="1980924"/>
              <a:ext cx="587719" cy="616815"/>
              <a:chOff x="6184300" y="2716572"/>
              <a:chExt cx="1061611" cy="1078691"/>
            </a:xfrm>
          </p:grpSpPr>
          <p:sp>
            <p:nvSpPr>
              <p:cNvPr id="58" name="Google Shape;317;p4">
                <a:extLst>
                  <a:ext uri="{FF2B5EF4-FFF2-40B4-BE49-F238E27FC236}">
                    <a16:creationId xmlns:a16="http://schemas.microsoft.com/office/drawing/2014/main" id="{069B69FF-C4C0-B031-86ED-80DC7DAE76CD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" name="Google Shape;317;p4">
                <a:extLst>
                  <a:ext uri="{FF2B5EF4-FFF2-40B4-BE49-F238E27FC236}">
                    <a16:creationId xmlns:a16="http://schemas.microsoft.com/office/drawing/2014/main" id="{92F5CA27-8881-DC30-DC90-6A4CFD4D66CE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" name="Google Shape;315;p4">
                <a:extLst>
                  <a:ext uri="{FF2B5EF4-FFF2-40B4-BE49-F238E27FC236}">
                    <a16:creationId xmlns:a16="http://schemas.microsoft.com/office/drawing/2014/main" id="{62BFDC6C-762F-BE06-92D7-7656D4B1B725}"/>
                  </a:ext>
                </a:extLst>
              </p:cNvPr>
              <p:cNvSpPr/>
              <p:nvPr/>
            </p:nvSpPr>
            <p:spPr>
              <a:xfrm>
                <a:off x="6416140" y="3498546"/>
                <a:ext cx="289198" cy="296717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A23CCAAC-45FB-A811-A187-E1CFB0F98AD4}"/>
                </a:ext>
              </a:extLst>
            </p:cNvPr>
            <p:cNvSpPr/>
            <p:nvPr/>
          </p:nvSpPr>
          <p:spPr>
            <a:xfrm>
              <a:off x="9714634" y="1576976"/>
              <a:ext cx="630316" cy="63031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7DCC6CB-B727-FA3E-DFBD-9C4BCDEEC09E}"/>
                </a:ext>
              </a:extLst>
            </p:cNvPr>
            <p:cNvGrpSpPr/>
            <p:nvPr/>
          </p:nvGrpSpPr>
          <p:grpSpPr>
            <a:xfrm flipH="1">
              <a:off x="9384099" y="1979160"/>
              <a:ext cx="612817" cy="597115"/>
              <a:chOff x="8358398" y="1979160"/>
              <a:chExt cx="610052" cy="597115"/>
            </a:xfrm>
          </p:grpSpPr>
          <p:sp>
            <p:nvSpPr>
              <p:cNvPr id="62" name="Google Shape;317;p4">
                <a:extLst>
                  <a:ext uri="{FF2B5EF4-FFF2-40B4-BE49-F238E27FC236}">
                    <a16:creationId xmlns:a16="http://schemas.microsoft.com/office/drawing/2014/main" id="{64C35867-B34D-2695-8D6A-6D0253588E5B}"/>
                  </a:ext>
                </a:extLst>
              </p:cNvPr>
              <p:cNvSpPr/>
              <p:nvPr/>
            </p:nvSpPr>
            <p:spPr>
              <a:xfrm rot="5926033" flipV="1">
                <a:off x="8547399" y="2149974"/>
                <a:ext cx="209718" cy="587719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" name="Google Shape;317;p4">
                <a:extLst>
                  <a:ext uri="{FF2B5EF4-FFF2-40B4-BE49-F238E27FC236}">
                    <a16:creationId xmlns:a16="http://schemas.microsoft.com/office/drawing/2014/main" id="{D4FB7B7C-B7D8-8AEB-AE1C-B8713F38E9F8}"/>
                  </a:ext>
                </a:extLst>
              </p:cNvPr>
              <p:cNvSpPr/>
              <p:nvPr/>
            </p:nvSpPr>
            <p:spPr>
              <a:xfrm rot="10879593" flipV="1">
                <a:off x="8788676" y="2182532"/>
                <a:ext cx="179774" cy="393743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" name="Google Shape;315;p4">
                <a:extLst>
                  <a:ext uri="{FF2B5EF4-FFF2-40B4-BE49-F238E27FC236}">
                    <a16:creationId xmlns:a16="http://schemas.microsoft.com/office/drawing/2014/main" id="{5571EE65-60C6-A3C4-D6FB-63F4DFB96468}"/>
                  </a:ext>
                </a:extLst>
              </p:cNvPr>
              <p:cNvSpPr/>
              <p:nvPr/>
            </p:nvSpPr>
            <p:spPr>
              <a:xfrm rot="2437245" flipV="1">
                <a:off x="8785418" y="1979160"/>
                <a:ext cx="160103" cy="169668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81987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Pentagon 2">
            <a:extLst>
              <a:ext uri="{FF2B5EF4-FFF2-40B4-BE49-F238E27FC236}">
                <a16:creationId xmlns:a16="http://schemas.microsoft.com/office/drawing/2014/main" id="{F50F9213-157F-DC2D-3DC7-0D145E1B2C32}"/>
              </a:ext>
            </a:extLst>
          </p:cNvPr>
          <p:cNvSpPr/>
          <p:nvPr/>
        </p:nvSpPr>
        <p:spPr>
          <a:xfrm>
            <a:off x="838200" y="1678119"/>
            <a:ext cx="6153150" cy="3993381"/>
          </a:xfrm>
          <a:prstGeom prst="homePlate">
            <a:avLst>
              <a:gd name="adj" fmla="val 22332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05F695-E5D2-2986-32AA-C8829C682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تعزيز مشاركة الطفل الهادفة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9" name="Google Shape;314;p4">
            <a:extLst>
              <a:ext uri="{FF2B5EF4-FFF2-40B4-BE49-F238E27FC236}">
                <a16:creationId xmlns:a16="http://schemas.microsoft.com/office/drawing/2014/main" id="{A95F0007-360E-AD52-DEEE-E3DCFABE322E}"/>
              </a:ext>
            </a:extLst>
          </p:cNvPr>
          <p:cNvGrpSpPr/>
          <p:nvPr/>
        </p:nvGrpSpPr>
        <p:grpSpPr>
          <a:xfrm>
            <a:off x="8163416" y="2176482"/>
            <a:ext cx="2004894" cy="2460279"/>
            <a:chOff x="3400707" y="1772174"/>
            <a:chExt cx="3124628" cy="3737192"/>
          </a:xfrm>
          <a:solidFill>
            <a:schemeClr val="accent5"/>
          </a:solidFill>
        </p:grpSpPr>
        <p:sp>
          <p:nvSpPr>
            <p:cNvPr id="10" name="Google Shape;315;p4">
              <a:extLst>
                <a:ext uri="{FF2B5EF4-FFF2-40B4-BE49-F238E27FC236}">
                  <a16:creationId xmlns:a16="http://schemas.microsoft.com/office/drawing/2014/main" id="{76DE4E89-0AC0-C33B-7BA6-752EFBFED6B1}"/>
                </a:ext>
              </a:extLst>
            </p:cNvPr>
            <p:cNvSpPr/>
            <p:nvPr/>
          </p:nvSpPr>
          <p:spPr>
            <a:xfrm>
              <a:off x="3400707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317;p4">
              <a:extLst>
                <a:ext uri="{FF2B5EF4-FFF2-40B4-BE49-F238E27FC236}">
                  <a16:creationId xmlns:a16="http://schemas.microsoft.com/office/drawing/2014/main" id="{BCEB20CA-C8AB-2A7A-F09D-D11402DF29C9}"/>
                </a:ext>
              </a:extLst>
            </p:cNvPr>
            <p:cNvSpPr/>
            <p:nvPr/>
          </p:nvSpPr>
          <p:spPr>
            <a:xfrm>
              <a:off x="3400707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319;p4">
              <a:extLst>
                <a:ext uri="{FF2B5EF4-FFF2-40B4-BE49-F238E27FC236}">
                  <a16:creationId xmlns:a16="http://schemas.microsoft.com/office/drawing/2014/main" id="{2BCD83A8-E4BB-69F3-1FB7-14603C1A22CC}"/>
                </a:ext>
              </a:extLst>
            </p:cNvPr>
            <p:cNvSpPr/>
            <p:nvPr/>
          </p:nvSpPr>
          <p:spPr>
            <a:xfrm>
              <a:off x="4351096" y="2702772"/>
              <a:ext cx="771005" cy="771004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321;p4">
              <a:extLst>
                <a:ext uri="{FF2B5EF4-FFF2-40B4-BE49-F238E27FC236}">
                  <a16:creationId xmlns:a16="http://schemas.microsoft.com/office/drawing/2014/main" id="{047D746D-CF54-A344-FDFA-E5ECC234C8A0}"/>
                </a:ext>
              </a:extLst>
            </p:cNvPr>
            <p:cNvSpPr/>
            <p:nvPr/>
          </p:nvSpPr>
          <p:spPr>
            <a:xfrm>
              <a:off x="5001335" y="1772174"/>
              <a:ext cx="1524000" cy="1175183"/>
            </a:xfrm>
            <a:prstGeom prst="wedgeRoundRectCallou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229FFF11-E903-7C22-9AB2-1904CF84032D}"/>
              </a:ext>
            </a:extLst>
          </p:cNvPr>
          <p:cNvSpPr txBox="1"/>
          <p:nvPr/>
        </p:nvSpPr>
        <p:spPr>
          <a:xfrm>
            <a:off x="7047979" y="5061816"/>
            <a:ext cx="31370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تشاركي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BE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E8905F-D39D-5269-5EA5-72124824A00B}"/>
              </a:ext>
            </a:extLst>
          </p:cNvPr>
          <p:cNvSpPr txBox="1"/>
          <p:nvPr/>
        </p:nvSpPr>
        <p:spPr>
          <a:xfrm>
            <a:off x="1190133" y="2253461"/>
            <a:ext cx="46291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١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. ال</a:t>
            </a:r>
            <a:r>
              <a:rPr lang="en-GB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بيئة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مناسبة</a:t>
            </a: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r" rtl="1">
              <a:buFont typeface="+mj-lt"/>
              <a:buAutoNum type="arabicPeriod"/>
            </a:pP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95350" indent="-342900" algn="r" rtl="1">
              <a:buFont typeface="Wingdings" panose="05000000000000000000" pitchFamily="2" charset="2"/>
              <a:buChar char="ü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الأمان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95350" indent="-342900" algn="r" rtl="1">
              <a:buFont typeface="Wingdings" panose="05000000000000000000" pitchFamily="2" charset="2"/>
              <a:buChar char="ü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الخصوصية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95350" indent="-342900" algn="r" rtl="1">
              <a:buFont typeface="Wingdings" panose="05000000000000000000" pitchFamily="2" charset="2"/>
              <a:buChar char="ü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الهدوء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95350" indent="-342900" algn="r" rtl="1">
              <a:buFont typeface="Wingdings" panose="05000000000000000000" pitchFamily="2" charset="2"/>
              <a:buChar char="ü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سهولة الوصول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95350" indent="-342900" algn="r" rtl="1">
              <a:buFont typeface="Wingdings" panose="05000000000000000000" pitchFamily="2" charset="2"/>
              <a:buChar char="ü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صديقة للطفل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95350" indent="-342900" algn="r" rtl="1">
              <a:buFont typeface="Wingdings" panose="05000000000000000000" pitchFamily="2" charset="2"/>
              <a:buChar char="ü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مريحة</a:t>
            </a:r>
            <a:endParaRPr lang="en-B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r" rtl="1">
              <a:buAutoNum type="arabicPeriod"/>
            </a:pPr>
            <a:endParaRPr lang="en-B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374009E5-4936-430A-46E9-43E4B4457E57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</a:t>
            </a:r>
            <a:r>
              <a:rPr lang="en-CA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١</a:t>
            </a:r>
            <a:endParaRPr lang="en-CA" sz="3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افتتاح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الوحدة</a:t>
            </a:r>
          </a:p>
        </p:txBody>
      </p:sp>
    </p:spTree>
    <p:extLst>
      <p:ext uri="{BB962C8B-B14F-4D97-AF65-F5344CB8AC3E}">
        <p14:creationId xmlns:p14="http://schemas.microsoft.com/office/powerpoint/2010/main" val="2018768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Pentagon 2">
            <a:extLst>
              <a:ext uri="{FF2B5EF4-FFF2-40B4-BE49-F238E27FC236}">
                <a16:creationId xmlns:a16="http://schemas.microsoft.com/office/drawing/2014/main" id="{376B7D4C-9218-AEC7-F2CD-0360C6E1F19E}"/>
              </a:ext>
            </a:extLst>
          </p:cNvPr>
          <p:cNvSpPr/>
          <p:nvPr/>
        </p:nvSpPr>
        <p:spPr>
          <a:xfrm>
            <a:off x="838200" y="1678119"/>
            <a:ext cx="6153150" cy="3993381"/>
          </a:xfrm>
          <a:prstGeom prst="homePlate">
            <a:avLst>
              <a:gd name="adj" fmla="val 22332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05F695-E5D2-2986-32AA-C8829C682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تعزيز مشاركة الطفل الهادفة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68AB56-6BB1-38D2-63CF-0A41C89B1670}"/>
              </a:ext>
            </a:extLst>
          </p:cNvPr>
          <p:cNvSpPr txBox="1"/>
          <p:nvPr/>
        </p:nvSpPr>
        <p:spPr>
          <a:xfrm>
            <a:off x="2425712" y="2335981"/>
            <a:ext cx="238084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٢. اختيارية</a:t>
            </a:r>
          </a:p>
          <a:p>
            <a:pPr algn="r" rtl="1"/>
            <a:endParaRPr lang="ar-S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٣. العمر المناسب</a:t>
            </a:r>
          </a:p>
          <a:p>
            <a:pPr algn="r" rtl="1"/>
            <a:endParaRPr lang="ar-S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٤. يؤخذ بجدية</a:t>
            </a:r>
          </a:p>
          <a:p>
            <a:pPr algn="r" rtl="1"/>
            <a:endParaRPr lang="ar-S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٥.أن يكون على اطلاع</a:t>
            </a:r>
          </a:p>
        </p:txBody>
      </p:sp>
      <p:grpSp>
        <p:nvGrpSpPr>
          <p:cNvPr id="8" name="Google Shape;314;p4">
            <a:extLst>
              <a:ext uri="{FF2B5EF4-FFF2-40B4-BE49-F238E27FC236}">
                <a16:creationId xmlns:a16="http://schemas.microsoft.com/office/drawing/2014/main" id="{AB493F27-20FD-5D61-F141-2A838F3CF9F8}"/>
              </a:ext>
            </a:extLst>
          </p:cNvPr>
          <p:cNvGrpSpPr/>
          <p:nvPr/>
        </p:nvGrpSpPr>
        <p:grpSpPr>
          <a:xfrm>
            <a:off x="8163416" y="2176482"/>
            <a:ext cx="2004894" cy="2460279"/>
            <a:chOff x="3400707" y="1772174"/>
            <a:chExt cx="3124628" cy="3737192"/>
          </a:xfrm>
          <a:solidFill>
            <a:schemeClr val="accent5"/>
          </a:solidFill>
        </p:grpSpPr>
        <p:sp>
          <p:nvSpPr>
            <p:cNvPr id="11" name="Google Shape;315;p4">
              <a:extLst>
                <a:ext uri="{FF2B5EF4-FFF2-40B4-BE49-F238E27FC236}">
                  <a16:creationId xmlns:a16="http://schemas.microsoft.com/office/drawing/2014/main" id="{F52A3EC0-4B71-D6B6-BBCE-8840B5FA71F7}"/>
                </a:ext>
              </a:extLst>
            </p:cNvPr>
            <p:cNvSpPr/>
            <p:nvPr/>
          </p:nvSpPr>
          <p:spPr>
            <a:xfrm>
              <a:off x="3400707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317;p4">
              <a:extLst>
                <a:ext uri="{FF2B5EF4-FFF2-40B4-BE49-F238E27FC236}">
                  <a16:creationId xmlns:a16="http://schemas.microsoft.com/office/drawing/2014/main" id="{D0FD48B9-28EE-2B9E-99A9-C6C8C0E22C96}"/>
                </a:ext>
              </a:extLst>
            </p:cNvPr>
            <p:cNvSpPr/>
            <p:nvPr/>
          </p:nvSpPr>
          <p:spPr>
            <a:xfrm>
              <a:off x="3400707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319;p4">
              <a:extLst>
                <a:ext uri="{FF2B5EF4-FFF2-40B4-BE49-F238E27FC236}">
                  <a16:creationId xmlns:a16="http://schemas.microsoft.com/office/drawing/2014/main" id="{B954E037-09A0-6DFA-DF56-F9D6EABFD364}"/>
                </a:ext>
              </a:extLst>
            </p:cNvPr>
            <p:cNvSpPr/>
            <p:nvPr/>
          </p:nvSpPr>
          <p:spPr>
            <a:xfrm>
              <a:off x="4351096" y="2702772"/>
              <a:ext cx="771005" cy="771004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321;p4">
              <a:extLst>
                <a:ext uri="{FF2B5EF4-FFF2-40B4-BE49-F238E27FC236}">
                  <a16:creationId xmlns:a16="http://schemas.microsoft.com/office/drawing/2014/main" id="{E0831A37-C940-B378-A98F-3A8081DE7951}"/>
                </a:ext>
              </a:extLst>
            </p:cNvPr>
            <p:cNvSpPr/>
            <p:nvPr/>
          </p:nvSpPr>
          <p:spPr>
            <a:xfrm>
              <a:off x="5001335" y="1772174"/>
              <a:ext cx="1524000" cy="1175183"/>
            </a:xfrm>
            <a:prstGeom prst="wedgeRoundRectCallou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0352C884-A47E-08D2-F1F2-93683781F351}"/>
              </a:ext>
            </a:extLst>
          </p:cNvPr>
          <p:cNvSpPr txBox="1"/>
          <p:nvPr/>
        </p:nvSpPr>
        <p:spPr>
          <a:xfrm>
            <a:off x="7031285" y="5013637"/>
            <a:ext cx="31370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تشاركي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BE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5312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41489801-E618-4E8D-AEFB-377963B4BF87}"/>
              </a:ext>
            </a:extLst>
          </p:cNvPr>
          <p:cNvSpPr/>
          <p:nvPr/>
        </p:nvSpPr>
        <p:spPr>
          <a:xfrm>
            <a:off x="6710262" y="1543699"/>
            <a:ext cx="4643538" cy="3998243"/>
          </a:xfrm>
          <a:prstGeom prst="wedgeRoundRectCallout">
            <a:avLst>
              <a:gd name="adj1" fmla="val 22405"/>
              <a:gd name="adj2" fmla="val 59234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lvl="0" algn="r" rtl="1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تكفل الدول الأطراف للطفل القادر على تكوين آرائه الخاصة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الحق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ar-SA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التعبير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عن تلك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الآراء</a:t>
            </a:r>
            <a:r>
              <a:rPr lang="en-US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بحرية</a:t>
            </a:r>
            <a:r>
              <a:rPr lang="ar-SA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جميع الأمور التي تمس 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الطفل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،</a:t>
            </a:r>
            <a:r>
              <a:rPr lang="ar-SA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مع إيلاء آراء الطفل الاعتبار الواجب </a:t>
            </a:r>
            <a:r>
              <a:rPr lang="ar-SA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وفقاً لسن الطفل ونضجه</a:t>
            </a:r>
            <a:r>
              <a:rPr lang="ar-SA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4F34D2-FA98-44F5-8D5A-F2E3ED68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مشاركة الطفل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AAFBEC-073E-4EDC-8C5A-E417D75AC222}"/>
              </a:ext>
            </a:extLst>
          </p:cNvPr>
          <p:cNvSpPr txBox="1"/>
          <p:nvPr/>
        </p:nvSpPr>
        <p:spPr>
          <a:xfrm>
            <a:off x="2696784" y="2592586"/>
            <a:ext cx="3388172" cy="2651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 rtl="1">
              <a:lnSpc>
                <a:spcPct val="107000"/>
              </a:lnSpc>
              <a:spcAft>
                <a:spcPts val="800"/>
              </a:spcAft>
            </a:pPr>
            <a:r>
              <a:rPr lang="ar-SA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إذا 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كانوا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قادر</a:t>
            </a:r>
            <a:r>
              <a:rPr lang="ar-S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ين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على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التعبير عن مشاعرهم وآرائهم</a:t>
            </a:r>
          </a:p>
          <a:p>
            <a:pPr lvl="0" algn="r" rtl="1">
              <a:lnSpc>
                <a:spcPct val="107000"/>
              </a:lnSpc>
              <a:spcAft>
                <a:spcPts val="800"/>
              </a:spcAft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r" rtl="1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إذا تم الاستماع إليهم ، خاصةً عندما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يتعلق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الأمر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با</a:t>
            </a:r>
            <a:r>
              <a:rPr lang="ar-S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لمسائل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التي تؤثر على حياتهم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612CF96-6CEA-467F-8819-2342B94B62DF}"/>
              </a:ext>
            </a:extLst>
          </p:cNvPr>
          <p:cNvGrpSpPr/>
          <p:nvPr/>
        </p:nvGrpSpPr>
        <p:grpSpPr>
          <a:xfrm>
            <a:off x="461917" y="3981765"/>
            <a:ext cx="1837692" cy="1060542"/>
            <a:chOff x="461917" y="4156886"/>
            <a:chExt cx="1837692" cy="1060542"/>
          </a:xfrm>
          <a:solidFill>
            <a:schemeClr val="accent5"/>
          </a:solidFill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B055FBD-F7F1-44F6-9784-07971D2083F4}"/>
                </a:ext>
              </a:extLst>
            </p:cNvPr>
            <p:cNvSpPr/>
            <p:nvPr/>
          </p:nvSpPr>
          <p:spPr>
            <a:xfrm>
              <a:off x="1367458" y="4339072"/>
              <a:ext cx="868969" cy="86896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6843CDF-F386-45BC-B9FF-E7D301A38DD3}"/>
                </a:ext>
              </a:extLst>
            </p:cNvPr>
            <p:cNvSpPr/>
            <p:nvPr/>
          </p:nvSpPr>
          <p:spPr>
            <a:xfrm>
              <a:off x="1304276" y="4716406"/>
              <a:ext cx="143093" cy="1912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79FC2FB-7B53-49B3-8665-206BD996244B}"/>
                </a:ext>
              </a:extLst>
            </p:cNvPr>
            <p:cNvSpPr/>
            <p:nvPr/>
          </p:nvSpPr>
          <p:spPr>
            <a:xfrm>
              <a:off x="2156516" y="4716406"/>
              <a:ext cx="143093" cy="1912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EC89EA07-34FB-4B46-ABDA-A87729B9B026}"/>
                </a:ext>
              </a:extLst>
            </p:cNvPr>
            <p:cNvSpPr/>
            <p:nvPr/>
          </p:nvSpPr>
          <p:spPr>
            <a:xfrm>
              <a:off x="525099" y="4156886"/>
              <a:ext cx="810768" cy="810768"/>
            </a:xfrm>
            <a:prstGeom prst="arc">
              <a:avLst>
                <a:gd name="adj1" fmla="val 2568393"/>
                <a:gd name="adj2" fmla="val 6686864"/>
              </a:avLst>
            </a:prstGeom>
            <a:solidFill>
              <a:schemeClr val="bg1"/>
            </a:solidFill>
            <a:ln w="381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Arc 18">
              <a:extLst>
                <a:ext uri="{FF2B5EF4-FFF2-40B4-BE49-F238E27FC236}">
                  <a16:creationId xmlns:a16="http://schemas.microsoft.com/office/drawing/2014/main" id="{7A87FABB-D7EE-4F4D-B93A-DCD1364D7D1E}"/>
                </a:ext>
              </a:extLst>
            </p:cNvPr>
            <p:cNvSpPr/>
            <p:nvPr/>
          </p:nvSpPr>
          <p:spPr>
            <a:xfrm>
              <a:off x="461917" y="4406660"/>
              <a:ext cx="810768" cy="810768"/>
            </a:xfrm>
            <a:prstGeom prst="arc">
              <a:avLst>
                <a:gd name="adj1" fmla="val 909026"/>
                <a:gd name="adj2" fmla="val 4616107"/>
              </a:avLst>
            </a:prstGeom>
            <a:noFill/>
            <a:ln w="381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4DBA2BC-ADBA-EFCC-EAEC-5572F24505AE}"/>
              </a:ext>
            </a:extLst>
          </p:cNvPr>
          <p:cNvGrpSpPr/>
          <p:nvPr/>
        </p:nvGrpSpPr>
        <p:grpSpPr>
          <a:xfrm>
            <a:off x="867301" y="2382759"/>
            <a:ext cx="1615810" cy="1066638"/>
            <a:chOff x="867301" y="2652329"/>
            <a:chExt cx="1615810" cy="106663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79CAC82-6B49-4BBB-82B9-D46C968E022B}"/>
                </a:ext>
              </a:extLst>
            </p:cNvPr>
            <p:cNvSpPr/>
            <p:nvPr/>
          </p:nvSpPr>
          <p:spPr>
            <a:xfrm>
              <a:off x="867301" y="2811897"/>
              <a:ext cx="868969" cy="86896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6074E339-5154-42BC-AA84-258E6D423052}"/>
                </a:ext>
              </a:extLst>
            </p:cNvPr>
            <p:cNvSpPr/>
            <p:nvPr/>
          </p:nvSpPr>
          <p:spPr>
            <a:xfrm rot="16920400">
              <a:off x="1494238" y="3222188"/>
              <a:ext cx="276225" cy="402245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71B0C113-B84E-4461-BD63-45C382DDA828}"/>
                </a:ext>
              </a:extLst>
            </p:cNvPr>
            <p:cNvSpPr/>
            <p:nvPr/>
          </p:nvSpPr>
          <p:spPr>
            <a:xfrm>
              <a:off x="1501588" y="2652329"/>
              <a:ext cx="810768" cy="810768"/>
            </a:xfrm>
            <a:prstGeom prst="arc">
              <a:avLst>
                <a:gd name="adj1" fmla="val 2568393"/>
                <a:gd name="adj2" fmla="val 6686864"/>
              </a:avLst>
            </a:prstGeom>
            <a:noFill/>
            <a:ln w="381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D6ED9BEE-5597-4F57-9418-D0EA288A239B}"/>
                </a:ext>
              </a:extLst>
            </p:cNvPr>
            <p:cNvSpPr/>
            <p:nvPr/>
          </p:nvSpPr>
          <p:spPr>
            <a:xfrm>
              <a:off x="1672343" y="2908199"/>
              <a:ext cx="810768" cy="810768"/>
            </a:xfrm>
            <a:prstGeom prst="arc">
              <a:avLst>
                <a:gd name="adj1" fmla="val 3433714"/>
                <a:gd name="adj2" fmla="val 8630925"/>
              </a:avLst>
            </a:prstGeom>
            <a:noFill/>
            <a:ln w="381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0A0E6450-8EF6-4EAD-B8E4-3F36610C8185}"/>
              </a:ext>
            </a:extLst>
          </p:cNvPr>
          <p:cNvSpPr txBox="1"/>
          <p:nvPr/>
        </p:nvSpPr>
        <p:spPr>
          <a:xfrm>
            <a:off x="1062389" y="1620086"/>
            <a:ext cx="4761713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 rtl="1">
              <a:lnSpc>
                <a:spcPct val="107000"/>
              </a:lnSpc>
              <a:spcAft>
                <a:spcPts val="800"/>
              </a:spcAft>
            </a:pPr>
            <a:r>
              <a:rPr lang="ar-S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يكون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الأطفال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أكثر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أمانًا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BBAB150-DD78-9436-D721-730D8F97C667}"/>
              </a:ext>
            </a:extLst>
          </p:cNvPr>
          <p:cNvSpPr txBox="1"/>
          <p:nvPr/>
        </p:nvSpPr>
        <p:spPr>
          <a:xfrm>
            <a:off x="7092973" y="5834547"/>
            <a:ext cx="44356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المصدر: </a:t>
            </a:r>
            <a:r>
              <a:rPr lang="en-US" sz="1400" i="1" dirty="0" err="1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المادة</a:t>
            </a:r>
            <a:r>
              <a:rPr lang="en-US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١٢</a:t>
            </a:r>
            <a:r>
              <a:rPr lang="en-US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من اتفاقية حقوق الطفل</a:t>
            </a:r>
          </a:p>
          <a:p>
            <a:pPr algn="r" rtl="1"/>
            <a:endParaRPr lang="en-US" sz="1400" i="1" dirty="0">
              <a:solidFill>
                <a:schemeClr val="accent5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449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D36CD-396D-8B9D-3EBA-DFF42B0B3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التمكين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12EEC3-1BCC-13FF-12BB-B6D2A58A095B}"/>
              </a:ext>
            </a:extLst>
          </p:cNvPr>
          <p:cNvSpPr txBox="1"/>
          <p:nvPr/>
        </p:nvSpPr>
        <p:spPr>
          <a:xfrm>
            <a:off x="1296903" y="1573972"/>
            <a:ext cx="9589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التمكين يعني جعل شخص ما يشعر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أنه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85B3F7C-A2E0-0D9E-7956-C2E0934B0882}"/>
              </a:ext>
            </a:extLst>
          </p:cNvPr>
          <p:cNvGrpSpPr/>
          <p:nvPr/>
        </p:nvGrpSpPr>
        <p:grpSpPr>
          <a:xfrm>
            <a:off x="1401215" y="2581798"/>
            <a:ext cx="1295401" cy="1694403"/>
            <a:chOff x="5829305" y="1798389"/>
            <a:chExt cx="1035970" cy="1355064"/>
          </a:xfrm>
        </p:grpSpPr>
        <p:sp>
          <p:nvSpPr>
            <p:cNvPr id="5" name="Google Shape;317;p4">
              <a:extLst>
                <a:ext uri="{FF2B5EF4-FFF2-40B4-BE49-F238E27FC236}">
                  <a16:creationId xmlns:a16="http://schemas.microsoft.com/office/drawing/2014/main" id="{ADC63338-276A-098E-E4D6-76E79AA4319F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7F87138-E46D-F1BB-3E32-35B626AB1560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</p:grpSpPr>
          <p:sp>
            <p:nvSpPr>
              <p:cNvPr id="14" name="Google Shape;317;p4">
                <a:extLst>
                  <a:ext uri="{FF2B5EF4-FFF2-40B4-BE49-F238E27FC236}">
                    <a16:creationId xmlns:a16="http://schemas.microsoft.com/office/drawing/2014/main" id="{7C5CCAAF-B660-8514-FABF-FCBEB4C72040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" name="Google Shape;317;p4">
                <a:extLst>
                  <a:ext uri="{FF2B5EF4-FFF2-40B4-BE49-F238E27FC236}">
                    <a16:creationId xmlns:a16="http://schemas.microsoft.com/office/drawing/2014/main" id="{64C498C2-C7AB-5FEB-AC77-78219CE6CFBB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" name="Google Shape;315;p4">
                <a:extLst>
                  <a:ext uri="{FF2B5EF4-FFF2-40B4-BE49-F238E27FC236}">
                    <a16:creationId xmlns:a16="http://schemas.microsoft.com/office/drawing/2014/main" id="{69B6A070-11CC-0A2C-C4C5-6573A8DEC4C2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E244019-6C25-B3E7-CA22-EA5CD99F02C0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</p:grpSpPr>
          <p:sp>
            <p:nvSpPr>
              <p:cNvPr id="11" name="Google Shape;317;p4">
                <a:extLst>
                  <a:ext uri="{FF2B5EF4-FFF2-40B4-BE49-F238E27FC236}">
                    <a16:creationId xmlns:a16="http://schemas.microsoft.com/office/drawing/2014/main" id="{79390382-0602-8250-0676-7EC63836BD2F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" name="Google Shape;317;p4">
                <a:extLst>
                  <a:ext uri="{FF2B5EF4-FFF2-40B4-BE49-F238E27FC236}">
                    <a16:creationId xmlns:a16="http://schemas.microsoft.com/office/drawing/2014/main" id="{EBD2C896-3580-14E6-0BED-575D175605A9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" name="Google Shape;315;p4">
                <a:extLst>
                  <a:ext uri="{FF2B5EF4-FFF2-40B4-BE49-F238E27FC236}">
                    <a16:creationId xmlns:a16="http://schemas.microsoft.com/office/drawing/2014/main" id="{448B77A7-DB59-A45D-4341-6B4963A8D704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71A48A1-B024-C7D6-EF2B-65DBF904C271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1D54C0F2-748D-B8F1-EF88-2AEFD1FC764B}"/>
              </a:ext>
            </a:extLst>
          </p:cNvPr>
          <p:cNvSpPr txBox="1"/>
          <p:nvPr/>
        </p:nvSpPr>
        <p:spPr>
          <a:xfrm>
            <a:off x="878067" y="4453031"/>
            <a:ext cx="23416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أقوى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47C3AE7-2CB4-99B1-6E03-11DF77D8BA72}"/>
              </a:ext>
            </a:extLst>
          </p:cNvPr>
          <p:cNvGrpSpPr/>
          <p:nvPr/>
        </p:nvGrpSpPr>
        <p:grpSpPr>
          <a:xfrm>
            <a:off x="4094147" y="2581798"/>
            <a:ext cx="1295401" cy="1694403"/>
            <a:chOff x="5829305" y="1798389"/>
            <a:chExt cx="1035970" cy="1355064"/>
          </a:xfrm>
        </p:grpSpPr>
        <p:sp>
          <p:nvSpPr>
            <p:cNvPr id="20" name="Google Shape;317;p4">
              <a:extLst>
                <a:ext uri="{FF2B5EF4-FFF2-40B4-BE49-F238E27FC236}">
                  <a16:creationId xmlns:a16="http://schemas.microsoft.com/office/drawing/2014/main" id="{6E35B00D-CD38-6065-E966-C228EEC6B601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22036319-E66D-802A-3559-C2DA2BE7E336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</p:grpSpPr>
          <p:sp>
            <p:nvSpPr>
              <p:cNvPr id="27" name="Google Shape;317;p4">
                <a:extLst>
                  <a:ext uri="{FF2B5EF4-FFF2-40B4-BE49-F238E27FC236}">
                    <a16:creationId xmlns:a16="http://schemas.microsoft.com/office/drawing/2014/main" id="{41C1E1FD-B5DC-5239-F13D-198E731A04A7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" name="Google Shape;317;p4">
                <a:extLst>
                  <a:ext uri="{FF2B5EF4-FFF2-40B4-BE49-F238E27FC236}">
                    <a16:creationId xmlns:a16="http://schemas.microsoft.com/office/drawing/2014/main" id="{13F11D42-6DE9-ED6D-403E-4E400F987947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" name="Google Shape;315;p4">
                <a:extLst>
                  <a:ext uri="{FF2B5EF4-FFF2-40B4-BE49-F238E27FC236}">
                    <a16:creationId xmlns:a16="http://schemas.microsoft.com/office/drawing/2014/main" id="{6FD95175-ADE5-744B-7332-D5A991244AC9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FA3143B-8050-B450-A4B7-CACE42E327EC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</p:grpSpPr>
          <p:sp>
            <p:nvSpPr>
              <p:cNvPr id="24" name="Google Shape;317;p4">
                <a:extLst>
                  <a:ext uri="{FF2B5EF4-FFF2-40B4-BE49-F238E27FC236}">
                    <a16:creationId xmlns:a16="http://schemas.microsoft.com/office/drawing/2014/main" id="{2751748B-B899-4CE3-143A-33DF61919425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" name="Google Shape;317;p4">
                <a:extLst>
                  <a:ext uri="{FF2B5EF4-FFF2-40B4-BE49-F238E27FC236}">
                    <a16:creationId xmlns:a16="http://schemas.microsoft.com/office/drawing/2014/main" id="{C9C075AB-4552-81C1-C5CA-FF71CDA6C053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" name="Google Shape;315;p4">
                <a:extLst>
                  <a:ext uri="{FF2B5EF4-FFF2-40B4-BE49-F238E27FC236}">
                    <a16:creationId xmlns:a16="http://schemas.microsoft.com/office/drawing/2014/main" id="{FD42BA86-58DC-E2AE-DCE8-4C6AA8FB5F38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B9E3E38-929E-3DF7-EBD3-276FE203C79A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8A413FA3-9178-F23D-4681-38A73A4091AA}"/>
              </a:ext>
            </a:extLst>
          </p:cNvPr>
          <p:cNvSpPr txBox="1"/>
          <p:nvPr/>
        </p:nvSpPr>
        <p:spPr>
          <a:xfrm>
            <a:off x="3922772" y="4453031"/>
            <a:ext cx="16043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أكثر ثقة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9142B01-4DDE-9F24-0E61-AB2EEAA9CDED}"/>
              </a:ext>
            </a:extLst>
          </p:cNvPr>
          <p:cNvGrpSpPr/>
          <p:nvPr/>
        </p:nvGrpSpPr>
        <p:grpSpPr>
          <a:xfrm>
            <a:off x="6822252" y="2581798"/>
            <a:ext cx="1295401" cy="1694403"/>
            <a:chOff x="5829305" y="1798389"/>
            <a:chExt cx="1035970" cy="1355064"/>
          </a:xfrm>
        </p:grpSpPr>
        <p:sp>
          <p:nvSpPr>
            <p:cNvPr id="32" name="Google Shape;317;p4">
              <a:extLst>
                <a:ext uri="{FF2B5EF4-FFF2-40B4-BE49-F238E27FC236}">
                  <a16:creationId xmlns:a16="http://schemas.microsoft.com/office/drawing/2014/main" id="{E728CD19-85C4-34CB-EC87-F7F2E804246F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9C5FEEE-3F2C-5946-E451-CAD9BD478834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</p:grpSpPr>
          <p:sp>
            <p:nvSpPr>
              <p:cNvPr id="39" name="Google Shape;317;p4">
                <a:extLst>
                  <a:ext uri="{FF2B5EF4-FFF2-40B4-BE49-F238E27FC236}">
                    <a16:creationId xmlns:a16="http://schemas.microsoft.com/office/drawing/2014/main" id="{B8A739FF-6BAE-33B8-DE17-9F5185328DF5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" name="Google Shape;317;p4">
                <a:extLst>
                  <a:ext uri="{FF2B5EF4-FFF2-40B4-BE49-F238E27FC236}">
                    <a16:creationId xmlns:a16="http://schemas.microsoft.com/office/drawing/2014/main" id="{7C123E2B-A1DA-6FBF-2392-1C9F0276149B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" name="Google Shape;315;p4">
                <a:extLst>
                  <a:ext uri="{FF2B5EF4-FFF2-40B4-BE49-F238E27FC236}">
                    <a16:creationId xmlns:a16="http://schemas.microsoft.com/office/drawing/2014/main" id="{A95199ED-AF45-E6BD-42FE-7914B1F0F709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27F51147-1E3E-D296-3ABC-0D3A4667AD99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</p:grpSpPr>
          <p:sp>
            <p:nvSpPr>
              <p:cNvPr id="36" name="Google Shape;317;p4">
                <a:extLst>
                  <a:ext uri="{FF2B5EF4-FFF2-40B4-BE49-F238E27FC236}">
                    <a16:creationId xmlns:a16="http://schemas.microsoft.com/office/drawing/2014/main" id="{835F1612-CE85-B87D-A279-40373FE2669D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" name="Google Shape;317;p4">
                <a:extLst>
                  <a:ext uri="{FF2B5EF4-FFF2-40B4-BE49-F238E27FC236}">
                    <a16:creationId xmlns:a16="http://schemas.microsoft.com/office/drawing/2014/main" id="{7D259B30-05DA-C286-2C9A-A6B418151E9D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" name="Google Shape;315;p4">
                <a:extLst>
                  <a:ext uri="{FF2B5EF4-FFF2-40B4-BE49-F238E27FC236}">
                    <a16:creationId xmlns:a16="http://schemas.microsoft.com/office/drawing/2014/main" id="{C86D50C2-186B-316C-6FF2-3E46AA0D126A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96B63C0-ED2D-F279-9004-503D8F84C326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7B3E3EAD-D38C-7D45-2955-52979CE7EFCA}"/>
              </a:ext>
            </a:extLst>
          </p:cNvPr>
          <p:cNvSpPr txBox="1"/>
          <p:nvPr/>
        </p:nvSpPr>
        <p:spPr>
          <a:xfrm>
            <a:off x="6299104" y="4453031"/>
            <a:ext cx="23416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أكثر قدرة على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تغيير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وضعه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2D5943F-6AF8-3747-3EBB-FF449FEDAB08}"/>
              </a:ext>
            </a:extLst>
          </p:cNvPr>
          <p:cNvGrpSpPr/>
          <p:nvPr/>
        </p:nvGrpSpPr>
        <p:grpSpPr>
          <a:xfrm>
            <a:off x="9581198" y="2581798"/>
            <a:ext cx="1295401" cy="1694403"/>
            <a:chOff x="5829305" y="1798389"/>
            <a:chExt cx="1035970" cy="1355064"/>
          </a:xfrm>
        </p:grpSpPr>
        <p:sp>
          <p:nvSpPr>
            <p:cNvPr id="44" name="Google Shape;317;p4">
              <a:extLst>
                <a:ext uri="{FF2B5EF4-FFF2-40B4-BE49-F238E27FC236}">
                  <a16:creationId xmlns:a16="http://schemas.microsoft.com/office/drawing/2014/main" id="{59593655-CC5F-AF02-2E21-5E84758CFB5C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0856DF9B-0749-69C3-DFE3-AA9FC93E1094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</p:grpSpPr>
          <p:sp>
            <p:nvSpPr>
              <p:cNvPr id="51" name="Google Shape;317;p4">
                <a:extLst>
                  <a:ext uri="{FF2B5EF4-FFF2-40B4-BE49-F238E27FC236}">
                    <a16:creationId xmlns:a16="http://schemas.microsoft.com/office/drawing/2014/main" id="{1815695E-4A42-3236-5E47-80401D57CB95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" name="Google Shape;317;p4">
                <a:extLst>
                  <a:ext uri="{FF2B5EF4-FFF2-40B4-BE49-F238E27FC236}">
                    <a16:creationId xmlns:a16="http://schemas.microsoft.com/office/drawing/2014/main" id="{4CEFDE8D-55A9-022C-7220-9381DF682193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" name="Google Shape;315;p4">
                <a:extLst>
                  <a:ext uri="{FF2B5EF4-FFF2-40B4-BE49-F238E27FC236}">
                    <a16:creationId xmlns:a16="http://schemas.microsoft.com/office/drawing/2014/main" id="{814905BE-BC23-2F79-1708-C08A5C4F73B2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35F57CE4-F769-D018-8149-5AE883570635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</p:grpSpPr>
          <p:sp>
            <p:nvSpPr>
              <p:cNvPr id="48" name="Google Shape;317;p4">
                <a:extLst>
                  <a:ext uri="{FF2B5EF4-FFF2-40B4-BE49-F238E27FC236}">
                    <a16:creationId xmlns:a16="http://schemas.microsoft.com/office/drawing/2014/main" id="{B1C09630-AC52-6763-DCE1-36760E5D75AF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" name="Google Shape;317;p4">
                <a:extLst>
                  <a:ext uri="{FF2B5EF4-FFF2-40B4-BE49-F238E27FC236}">
                    <a16:creationId xmlns:a16="http://schemas.microsoft.com/office/drawing/2014/main" id="{2F2DEE46-FE16-6833-5503-33E0CB3E7B56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" name="Google Shape;315;p4">
                <a:extLst>
                  <a:ext uri="{FF2B5EF4-FFF2-40B4-BE49-F238E27FC236}">
                    <a16:creationId xmlns:a16="http://schemas.microsoft.com/office/drawing/2014/main" id="{C068E186-5E70-0294-03F3-E163E0A18835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48EE6375-BCD7-2773-223C-27BC4E705A6F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DA4733B0-124B-DE4D-EF45-4E7101DE026F}"/>
              </a:ext>
            </a:extLst>
          </p:cNvPr>
          <p:cNvSpPr txBox="1"/>
          <p:nvPr/>
        </p:nvSpPr>
        <p:spPr>
          <a:xfrm>
            <a:off x="9058050" y="4453031"/>
            <a:ext cx="23416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أكثر قدرة على الدفاع عن حقوقهم</a:t>
            </a:r>
          </a:p>
        </p:txBody>
      </p:sp>
    </p:spTree>
    <p:extLst>
      <p:ext uri="{BB962C8B-B14F-4D97-AF65-F5344CB8AC3E}">
        <p14:creationId xmlns:p14="http://schemas.microsoft.com/office/powerpoint/2010/main" val="25524967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F34D2-FA98-44F5-8D5A-F2E3ED68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النهج القائم على نقاط القوة</a:t>
            </a:r>
            <a:endParaRPr lang="en-C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683F8E-B925-6AAE-FEA6-A35978EDFE21}"/>
              </a:ext>
            </a:extLst>
          </p:cNvPr>
          <p:cNvSpPr txBox="1"/>
          <p:nvPr/>
        </p:nvSpPr>
        <p:spPr>
          <a:xfrm>
            <a:off x="1654231" y="2642849"/>
            <a:ext cx="4313609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تحتاج خطة الحالة إلى تعزيز المرونة بنشاط وزيادة </a:t>
            </a:r>
            <a:r>
              <a:rPr lang="en-GB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البناء</a:t>
            </a: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على</a:t>
            </a:r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عوامل</a:t>
            </a:r>
            <a:r>
              <a:rPr lang="en-GB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الحماية</a:t>
            </a:r>
            <a:r>
              <a:rPr lang="ar-SA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التي</a:t>
            </a: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 تم تحديدها أثناء التقييم</a:t>
            </a:r>
            <a:endParaRPr lang="en-BE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184F7E3-0687-3867-DDCE-1E08DD418B4D}"/>
              </a:ext>
            </a:extLst>
          </p:cNvPr>
          <p:cNvGrpSpPr/>
          <p:nvPr/>
        </p:nvGrpSpPr>
        <p:grpSpPr>
          <a:xfrm>
            <a:off x="7173788" y="2153201"/>
            <a:ext cx="3334988" cy="1533387"/>
            <a:chOff x="5018175" y="3474240"/>
            <a:chExt cx="2934260" cy="1349137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B171F226-59D3-61BB-460F-FC6F6EC721EB}"/>
                </a:ext>
              </a:extLst>
            </p:cNvPr>
            <p:cNvGrpSpPr/>
            <p:nvPr/>
          </p:nvGrpSpPr>
          <p:grpSpPr>
            <a:xfrm>
              <a:off x="5018175" y="3474240"/>
              <a:ext cx="2934260" cy="1349137"/>
              <a:chOff x="2799225" y="1528989"/>
              <a:chExt cx="4843224" cy="991572"/>
            </a:xfrm>
            <a:solidFill>
              <a:schemeClr val="accent5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34583E22-C529-A628-F697-638185C12A61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Parallelogram 22">
                <a:extLst>
                  <a:ext uri="{FF2B5EF4-FFF2-40B4-BE49-F238E27FC236}">
                    <a16:creationId xmlns:a16="http://schemas.microsoft.com/office/drawing/2014/main" id="{ED43AEEF-8594-86D0-0465-0B13A3B77D05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4" name="Parallelogram 23">
                <a:extLst>
                  <a:ext uri="{FF2B5EF4-FFF2-40B4-BE49-F238E27FC236}">
                    <a16:creationId xmlns:a16="http://schemas.microsoft.com/office/drawing/2014/main" id="{6CB5583A-A8E7-C36C-199F-2B54FD5C5F23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E008405-7238-FCA3-EA6C-1B2351368E04}"/>
                </a:ext>
              </a:extLst>
            </p:cNvPr>
            <p:cNvSpPr txBox="1"/>
            <p:nvPr/>
          </p:nvSpPr>
          <p:spPr>
            <a:xfrm>
              <a:off x="5185834" y="4047550"/>
              <a:ext cx="2005010" cy="4061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نقاط القوة</a:t>
              </a:r>
              <a:endParaRPr lang="en-BE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0072AE1-647F-0422-7241-36DD96395FE8}"/>
              </a:ext>
            </a:extLst>
          </p:cNvPr>
          <p:cNvGrpSpPr/>
          <p:nvPr/>
        </p:nvGrpSpPr>
        <p:grpSpPr>
          <a:xfrm>
            <a:off x="7173788" y="3964570"/>
            <a:ext cx="3334988" cy="1533387"/>
            <a:chOff x="8419540" y="3450647"/>
            <a:chExt cx="2934260" cy="1349137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BC341C49-2F3A-3E56-A6F4-CE14B43ACFBB}"/>
                </a:ext>
              </a:extLst>
            </p:cNvPr>
            <p:cNvGrpSpPr/>
            <p:nvPr/>
          </p:nvGrpSpPr>
          <p:grpSpPr>
            <a:xfrm>
              <a:off x="8419540" y="3450647"/>
              <a:ext cx="2934260" cy="1349137"/>
              <a:chOff x="2799225" y="1528989"/>
              <a:chExt cx="4843224" cy="991572"/>
            </a:xfrm>
            <a:solidFill>
              <a:schemeClr val="accent3"/>
            </a:solidFill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079558E1-3018-7918-6E1B-1911E1831B6B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Parallelogram 26">
                <a:extLst>
                  <a:ext uri="{FF2B5EF4-FFF2-40B4-BE49-F238E27FC236}">
                    <a16:creationId xmlns:a16="http://schemas.microsoft.com/office/drawing/2014/main" id="{E0C9B0E6-D754-06D2-A021-B23AC83E319A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8" name="Parallelogram 27">
                <a:extLst>
                  <a:ext uri="{FF2B5EF4-FFF2-40B4-BE49-F238E27FC236}">
                    <a16:creationId xmlns:a16="http://schemas.microsoft.com/office/drawing/2014/main" id="{7EDBD3FE-F916-E840-F163-AB7CF477D480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172995F-8B83-24F3-64DD-F4D968EE9C93}"/>
                </a:ext>
              </a:extLst>
            </p:cNvPr>
            <p:cNvSpPr txBox="1"/>
            <p:nvPr/>
          </p:nvSpPr>
          <p:spPr>
            <a:xfrm>
              <a:off x="8623057" y="3917976"/>
              <a:ext cx="2005010" cy="4061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الرعاية والدعم</a:t>
              </a:r>
              <a:endParaRPr lang="en-BE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59550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43D39EC-3F4C-FDF1-FFF1-49017AF7C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مبدأ حماية الطفل: المصلحة الفضلى للطفل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6E16453-362E-B78C-0938-13C3F54AAB85}"/>
              </a:ext>
            </a:extLst>
          </p:cNvPr>
          <p:cNvSpPr/>
          <p:nvPr/>
        </p:nvSpPr>
        <p:spPr>
          <a:xfrm>
            <a:off x="3485322" y="1913599"/>
            <a:ext cx="7977808" cy="28798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lvl="0" algn="r" rtl="1"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للأطفال الحق في تقييم مصالحهم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الفضلى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وأخذها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حسبان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كاعتبار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أساسي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في جميع الإجراءات أو القرارات التي تهمهم. يتم تحديد المصلحة الفضلى من خلال مجموعة متنوعة من العناصر بما في ذلك مجموعة متنوعة من الخصائص الفردية (مثل العمر والجنس ونضجهم وقدراتهم ، ...) وعوامل أخرى (مثل وجود أو غياب الوالدين ، ونوعية العلاقات بين الطفل وعائلته أو مقدم الرعاية ، مخاوف الحماية التي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تواجهها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الأسرة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0B911F-FBE1-C519-8959-CAF1634448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870" y="1662286"/>
            <a:ext cx="2841853" cy="3920965"/>
          </a:xfrm>
          <a:prstGeom prst="rect">
            <a:avLst/>
          </a:prstGeom>
          <a:ln>
            <a:solidFill>
              <a:schemeClr val="accent5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3E042BE-864F-1ED3-ED29-523393B72EF5}"/>
              </a:ext>
            </a:extLst>
          </p:cNvPr>
          <p:cNvSpPr txBox="1"/>
          <p:nvPr/>
        </p:nvSpPr>
        <p:spPr>
          <a:xfrm>
            <a:off x="4240593" y="5066958"/>
            <a:ext cx="72225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المصدر: التحالف من أجل حماية الطفل في العمل الإنساني. </a:t>
            </a:r>
            <a:r>
              <a:rPr lang="ar-SA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(٢٠١٩)</a:t>
            </a:r>
            <a:r>
              <a:rPr lang="en-US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المعايير الدنيا لحماية الطفل في العمل الإنساني</a:t>
            </a:r>
          </a:p>
        </p:txBody>
      </p:sp>
    </p:spTree>
    <p:extLst>
      <p:ext uri="{BB962C8B-B14F-4D97-AF65-F5344CB8AC3E}">
        <p14:creationId xmlns:p14="http://schemas.microsoft.com/office/powerpoint/2010/main" val="26874519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A38371A-3540-04C5-4DAB-52F99C82A70B}"/>
              </a:ext>
            </a:extLst>
          </p:cNvPr>
          <p:cNvSpPr/>
          <p:nvPr/>
        </p:nvSpPr>
        <p:spPr>
          <a:xfrm>
            <a:off x="838200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تطوير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خطة</a:t>
            </a:r>
            <a:r>
              <a:rPr lang="en-C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حالة</a:t>
            </a:r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فردية</a:t>
            </a:r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للطفل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تلبية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الاحتياجات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المحددة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ar-S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ضع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إجراءات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محددة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زمنيًا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وأهدافًا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قابلة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للقياس</a:t>
            </a:r>
            <a:endParaRPr lang="en-CA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EE92FE7-CA24-E29F-DD43-6DF1E3528846}"/>
              </a:ext>
            </a:extLst>
          </p:cNvPr>
          <p:cNvSpPr/>
          <p:nvPr/>
        </p:nvSpPr>
        <p:spPr>
          <a:xfrm>
            <a:off x="450376" y="1397374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200" b="1" dirty="0">
                <a:latin typeface="Arial" panose="020B0604020202020204" pitchFamily="34" charset="0"/>
                <a:cs typeface="Arial" panose="020B0604020202020204" pitchFamily="34" charset="0"/>
              </a:rPr>
              <a:t>٣</a:t>
            </a:r>
            <a:endParaRPr lang="en-CA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5F0C97F-143E-34A1-3345-94032CADCFBC}"/>
              </a:ext>
            </a:extLst>
          </p:cNvPr>
          <p:cNvSpPr/>
          <p:nvPr/>
        </p:nvSpPr>
        <p:spPr>
          <a:xfrm>
            <a:off x="4740457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تقييم </a:t>
            </a:r>
            <a:r>
              <a:rPr lang="ar-S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الا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حتياجات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ونقاط القوة لدى الطفل وأسرته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C36FEB2-417D-848D-808E-2A12F079A3AA}"/>
              </a:ext>
            </a:extLst>
          </p:cNvPr>
          <p:cNvSpPr/>
          <p:nvPr/>
        </p:nvSpPr>
        <p:spPr>
          <a:xfrm>
            <a:off x="4352633" y="1397374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200" b="1" dirty="0">
                <a:latin typeface="Arial" panose="020B0604020202020204" pitchFamily="34" charset="0"/>
                <a:cs typeface="Arial" panose="020B0604020202020204" pitchFamily="34" charset="0"/>
              </a:rPr>
              <a:t>٢</a:t>
            </a:r>
            <a:endParaRPr lang="en-CA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AB40D11-414A-BF2D-567D-4B79C17C349A}"/>
              </a:ext>
            </a:extLst>
          </p:cNvPr>
          <p:cNvSpPr/>
          <p:nvPr/>
        </p:nvSpPr>
        <p:spPr>
          <a:xfrm>
            <a:off x="8501188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C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حديد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الأطفال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المعرضين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للخطر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والتسجيل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وفقًا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لمعايير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الأهلية</a:t>
            </a:r>
            <a:endParaRPr lang="en-CA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1592EFE-EE91-90E2-0A53-3C859893625B}"/>
              </a:ext>
            </a:extLst>
          </p:cNvPr>
          <p:cNvSpPr/>
          <p:nvPr/>
        </p:nvSpPr>
        <p:spPr>
          <a:xfrm>
            <a:off x="8113364" y="1397374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200" b="1" dirty="0">
                <a:latin typeface="Arial" panose="020B0604020202020204" pitchFamily="34" charset="0"/>
                <a:cs typeface="Arial" panose="020B0604020202020204" pitchFamily="34" charset="0"/>
              </a:rPr>
              <a:t>١</a:t>
            </a:r>
            <a:endParaRPr lang="en-CA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0F05630-26A5-782F-185C-41A463AB98CD}"/>
              </a:ext>
            </a:extLst>
          </p:cNvPr>
          <p:cNvSpPr/>
          <p:nvPr/>
        </p:nvSpPr>
        <p:spPr>
          <a:xfrm>
            <a:off x="838200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</a:t>
            </a:r>
            <a:r>
              <a:rPr lang="en-C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غل</a:t>
            </a:r>
            <a:r>
              <a:rPr lang="ar-S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C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</a:t>
            </a:r>
            <a:r>
              <a:rPr lang="en-C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حالة</a:t>
            </a:r>
          </a:p>
          <a:p>
            <a:pPr algn="ctr" rtl="1"/>
            <a:endParaRPr lang="en-CA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61F8A43-E62E-7989-35CD-9A0B107EB0AA}"/>
              </a:ext>
            </a:extLst>
          </p:cNvPr>
          <p:cNvSpPr/>
          <p:nvPr/>
        </p:nvSpPr>
        <p:spPr>
          <a:xfrm>
            <a:off x="450376" y="3689898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200" b="1" dirty="0">
                <a:latin typeface="Arial" panose="020B0604020202020204" pitchFamily="34" charset="0"/>
                <a:cs typeface="Arial" panose="020B0604020202020204" pitchFamily="34" charset="0"/>
              </a:rPr>
              <a:t>٦</a:t>
            </a:r>
            <a:endParaRPr lang="en-CA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709D0C6-995D-6942-2BAD-A8401B8FCDC1}"/>
              </a:ext>
            </a:extLst>
          </p:cNvPr>
          <p:cNvSpPr/>
          <p:nvPr/>
        </p:nvSpPr>
        <p:spPr>
          <a:xfrm>
            <a:off x="4740457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المتابعة</a:t>
            </a:r>
            <a:r>
              <a:rPr lang="en-C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والمراجعة</a:t>
            </a:r>
            <a:endParaRPr lang="ar-SA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rtl="1"/>
            <a:r>
              <a:rPr lang="ar-S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</a:t>
            </a:r>
            <a:r>
              <a:rPr lang="en-C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غل</a:t>
            </a:r>
            <a:r>
              <a:rPr lang="ar-S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C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</a:t>
            </a:r>
            <a:r>
              <a:rPr lang="en-C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حالة</a:t>
            </a:r>
          </a:p>
          <a:p>
            <a:pPr algn="ctr" rtl="1"/>
            <a:endParaRPr lang="en-CA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D394FC4-1B88-24E8-7AB4-1858F9FFE28C}"/>
              </a:ext>
            </a:extLst>
          </p:cNvPr>
          <p:cNvSpPr/>
          <p:nvPr/>
        </p:nvSpPr>
        <p:spPr>
          <a:xfrm>
            <a:off x="4352633" y="3689898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200" b="1" dirty="0">
                <a:latin typeface="Arial" panose="020B0604020202020204" pitchFamily="34" charset="0"/>
                <a:cs typeface="Arial" panose="020B0604020202020204" pitchFamily="34" charset="0"/>
              </a:rPr>
              <a:t>٥</a:t>
            </a:r>
            <a:endParaRPr lang="en-CA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34F706F-830F-DC51-5708-4DCF94B08EC7}"/>
              </a:ext>
            </a:extLst>
          </p:cNvPr>
          <p:cNvSpPr/>
          <p:nvPr/>
        </p:nvSpPr>
        <p:spPr>
          <a:xfrm>
            <a:off x="8501188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تن</a:t>
            </a:r>
            <a:r>
              <a:rPr lang="en-C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نف</a:t>
            </a:r>
            <a:r>
              <a:rPr lang="ar-S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C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ذ</a:t>
            </a:r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خطة</a:t>
            </a:r>
            <a:r>
              <a:rPr lang="en-C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الحالة ، بما في ذلك الدعم المباشر والإحالات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81EF4A7-6B4A-FBF7-9417-63BB9F528C3C}"/>
              </a:ext>
            </a:extLst>
          </p:cNvPr>
          <p:cNvSpPr/>
          <p:nvPr/>
        </p:nvSpPr>
        <p:spPr>
          <a:xfrm>
            <a:off x="8113364" y="3689898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200" b="1" dirty="0">
                <a:latin typeface="Arial" panose="020B0604020202020204" pitchFamily="34" charset="0"/>
                <a:cs typeface="Arial" panose="020B0604020202020204" pitchFamily="34" charset="0"/>
              </a:rPr>
              <a:t>٤</a:t>
            </a:r>
            <a:endParaRPr lang="en-CA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3994990-C232-B871-5A57-6AD3E1B3BEEA}"/>
              </a:ext>
            </a:extLst>
          </p:cNvPr>
          <p:cNvCxnSpPr>
            <a:cxnSpLocks/>
          </p:cNvCxnSpPr>
          <p:nvPr/>
        </p:nvCxnSpPr>
        <p:spPr>
          <a:xfrm flipH="1">
            <a:off x="4134083" y="2577140"/>
            <a:ext cx="497408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1ED9E2B-B849-2FFD-9970-6A1F7A558E4E}"/>
              </a:ext>
            </a:extLst>
          </p:cNvPr>
          <p:cNvCxnSpPr>
            <a:cxnSpLocks/>
          </p:cNvCxnSpPr>
          <p:nvPr/>
        </p:nvCxnSpPr>
        <p:spPr>
          <a:xfrm flipH="1">
            <a:off x="8038692" y="2577335"/>
            <a:ext cx="387824" cy="195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757B94F-0F39-2FC8-B64A-3C207DDC807F}"/>
              </a:ext>
            </a:extLst>
          </p:cNvPr>
          <p:cNvCxnSpPr>
            <a:cxnSpLocks/>
            <a:stCxn id="17" idx="1"/>
            <a:endCxn id="15" idx="3"/>
          </p:cNvCxnSpPr>
          <p:nvPr/>
        </p:nvCxnSpPr>
        <p:spPr>
          <a:xfrm flipH="1">
            <a:off x="7990165" y="4962566"/>
            <a:ext cx="511023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1D9EC91-EA18-91B6-5E8F-4936D5C9033F}"/>
              </a:ext>
            </a:extLst>
          </p:cNvPr>
          <p:cNvCxnSpPr>
            <a:cxnSpLocks/>
            <a:stCxn id="15" idx="1"/>
            <a:endCxn id="12" idx="3"/>
          </p:cNvCxnSpPr>
          <p:nvPr/>
        </p:nvCxnSpPr>
        <p:spPr>
          <a:xfrm flipH="1">
            <a:off x="4087908" y="4962566"/>
            <a:ext cx="652549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4CD7764-97DF-8C32-B26D-BAFE5670233E}"/>
              </a:ext>
            </a:extLst>
          </p:cNvPr>
          <p:cNvCxnSpPr>
            <a:cxnSpLocks/>
            <a:stCxn id="15" idx="0"/>
            <a:endCxn id="7" idx="2"/>
          </p:cNvCxnSpPr>
          <p:nvPr/>
        </p:nvCxnSpPr>
        <p:spPr>
          <a:xfrm flipV="1">
            <a:off x="6365311" y="3550798"/>
            <a:ext cx="0" cy="345207"/>
          </a:xfrm>
          <a:prstGeom prst="straightConnector1">
            <a:avLst/>
          </a:prstGeom>
          <a:ln w="38100">
            <a:solidFill>
              <a:schemeClr val="accent5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D582CC4-20DC-EE1A-1F82-62A47B6CAD1A}"/>
              </a:ext>
            </a:extLst>
          </p:cNvPr>
          <p:cNvCxnSpPr>
            <a:cxnSpLocks/>
          </p:cNvCxnSpPr>
          <p:nvPr/>
        </p:nvCxnSpPr>
        <p:spPr>
          <a:xfrm flipV="1">
            <a:off x="2854036" y="3207337"/>
            <a:ext cx="2208089" cy="215555"/>
          </a:xfrm>
          <a:prstGeom prst="straightConnector1">
            <a:avLst/>
          </a:prstGeom>
          <a:ln w="38100">
            <a:solidFill>
              <a:schemeClr val="accent5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itle 26">
            <a:extLst>
              <a:ext uri="{FF2B5EF4-FFF2-40B4-BE49-F238E27FC236}">
                <a16:creationId xmlns:a16="http://schemas.microsoft.com/office/drawing/2014/main" id="{E8686590-1D01-F302-0C86-EDF0040A2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عملية إدارة الحالة</a:t>
            </a:r>
          </a:p>
        </p:txBody>
      </p:sp>
    </p:spTree>
    <p:extLst>
      <p:ext uri="{BB962C8B-B14F-4D97-AF65-F5344CB8AC3E}">
        <p14:creationId xmlns:p14="http://schemas.microsoft.com/office/powerpoint/2010/main" val="14218881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1109D-C5EA-D71C-A241-B5C51D32F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خطوات إدارة الحالة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328FC377-F311-CEAF-57B2-2334FB304D3C}"/>
              </a:ext>
            </a:extLst>
          </p:cNvPr>
          <p:cNvSpPr/>
          <p:nvPr/>
        </p:nvSpPr>
        <p:spPr>
          <a:xfrm>
            <a:off x="909013" y="1579106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algn="r" rtl="1"/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خط</a:t>
            </a:r>
            <a:r>
              <a:rPr lang="ar-S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الحالة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7800" algn="r" rtl="1"/>
            <a:r>
              <a:rPr lang="ar-S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خط</a:t>
            </a:r>
            <a:r>
              <a:rPr lang="ar-SA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ط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لما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يجب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أن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يحدث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لتلبية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الاحتياجات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المحددة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التقييم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،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بما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ذلك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من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يجب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أن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يفعل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ذلك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ومتى</a:t>
            </a:r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.</a:t>
            </a:r>
            <a:endParaRPr lang="en-CA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94D26E2C-C468-2B97-8C38-D584E454DFE8}"/>
              </a:ext>
            </a:extLst>
          </p:cNvPr>
          <p:cNvSpPr/>
          <p:nvPr/>
        </p:nvSpPr>
        <p:spPr>
          <a:xfrm>
            <a:off x="450376" y="1397374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٣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18C82C0F-4CDE-CE8A-4F95-F6540AA92E9F}"/>
              </a:ext>
            </a:extLst>
          </p:cNvPr>
          <p:cNvSpPr/>
          <p:nvPr/>
        </p:nvSpPr>
        <p:spPr>
          <a:xfrm>
            <a:off x="4740457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algn="r" rtl="1"/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تق</a:t>
            </a:r>
            <a:r>
              <a:rPr lang="ar-S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ييم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7800" algn="r" rtl="1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جمع وتحليل المعلومات لتشكيل حكم مهني حول المخاطر التي تواجه الطفل بالإضافة إلى نقاط القوة والموارد والتأثيرات الوقائية للطفل والأسرة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C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D0C96C88-A16A-0879-1584-FF507902F277}"/>
              </a:ext>
            </a:extLst>
          </p:cNvPr>
          <p:cNvSpPr/>
          <p:nvPr/>
        </p:nvSpPr>
        <p:spPr>
          <a:xfrm>
            <a:off x="4352633" y="1397374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9BB8F064-E6FC-317C-0C67-9EC68E97F2C6}"/>
              </a:ext>
            </a:extLst>
          </p:cNvPr>
          <p:cNvSpPr/>
          <p:nvPr/>
        </p:nvSpPr>
        <p:spPr>
          <a:xfrm>
            <a:off x="8501188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 algn="r" rtl="1"/>
            <a:r>
              <a:rPr lang="ar-SA" b="1" dirty="0">
                <a:solidFill>
                  <a:schemeClr val="tx1"/>
                </a:solidFill>
                <a:cs typeface="Calibri" panose="020F0502020204030204" pitchFamily="34" charset="0"/>
              </a:rPr>
              <a:t>ال</a:t>
            </a:r>
            <a:r>
              <a:rPr lang="en-CA" b="1" dirty="0" err="1">
                <a:solidFill>
                  <a:schemeClr val="tx1"/>
                </a:solidFill>
                <a:cs typeface="Calibri" panose="020F0502020204030204" pitchFamily="34" charset="0"/>
              </a:rPr>
              <a:t>تحديد</a:t>
            </a:r>
            <a:r>
              <a:rPr lang="en-CA" b="1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CA" b="1" dirty="0" err="1">
                <a:solidFill>
                  <a:schemeClr val="tx1"/>
                </a:solidFill>
                <a:cs typeface="Calibri" panose="020F0502020204030204" pitchFamily="34" charset="0"/>
              </a:rPr>
              <a:t>والتسجيل</a:t>
            </a:r>
            <a:endParaRPr lang="en-CA" b="1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marL="273050" algn="r" rtl="1"/>
            <a:r>
              <a:rPr lang="en-US" dirty="0" err="1">
                <a:solidFill>
                  <a:schemeClr val="tx1"/>
                </a:solidFill>
                <a:cs typeface="Calibri" panose="020F0502020204030204" pitchFamily="34" charset="0"/>
              </a:rPr>
              <a:t>استخدم</a:t>
            </a:r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anose="020F0502020204030204" pitchFamily="34" charset="0"/>
              </a:rPr>
              <a:t>مجموعة</a:t>
            </a:r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anose="020F0502020204030204" pitchFamily="34" charset="0"/>
              </a:rPr>
              <a:t>متنوعة</a:t>
            </a:r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anose="020F0502020204030204" pitchFamily="34" charset="0"/>
              </a:rPr>
              <a:t>من</a:t>
            </a:r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anose="020F0502020204030204" pitchFamily="34" charset="0"/>
              </a:rPr>
              <a:t>المصادر</a:t>
            </a:r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anose="020F0502020204030204" pitchFamily="34" charset="0"/>
              </a:rPr>
              <a:t>لتحديد</a:t>
            </a:r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anose="020F0502020204030204" pitchFamily="34" charset="0"/>
              </a:rPr>
              <a:t>الأطفال</a:t>
            </a:r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anose="020F0502020204030204" pitchFamily="34" charset="0"/>
              </a:rPr>
              <a:t>الذين</a:t>
            </a:r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anose="020F0502020204030204" pitchFamily="34" charset="0"/>
              </a:rPr>
              <a:t>يتعرضون</a:t>
            </a:r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anose="020F0502020204030204" pitchFamily="34" charset="0"/>
              </a:rPr>
              <a:t>للأذى</a:t>
            </a:r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anose="020F0502020204030204" pitchFamily="34" charset="0"/>
              </a:rPr>
              <a:t>أو</a:t>
            </a:r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anose="020F0502020204030204" pitchFamily="34" charset="0"/>
              </a:rPr>
              <a:t>المعرضين</a:t>
            </a:r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anose="020F0502020204030204" pitchFamily="34" charset="0"/>
              </a:rPr>
              <a:t>ل</a:t>
            </a:r>
            <a:r>
              <a:rPr lang="ar-SA" dirty="0">
                <a:solidFill>
                  <a:schemeClr val="tx1"/>
                </a:solidFill>
                <a:cs typeface="Calibri" panose="020F0502020204030204" pitchFamily="34" charset="0"/>
              </a:rPr>
              <a:t>لأذى</a:t>
            </a:r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anose="020F0502020204030204" pitchFamily="34" charset="0"/>
              </a:rPr>
              <a:t>وتسجيل</a:t>
            </a:r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anose="020F0502020204030204" pitchFamily="34" charset="0"/>
              </a:rPr>
              <a:t>معلوماتهم</a:t>
            </a:r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" panose="020F0502020204030204" pitchFamily="34" charset="0"/>
              </a:rPr>
              <a:t>الأساسية</a:t>
            </a:r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.</a:t>
            </a:r>
            <a:endParaRPr lang="en-CA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F460AC5-CFE9-E431-AC24-60D419D134D8}"/>
              </a:ext>
            </a:extLst>
          </p:cNvPr>
          <p:cNvSpPr/>
          <p:nvPr/>
        </p:nvSpPr>
        <p:spPr>
          <a:xfrm>
            <a:off x="8113364" y="1397374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١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8A2E9F4-2F51-CE6D-3427-AB7ADD308899}"/>
              </a:ext>
            </a:extLst>
          </p:cNvPr>
          <p:cNvSpPr/>
          <p:nvPr/>
        </p:nvSpPr>
        <p:spPr>
          <a:xfrm>
            <a:off x="838200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ar-S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</a:t>
            </a:r>
            <a:r>
              <a:rPr lang="en-C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غل</a:t>
            </a:r>
            <a:r>
              <a:rPr lang="ar-S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C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</a:t>
            </a:r>
            <a:r>
              <a:rPr lang="en-C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حالة</a:t>
            </a:r>
          </a:p>
          <a:p>
            <a:pPr marL="273050" algn="r" rtl="1"/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بمجرد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أن يتم تحقيق أهداف الطفل والأسرة ويكون الطفل آمنًا ومدعومًا ولا توجد مخاوف إضافية يمكن إغلاق الحالة.</a:t>
            </a:r>
            <a:endParaRPr lang="en-CA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CCAFA417-CEBE-A265-140F-5C71595737DD}"/>
              </a:ext>
            </a:extLst>
          </p:cNvPr>
          <p:cNvSpPr/>
          <p:nvPr/>
        </p:nvSpPr>
        <p:spPr>
          <a:xfrm>
            <a:off x="450376" y="3689898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٦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D9245700-98D6-1B91-9640-4CFD3544D43C}"/>
              </a:ext>
            </a:extLst>
          </p:cNvPr>
          <p:cNvSpPr/>
          <p:nvPr/>
        </p:nvSpPr>
        <p:spPr>
          <a:xfrm>
            <a:off x="4740457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algn="r" rtl="1"/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المتابعة والمراجعة</a:t>
            </a:r>
          </a:p>
          <a:p>
            <a:pPr marL="177800" algn="r" rtl="1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تأكد من أن الطفل وعائلته يتلقون الدعم المناسب لتلبية احتياجاتهم ومراجعة خطة الحالة إذا تغير الوضع أو لم تعد الخطة مناسبة للغرض.</a:t>
            </a:r>
            <a:endParaRPr lang="en-CA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7DB2C2BA-8FCE-D585-699E-04EA98DA56E8}"/>
              </a:ext>
            </a:extLst>
          </p:cNvPr>
          <p:cNvSpPr/>
          <p:nvPr/>
        </p:nvSpPr>
        <p:spPr>
          <a:xfrm>
            <a:off x="4352633" y="3689898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٥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1861002D-32F8-56D4-1D17-C5DAFDC37AEE}"/>
              </a:ext>
            </a:extLst>
          </p:cNvPr>
          <p:cNvSpPr/>
          <p:nvPr/>
        </p:nvSpPr>
        <p:spPr>
          <a:xfrm>
            <a:off x="8501188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algn="r" rtl="1"/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التنفيذ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7800" algn="r" rtl="1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بناءً على الخطة ، </a:t>
            </a:r>
            <a:r>
              <a:rPr lang="ar-S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قم بال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عمل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مع الطفل والأسرة والمجتمع وأي مقدم خدمة لضمان حصول الطفل على الخدمات المناسبة.</a:t>
            </a:r>
            <a:endParaRPr lang="en-CA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407398BC-7D33-AF29-DAE0-086C69529E6D}"/>
              </a:ext>
            </a:extLst>
          </p:cNvPr>
          <p:cNvSpPr/>
          <p:nvPr/>
        </p:nvSpPr>
        <p:spPr>
          <a:xfrm>
            <a:off x="8113364" y="3689898"/>
            <a:ext cx="557717" cy="55771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٤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850DAB88-B146-FF95-7762-BB61F6930BBD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57" name="Hexagon 56">
              <a:extLst>
                <a:ext uri="{FF2B5EF4-FFF2-40B4-BE49-F238E27FC236}">
                  <a16:creationId xmlns:a16="http://schemas.microsoft.com/office/drawing/2014/main" id="{2F0CA7C9-1926-60F9-DE37-4C99EBB04CFC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FED4716-4F1F-78F8-6CE8-4CF0E4008F5C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86F8AAD8-B9DD-C72E-90C9-B3CD6DA9CD52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٢٧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E8CC5C0A-B535-C922-C53A-90E28BC169B4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1943376-75C5-C278-F716-801910DE807F}"/>
              </a:ext>
            </a:extLst>
          </p:cNvPr>
          <p:cNvCxnSpPr>
            <a:cxnSpLocks/>
          </p:cNvCxnSpPr>
          <p:nvPr/>
        </p:nvCxnSpPr>
        <p:spPr>
          <a:xfrm flipH="1">
            <a:off x="4197906" y="2594717"/>
            <a:ext cx="433585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7000130-2CD6-1FE1-A085-FAC0BDA5CB79}"/>
              </a:ext>
            </a:extLst>
          </p:cNvPr>
          <p:cNvCxnSpPr>
            <a:cxnSpLocks/>
          </p:cNvCxnSpPr>
          <p:nvPr/>
        </p:nvCxnSpPr>
        <p:spPr>
          <a:xfrm flipH="1">
            <a:off x="8051764" y="2591189"/>
            <a:ext cx="387824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84D7C65-0994-37BF-8347-F64B10DE8A0B}"/>
              </a:ext>
            </a:extLst>
          </p:cNvPr>
          <p:cNvCxnSpPr>
            <a:cxnSpLocks/>
            <a:stCxn id="54" idx="1"/>
            <a:endCxn id="52" idx="3"/>
          </p:cNvCxnSpPr>
          <p:nvPr/>
        </p:nvCxnSpPr>
        <p:spPr>
          <a:xfrm flipH="1">
            <a:off x="7990165" y="4962566"/>
            <a:ext cx="511023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36B9203-BE76-E6FB-21CE-D63FC2B56824}"/>
              </a:ext>
            </a:extLst>
          </p:cNvPr>
          <p:cNvCxnSpPr>
            <a:cxnSpLocks/>
            <a:stCxn id="52" idx="1"/>
            <a:endCxn id="50" idx="3"/>
          </p:cNvCxnSpPr>
          <p:nvPr/>
        </p:nvCxnSpPr>
        <p:spPr>
          <a:xfrm flipH="1">
            <a:off x="4087908" y="4962566"/>
            <a:ext cx="652549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24175AD-7CC2-0151-6F1C-54B5541C9244}"/>
              </a:ext>
            </a:extLst>
          </p:cNvPr>
          <p:cNvCxnSpPr>
            <a:cxnSpLocks/>
            <a:stCxn id="52" idx="0"/>
            <a:endCxn id="46" idx="2"/>
          </p:cNvCxnSpPr>
          <p:nvPr/>
        </p:nvCxnSpPr>
        <p:spPr>
          <a:xfrm flipV="1">
            <a:off x="6365311" y="3550798"/>
            <a:ext cx="0" cy="345207"/>
          </a:xfrm>
          <a:prstGeom prst="straightConnector1">
            <a:avLst/>
          </a:prstGeom>
          <a:ln w="38100">
            <a:solidFill>
              <a:schemeClr val="accent5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1AAC0B7-A350-2B3E-CA3C-B45F19B02384}"/>
              </a:ext>
            </a:extLst>
          </p:cNvPr>
          <p:cNvCxnSpPr>
            <a:cxnSpLocks/>
          </p:cNvCxnSpPr>
          <p:nvPr/>
        </p:nvCxnSpPr>
        <p:spPr>
          <a:xfrm flipV="1">
            <a:off x="3019969" y="3071207"/>
            <a:ext cx="2135877" cy="467005"/>
          </a:xfrm>
          <a:prstGeom prst="straightConnector1">
            <a:avLst/>
          </a:prstGeom>
          <a:ln w="38100">
            <a:solidFill>
              <a:schemeClr val="accent5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5633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F21DC-4C42-41C7-B331-FF4419DA3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GB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قصة</a:t>
            </a:r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ر</a:t>
            </a:r>
            <a:r>
              <a:rPr lang="en-GB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شا</a:t>
            </a:r>
            <a:endParaRPr lang="en-BE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9C6911F-5C15-D822-577B-158488176478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CCEF0947-8A58-9A77-A988-A73D5E24A06E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54547160-1C1E-A51D-1781-A07569EB8423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6FC6DE7D-3EC5-7D26-95A5-939000560470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٢٨-٣٢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23729E04-0534-40D0-A520-47CC440D4B59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8C252791-DA78-C9E8-E60F-95B89BE95004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39" name="Isosceles Triangle 38">
                <a:extLst>
                  <a:ext uri="{FF2B5EF4-FFF2-40B4-BE49-F238E27FC236}">
                    <a16:creationId xmlns:a16="http://schemas.microsoft.com/office/drawing/2014/main" id="{684D2B55-F892-0EF3-B44C-3AB964D96647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B88B992E-DFC3-9AE5-218C-3A32C981BC52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43" name="Google Shape;114;p9">
            <a:extLst>
              <a:ext uri="{FF2B5EF4-FFF2-40B4-BE49-F238E27FC236}">
                <a16:creationId xmlns:a16="http://schemas.microsoft.com/office/drawing/2014/main" id="{158856B9-DE82-0A88-205A-C4E905E21463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A" sz="1800" b="1" i="0" u="none" strike="noStrike" cap="none" dirty="0">
                <a:solidFill>
                  <a:schemeClr val="accent5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١٠</a:t>
            </a:r>
            <a:r>
              <a:rPr lang="en-US" sz="1800" b="1" i="0" u="none" strike="noStrike" cap="none" dirty="0">
                <a:solidFill>
                  <a:schemeClr val="accent5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دقائق</a:t>
            </a:r>
            <a:endParaRPr b="1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50BBE01-CEA7-B005-6CD6-BA8DD2181269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F5B96398-1B93-6FB6-786C-15D0E5556E3D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8DEBBDAC-5793-E917-27B9-75BBE0DDCFE4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104029B-49FC-1F78-91F3-5534538E757E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9D475A49-2212-0E79-8A75-3ED5396DB5E5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49" name="Speech Bubble: Rectangle with Corners Rounded 48">
            <a:extLst>
              <a:ext uri="{FF2B5EF4-FFF2-40B4-BE49-F238E27FC236}">
                <a16:creationId xmlns:a16="http://schemas.microsoft.com/office/drawing/2014/main" id="{BD434E87-1DB6-171B-699E-85144520C841}"/>
              </a:ext>
            </a:extLst>
          </p:cNvPr>
          <p:cNvSpPr/>
          <p:nvPr/>
        </p:nvSpPr>
        <p:spPr>
          <a:xfrm>
            <a:off x="1948070" y="2650435"/>
            <a:ext cx="4147930" cy="2252869"/>
          </a:xfrm>
          <a:prstGeom prst="wedgeRoundRectCallout">
            <a:avLst>
              <a:gd name="adj1" fmla="val 57018"/>
              <a:gd name="adj2" fmla="val -20690"/>
              <a:gd name="adj3" fmla="val 1666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F086A4C-BFAE-FC5C-276B-3CDC6CDB2E3C}"/>
              </a:ext>
            </a:extLst>
          </p:cNvPr>
          <p:cNvGrpSpPr/>
          <p:nvPr/>
        </p:nvGrpSpPr>
        <p:grpSpPr>
          <a:xfrm>
            <a:off x="6836253" y="2958250"/>
            <a:ext cx="844577" cy="1919801"/>
            <a:chOff x="3545772" y="5645112"/>
            <a:chExt cx="211356" cy="480431"/>
          </a:xfrm>
          <a:solidFill>
            <a:schemeClr val="accent5"/>
          </a:solidFill>
        </p:grpSpPr>
        <p:sp>
          <p:nvSpPr>
            <p:cNvPr id="51" name="Round Same Side Corner Rectangle 21">
              <a:extLst>
                <a:ext uri="{FF2B5EF4-FFF2-40B4-BE49-F238E27FC236}">
                  <a16:creationId xmlns:a16="http://schemas.microsoft.com/office/drawing/2014/main" id="{7E0D4CAF-0433-3D7A-F167-A304C3CE77A6}"/>
                </a:ext>
              </a:extLst>
            </p:cNvPr>
            <p:cNvSpPr/>
            <p:nvPr/>
          </p:nvSpPr>
          <p:spPr>
            <a:xfrm>
              <a:off x="3572316" y="5833157"/>
              <a:ext cx="158818" cy="292386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0609476A-196D-568C-82E6-E030F20FAA00}"/>
                </a:ext>
              </a:extLst>
            </p:cNvPr>
            <p:cNvSpPr/>
            <p:nvPr/>
          </p:nvSpPr>
          <p:spPr>
            <a:xfrm>
              <a:off x="3571138" y="5645112"/>
              <a:ext cx="160624" cy="1606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3" name="Flowchart: Manual Operation 52">
              <a:extLst>
                <a:ext uri="{FF2B5EF4-FFF2-40B4-BE49-F238E27FC236}">
                  <a16:creationId xmlns:a16="http://schemas.microsoft.com/office/drawing/2014/main" id="{9946E033-2418-09FC-33D0-643E4CAECD1F}"/>
                </a:ext>
              </a:extLst>
            </p:cNvPr>
            <p:cNvSpPr/>
            <p:nvPr/>
          </p:nvSpPr>
          <p:spPr>
            <a:xfrm rot="10800000">
              <a:off x="3545772" y="5875014"/>
              <a:ext cx="211356" cy="250529"/>
            </a:xfrm>
            <a:prstGeom prst="flowChartManualOperati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0B8F770C-6164-8F6D-DDA2-9EA2C7B8F6B8}"/>
              </a:ext>
            </a:extLst>
          </p:cNvPr>
          <p:cNvGrpSpPr/>
          <p:nvPr/>
        </p:nvGrpSpPr>
        <p:grpSpPr>
          <a:xfrm>
            <a:off x="2501684" y="3377456"/>
            <a:ext cx="477318" cy="1084987"/>
            <a:chOff x="2901934" y="5492712"/>
            <a:chExt cx="211356" cy="480431"/>
          </a:xfrm>
          <a:solidFill>
            <a:schemeClr val="bg1"/>
          </a:solidFill>
        </p:grpSpPr>
        <p:sp>
          <p:nvSpPr>
            <p:cNvPr id="55" name="Round Same Side Corner Rectangle 21">
              <a:extLst>
                <a:ext uri="{FF2B5EF4-FFF2-40B4-BE49-F238E27FC236}">
                  <a16:creationId xmlns:a16="http://schemas.microsoft.com/office/drawing/2014/main" id="{5B9B5BC1-73D3-B056-BDC5-933864E8C9E7}"/>
                </a:ext>
              </a:extLst>
            </p:cNvPr>
            <p:cNvSpPr/>
            <p:nvPr/>
          </p:nvSpPr>
          <p:spPr>
            <a:xfrm>
              <a:off x="2928478" y="5680757"/>
              <a:ext cx="158818" cy="292386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75187DDE-AB91-4764-C9C0-5B74A6090D41}"/>
                </a:ext>
              </a:extLst>
            </p:cNvPr>
            <p:cNvSpPr/>
            <p:nvPr/>
          </p:nvSpPr>
          <p:spPr>
            <a:xfrm>
              <a:off x="2927300" y="5492712"/>
              <a:ext cx="160624" cy="1606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7" name="Flowchart: Manual Operation 56">
              <a:extLst>
                <a:ext uri="{FF2B5EF4-FFF2-40B4-BE49-F238E27FC236}">
                  <a16:creationId xmlns:a16="http://schemas.microsoft.com/office/drawing/2014/main" id="{9361E3C8-0386-27DF-7F31-5FB4463F0343}"/>
                </a:ext>
              </a:extLst>
            </p:cNvPr>
            <p:cNvSpPr/>
            <p:nvPr/>
          </p:nvSpPr>
          <p:spPr>
            <a:xfrm rot="10800000">
              <a:off x="2901934" y="5722614"/>
              <a:ext cx="211356" cy="250529"/>
            </a:xfrm>
            <a:prstGeom prst="flowChartManualOperati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D2FB1A2-BF3D-BC69-678B-18DBFA102C75}"/>
              </a:ext>
            </a:extLst>
          </p:cNvPr>
          <p:cNvGrpSpPr/>
          <p:nvPr/>
        </p:nvGrpSpPr>
        <p:grpSpPr>
          <a:xfrm>
            <a:off x="4901575" y="2958250"/>
            <a:ext cx="509161" cy="1532106"/>
            <a:chOff x="3976798" y="1684320"/>
            <a:chExt cx="461640" cy="1389116"/>
          </a:xfrm>
          <a:solidFill>
            <a:schemeClr val="bg1"/>
          </a:solidFill>
        </p:grpSpPr>
        <p:sp>
          <p:nvSpPr>
            <p:cNvPr id="59" name="Round Same Side Corner Rectangle 21">
              <a:extLst>
                <a:ext uri="{FF2B5EF4-FFF2-40B4-BE49-F238E27FC236}">
                  <a16:creationId xmlns:a16="http://schemas.microsoft.com/office/drawing/2014/main" id="{D13D6979-F5DE-4690-C045-E496D7A81345}"/>
                </a:ext>
              </a:extLst>
            </p:cNvPr>
            <p:cNvSpPr/>
            <p:nvPr/>
          </p:nvSpPr>
          <p:spPr>
            <a:xfrm>
              <a:off x="3976798" y="2069359"/>
              <a:ext cx="461640" cy="1004077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349C0EAB-5148-A307-D76C-958281EFC915}"/>
                </a:ext>
              </a:extLst>
            </p:cNvPr>
            <p:cNvSpPr/>
            <p:nvPr/>
          </p:nvSpPr>
          <p:spPr>
            <a:xfrm>
              <a:off x="4043172" y="1684320"/>
              <a:ext cx="328891" cy="32889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61" name="Circle: Hollow 60">
            <a:extLst>
              <a:ext uri="{FF2B5EF4-FFF2-40B4-BE49-F238E27FC236}">
                <a16:creationId xmlns:a16="http://schemas.microsoft.com/office/drawing/2014/main" id="{8009869B-60D7-A1A3-E337-543D0A913EE6}"/>
              </a:ext>
            </a:extLst>
          </p:cNvPr>
          <p:cNvSpPr/>
          <p:nvPr/>
        </p:nvSpPr>
        <p:spPr>
          <a:xfrm>
            <a:off x="3387928" y="3664792"/>
            <a:ext cx="762242" cy="436175"/>
          </a:xfrm>
          <a:prstGeom prst="donu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62" name="Circle: Hollow 61">
            <a:extLst>
              <a:ext uri="{FF2B5EF4-FFF2-40B4-BE49-F238E27FC236}">
                <a16:creationId xmlns:a16="http://schemas.microsoft.com/office/drawing/2014/main" id="{2F68ABB1-711C-33D0-CD90-96695E2C98BD}"/>
              </a:ext>
            </a:extLst>
          </p:cNvPr>
          <p:cNvSpPr/>
          <p:nvPr/>
        </p:nvSpPr>
        <p:spPr>
          <a:xfrm rot="2904615">
            <a:off x="3696946" y="3584042"/>
            <a:ext cx="762242" cy="436175"/>
          </a:xfrm>
          <a:prstGeom prst="donu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solidFill>
                <a:schemeClr val="tx1"/>
              </a:solidFill>
            </a:endParaRP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2464DCB7-6427-8D1C-E6CB-888D3B8E4BFB}"/>
              </a:ext>
            </a:extLst>
          </p:cNvPr>
          <p:cNvGrpSpPr/>
          <p:nvPr/>
        </p:nvGrpSpPr>
        <p:grpSpPr>
          <a:xfrm>
            <a:off x="8147712" y="2441022"/>
            <a:ext cx="1380288" cy="2462282"/>
            <a:chOff x="5102983" y="1330093"/>
            <a:chExt cx="611190" cy="1090296"/>
          </a:xfrm>
          <a:solidFill>
            <a:schemeClr val="accent5"/>
          </a:solidFill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0D3E47AA-C177-5EE6-4D4B-224E83DED417}"/>
                </a:ext>
              </a:extLst>
            </p:cNvPr>
            <p:cNvGrpSpPr/>
            <p:nvPr/>
          </p:nvGrpSpPr>
          <p:grpSpPr>
            <a:xfrm>
              <a:off x="5157952" y="1808115"/>
              <a:ext cx="241654" cy="277569"/>
              <a:chOff x="2968390" y="1782471"/>
              <a:chExt cx="241654" cy="277569"/>
            </a:xfrm>
            <a:grpFill/>
          </p:grpSpPr>
          <p:sp>
            <p:nvSpPr>
              <p:cNvPr id="72" name="Round Same Side Corner Rectangle 25">
                <a:extLst>
                  <a:ext uri="{FF2B5EF4-FFF2-40B4-BE49-F238E27FC236}">
                    <a16:creationId xmlns:a16="http://schemas.microsoft.com/office/drawing/2014/main" id="{F6D2FD1F-F5B2-5850-D3B7-042F6E420EB6}"/>
                  </a:ext>
                </a:extLst>
              </p:cNvPr>
              <p:cNvSpPr/>
              <p:nvPr/>
            </p:nvSpPr>
            <p:spPr>
              <a:xfrm rot="12859561">
                <a:off x="3108478" y="1782471"/>
                <a:ext cx="101566" cy="245105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73" name="Round Same Side Corner Rectangle 26">
                <a:extLst>
                  <a:ext uri="{FF2B5EF4-FFF2-40B4-BE49-F238E27FC236}">
                    <a16:creationId xmlns:a16="http://schemas.microsoft.com/office/drawing/2014/main" id="{D9DEEC05-4864-7F64-A274-00F337263248}"/>
                  </a:ext>
                </a:extLst>
              </p:cNvPr>
              <p:cNvSpPr/>
              <p:nvPr/>
            </p:nvSpPr>
            <p:spPr>
              <a:xfrm rot="14101202">
                <a:off x="3000569" y="1926295"/>
                <a:ext cx="101566" cy="165924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4AD9B500-3F8C-1E4F-B249-0B11FD99C78D}"/>
                </a:ext>
              </a:extLst>
            </p:cNvPr>
            <p:cNvSpPr/>
            <p:nvPr/>
          </p:nvSpPr>
          <p:spPr>
            <a:xfrm rot="20505316">
              <a:off x="5102983" y="1656859"/>
              <a:ext cx="45719" cy="3548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66" name="Round Same Side Corner Rectangle 26">
              <a:extLst>
                <a:ext uri="{FF2B5EF4-FFF2-40B4-BE49-F238E27FC236}">
                  <a16:creationId xmlns:a16="http://schemas.microsoft.com/office/drawing/2014/main" id="{3FC44374-E578-7127-FAEB-D6D5B9B3FCB3}"/>
                </a:ext>
              </a:extLst>
            </p:cNvPr>
            <p:cNvSpPr/>
            <p:nvPr/>
          </p:nvSpPr>
          <p:spPr>
            <a:xfrm rot="16535945">
              <a:off x="5265161" y="1680146"/>
              <a:ext cx="101003" cy="279895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053E5236-697A-2F5E-BD7A-A5D8115AA4F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75388" y="1694718"/>
              <a:ext cx="74812" cy="109302"/>
            </a:xfrm>
            <a:prstGeom prst="straightConnector1">
              <a:avLst/>
            </a:prstGeom>
            <a:grpFill/>
            <a:ln w="28575">
              <a:solidFill>
                <a:schemeClr val="accent5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3C78B1E8-A873-0973-76F9-762EEC9548C8}"/>
                </a:ext>
              </a:extLst>
            </p:cNvPr>
            <p:cNvGrpSpPr/>
            <p:nvPr/>
          </p:nvGrpSpPr>
          <p:grpSpPr>
            <a:xfrm>
              <a:off x="5274909" y="1330093"/>
              <a:ext cx="439264" cy="1090296"/>
              <a:chOff x="4152776" y="1302447"/>
              <a:chExt cx="365595" cy="907443"/>
            </a:xfrm>
            <a:grpFill/>
          </p:grpSpPr>
          <p:sp>
            <p:nvSpPr>
              <p:cNvPr id="69" name="Flowchart: Manual Operation 68">
                <a:extLst>
                  <a:ext uri="{FF2B5EF4-FFF2-40B4-BE49-F238E27FC236}">
                    <a16:creationId xmlns:a16="http://schemas.microsoft.com/office/drawing/2014/main" id="{0FBB4AB5-D095-E9CC-5851-2505609FC913}"/>
                  </a:ext>
                </a:extLst>
              </p:cNvPr>
              <p:cNvSpPr/>
              <p:nvPr/>
            </p:nvSpPr>
            <p:spPr>
              <a:xfrm rot="10800000">
                <a:off x="4152776" y="1702969"/>
                <a:ext cx="365595" cy="506921"/>
              </a:xfrm>
              <a:prstGeom prst="flowChartManualOperati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70" name="Round Same Side Corner Rectangle 23">
                <a:extLst>
                  <a:ext uri="{FF2B5EF4-FFF2-40B4-BE49-F238E27FC236}">
                    <a16:creationId xmlns:a16="http://schemas.microsoft.com/office/drawing/2014/main" id="{98812958-75E4-7937-A02D-CDE0E2C84CA3}"/>
                  </a:ext>
                </a:extLst>
              </p:cNvPr>
              <p:cNvSpPr/>
              <p:nvPr/>
            </p:nvSpPr>
            <p:spPr>
              <a:xfrm>
                <a:off x="4202705" y="1618460"/>
                <a:ext cx="266665" cy="58484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8DD7480C-F325-3660-C5BD-FA30852CF141}"/>
                  </a:ext>
                </a:extLst>
              </p:cNvPr>
              <p:cNvSpPr/>
              <p:nvPr/>
            </p:nvSpPr>
            <p:spPr>
              <a:xfrm>
                <a:off x="4200727" y="1302447"/>
                <a:ext cx="269696" cy="26969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868840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F21DC-4C42-41C7-B331-FF4419DA3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قصة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ر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شا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ترتيب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زمني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E33A3B21-3B14-A516-A6CE-09541A06F926}"/>
              </a:ext>
            </a:extLst>
          </p:cNvPr>
          <p:cNvSpPr/>
          <p:nvPr/>
        </p:nvSpPr>
        <p:spPr>
          <a:xfrm>
            <a:off x="6184643" y="2840740"/>
            <a:ext cx="317845" cy="217752"/>
          </a:xfrm>
          <a:custGeom>
            <a:avLst/>
            <a:gdLst>
              <a:gd name="connsiteX0" fmla="*/ 0 w 83820"/>
              <a:gd name="connsiteY0" fmla="*/ 49530 h 87630"/>
              <a:gd name="connsiteX1" fmla="*/ 38100 w 83820"/>
              <a:gd name="connsiteY1" fmla="*/ 87630 h 87630"/>
              <a:gd name="connsiteX2" fmla="*/ 83820 w 83820"/>
              <a:gd name="connsiteY2" fmla="*/ 0 h 87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820" h="87630">
                <a:moveTo>
                  <a:pt x="0" y="49530"/>
                </a:moveTo>
                <a:lnTo>
                  <a:pt x="38100" y="87630"/>
                </a:lnTo>
                <a:lnTo>
                  <a:pt x="83820" y="0"/>
                </a:lnTo>
              </a:path>
            </a:pathLst>
          </a:cu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0CF3D9A-1292-D34F-804D-E7519ED0820A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34AC902B-34E0-40EB-16DC-D2239DDF3B36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CC151AA-1703-4F6F-009B-44A691D4F07C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48D5AB3-CFC4-A24E-294B-AF81E15D98A2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٣٣</a:t>
                </a:r>
                <a:endParaRPr lang="en-CA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F97FAA7-8ACE-BEFA-01AD-B4524625E1F8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99A61DF1-260B-43DF-9B2F-EBCD1D485424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4" name="Isosceles Triangle 13">
                <a:extLst>
                  <a:ext uri="{FF2B5EF4-FFF2-40B4-BE49-F238E27FC236}">
                    <a16:creationId xmlns:a16="http://schemas.microsoft.com/office/drawing/2014/main" id="{754F7229-67A9-1DAE-3337-76C1A226540D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9B78BC3-6961-8248-BBAE-285F03D7CA44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18" name="Google Shape;114;p9">
            <a:extLst>
              <a:ext uri="{FF2B5EF4-FFF2-40B4-BE49-F238E27FC236}">
                <a16:creationId xmlns:a16="http://schemas.microsoft.com/office/drawing/2014/main" id="{0487212C-6C97-60F8-7EFC-0EB474CB8359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A" sz="1800" b="1" i="0" u="none" strike="noStrike" cap="none" dirty="0">
                <a:solidFill>
                  <a:schemeClr val="accent5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١٥ </a:t>
            </a:r>
            <a:r>
              <a:rPr lang="en-US" sz="1800" b="1" i="0" u="none" strike="noStrike" cap="none" dirty="0" err="1">
                <a:solidFill>
                  <a:schemeClr val="accent5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دقيقة</a:t>
            </a:r>
            <a:endParaRPr b="1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A102E14-B560-7BA5-1A35-B77A64F3429B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05299AD-4D44-70B8-0D1D-D9227B5001FC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C8F426B-01CF-4281-FBB3-8328E1D5911E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992CC98-23CF-EB82-6B7A-F141347C0386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C9F3AD2-EC85-43D2-43A8-5727E48E0256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6BE87BEB-8841-F981-4A43-9BF0172F622F}"/>
              </a:ext>
            </a:extLst>
          </p:cNvPr>
          <p:cNvSpPr/>
          <p:nvPr/>
        </p:nvSpPr>
        <p:spPr>
          <a:xfrm rot="492754">
            <a:off x="1778392" y="3429788"/>
            <a:ext cx="1521084" cy="15210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3686B48-2660-45CE-F36F-97A4409E8763}"/>
              </a:ext>
            </a:extLst>
          </p:cNvPr>
          <p:cNvSpPr/>
          <p:nvPr/>
        </p:nvSpPr>
        <p:spPr>
          <a:xfrm rot="21225732">
            <a:off x="4079631" y="3627617"/>
            <a:ext cx="1521084" cy="15210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71815EE-E384-849F-ED88-9D8C77DF24C5}"/>
              </a:ext>
            </a:extLst>
          </p:cNvPr>
          <p:cNvSpPr/>
          <p:nvPr/>
        </p:nvSpPr>
        <p:spPr>
          <a:xfrm>
            <a:off x="6343565" y="3388664"/>
            <a:ext cx="1521084" cy="15210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DA48CE0-0CC0-4377-BA8E-8EE4EDD6E9FA}"/>
              </a:ext>
            </a:extLst>
          </p:cNvPr>
          <p:cNvSpPr/>
          <p:nvPr/>
        </p:nvSpPr>
        <p:spPr>
          <a:xfrm rot="317518">
            <a:off x="8701828" y="3395851"/>
            <a:ext cx="1521084" cy="15210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41" name="Google Shape;114;p9">
            <a:extLst>
              <a:ext uri="{FF2B5EF4-FFF2-40B4-BE49-F238E27FC236}">
                <a16:creationId xmlns:a16="http://schemas.microsoft.com/office/drawing/2014/main" id="{5B9B25FD-5186-F20F-0E47-B44121263846}"/>
              </a:ext>
            </a:extLst>
          </p:cNvPr>
          <p:cNvSpPr txBox="1"/>
          <p:nvPr/>
        </p:nvSpPr>
        <p:spPr>
          <a:xfrm>
            <a:off x="1841193" y="2675002"/>
            <a:ext cx="155912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A" sz="2400" b="1" i="0" u="none" strike="noStrike" cap="none" dirty="0">
                <a:latin typeface="Arial"/>
                <a:ea typeface="Arial"/>
                <a:cs typeface="Arial"/>
                <a:sym typeface="Arial"/>
              </a:rPr>
              <a:t>٤</a:t>
            </a:r>
            <a:endParaRPr sz="2400" b="1" dirty="0"/>
          </a:p>
        </p:txBody>
      </p:sp>
      <p:sp>
        <p:nvSpPr>
          <p:cNvPr id="42" name="Google Shape;114;p9">
            <a:extLst>
              <a:ext uri="{FF2B5EF4-FFF2-40B4-BE49-F238E27FC236}">
                <a16:creationId xmlns:a16="http://schemas.microsoft.com/office/drawing/2014/main" id="{AF554F1A-5257-BBD4-4C06-F165C3BDB9EF}"/>
              </a:ext>
            </a:extLst>
          </p:cNvPr>
          <p:cNvSpPr txBox="1"/>
          <p:nvPr/>
        </p:nvSpPr>
        <p:spPr>
          <a:xfrm>
            <a:off x="4001496" y="2675002"/>
            <a:ext cx="155912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A" sz="2400" b="1" i="0" u="none" strike="noStrike" cap="none" dirty="0">
                <a:latin typeface="Arial"/>
                <a:ea typeface="Arial"/>
                <a:cs typeface="Arial"/>
                <a:sym typeface="Arial"/>
              </a:rPr>
              <a:t>٣</a:t>
            </a:r>
            <a:endParaRPr sz="2400" b="1" dirty="0"/>
          </a:p>
        </p:txBody>
      </p:sp>
      <p:sp>
        <p:nvSpPr>
          <p:cNvPr id="43" name="Google Shape;114;p9">
            <a:extLst>
              <a:ext uri="{FF2B5EF4-FFF2-40B4-BE49-F238E27FC236}">
                <a16:creationId xmlns:a16="http://schemas.microsoft.com/office/drawing/2014/main" id="{4F699F18-FC5B-55D6-AD8E-CF53C02F030E}"/>
              </a:ext>
            </a:extLst>
          </p:cNvPr>
          <p:cNvSpPr txBox="1"/>
          <p:nvPr/>
        </p:nvSpPr>
        <p:spPr>
          <a:xfrm>
            <a:off x="6305525" y="2675002"/>
            <a:ext cx="155912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A" sz="2400" b="1" i="0" u="none" strike="noStrike" cap="none" dirty="0">
                <a:latin typeface="Arial"/>
                <a:ea typeface="Arial"/>
                <a:cs typeface="Arial"/>
                <a:sym typeface="Arial"/>
              </a:rPr>
              <a:t>٢</a:t>
            </a:r>
            <a:endParaRPr sz="2400" b="1" dirty="0"/>
          </a:p>
        </p:txBody>
      </p:sp>
      <p:sp>
        <p:nvSpPr>
          <p:cNvPr id="44" name="Google Shape;114;p9">
            <a:extLst>
              <a:ext uri="{FF2B5EF4-FFF2-40B4-BE49-F238E27FC236}">
                <a16:creationId xmlns:a16="http://schemas.microsoft.com/office/drawing/2014/main" id="{BD5D3C88-BE35-3570-CA50-7DEF4E061D10}"/>
              </a:ext>
            </a:extLst>
          </p:cNvPr>
          <p:cNvSpPr txBox="1"/>
          <p:nvPr/>
        </p:nvSpPr>
        <p:spPr>
          <a:xfrm>
            <a:off x="8730692" y="2675002"/>
            <a:ext cx="155912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A" sz="2400" b="1" i="0" u="none" strike="noStrike" cap="none" dirty="0">
                <a:latin typeface="Arial"/>
                <a:ea typeface="Arial"/>
                <a:cs typeface="Arial"/>
                <a:sym typeface="Arial"/>
              </a:rPr>
              <a:t>١</a:t>
            </a:r>
            <a:endParaRPr sz="2400" b="1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1C380F8-FB6A-98C2-7F3C-2E1717D434FB}"/>
              </a:ext>
            </a:extLst>
          </p:cNvPr>
          <p:cNvSpPr/>
          <p:nvPr/>
        </p:nvSpPr>
        <p:spPr>
          <a:xfrm rot="21225732">
            <a:off x="11138226" y="3384622"/>
            <a:ext cx="1521084" cy="15210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80726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20A06-D2CE-9F4F-4EB2-3B4FFE1C4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قصة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ر</a:t>
            </a:r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شا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: إعادة التقييم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93D22D-FB97-0F71-EDA9-70C82D549C62}"/>
              </a:ext>
            </a:extLst>
          </p:cNvPr>
          <p:cNvSpPr/>
          <p:nvPr/>
        </p:nvSpPr>
        <p:spPr>
          <a:xfrm>
            <a:off x="5454470" y="821257"/>
            <a:ext cx="5754114" cy="4563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0670E7-995B-F91D-E8F8-61F87F0CBEB9}"/>
              </a:ext>
            </a:extLst>
          </p:cNvPr>
          <p:cNvGrpSpPr/>
          <p:nvPr/>
        </p:nvGrpSpPr>
        <p:grpSpPr>
          <a:xfrm>
            <a:off x="1210921" y="2368338"/>
            <a:ext cx="3415887" cy="2678824"/>
            <a:chOff x="1117683" y="2194390"/>
            <a:chExt cx="3415887" cy="2678824"/>
          </a:xfrm>
          <a:solidFill>
            <a:schemeClr val="accent5"/>
          </a:solidFill>
        </p:grpSpPr>
        <p:sp>
          <p:nvSpPr>
            <p:cNvPr id="7" name="Speech Bubble: Rectangle with Corners Rounded 6">
              <a:extLst>
                <a:ext uri="{FF2B5EF4-FFF2-40B4-BE49-F238E27FC236}">
                  <a16:creationId xmlns:a16="http://schemas.microsoft.com/office/drawing/2014/main" id="{C09D03BA-A93A-5802-5CA1-52375EC20664}"/>
                </a:ext>
              </a:extLst>
            </p:cNvPr>
            <p:cNvSpPr/>
            <p:nvPr/>
          </p:nvSpPr>
          <p:spPr>
            <a:xfrm>
              <a:off x="1117683" y="2194390"/>
              <a:ext cx="1792248" cy="120080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8" name="Speech Bubble: Rectangle with Corners Rounded 7">
              <a:extLst>
                <a:ext uri="{FF2B5EF4-FFF2-40B4-BE49-F238E27FC236}">
                  <a16:creationId xmlns:a16="http://schemas.microsoft.com/office/drawing/2014/main" id="{2DA1C411-FD3C-CFB4-E6B8-E6001EAE6D96}"/>
                </a:ext>
              </a:extLst>
            </p:cNvPr>
            <p:cNvSpPr/>
            <p:nvPr/>
          </p:nvSpPr>
          <p:spPr>
            <a:xfrm>
              <a:off x="3240911" y="3671195"/>
              <a:ext cx="1292659" cy="866081"/>
            </a:xfrm>
            <a:prstGeom prst="wedgeRoundRectCallout">
              <a:avLst>
                <a:gd name="adj1" fmla="val -20501"/>
                <a:gd name="adj2" fmla="val 64241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19B5C023-DA0A-0764-DF3C-AFA3DB2259D9}"/>
                </a:ext>
              </a:extLst>
            </p:cNvPr>
            <p:cNvSpPr/>
            <p:nvPr/>
          </p:nvSpPr>
          <p:spPr>
            <a:xfrm>
              <a:off x="1747778" y="4229639"/>
              <a:ext cx="1097717" cy="643575"/>
            </a:xfrm>
            <a:prstGeom prst="wedgeRoundRectCallout">
              <a:avLst>
                <a:gd name="adj1" fmla="val -20501"/>
                <a:gd name="adj2" fmla="val 84025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11454033-15ED-57EB-8D4C-44999488E75E}"/>
              </a:ext>
            </a:extLst>
          </p:cNvPr>
          <p:cNvSpPr txBox="1"/>
          <p:nvPr/>
        </p:nvSpPr>
        <p:spPr>
          <a:xfrm>
            <a:off x="5454470" y="2864565"/>
            <a:ext cx="5638316" cy="18466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en-GB" sz="3800" b="1" dirty="0">
                <a:latin typeface="Calibri" panose="020F0502020204030204" pitchFamily="34" charset="0"/>
                <a:cs typeface="Calibri" panose="020F0502020204030204" pitchFamily="34" charset="0"/>
              </a:rPr>
              <a:t>لماذا احتاج أخصائي </a:t>
            </a:r>
            <a:r>
              <a:rPr lang="en-GB" sz="3800" b="1" dirty="0" err="1">
                <a:latin typeface="Calibri" panose="020F0502020204030204" pitchFamily="34" charset="0"/>
                <a:cs typeface="Calibri" panose="020F0502020204030204" pitchFamily="34" charset="0"/>
              </a:rPr>
              <a:t>حالة</a:t>
            </a:r>
            <a:r>
              <a:rPr lang="en-GB" sz="3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800" b="1" dirty="0" err="1">
                <a:latin typeface="Calibri" panose="020F0502020204030204" pitchFamily="34" charset="0"/>
                <a:cs typeface="Calibri" panose="020F0502020204030204" pitchFamily="34" charset="0"/>
              </a:rPr>
              <a:t>ر</a:t>
            </a:r>
            <a:r>
              <a:rPr lang="en-GB" sz="3800" b="1" dirty="0" err="1">
                <a:latin typeface="Calibri" panose="020F0502020204030204" pitchFamily="34" charset="0"/>
                <a:cs typeface="Calibri" panose="020F0502020204030204" pitchFamily="34" charset="0"/>
              </a:rPr>
              <a:t>شا</a:t>
            </a:r>
            <a:r>
              <a:rPr lang="en-GB" sz="3800" b="1" dirty="0">
                <a:latin typeface="Calibri" panose="020F0502020204030204" pitchFamily="34" charset="0"/>
                <a:cs typeface="Calibri" panose="020F0502020204030204" pitchFamily="34" charset="0"/>
              </a:rPr>
              <a:t> إلى تحديث التقييم أو إعادة تقييم وضعها؟</a:t>
            </a:r>
            <a:endParaRPr lang="en-BE" sz="3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108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17EAA9-0757-4E70-857A-CCB621E25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1965" y="3099692"/>
            <a:ext cx="2808067" cy="562168"/>
          </a:xfrm>
        </p:spPr>
        <p:txBody>
          <a:bodyPr/>
          <a:lstStyle/>
          <a:p>
            <a:pPr algn="r"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هدف الوحدة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4EEE1C-BE7F-4B6C-BA92-E8B3F36132B2}"/>
              </a:ext>
            </a:extLst>
          </p:cNvPr>
          <p:cNvSpPr txBox="1"/>
          <p:nvPr/>
        </p:nvSpPr>
        <p:spPr>
          <a:xfrm>
            <a:off x="6584556" y="2151727"/>
            <a:ext cx="3820073" cy="255454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 rtl="1"/>
            <a:r>
              <a:rPr lang="en-US" sz="3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لاستكشاف أسس النهج المشترك بين الوكالات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لإدارة</a:t>
            </a:r>
            <a:r>
              <a:rPr lang="en-US" sz="3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الحال</a:t>
            </a:r>
            <a:r>
              <a:rPr lang="ar-SA" sz="3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ar-SA" sz="3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دور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أخصائي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3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حالة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US" sz="3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حماية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الطفل</a:t>
            </a:r>
            <a:endParaRPr lang="en-US" sz="32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1184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نقاط التعلم الأساسية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1CBB58F-5083-4801-92DA-7B1226B29307}"/>
              </a:ext>
            </a:extLst>
          </p:cNvPr>
          <p:cNvSpPr txBox="1"/>
          <p:nvPr/>
        </p:nvSpPr>
        <p:spPr>
          <a:xfrm>
            <a:off x="792480" y="3542067"/>
            <a:ext cx="30542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يحتاج أخصائي الحالة إلى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تطبيق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نهج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قائم على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تشاركي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تمكين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نقاط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القوة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1B82F7A-E10B-497D-B56D-CBA9C3B90431}"/>
              </a:ext>
            </a:extLst>
          </p:cNvPr>
          <p:cNvSpPr txBox="1"/>
          <p:nvPr/>
        </p:nvSpPr>
        <p:spPr>
          <a:xfrm>
            <a:off x="4407630" y="3542067"/>
            <a:ext cx="3054276" cy="9233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يحتاج أخصائي الحالة إلى التحلي بالمرونة وتكييف الدعم المقدم مع احتياجات الطفل الفردي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3E8062D-8454-4777-8880-7AC61A21B5C8}"/>
              </a:ext>
            </a:extLst>
          </p:cNvPr>
          <p:cNvSpPr txBox="1"/>
          <p:nvPr/>
        </p:nvSpPr>
        <p:spPr>
          <a:xfrm>
            <a:off x="8114221" y="3542067"/>
            <a:ext cx="3032619" cy="9233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يجب أن يعمل أخصائي الحالة دائمًا من خلال تقييم محدث وخطة حالة تلبي الاحتياجات الحالية للطفل</a:t>
            </a:r>
          </a:p>
        </p:txBody>
      </p:sp>
      <p:sp>
        <p:nvSpPr>
          <p:cNvPr id="34" name="5-Point Star 5">
            <a:extLst>
              <a:ext uri="{FF2B5EF4-FFF2-40B4-BE49-F238E27FC236}">
                <a16:creationId xmlns:a16="http://schemas.microsoft.com/office/drawing/2014/main" id="{ECAC8C23-BF90-4E64-B2A2-0921CEE866DC}"/>
              </a:ext>
            </a:extLst>
          </p:cNvPr>
          <p:cNvSpPr/>
          <p:nvPr/>
        </p:nvSpPr>
        <p:spPr>
          <a:xfrm>
            <a:off x="1803545" y="211338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5" name="5-Point Star 5">
            <a:extLst>
              <a:ext uri="{FF2B5EF4-FFF2-40B4-BE49-F238E27FC236}">
                <a16:creationId xmlns:a16="http://schemas.microsoft.com/office/drawing/2014/main" id="{581CC547-B3A8-4A6D-8027-E2FFDDDD151A}"/>
              </a:ext>
            </a:extLst>
          </p:cNvPr>
          <p:cNvSpPr/>
          <p:nvPr/>
        </p:nvSpPr>
        <p:spPr>
          <a:xfrm>
            <a:off x="5408428" y="211338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6" name="5-Point Star 5">
            <a:extLst>
              <a:ext uri="{FF2B5EF4-FFF2-40B4-BE49-F238E27FC236}">
                <a16:creationId xmlns:a16="http://schemas.microsoft.com/office/drawing/2014/main" id="{AD2A2615-1B05-4976-9B65-4FFF4AF85A3F}"/>
              </a:ext>
            </a:extLst>
          </p:cNvPr>
          <p:cNvSpPr/>
          <p:nvPr/>
        </p:nvSpPr>
        <p:spPr>
          <a:xfrm>
            <a:off x="9104751" y="211338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619043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13C68F8A-F593-D41E-2F44-66EA5AEF0999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</a:t>
            </a:r>
            <a:r>
              <a:rPr lang="en-CA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٤</a:t>
            </a:r>
            <a:endParaRPr lang="en-CA" sz="3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هو دور أخصائي الحالة؟</a:t>
            </a:r>
          </a:p>
        </p:txBody>
      </p:sp>
    </p:spTree>
    <p:extLst>
      <p:ext uri="{BB962C8B-B14F-4D97-AF65-F5344CB8AC3E}">
        <p14:creationId xmlns:p14="http://schemas.microsoft.com/office/powerpoint/2010/main" val="41443141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FE94-8837-47DD-B69B-6BA207F44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الوظائف الأساسية </a:t>
            </a:r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الثلاث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أخصائي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الحالة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28309CA-FA49-5E53-8C5B-D85A563553AD}"/>
              </a:ext>
            </a:extLst>
          </p:cNvPr>
          <p:cNvGrpSpPr/>
          <p:nvPr/>
        </p:nvGrpSpPr>
        <p:grpSpPr>
          <a:xfrm>
            <a:off x="1473399" y="1878706"/>
            <a:ext cx="2151712" cy="1920608"/>
            <a:chOff x="6770748" y="1158240"/>
            <a:chExt cx="1274726" cy="1121318"/>
          </a:xfrm>
          <a:solidFill>
            <a:schemeClr val="accent5"/>
          </a:solidFill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40BA5311-CEC8-76C9-F51A-0975F6FA7B52}"/>
                </a:ext>
              </a:extLst>
            </p:cNvPr>
            <p:cNvGrpSpPr/>
            <p:nvPr/>
          </p:nvGrpSpPr>
          <p:grpSpPr>
            <a:xfrm rot="5400000">
              <a:off x="7128520" y="1362604"/>
              <a:ext cx="559182" cy="1274726"/>
              <a:chOff x="8619006" y="1366612"/>
              <a:chExt cx="416505" cy="949476"/>
            </a:xfrm>
            <a:grpFill/>
          </p:grpSpPr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F92470F3-B010-067E-D1A8-906E4D285262}"/>
                  </a:ext>
                </a:extLst>
              </p:cNvPr>
              <p:cNvSpPr/>
              <p:nvPr/>
            </p:nvSpPr>
            <p:spPr>
              <a:xfrm rot="1076057" flipH="1">
                <a:off x="8840670" y="1614649"/>
                <a:ext cx="161053" cy="509954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9EE63D44-47E1-9306-E14D-23836EDDBDA0}"/>
                  </a:ext>
                </a:extLst>
              </p:cNvPr>
              <p:cNvSpPr/>
              <p:nvPr/>
            </p:nvSpPr>
            <p:spPr>
              <a:xfrm rot="20911244" flipH="1">
                <a:off x="8877905" y="1366612"/>
                <a:ext cx="157606" cy="398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F2D19310-40C5-387C-049B-4A9AD4E6386F}"/>
                  </a:ext>
                </a:extLst>
              </p:cNvPr>
              <p:cNvSpPr/>
              <p:nvPr/>
            </p:nvSpPr>
            <p:spPr>
              <a:xfrm rot="613090" flipH="1">
                <a:off x="8673953" y="1668726"/>
                <a:ext cx="154779" cy="358638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6" name="Flowchart: Manual Input 15">
                <a:extLst>
                  <a:ext uri="{FF2B5EF4-FFF2-40B4-BE49-F238E27FC236}">
                    <a16:creationId xmlns:a16="http://schemas.microsoft.com/office/drawing/2014/main" id="{430E5FA5-0089-3F08-B801-CCC01443E204}"/>
                  </a:ext>
                </a:extLst>
              </p:cNvPr>
              <p:cNvSpPr/>
              <p:nvPr/>
            </p:nvSpPr>
            <p:spPr>
              <a:xfrm rot="17276057">
                <a:off x="8678142" y="1906154"/>
                <a:ext cx="197560" cy="315831"/>
              </a:xfrm>
              <a:prstGeom prst="flowChartManualInpu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63070BB-623A-B0E2-7EAD-8F3FB26EAF4C}"/>
                  </a:ext>
                </a:extLst>
              </p:cNvPr>
              <p:cNvSpPr/>
              <p:nvPr/>
            </p:nvSpPr>
            <p:spPr>
              <a:xfrm>
                <a:off x="8657142" y="2030875"/>
                <a:ext cx="241922" cy="2852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12" name="Circle: Hollow 11">
              <a:extLst>
                <a:ext uri="{FF2B5EF4-FFF2-40B4-BE49-F238E27FC236}">
                  <a16:creationId xmlns:a16="http://schemas.microsoft.com/office/drawing/2014/main" id="{03EF48DE-DA82-064B-DA06-5D97FB2FDD55}"/>
                </a:ext>
              </a:extLst>
            </p:cNvPr>
            <p:cNvSpPr/>
            <p:nvPr/>
          </p:nvSpPr>
          <p:spPr>
            <a:xfrm>
              <a:off x="7271980" y="1158240"/>
              <a:ext cx="566129" cy="566129"/>
            </a:xfrm>
            <a:prstGeom prst="donut">
              <a:avLst>
                <a:gd name="adj" fmla="val 3173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7CD45C47-555A-91AC-3C6B-57E80E562A69}"/>
              </a:ext>
            </a:extLst>
          </p:cNvPr>
          <p:cNvSpPr txBox="1"/>
          <p:nvPr/>
        </p:nvSpPr>
        <p:spPr>
          <a:xfrm>
            <a:off x="1575008" y="4530645"/>
            <a:ext cx="23202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3000" dirty="0" err="1">
                <a:latin typeface="Calibri" panose="020F0502020204030204" pitchFamily="34" charset="0"/>
                <a:cs typeface="Calibri" panose="020F0502020204030204" pitchFamily="34" charset="0"/>
              </a:rPr>
              <a:t>وظيفة</a:t>
            </a:r>
            <a:r>
              <a:rPr lang="en-GB" sz="3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0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3000" dirty="0" err="1">
                <a:latin typeface="Calibri" panose="020F0502020204030204" pitchFamily="34" charset="0"/>
                <a:cs typeface="Calibri" panose="020F0502020204030204" pitchFamily="34" charset="0"/>
              </a:rPr>
              <a:t>دعم</a:t>
            </a:r>
            <a:endParaRPr lang="en-BE" sz="3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2107B8E-821E-6E4B-48C1-8EAD9AA4569D}"/>
              </a:ext>
            </a:extLst>
          </p:cNvPr>
          <p:cNvGrpSpPr/>
          <p:nvPr/>
        </p:nvGrpSpPr>
        <p:grpSpPr>
          <a:xfrm>
            <a:off x="5103651" y="1886189"/>
            <a:ext cx="1965610" cy="2043570"/>
            <a:chOff x="7892902" y="1235921"/>
            <a:chExt cx="1061882" cy="1131157"/>
          </a:xfrm>
          <a:solidFill>
            <a:schemeClr val="accent5"/>
          </a:solidFill>
        </p:grpSpPr>
        <p:sp>
          <p:nvSpPr>
            <p:cNvPr id="21" name="Arrow: Down 20">
              <a:extLst>
                <a:ext uri="{FF2B5EF4-FFF2-40B4-BE49-F238E27FC236}">
                  <a16:creationId xmlns:a16="http://schemas.microsoft.com/office/drawing/2014/main" id="{45B1FC4B-5758-0815-DB09-4F2D2E07E762}"/>
                </a:ext>
              </a:extLst>
            </p:cNvPr>
            <p:cNvSpPr/>
            <p:nvPr/>
          </p:nvSpPr>
          <p:spPr>
            <a:xfrm rot="5400000">
              <a:off x="8306379" y="1225937"/>
              <a:ext cx="303317" cy="323285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2" name="Arrow: Bent 21">
              <a:extLst>
                <a:ext uri="{FF2B5EF4-FFF2-40B4-BE49-F238E27FC236}">
                  <a16:creationId xmlns:a16="http://schemas.microsoft.com/office/drawing/2014/main" id="{DCAD8D7C-68DA-97B7-020A-AEE434B0369A}"/>
                </a:ext>
              </a:extLst>
            </p:cNvPr>
            <p:cNvSpPr/>
            <p:nvPr/>
          </p:nvSpPr>
          <p:spPr>
            <a:xfrm flipV="1">
              <a:off x="7964825" y="1317951"/>
              <a:ext cx="663141" cy="675035"/>
            </a:xfrm>
            <a:prstGeom prst="ben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23" name="Arrow: Bent 22">
              <a:extLst>
                <a:ext uri="{FF2B5EF4-FFF2-40B4-BE49-F238E27FC236}">
                  <a16:creationId xmlns:a16="http://schemas.microsoft.com/office/drawing/2014/main" id="{9DFF0CFE-0F95-036A-E9F9-46D172A0A548}"/>
                </a:ext>
              </a:extLst>
            </p:cNvPr>
            <p:cNvSpPr/>
            <p:nvPr/>
          </p:nvSpPr>
          <p:spPr>
            <a:xfrm flipH="1" flipV="1">
              <a:off x="8394122" y="1670575"/>
              <a:ext cx="541443" cy="675035"/>
            </a:xfrm>
            <a:prstGeom prst="bentArrow">
              <a:avLst>
                <a:gd name="adj1" fmla="val 31450"/>
                <a:gd name="adj2" fmla="val 28225"/>
                <a:gd name="adj3" fmla="val 2500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24" name="Plus Sign 23">
              <a:extLst>
                <a:ext uri="{FF2B5EF4-FFF2-40B4-BE49-F238E27FC236}">
                  <a16:creationId xmlns:a16="http://schemas.microsoft.com/office/drawing/2014/main" id="{BFF7FCB0-DC27-CE2F-3C22-3A6A8DEF1E24}"/>
                </a:ext>
              </a:extLst>
            </p:cNvPr>
            <p:cNvSpPr/>
            <p:nvPr/>
          </p:nvSpPr>
          <p:spPr>
            <a:xfrm rot="2700000">
              <a:off x="7897288" y="1984220"/>
              <a:ext cx="378472" cy="387244"/>
            </a:xfrm>
            <a:prstGeom prst="mathPlus">
              <a:avLst>
                <a:gd name="adj1" fmla="val 204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5" name="Circle: Hollow 24">
              <a:extLst>
                <a:ext uri="{FF2B5EF4-FFF2-40B4-BE49-F238E27FC236}">
                  <a16:creationId xmlns:a16="http://schemas.microsoft.com/office/drawing/2014/main" id="{223EE129-A4F7-54B8-3C1A-14B49768E915}"/>
                </a:ext>
              </a:extLst>
            </p:cNvPr>
            <p:cNvSpPr/>
            <p:nvPr/>
          </p:nvSpPr>
          <p:spPr>
            <a:xfrm>
              <a:off x="8741260" y="1268041"/>
              <a:ext cx="213524" cy="213524"/>
            </a:xfrm>
            <a:prstGeom prst="donut">
              <a:avLst>
                <a:gd name="adj" fmla="val 3218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25F2304F-837F-5591-B4FB-364544497DA0}"/>
              </a:ext>
            </a:extLst>
          </p:cNvPr>
          <p:cNvSpPr txBox="1"/>
          <p:nvPr/>
        </p:nvSpPr>
        <p:spPr>
          <a:xfrm>
            <a:off x="4974692" y="4545777"/>
            <a:ext cx="23202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3000" dirty="0">
                <a:latin typeface="Calibri" panose="020F0502020204030204" pitchFamily="34" charset="0"/>
                <a:cs typeface="Calibri" panose="020F0502020204030204" pitchFamily="34" charset="0"/>
              </a:rPr>
              <a:t>وظيفة التنسيق</a:t>
            </a:r>
            <a:endParaRPr lang="en-BE" sz="3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3AF9AC9-949A-2280-B3CE-6E8539770B54}"/>
              </a:ext>
            </a:extLst>
          </p:cNvPr>
          <p:cNvGrpSpPr/>
          <p:nvPr/>
        </p:nvGrpSpPr>
        <p:grpSpPr>
          <a:xfrm>
            <a:off x="8534092" y="1947415"/>
            <a:ext cx="1837980" cy="2123544"/>
            <a:chOff x="8021849" y="3622964"/>
            <a:chExt cx="932930" cy="1088645"/>
          </a:xfrm>
        </p:grpSpPr>
        <p:sp>
          <p:nvSpPr>
            <p:cNvPr id="28" name="Flowchart: Card 27">
              <a:extLst>
                <a:ext uri="{FF2B5EF4-FFF2-40B4-BE49-F238E27FC236}">
                  <a16:creationId xmlns:a16="http://schemas.microsoft.com/office/drawing/2014/main" id="{49807A33-014F-43B5-E971-87DEB3D5E14D}"/>
                </a:ext>
              </a:extLst>
            </p:cNvPr>
            <p:cNvSpPr/>
            <p:nvPr/>
          </p:nvSpPr>
          <p:spPr>
            <a:xfrm>
              <a:off x="8192676" y="3819749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9" name="Flowchart: Card 28">
              <a:extLst>
                <a:ext uri="{FF2B5EF4-FFF2-40B4-BE49-F238E27FC236}">
                  <a16:creationId xmlns:a16="http://schemas.microsoft.com/office/drawing/2014/main" id="{F76512CA-2242-B80E-E9F4-4D29F28C3A18}"/>
                </a:ext>
              </a:extLst>
            </p:cNvPr>
            <p:cNvSpPr/>
            <p:nvPr/>
          </p:nvSpPr>
          <p:spPr>
            <a:xfrm>
              <a:off x="8109763" y="3716795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0" name="Flowchart: Card 29">
              <a:extLst>
                <a:ext uri="{FF2B5EF4-FFF2-40B4-BE49-F238E27FC236}">
                  <a16:creationId xmlns:a16="http://schemas.microsoft.com/office/drawing/2014/main" id="{88AF3770-7160-B06A-0497-586BD3DA9699}"/>
                </a:ext>
              </a:extLst>
            </p:cNvPr>
            <p:cNvSpPr/>
            <p:nvPr/>
          </p:nvSpPr>
          <p:spPr>
            <a:xfrm>
              <a:off x="8021849" y="3622964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1" name="Circle: Hollow 30">
              <a:extLst>
                <a:ext uri="{FF2B5EF4-FFF2-40B4-BE49-F238E27FC236}">
                  <a16:creationId xmlns:a16="http://schemas.microsoft.com/office/drawing/2014/main" id="{9999187B-EAC4-E1A2-FFE9-28B5FB28903F}"/>
                </a:ext>
              </a:extLst>
            </p:cNvPr>
            <p:cNvSpPr/>
            <p:nvPr/>
          </p:nvSpPr>
          <p:spPr>
            <a:xfrm>
              <a:off x="8158745" y="3843931"/>
              <a:ext cx="469221" cy="469221"/>
            </a:xfrm>
            <a:prstGeom prst="donut">
              <a:avLst>
                <a:gd name="adj" fmla="val 3218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1829D83C-DFC0-3B93-E746-36BE2338C253}"/>
              </a:ext>
            </a:extLst>
          </p:cNvPr>
          <p:cNvSpPr txBox="1"/>
          <p:nvPr/>
        </p:nvSpPr>
        <p:spPr>
          <a:xfrm>
            <a:off x="8296702" y="4545777"/>
            <a:ext cx="23202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3000" dirty="0">
                <a:latin typeface="Calibri" panose="020F0502020204030204" pitchFamily="34" charset="0"/>
                <a:cs typeface="Calibri" panose="020F0502020204030204" pitchFamily="34" charset="0"/>
              </a:rPr>
              <a:t>وظيفة إدارة المعلومات</a:t>
            </a:r>
            <a:endParaRPr lang="en-BE" sz="3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806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peech Bubble: Rectangle with Corners Rounded 42">
            <a:extLst>
              <a:ext uri="{FF2B5EF4-FFF2-40B4-BE49-F238E27FC236}">
                <a16:creationId xmlns:a16="http://schemas.microsoft.com/office/drawing/2014/main" id="{CE1F36BC-A6D0-23D5-BD3F-C212446C54B7}"/>
              </a:ext>
            </a:extLst>
          </p:cNvPr>
          <p:cNvSpPr/>
          <p:nvPr/>
        </p:nvSpPr>
        <p:spPr>
          <a:xfrm>
            <a:off x="2492678" y="2993721"/>
            <a:ext cx="7352779" cy="2542783"/>
          </a:xfrm>
          <a:prstGeom prst="wedgeRoundRectCallout">
            <a:avLst>
              <a:gd name="adj1" fmla="val -55175"/>
              <a:gd name="adj2" fmla="val -19766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120A06-D2CE-9F4F-4EB2-3B4FFE1C4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المسؤوليات الأساسية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1454033-15ED-57EB-8D4C-44999488E75E}"/>
              </a:ext>
            </a:extLst>
          </p:cNvPr>
          <p:cNvSpPr txBox="1"/>
          <p:nvPr/>
        </p:nvSpPr>
        <p:spPr>
          <a:xfrm>
            <a:off x="1773178" y="1665193"/>
            <a:ext cx="8598894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ما هي مسؤوليات أخصائي الحالة في إطار كل وظيفة أساسية؟</a:t>
            </a:r>
            <a:endParaRPr lang="en-BE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B156AA7-4FE2-3EC0-7AFC-65CEDFFAEC2B}"/>
              </a:ext>
            </a:extLst>
          </p:cNvPr>
          <p:cNvGrpSpPr/>
          <p:nvPr/>
        </p:nvGrpSpPr>
        <p:grpSpPr>
          <a:xfrm>
            <a:off x="3339777" y="3628887"/>
            <a:ext cx="1380476" cy="1232206"/>
            <a:chOff x="6770748" y="1158240"/>
            <a:chExt cx="1274726" cy="1121318"/>
          </a:xfrm>
          <a:solidFill>
            <a:schemeClr val="accent5"/>
          </a:solidFill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20E6666-8A46-1A67-492A-B414E2478224}"/>
                </a:ext>
              </a:extLst>
            </p:cNvPr>
            <p:cNvGrpSpPr/>
            <p:nvPr/>
          </p:nvGrpSpPr>
          <p:grpSpPr>
            <a:xfrm rot="5400000">
              <a:off x="7128520" y="1362604"/>
              <a:ext cx="559182" cy="1274726"/>
              <a:chOff x="8619006" y="1366612"/>
              <a:chExt cx="416505" cy="949476"/>
            </a:xfrm>
            <a:grpFill/>
          </p:grpSpPr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43BAE76D-E021-13B3-59B4-6504AE84B79B}"/>
                  </a:ext>
                </a:extLst>
              </p:cNvPr>
              <p:cNvSpPr/>
              <p:nvPr/>
            </p:nvSpPr>
            <p:spPr>
              <a:xfrm rot="1076057" flipH="1">
                <a:off x="8840670" y="1614649"/>
                <a:ext cx="161053" cy="509954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9F01AF5E-1549-48E1-9B0D-C5A0670B3367}"/>
                  </a:ext>
                </a:extLst>
              </p:cNvPr>
              <p:cNvSpPr/>
              <p:nvPr/>
            </p:nvSpPr>
            <p:spPr>
              <a:xfrm rot="20911244" flipH="1">
                <a:off x="8877905" y="1366612"/>
                <a:ext cx="157606" cy="398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id="{D6143BC2-C3EC-BFDD-FCEF-7D72132E3F83}"/>
                  </a:ext>
                </a:extLst>
              </p:cNvPr>
              <p:cNvSpPr/>
              <p:nvPr/>
            </p:nvSpPr>
            <p:spPr>
              <a:xfrm rot="613090" flipH="1">
                <a:off x="8673953" y="1668726"/>
                <a:ext cx="154779" cy="358638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0" name="Flowchart: Manual Input 29">
                <a:extLst>
                  <a:ext uri="{FF2B5EF4-FFF2-40B4-BE49-F238E27FC236}">
                    <a16:creationId xmlns:a16="http://schemas.microsoft.com/office/drawing/2014/main" id="{B5707442-7A31-AEE2-A578-8D65B6C79ABC}"/>
                  </a:ext>
                </a:extLst>
              </p:cNvPr>
              <p:cNvSpPr/>
              <p:nvPr/>
            </p:nvSpPr>
            <p:spPr>
              <a:xfrm rot="17276057">
                <a:off x="8678142" y="1906154"/>
                <a:ext cx="197560" cy="315831"/>
              </a:xfrm>
              <a:prstGeom prst="flowChartManualInpu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A576B13-66A3-1CB7-CEDE-5C5588E404E3}"/>
                  </a:ext>
                </a:extLst>
              </p:cNvPr>
              <p:cNvSpPr/>
              <p:nvPr/>
            </p:nvSpPr>
            <p:spPr>
              <a:xfrm>
                <a:off x="8657142" y="2030875"/>
                <a:ext cx="241922" cy="2852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8" name="Circle: Hollow 7">
              <a:extLst>
                <a:ext uri="{FF2B5EF4-FFF2-40B4-BE49-F238E27FC236}">
                  <a16:creationId xmlns:a16="http://schemas.microsoft.com/office/drawing/2014/main" id="{419495F6-2ACE-E682-82D6-630DBD287D0B}"/>
                </a:ext>
              </a:extLst>
            </p:cNvPr>
            <p:cNvSpPr/>
            <p:nvPr/>
          </p:nvSpPr>
          <p:spPr>
            <a:xfrm>
              <a:off x="7271980" y="1158240"/>
              <a:ext cx="566129" cy="566129"/>
            </a:xfrm>
            <a:prstGeom prst="donut">
              <a:avLst>
                <a:gd name="adj" fmla="val 3173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EF7344D-C7C6-2584-FCFA-85BB18BFB89F}"/>
              </a:ext>
            </a:extLst>
          </p:cNvPr>
          <p:cNvGrpSpPr/>
          <p:nvPr/>
        </p:nvGrpSpPr>
        <p:grpSpPr>
          <a:xfrm>
            <a:off x="5499718" y="3680442"/>
            <a:ext cx="1261078" cy="1311095"/>
            <a:chOff x="7892902" y="1235921"/>
            <a:chExt cx="1061882" cy="1131157"/>
          </a:xfrm>
          <a:solidFill>
            <a:schemeClr val="accent5"/>
          </a:solidFill>
        </p:grpSpPr>
        <p:sp>
          <p:nvSpPr>
            <p:cNvPr id="33" name="Arrow: Down 32">
              <a:extLst>
                <a:ext uri="{FF2B5EF4-FFF2-40B4-BE49-F238E27FC236}">
                  <a16:creationId xmlns:a16="http://schemas.microsoft.com/office/drawing/2014/main" id="{D119B6BD-7636-019D-93A0-B3DEBD6BC4AE}"/>
                </a:ext>
              </a:extLst>
            </p:cNvPr>
            <p:cNvSpPr/>
            <p:nvPr/>
          </p:nvSpPr>
          <p:spPr>
            <a:xfrm rot="5400000">
              <a:off x="8306379" y="1225937"/>
              <a:ext cx="303317" cy="323285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4" name="Arrow: Bent 33">
              <a:extLst>
                <a:ext uri="{FF2B5EF4-FFF2-40B4-BE49-F238E27FC236}">
                  <a16:creationId xmlns:a16="http://schemas.microsoft.com/office/drawing/2014/main" id="{E559DB44-4B02-17B8-D28C-EA950FD32C5F}"/>
                </a:ext>
              </a:extLst>
            </p:cNvPr>
            <p:cNvSpPr/>
            <p:nvPr/>
          </p:nvSpPr>
          <p:spPr>
            <a:xfrm flipV="1">
              <a:off x="7964825" y="1317951"/>
              <a:ext cx="663141" cy="675035"/>
            </a:xfrm>
            <a:prstGeom prst="ben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35" name="Arrow: Bent 34">
              <a:extLst>
                <a:ext uri="{FF2B5EF4-FFF2-40B4-BE49-F238E27FC236}">
                  <a16:creationId xmlns:a16="http://schemas.microsoft.com/office/drawing/2014/main" id="{32645F9F-E162-7840-6D97-4DBB1814FFB3}"/>
                </a:ext>
              </a:extLst>
            </p:cNvPr>
            <p:cNvSpPr/>
            <p:nvPr/>
          </p:nvSpPr>
          <p:spPr>
            <a:xfrm flipH="1" flipV="1">
              <a:off x="8394122" y="1670575"/>
              <a:ext cx="541443" cy="675035"/>
            </a:xfrm>
            <a:prstGeom prst="bentArrow">
              <a:avLst>
                <a:gd name="adj1" fmla="val 31450"/>
                <a:gd name="adj2" fmla="val 28225"/>
                <a:gd name="adj3" fmla="val 2500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36" name="Plus Sign 35">
              <a:extLst>
                <a:ext uri="{FF2B5EF4-FFF2-40B4-BE49-F238E27FC236}">
                  <a16:creationId xmlns:a16="http://schemas.microsoft.com/office/drawing/2014/main" id="{3187C1C1-F38B-A8CA-2D16-78C32E460E64}"/>
                </a:ext>
              </a:extLst>
            </p:cNvPr>
            <p:cNvSpPr/>
            <p:nvPr/>
          </p:nvSpPr>
          <p:spPr>
            <a:xfrm rot="2700000">
              <a:off x="7897288" y="1984220"/>
              <a:ext cx="378472" cy="387244"/>
            </a:xfrm>
            <a:prstGeom prst="mathPlus">
              <a:avLst>
                <a:gd name="adj1" fmla="val 204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7" name="Circle: Hollow 36">
              <a:extLst>
                <a:ext uri="{FF2B5EF4-FFF2-40B4-BE49-F238E27FC236}">
                  <a16:creationId xmlns:a16="http://schemas.microsoft.com/office/drawing/2014/main" id="{BF1B4AB0-5D22-1FB4-3812-BC56B8F72DB2}"/>
                </a:ext>
              </a:extLst>
            </p:cNvPr>
            <p:cNvSpPr/>
            <p:nvPr/>
          </p:nvSpPr>
          <p:spPr>
            <a:xfrm>
              <a:off x="8741260" y="1268041"/>
              <a:ext cx="213524" cy="213524"/>
            </a:xfrm>
            <a:prstGeom prst="donut">
              <a:avLst>
                <a:gd name="adj" fmla="val 3218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E2876C5-B0D9-000B-0BB0-E2906A618D86}"/>
              </a:ext>
            </a:extLst>
          </p:cNvPr>
          <p:cNvGrpSpPr/>
          <p:nvPr/>
        </p:nvGrpSpPr>
        <p:grpSpPr>
          <a:xfrm>
            <a:off x="7734611" y="3621674"/>
            <a:ext cx="1179194" cy="1362404"/>
            <a:chOff x="8021849" y="3622964"/>
            <a:chExt cx="932930" cy="1088645"/>
          </a:xfrm>
        </p:grpSpPr>
        <p:sp>
          <p:nvSpPr>
            <p:cNvPr id="39" name="Flowchart: Card 38">
              <a:extLst>
                <a:ext uri="{FF2B5EF4-FFF2-40B4-BE49-F238E27FC236}">
                  <a16:creationId xmlns:a16="http://schemas.microsoft.com/office/drawing/2014/main" id="{5778A1B7-BC8D-1815-D52B-4A9A4BCAE067}"/>
                </a:ext>
              </a:extLst>
            </p:cNvPr>
            <p:cNvSpPr/>
            <p:nvPr/>
          </p:nvSpPr>
          <p:spPr>
            <a:xfrm>
              <a:off x="8192676" y="3819749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0" name="Flowchart: Card 39">
              <a:extLst>
                <a:ext uri="{FF2B5EF4-FFF2-40B4-BE49-F238E27FC236}">
                  <a16:creationId xmlns:a16="http://schemas.microsoft.com/office/drawing/2014/main" id="{EB32B992-CB59-9558-566A-450FADABE11D}"/>
                </a:ext>
              </a:extLst>
            </p:cNvPr>
            <p:cNvSpPr/>
            <p:nvPr/>
          </p:nvSpPr>
          <p:spPr>
            <a:xfrm>
              <a:off x="8109763" y="3716795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1" name="Flowchart: Card 40">
              <a:extLst>
                <a:ext uri="{FF2B5EF4-FFF2-40B4-BE49-F238E27FC236}">
                  <a16:creationId xmlns:a16="http://schemas.microsoft.com/office/drawing/2014/main" id="{C964F01D-167A-1D6B-0AB0-C3A1F273CCC1}"/>
                </a:ext>
              </a:extLst>
            </p:cNvPr>
            <p:cNvSpPr/>
            <p:nvPr/>
          </p:nvSpPr>
          <p:spPr>
            <a:xfrm>
              <a:off x="8021849" y="3622964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2" name="Circle: Hollow 41">
              <a:extLst>
                <a:ext uri="{FF2B5EF4-FFF2-40B4-BE49-F238E27FC236}">
                  <a16:creationId xmlns:a16="http://schemas.microsoft.com/office/drawing/2014/main" id="{9B2373B5-CA96-E734-4649-5733AB1BB057}"/>
                </a:ext>
              </a:extLst>
            </p:cNvPr>
            <p:cNvSpPr/>
            <p:nvPr/>
          </p:nvSpPr>
          <p:spPr>
            <a:xfrm>
              <a:off x="8158745" y="3843931"/>
              <a:ext cx="469221" cy="469221"/>
            </a:xfrm>
            <a:prstGeom prst="donut">
              <a:avLst>
                <a:gd name="adj" fmla="val 32185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26351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en-GB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وظيفة</a:t>
            </a: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دعم</a:t>
            </a:r>
            <a:endParaRPr lang="en-BE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CD32F2-0C71-2805-669C-9F97C36CF00C}"/>
              </a:ext>
            </a:extLst>
          </p:cNvPr>
          <p:cNvSpPr txBox="1"/>
          <p:nvPr/>
        </p:nvSpPr>
        <p:spPr>
          <a:xfrm>
            <a:off x="5372038" y="1744024"/>
            <a:ext cx="593327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r" defTabSz="914400" rtl="1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CA" sz="2400" b="1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المسؤوليات</a:t>
            </a:r>
            <a:r>
              <a:rPr lang="en-CA" sz="2400" b="1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sz="2400" b="1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الرئيسية</a:t>
            </a:r>
            <a:endParaRPr lang="en-BE" sz="2400" b="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 eaLnBrk="1" fontAlgn="base" latinLnBrk="0" hangingPunct="1">
              <a:spcBef>
                <a:spcPts val="0"/>
              </a:spcBef>
              <a:spcAft>
                <a:spcPts val="600"/>
              </a:spcAft>
            </a:pPr>
            <a:r>
              <a:rPr lang="ar-SA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١.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تقديم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أساسيات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الدعم ال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عاطفي</a:t>
            </a:r>
            <a:r>
              <a:rPr lang="ar-SA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و خدمات الصح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ة النفسية و الدعم النفسي الاجتماعي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المركزة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غير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المتخصصة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  <a:endParaRPr lang="ar-SA" sz="2400" kern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 eaLnBrk="1" fontAlgn="base" latinLnBrk="0" hangingPunct="1">
              <a:spcBef>
                <a:spcPts val="0"/>
              </a:spcBef>
              <a:spcAft>
                <a:spcPts val="600"/>
              </a:spcAft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٢.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تقديم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المعلومات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للطفل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والأسرة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 eaLnBrk="1" fontAlgn="base" latinLnBrk="0" hangingPunct="1">
              <a:spcBef>
                <a:spcPts val="0"/>
              </a:spcBef>
              <a:spcAft>
                <a:spcPts val="600"/>
              </a:spcAft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٣.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الدفاع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عن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الطفل</a:t>
            </a:r>
            <a:endParaRPr lang="ar-SA" sz="2400" i="0" u="none" strike="noStrike" kern="12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 eaLnBrk="1" fontAlgn="base" latinLnBrk="0" hangingPunct="1">
              <a:spcBef>
                <a:spcPts val="0"/>
              </a:spcBef>
              <a:spcAft>
                <a:spcPts val="600"/>
              </a:spcAft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٤.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ضمان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الوصول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إلى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الخدمات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للاستجابة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لاحتياجاتهم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  <a:endParaRPr lang="en-BE" sz="240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 eaLnBrk="1" fontAlgn="base" latinLnBrk="0" hangingPunct="1">
              <a:spcBef>
                <a:spcPts val="0"/>
              </a:spcBef>
              <a:spcAft>
                <a:spcPts val="600"/>
              </a:spcAft>
            </a:pPr>
            <a:r>
              <a:rPr lang="ar-SA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٥.ال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دعم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لضمان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السلامة</a:t>
            </a:r>
            <a:endParaRPr lang="en-US" sz="2400" i="0" u="none" strike="noStrike" kern="12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 eaLnBrk="1" fontAlgn="base" latinLnBrk="0" hangingPunct="1">
              <a:spcBef>
                <a:spcPts val="0"/>
              </a:spcBef>
              <a:spcAft>
                <a:spcPts val="600"/>
              </a:spcAft>
            </a:pPr>
            <a:r>
              <a:rPr lang="ar-SA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٦.م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ساعد</a:t>
            </a:r>
            <a:r>
              <a:rPr lang="ar-SA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الأطفال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العثور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على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ترتيبات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الرعاية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الآمنة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وت</a:t>
            </a:r>
            <a:r>
              <a:rPr lang="ar-SA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ع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قب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العائلات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إذا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انفصلت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أثناء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حالة</a:t>
            </a:r>
            <a:r>
              <a:rPr lang="en-US" sz="240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الطوارئ</a:t>
            </a:r>
            <a:endParaRPr lang="en-BE" sz="240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7DAE0EE-D72F-26F1-B393-0E4956345A7C}"/>
              </a:ext>
            </a:extLst>
          </p:cNvPr>
          <p:cNvGrpSpPr/>
          <p:nvPr/>
        </p:nvGrpSpPr>
        <p:grpSpPr>
          <a:xfrm>
            <a:off x="1129157" y="1753127"/>
            <a:ext cx="3906712" cy="3770992"/>
            <a:chOff x="1129157" y="1753127"/>
            <a:chExt cx="3906712" cy="377099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8A4A7E7F-9875-B9A9-9394-C2D7BB393BCC}"/>
                </a:ext>
              </a:extLst>
            </p:cNvPr>
            <p:cNvSpPr/>
            <p:nvPr/>
          </p:nvSpPr>
          <p:spPr>
            <a:xfrm>
              <a:off x="1129157" y="1753127"/>
              <a:ext cx="3906712" cy="377099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332B732-229F-9A1B-AA65-0E501002FFB0}"/>
                </a:ext>
              </a:extLst>
            </p:cNvPr>
            <p:cNvGrpSpPr/>
            <p:nvPr/>
          </p:nvGrpSpPr>
          <p:grpSpPr>
            <a:xfrm>
              <a:off x="1822940" y="2537325"/>
              <a:ext cx="2217709" cy="1979516"/>
              <a:chOff x="6770748" y="1158240"/>
              <a:chExt cx="1274726" cy="1121318"/>
            </a:xfrm>
            <a:solidFill>
              <a:schemeClr val="accent5"/>
            </a:solidFill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4456AA8D-34FB-E9A3-16CB-0AEA49CFE933}"/>
                  </a:ext>
                </a:extLst>
              </p:cNvPr>
              <p:cNvGrpSpPr/>
              <p:nvPr/>
            </p:nvGrpSpPr>
            <p:grpSpPr>
              <a:xfrm rot="5400000">
                <a:off x="7128520" y="1362604"/>
                <a:ext cx="559182" cy="1274726"/>
                <a:chOff x="8619006" y="1366612"/>
                <a:chExt cx="416505" cy="949476"/>
              </a:xfrm>
              <a:grpFill/>
            </p:grpSpPr>
            <p:sp>
              <p:nvSpPr>
                <p:cNvPr id="17" name="Rectangle: Rounded Corners 16">
                  <a:extLst>
                    <a:ext uri="{FF2B5EF4-FFF2-40B4-BE49-F238E27FC236}">
                      <a16:creationId xmlns:a16="http://schemas.microsoft.com/office/drawing/2014/main" id="{D3321C00-C6E5-0E5D-6F7A-F0A6EECF7AC3}"/>
                    </a:ext>
                  </a:extLst>
                </p:cNvPr>
                <p:cNvSpPr/>
                <p:nvPr/>
              </p:nvSpPr>
              <p:spPr>
                <a:xfrm rot="1076057" flipH="1">
                  <a:off x="8840670" y="1614649"/>
                  <a:ext cx="161053" cy="509954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  <p:sp>
              <p:nvSpPr>
                <p:cNvPr id="18" name="Rectangle: Rounded Corners 17">
                  <a:extLst>
                    <a:ext uri="{FF2B5EF4-FFF2-40B4-BE49-F238E27FC236}">
                      <a16:creationId xmlns:a16="http://schemas.microsoft.com/office/drawing/2014/main" id="{9B525B5D-9CA6-624B-E91C-6B49F2CB9F5F}"/>
                    </a:ext>
                  </a:extLst>
                </p:cNvPr>
                <p:cNvSpPr/>
                <p:nvPr/>
              </p:nvSpPr>
              <p:spPr>
                <a:xfrm rot="20911244" flipH="1">
                  <a:off x="8877905" y="1366612"/>
                  <a:ext cx="157606" cy="39828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  <p:sp>
              <p:nvSpPr>
                <p:cNvPr id="19" name="Rectangle: Rounded Corners 18">
                  <a:extLst>
                    <a:ext uri="{FF2B5EF4-FFF2-40B4-BE49-F238E27FC236}">
                      <a16:creationId xmlns:a16="http://schemas.microsoft.com/office/drawing/2014/main" id="{8F9EAFF4-8600-1BFC-14C9-EAD236D28C78}"/>
                    </a:ext>
                  </a:extLst>
                </p:cNvPr>
                <p:cNvSpPr/>
                <p:nvPr/>
              </p:nvSpPr>
              <p:spPr>
                <a:xfrm rot="613090" flipH="1">
                  <a:off x="8673953" y="1668726"/>
                  <a:ext cx="154779" cy="358638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  <p:sp>
              <p:nvSpPr>
                <p:cNvPr id="20" name="Flowchart: Manual Input 19">
                  <a:extLst>
                    <a:ext uri="{FF2B5EF4-FFF2-40B4-BE49-F238E27FC236}">
                      <a16:creationId xmlns:a16="http://schemas.microsoft.com/office/drawing/2014/main" id="{A8FEB7DB-DEBF-4801-D663-A92A404FAB6D}"/>
                    </a:ext>
                  </a:extLst>
                </p:cNvPr>
                <p:cNvSpPr/>
                <p:nvPr/>
              </p:nvSpPr>
              <p:spPr>
                <a:xfrm rot="17276057">
                  <a:off x="8678142" y="1906154"/>
                  <a:ext cx="197560" cy="315831"/>
                </a:xfrm>
                <a:prstGeom prst="flowChartManualInpu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8CFC2819-A615-F039-F5E7-EB823DB73095}"/>
                    </a:ext>
                  </a:extLst>
                </p:cNvPr>
                <p:cNvSpPr/>
                <p:nvPr/>
              </p:nvSpPr>
              <p:spPr>
                <a:xfrm>
                  <a:off x="8657142" y="2030875"/>
                  <a:ext cx="241922" cy="285213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</p:grpSp>
          <p:sp>
            <p:nvSpPr>
              <p:cNvPr id="15" name="Circle: Hollow 14">
                <a:extLst>
                  <a:ext uri="{FF2B5EF4-FFF2-40B4-BE49-F238E27FC236}">
                    <a16:creationId xmlns:a16="http://schemas.microsoft.com/office/drawing/2014/main" id="{A758C6FC-8B10-05A7-4B09-AF5A401F8A42}"/>
                  </a:ext>
                </a:extLst>
              </p:cNvPr>
              <p:cNvSpPr/>
              <p:nvPr/>
            </p:nvSpPr>
            <p:spPr>
              <a:xfrm>
                <a:off x="7271980" y="1158240"/>
                <a:ext cx="566129" cy="566129"/>
              </a:xfrm>
              <a:prstGeom prst="donut">
                <a:avLst>
                  <a:gd name="adj" fmla="val 3173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514686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وظيفة التنسيق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CD32F2-0C71-2805-669C-9F97C36CF00C}"/>
              </a:ext>
            </a:extLst>
          </p:cNvPr>
          <p:cNvSpPr txBox="1"/>
          <p:nvPr/>
        </p:nvSpPr>
        <p:spPr>
          <a:xfrm>
            <a:off x="5677166" y="2169354"/>
            <a:ext cx="539494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r" defTabSz="914400" rtl="1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CA" sz="2400" b="1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المسؤوليات الرئيسية</a:t>
            </a:r>
            <a:endParaRPr lang="en-BE" sz="2400" b="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 eaLnBrk="1" fontAlgn="base" latinLnBrk="0" hangingPunct="1">
              <a:spcBef>
                <a:spcPts val="0"/>
              </a:spcBef>
              <a:spcAft>
                <a:spcPts val="600"/>
              </a:spcAft>
            </a:pPr>
            <a:r>
              <a:rPr lang="ar-SA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١.</a:t>
            </a:r>
            <a:r>
              <a:rPr lang="en-US" sz="2400" b="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التنسيق</a:t>
            </a:r>
            <a:r>
              <a:rPr lang="en-US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مع أصحاب المصلحة الرئيسيين للتعرف بشكل استباقي على الأطفال والأسر الذين يحتاجون إلى دعم إدارة الحالة</a:t>
            </a:r>
            <a:endParaRPr lang="en-BE" sz="2400" b="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 eaLnBrk="1" fontAlgn="base" latinLnBrk="0" hangingPunct="1">
              <a:spcBef>
                <a:spcPts val="0"/>
              </a:spcBef>
              <a:spcAft>
                <a:spcPts val="600"/>
              </a:spcAft>
            </a:pPr>
            <a:r>
              <a:rPr lang="ar-SA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٢.قم بت</a:t>
            </a:r>
            <a:r>
              <a:rPr lang="en-US" sz="2400" b="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حد</a:t>
            </a:r>
            <a:r>
              <a:rPr lang="ar-SA" sz="2400" b="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US" sz="2400" b="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د</a:t>
            </a:r>
            <a:r>
              <a:rPr lang="en-US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موقع الخدمات وساعد الأطفال وأسرهم في الوصول إلى تلك الخدمات</a:t>
            </a:r>
            <a:endParaRPr lang="en-BE" sz="2400" b="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 eaLnBrk="1" fontAlgn="base" latinLnBrk="0" hangingPunct="1">
              <a:spcBef>
                <a:spcPts val="0"/>
              </a:spcBef>
              <a:spcAft>
                <a:spcPts val="600"/>
              </a:spcAft>
            </a:pPr>
            <a:r>
              <a:rPr lang="ar-SA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٣.</a:t>
            </a:r>
            <a:r>
              <a:rPr lang="en-US" sz="2400" b="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مناصرة</a:t>
            </a:r>
            <a:r>
              <a:rPr lang="en-US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لتحسين الوصول </a:t>
            </a:r>
            <a:r>
              <a:rPr lang="en-US" sz="2400" b="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إلى</a:t>
            </a:r>
            <a:r>
              <a:rPr lang="en-US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الخدمات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 eaLnBrk="1" fontAlgn="base" latinLnBrk="0" hangingPunct="1">
              <a:spcBef>
                <a:spcPts val="0"/>
              </a:spcBef>
              <a:spcAft>
                <a:spcPts val="600"/>
              </a:spcAft>
            </a:pPr>
            <a:r>
              <a:rPr lang="ar-SA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٤.</a:t>
            </a:r>
            <a:r>
              <a:rPr lang="en-US" sz="2400" b="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عقد</a:t>
            </a:r>
            <a:r>
              <a:rPr lang="en-US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مؤتمرات حالة</a:t>
            </a:r>
            <a:endParaRPr lang="en-BE" sz="2400" b="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9493A0C-5CFD-4912-AFC0-3330C16DA335}"/>
              </a:ext>
            </a:extLst>
          </p:cNvPr>
          <p:cNvGrpSpPr/>
          <p:nvPr/>
        </p:nvGrpSpPr>
        <p:grpSpPr>
          <a:xfrm>
            <a:off x="1129157" y="1753127"/>
            <a:ext cx="3906712" cy="3770992"/>
            <a:chOff x="1129157" y="1753127"/>
            <a:chExt cx="3906712" cy="3770992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385FA612-29B9-4A7C-02EE-3ED46B1328B4}"/>
                </a:ext>
              </a:extLst>
            </p:cNvPr>
            <p:cNvSpPr/>
            <p:nvPr/>
          </p:nvSpPr>
          <p:spPr>
            <a:xfrm>
              <a:off x="1129157" y="1753127"/>
              <a:ext cx="3906712" cy="377099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5AC9EDE-0618-ED28-B571-E251CE16C1E2}"/>
                </a:ext>
              </a:extLst>
            </p:cNvPr>
            <p:cNvGrpSpPr/>
            <p:nvPr/>
          </p:nvGrpSpPr>
          <p:grpSpPr>
            <a:xfrm>
              <a:off x="2055607" y="2658593"/>
              <a:ext cx="2053811" cy="2135270"/>
              <a:chOff x="7892902" y="1235921"/>
              <a:chExt cx="1061882" cy="1131157"/>
            </a:xfrm>
            <a:solidFill>
              <a:schemeClr val="accent5"/>
            </a:solidFill>
          </p:grpSpPr>
          <p:sp>
            <p:nvSpPr>
              <p:cNvPr id="8" name="Arrow: Down 7">
                <a:extLst>
                  <a:ext uri="{FF2B5EF4-FFF2-40B4-BE49-F238E27FC236}">
                    <a16:creationId xmlns:a16="http://schemas.microsoft.com/office/drawing/2014/main" id="{6607D4FC-3341-16C2-E6E9-3154C1C2C686}"/>
                  </a:ext>
                </a:extLst>
              </p:cNvPr>
              <p:cNvSpPr/>
              <p:nvPr/>
            </p:nvSpPr>
            <p:spPr>
              <a:xfrm rot="5400000">
                <a:off x="8306379" y="1225937"/>
                <a:ext cx="303317" cy="323285"/>
              </a:xfrm>
              <a:prstGeom prst="down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9" name="Arrow: Bent 8">
                <a:extLst>
                  <a:ext uri="{FF2B5EF4-FFF2-40B4-BE49-F238E27FC236}">
                    <a16:creationId xmlns:a16="http://schemas.microsoft.com/office/drawing/2014/main" id="{F5CF19DB-369A-3FF2-5DE5-B2CA817F3EC1}"/>
                  </a:ext>
                </a:extLst>
              </p:cNvPr>
              <p:cNvSpPr/>
              <p:nvPr/>
            </p:nvSpPr>
            <p:spPr>
              <a:xfrm flipV="1">
                <a:off x="7964825" y="1317951"/>
                <a:ext cx="663141" cy="675035"/>
              </a:xfrm>
              <a:prstGeom prst="bent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Arrow: Bent 10">
                <a:extLst>
                  <a:ext uri="{FF2B5EF4-FFF2-40B4-BE49-F238E27FC236}">
                    <a16:creationId xmlns:a16="http://schemas.microsoft.com/office/drawing/2014/main" id="{3A02009F-3D34-D592-A7DD-087BFCC9BBC9}"/>
                  </a:ext>
                </a:extLst>
              </p:cNvPr>
              <p:cNvSpPr/>
              <p:nvPr/>
            </p:nvSpPr>
            <p:spPr>
              <a:xfrm flipH="1" flipV="1">
                <a:off x="8394122" y="1670575"/>
                <a:ext cx="541443" cy="675035"/>
              </a:xfrm>
              <a:prstGeom prst="bentArrow">
                <a:avLst>
                  <a:gd name="adj1" fmla="val 31450"/>
                  <a:gd name="adj2" fmla="val 28225"/>
                  <a:gd name="adj3" fmla="val 25000"/>
                  <a:gd name="adj4" fmla="val 4375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Plus Sign 11">
                <a:extLst>
                  <a:ext uri="{FF2B5EF4-FFF2-40B4-BE49-F238E27FC236}">
                    <a16:creationId xmlns:a16="http://schemas.microsoft.com/office/drawing/2014/main" id="{ADE645D1-A5E9-6279-054C-3D51FE57F7D6}"/>
                  </a:ext>
                </a:extLst>
              </p:cNvPr>
              <p:cNvSpPr/>
              <p:nvPr/>
            </p:nvSpPr>
            <p:spPr>
              <a:xfrm rot="2700000">
                <a:off x="7897288" y="1984220"/>
                <a:ext cx="378472" cy="387244"/>
              </a:xfrm>
              <a:prstGeom prst="mathPlus">
                <a:avLst>
                  <a:gd name="adj1" fmla="val 20406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3" name="Circle: Hollow 12">
                <a:extLst>
                  <a:ext uri="{FF2B5EF4-FFF2-40B4-BE49-F238E27FC236}">
                    <a16:creationId xmlns:a16="http://schemas.microsoft.com/office/drawing/2014/main" id="{737BE315-09D7-C121-30F8-C01AB37264F0}"/>
                  </a:ext>
                </a:extLst>
              </p:cNvPr>
              <p:cNvSpPr/>
              <p:nvPr/>
            </p:nvSpPr>
            <p:spPr>
              <a:xfrm>
                <a:off x="8741260" y="1268041"/>
                <a:ext cx="213524" cy="213524"/>
              </a:xfrm>
              <a:prstGeom prst="donut">
                <a:avLst>
                  <a:gd name="adj" fmla="val 321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689652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وظيفة إدارة المعلومات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CD32F2-0C71-2805-669C-9F97C36CF00C}"/>
              </a:ext>
            </a:extLst>
          </p:cNvPr>
          <p:cNvSpPr txBox="1"/>
          <p:nvPr/>
        </p:nvSpPr>
        <p:spPr>
          <a:xfrm>
            <a:off x="6407704" y="2402389"/>
            <a:ext cx="43632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r" defTabSz="914400" rtl="1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CA" sz="2400" b="1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المسؤوليات الرئيسية</a:t>
            </a:r>
            <a:endParaRPr lang="en-BE" sz="2400" b="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 eaLnBrk="1" fontAlgn="base" latinLnBrk="0" hangingPunct="1">
              <a:spcBef>
                <a:spcPts val="0"/>
              </a:spcBef>
              <a:spcAft>
                <a:spcPts val="600"/>
              </a:spcAft>
            </a:pPr>
            <a:r>
              <a:rPr lang="ar-SA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١.</a:t>
            </a:r>
            <a:r>
              <a:rPr lang="en-US" sz="2400" b="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توثيق</a:t>
            </a:r>
            <a:r>
              <a:rPr lang="en-US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الحالات</a:t>
            </a:r>
            <a:endParaRPr lang="en-BE" sz="2400" b="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 eaLnBrk="1" fontAlgn="base" latinLnBrk="0" hangingPunct="1">
              <a:spcBef>
                <a:spcPts val="0"/>
              </a:spcBef>
              <a:spcAft>
                <a:spcPts val="600"/>
              </a:spcAft>
            </a:pPr>
            <a:r>
              <a:rPr lang="ar-SA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٢.</a:t>
            </a:r>
            <a:r>
              <a:rPr lang="en-US" sz="2400" b="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تخزين</a:t>
            </a:r>
            <a:r>
              <a:rPr lang="en-US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معلومات وملفات إدارة الحالة</a:t>
            </a:r>
            <a:endParaRPr lang="en-BE" sz="2400" b="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 eaLnBrk="1" fontAlgn="base" latinLnBrk="0" hangingPunct="1">
              <a:spcBef>
                <a:spcPts val="0"/>
              </a:spcBef>
              <a:spcAft>
                <a:spcPts val="600"/>
              </a:spcAft>
            </a:pPr>
            <a:r>
              <a:rPr lang="ar-SA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٣.</a:t>
            </a:r>
            <a:r>
              <a:rPr lang="en-US" sz="2400" b="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تحديث</a:t>
            </a:r>
            <a:r>
              <a:rPr lang="en-US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قاعدة بيانات إدارة الحالة</a:t>
            </a:r>
            <a:endParaRPr lang="en-BE" sz="2400" b="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 eaLnBrk="1" fontAlgn="base" latinLnBrk="0" hangingPunct="1">
              <a:spcBef>
                <a:spcPts val="0"/>
              </a:spcBef>
              <a:spcAft>
                <a:spcPts val="600"/>
              </a:spcAft>
            </a:pPr>
            <a:r>
              <a:rPr lang="ar-SA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٤.</a:t>
            </a:r>
            <a:r>
              <a:rPr lang="en-US" sz="2400" b="0" i="0" u="none" strike="noStrike" kern="12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دعم</a:t>
            </a:r>
            <a:r>
              <a:rPr lang="en-US" sz="2400" b="0" i="0" u="none" strike="noStrike" kern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بروتوكولات حماية البيانات</a:t>
            </a:r>
            <a:endParaRPr lang="en-BE" sz="2400" b="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8FC11FD-A58A-B340-8591-ADF7970FE08D}"/>
              </a:ext>
            </a:extLst>
          </p:cNvPr>
          <p:cNvGrpSpPr/>
          <p:nvPr/>
        </p:nvGrpSpPr>
        <p:grpSpPr>
          <a:xfrm>
            <a:off x="1129157" y="1753127"/>
            <a:ext cx="3906712" cy="3770992"/>
            <a:chOff x="1129157" y="1753127"/>
            <a:chExt cx="3906712" cy="3770992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BAD642F-8A8C-A52A-CC96-3951FB3369DD}"/>
                </a:ext>
              </a:extLst>
            </p:cNvPr>
            <p:cNvSpPr/>
            <p:nvPr/>
          </p:nvSpPr>
          <p:spPr>
            <a:xfrm>
              <a:off x="1129157" y="1753127"/>
              <a:ext cx="3906712" cy="377099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AF31416A-7D4F-A4F8-241C-3FE42B5C08E9}"/>
                </a:ext>
              </a:extLst>
            </p:cNvPr>
            <p:cNvGrpSpPr/>
            <p:nvPr/>
          </p:nvGrpSpPr>
          <p:grpSpPr>
            <a:xfrm>
              <a:off x="2185581" y="2658593"/>
              <a:ext cx="1722540" cy="1990169"/>
              <a:chOff x="8021849" y="3622964"/>
              <a:chExt cx="932930" cy="1088645"/>
            </a:xfrm>
          </p:grpSpPr>
          <p:sp>
            <p:nvSpPr>
              <p:cNvPr id="18" name="Flowchart: Card 17">
                <a:extLst>
                  <a:ext uri="{FF2B5EF4-FFF2-40B4-BE49-F238E27FC236}">
                    <a16:creationId xmlns:a16="http://schemas.microsoft.com/office/drawing/2014/main" id="{8774D138-679D-2571-4288-6F994385F43D}"/>
                  </a:ext>
                </a:extLst>
              </p:cNvPr>
              <p:cNvSpPr/>
              <p:nvPr/>
            </p:nvSpPr>
            <p:spPr>
              <a:xfrm>
                <a:off x="8192676" y="3819749"/>
                <a:ext cx="762103" cy="891860"/>
              </a:xfrm>
              <a:prstGeom prst="flowChartPunchedCard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9" name="Flowchart: Card 18">
                <a:extLst>
                  <a:ext uri="{FF2B5EF4-FFF2-40B4-BE49-F238E27FC236}">
                    <a16:creationId xmlns:a16="http://schemas.microsoft.com/office/drawing/2014/main" id="{83476B39-34CF-2F16-79C1-641F341067F2}"/>
                  </a:ext>
                </a:extLst>
              </p:cNvPr>
              <p:cNvSpPr/>
              <p:nvPr/>
            </p:nvSpPr>
            <p:spPr>
              <a:xfrm>
                <a:off x="8109763" y="3716795"/>
                <a:ext cx="762103" cy="891860"/>
              </a:xfrm>
              <a:prstGeom prst="flowChartPunchedCard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0" name="Flowchart: Card 19">
                <a:extLst>
                  <a:ext uri="{FF2B5EF4-FFF2-40B4-BE49-F238E27FC236}">
                    <a16:creationId xmlns:a16="http://schemas.microsoft.com/office/drawing/2014/main" id="{79A5EAE7-8FA7-4573-5ADE-C52F6E8DD3F6}"/>
                  </a:ext>
                </a:extLst>
              </p:cNvPr>
              <p:cNvSpPr/>
              <p:nvPr/>
            </p:nvSpPr>
            <p:spPr>
              <a:xfrm>
                <a:off x="8021849" y="3622964"/>
                <a:ext cx="762103" cy="891860"/>
              </a:xfrm>
              <a:prstGeom prst="flowChartPunchedCard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1" name="Circle: Hollow 20">
                <a:extLst>
                  <a:ext uri="{FF2B5EF4-FFF2-40B4-BE49-F238E27FC236}">
                    <a16:creationId xmlns:a16="http://schemas.microsoft.com/office/drawing/2014/main" id="{2D2605B6-935E-6777-A4F8-2DB058237CA3}"/>
                  </a:ext>
                </a:extLst>
              </p:cNvPr>
              <p:cNvSpPr/>
              <p:nvPr/>
            </p:nvSpPr>
            <p:spPr>
              <a:xfrm>
                <a:off x="8158745" y="3843931"/>
                <a:ext cx="469221" cy="469221"/>
              </a:xfrm>
              <a:prstGeom prst="donut">
                <a:avLst>
                  <a:gd name="adj" fmla="val 32185"/>
                </a:avLst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885554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: Single Corner Snipped 62">
            <a:extLst>
              <a:ext uri="{FF2B5EF4-FFF2-40B4-BE49-F238E27FC236}">
                <a16:creationId xmlns:a16="http://schemas.microsoft.com/office/drawing/2014/main" id="{B9D93A26-49AF-9C15-1E50-0FC65FC0DB5C}"/>
              </a:ext>
            </a:extLst>
          </p:cNvPr>
          <p:cNvSpPr/>
          <p:nvPr/>
        </p:nvSpPr>
        <p:spPr>
          <a:xfrm>
            <a:off x="1149067" y="2496911"/>
            <a:ext cx="2425277" cy="3092799"/>
          </a:xfrm>
          <a:prstGeom prst="snip1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C9AC2D-5C3E-9A08-C475-4FB0A8A55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قائمة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عمل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أخصائي الحالة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EFAACF3-183D-72A3-BB7E-83185132D4DE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585811C2-B171-5B6E-D167-26233C0D3916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C21E301-EF10-980E-A6E0-C2D33CBD67D8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33B29EF9-6C2E-5FFD-4E92-DE563C4EA4F4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٣٤-٣٥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DB103172-B458-796F-7BD4-4BDB1175BD5C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F0A8EEA8-6D9E-2AC6-97E6-D03C038168AD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39" name="Isosceles Triangle 38">
                <a:extLst>
                  <a:ext uri="{FF2B5EF4-FFF2-40B4-BE49-F238E27FC236}">
                    <a16:creationId xmlns:a16="http://schemas.microsoft.com/office/drawing/2014/main" id="{25843328-EE05-01F4-3955-1F3A1077515F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CA5FA80A-B83B-A06A-BB79-DA73D181701C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65" name="Rectangle 64">
            <a:extLst>
              <a:ext uri="{FF2B5EF4-FFF2-40B4-BE49-F238E27FC236}">
                <a16:creationId xmlns:a16="http://schemas.microsoft.com/office/drawing/2014/main" id="{3017AAD3-9C59-7D57-E36C-F0C1250A2ABF}"/>
              </a:ext>
            </a:extLst>
          </p:cNvPr>
          <p:cNvSpPr/>
          <p:nvPr/>
        </p:nvSpPr>
        <p:spPr>
          <a:xfrm>
            <a:off x="1508048" y="3529573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D122ECD3-4E43-A3EE-2CCC-FCA092657E53}"/>
              </a:ext>
            </a:extLst>
          </p:cNvPr>
          <p:cNvSpPr/>
          <p:nvPr/>
        </p:nvSpPr>
        <p:spPr>
          <a:xfrm>
            <a:off x="1508048" y="4144126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C44AE397-2A96-E7EC-AA97-F4ED1CAB25BC}"/>
              </a:ext>
            </a:extLst>
          </p:cNvPr>
          <p:cNvSpPr/>
          <p:nvPr/>
        </p:nvSpPr>
        <p:spPr>
          <a:xfrm>
            <a:off x="1508048" y="4781541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AF8616F2-230A-1731-8EA1-09414827C4E7}"/>
              </a:ext>
            </a:extLst>
          </p:cNvPr>
          <p:cNvCxnSpPr>
            <a:cxnSpLocks/>
          </p:cNvCxnSpPr>
          <p:nvPr/>
        </p:nvCxnSpPr>
        <p:spPr>
          <a:xfrm>
            <a:off x="2156023" y="3757778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41C112EA-40BF-0A1F-D703-519D1AE2B7D7}"/>
              </a:ext>
            </a:extLst>
          </p:cNvPr>
          <p:cNvCxnSpPr>
            <a:cxnSpLocks/>
          </p:cNvCxnSpPr>
          <p:nvPr/>
        </p:nvCxnSpPr>
        <p:spPr>
          <a:xfrm>
            <a:off x="2156023" y="4384080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CEE36E5-78C3-C9EC-0BE0-DFF3DE15C2DB}"/>
              </a:ext>
            </a:extLst>
          </p:cNvPr>
          <p:cNvCxnSpPr>
            <a:cxnSpLocks/>
          </p:cNvCxnSpPr>
          <p:nvPr/>
        </p:nvCxnSpPr>
        <p:spPr>
          <a:xfrm>
            <a:off x="2156023" y="4997856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44EB0704-58FB-0906-23B5-4A26DF45CAB9}"/>
              </a:ext>
            </a:extLst>
          </p:cNvPr>
          <p:cNvSpPr/>
          <p:nvPr/>
        </p:nvSpPr>
        <p:spPr>
          <a:xfrm>
            <a:off x="1508048" y="2914956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D326E4B1-A8E1-4782-4FED-48979D751394}"/>
              </a:ext>
            </a:extLst>
          </p:cNvPr>
          <p:cNvCxnSpPr>
            <a:cxnSpLocks/>
          </p:cNvCxnSpPr>
          <p:nvPr/>
        </p:nvCxnSpPr>
        <p:spPr>
          <a:xfrm>
            <a:off x="2156023" y="3143161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oup 52">
            <a:extLst>
              <a:ext uri="{FF2B5EF4-FFF2-40B4-BE49-F238E27FC236}">
                <a16:creationId xmlns:a16="http://schemas.microsoft.com/office/drawing/2014/main" id="{4433E486-C391-899D-FEF2-0B9D34E6C455}"/>
              </a:ext>
            </a:extLst>
          </p:cNvPr>
          <p:cNvGrpSpPr/>
          <p:nvPr/>
        </p:nvGrpSpPr>
        <p:grpSpPr>
          <a:xfrm>
            <a:off x="633262" y="2096472"/>
            <a:ext cx="1245924" cy="1202640"/>
            <a:chOff x="1129157" y="1753127"/>
            <a:chExt cx="3906712" cy="3770992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D681FDE7-CB69-4E03-582D-12C8DAE29269}"/>
                </a:ext>
              </a:extLst>
            </p:cNvPr>
            <p:cNvSpPr/>
            <p:nvPr/>
          </p:nvSpPr>
          <p:spPr>
            <a:xfrm>
              <a:off x="1129157" y="1753127"/>
              <a:ext cx="3906712" cy="377099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/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817597D1-B5A6-98A1-35A0-C908A8B83E42}"/>
                </a:ext>
              </a:extLst>
            </p:cNvPr>
            <p:cNvGrpSpPr/>
            <p:nvPr/>
          </p:nvGrpSpPr>
          <p:grpSpPr>
            <a:xfrm>
              <a:off x="1822940" y="2537325"/>
              <a:ext cx="2217709" cy="1979516"/>
              <a:chOff x="6770748" y="1158240"/>
              <a:chExt cx="1274726" cy="1121318"/>
            </a:xfrm>
            <a:solidFill>
              <a:schemeClr val="accent5"/>
            </a:solidFill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D60AC528-C812-8A57-6461-15FD0E0DFFD3}"/>
                  </a:ext>
                </a:extLst>
              </p:cNvPr>
              <p:cNvGrpSpPr/>
              <p:nvPr/>
            </p:nvGrpSpPr>
            <p:grpSpPr>
              <a:xfrm rot="5400000">
                <a:off x="7128520" y="1362604"/>
                <a:ext cx="559182" cy="1274726"/>
                <a:chOff x="8619006" y="1366612"/>
                <a:chExt cx="416505" cy="949476"/>
              </a:xfrm>
              <a:grpFill/>
            </p:grpSpPr>
            <p:sp>
              <p:nvSpPr>
                <p:cNvPr id="58" name="Rectangle: Rounded Corners 57">
                  <a:extLst>
                    <a:ext uri="{FF2B5EF4-FFF2-40B4-BE49-F238E27FC236}">
                      <a16:creationId xmlns:a16="http://schemas.microsoft.com/office/drawing/2014/main" id="{2044DC51-903E-BBB6-5FA6-6FD601D51877}"/>
                    </a:ext>
                  </a:extLst>
                </p:cNvPr>
                <p:cNvSpPr/>
                <p:nvPr/>
              </p:nvSpPr>
              <p:spPr>
                <a:xfrm rot="1076057" flipH="1">
                  <a:off x="8840670" y="1614649"/>
                  <a:ext cx="161053" cy="509954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  <p:sp>
              <p:nvSpPr>
                <p:cNvPr id="59" name="Rectangle: Rounded Corners 58">
                  <a:extLst>
                    <a:ext uri="{FF2B5EF4-FFF2-40B4-BE49-F238E27FC236}">
                      <a16:creationId xmlns:a16="http://schemas.microsoft.com/office/drawing/2014/main" id="{82730F92-1BB0-9F1A-6836-F77D85D2E912}"/>
                    </a:ext>
                  </a:extLst>
                </p:cNvPr>
                <p:cNvSpPr/>
                <p:nvPr/>
              </p:nvSpPr>
              <p:spPr>
                <a:xfrm rot="20911244" flipH="1">
                  <a:off x="8877905" y="1366612"/>
                  <a:ext cx="157606" cy="39828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  <p:sp>
              <p:nvSpPr>
                <p:cNvPr id="60" name="Rectangle: Rounded Corners 59">
                  <a:extLst>
                    <a:ext uri="{FF2B5EF4-FFF2-40B4-BE49-F238E27FC236}">
                      <a16:creationId xmlns:a16="http://schemas.microsoft.com/office/drawing/2014/main" id="{E6F570B6-B9AD-54E0-36BF-33171778D263}"/>
                    </a:ext>
                  </a:extLst>
                </p:cNvPr>
                <p:cNvSpPr/>
                <p:nvPr/>
              </p:nvSpPr>
              <p:spPr>
                <a:xfrm rot="613090" flipH="1">
                  <a:off x="8673953" y="1668726"/>
                  <a:ext cx="154779" cy="358638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  <p:sp>
              <p:nvSpPr>
                <p:cNvPr id="61" name="Flowchart: Manual Input 60">
                  <a:extLst>
                    <a:ext uri="{FF2B5EF4-FFF2-40B4-BE49-F238E27FC236}">
                      <a16:creationId xmlns:a16="http://schemas.microsoft.com/office/drawing/2014/main" id="{34F368A6-8278-2161-1274-D1EC96023640}"/>
                    </a:ext>
                  </a:extLst>
                </p:cNvPr>
                <p:cNvSpPr/>
                <p:nvPr/>
              </p:nvSpPr>
              <p:spPr>
                <a:xfrm rot="17276057">
                  <a:off x="8678142" y="1906154"/>
                  <a:ext cx="197560" cy="315831"/>
                </a:xfrm>
                <a:prstGeom prst="flowChartManualInpu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1527AA04-306A-E848-9E3D-6C4527B3266B}"/>
                    </a:ext>
                  </a:extLst>
                </p:cNvPr>
                <p:cNvSpPr/>
                <p:nvPr/>
              </p:nvSpPr>
              <p:spPr>
                <a:xfrm>
                  <a:off x="8657142" y="2030875"/>
                  <a:ext cx="241922" cy="285213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</p:grpSp>
          <p:sp>
            <p:nvSpPr>
              <p:cNvPr id="57" name="Circle: Hollow 56">
                <a:extLst>
                  <a:ext uri="{FF2B5EF4-FFF2-40B4-BE49-F238E27FC236}">
                    <a16:creationId xmlns:a16="http://schemas.microsoft.com/office/drawing/2014/main" id="{87C61E90-BD5F-2AA4-2051-39249F4D0277}"/>
                  </a:ext>
                </a:extLst>
              </p:cNvPr>
              <p:cNvSpPr/>
              <p:nvPr/>
            </p:nvSpPr>
            <p:spPr>
              <a:xfrm>
                <a:off x="7271980" y="1158240"/>
                <a:ext cx="566129" cy="566129"/>
              </a:xfrm>
              <a:prstGeom prst="donut">
                <a:avLst>
                  <a:gd name="adj" fmla="val 3173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76" name="Rectangle: Single Corner Snipped 75">
            <a:extLst>
              <a:ext uri="{FF2B5EF4-FFF2-40B4-BE49-F238E27FC236}">
                <a16:creationId xmlns:a16="http://schemas.microsoft.com/office/drawing/2014/main" id="{F978E7B7-79B7-8022-BD25-4E0EB798D5B3}"/>
              </a:ext>
            </a:extLst>
          </p:cNvPr>
          <p:cNvSpPr/>
          <p:nvPr/>
        </p:nvSpPr>
        <p:spPr>
          <a:xfrm>
            <a:off x="4643829" y="2496911"/>
            <a:ext cx="2425277" cy="3092799"/>
          </a:xfrm>
          <a:prstGeom prst="snip1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F407B23B-B9E9-E8AD-004F-752DF5434F26}"/>
              </a:ext>
            </a:extLst>
          </p:cNvPr>
          <p:cNvSpPr/>
          <p:nvPr/>
        </p:nvSpPr>
        <p:spPr>
          <a:xfrm>
            <a:off x="5002810" y="3529573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0848B47D-C6C5-20D4-03BD-47327728BDBC}"/>
              </a:ext>
            </a:extLst>
          </p:cNvPr>
          <p:cNvSpPr/>
          <p:nvPr/>
        </p:nvSpPr>
        <p:spPr>
          <a:xfrm>
            <a:off x="5002810" y="4144126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43A13F1-4766-8298-CEEF-ACB8D0FBD7A9}"/>
              </a:ext>
            </a:extLst>
          </p:cNvPr>
          <p:cNvSpPr/>
          <p:nvPr/>
        </p:nvSpPr>
        <p:spPr>
          <a:xfrm>
            <a:off x="5002810" y="4781541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B86F51F1-6F8A-E369-9309-63A3F870A14E}"/>
              </a:ext>
            </a:extLst>
          </p:cNvPr>
          <p:cNvCxnSpPr>
            <a:cxnSpLocks/>
          </p:cNvCxnSpPr>
          <p:nvPr/>
        </p:nvCxnSpPr>
        <p:spPr>
          <a:xfrm>
            <a:off x="5650785" y="3757778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D403D5A-77FF-E6D1-C04B-05598E59EA15}"/>
              </a:ext>
            </a:extLst>
          </p:cNvPr>
          <p:cNvCxnSpPr>
            <a:cxnSpLocks/>
          </p:cNvCxnSpPr>
          <p:nvPr/>
        </p:nvCxnSpPr>
        <p:spPr>
          <a:xfrm>
            <a:off x="5650785" y="4384080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BA857C52-3097-8C79-A3BF-043D96860CB2}"/>
              </a:ext>
            </a:extLst>
          </p:cNvPr>
          <p:cNvCxnSpPr>
            <a:cxnSpLocks/>
          </p:cNvCxnSpPr>
          <p:nvPr/>
        </p:nvCxnSpPr>
        <p:spPr>
          <a:xfrm>
            <a:off x="5650785" y="4997856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53F6550A-EED9-EE8F-D837-28B276190483}"/>
              </a:ext>
            </a:extLst>
          </p:cNvPr>
          <p:cNvSpPr/>
          <p:nvPr/>
        </p:nvSpPr>
        <p:spPr>
          <a:xfrm>
            <a:off x="5002810" y="2914956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E5EC62B6-E9B6-45DF-3E19-A2ED530DF43B}"/>
              </a:ext>
            </a:extLst>
          </p:cNvPr>
          <p:cNvCxnSpPr>
            <a:cxnSpLocks/>
          </p:cNvCxnSpPr>
          <p:nvPr/>
        </p:nvCxnSpPr>
        <p:spPr>
          <a:xfrm>
            <a:off x="5650785" y="3143161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: Single Corner Snipped 94">
            <a:extLst>
              <a:ext uri="{FF2B5EF4-FFF2-40B4-BE49-F238E27FC236}">
                <a16:creationId xmlns:a16="http://schemas.microsoft.com/office/drawing/2014/main" id="{0BCAD3CA-6EE6-8C19-26A9-A4B3DC9990BF}"/>
              </a:ext>
            </a:extLst>
          </p:cNvPr>
          <p:cNvSpPr/>
          <p:nvPr/>
        </p:nvSpPr>
        <p:spPr>
          <a:xfrm>
            <a:off x="8103767" y="2496911"/>
            <a:ext cx="2425277" cy="3092799"/>
          </a:xfrm>
          <a:prstGeom prst="snip1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8FFC2468-C463-3553-3EA1-CEB7798289A9}"/>
              </a:ext>
            </a:extLst>
          </p:cNvPr>
          <p:cNvSpPr/>
          <p:nvPr/>
        </p:nvSpPr>
        <p:spPr>
          <a:xfrm>
            <a:off x="8462748" y="3529573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777C9B4D-53BD-FCC2-38D1-8C58367A89F4}"/>
              </a:ext>
            </a:extLst>
          </p:cNvPr>
          <p:cNvSpPr/>
          <p:nvPr/>
        </p:nvSpPr>
        <p:spPr>
          <a:xfrm>
            <a:off x="8462748" y="4144126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DC809665-F7DD-82F3-F705-DE1739AAC018}"/>
              </a:ext>
            </a:extLst>
          </p:cNvPr>
          <p:cNvSpPr/>
          <p:nvPr/>
        </p:nvSpPr>
        <p:spPr>
          <a:xfrm>
            <a:off x="8462748" y="4781541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2514D10F-C6B0-9C1F-0760-0E34B559FA40}"/>
              </a:ext>
            </a:extLst>
          </p:cNvPr>
          <p:cNvCxnSpPr>
            <a:cxnSpLocks/>
          </p:cNvCxnSpPr>
          <p:nvPr/>
        </p:nvCxnSpPr>
        <p:spPr>
          <a:xfrm>
            <a:off x="9110723" y="3757778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E4EC441D-FB34-AA2F-2133-ABF93FFDB946}"/>
              </a:ext>
            </a:extLst>
          </p:cNvPr>
          <p:cNvCxnSpPr>
            <a:cxnSpLocks/>
          </p:cNvCxnSpPr>
          <p:nvPr/>
        </p:nvCxnSpPr>
        <p:spPr>
          <a:xfrm>
            <a:off x="9110723" y="4384080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4093EC47-C78F-D4F3-F536-E4F7AE13366A}"/>
              </a:ext>
            </a:extLst>
          </p:cNvPr>
          <p:cNvCxnSpPr>
            <a:cxnSpLocks/>
          </p:cNvCxnSpPr>
          <p:nvPr/>
        </p:nvCxnSpPr>
        <p:spPr>
          <a:xfrm>
            <a:off x="9110723" y="4997856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EB0C494F-8CC7-58AC-7105-BE462616E9F9}"/>
              </a:ext>
            </a:extLst>
          </p:cNvPr>
          <p:cNvSpPr/>
          <p:nvPr/>
        </p:nvSpPr>
        <p:spPr>
          <a:xfrm>
            <a:off x="8462748" y="2914956"/>
            <a:ext cx="372385" cy="37238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AFC16DC3-1CF5-3A7C-E342-071B62E9BBF6}"/>
              </a:ext>
            </a:extLst>
          </p:cNvPr>
          <p:cNvCxnSpPr>
            <a:cxnSpLocks/>
          </p:cNvCxnSpPr>
          <p:nvPr/>
        </p:nvCxnSpPr>
        <p:spPr>
          <a:xfrm>
            <a:off x="9110723" y="3143161"/>
            <a:ext cx="101460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99E6A759-0A2C-6099-6360-14D703E4D215}"/>
              </a:ext>
            </a:extLst>
          </p:cNvPr>
          <p:cNvGrpSpPr/>
          <p:nvPr/>
        </p:nvGrpSpPr>
        <p:grpSpPr>
          <a:xfrm>
            <a:off x="4136803" y="2107056"/>
            <a:ext cx="1222764" cy="1180285"/>
            <a:chOff x="1129157" y="1753127"/>
            <a:chExt cx="3906712" cy="3770992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7F6C5C35-8BBB-A49B-08A2-9D4EE676603C}"/>
                </a:ext>
              </a:extLst>
            </p:cNvPr>
            <p:cNvSpPr/>
            <p:nvPr/>
          </p:nvSpPr>
          <p:spPr>
            <a:xfrm>
              <a:off x="1129157" y="1753127"/>
              <a:ext cx="3906712" cy="377099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BE"/>
            </a:p>
          </p:txBody>
        </p: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52F31EBC-7249-FA7A-AF98-7F4EEAC5BE74}"/>
                </a:ext>
              </a:extLst>
            </p:cNvPr>
            <p:cNvGrpSpPr/>
            <p:nvPr/>
          </p:nvGrpSpPr>
          <p:grpSpPr>
            <a:xfrm>
              <a:off x="2055607" y="2658593"/>
              <a:ext cx="2053811" cy="2135270"/>
              <a:chOff x="7892902" y="1235921"/>
              <a:chExt cx="1061882" cy="1131157"/>
            </a:xfrm>
            <a:solidFill>
              <a:schemeClr val="accent5"/>
            </a:solidFill>
          </p:grpSpPr>
          <p:sp>
            <p:nvSpPr>
              <p:cNvPr id="118" name="Arrow: Down 117">
                <a:extLst>
                  <a:ext uri="{FF2B5EF4-FFF2-40B4-BE49-F238E27FC236}">
                    <a16:creationId xmlns:a16="http://schemas.microsoft.com/office/drawing/2014/main" id="{5DFCE289-E77B-BD5C-E14F-65D56A9914CA}"/>
                  </a:ext>
                </a:extLst>
              </p:cNvPr>
              <p:cNvSpPr/>
              <p:nvPr/>
            </p:nvSpPr>
            <p:spPr>
              <a:xfrm rot="5400000">
                <a:off x="8306379" y="1225937"/>
                <a:ext cx="303317" cy="323285"/>
              </a:xfrm>
              <a:prstGeom prst="down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19" name="Arrow: Bent 118">
                <a:extLst>
                  <a:ext uri="{FF2B5EF4-FFF2-40B4-BE49-F238E27FC236}">
                    <a16:creationId xmlns:a16="http://schemas.microsoft.com/office/drawing/2014/main" id="{C2787426-110D-32E3-50F4-D802FB14CD51}"/>
                  </a:ext>
                </a:extLst>
              </p:cNvPr>
              <p:cNvSpPr/>
              <p:nvPr/>
            </p:nvSpPr>
            <p:spPr>
              <a:xfrm flipV="1">
                <a:off x="7964825" y="1317951"/>
                <a:ext cx="663141" cy="675035"/>
              </a:xfrm>
              <a:prstGeom prst="bent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0" name="Arrow: Bent 119">
                <a:extLst>
                  <a:ext uri="{FF2B5EF4-FFF2-40B4-BE49-F238E27FC236}">
                    <a16:creationId xmlns:a16="http://schemas.microsoft.com/office/drawing/2014/main" id="{AD029EDA-9C3F-A7F8-EA8E-89AC296B5132}"/>
                  </a:ext>
                </a:extLst>
              </p:cNvPr>
              <p:cNvSpPr/>
              <p:nvPr/>
            </p:nvSpPr>
            <p:spPr>
              <a:xfrm flipH="1" flipV="1">
                <a:off x="8394122" y="1670575"/>
                <a:ext cx="541443" cy="675035"/>
              </a:xfrm>
              <a:prstGeom prst="bentArrow">
                <a:avLst>
                  <a:gd name="adj1" fmla="val 31450"/>
                  <a:gd name="adj2" fmla="val 28225"/>
                  <a:gd name="adj3" fmla="val 25000"/>
                  <a:gd name="adj4" fmla="val 4375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1" name="Plus Sign 120">
                <a:extLst>
                  <a:ext uri="{FF2B5EF4-FFF2-40B4-BE49-F238E27FC236}">
                    <a16:creationId xmlns:a16="http://schemas.microsoft.com/office/drawing/2014/main" id="{5413A679-8919-1227-5504-7DD9156B2166}"/>
                  </a:ext>
                </a:extLst>
              </p:cNvPr>
              <p:cNvSpPr/>
              <p:nvPr/>
            </p:nvSpPr>
            <p:spPr>
              <a:xfrm rot="2700000">
                <a:off x="7897288" y="1984220"/>
                <a:ext cx="378472" cy="387244"/>
              </a:xfrm>
              <a:prstGeom prst="mathPlus">
                <a:avLst>
                  <a:gd name="adj1" fmla="val 20406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22" name="Circle: Hollow 121">
                <a:extLst>
                  <a:ext uri="{FF2B5EF4-FFF2-40B4-BE49-F238E27FC236}">
                    <a16:creationId xmlns:a16="http://schemas.microsoft.com/office/drawing/2014/main" id="{D273C7EE-7B6C-E488-A5FF-33EF9717010B}"/>
                  </a:ext>
                </a:extLst>
              </p:cNvPr>
              <p:cNvSpPr/>
              <p:nvPr/>
            </p:nvSpPr>
            <p:spPr>
              <a:xfrm>
                <a:off x="8741260" y="1268041"/>
                <a:ext cx="213524" cy="213524"/>
              </a:xfrm>
              <a:prstGeom prst="donut">
                <a:avLst>
                  <a:gd name="adj" fmla="val 321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24" name="Oval 123">
            <a:extLst>
              <a:ext uri="{FF2B5EF4-FFF2-40B4-BE49-F238E27FC236}">
                <a16:creationId xmlns:a16="http://schemas.microsoft.com/office/drawing/2014/main" id="{71A31323-91B4-2899-FA45-722BB51B4921}"/>
              </a:ext>
            </a:extLst>
          </p:cNvPr>
          <p:cNvSpPr/>
          <p:nvPr/>
        </p:nvSpPr>
        <p:spPr>
          <a:xfrm>
            <a:off x="7599541" y="2107056"/>
            <a:ext cx="1222764" cy="118028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/>
          </a:p>
        </p:txBody>
      </p: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DFEF1B4E-2B74-3070-7DB1-E79267778287}"/>
              </a:ext>
            </a:extLst>
          </p:cNvPr>
          <p:cNvGrpSpPr/>
          <p:nvPr/>
        </p:nvGrpSpPr>
        <p:grpSpPr>
          <a:xfrm>
            <a:off x="7882782" y="2390457"/>
            <a:ext cx="608751" cy="703331"/>
            <a:chOff x="8021849" y="3622964"/>
            <a:chExt cx="932930" cy="1088645"/>
          </a:xfrm>
        </p:grpSpPr>
        <p:sp>
          <p:nvSpPr>
            <p:cNvPr id="126" name="Flowchart: Card 125">
              <a:extLst>
                <a:ext uri="{FF2B5EF4-FFF2-40B4-BE49-F238E27FC236}">
                  <a16:creationId xmlns:a16="http://schemas.microsoft.com/office/drawing/2014/main" id="{F42AA229-3571-B061-31DD-FC656EED9013}"/>
                </a:ext>
              </a:extLst>
            </p:cNvPr>
            <p:cNvSpPr/>
            <p:nvPr/>
          </p:nvSpPr>
          <p:spPr>
            <a:xfrm>
              <a:off x="8192676" y="3819749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19050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27" name="Flowchart: Card 126">
              <a:extLst>
                <a:ext uri="{FF2B5EF4-FFF2-40B4-BE49-F238E27FC236}">
                  <a16:creationId xmlns:a16="http://schemas.microsoft.com/office/drawing/2014/main" id="{FBB23216-5862-EDFF-A492-D6D7E6BEDC82}"/>
                </a:ext>
              </a:extLst>
            </p:cNvPr>
            <p:cNvSpPr/>
            <p:nvPr/>
          </p:nvSpPr>
          <p:spPr>
            <a:xfrm>
              <a:off x="8109763" y="3716795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19050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28" name="Flowchart: Card 127">
              <a:extLst>
                <a:ext uri="{FF2B5EF4-FFF2-40B4-BE49-F238E27FC236}">
                  <a16:creationId xmlns:a16="http://schemas.microsoft.com/office/drawing/2014/main" id="{052E7DB1-7006-5DFA-89B1-2A3367D69AEA}"/>
                </a:ext>
              </a:extLst>
            </p:cNvPr>
            <p:cNvSpPr/>
            <p:nvPr/>
          </p:nvSpPr>
          <p:spPr>
            <a:xfrm>
              <a:off x="8021849" y="3622964"/>
              <a:ext cx="762103" cy="891860"/>
            </a:xfrm>
            <a:prstGeom prst="flowChartPunchedCard">
              <a:avLst/>
            </a:prstGeom>
            <a:solidFill>
              <a:schemeClr val="accent5"/>
            </a:solidFill>
            <a:ln w="19050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29" name="Circle: Hollow 128">
              <a:extLst>
                <a:ext uri="{FF2B5EF4-FFF2-40B4-BE49-F238E27FC236}">
                  <a16:creationId xmlns:a16="http://schemas.microsoft.com/office/drawing/2014/main" id="{72AE9B2A-DB33-2F27-07F9-6376E3897028}"/>
                </a:ext>
              </a:extLst>
            </p:cNvPr>
            <p:cNvSpPr/>
            <p:nvPr/>
          </p:nvSpPr>
          <p:spPr>
            <a:xfrm>
              <a:off x="8158745" y="3843931"/>
              <a:ext cx="469221" cy="469221"/>
            </a:xfrm>
            <a:prstGeom prst="donut">
              <a:avLst>
                <a:gd name="adj" fmla="val 32185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</p:grpSp>
      <p:sp>
        <p:nvSpPr>
          <p:cNvPr id="130" name="Google Shape;114;p9">
            <a:extLst>
              <a:ext uri="{FF2B5EF4-FFF2-40B4-BE49-F238E27FC236}">
                <a16:creationId xmlns:a16="http://schemas.microsoft.com/office/drawing/2014/main" id="{54A00D72-6611-8F15-D48B-A6ACC1FE9C61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A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٣٠</a:t>
            </a:r>
            <a:r>
              <a:rPr lang="en-US" sz="1800" b="1" i="0" u="none" strike="noStrike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دقيقة</a:t>
            </a:r>
            <a:endParaRPr b="1" dirty="0">
              <a:solidFill>
                <a:schemeClr val="accent5"/>
              </a:solidFill>
            </a:endParaRPr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859E8A87-73F5-27CD-FA8D-DD2DDED3428C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981326C8-482D-B95C-0314-C3977513B98F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AF096642-09AD-7DCA-2E49-8B9DAD70A8F2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68C0A8F5-F94C-15C4-3DB9-4A90D11FF825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55E4BC5F-DD53-913E-96D9-6D5F3CE58AEF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32054470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72">
            <a:extLst>
              <a:ext uri="{FF2B5EF4-FFF2-40B4-BE49-F238E27FC236}">
                <a16:creationId xmlns:a16="http://schemas.microsoft.com/office/drawing/2014/main" id="{17417E3E-9C47-2671-6FA1-B882D74542F7}"/>
              </a:ext>
            </a:extLst>
          </p:cNvPr>
          <p:cNvSpPr txBox="1">
            <a:spLocks/>
          </p:cNvSpPr>
          <p:nvPr/>
        </p:nvSpPr>
        <p:spPr>
          <a:xfrm>
            <a:off x="3484168" y="2656346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ct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31089825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A2E7A-1599-702C-7744-13458C9E3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إدارة الحالة تتطلب الكثير!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17E918C-0877-0EB7-5F58-D7FA52D9C6F6}"/>
              </a:ext>
            </a:extLst>
          </p:cNvPr>
          <p:cNvSpPr txBox="1"/>
          <p:nvPr/>
        </p:nvSpPr>
        <p:spPr>
          <a:xfrm>
            <a:off x="986854" y="2240280"/>
            <a:ext cx="39090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إدارة الحالة صعبة للغاية وتتطلب العمل!</a:t>
            </a:r>
          </a:p>
          <a:p>
            <a:pPr algn="r" rtl="1"/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يجب أن </a:t>
            </a:r>
            <a:r>
              <a:rPr lang="en-GB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يتلقى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800" dirty="0">
                <a:latin typeface="Calibri" panose="020F0502020204030204" pitchFamily="34" charset="0"/>
                <a:cs typeface="Calibri" panose="020F0502020204030204" pitchFamily="34" charset="0"/>
              </a:rPr>
              <a:t>أخصائي الحالة </a:t>
            </a:r>
            <a:r>
              <a:rPr lang="en-GB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الدعم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من المشرفين ويتلقى المساعدة عند الحاجة</a:t>
            </a:r>
            <a:endParaRPr lang="en-BE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EA20230-6E0F-6274-0DA0-090C2C3684CC}"/>
              </a:ext>
            </a:extLst>
          </p:cNvPr>
          <p:cNvSpPr/>
          <p:nvPr/>
        </p:nvSpPr>
        <p:spPr>
          <a:xfrm>
            <a:off x="6127911" y="1777324"/>
            <a:ext cx="1189605" cy="118960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8" name="Teardrop 27">
            <a:extLst>
              <a:ext uri="{FF2B5EF4-FFF2-40B4-BE49-F238E27FC236}">
                <a16:creationId xmlns:a16="http://schemas.microsoft.com/office/drawing/2014/main" id="{FEFE610A-B64E-4A76-13DF-187C6A310F10}"/>
              </a:ext>
            </a:extLst>
          </p:cNvPr>
          <p:cNvSpPr/>
          <p:nvPr/>
        </p:nvSpPr>
        <p:spPr>
          <a:xfrm rot="20337901" flipH="1">
            <a:off x="7874572" y="2085897"/>
            <a:ext cx="3479228" cy="3354182"/>
          </a:xfrm>
          <a:prstGeom prst="teardrop">
            <a:avLst>
              <a:gd name="adj" fmla="val 83075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851AFD95-C08B-3997-3FCD-5C5078367A02}"/>
              </a:ext>
            </a:extLst>
          </p:cNvPr>
          <p:cNvGrpSpPr/>
          <p:nvPr/>
        </p:nvGrpSpPr>
        <p:grpSpPr>
          <a:xfrm rot="19071023">
            <a:off x="5723228" y="4030043"/>
            <a:ext cx="1329577" cy="581386"/>
            <a:chOff x="5619725" y="3365440"/>
            <a:chExt cx="1329577" cy="581386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3594BAD9-B2FD-56C7-6766-9E83AD0A9672}"/>
                </a:ext>
              </a:extLst>
            </p:cNvPr>
            <p:cNvSpPr/>
            <p:nvPr/>
          </p:nvSpPr>
          <p:spPr>
            <a:xfrm>
              <a:off x="5619725" y="3489587"/>
              <a:ext cx="457239" cy="45723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5" name="Rectangle: Top Corners Rounded 34">
              <a:extLst>
                <a:ext uri="{FF2B5EF4-FFF2-40B4-BE49-F238E27FC236}">
                  <a16:creationId xmlns:a16="http://schemas.microsoft.com/office/drawing/2014/main" id="{83D9CAD7-7BFC-4E0C-D96A-3598B4BA8B07}"/>
                </a:ext>
              </a:extLst>
            </p:cNvPr>
            <p:cNvSpPr/>
            <p:nvPr/>
          </p:nvSpPr>
          <p:spPr>
            <a:xfrm rot="15019029">
              <a:off x="6352622" y="3120524"/>
              <a:ext cx="351763" cy="84159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27" name="Rectangle: Top Corners Rounded 26">
            <a:extLst>
              <a:ext uri="{FF2B5EF4-FFF2-40B4-BE49-F238E27FC236}">
                <a16:creationId xmlns:a16="http://schemas.microsoft.com/office/drawing/2014/main" id="{6D50B882-A125-3E14-AA21-1A559D450932}"/>
              </a:ext>
            </a:extLst>
          </p:cNvPr>
          <p:cNvSpPr/>
          <p:nvPr/>
        </p:nvSpPr>
        <p:spPr>
          <a:xfrm>
            <a:off x="6481535" y="3113684"/>
            <a:ext cx="1077699" cy="241457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7137CE9-DBD2-C792-1805-DF2CE1F2770E}"/>
              </a:ext>
            </a:extLst>
          </p:cNvPr>
          <p:cNvGrpSpPr/>
          <p:nvPr/>
        </p:nvGrpSpPr>
        <p:grpSpPr>
          <a:xfrm>
            <a:off x="7159905" y="3005367"/>
            <a:ext cx="518433" cy="1410176"/>
            <a:chOff x="7159905" y="3005367"/>
            <a:chExt cx="457239" cy="1243724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E73109DB-0F2A-9A0E-1B0C-C38DD50B27D8}"/>
                </a:ext>
              </a:extLst>
            </p:cNvPr>
            <p:cNvSpPr/>
            <p:nvPr/>
          </p:nvSpPr>
          <p:spPr>
            <a:xfrm>
              <a:off x="7159905" y="3005367"/>
              <a:ext cx="457239" cy="457239"/>
            </a:xfrm>
            <a:prstGeom prst="ellipse">
              <a:avLst/>
            </a:prstGeom>
            <a:solidFill>
              <a:schemeClr val="accent5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6" name="Rectangle: Top Corners Rounded 35">
              <a:extLst>
                <a:ext uri="{FF2B5EF4-FFF2-40B4-BE49-F238E27FC236}">
                  <a16:creationId xmlns:a16="http://schemas.microsoft.com/office/drawing/2014/main" id="{7CD07F0A-BCA3-7004-9ABE-8B9DEC972C0A}"/>
                </a:ext>
              </a:extLst>
            </p:cNvPr>
            <p:cNvSpPr/>
            <p:nvPr/>
          </p:nvSpPr>
          <p:spPr>
            <a:xfrm rot="21416417">
              <a:off x="7216165" y="3548184"/>
              <a:ext cx="344717" cy="700907"/>
            </a:xfrm>
            <a:prstGeom prst="round2SameRect">
              <a:avLst>
                <a:gd name="adj1" fmla="val 50000"/>
                <a:gd name="adj2" fmla="val 50000"/>
              </a:avLst>
            </a:prstGeom>
            <a:solidFill>
              <a:schemeClr val="accent5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71937CA-C3CD-CCD4-08EF-D474DA28CDFA}"/>
              </a:ext>
            </a:extLst>
          </p:cNvPr>
          <p:cNvGrpSpPr/>
          <p:nvPr/>
        </p:nvGrpSpPr>
        <p:grpSpPr>
          <a:xfrm>
            <a:off x="8421357" y="2557712"/>
            <a:ext cx="1040392" cy="928649"/>
            <a:chOff x="6770748" y="1158240"/>
            <a:chExt cx="1274726" cy="1121318"/>
          </a:xfrm>
          <a:solidFill>
            <a:schemeClr val="bg1"/>
          </a:solidFill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7B41C484-D287-77C7-1B1C-74E8E7FDB439}"/>
                </a:ext>
              </a:extLst>
            </p:cNvPr>
            <p:cNvGrpSpPr/>
            <p:nvPr/>
          </p:nvGrpSpPr>
          <p:grpSpPr>
            <a:xfrm rot="5400000">
              <a:off x="7128520" y="1362604"/>
              <a:ext cx="559182" cy="1274726"/>
              <a:chOff x="8619006" y="1366612"/>
              <a:chExt cx="416505" cy="949476"/>
            </a:xfrm>
            <a:grpFill/>
          </p:grpSpPr>
          <p:sp>
            <p:nvSpPr>
              <p:cNvPr id="40" name="Rectangle: Rounded Corners 39">
                <a:extLst>
                  <a:ext uri="{FF2B5EF4-FFF2-40B4-BE49-F238E27FC236}">
                    <a16:creationId xmlns:a16="http://schemas.microsoft.com/office/drawing/2014/main" id="{5BC6B052-639A-BE32-B50B-BE44600797B1}"/>
                  </a:ext>
                </a:extLst>
              </p:cNvPr>
              <p:cNvSpPr/>
              <p:nvPr/>
            </p:nvSpPr>
            <p:spPr>
              <a:xfrm rot="1076057" flipH="1">
                <a:off x="8840670" y="1614649"/>
                <a:ext cx="161053" cy="509954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41" name="Rectangle: Rounded Corners 40">
                <a:extLst>
                  <a:ext uri="{FF2B5EF4-FFF2-40B4-BE49-F238E27FC236}">
                    <a16:creationId xmlns:a16="http://schemas.microsoft.com/office/drawing/2014/main" id="{AE978C64-664B-7112-A748-C8706ADF3B90}"/>
                  </a:ext>
                </a:extLst>
              </p:cNvPr>
              <p:cNvSpPr/>
              <p:nvPr/>
            </p:nvSpPr>
            <p:spPr>
              <a:xfrm rot="20911244" flipH="1">
                <a:off x="8877905" y="1366612"/>
                <a:ext cx="157606" cy="398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2757C544-48EF-02E4-91CF-EBFAA33B3702}"/>
                  </a:ext>
                </a:extLst>
              </p:cNvPr>
              <p:cNvSpPr/>
              <p:nvPr/>
            </p:nvSpPr>
            <p:spPr>
              <a:xfrm rot="613090" flipH="1">
                <a:off x="8673953" y="1668726"/>
                <a:ext cx="154779" cy="358638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43" name="Flowchart: Manual Input 42">
                <a:extLst>
                  <a:ext uri="{FF2B5EF4-FFF2-40B4-BE49-F238E27FC236}">
                    <a16:creationId xmlns:a16="http://schemas.microsoft.com/office/drawing/2014/main" id="{65765EB8-2C1F-74C1-1033-8BCB57DF2BBD}"/>
                  </a:ext>
                </a:extLst>
              </p:cNvPr>
              <p:cNvSpPr/>
              <p:nvPr/>
            </p:nvSpPr>
            <p:spPr>
              <a:xfrm rot="17276057">
                <a:off x="8678142" y="1906154"/>
                <a:ext cx="197560" cy="315831"/>
              </a:xfrm>
              <a:prstGeom prst="flowChartManualInpu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E39AE400-F31E-F3DF-0F16-EA8705526347}"/>
                  </a:ext>
                </a:extLst>
              </p:cNvPr>
              <p:cNvSpPr/>
              <p:nvPr/>
            </p:nvSpPr>
            <p:spPr>
              <a:xfrm>
                <a:off x="8657142" y="2030875"/>
                <a:ext cx="241922" cy="2852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39" name="Circle: Hollow 38">
              <a:extLst>
                <a:ext uri="{FF2B5EF4-FFF2-40B4-BE49-F238E27FC236}">
                  <a16:creationId xmlns:a16="http://schemas.microsoft.com/office/drawing/2014/main" id="{214A5A8F-4D22-E808-2F28-8AB0F951B187}"/>
                </a:ext>
              </a:extLst>
            </p:cNvPr>
            <p:cNvSpPr/>
            <p:nvPr/>
          </p:nvSpPr>
          <p:spPr>
            <a:xfrm>
              <a:off x="7271980" y="1158240"/>
              <a:ext cx="566129" cy="566129"/>
            </a:xfrm>
            <a:prstGeom prst="donut">
              <a:avLst>
                <a:gd name="adj" fmla="val 3173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D1542D3-0EA7-478C-717C-D0F3B72F646F}"/>
              </a:ext>
            </a:extLst>
          </p:cNvPr>
          <p:cNvGrpSpPr/>
          <p:nvPr/>
        </p:nvGrpSpPr>
        <p:grpSpPr>
          <a:xfrm>
            <a:off x="9809620" y="3065663"/>
            <a:ext cx="1054577" cy="1096405"/>
            <a:chOff x="7892902" y="1235921"/>
            <a:chExt cx="1061882" cy="1131157"/>
          </a:xfrm>
          <a:solidFill>
            <a:schemeClr val="bg1"/>
          </a:solidFill>
        </p:grpSpPr>
        <p:sp>
          <p:nvSpPr>
            <p:cNvPr id="46" name="Arrow: Down 45">
              <a:extLst>
                <a:ext uri="{FF2B5EF4-FFF2-40B4-BE49-F238E27FC236}">
                  <a16:creationId xmlns:a16="http://schemas.microsoft.com/office/drawing/2014/main" id="{FCB10C8D-47D8-7E8F-2C92-B6D00CEE0935}"/>
                </a:ext>
              </a:extLst>
            </p:cNvPr>
            <p:cNvSpPr/>
            <p:nvPr/>
          </p:nvSpPr>
          <p:spPr>
            <a:xfrm rot="5400000">
              <a:off x="8306379" y="1225937"/>
              <a:ext cx="303317" cy="323285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7" name="Arrow: Bent 46">
              <a:extLst>
                <a:ext uri="{FF2B5EF4-FFF2-40B4-BE49-F238E27FC236}">
                  <a16:creationId xmlns:a16="http://schemas.microsoft.com/office/drawing/2014/main" id="{3E0F2802-390E-B27B-F04D-8F39D3031ECD}"/>
                </a:ext>
              </a:extLst>
            </p:cNvPr>
            <p:cNvSpPr/>
            <p:nvPr/>
          </p:nvSpPr>
          <p:spPr>
            <a:xfrm flipV="1">
              <a:off x="7964825" y="1317951"/>
              <a:ext cx="663141" cy="675035"/>
            </a:xfrm>
            <a:prstGeom prst="ben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48" name="Arrow: Bent 47">
              <a:extLst>
                <a:ext uri="{FF2B5EF4-FFF2-40B4-BE49-F238E27FC236}">
                  <a16:creationId xmlns:a16="http://schemas.microsoft.com/office/drawing/2014/main" id="{92360692-5A1E-A7CC-0427-BCCD2E0269F5}"/>
                </a:ext>
              </a:extLst>
            </p:cNvPr>
            <p:cNvSpPr/>
            <p:nvPr/>
          </p:nvSpPr>
          <p:spPr>
            <a:xfrm flipH="1" flipV="1">
              <a:off x="8394122" y="1670575"/>
              <a:ext cx="541443" cy="675035"/>
            </a:xfrm>
            <a:prstGeom prst="bentArrow">
              <a:avLst>
                <a:gd name="adj1" fmla="val 31450"/>
                <a:gd name="adj2" fmla="val 28225"/>
                <a:gd name="adj3" fmla="val 2500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49" name="Plus Sign 48">
              <a:extLst>
                <a:ext uri="{FF2B5EF4-FFF2-40B4-BE49-F238E27FC236}">
                  <a16:creationId xmlns:a16="http://schemas.microsoft.com/office/drawing/2014/main" id="{567864D0-A579-8649-861D-C24E29CC4D3A}"/>
                </a:ext>
              </a:extLst>
            </p:cNvPr>
            <p:cNvSpPr/>
            <p:nvPr/>
          </p:nvSpPr>
          <p:spPr>
            <a:xfrm rot="2700000">
              <a:off x="7897288" y="1984220"/>
              <a:ext cx="378472" cy="387244"/>
            </a:xfrm>
            <a:prstGeom prst="mathPlus">
              <a:avLst>
                <a:gd name="adj1" fmla="val 204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0" name="Circle: Hollow 49">
              <a:extLst>
                <a:ext uri="{FF2B5EF4-FFF2-40B4-BE49-F238E27FC236}">
                  <a16:creationId xmlns:a16="http://schemas.microsoft.com/office/drawing/2014/main" id="{3FA121E6-02F7-B438-9BEE-083A42ACF368}"/>
                </a:ext>
              </a:extLst>
            </p:cNvPr>
            <p:cNvSpPr/>
            <p:nvPr/>
          </p:nvSpPr>
          <p:spPr>
            <a:xfrm>
              <a:off x="8741260" y="1268041"/>
              <a:ext cx="213524" cy="213524"/>
            </a:xfrm>
            <a:prstGeom prst="donut">
              <a:avLst>
                <a:gd name="adj" fmla="val 3218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CF67C57C-9B04-4A44-EDD7-30CE66A591E0}"/>
              </a:ext>
            </a:extLst>
          </p:cNvPr>
          <p:cNvGrpSpPr/>
          <p:nvPr/>
        </p:nvGrpSpPr>
        <p:grpSpPr>
          <a:xfrm>
            <a:off x="8725579" y="3814110"/>
            <a:ext cx="884403" cy="1021812"/>
            <a:chOff x="8021849" y="3622964"/>
            <a:chExt cx="932930" cy="1088645"/>
          </a:xfrm>
        </p:grpSpPr>
        <p:sp>
          <p:nvSpPr>
            <p:cNvPr id="52" name="Flowchart: Card 51">
              <a:extLst>
                <a:ext uri="{FF2B5EF4-FFF2-40B4-BE49-F238E27FC236}">
                  <a16:creationId xmlns:a16="http://schemas.microsoft.com/office/drawing/2014/main" id="{0411B71E-82BE-6FBF-E761-ED553AD45A82}"/>
                </a:ext>
              </a:extLst>
            </p:cNvPr>
            <p:cNvSpPr/>
            <p:nvPr/>
          </p:nvSpPr>
          <p:spPr>
            <a:xfrm>
              <a:off x="8192676" y="3819749"/>
              <a:ext cx="762103" cy="891860"/>
            </a:xfrm>
            <a:prstGeom prst="flowChartPunchedCard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3" name="Flowchart: Card 52">
              <a:extLst>
                <a:ext uri="{FF2B5EF4-FFF2-40B4-BE49-F238E27FC236}">
                  <a16:creationId xmlns:a16="http://schemas.microsoft.com/office/drawing/2014/main" id="{B006071B-E5F8-28FE-C195-B5C90755B043}"/>
                </a:ext>
              </a:extLst>
            </p:cNvPr>
            <p:cNvSpPr/>
            <p:nvPr/>
          </p:nvSpPr>
          <p:spPr>
            <a:xfrm>
              <a:off x="8109763" y="3716795"/>
              <a:ext cx="762103" cy="891860"/>
            </a:xfrm>
            <a:prstGeom prst="flowChartPunchedCard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4" name="Flowchart: Card 53">
              <a:extLst>
                <a:ext uri="{FF2B5EF4-FFF2-40B4-BE49-F238E27FC236}">
                  <a16:creationId xmlns:a16="http://schemas.microsoft.com/office/drawing/2014/main" id="{DB526D35-AF52-D61E-EFC6-16E4F40240E1}"/>
                </a:ext>
              </a:extLst>
            </p:cNvPr>
            <p:cNvSpPr/>
            <p:nvPr/>
          </p:nvSpPr>
          <p:spPr>
            <a:xfrm>
              <a:off x="8021849" y="3622964"/>
              <a:ext cx="762103" cy="891860"/>
            </a:xfrm>
            <a:prstGeom prst="flowChartPunchedCard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5" name="Circle: Hollow 54">
              <a:extLst>
                <a:ext uri="{FF2B5EF4-FFF2-40B4-BE49-F238E27FC236}">
                  <a16:creationId xmlns:a16="http://schemas.microsoft.com/office/drawing/2014/main" id="{CEB0FCC6-048F-DEB6-B91B-73DBB7055D43}"/>
                </a:ext>
              </a:extLst>
            </p:cNvPr>
            <p:cNvSpPr/>
            <p:nvPr/>
          </p:nvSpPr>
          <p:spPr>
            <a:xfrm>
              <a:off x="8158745" y="3843931"/>
              <a:ext cx="469221" cy="469221"/>
            </a:xfrm>
            <a:prstGeom prst="donut">
              <a:avLst>
                <a:gd name="adj" fmla="val 3218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8322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F5A7A33-2FD4-47B8-9BFB-7E6E4EA30D87}"/>
              </a:ext>
            </a:extLst>
          </p:cNvPr>
          <p:cNvCxnSpPr>
            <a:cxnSpLocks/>
          </p:cNvCxnSpPr>
          <p:nvPr/>
        </p:nvCxnSpPr>
        <p:spPr>
          <a:xfrm>
            <a:off x="10497982" y="504652"/>
            <a:ext cx="0" cy="568524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24EEE1C-BE7F-4B6C-BA92-E8B3F36132B2}"/>
              </a:ext>
            </a:extLst>
          </p:cNvPr>
          <p:cNvSpPr txBox="1"/>
          <p:nvPr/>
        </p:nvSpPr>
        <p:spPr>
          <a:xfrm>
            <a:off x="8306541" y="174596"/>
            <a:ext cx="153344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ar-SA" sz="2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2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افتتاح</a:t>
            </a:r>
            <a:r>
              <a:rPr lang="ar-SA" sz="2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          </a:t>
            </a:r>
            <a:endParaRPr lang="en-US" sz="22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٣٠ دقيقة</a:t>
            </a:r>
            <a:endParaRPr lang="en-US" sz="2200" i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FB386E-6551-4A1A-A6BB-9382E7E7FF5C}"/>
              </a:ext>
            </a:extLst>
          </p:cNvPr>
          <p:cNvSpPr txBox="1"/>
          <p:nvPr/>
        </p:nvSpPr>
        <p:spPr>
          <a:xfrm>
            <a:off x="6555243" y="1048268"/>
            <a:ext cx="32847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US" sz="2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ما هي إدارة الحالة؟</a:t>
            </a:r>
          </a:p>
          <a:p>
            <a:pPr marL="0" indent="0" algn="r" rtl="1">
              <a:buNone/>
            </a:pPr>
            <a:r>
              <a:rPr lang="en-US" sz="22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ساعة</a:t>
            </a:r>
            <a:r>
              <a:rPr lang="ar-SA" sz="22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واحدة</a:t>
            </a:r>
            <a:endParaRPr lang="en-US" sz="2200" i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6BB8F9-C123-4183-92A9-C60157A708DC}"/>
              </a:ext>
            </a:extLst>
          </p:cNvPr>
          <p:cNvSpPr txBox="1"/>
          <p:nvPr/>
        </p:nvSpPr>
        <p:spPr>
          <a:xfrm>
            <a:off x="6640060" y="2207508"/>
            <a:ext cx="3284738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US" sz="2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كيف أتعامل مع إدارة الحالة وما هي </a:t>
            </a:r>
            <a:r>
              <a:rPr lang="en-US" sz="2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العملية</a:t>
            </a:r>
            <a:r>
              <a:rPr lang="en-US" sz="2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؟</a:t>
            </a:r>
            <a:endParaRPr lang="ar-SA" sz="22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ساعة و ٤٥ دقيقة</a:t>
            </a:r>
            <a:endParaRPr lang="en-US" sz="2200" b="1" i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CB6E16-976A-46E5-817B-4B58ED997934}"/>
              </a:ext>
            </a:extLst>
          </p:cNvPr>
          <p:cNvSpPr txBox="1"/>
          <p:nvPr/>
        </p:nvSpPr>
        <p:spPr>
          <a:xfrm>
            <a:off x="6555243" y="3616046"/>
            <a:ext cx="32847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ما هو دور أخصائي الحالة؟</a:t>
            </a:r>
          </a:p>
          <a:p>
            <a:pPr marL="0" indent="0" algn="r" rtl="1">
              <a:buNone/>
            </a:pPr>
            <a:r>
              <a:rPr lang="en-US" sz="22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ساعة</a:t>
            </a:r>
            <a:r>
              <a:rPr lang="ar-SA" sz="22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واحدة</a:t>
            </a:r>
            <a:endParaRPr lang="en-US" sz="2200" i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E311838-E39D-459A-A218-83E02F1EE356}"/>
              </a:ext>
            </a:extLst>
          </p:cNvPr>
          <p:cNvSpPr txBox="1"/>
          <p:nvPr/>
        </p:nvSpPr>
        <p:spPr>
          <a:xfrm>
            <a:off x="6601590" y="5913963"/>
            <a:ext cx="328473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US" sz="2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إغلاق</a:t>
            </a:r>
            <a:r>
              <a:rPr lang="ar-SA" sz="2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الوحدة</a:t>
            </a:r>
            <a:endParaRPr lang="en-US" sz="22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en-US" sz="22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ساعة</a:t>
            </a:r>
            <a:r>
              <a:rPr lang="ar-SA" sz="22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واحدة</a:t>
            </a:r>
            <a:endParaRPr lang="en-US" sz="2200" i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Hexagon 24">
            <a:extLst>
              <a:ext uri="{FF2B5EF4-FFF2-40B4-BE49-F238E27FC236}">
                <a16:creationId xmlns:a16="http://schemas.microsoft.com/office/drawing/2014/main" id="{37D81114-568C-4AAA-9976-2EB696817307}"/>
              </a:ext>
            </a:extLst>
          </p:cNvPr>
          <p:cNvSpPr/>
          <p:nvPr/>
        </p:nvSpPr>
        <p:spPr>
          <a:xfrm rot="1782986">
            <a:off x="10312079" y="41466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F0ED0933-38E5-4291-92C0-36AAF9EA44E0}"/>
              </a:ext>
            </a:extLst>
          </p:cNvPr>
          <p:cNvSpPr/>
          <p:nvPr/>
        </p:nvSpPr>
        <p:spPr>
          <a:xfrm rot="1782986">
            <a:off x="10312079" y="1118486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5CC97698-DC01-431C-AEDD-1668768F0EEE}"/>
              </a:ext>
            </a:extLst>
          </p:cNvPr>
          <p:cNvSpPr/>
          <p:nvPr/>
        </p:nvSpPr>
        <p:spPr>
          <a:xfrm rot="1782986">
            <a:off x="10312079" y="1822308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BA5B85DC-E1FF-4A6D-8A92-F746BD9463B7}"/>
              </a:ext>
            </a:extLst>
          </p:cNvPr>
          <p:cNvSpPr/>
          <p:nvPr/>
        </p:nvSpPr>
        <p:spPr>
          <a:xfrm rot="1782986">
            <a:off x="10312079" y="2526130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6E790813-CBBC-4F6E-8474-FED90FEA223A}"/>
              </a:ext>
            </a:extLst>
          </p:cNvPr>
          <p:cNvSpPr/>
          <p:nvPr/>
        </p:nvSpPr>
        <p:spPr>
          <a:xfrm rot="1782986">
            <a:off x="10312079" y="3229952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0" name="Hexagon 29">
            <a:extLst>
              <a:ext uri="{FF2B5EF4-FFF2-40B4-BE49-F238E27FC236}">
                <a16:creationId xmlns:a16="http://schemas.microsoft.com/office/drawing/2014/main" id="{23D8AA94-FFBD-4F15-A021-C7F67B4A9317}"/>
              </a:ext>
            </a:extLst>
          </p:cNvPr>
          <p:cNvSpPr/>
          <p:nvPr/>
        </p:nvSpPr>
        <p:spPr>
          <a:xfrm rot="1782986">
            <a:off x="10312079" y="393377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1" name="Hexagon 30">
            <a:extLst>
              <a:ext uri="{FF2B5EF4-FFF2-40B4-BE49-F238E27FC236}">
                <a16:creationId xmlns:a16="http://schemas.microsoft.com/office/drawing/2014/main" id="{1A21B561-6CC5-4F29-9E34-644CC16CF189}"/>
              </a:ext>
            </a:extLst>
          </p:cNvPr>
          <p:cNvSpPr/>
          <p:nvPr/>
        </p:nvSpPr>
        <p:spPr>
          <a:xfrm rot="1782986">
            <a:off x="10312079" y="4637596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ACB160BB-5C43-437B-A56D-9358A65C17FB}"/>
              </a:ext>
            </a:extLst>
          </p:cNvPr>
          <p:cNvSpPr/>
          <p:nvPr/>
        </p:nvSpPr>
        <p:spPr>
          <a:xfrm rot="1782986">
            <a:off x="10312079" y="5341418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7FB9D514-CF6E-41F3-A7D1-DE079B808ACA}"/>
              </a:ext>
            </a:extLst>
          </p:cNvPr>
          <p:cNvSpPr/>
          <p:nvPr/>
        </p:nvSpPr>
        <p:spPr>
          <a:xfrm rot="1782986">
            <a:off x="10330184" y="6154031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C9F12A12-33F9-440D-9B94-7A07623AD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453" y="3198461"/>
            <a:ext cx="4015311" cy="562168"/>
          </a:xfrm>
        </p:spPr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الأجندة</a:t>
            </a:r>
            <a:endParaRPr lang="en-C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36335B-D8E8-8F70-C40E-F65D7F85CB92}"/>
              </a:ext>
            </a:extLst>
          </p:cNvPr>
          <p:cNvSpPr txBox="1"/>
          <p:nvPr/>
        </p:nvSpPr>
        <p:spPr>
          <a:xfrm>
            <a:off x="6301545" y="4723264"/>
            <a:ext cx="353843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GB" sz="2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كيف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يتم </a:t>
            </a:r>
            <a:r>
              <a:rPr lang="en-GB" sz="2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تجم</a:t>
            </a:r>
            <a:r>
              <a:rPr lang="ar-SA" sz="2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وتخز</a:t>
            </a:r>
            <a:r>
              <a:rPr lang="ar-SA" sz="2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ن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معلومات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sz="2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مستفيد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؟</a:t>
            </a:r>
          </a:p>
          <a:p>
            <a:pPr marL="0" indent="0" algn="r" rtl="1">
              <a:buNone/>
            </a:pPr>
            <a:r>
              <a:rPr lang="en-US" sz="22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ساعة</a:t>
            </a:r>
            <a:r>
              <a:rPr lang="ar-SA" sz="22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و ١٥ دقيقة</a:t>
            </a:r>
            <a:endParaRPr lang="en-US" sz="2200" i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F8D571-508D-DBB4-D51A-8151F03C90E6}"/>
              </a:ext>
            </a:extLst>
          </p:cNvPr>
          <p:cNvSpPr txBox="1"/>
          <p:nvPr/>
        </p:nvSpPr>
        <p:spPr>
          <a:xfrm>
            <a:off x="10452943" y="1776621"/>
            <a:ext cx="134940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rtl="1">
              <a:buNone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استراحة</a:t>
            </a:r>
            <a:endParaRPr lang="en-US" sz="2200" b="1" i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98DB2-8530-1DCB-55F0-0E954BF514F7}"/>
              </a:ext>
            </a:extLst>
          </p:cNvPr>
          <p:cNvSpPr txBox="1"/>
          <p:nvPr/>
        </p:nvSpPr>
        <p:spPr>
          <a:xfrm>
            <a:off x="10452943" y="3198461"/>
            <a:ext cx="134940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rtl="1">
              <a:buNone/>
            </a:pPr>
            <a:r>
              <a:rPr lang="ar-SA" sz="2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غداء</a:t>
            </a:r>
            <a:endParaRPr lang="en-US" sz="2200" b="1" i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DF925C-EF11-F401-ECC3-FCA27588EAF1}"/>
              </a:ext>
            </a:extLst>
          </p:cNvPr>
          <p:cNvSpPr txBox="1"/>
          <p:nvPr/>
        </p:nvSpPr>
        <p:spPr>
          <a:xfrm>
            <a:off x="10452943" y="4552373"/>
            <a:ext cx="134940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rtl="1">
              <a:buNone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استراحة</a:t>
            </a:r>
            <a:endParaRPr lang="en-US" sz="2200" b="1" i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5564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نقاط التعلم الأساسية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1CBB58F-5083-4801-92DA-7B1226B29307}"/>
              </a:ext>
            </a:extLst>
          </p:cNvPr>
          <p:cNvSpPr txBox="1"/>
          <p:nvPr/>
        </p:nvSpPr>
        <p:spPr>
          <a:xfrm>
            <a:off x="885410" y="3721306"/>
            <a:ext cx="3418037" cy="1160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</a:pP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الوظائف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الأساسية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أخصائي الحالة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هي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الدعم وإدارة المعلومات والتنسيق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4" name="5-Point Star 5">
            <a:extLst>
              <a:ext uri="{FF2B5EF4-FFF2-40B4-BE49-F238E27FC236}">
                <a16:creationId xmlns:a16="http://schemas.microsoft.com/office/drawing/2014/main" id="{ECAC8C23-BF90-4E64-B2A2-0921CEE866DC}"/>
              </a:ext>
            </a:extLst>
          </p:cNvPr>
          <p:cNvSpPr/>
          <p:nvPr/>
        </p:nvSpPr>
        <p:spPr>
          <a:xfrm>
            <a:off x="2068649" y="2090596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" name="5-Point Star 5">
            <a:extLst>
              <a:ext uri="{FF2B5EF4-FFF2-40B4-BE49-F238E27FC236}">
                <a16:creationId xmlns:a16="http://schemas.microsoft.com/office/drawing/2014/main" id="{565A03CD-EECF-C5FC-757A-4AE777822463}"/>
              </a:ext>
            </a:extLst>
          </p:cNvPr>
          <p:cNvSpPr/>
          <p:nvPr/>
        </p:nvSpPr>
        <p:spPr>
          <a:xfrm>
            <a:off x="5570220" y="2100932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16D312-C462-4653-86DE-512682CB73D3}"/>
              </a:ext>
            </a:extLst>
          </p:cNvPr>
          <p:cNvSpPr txBox="1"/>
          <p:nvPr/>
        </p:nvSpPr>
        <p:spPr>
          <a:xfrm>
            <a:off x="4568862" y="3721306"/>
            <a:ext cx="3054276" cy="11631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تحتوي كل وظيفة أساسية على سلسلة من مسؤوليات أخصائي الحالة</a:t>
            </a:r>
          </a:p>
        </p:txBody>
      </p:sp>
      <p:sp>
        <p:nvSpPr>
          <p:cNvPr id="5" name="5-Point Star 5">
            <a:extLst>
              <a:ext uri="{FF2B5EF4-FFF2-40B4-BE49-F238E27FC236}">
                <a16:creationId xmlns:a16="http://schemas.microsoft.com/office/drawing/2014/main" id="{109AA038-5F6E-8D7D-E20D-F974B7D49E35}"/>
              </a:ext>
            </a:extLst>
          </p:cNvPr>
          <p:cNvSpPr/>
          <p:nvPr/>
        </p:nvSpPr>
        <p:spPr>
          <a:xfrm>
            <a:off x="9071792" y="2090596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E4F547-4B09-F3AF-6F0F-7956A00B715B}"/>
              </a:ext>
            </a:extLst>
          </p:cNvPr>
          <p:cNvSpPr txBox="1"/>
          <p:nvPr/>
        </p:nvSpPr>
        <p:spPr>
          <a:xfrm>
            <a:off x="8283225" y="3721306"/>
            <a:ext cx="2628695" cy="800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إدارة الحالة هي مهمة صعبة للغاية</a:t>
            </a:r>
          </a:p>
        </p:txBody>
      </p:sp>
    </p:spTree>
    <p:extLst>
      <p:ext uri="{BB962C8B-B14F-4D97-AF65-F5344CB8AC3E}">
        <p14:creationId xmlns:p14="http://schemas.microsoft.com/office/powerpoint/2010/main" val="123312529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04246C5D-2BE2-4A45-D956-E74624A36A42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</a:t>
            </a:r>
            <a:r>
              <a:rPr lang="en-CA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٥</a:t>
            </a:r>
            <a:endParaRPr lang="en-CA" sz="3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كيف تجمع وتخزن </a:t>
            </a:r>
            <a:r>
              <a:rPr lang="en-US" sz="5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معلومات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مستفيد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</p:txBody>
      </p:sp>
    </p:spTree>
    <p:extLst>
      <p:ext uri="{BB962C8B-B14F-4D97-AF65-F5344CB8AC3E}">
        <p14:creationId xmlns:p14="http://schemas.microsoft.com/office/powerpoint/2010/main" val="12143472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20A06-D2CE-9F4F-4EB2-3B4FFE1C4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مناقشة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ضمن ثنائيات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93D22D-FB97-0F71-EDA9-70C82D549C62}"/>
              </a:ext>
            </a:extLst>
          </p:cNvPr>
          <p:cNvSpPr/>
          <p:nvPr/>
        </p:nvSpPr>
        <p:spPr>
          <a:xfrm>
            <a:off x="6172200" y="1749287"/>
            <a:ext cx="4819237" cy="39613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r" rtl="1"/>
            <a:r>
              <a:rPr lang="en-GB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لماذا </a:t>
            </a:r>
            <a:r>
              <a:rPr lang="en-GB" sz="3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يقوم</a:t>
            </a:r>
            <a:r>
              <a:rPr lang="en-GB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أخصائيو</a:t>
            </a:r>
            <a:r>
              <a:rPr lang="en-GB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الحالة بجمع </a:t>
            </a:r>
            <a:r>
              <a:rPr lang="en-GB" sz="3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معلومات</a:t>
            </a:r>
            <a:r>
              <a:rPr lang="en-GB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مستفيد</a:t>
            </a:r>
            <a:r>
              <a:rPr lang="en-GB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وتخزينها في إدارة الحالة؟</a:t>
            </a:r>
            <a:endParaRPr lang="en-BE" sz="3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oogle Shape;314;p4">
            <a:extLst>
              <a:ext uri="{FF2B5EF4-FFF2-40B4-BE49-F238E27FC236}">
                <a16:creationId xmlns:a16="http://schemas.microsoft.com/office/drawing/2014/main" id="{CFC7912F-1067-170E-02E7-3E0CAA055186}"/>
              </a:ext>
            </a:extLst>
          </p:cNvPr>
          <p:cNvGrpSpPr/>
          <p:nvPr/>
        </p:nvGrpSpPr>
        <p:grpSpPr>
          <a:xfrm>
            <a:off x="1200563" y="2368818"/>
            <a:ext cx="4194397" cy="2722295"/>
            <a:chOff x="3400707" y="1772174"/>
            <a:chExt cx="5758105" cy="3737192"/>
          </a:xfrm>
          <a:solidFill>
            <a:schemeClr val="accent5"/>
          </a:solidFill>
        </p:grpSpPr>
        <p:sp>
          <p:nvSpPr>
            <p:cNvPr id="5" name="Google Shape;315;p4">
              <a:extLst>
                <a:ext uri="{FF2B5EF4-FFF2-40B4-BE49-F238E27FC236}">
                  <a16:creationId xmlns:a16="http://schemas.microsoft.com/office/drawing/2014/main" id="{5B865034-3593-984F-303A-3247FF759F16}"/>
                </a:ext>
              </a:extLst>
            </p:cNvPr>
            <p:cNvSpPr/>
            <p:nvPr/>
          </p:nvSpPr>
          <p:spPr>
            <a:xfrm>
              <a:off x="3400707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" name="Google Shape;316;p4">
              <a:extLst>
                <a:ext uri="{FF2B5EF4-FFF2-40B4-BE49-F238E27FC236}">
                  <a16:creationId xmlns:a16="http://schemas.microsoft.com/office/drawing/2014/main" id="{FF37194B-C9B3-7B5B-55A2-9BD4F2966E6E}"/>
                </a:ext>
              </a:extLst>
            </p:cNvPr>
            <p:cNvSpPr/>
            <p:nvPr/>
          </p:nvSpPr>
          <p:spPr>
            <a:xfrm>
              <a:off x="7746572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317;p4">
              <a:extLst>
                <a:ext uri="{FF2B5EF4-FFF2-40B4-BE49-F238E27FC236}">
                  <a16:creationId xmlns:a16="http://schemas.microsoft.com/office/drawing/2014/main" id="{0DCA31E9-8C45-85AB-873E-45398FE83718}"/>
                </a:ext>
              </a:extLst>
            </p:cNvPr>
            <p:cNvSpPr/>
            <p:nvPr/>
          </p:nvSpPr>
          <p:spPr>
            <a:xfrm>
              <a:off x="3400707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318;p4">
              <a:extLst>
                <a:ext uri="{FF2B5EF4-FFF2-40B4-BE49-F238E27FC236}">
                  <a16:creationId xmlns:a16="http://schemas.microsoft.com/office/drawing/2014/main" id="{CE5BBA16-5858-F6B6-638F-832AD4DC9332}"/>
                </a:ext>
              </a:extLst>
            </p:cNvPr>
            <p:cNvSpPr/>
            <p:nvPr/>
          </p:nvSpPr>
          <p:spPr>
            <a:xfrm>
              <a:off x="7822921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319;p4">
              <a:extLst>
                <a:ext uri="{FF2B5EF4-FFF2-40B4-BE49-F238E27FC236}">
                  <a16:creationId xmlns:a16="http://schemas.microsoft.com/office/drawing/2014/main" id="{D25E923A-C371-77C4-0D6A-99E957022AD8}"/>
                </a:ext>
              </a:extLst>
            </p:cNvPr>
            <p:cNvSpPr/>
            <p:nvPr/>
          </p:nvSpPr>
          <p:spPr>
            <a:xfrm>
              <a:off x="4351095" y="2702772"/>
              <a:ext cx="771005" cy="771005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320;p4">
              <a:extLst>
                <a:ext uri="{FF2B5EF4-FFF2-40B4-BE49-F238E27FC236}">
                  <a16:creationId xmlns:a16="http://schemas.microsoft.com/office/drawing/2014/main" id="{91B95CEC-F832-3155-879A-81DC582D848E}"/>
                </a:ext>
              </a:extLst>
            </p:cNvPr>
            <p:cNvSpPr/>
            <p:nvPr/>
          </p:nvSpPr>
          <p:spPr>
            <a:xfrm flipH="1">
              <a:off x="7347577" y="2785543"/>
              <a:ext cx="950687" cy="771005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321;p4">
              <a:extLst>
                <a:ext uri="{FF2B5EF4-FFF2-40B4-BE49-F238E27FC236}">
                  <a16:creationId xmlns:a16="http://schemas.microsoft.com/office/drawing/2014/main" id="{6C6408B3-427A-97AA-DDCE-2EFA08F13F4B}"/>
                </a:ext>
              </a:extLst>
            </p:cNvPr>
            <p:cNvSpPr/>
            <p:nvPr/>
          </p:nvSpPr>
          <p:spPr>
            <a:xfrm>
              <a:off x="5001335" y="1772174"/>
              <a:ext cx="1524000" cy="1175183"/>
            </a:xfrm>
            <a:prstGeom prst="wedgeRoundRectCallou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322;p4">
              <a:extLst>
                <a:ext uri="{FF2B5EF4-FFF2-40B4-BE49-F238E27FC236}">
                  <a16:creationId xmlns:a16="http://schemas.microsoft.com/office/drawing/2014/main" id="{E8DBC47F-FA2A-42F9-02B2-22BD7CC9758F}"/>
                </a:ext>
              </a:extLst>
            </p:cNvPr>
            <p:cNvSpPr/>
            <p:nvPr/>
          </p:nvSpPr>
          <p:spPr>
            <a:xfrm>
              <a:off x="6034184" y="2500682"/>
              <a:ext cx="1524000" cy="1175183"/>
            </a:xfrm>
            <a:prstGeom prst="wedgeRoundRectCallout">
              <a:avLst>
                <a:gd name="adj1" fmla="val 59833"/>
                <a:gd name="adj2" fmla="val 21866"/>
                <a:gd name="adj3" fmla="val 16667"/>
              </a:avLst>
            </a:prstGeom>
            <a:grpFill/>
            <a:ln w="571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" name="Google Shape;114;p9">
            <a:extLst>
              <a:ext uri="{FF2B5EF4-FFF2-40B4-BE49-F238E27FC236}">
                <a16:creationId xmlns:a16="http://schemas.microsoft.com/office/drawing/2014/main" id="{DAD10492-CF4D-33CB-2BD9-F3EFAA4A204E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A" sz="1800" b="1" i="0" u="none" strike="noStrike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١٠</a:t>
            </a:r>
            <a:r>
              <a:rPr lang="en-US" sz="1800" b="1" i="0" u="none" strike="noStrike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دقائق</a:t>
            </a:r>
            <a:endParaRPr b="1" dirty="0">
              <a:solidFill>
                <a:schemeClr val="accent5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7AEEEBB-05AA-D6A7-8165-CE2C4C4A1690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C862EB3-5A0A-05D5-3B49-0ECCF3918EF4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2E44E7E-4703-0334-D7AC-26F0897126C6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556086D-6B1F-9BDD-32AE-03F50D09491C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85FE9F3-C25B-5B01-B829-F4D590A8C36F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11255055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A8D51B5-3947-559C-1A06-B8F9DD6D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أسباب لجمع وتخزين معلومات الطفل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32812B2-A3B6-EEF7-F095-24469B5DD759}"/>
              </a:ext>
            </a:extLst>
          </p:cNvPr>
          <p:cNvGrpSpPr/>
          <p:nvPr/>
        </p:nvGrpSpPr>
        <p:grpSpPr>
          <a:xfrm>
            <a:off x="1629093" y="2510338"/>
            <a:ext cx="2038521" cy="2371836"/>
            <a:chOff x="8021849" y="3622964"/>
            <a:chExt cx="932930" cy="1088645"/>
          </a:xfrm>
          <a:solidFill>
            <a:schemeClr val="accent5"/>
          </a:solidFill>
        </p:grpSpPr>
        <p:sp>
          <p:nvSpPr>
            <p:cNvPr id="16" name="Flowchart: Card 15">
              <a:extLst>
                <a:ext uri="{FF2B5EF4-FFF2-40B4-BE49-F238E27FC236}">
                  <a16:creationId xmlns:a16="http://schemas.microsoft.com/office/drawing/2014/main" id="{1FCCAE62-DD7D-2971-AB3D-F6ED6C707974}"/>
                </a:ext>
              </a:extLst>
            </p:cNvPr>
            <p:cNvSpPr/>
            <p:nvPr/>
          </p:nvSpPr>
          <p:spPr>
            <a:xfrm>
              <a:off x="8192676" y="3819749"/>
              <a:ext cx="762103" cy="891860"/>
            </a:xfrm>
            <a:prstGeom prst="flowChartPunchedCard">
              <a:avLst/>
            </a:prstGeom>
            <a:grp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7" name="Flowchart: Card 16">
              <a:extLst>
                <a:ext uri="{FF2B5EF4-FFF2-40B4-BE49-F238E27FC236}">
                  <a16:creationId xmlns:a16="http://schemas.microsoft.com/office/drawing/2014/main" id="{6561ADA1-3675-FD17-7A42-138B174C92C3}"/>
                </a:ext>
              </a:extLst>
            </p:cNvPr>
            <p:cNvSpPr/>
            <p:nvPr/>
          </p:nvSpPr>
          <p:spPr>
            <a:xfrm>
              <a:off x="8109763" y="3716795"/>
              <a:ext cx="762103" cy="891860"/>
            </a:xfrm>
            <a:prstGeom prst="flowChartPunchedCard">
              <a:avLst/>
            </a:prstGeom>
            <a:grp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8" name="Flowchart: Card 17">
              <a:extLst>
                <a:ext uri="{FF2B5EF4-FFF2-40B4-BE49-F238E27FC236}">
                  <a16:creationId xmlns:a16="http://schemas.microsoft.com/office/drawing/2014/main" id="{4D9AF545-A9B8-E9E8-7A09-B3A37BDD8F46}"/>
                </a:ext>
              </a:extLst>
            </p:cNvPr>
            <p:cNvSpPr/>
            <p:nvPr/>
          </p:nvSpPr>
          <p:spPr>
            <a:xfrm>
              <a:off x="8021849" y="3622964"/>
              <a:ext cx="762103" cy="891860"/>
            </a:xfrm>
            <a:prstGeom prst="flowChartPunchedCard">
              <a:avLst/>
            </a:prstGeom>
            <a:grp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9" name="Circle: Hollow 18">
              <a:extLst>
                <a:ext uri="{FF2B5EF4-FFF2-40B4-BE49-F238E27FC236}">
                  <a16:creationId xmlns:a16="http://schemas.microsoft.com/office/drawing/2014/main" id="{8864CE23-2217-F33B-EC41-99A93CE85E01}"/>
                </a:ext>
              </a:extLst>
            </p:cNvPr>
            <p:cNvSpPr/>
            <p:nvPr/>
          </p:nvSpPr>
          <p:spPr>
            <a:xfrm>
              <a:off x="8158745" y="3843931"/>
              <a:ext cx="469221" cy="469221"/>
            </a:xfrm>
            <a:prstGeom prst="donut">
              <a:avLst>
                <a:gd name="adj" fmla="val 3218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A934B8A4-11F4-9BEC-5F79-39603EAE187B}"/>
              </a:ext>
            </a:extLst>
          </p:cNvPr>
          <p:cNvSpPr txBox="1"/>
          <p:nvPr/>
        </p:nvSpPr>
        <p:spPr>
          <a:xfrm>
            <a:off x="4791917" y="1992722"/>
            <a:ext cx="641674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12800" marR="0" lvl="0" indent="-81280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r>
              <a:rPr lang="en-US" sz="2600" b="0" i="0" u="none" strike="noStrike" cap="none" dirty="0"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لفهم حالة الطفل</a:t>
            </a:r>
          </a:p>
          <a:p>
            <a:pPr marL="812800" marR="0" lvl="0" indent="-81280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endParaRPr lang="en-US" sz="2600" dirty="0">
              <a:latin typeface="Calibri" panose="020F0502020204030204" pitchFamily="34" charset="0"/>
              <a:ea typeface="Arial"/>
              <a:cs typeface="Calibri" panose="020F0502020204030204" pitchFamily="34" charset="0"/>
              <a:sym typeface="Calibri"/>
            </a:endParaRPr>
          </a:p>
          <a:p>
            <a:pPr marL="812800" marR="0" lvl="0" indent="-81280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r>
              <a:rPr lang="ar-SA" sz="2600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Calibri"/>
              </a:rPr>
              <a:t>التذكر</a:t>
            </a:r>
            <a:endParaRPr lang="en-US" sz="2600" b="0" i="0" u="none" strike="noStrike" cap="none" dirty="0">
              <a:latin typeface="Calibri" panose="020F0502020204030204" pitchFamily="34" charset="0"/>
              <a:ea typeface="Arial"/>
              <a:cs typeface="Calibri" panose="020F0502020204030204" pitchFamily="34" charset="0"/>
              <a:sym typeface="Calibri"/>
            </a:endParaRPr>
          </a:p>
          <a:p>
            <a:pPr marL="812800" marR="0" lvl="0" indent="-81280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r>
              <a:rPr lang="en-US" sz="2600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Calibri"/>
              </a:rPr>
              <a:t>جودة الرعاية</a:t>
            </a:r>
          </a:p>
          <a:p>
            <a:pPr marL="812800" marR="0" lvl="0" indent="-81280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endParaRPr lang="en-US" sz="2600" b="0" i="0" u="none" strike="noStrike" cap="none" dirty="0">
              <a:latin typeface="Calibri" panose="020F0502020204030204" pitchFamily="34" charset="0"/>
              <a:ea typeface="Arial"/>
              <a:cs typeface="Calibri" panose="020F0502020204030204" pitchFamily="34" charset="0"/>
              <a:sym typeface="Calibri"/>
            </a:endParaRPr>
          </a:p>
          <a:p>
            <a:pPr marL="812800" marR="0" lvl="0" indent="-81280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r>
              <a:rPr lang="ar-SA" sz="2600" b="0" i="0" u="none" strike="noStrike" cap="none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متابعة</a:t>
            </a:r>
            <a:r>
              <a:rPr lang="en-US" sz="2600" b="0" i="0" u="none" strike="noStrike" cap="none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التقدم</a:t>
            </a:r>
          </a:p>
          <a:p>
            <a:pPr marL="812800" marR="0" lvl="0" indent="-81280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endParaRPr lang="en-US" sz="2600" dirty="0"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812800" marR="0" lvl="0" indent="-81280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r>
              <a:rPr lang="en-US" sz="2600" b="0" i="0" u="none" strike="noStrike" cap="none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استمرارية الخدمات</a:t>
            </a:r>
          </a:p>
          <a:p>
            <a:pPr marL="812800" marR="0" lvl="0" indent="-81280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endParaRPr lang="en-US" sz="2600" dirty="0"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812800" marR="0" lvl="0" indent="-81280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Font typeface="Arial" panose="020B0604020202020204" pitchFamily="34" charset="0"/>
              <a:buChar char="→"/>
            </a:pPr>
            <a:r>
              <a:rPr lang="ar-SA" sz="2600" b="0" i="0" u="none" strike="noStrike" cap="none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التحليل للاسترشاد بها في تقديم الخدمات</a:t>
            </a:r>
            <a:endParaRPr lang="en-US" sz="2600" b="0" i="0" u="none" strike="noStrike" cap="none" dirty="0"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2292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3E3E8-78E4-EE5E-A4F5-49BC1BA24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ماذا وكيف توثق المعلومات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2E8B99-C115-A810-DBB4-78C72E3BB5A2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7BBD78F8-8E53-9051-0D92-563343FDC7D1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309D3824-D4ED-BD76-D3CB-9AA46752133F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7BCFBE31-2D7F-B6E4-0E4E-CFDB37B06B85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٣٦</a:t>
                </a:r>
                <a:endParaRPr lang="en-CA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3254391A-384F-8B47-8C8D-30CEB41EED45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D1FDC685-5966-5EB4-7354-2FF9F8CDE791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5" name="Isosceles Triangle 14">
                <a:extLst>
                  <a:ext uri="{FF2B5EF4-FFF2-40B4-BE49-F238E27FC236}">
                    <a16:creationId xmlns:a16="http://schemas.microsoft.com/office/drawing/2014/main" id="{73F5660D-8217-A17D-7907-0C9187071BED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439D6444-B24F-4C36-A162-C2D168BFB781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19" name="Google Shape;114;p9">
            <a:extLst>
              <a:ext uri="{FF2B5EF4-FFF2-40B4-BE49-F238E27FC236}">
                <a16:creationId xmlns:a16="http://schemas.microsoft.com/office/drawing/2014/main" id="{612D5FF5-15F9-23E6-6EE3-0B95F6193BF3}"/>
              </a:ext>
            </a:extLst>
          </p:cNvPr>
          <p:cNvSpPr txBox="1"/>
          <p:nvPr/>
        </p:nvSpPr>
        <p:spPr>
          <a:xfrm>
            <a:off x="794079" y="1219596"/>
            <a:ext cx="155912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A" sz="2000" b="1" i="0" u="none" strike="noStrike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١٠</a:t>
            </a:r>
            <a:r>
              <a:rPr lang="en-US" sz="2000" b="1" i="0" u="none" strike="noStrike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دقائق</a:t>
            </a:r>
            <a:endParaRPr sz="2000" b="1" dirty="0">
              <a:solidFill>
                <a:schemeClr val="accent5"/>
              </a:solidFill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8E2AAD4-A416-F6D4-36A6-CE7FD63DA0E7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80222C4-1838-94DD-FB30-E994BD4AD2BB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3A87891-CA81-1BEC-FFEE-37B4FC794B4A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2B31051-739A-7AD5-47F4-E2E0C041230B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1B558A25-A3D4-7227-6D0B-831A8DFF5A45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CF944F67-C5A4-F02C-5B97-A5891CAE8A21}"/>
              </a:ext>
            </a:extLst>
          </p:cNvPr>
          <p:cNvSpPr txBox="1"/>
          <p:nvPr/>
        </p:nvSpPr>
        <p:spPr>
          <a:xfrm>
            <a:off x="794080" y="2004946"/>
            <a:ext cx="34573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رعاية</a:t>
            </a:r>
            <a:endParaRPr lang="en-GB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قل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كمية الملاحظات التي تدونها أمام الطفل حتى تتمكن من التركيز على الاستماع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الفعال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ودعمه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</a:t>
            </a:r>
            <a:endParaRPr lang="en-B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C687B38-4801-1926-69C1-5552227474BC}"/>
              </a:ext>
            </a:extLst>
          </p:cNvPr>
          <p:cNvSpPr txBox="1"/>
          <p:nvPr/>
        </p:nvSpPr>
        <p:spPr>
          <a:xfrm>
            <a:off x="4729488" y="2004946"/>
            <a:ext cx="3207027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موضوعي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GB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تأكد من أن ملاحظاتك مبنية فقط على الحقائق والأحكام المهنية ، وليس الآراء الشخصية والتحيز.</a:t>
            </a:r>
            <a:endParaRPr lang="en-B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4632ADB-7663-AA2C-D3EB-FF1DB5B36519}"/>
              </a:ext>
            </a:extLst>
          </p:cNvPr>
          <p:cNvSpPr txBox="1"/>
          <p:nvPr/>
        </p:nvSpPr>
        <p:spPr>
          <a:xfrm>
            <a:off x="8390604" y="2007211"/>
            <a:ext cx="320702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الاحترام</a:t>
            </a:r>
            <a:endParaRPr lang="en-GB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استخدم مصطلحات محترمة ودقيقة وتجنب اللغة الرافضة </a:t>
            </a:r>
            <a:r>
              <a:rPr lang="en-GB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أو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المطلقة للأحكام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أو المسيئة.</a:t>
            </a:r>
            <a:endParaRPr lang="en-B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08E82F0-EFE5-07F3-EAF4-B5F66DD67A0A}"/>
              </a:ext>
            </a:extLst>
          </p:cNvPr>
          <p:cNvSpPr txBox="1"/>
          <p:nvPr/>
        </p:nvSpPr>
        <p:spPr>
          <a:xfrm>
            <a:off x="794080" y="4036070"/>
            <a:ext cx="3457306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ترك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ز</a:t>
            </a:r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 على الأطفال</a:t>
            </a:r>
          </a:p>
          <a:p>
            <a:pPr algn="r" rtl="1"/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المعلومات التي تم جمعها عن الطفل تنتمي إلى الطفل نفسه ، ويجب أن يكون لديهم حق الوصول لمراجعة وقراءة المعلومات في أي وقت</a:t>
            </a:r>
            <a:r>
              <a:rPr lang="en-US" sz="2200" dirty="0">
                <a:cs typeface="Arial" panose="020B0604020202020204" pitchFamily="34" charset="0"/>
              </a:rPr>
              <a:t>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A10101E-5543-DB2A-D2D0-A763376ED4FB}"/>
              </a:ext>
            </a:extLst>
          </p:cNvPr>
          <p:cNvSpPr txBox="1"/>
          <p:nvPr/>
        </p:nvSpPr>
        <p:spPr>
          <a:xfrm>
            <a:off x="4729488" y="4036070"/>
            <a:ext cx="3420914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الأمان</a:t>
            </a:r>
            <a:endParaRPr lang="en-GB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تحتوي ملاحظاتك على بيانات شخصية حساسة. يمكن أن يسبب ضررًا إذا رأى الشخص الخطأ ملاحظاتك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09AF6CCA-2BBB-DEEB-277F-D5E6A3B03ADF}"/>
              </a:ext>
            </a:extLst>
          </p:cNvPr>
          <p:cNvGrpSpPr/>
          <p:nvPr/>
        </p:nvGrpSpPr>
        <p:grpSpPr>
          <a:xfrm rot="13909495">
            <a:off x="9301389" y="3725935"/>
            <a:ext cx="864221" cy="3010551"/>
            <a:chOff x="11477815" y="915101"/>
            <a:chExt cx="182192" cy="634674"/>
          </a:xfrm>
        </p:grpSpPr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FD7E2219-4A6E-1487-F2A5-E714B42B1E21}"/>
                </a:ext>
              </a:extLst>
            </p:cNvPr>
            <p:cNvSpPr/>
            <p:nvPr/>
          </p:nvSpPr>
          <p:spPr>
            <a:xfrm>
              <a:off x="11477816" y="915101"/>
              <a:ext cx="182191" cy="132855"/>
            </a:xfrm>
            <a:prstGeom prst="triangl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02D3753-9663-B9A1-90D8-D6A60B4253A2}"/>
                </a:ext>
              </a:extLst>
            </p:cNvPr>
            <p:cNvSpPr/>
            <p:nvPr/>
          </p:nvSpPr>
          <p:spPr>
            <a:xfrm>
              <a:off x="11477815" y="1047810"/>
              <a:ext cx="182191" cy="50196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A42EB6F-3784-22A7-CFC5-9821B6D00250}"/>
              </a:ext>
            </a:extLst>
          </p:cNvPr>
          <p:cNvSpPr/>
          <p:nvPr/>
        </p:nvSpPr>
        <p:spPr>
          <a:xfrm>
            <a:off x="5406887" y="5923252"/>
            <a:ext cx="3061252" cy="278898"/>
          </a:xfrm>
          <a:custGeom>
            <a:avLst/>
            <a:gdLst>
              <a:gd name="connsiteX0" fmla="*/ 3061252 w 3061252"/>
              <a:gd name="connsiteY0" fmla="*/ 225757 h 278898"/>
              <a:gd name="connsiteX1" fmla="*/ 2266122 w 3061252"/>
              <a:gd name="connsiteY1" fmla="*/ 470 h 278898"/>
              <a:gd name="connsiteX2" fmla="*/ 1391478 w 3061252"/>
              <a:gd name="connsiteY2" fmla="*/ 278765 h 278898"/>
              <a:gd name="connsiteX3" fmla="*/ 609600 w 3061252"/>
              <a:gd name="connsiteY3" fmla="*/ 40226 h 278898"/>
              <a:gd name="connsiteX4" fmla="*/ 0 w 3061252"/>
              <a:gd name="connsiteY4" fmla="*/ 265513 h 278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1252" h="278898">
                <a:moveTo>
                  <a:pt x="3061252" y="225757"/>
                </a:moveTo>
                <a:cubicBezTo>
                  <a:pt x="2802835" y="108696"/>
                  <a:pt x="2544418" y="-8365"/>
                  <a:pt x="2266122" y="470"/>
                </a:cubicBezTo>
                <a:cubicBezTo>
                  <a:pt x="1987826" y="9305"/>
                  <a:pt x="1667565" y="272139"/>
                  <a:pt x="1391478" y="278765"/>
                </a:cubicBezTo>
                <a:cubicBezTo>
                  <a:pt x="1115391" y="285391"/>
                  <a:pt x="841513" y="42435"/>
                  <a:pt x="609600" y="40226"/>
                </a:cubicBezTo>
                <a:cubicBezTo>
                  <a:pt x="377687" y="38017"/>
                  <a:pt x="188843" y="151765"/>
                  <a:pt x="0" y="265513"/>
                </a:cubicBezTo>
              </a:path>
            </a:pathLst>
          </a:custGeom>
          <a:noFill/>
          <a:ln w="571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4427436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72">
            <a:extLst>
              <a:ext uri="{FF2B5EF4-FFF2-40B4-BE49-F238E27FC236}">
                <a16:creationId xmlns:a16="http://schemas.microsoft.com/office/drawing/2014/main" id="{17417E3E-9C47-2671-6FA1-B882D74542F7}"/>
              </a:ext>
            </a:extLst>
          </p:cNvPr>
          <p:cNvSpPr txBox="1">
            <a:spLocks/>
          </p:cNvSpPr>
          <p:nvPr/>
        </p:nvSpPr>
        <p:spPr>
          <a:xfrm>
            <a:off x="2375804" y="2670201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14326035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31642-6768-8BBC-0097-571DA3CA0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المعيار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٥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1FEC2A1-803E-E829-5CC8-4CA5921DBF4E}"/>
              </a:ext>
            </a:extLst>
          </p:cNvPr>
          <p:cNvSpPr/>
          <p:nvPr/>
        </p:nvSpPr>
        <p:spPr>
          <a:xfrm>
            <a:off x="3485322" y="2096472"/>
            <a:ext cx="7702457" cy="248518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lvl="0" algn="r" rtl="1">
              <a:lnSpc>
                <a:spcPct val="107000"/>
              </a:lnSpc>
              <a:spcAft>
                <a:spcPts val="800"/>
              </a:spcAft>
            </a:pPr>
            <a:r>
              <a:rPr lang="en-US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يتم جمع المعلومات المحدثة اللازمة لبرامج حماية الطفل الفعالة واستخدامها وتخزينها ومشاركتها ، مع الاحترام الكامل للسرية ، ووفقًا لمبدأ" عدم </a:t>
            </a:r>
            <a:r>
              <a:rPr lang="en-US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إلحاق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الأذى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"والمصالح الفضلى للأطفال</a:t>
            </a:r>
            <a:r>
              <a:rPr lang="en-US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94183A0-4165-22D7-9DEB-E89B35DC31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9750" y="1640086"/>
            <a:ext cx="2841853" cy="3920965"/>
          </a:xfrm>
          <a:prstGeom prst="rect">
            <a:avLst/>
          </a:prstGeom>
          <a:ln>
            <a:solidFill>
              <a:schemeClr val="accent5"/>
            </a:solidFill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E21845D-AA01-1156-29B5-8F9469581912}"/>
              </a:ext>
            </a:extLst>
          </p:cNvPr>
          <p:cNvSpPr txBox="1"/>
          <p:nvPr/>
        </p:nvSpPr>
        <p:spPr>
          <a:xfrm>
            <a:off x="4240593" y="4854127"/>
            <a:ext cx="694718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المصدر: التحالف من أجل حماية الطفل في العمل الإنساني. </a:t>
            </a:r>
            <a:r>
              <a:rPr lang="ar-SA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(٢٠١٩). </a:t>
            </a:r>
            <a:r>
              <a:rPr lang="en-US" sz="1400" i="1" dirty="0" err="1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المعايير</a:t>
            </a:r>
            <a:r>
              <a:rPr lang="en-US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الدنيا لحماية الطفل في العمل الإنساني</a:t>
            </a:r>
          </a:p>
        </p:txBody>
      </p:sp>
    </p:spTree>
    <p:extLst>
      <p:ext uri="{BB962C8B-B14F-4D97-AF65-F5344CB8AC3E}">
        <p14:creationId xmlns:p14="http://schemas.microsoft.com/office/powerpoint/2010/main" val="641537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31642-6768-8BBC-0097-571DA3CA0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المعيار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٥</a:t>
            </a:r>
            <a:endParaRPr lang="en-B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C4122B-55D0-672B-7567-170340C219BE}"/>
              </a:ext>
            </a:extLst>
          </p:cNvPr>
          <p:cNvSpPr txBox="1"/>
          <p:nvPr/>
        </p:nvSpPr>
        <p:spPr>
          <a:xfrm>
            <a:off x="4258742" y="5119974"/>
            <a:ext cx="69025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المصدر: التحالف من أجل حماية الطفل في العمل الإنساني. </a:t>
            </a:r>
            <a:r>
              <a:rPr lang="ar-SA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(٢٠١٤).</a:t>
            </a:r>
            <a:r>
              <a:rPr lang="en-US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المبادئ</a:t>
            </a:r>
            <a:r>
              <a:rPr lang="en-US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التوجيهية المشتركة بين الوكالات لحماية الطفل وإدارة الحالة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1EDB3D8-A657-17AA-3DD4-1100B5CC5436}"/>
              </a:ext>
            </a:extLst>
          </p:cNvPr>
          <p:cNvSpPr/>
          <p:nvPr/>
        </p:nvSpPr>
        <p:spPr>
          <a:xfrm>
            <a:off x="3151573" y="1918414"/>
            <a:ext cx="8009701" cy="302117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lvl="0" algn="r" rtl="1">
              <a:lnSpc>
                <a:spcPct val="107000"/>
              </a:lnSpc>
              <a:spcAft>
                <a:spcPts val="800"/>
              </a:spcAft>
            </a:pP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بمجرد أن يتقرر أن إدارة الحالة هي نهج مناسب لمعالجة مخاطر حماية الطفل ونقاط الضعف ، فمن الضروري إنشاء نظام آمن وسري لجمع المعلومات وتخزينها ومشاركتها كأحد العناصر الأربعة الأساسية </a:t>
            </a:r>
            <a:r>
              <a:rPr lang="en-US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لتصميم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وتنفيذ</a:t>
            </a:r>
            <a:r>
              <a:rPr lang="ar-SA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خدمات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إدارة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الحال</a:t>
            </a:r>
            <a:r>
              <a:rPr lang="ar-SA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."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7C4D4ED-EA3F-4300-5884-D55A0F633B0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4"/>
          <a:stretch/>
        </p:blipFill>
        <p:spPr>
          <a:xfrm>
            <a:off x="743018" y="1635408"/>
            <a:ext cx="2715799" cy="3845066"/>
          </a:xfrm>
          <a:prstGeom prst="rect">
            <a:avLst/>
          </a:prstGeom>
          <a:ln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20204570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7E26B-AEE7-F582-E67D-2FAE1E00F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مبادئ حماية البيانات الشخصية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478353-DFF3-0944-AB15-5CF2C825A984}"/>
              </a:ext>
            </a:extLst>
          </p:cNvPr>
          <p:cNvSpPr txBox="1"/>
          <p:nvPr/>
        </p:nvSpPr>
        <p:spPr>
          <a:xfrm>
            <a:off x="1051560" y="2632330"/>
            <a:ext cx="48322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يحتاج أخصائي الحالة إلى إبلاغ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الطفل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الوالدين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أو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مقدمي الرعاية حول كيفية حماية معلوماتهم وإدارتها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ومشاركتها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يجب الحصول على 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موافقة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مسبقة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قبل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جمع أي بيانات شخصية للطفل أو معالجتها. وهذا يشمل موافقة الوالدين وكذلك موافقة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أو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قبول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الطفل على أساس سنهم ونضجهم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0F5813EB-2F2A-3A6D-07F3-A964603A880D}"/>
              </a:ext>
            </a:extLst>
          </p:cNvPr>
          <p:cNvSpPr/>
          <p:nvPr/>
        </p:nvSpPr>
        <p:spPr>
          <a:xfrm>
            <a:off x="1084377" y="1568094"/>
            <a:ext cx="4799445" cy="74757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algn="r" rtl="1"/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معالجة مشروعة وعادلة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350F56B-4BF8-5A44-11E8-E6EB65A975FB}"/>
              </a:ext>
            </a:extLst>
          </p:cNvPr>
          <p:cNvGrpSpPr/>
          <p:nvPr/>
        </p:nvGrpSpPr>
        <p:grpSpPr>
          <a:xfrm>
            <a:off x="610341" y="1419167"/>
            <a:ext cx="882438" cy="922098"/>
            <a:chOff x="7345680" y="2484120"/>
            <a:chExt cx="904240" cy="94488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952F0FF-B10B-B472-148C-D1397867DFAB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8" name="L-Shape 17">
              <a:extLst>
                <a:ext uri="{FF2B5EF4-FFF2-40B4-BE49-F238E27FC236}">
                  <a16:creationId xmlns:a16="http://schemas.microsoft.com/office/drawing/2014/main" id="{CDECF072-82F3-2D32-5C87-6D3AD9AC70CC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1E0A4A75-850A-1982-7C0A-81E6A635FDF2}"/>
              </a:ext>
            </a:extLst>
          </p:cNvPr>
          <p:cNvSpPr txBox="1"/>
          <p:nvPr/>
        </p:nvSpPr>
        <p:spPr>
          <a:xfrm>
            <a:off x="6645381" y="2632330"/>
            <a:ext cx="48322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يمكن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أخصائي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الحالة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فقط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جمع المعلومات الشخصية المطلوبة لتلبية احتياجات الطفل. البيانات الشخصية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التي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GB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خدم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هدف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ضمن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عملية إدارة الحالة لا ينبغي جمعها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5578E64F-7B7F-7E13-8189-203D74F7D57F}"/>
              </a:ext>
            </a:extLst>
          </p:cNvPr>
          <p:cNvSpPr/>
          <p:nvPr/>
        </p:nvSpPr>
        <p:spPr>
          <a:xfrm>
            <a:off x="6678198" y="1568094"/>
            <a:ext cx="4799445" cy="74757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algn="r" rtl="1"/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تحديد</a:t>
            </a: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الغرض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F88B0C8-C6C1-8F32-2267-1BED30F44647}"/>
              </a:ext>
            </a:extLst>
          </p:cNvPr>
          <p:cNvGrpSpPr/>
          <p:nvPr/>
        </p:nvGrpSpPr>
        <p:grpSpPr>
          <a:xfrm>
            <a:off x="6204162" y="1419167"/>
            <a:ext cx="882438" cy="922098"/>
            <a:chOff x="7345680" y="2484120"/>
            <a:chExt cx="904240" cy="944880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FA1B8419-8AFE-7C1A-35E8-929F6FD1D344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8" name="L-Shape 27">
              <a:extLst>
                <a:ext uri="{FF2B5EF4-FFF2-40B4-BE49-F238E27FC236}">
                  <a16:creationId xmlns:a16="http://schemas.microsoft.com/office/drawing/2014/main" id="{D52711EC-C52B-C5EB-BD36-B8B9F7D62E54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54AFC07-8696-7443-4929-37370AA04421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7" name="Hexagon 6">
              <a:extLst>
                <a:ext uri="{FF2B5EF4-FFF2-40B4-BE49-F238E27FC236}">
                  <a16:creationId xmlns:a16="http://schemas.microsoft.com/office/drawing/2014/main" id="{4F6A7048-683E-4E17-E1C7-94EB07FC0FC3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10925419-CF7F-C1DD-3D42-6ADD5077A18B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05837B6-FFE1-5A14-6438-F95CE87613BC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٣٧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AC2A4B93-BB27-EAC7-5849-671A32677DE7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916419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7E26B-AEE7-F582-E67D-2FAE1E00F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مبادئ حماية البيانات الشخصية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ADC6198-1BEC-F6BD-0E2C-ED0BA2973F47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E03F1189-3F7A-07C3-ECB6-770DB14CAA91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43CB723-1D97-E6DE-302F-56E08082150C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94F3DE5-22A9-09E7-1295-E4A5AD6725E8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٣٧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94EE879-DF1C-18B9-98FB-3E4D4BA2FB83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75E0497-8538-B8DB-C9D6-4CC9CFB3E3F9}"/>
              </a:ext>
            </a:extLst>
          </p:cNvPr>
          <p:cNvSpPr txBox="1"/>
          <p:nvPr/>
        </p:nvSpPr>
        <p:spPr>
          <a:xfrm>
            <a:off x="1051560" y="3074109"/>
            <a:ext cx="483226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يجب على أخصائي الحالة تقليل المعلومات الشخصية التي يتم جمعها ومعالجتها ومشاركتها. ولا ينبغي تقاسم أي معلومات حساسة ومحددة للهوية التي يتم جمعها عن الأطفال إلا على أساس 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الحاجة إلى المعرفة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مع أقل عدد ممكن من الأفراد.</a:t>
            </a:r>
            <a:endParaRPr lang="en-B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BB39675-6484-8494-B5CB-B267B40C9119}"/>
              </a:ext>
            </a:extLst>
          </p:cNvPr>
          <p:cNvSpPr/>
          <p:nvPr/>
        </p:nvSpPr>
        <p:spPr>
          <a:xfrm>
            <a:off x="1084377" y="2009873"/>
            <a:ext cx="4799445" cy="74757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algn="r" rtl="1"/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قليل</a:t>
            </a: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البيانات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0C53F29-81F7-C13D-811D-0289885BEB6D}"/>
              </a:ext>
            </a:extLst>
          </p:cNvPr>
          <p:cNvGrpSpPr/>
          <p:nvPr/>
        </p:nvGrpSpPr>
        <p:grpSpPr>
          <a:xfrm>
            <a:off x="610341" y="1860946"/>
            <a:ext cx="882438" cy="922098"/>
            <a:chOff x="7345680" y="2484120"/>
            <a:chExt cx="904240" cy="94488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4C56A13-58D8-7024-452E-3D5D602E63B4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0" name="L-Shape 19">
              <a:extLst>
                <a:ext uri="{FF2B5EF4-FFF2-40B4-BE49-F238E27FC236}">
                  <a16:creationId xmlns:a16="http://schemas.microsoft.com/office/drawing/2014/main" id="{6DB13482-A066-47DF-051C-E5E93A39A648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B89EAB87-1511-A5C0-BA14-BC97B109169E}"/>
              </a:ext>
            </a:extLst>
          </p:cNvPr>
          <p:cNvSpPr txBox="1"/>
          <p:nvPr/>
        </p:nvSpPr>
        <p:spPr>
          <a:xfrm>
            <a:off x="6645381" y="3074109"/>
            <a:ext cx="483226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يحتاج أخصائي الحالة إلى إبلاغ الطفل أو الوالد أو مقدم الرعاية بحقهم في 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الوصول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إلى بياناتهم الشخصية 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وتصحيحها وحذفها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في ملف إدارة الحالة ونظام إدارة المعلومات. يمكنهم القيام بذلك في أي خطوة من عملية إدارة الحالة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6C954735-ADDC-65EF-041E-866EA88A9533}"/>
              </a:ext>
            </a:extLst>
          </p:cNvPr>
          <p:cNvSpPr/>
          <p:nvPr/>
        </p:nvSpPr>
        <p:spPr>
          <a:xfrm>
            <a:off x="6678198" y="2009873"/>
            <a:ext cx="4799445" cy="74757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algn="r" rtl="1"/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احترم حقوق الطفل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33492AC-ED84-4053-1757-0A343D266CDA}"/>
              </a:ext>
            </a:extLst>
          </p:cNvPr>
          <p:cNvGrpSpPr/>
          <p:nvPr/>
        </p:nvGrpSpPr>
        <p:grpSpPr>
          <a:xfrm>
            <a:off x="6204162" y="1860946"/>
            <a:ext cx="882438" cy="922098"/>
            <a:chOff x="7345680" y="2484120"/>
            <a:chExt cx="904240" cy="944880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BC29DBB9-F92C-53FC-E610-FE632B98EF0C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5" name="L-Shape 24">
              <a:extLst>
                <a:ext uri="{FF2B5EF4-FFF2-40B4-BE49-F238E27FC236}">
                  <a16:creationId xmlns:a16="http://schemas.microsoft.com/office/drawing/2014/main" id="{4C96A58F-B193-9150-7797-5C9E3E839DA9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3677236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FE33D0E-193C-2C6C-89BF-E69C9595D186}"/>
              </a:ext>
            </a:extLst>
          </p:cNvPr>
          <p:cNvCxnSpPr>
            <a:cxnSpLocks/>
          </p:cNvCxnSpPr>
          <p:nvPr/>
        </p:nvCxnSpPr>
        <p:spPr>
          <a:xfrm flipV="1">
            <a:off x="3533166" y="2244148"/>
            <a:ext cx="1481799" cy="845704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5E471F7E-9B96-FB67-506E-4676F55B6A0C}"/>
              </a:ext>
            </a:extLst>
          </p:cNvPr>
          <p:cNvSpPr/>
          <p:nvPr/>
        </p:nvSpPr>
        <p:spPr>
          <a:xfrm>
            <a:off x="3908816" y="3089852"/>
            <a:ext cx="1622793" cy="1622793"/>
          </a:xfrm>
          <a:prstGeom prst="ellipse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85BD4D5-67E8-4B92-7C39-09A4723A326B}"/>
              </a:ext>
            </a:extLst>
          </p:cNvPr>
          <p:cNvSpPr/>
          <p:nvPr/>
        </p:nvSpPr>
        <p:spPr>
          <a:xfrm>
            <a:off x="5531609" y="2220371"/>
            <a:ext cx="590227" cy="590227"/>
          </a:xfrm>
          <a:prstGeom prst="rect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DAFB3B-C988-2D4D-6026-4E749C5C8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تمرين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للمراجعة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A946D8E-F296-C872-3D24-9CE6FBCAF480}"/>
              </a:ext>
            </a:extLst>
          </p:cNvPr>
          <p:cNvSpPr/>
          <p:nvPr/>
        </p:nvSpPr>
        <p:spPr>
          <a:xfrm>
            <a:off x="838200" y="5867400"/>
            <a:ext cx="4506687" cy="46808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CC2DDA-3387-6815-66F9-0F24280636C6}"/>
              </a:ext>
            </a:extLst>
          </p:cNvPr>
          <p:cNvSpPr txBox="1"/>
          <p:nvPr/>
        </p:nvSpPr>
        <p:spPr>
          <a:xfrm>
            <a:off x="6932154" y="2704177"/>
            <a:ext cx="369058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ارسم ما تتذكره من </a:t>
            </a:r>
            <a:r>
              <a:rPr lang="en-GB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الوحدة</a:t>
            </a:r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١</a:t>
            </a:r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أ</a:t>
            </a:r>
            <a:r>
              <a:rPr lang="en-GB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سس</a:t>
            </a:r>
            <a:r>
              <a:rPr lang="en-GB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حماية الطفل</a:t>
            </a:r>
            <a:endParaRPr lang="en-BE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02CD52-A0BA-65DC-3E0D-D09699C862DE}"/>
              </a:ext>
            </a:extLst>
          </p:cNvPr>
          <p:cNvGrpSpPr/>
          <p:nvPr/>
        </p:nvGrpSpPr>
        <p:grpSpPr>
          <a:xfrm rot="571891">
            <a:off x="3300382" y="3200408"/>
            <a:ext cx="179388" cy="624906"/>
            <a:chOff x="11477815" y="915101"/>
            <a:chExt cx="182192" cy="634674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7FA18EA4-39F2-3368-AD94-C7E8BEEF5DCB}"/>
                </a:ext>
              </a:extLst>
            </p:cNvPr>
            <p:cNvSpPr/>
            <p:nvPr/>
          </p:nvSpPr>
          <p:spPr>
            <a:xfrm>
              <a:off x="11477816" y="915101"/>
              <a:ext cx="182191" cy="132855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3F2E26-27A8-DD6F-E6F9-94A6F480876F}"/>
                </a:ext>
              </a:extLst>
            </p:cNvPr>
            <p:cNvSpPr/>
            <p:nvPr/>
          </p:nvSpPr>
          <p:spPr>
            <a:xfrm>
              <a:off x="11477815" y="1047810"/>
              <a:ext cx="182191" cy="50196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2" name="Google Shape;315;p4">
            <a:extLst>
              <a:ext uri="{FF2B5EF4-FFF2-40B4-BE49-F238E27FC236}">
                <a16:creationId xmlns:a16="http://schemas.microsoft.com/office/drawing/2014/main" id="{29317631-3323-6AA9-830E-B7DF1B3AF7F0}"/>
              </a:ext>
            </a:extLst>
          </p:cNvPr>
          <p:cNvSpPr/>
          <p:nvPr/>
        </p:nvSpPr>
        <p:spPr>
          <a:xfrm>
            <a:off x="1709755" y="2195282"/>
            <a:ext cx="1139942" cy="116957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317;p4">
            <a:extLst>
              <a:ext uri="{FF2B5EF4-FFF2-40B4-BE49-F238E27FC236}">
                <a16:creationId xmlns:a16="http://schemas.microsoft.com/office/drawing/2014/main" id="{13520DD2-E586-4A2E-D90D-2DAE673E2D0F}"/>
              </a:ext>
            </a:extLst>
          </p:cNvPr>
          <p:cNvSpPr/>
          <p:nvPr/>
        </p:nvSpPr>
        <p:spPr>
          <a:xfrm>
            <a:off x="1709755" y="3593554"/>
            <a:ext cx="1078314" cy="181588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317;p4">
            <a:extLst>
              <a:ext uri="{FF2B5EF4-FFF2-40B4-BE49-F238E27FC236}">
                <a16:creationId xmlns:a16="http://schemas.microsoft.com/office/drawing/2014/main" id="{1BE81D17-8269-55B5-B67E-F2919E3E960C}"/>
              </a:ext>
            </a:extLst>
          </p:cNvPr>
          <p:cNvSpPr/>
          <p:nvPr/>
        </p:nvSpPr>
        <p:spPr>
          <a:xfrm rot="3817069">
            <a:off x="2902182" y="3168731"/>
            <a:ext cx="346286" cy="1081580"/>
          </a:xfrm>
          <a:prstGeom prst="round2SameRect">
            <a:avLst>
              <a:gd name="adj1" fmla="val 50000"/>
              <a:gd name="adj2" fmla="val 2329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383977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7E26B-AEE7-F582-E67D-2FAE1E00F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مبادئ حماية البيانات الشخصية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63EFFE-01C1-C383-C055-630FF4958491}"/>
              </a:ext>
            </a:extLst>
          </p:cNvPr>
          <p:cNvSpPr txBox="1"/>
          <p:nvPr/>
        </p:nvSpPr>
        <p:spPr>
          <a:xfrm>
            <a:off x="1051560" y="2786920"/>
            <a:ext cx="48322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يحتاج أخصائي الحالة إلى حماية البيانات الشخصية للطفل بشكل آمن والحفاظ على سريتها.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و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التأكد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من أن الأشخاص الذين لديهم موافقة فقط هم من يمكنهم الوصول. لا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يمكن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لأخصائي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الحالة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مشاركة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أي معلومات دون موافقة الطفل أو الوالد أو مقدم الرعاية إلا في ظروف استثنائية عندما يكون ذلك في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مصلحة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الطفل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الفضلى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9DB0964-3C2A-E46F-F472-BD30378ED5ED}"/>
              </a:ext>
            </a:extLst>
          </p:cNvPr>
          <p:cNvSpPr/>
          <p:nvPr/>
        </p:nvSpPr>
        <p:spPr>
          <a:xfrm>
            <a:off x="1084377" y="1722684"/>
            <a:ext cx="4799445" cy="74757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algn="r" rtl="1"/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السرية والأمان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0F0117D-6EA8-E02D-3902-178A3356D48F}"/>
              </a:ext>
            </a:extLst>
          </p:cNvPr>
          <p:cNvGrpSpPr/>
          <p:nvPr/>
        </p:nvGrpSpPr>
        <p:grpSpPr>
          <a:xfrm>
            <a:off x="610341" y="1573757"/>
            <a:ext cx="882438" cy="922098"/>
            <a:chOff x="7345680" y="2484120"/>
            <a:chExt cx="904240" cy="94488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E69978E5-B9C9-825C-B31C-961E80E9B32E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0" name="L-Shape 19">
              <a:extLst>
                <a:ext uri="{FF2B5EF4-FFF2-40B4-BE49-F238E27FC236}">
                  <a16:creationId xmlns:a16="http://schemas.microsoft.com/office/drawing/2014/main" id="{605779FF-ED0D-302B-729A-BAE2B065E81A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F996725E-C081-46BB-1BE4-9AF4BE15E4DE}"/>
              </a:ext>
            </a:extLst>
          </p:cNvPr>
          <p:cNvSpPr txBox="1"/>
          <p:nvPr/>
        </p:nvSpPr>
        <p:spPr>
          <a:xfrm>
            <a:off x="6645381" y="2786920"/>
            <a:ext cx="48322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يجب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أن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يتم 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حذف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البيانات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الشخصية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للطفل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من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جميع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الأنظمة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عندما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تعد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تخدم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غرض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ولم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تعد هناك حاجة إليها.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215A5DEE-9485-FE8D-188B-B412DB3581AD}"/>
              </a:ext>
            </a:extLst>
          </p:cNvPr>
          <p:cNvSpPr/>
          <p:nvPr/>
        </p:nvSpPr>
        <p:spPr>
          <a:xfrm>
            <a:off x="6678198" y="1722684"/>
            <a:ext cx="4799445" cy="74757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algn="r" rtl="1"/>
            <a:r>
              <a:rPr lang="ar-SA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الحفظ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8F3F786-E8A8-43E9-8285-B86A714FCF64}"/>
              </a:ext>
            </a:extLst>
          </p:cNvPr>
          <p:cNvGrpSpPr/>
          <p:nvPr/>
        </p:nvGrpSpPr>
        <p:grpSpPr>
          <a:xfrm>
            <a:off x="6204162" y="1573757"/>
            <a:ext cx="882438" cy="922098"/>
            <a:chOff x="7345680" y="2484120"/>
            <a:chExt cx="904240" cy="944880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D3BE8410-AF54-A497-2763-DE87594803B4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5" name="L-Shape 24">
              <a:extLst>
                <a:ext uri="{FF2B5EF4-FFF2-40B4-BE49-F238E27FC236}">
                  <a16:creationId xmlns:a16="http://schemas.microsoft.com/office/drawing/2014/main" id="{3FDC2214-B41F-E7A5-397A-94CADDC2F65D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3786147-B2EE-8C87-0C49-0FE6431DF1FD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6" name="Hexagon 5">
              <a:extLst>
                <a:ext uri="{FF2B5EF4-FFF2-40B4-BE49-F238E27FC236}">
                  <a16:creationId xmlns:a16="http://schemas.microsoft.com/office/drawing/2014/main" id="{91985E30-269F-3189-CD1A-FABB7C209C73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941285C-C837-C248-A0FA-0FA540EA9017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498EF89-E5A6-7D57-2D5C-A3AE07BC1D0F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٣٧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75DF1D77-530D-1FBA-8319-6D5A25D917F2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9524420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8567F-907B-7E1B-D1F5-C85FC8BB6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مبادئ إدارة المعلومات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34131DF-75EC-0FC5-60CD-86CB21190F97}"/>
              </a:ext>
            </a:extLst>
          </p:cNvPr>
          <p:cNvGrpSpPr/>
          <p:nvPr/>
        </p:nvGrpSpPr>
        <p:grpSpPr>
          <a:xfrm rot="1586735">
            <a:off x="2464563" y="3431525"/>
            <a:ext cx="241362" cy="978951"/>
            <a:chOff x="2121760" y="2323613"/>
            <a:chExt cx="200377" cy="825212"/>
          </a:xfrm>
          <a:solidFill>
            <a:schemeClr val="bg1"/>
          </a:solidFill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5C76066D-1BFC-322C-1A02-783269EEF7F5}"/>
                </a:ext>
              </a:extLst>
            </p:cNvPr>
            <p:cNvSpPr/>
            <p:nvPr/>
          </p:nvSpPr>
          <p:spPr>
            <a:xfrm>
              <a:off x="2121760" y="2323613"/>
              <a:ext cx="200377" cy="17273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BC39DC5-57F8-7500-BE5B-14EFAA94BCDF}"/>
                </a:ext>
              </a:extLst>
            </p:cNvPr>
            <p:cNvSpPr/>
            <p:nvPr/>
          </p:nvSpPr>
          <p:spPr>
            <a:xfrm>
              <a:off x="2121760" y="2496166"/>
              <a:ext cx="200377" cy="65265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628F1AD-BA52-7343-199B-E408E1144FBD}"/>
              </a:ext>
            </a:extLst>
          </p:cNvPr>
          <p:cNvSpPr/>
          <p:nvPr/>
        </p:nvSpPr>
        <p:spPr>
          <a:xfrm>
            <a:off x="2053178" y="2654705"/>
            <a:ext cx="1064135" cy="59768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B0FC914-0649-042B-73E0-58F21FE26028}"/>
              </a:ext>
            </a:extLst>
          </p:cNvPr>
          <p:cNvSpPr/>
          <p:nvPr/>
        </p:nvSpPr>
        <p:spPr>
          <a:xfrm>
            <a:off x="4885646" y="2376165"/>
            <a:ext cx="6125283" cy="35995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4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هي مبادئ إدارة معلومات الحماية </a:t>
            </a:r>
            <a:r>
              <a:rPr lang="en-GB" sz="4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التي</a:t>
            </a:r>
            <a:r>
              <a:rPr lang="en-GB" sz="4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4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تم</a:t>
            </a:r>
            <a:r>
              <a:rPr lang="en-GB" sz="4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انتهاكها أو احترامها؟</a:t>
            </a:r>
            <a:endParaRPr lang="en-BE" sz="4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D712F81-EBA2-D6D6-DEA5-52D2BA553965}"/>
              </a:ext>
            </a:extLst>
          </p:cNvPr>
          <p:cNvGrpSpPr/>
          <p:nvPr/>
        </p:nvGrpSpPr>
        <p:grpSpPr>
          <a:xfrm>
            <a:off x="1295265" y="2974796"/>
            <a:ext cx="2284589" cy="2658138"/>
            <a:chOff x="8021849" y="3622964"/>
            <a:chExt cx="932930" cy="1088645"/>
          </a:xfrm>
          <a:solidFill>
            <a:schemeClr val="accent5"/>
          </a:solidFill>
        </p:grpSpPr>
        <p:sp>
          <p:nvSpPr>
            <p:cNvPr id="12" name="Flowchart: Card 11">
              <a:extLst>
                <a:ext uri="{FF2B5EF4-FFF2-40B4-BE49-F238E27FC236}">
                  <a16:creationId xmlns:a16="http://schemas.microsoft.com/office/drawing/2014/main" id="{59DAEBC5-B4DB-C546-DC96-8DF8DB746C75}"/>
                </a:ext>
              </a:extLst>
            </p:cNvPr>
            <p:cNvSpPr/>
            <p:nvPr/>
          </p:nvSpPr>
          <p:spPr>
            <a:xfrm>
              <a:off x="8192676" y="3819749"/>
              <a:ext cx="762103" cy="891860"/>
            </a:xfrm>
            <a:prstGeom prst="flowChartPunchedCard">
              <a:avLst/>
            </a:prstGeom>
            <a:grp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3" name="Flowchart: Card 12">
              <a:extLst>
                <a:ext uri="{FF2B5EF4-FFF2-40B4-BE49-F238E27FC236}">
                  <a16:creationId xmlns:a16="http://schemas.microsoft.com/office/drawing/2014/main" id="{768611CC-168B-B4D2-06CE-E6CA9BD7E684}"/>
                </a:ext>
              </a:extLst>
            </p:cNvPr>
            <p:cNvSpPr/>
            <p:nvPr/>
          </p:nvSpPr>
          <p:spPr>
            <a:xfrm>
              <a:off x="8109763" y="3716795"/>
              <a:ext cx="762103" cy="891860"/>
            </a:xfrm>
            <a:prstGeom prst="flowChartPunchedCard">
              <a:avLst/>
            </a:prstGeom>
            <a:grp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4" name="Flowchart: Card 13">
              <a:extLst>
                <a:ext uri="{FF2B5EF4-FFF2-40B4-BE49-F238E27FC236}">
                  <a16:creationId xmlns:a16="http://schemas.microsoft.com/office/drawing/2014/main" id="{2C930427-67AF-D345-515F-5380B5CEAA4A}"/>
                </a:ext>
              </a:extLst>
            </p:cNvPr>
            <p:cNvSpPr/>
            <p:nvPr/>
          </p:nvSpPr>
          <p:spPr>
            <a:xfrm>
              <a:off x="8021849" y="3622964"/>
              <a:ext cx="762103" cy="891860"/>
            </a:xfrm>
            <a:prstGeom prst="flowChartPunchedCard">
              <a:avLst/>
            </a:prstGeom>
            <a:grp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5" name="Circle: Hollow 14">
              <a:extLst>
                <a:ext uri="{FF2B5EF4-FFF2-40B4-BE49-F238E27FC236}">
                  <a16:creationId xmlns:a16="http://schemas.microsoft.com/office/drawing/2014/main" id="{0D401678-A682-428F-0F67-1364B4BC2440}"/>
                </a:ext>
              </a:extLst>
            </p:cNvPr>
            <p:cNvSpPr/>
            <p:nvPr/>
          </p:nvSpPr>
          <p:spPr>
            <a:xfrm>
              <a:off x="8158745" y="3843931"/>
              <a:ext cx="469221" cy="469221"/>
            </a:xfrm>
            <a:prstGeom prst="donut">
              <a:avLst>
                <a:gd name="adj" fmla="val 3218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2C721B52-49B9-0BF1-1E10-771B3E5F06A2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8" name="Hexagon 7">
              <a:extLst>
                <a:ext uri="{FF2B5EF4-FFF2-40B4-BE49-F238E27FC236}">
                  <a16:creationId xmlns:a16="http://schemas.microsoft.com/office/drawing/2014/main" id="{2386292F-AC28-4DBD-C438-690C3B87296B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A757262-905E-9168-31F3-8203DE1B7EE4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88A41054-781A-861D-D0F0-9DE07E4CC92D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٣٨</a:t>
                </a:r>
                <a:endParaRPr lang="en-CA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F112631-EA0E-7CF5-E331-375E8EBC27F3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A42AE33-9E93-3FD1-F66A-7A29FFC6795B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9" name="Isosceles Triangle 18">
                <a:extLst>
                  <a:ext uri="{FF2B5EF4-FFF2-40B4-BE49-F238E27FC236}">
                    <a16:creationId xmlns:a16="http://schemas.microsoft.com/office/drawing/2014/main" id="{12C10EC1-EF64-5DBE-F52C-5C7B12B1B564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5A5DA3F-FAED-AD10-6899-A55FFA64E0DC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30" name="Google Shape;114;p9">
            <a:extLst>
              <a:ext uri="{FF2B5EF4-FFF2-40B4-BE49-F238E27FC236}">
                <a16:creationId xmlns:a16="http://schemas.microsoft.com/office/drawing/2014/main" id="{2653464C-7890-554B-DB11-9B17C8C66BA5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A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٥</a:t>
            </a:r>
            <a:r>
              <a:rPr lang="en-US" sz="1800" b="1" i="0" u="none" strike="noStrike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دقائق</a:t>
            </a:r>
            <a:endParaRPr b="1" dirty="0">
              <a:solidFill>
                <a:schemeClr val="accent5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17E4B4C-5C67-997C-0AFC-53C2FFED6F6B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CD55FD7-4469-1544-6452-41BDDF2AF113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CB49550-BCB4-7A0F-0E51-D1A7E7EFE13C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3A028ABC-2725-E6C3-335B-FAE97B820002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BBC7267-876F-E089-6A1D-25B6E2642CFC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5C4DEC5-A18B-7989-A863-BFA9CFDD4868}"/>
              </a:ext>
            </a:extLst>
          </p:cNvPr>
          <p:cNvGrpSpPr/>
          <p:nvPr/>
        </p:nvGrpSpPr>
        <p:grpSpPr>
          <a:xfrm>
            <a:off x="3299327" y="2024822"/>
            <a:ext cx="904240" cy="944880"/>
            <a:chOff x="7345680" y="2484120"/>
            <a:chExt cx="904240" cy="94488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69D7170-843F-A62B-B67C-E63BC8DF92E5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8" name="L-Shape 37">
              <a:extLst>
                <a:ext uri="{FF2B5EF4-FFF2-40B4-BE49-F238E27FC236}">
                  <a16:creationId xmlns:a16="http://schemas.microsoft.com/office/drawing/2014/main" id="{10E2AFDC-5170-4174-7491-E35889ACB7EC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68B4875-C434-8681-1A50-CC0253096978}"/>
              </a:ext>
            </a:extLst>
          </p:cNvPr>
          <p:cNvGrpSpPr/>
          <p:nvPr/>
        </p:nvGrpSpPr>
        <p:grpSpPr>
          <a:xfrm>
            <a:off x="4067472" y="2779946"/>
            <a:ext cx="904240" cy="944880"/>
            <a:chOff x="7090831" y="3731241"/>
            <a:chExt cx="904240" cy="94488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57E87B0-94B1-BC88-1D04-24A8AE15AC37}"/>
                </a:ext>
              </a:extLst>
            </p:cNvPr>
            <p:cNvSpPr/>
            <p:nvPr/>
          </p:nvSpPr>
          <p:spPr>
            <a:xfrm>
              <a:off x="7090831" y="3731241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1" name="Plus Sign 40">
              <a:extLst>
                <a:ext uri="{FF2B5EF4-FFF2-40B4-BE49-F238E27FC236}">
                  <a16:creationId xmlns:a16="http://schemas.microsoft.com/office/drawing/2014/main" id="{165227A9-124C-9ECD-20FB-73D024E3BF41}"/>
                </a:ext>
              </a:extLst>
            </p:cNvPr>
            <p:cNvSpPr/>
            <p:nvPr/>
          </p:nvSpPr>
          <p:spPr>
            <a:xfrm rot="2700000">
              <a:off x="7223315" y="3868494"/>
              <a:ext cx="655187" cy="670373"/>
            </a:xfrm>
            <a:prstGeom prst="mathPlus">
              <a:avLst>
                <a:gd name="adj1" fmla="val 2040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295889000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نقاط التعلم الأساسية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1CBB58F-5083-4801-92DA-7B1226B29307}"/>
              </a:ext>
            </a:extLst>
          </p:cNvPr>
          <p:cNvSpPr txBox="1"/>
          <p:nvPr/>
        </p:nvSpPr>
        <p:spPr>
          <a:xfrm>
            <a:off x="838200" y="3595156"/>
            <a:ext cx="305427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هناك عدة أسباب لتخزين وجمع معلومات الطفل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1B82F7A-E10B-497D-B56D-CBA9C3B90431}"/>
              </a:ext>
            </a:extLst>
          </p:cNvPr>
          <p:cNvSpPr txBox="1"/>
          <p:nvPr/>
        </p:nvSpPr>
        <p:spPr>
          <a:xfrm>
            <a:off x="4499070" y="3595156"/>
            <a:ext cx="3054276" cy="144655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يجب تلبية الحد الأدنى من معايير حماية الطفل لجمع المعلومات واستخدامها وتخزينها ومشاركتها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3E8062D-8454-4777-8880-7AC61A21B5C8}"/>
              </a:ext>
            </a:extLst>
          </p:cNvPr>
          <p:cNvSpPr txBox="1"/>
          <p:nvPr/>
        </p:nvSpPr>
        <p:spPr>
          <a:xfrm>
            <a:off x="8237369" y="3595156"/>
            <a:ext cx="2877764" cy="144655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هناك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٦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مبادئ لحماية البيانات </a:t>
            </a:r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الشخصية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التي </a:t>
            </a:r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يجب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على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أخصائي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حالة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احترامها في عملهم اليومي</a:t>
            </a:r>
          </a:p>
        </p:txBody>
      </p:sp>
      <p:sp>
        <p:nvSpPr>
          <p:cNvPr id="34" name="5-Point Star 5">
            <a:extLst>
              <a:ext uri="{FF2B5EF4-FFF2-40B4-BE49-F238E27FC236}">
                <a16:creationId xmlns:a16="http://schemas.microsoft.com/office/drawing/2014/main" id="{ECAC8C23-BF90-4E64-B2A2-0921CEE866DC}"/>
              </a:ext>
            </a:extLst>
          </p:cNvPr>
          <p:cNvSpPr/>
          <p:nvPr/>
        </p:nvSpPr>
        <p:spPr>
          <a:xfrm>
            <a:off x="1839558" y="205242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5" name="5-Point Star 5">
            <a:extLst>
              <a:ext uri="{FF2B5EF4-FFF2-40B4-BE49-F238E27FC236}">
                <a16:creationId xmlns:a16="http://schemas.microsoft.com/office/drawing/2014/main" id="{581CC547-B3A8-4A6D-8027-E2FFDDDD151A}"/>
              </a:ext>
            </a:extLst>
          </p:cNvPr>
          <p:cNvSpPr/>
          <p:nvPr/>
        </p:nvSpPr>
        <p:spPr>
          <a:xfrm>
            <a:off x="5499868" y="205242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6" name="5-Point Star 5">
            <a:extLst>
              <a:ext uri="{FF2B5EF4-FFF2-40B4-BE49-F238E27FC236}">
                <a16:creationId xmlns:a16="http://schemas.microsoft.com/office/drawing/2014/main" id="{AD2A2615-1B05-4976-9B65-4FFF4AF85A3F}"/>
              </a:ext>
            </a:extLst>
          </p:cNvPr>
          <p:cNvSpPr/>
          <p:nvPr/>
        </p:nvSpPr>
        <p:spPr>
          <a:xfrm>
            <a:off x="9150471" y="205242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504006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9746DE1C-CB1C-23DD-4FDC-F875B976588A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2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</a:t>
            </a:r>
            <a: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٦</a:t>
            </a:r>
            <a:endParaRPr lang="en-CA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CA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إغلاق</a:t>
            </a:r>
            <a:r>
              <a:rPr lang="ar-S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الوحدة</a:t>
            </a:r>
            <a:endParaRPr lang="en-US" sz="5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p31"/>
          <p:cNvSpPr txBox="1"/>
          <p:nvPr/>
        </p:nvSpPr>
        <p:spPr>
          <a:xfrm>
            <a:off x="5203305" y="3429000"/>
            <a:ext cx="2072639" cy="454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الخطوات التالية</a:t>
            </a:r>
            <a:endParaRPr sz="22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5" name="Google Shape;735;p31"/>
          <p:cNvSpPr txBox="1"/>
          <p:nvPr/>
        </p:nvSpPr>
        <p:spPr>
          <a:xfrm>
            <a:off x="8647545" y="3437143"/>
            <a:ext cx="2072639" cy="42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إغلاق</a:t>
            </a:r>
            <a:endParaRPr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5254947-4E7B-B90A-E595-FA1CBBAD3E76}"/>
              </a:ext>
            </a:extLst>
          </p:cNvPr>
          <p:cNvSpPr/>
          <p:nvPr/>
        </p:nvSpPr>
        <p:spPr>
          <a:xfrm>
            <a:off x="5357208" y="2943013"/>
            <a:ext cx="307809" cy="3089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568D3A5-8269-E61B-EE6E-3C836626E5C1}"/>
              </a:ext>
            </a:extLst>
          </p:cNvPr>
          <p:cNvSpPr/>
          <p:nvPr/>
        </p:nvSpPr>
        <p:spPr>
          <a:xfrm>
            <a:off x="6526985" y="2940953"/>
            <a:ext cx="307809" cy="3089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0D8611-F219-4A35-2A25-178750CE1918}"/>
              </a:ext>
            </a:extLst>
          </p:cNvPr>
          <p:cNvSpPr/>
          <p:nvPr/>
        </p:nvSpPr>
        <p:spPr>
          <a:xfrm>
            <a:off x="5203305" y="2301135"/>
            <a:ext cx="5914381" cy="3164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r" rtl="1"/>
            <a:r>
              <a:rPr lang="en-GB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الذي يجعل إدارة الحالة صعبة أو متطلبة؟</a:t>
            </a:r>
            <a:endParaRPr lang="en-BE" sz="48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21140EC-A65C-BAD1-6794-54974B42F8BC}"/>
              </a:ext>
            </a:extLst>
          </p:cNvPr>
          <p:cNvGrpSpPr/>
          <p:nvPr/>
        </p:nvGrpSpPr>
        <p:grpSpPr>
          <a:xfrm>
            <a:off x="1732295" y="2311860"/>
            <a:ext cx="3415887" cy="2678824"/>
            <a:chOff x="1117683" y="2194390"/>
            <a:chExt cx="3415887" cy="2678824"/>
          </a:xfrm>
          <a:solidFill>
            <a:schemeClr val="accent5"/>
          </a:solidFill>
        </p:grpSpPr>
        <p:sp>
          <p:nvSpPr>
            <p:cNvPr id="7" name="Speech Bubble: Rectangle with Corners Rounded 6">
              <a:extLst>
                <a:ext uri="{FF2B5EF4-FFF2-40B4-BE49-F238E27FC236}">
                  <a16:creationId xmlns:a16="http://schemas.microsoft.com/office/drawing/2014/main" id="{5AC2F232-00F4-5FA5-4802-DDA87A75C5BB}"/>
                </a:ext>
              </a:extLst>
            </p:cNvPr>
            <p:cNvSpPr/>
            <p:nvPr/>
          </p:nvSpPr>
          <p:spPr>
            <a:xfrm>
              <a:off x="1117683" y="2194390"/>
              <a:ext cx="1792248" cy="120080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8" name="Speech Bubble: Rectangle with Corners Rounded 7">
              <a:extLst>
                <a:ext uri="{FF2B5EF4-FFF2-40B4-BE49-F238E27FC236}">
                  <a16:creationId xmlns:a16="http://schemas.microsoft.com/office/drawing/2014/main" id="{BC4DEC47-446C-C8DE-D13B-E76B82B86BED}"/>
                </a:ext>
              </a:extLst>
            </p:cNvPr>
            <p:cNvSpPr/>
            <p:nvPr/>
          </p:nvSpPr>
          <p:spPr>
            <a:xfrm>
              <a:off x="3240911" y="3671195"/>
              <a:ext cx="1292659" cy="866081"/>
            </a:xfrm>
            <a:prstGeom prst="wedgeRoundRectCallout">
              <a:avLst>
                <a:gd name="adj1" fmla="val -20501"/>
                <a:gd name="adj2" fmla="val 64241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CC79298F-543E-BF04-2E90-D82959C53A51}"/>
                </a:ext>
              </a:extLst>
            </p:cNvPr>
            <p:cNvSpPr/>
            <p:nvPr/>
          </p:nvSpPr>
          <p:spPr>
            <a:xfrm>
              <a:off x="1747778" y="4229639"/>
              <a:ext cx="1097717" cy="643575"/>
            </a:xfrm>
            <a:prstGeom prst="wedgeRoundRectCallout">
              <a:avLst>
                <a:gd name="adj1" fmla="val -20501"/>
                <a:gd name="adj2" fmla="val 84025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C6C8DD59-1752-DC2F-FF60-2AFF7B1DB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العمل الصعب والمتطلب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3896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Single Corner Snipped 23">
            <a:extLst>
              <a:ext uri="{FF2B5EF4-FFF2-40B4-BE49-F238E27FC236}">
                <a16:creationId xmlns:a16="http://schemas.microsoft.com/office/drawing/2014/main" id="{4530DC26-DB92-76F0-6E70-6161F5E2D428}"/>
              </a:ext>
            </a:extLst>
          </p:cNvPr>
          <p:cNvSpPr/>
          <p:nvPr/>
        </p:nvSpPr>
        <p:spPr>
          <a:xfrm>
            <a:off x="6025739" y="2132948"/>
            <a:ext cx="2764589" cy="3392556"/>
          </a:xfrm>
          <a:prstGeom prst="snip1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72584A-F74F-CF12-6809-E7323EC6C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خطة الدعم والرعاية الذاتية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1250137-DEBD-72F2-0AE8-1C471E4438A3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6986628A-2EAF-3398-8536-D4C479AC2002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EF06439B-3D26-7190-91D5-91F25070C10E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274DB40-7713-0A03-55EA-C3FE2064B637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٣٩</a:t>
                </a:r>
                <a:endParaRPr lang="en-CA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747E220-79CB-2940-25C8-9F1F736333E3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6EF6D96-DBCF-05DE-6E51-69A8DE49712E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2" name="Isosceles Triangle 11">
                <a:extLst>
                  <a:ext uri="{FF2B5EF4-FFF2-40B4-BE49-F238E27FC236}">
                    <a16:creationId xmlns:a16="http://schemas.microsoft.com/office/drawing/2014/main" id="{0204A77A-5D0C-3E0E-403A-4791F7CE638C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383AE80-6B94-6B55-3A40-E6AC6F3BB230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16" name="Google Shape;114;p9">
            <a:extLst>
              <a:ext uri="{FF2B5EF4-FFF2-40B4-BE49-F238E27FC236}">
                <a16:creationId xmlns:a16="http://schemas.microsoft.com/office/drawing/2014/main" id="{49ADA0E1-4F37-170C-ACF2-FBCE1B79578F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A" sz="1800" b="1" i="0" u="none" strike="noStrike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١٥</a:t>
            </a:r>
            <a:r>
              <a:rPr lang="en-US" sz="1800" b="1" i="0" u="none" strike="noStrike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دقيقة</a:t>
            </a:r>
            <a:endParaRPr b="1" dirty="0">
              <a:solidFill>
                <a:schemeClr val="accent5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EEAED28-EB2A-2188-DCBE-19956006FAB5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DD14682-F174-A69A-9D61-7E295649B9F8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5AD67623-8F9B-A368-05CE-48D96CC7A4B1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5BDA988-FEC6-A61C-D15E-C811064A4EAA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9A7CECE-F11A-E26A-6ED9-2141349238E8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8807C11-A970-480D-43F2-0FC3ADEE26B8}"/>
              </a:ext>
            </a:extLst>
          </p:cNvPr>
          <p:cNvGrpSpPr/>
          <p:nvPr/>
        </p:nvGrpSpPr>
        <p:grpSpPr>
          <a:xfrm>
            <a:off x="3556993" y="2009873"/>
            <a:ext cx="1791372" cy="3392556"/>
            <a:chOff x="6292281" y="3188629"/>
            <a:chExt cx="950012" cy="1799163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2C6984B5-C358-19C7-2988-B0C1F998C1A3}"/>
                </a:ext>
              </a:extLst>
            </p:cNvPr>
            <p:cNvGrpSpPr/>
            <p:nvPr/>
          </p:nvGrpSpPr>
          <p:grpSpPr>
            <a:xfrm>
              <a:off x="6292281" y="3188629"/>
              <a:ext cx="950012" cy="1799163"/>
              <a:chOff x="7838339" y="2226754"/>
              <a:chExt cx="1969639" cy="3730164"/>
            </a:xfrm>
            <a:solidFill>
              <a:schemeClr val="accent4"/>
            </a:solidFill>
          </p:grpSpPr>
          <p:sp>
            <p:nvSpPr>
              <p:cNvPr id="34" name="Round Same Side Corner Rectangle 3">
                <a:extLst>
                  <a:ext uri="{FF2B5EF4-FFF2-40B4-BE49-F238E27FC236}">
                    <a16:creationId xmlns:a16="http://schemas.microsoft.com/office/drawing/2014/main" id="{F500394B-37AE-30EB-9C73-CA0AD12FC5B2}"/>
                  </a:ext>
                </a:extLst>
              </p:cNvPr>
              <p:cNvSpPr/>
              <p:nvPr/>
            </p:nvSpPr>
            <p:spPr>
              <a:xfrm>
                <a:off x="8212525" y="3545356"/>
                <a:ext cx="1224623" cy="2411562"/>
              </a:xfrm>
              <a:prstGeom prst="round2SameRect">
                <a:avLst>
                  <a:gd name="adj1" fmla="val 41871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337D46BA-9757-BAF0-76CF-E09B15B9A112}"/>
                  </a:ext>
                </a:extLst>
              </p:cNvPr>
              <p:cNvSpPr/>
              <p:nvPr/>
            </p:nvSpPr>
            <p:spPr>
              <a:xfrm>
                <a:off x="8212539" y="2226754"/>
                <a:ext cx="1238543" cy="1238543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AB379C9D-9201-7A88-56E8-3578A501847F}"/>
                  </a:ext>
                </a:extLst>
              </p:cNvPr>
              <p:cNvGrpSpPr/>
              <p:nvPr/>
            </p:nvGrpSpPr>
            <p:grpSpPr>
              <a:xfrm rot="507905">
                <a:off x="7838339" y="3815940"/>
                <a:ext cx="553322" cy="1525212"/>
                <a:chOff x="7916671" y="3937945"/>
                <a:chExt cx="553322" cy="1525212"/>
              </a:xfrm>
              <a:grpFill/>
            </p:grpSpPr>
            <p:sp>
              <p:nvSpPr>
                <p:cNvPr id="40" name="Round Same Side Corner Rectangle 25">
                  <a:extLst>
                    <a:ext uri="{FF2B5EF4-FFF2-40B4-BE49-F238E27FC236}">
                      <a16:creationId xmlns:a16="http://schemas.microsoft.com/office/drawing/2014/main" id="{CAB4C431-7CB0-7BE6-5806-3E015678A097}"/>
                    </a:ext>
                  </a:extLst>
                </p:cNvPr>
                <p:cNvSpPr/>
                <p:nvPr/>
              </p:nvSpPr>
              <p:spPr>
                <a:xfrm rot="11570187">
                  <a:off x="8118418" y="3937945"/>
                  <a:ext cx="351575" cy="1086828"/>
                </a:xfrm>
                <a:prstGeom prst="round2SameRect">
                  <a:avLst>
                    <a:gd name="adj1" fmla="val 49300"/>
                    <a:gd name="adj2" fmla="val 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  <p:sp>
              <p:nvSpPr>
                <p:cNvPr id="41" name="Oval 40">
                  <a:extLst>
                    <a:ext uri="{FF2B5EF4-FFF2-40B4-BE49-F238E27FC236}">
                      <a16:creationId xmlns:a16="http://schemas.microsoft.com/office/drawing/2014/main" id="{F492C92E-19D8-3D25-C984-788D4E03B65F}"/>
                    </a:ext>
                  </a:extLst>
                </p:cNvPr>
                <p:cNvSpPr/>
                <p:nvPr/>
              </p:nvSpPr>
              <p:spPr>
                <a:xfrm>
                  <a:off x="7916671" y="5050247"/>
                  <a:ext cx="412910" cy="41291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BE367A64-4D93-7B52-EE9F-F444AB539067}"/>
                  </a:ext>
                </a:extLst>
              </p:cNvPr>
              <p:cNvGrpSpPr/>
              <p:nvPr/>
            </p:nvGrpSpPr>
            <p:grpSpPr>
              <a:xfrm rot="21105829" flipH="1">
                <a:off x="9243874" y="3806245"/>
                <a:ext cx="564104" cy="1525212"/>
                <a:chOff x="7916671" y="3937945"/>
                <a:chExt cx="553322" cy="1525212"/>
              </a:xfrm>
              <a:grpFill/>
            </p:grpSpPr>
            <p:sp>
              <p:nvSpPr>
                <p:cNvPr id="38" name="Round Same Side Corner Rectangle 25">
                  <a:extLst>
                    <a:ext uri="{FF2B5EF4-FFF2-40B4-BE49-F238E27FC236}">
                      <a16:creationId xmlns:a16="http://schemas.microsoft.com/office/drawing/2014/main" id="{35E9783B-BCEA-B785-4095-FBBCE0E21FA1}"/>
                    </a:ext>
                  </a:extLst>
                </p:cNvPr>
                <p:cNvSpPr/>
                <p:nvPr/>
              </p:nvSpPr>
              <p:spPr>
                <a:xfrm rot="11570187">
                  <a:off x="8118418" y="3937945"/>
                  <a:ext cx="351575" cy="1086828"/>
                </a:xfrm>
                <a:prstGeom prst="round2SameRect">
                  <a:avLst>
                    <a:gd name="adj1" fmla="val 49300"/>
                    <a:gd name="adj2" fmla="val 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E8B7F0E7-5F53-4140-0B87-F68A5DA0CF9B}"/>
                    </a:ext>
                  </a:extLst>
                </p:cNvPr>
                <p:cNvSpPr/>
                <p:nvPr/>
              </p:nvSpPr>
              <p:spPr>
                <a:xfrm>
                  <a:off x="7916671" y="5050247"/>
                  <a:ext cx="412910" cy="41291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/>
                </a:p>
              </p:txBody>
            </p:sp>
          </p:grpSp>
        </p:grpSp>
        <p:sp>
          <p:nvSpPr>
            <p:cNvPr id="32" name="Heart 31">
              <a:extLst>
                <a:ext uri="{FF2B5EF4-FFF2-40B4-BE49-F238E27FC236}">
                  <a16:creationId xmlns:a16="http://schemas.microsoft.com/office/drawing/2014/main" id="{694AD3DC-192B-3521-632F-EF010B908C9F}"/>
                </a:ext>
              </a:extLst>
            </p:cNvPr>
            <p:cNvSpPr/>
            <p:nvPr/>
          </p:nvSpPr>
          <p:spPr>
            <a:xfrm>
              <a:off x="6737059" y="3959422"/>
              <a:ext cx="385258" cy="321207"/>
            </a:xfrm>
            <a:prstGeom prst="heart">
              <a:avLst/>
            </a:prstGeom>
            <a:solidFill>
              <a:schemeClr val="bg1"/>
            </a:solidFill>
            <a:ln w="571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3" name="L-Shape 32">
              <a:extLst>
                <a:ext uri="{FF2B5EF4-FFF2-40B4-BE49-F238E27FC236}">
                  <a16:creationId xmlns:a16="http://schemas.microsoft.com/office/drawing/2014/main" id="{76D84337-DA72-4B68-6E24-D1526F8C9CFD}"/>
                </a:ext>
              </a:extLst>
            </p:cNvPr>
            <p:cNvSpPr/>
            <p:nvPr/>
          </p:nvSpPr>
          <p:spPr>
            <a:xfrm rot="18361091">
              <a:off x="6872538" y="4086604"/>
              <a:ext cx="143017" cy="72785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B9927F9-59A7-7FA1-ABCD-9E6D69184860}"/>
              </a:ext>
            </a:extLst>
          </p:cNvPr>
          <p:cNvGrpSpPr/>
          <p:nvPr/>
        </p:nvGrpSpPr>
        <p:grpSpPr>
          <a:xfrm>
            <a:off x="6270863" y="2603454"/>
            <a:ext cx="726454" cy="605678"/>
            <a:chOff x="5935422" y="2339370"/>
            <a:chExt cx="726454" cy="605678"/>
          </a:xfrm>
        </p:grpSpPr>
        <p:sp>
          <p:nvSpPr>
            <p:cNvPr id="42" name="Heart 41">
              <a:extLst>
                <a:ext uri="{FF2B5EF4-FFF2-40B4-BE49-F238E27FC236}">
                  <a16:creationId xmlns:a16="http://schemas.microsoft.com/office/drawing/2014/main" id="{B5EB3B72-DE90-5813-4D95-8ED81A70764C}"/>
                </a:ext>
              </a:extLst>
            </p:cNvPr>
            <p:cNvSpPr/>
            <p:nvPr/>
          </p:nvSpPr>
          <p:spPr>
            <a:xfrm>
              <a:off x="5935422" y="2339370"/>
              <a:ext cx="726454" cy="605678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3" name="L-Shape 42">
              <a:extLst>
                <a:ext uri="{FF2B5EF4-FFF2-40B4-BE49-F238E27FC236}">
                  <a16:creationId xmlns:a16="http://schemas.microsoft.com/office/drawing/2014/main" id="{43A3C911-A7EF-DD5A-1FFE-E24CC0645FBE}"/>
                </a:ext>
              </a:extLst>
            </p:cNvPr>
            <p:cNvSpPr/>
            <p:nvPr/>
          </p:nvSpPr>
          <p:spPr>
            <a:xfrm rot="18361091">
              <a:off x="6190886" y="2579188"/>
              <a:ext cx="269677" cy="137246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39EB287E-37F0-9A84-95E6-1B6977A97AB1}"/>
              </a:ext>
            </a:extLst>
          </p:cNvPr>
          <p:cNvGrpSpPr/>
          <p:nvPr/>
        </p:nvGrpSpPr>
        <p:grpSpPr>
          <a:xfrm>
            <a:off x="6270863" y="3500465"/>
            <a:ext cx="726454" cy="605678"/>
            <a:chOff x="5935422" y="2339370"/>
            <a:chExt cx="726454" cy="605678"/>
          </a:xfrm>
        </p:grpSpPr>
        <p:sp>
          <p:nvSpPr>
            <p:cNvPr id="47" name="Heart 46">
              <a:extLst>
                <a:ext uri="{FF2B5EF4-FFF2-40B4-BE49-F238E27FC236}">
                  <a16:creationId xmlns:a16="http://schemas.microsoft.com/office/drawing/2014/main" id="{3D2884B7-DF56-B18F-FAC7-E3288C645555}"/>
                </a:ext>
              </a:extLst>
            </p:cNvPr>
            <p:cNvSpPr/>
            <p:nvPr/>
          </p:nvSpPr>
          <p:spPr>
            <a:xfrm>
              <a:off x="5935422" y="2339370"/>
              <a:ext cx="726454" cy="605678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8" name="L-Shape 47">
              <a:extLst>
                <a:ext uri="{FF2B5EF4-FFF2-40B4-BE49-F238E27FC236}">
                  <a16:creationId xmlns:a16="http://schemas.microsoft.com/office/drawing/2014/main" id="{F14D6256-6DB5-A0F7-9C89-956CC7FC4A30}"/>
                </a:ext>
              </a:extLst>
            </p:cNvPr>
            <p:cNvSpPr/>
            <p:nvPr/>
          </p:nvSpPr>
          <p:spPr>
            <a:xfrm rot="18361091">
              <a:off x="6190886" y="2579188"/>
              <a:ext cx="269677" cy="137246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8B8F7C9-0CDB-D48D-0361-40B720337131}"/>
              </a:ext>
            </a:extLst>
          </p:cNvPr>
          <p:cNvGrpSpPr/>
          <p:nvPr/>
        </p:nvGrpSpPr>
        <p:grpSpPr>
          <a:xfrm>
            <a:off x="6270863" y="4379853"/>
            <a:ext cx="726454" cy="605678"/>
            <a:chOff x="5935422" y="2339370"/>
            <a:chExt cx="726454" cy="605678"/>
          </a:xfrm>
        </p:grpSpPr>
        <p:sp>
          <p:nvSpPr>
            <p:cNvPr id="50" name="Heart 49">
              <a:extLst>
                <a:ext uri="{FF2B5EF4-FFF2-40B4-BE49-F238E27FC236}">
                  <a16:creationId xmlns:a16="http://schemas.microsoft.com/office/drawing/2014/main" id="{D9428525-0C11-F92D-F85D-619711C0DBE6}"/>
                </a:ext>
              </a:extLst>
            </p:cNvPr>
            <p:cNvSpPr/>
            <p:nvPr/>
          </p:nvSpPr>
          <p:spPr>
            <a:xfrm>
              <a:off x="5935422" y="2339370"/>
              <a:ext cx="726454" cy="605678"/>
            </a:xfrm>
            <a:prstGeom prst="hear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1" name="L-Shape 50">
              <a:extLst>
                <a:ext uri="{FF2B5EF4-FFF2-40B4-BE49-F238E27FC236}">
                  <a16:creationId xmlns:a16="http://schemas.microsoft.com/office/drawing/2014/main" id="{8AE34B59-D72D-9163-3B20-CB7C27F9324F}"/>
                </a:ext>
              </a:extLst>
            </p:cNvPr>
            <p:cNvSpPr/>
            <p:nvPr/>
          </p:nvSpPr>
          <p:spPr>
            <a:xfrm rot="18361091">
              <a:off x="6190886" y="2579188"/>
              <a:ext cx="269677" cy="137246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235630364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FA7FF-538F-E21D-50E8-5EB1EEAB7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الإشراف والتوجيه في إدارة الحالات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38D4CA2-66CC-07A9-E167-493221098EDD}"/>
              </a:ext>
            </a:extLst>
          </p:cNvPr>
          <p:cNvSpPr txBox="1"/>
          <p:nvPr/>
        </p:nvSpPr>
        <p:spPr>
          <a:xfrm>
            <a:off x="4084408" y="2749079"/>
            <a:ext cx="66943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CA" sz="2600" b="0" u="none" strike="noStrike" cap="none" dirty="0">
                <a:solidFill>
                  <a:srgbClr val="151515"/>
                </a:solidFill>
                <a:latin typeface="Arial" panose="020B0604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"</a:t>
            </a:r>
            <a:r>
              <a:rPr lang="en-CA" sz="2600" b="0" u="none" strike="noStrike" cap="none" dirty="0">
                <a:solidFill>
                  <a:srgbClr val="151515"/>
                </a:solidFill>
                <a:latin typeface="Calibri" panose="020F0502020204030204" pitchFamily="34" charset="0"/>
                <a:ea typeface="Century Gothic"/>
                <a:cs typeface="Calibri" panose="020F0502020204030204" pitchFamily="34" charset="0"/>
                <a:sym typeface="Century Gothic"/>
              </a:rPr>
              <a:t>مشرفو حماية الطفل مسؤولون عن ضمان تحقيق نتائج إيجابية </a:t>
            </a:r>
            <a:r>
              <a:rPr lang="en-CA" sz="2600" b="0" u="none" strike="noStrike" cap="none" dirty="0" err="1">
                <a:solidFill>
                  <a:srgbClr val="151515"/>
                </a:solidFill>
                <a:latin typeface="Calibri" panose="020F0502020204030204" pitchFamily="34" charset="0"/>
                <a:ea typeface="Century Gothic"/>
                <a:cs typeface="Calibri" panose="020F0502020204030204" pitchFamily="34" charset="0"/>
                <a:sym typeface="Century Gothic"/>
              </a:rPr>
              <a:t>للأطفال</a:t>
            </a:r>
            <a:r>
              <a:rPr lang="en-CA" sz="2600" b="0" u="none" strike="noStrike" cap="none" dirty="0">
                <a:solidFill>
                  <a:srgbClr val="151515"/>
                </a:solidFill>
                <a:latin typeface="Calibri" panose="020F0502020204030204" pitchFamily="34" charset="0"/>
                <a:ea typeface="Century Gothic"/>
                <a:cs typeface="Calibri" panose="020F0502020204030204" pitchFamily="34" charset="0"/>
                <a:sym typeface="Century Gothic"/>
              </a:rPr>
              <a:t> </a:t>
            </a:r>
            <a:r>
              <a:rPr lang="en-CA" sz="2600" b="0" u="none" strike="noStrike" cap="none" dirty="0" err="1">
                <a:solidFill>
                  <a:srgbClr val="151515"/>
                </a:solidFill>
                <a:latin typeface="Calibri" panose="020F0502020204030204" pitchFamily="34" charset="0"/>
                <a:ea typeface="Century Gothic"/>
                <a:cs typeface="Calibri" panose="020F0502020204030204" pitchFamily="34" charset="0"/>
                <a:sym typeface="Century Gothic"/>
              </a:rPr>
              <a:t>وال</a:t>
            </a:r>
            <a:r>
              <a:rPr lang="ar-SA" sz="2600" b="0" u="none" strike="noStrike" cap="none" dirty="0">
                <a:solidFill>
                  <a:srgbClr val="151515"/>
                </a:solidFill>
                <a:latin typeface="Calibri" panose="020F0502020204030204" pitchFamily="34" charset="0"/>
                <a:ea typeface="Century Gothic"/>
                <a:cs typeface="Calibri" panose="020F0502020204030204" pitchFamily="34" charset="0"/>
                <a:sym typeface="Century Gothic"/>
              </a:rPr>
              <a:t>عائلات</a:t>
            </a:r>
            <a:r>
              <a:rPr lang="en-CA" sz="2600" b="0" u="none" strike="noStrike" cap="none" dirty="0">
                <a:solidFill>
                  <a:srgbClr val="151515"/>
                </a:solidFill>
                <a:latin typeface="Calibri" panose="020F0502020204030204" pitchFamily="34" charset="0"/>
                <a:ea typeface="Century Gothic"/>
                <a:cs typeface="Calibri" panose="020F0502020204030204" pitchFamily="34" charset="0"/>
                <a:sym typeface="Century Gothic"/>
              </a:rPr>
              <a:t> من خلال تقديم خدمات مختصة وحساسة وفي الوقت المناسب ، وتحقيق مهمة الوكالة وأهدافها"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E1B8B94E-CA20-FF74-2ADF-B5EC39DD6428}"/>
              </a:ext>
            </a:extLst>
          </p:cNvPr>
          <p:cNvGrpSpPr/>
          <p:nvPr/>
        </p:nvGrpSpPr>
        <p:grpSpPr>
          <a:xfrm flipH="1">
            <a:off x="1638573" y="2027484"/>
            <a:ext cx="1740730" cy="3085848"/>
            <a:chOff x="5102983" y="1330093"/>
            <a:chExt cx="611190" cy="1090296"/>
          </a:xfrm>
          <a:solidFill>
            <a:schemeClr val="accent5"/>
          </a:solidFill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8E293501-D302-DA85-6738-E469DA60AEBA}"/>
                </a:ext>
              </a:extLst>
            </p:cNvPr>
            <p:cNvGrpSpPr/>
            <p:nvPr/>
          </p:nvGrpSpPr>
          <p:grpSpPr>
            <a:xfrm>
              <a:off x="5157952" y="1808115"/>
              <a:ext cx="241654" cy="277569"/>
              <a:chOff x="2968390" y="1782471"/>
              <a:chExt cx="241654" cy="277569"/>
            </a:xfrm>
            <a:grpFill/>
          </p:grpSpPr>
          <p:sp>
            <p:nvSpPr>
              <p:cNvPr id="63" name="Round Same Side Corner Rectangle 25">
                <a:extLst>
                  <a:ext uri="{FF2B5EF4-FFF2-40B4-BE49-F238E27FC236}">
                    <a16:creationId xmlns:a16="http://schemas.microsoft.com/office/drawing/2014/main" id="{7112980B-FE45-FC1E-49FD-B0847C5706D8}"/>
                  </a:ext>
                </a:extLst>
              </p:cNvPr>
              <p:cNvSpPr/>
              <p:nvPr/>
            </p:nvSpPr>
            <p:spPr>
              <a:xfrm rot="12859561">
                <a:off x="3108478" y="1782471"/>
                <a:ext cx="101566" cy="245105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64" name="Round Same Side Corner Rectangle 26">
                <a:extLst>
                  <a:ext uri="{FF2B5EF4-FFF2-40B4-BE49-F238E27FC236}">
                    <a16:creationId xmlns:a16="http://schemas.microsoft.com/office/drawing/2014/main" id="{AFB5FA1A-8BFB-FBAD-9799-FC93627138B1}"/>
                  </a:ext>
                </a:extLst>
              </p:cNvPr>
              <p:cNvSpPr/>
              <p:nvPr/>
            </p:nvSpPr>
            <p:spPr>
              <a:xfrm rot="14101202">
                <a:off x="3000569" y="1926295"/>
                <a:ext cx="101566" cy="165924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8BD05E56-50A3-B6E4-E0CC-82971AE5C601}"/>
                </a:ext>
              </a:extLst>
            </p:cNvPr>
            <p:cNvSpPr/>
            <p:nvPr/>
          </p:nvSpPr>
          <p:spPr>
            <a:xfrm rot="20505316">
              <a:off x="5102983" y="1656859"/>
              <a:ext cx="45719" cy="3548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7" name="Round Same Side Corner Rectangle 26">
              <a:extLst>
                <a:ext uri="{FF2B5EF4-FFF2-40B4-BE49-F238E27FC236}">
                  <a16:creationId xmlns:a16="http://schemas.microsoft.com/office/drawing/2014/main" id="{2914CD43-667A-D804-7D39-D4DDDE07FD04}"/>
                </a:ext>
              </a:extLst>
            </p:cNvPr>
            <p:cNvSpPr/>
            <p:nvPr/>
          </p:nvSpPr>
          <p:spPr>
            <a:xfrm rot="16535945">
              <a:off x="5265161" y="1680146"/>
              <a:ext cx="101003" cy="279895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CAB0A6E2-6D7F-E966-EE89-6CF4CC7F853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75388" y="1694718"/>
              <a:ext cx="74812" cy="109302"/>
            </a:xfrm>
            <a:prstGeom prst="straightConnector1">
              <a:avLst/>
            </a:prstGeom>
            <a:grpFill/>
            <a:ln w="28575">
              <a:solidFill>
                <a:schemeClr val="accent5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C68B97CE-73D2-D365-AA65-1C3F2FEF72CF}"/>
                </a:ext>
              </a:extLst>
            </p:cNvPr>
            <p:cNvGrpSpPr/>
            <p:nvPr/>
          </p:nvGrpSpPr>
          <p:grpSpPr>
            <a:xfrm>
              <a:off x="5274909" y="1330093"/>
              <a:ext cx="439264" cy="1090296"/>
              <a:chOff x="4152776" y="1302447"/>
              <a:chExt cx="365595" cy="907443"/>
            </a:xfrm>
            <a:grpFill/>
          </p:grpSpPr>
          <p:sp>
            <p:nvSpPr>
              <p:cNvPr id="60" name="Flowchart: Manual Operation 59">
                <a:extLst>
                  <a:ext uri="{FF2B5EF4-FFF2-40B4-BE49-F238E27FC236}">
                    <a16:creationId xmlns:a16="http://schemas.microsoft.com/office/drawing/2014/main" id="{8052C5C4-17C0-20D2-BE40-CFC2592A7318}"/>
                  </a:ext>
                </a:extLst>
              </p:cNvPr>
              <p:cNvSpPr/>
              <p:nvPr/>
            </p:nvSpPr>
            <p:spPr>
              <a:xfrm rot="10800000">
                <a:off x="4152776" y="1702969"/>
                <a:ext cx="365595" cy="506921"/>
              </a:xfrm>
              <a:prstGeom prst="flowChartManualOperati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61" name="Round Same Side Corner Rectangle 23">
                <a:extLst>
                  <a:ext uri="{FF2B5EF4-FFF2-40B4-BE49-F238E27FC236}">
                    <a16:creationId xmlns:a16="http://schemas.microsoft.com/office/drawing/2014/main" id="{F1722DBB-11EA-942F-97FF-3B3FDBBC881C}"/>
                  </a:ext>
                </a:extLst>
              </p:cNvPr>
              <p:cNvSpPr/>
              <p:nvPr/>
            </p:nvSpPr>
            <p:spPr>
              <a:xfrm>
                <a:off x="4202705" y="1618460"/>
                <a:ext cx="266665" cy="58484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8CCCB7BA-5825-E5F1-890E-D7349608FFD2}"/>
                  </a:ext>
                </a:extLst>
              </p:cNvPr>
              <p:cNvSpPr/>
              <p:nvPr/>
            </p:nvSpPr>
            <p:spPr>
              <a:xfrm>
                <a:off x="4200727" y="1302447"/>
                <a:ext cx="269696" cy="26969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128" name="TextBox 127">
            <a:extLst>
              <a:ext uri="{FF2B5EF4-FFF2-40B4-BE49-F238E27FC236}">
                <a16:creationId xmlns:a16="http://schemas.microsoft.com/office/drawing/2014/main" id="{CA4E4B50-9116-632E-B2CC-D312FCECDEFA}"/>
              </a:ext>
            </a:extLst>
          </p:cNvPr>
          <p:cNvSpPr txBox="1"/>
          <p:nvPr/>
        </p:nvSpPr>
        <p:spPr>
          <a:xfrm>
            <a:off x="4084408" y="4805555"/>
            <a:ext cx="669430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1400" i="1" dirty="0" err="1">
                <a:solidFill>
                  <a:schemeClr val="accent5"/>
                </a:solidFill>
                <a:latin typeface="Calibri" panose="020F0502020204030204" pitchFamily="34" charset="0"/>
                <a:ea typeface="Helvetica Neue" charset="0"/>
                <a:cs typeface="Calibri" panose="020F0502020204030204" pitchFamily="34" charset="0"/>
                <a:sym typeface="Century Gothic"/>
              </a:rPr>
              <a:t>المصدر</a:t>
            </a:r>
            <a:r>
              <a:rPr lang="en-US" sz="1400" i="1" dirty="0">
                <a:solidFill>
                  <a:schemeClr val="accent5"/>
                </a:solidFill>
                <a:latin typeface="Calibri" panose="020F0502020204030204" pitchFamily="34" charset="0"/>
                <a:ea typeface="Helvetica Neue" charset="0"/>
                <a:cs typeface="Calibri" panose="020F0502020204030204" pitchFamily="34" charset="0"/>
                <a:sym typeface="Century Gothic"/>
              </a:rPr>
              <a:t> </a:t>
            </a:r>
            <a:r>
              <a:rPr lang="en-US" sz="1400" i="1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1400" i="1" dirty="0" err="1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التحالف</a:t>
            </a:r>
            <a:r>
              <a:rPr lang="en-US" sz="1400" i="1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i="1" dirty="0" err="1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من</a:t>
            </a:r>
            <a:r>
              <a:rPr lang="en-US" sz="1400" i="1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i="1" dirty="0" err="1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أجل</a:t>
            </a:r>
            <a:r>
              <a:rPr lang="en-US" sz="1400" i="1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i="1" dirty="0" err="1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حماية</a:t>
            </a:r>
            <a:r>
              <a:rPr lang="en-US" sz="1400" i="1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i="1" dirty="0" err="1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الطفل</a:t>
            </a:r>
            <a:r>
              <a:rPr lang="en-US" sz="1400" i="1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i="1" dirty="0" err="1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en-US" sz="1400" i="1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i="1" dirty="0" err="1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العمل</a:t>
            </a:r>
            <a:r>
              <a:rPr lang="en-US" sz="1400" i="1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i="1" dirty="0" err="1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الإنساني</a:t>
            </a:r>
            <a:r>
              <a:rPr lang="ar-SA" sz="1400" i="1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حزمة الإشراف والتوجيه المشتركة بين الوكالات</a:t>
            </a:r>
            <a:endParaRPr lang="en-CA" sz="1400" b="0" i="1" u="none" strike="noStrike" cap="none" dirty="0">
              <a:solidFill>
                <a:schemeClr val="accent5"/>
              </a:solidFill>
              <a:latin typeface="Calibri" panose="020F0502020204030204" pitchFamily="34" charset="0"/>
              <a:ea typeface="Century Gothic"/>
              <a:cs typeface="Calibri" panose="020F0502020204030204" pitchFamily="34" charset="0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72806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FE94-8837-47DD-B69B-6BA207F44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نهاية </a:t>
            </a:r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الوحدة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٢</a:t>
            </a:r>
            <a:endParaRPr lang="en-C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AFE25853-C0EF-1B9A-6AD1-9A970E8C1C80}"/>
              </a:ext>
            </a:extLst>
          </p:cNvPr>
          <p:cNvSpPr/>
          <p:nvPr/>
        </p:nvSpPr>
        <p:spPr>
          <a:xfrm>
            <a:off x="1384531" y="2419405"/>
            <a:ext cx="2821709" cy="2611120"/>
          </a:xfrm>
          <a:prstGeom prst="wedgeRoundRectCallout">
            <a:avLst>
              <a:gd name="adj1" fmla="val -62814"/>
              <a:gd name="adj2" fmla="val -19017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ar-SA" sz="3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الإغلاق</a:t>
            </a:r>
            <a:endParaRPr lang="en-US" sz="3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9A1649CE-217A-BA37-073B-61F0FE35FF2C}"/>
              </a:ext>
            </a:extLst>
          </p:cNvPr>
          <p:cNvSpPr/>
          <p:nvPr/>
        </p:nvSpPr>
        <p:spPr>
          <a:xfrm>
            <a:off x="4828771" y="2419405"/>
            <a:ext cx="2821709" cy="2611120"/>
          </a:xfrm>
          <a:prstGeom prst="wedgeRoundRectCallout">
            <a:avLst>
              <a:gd name="adj1" fmla="val -19246"/>
              <a:gd name="adj2" fmla="val 59595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sz="3000" dirty="0" err="1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التفكير</a:t>
            </a:r>
            <a:r>
              <a:rPr lang="en-US" sz="3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و</a:t>
            </a:r>
            <a:r>
              <a:rPr lang="ar-SA" sz="3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التعليقات</a:t>
            </a:r>
            <a:endParaRPr lang="en-US" sz="3000" dirty="0">
              <a:solidFill>
                <a:schemeClr val="tx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peech Bubble: Rectangle with Corners Rounded 17">
            <a:extLst>
              <a:ext uri="{FF2B5EF4-FFF2-40B4-BE49-F238E27FC236}">
                <a16:creationId xmlns:a16="http://schemas.microsoft.com/office/drawing/2014/main" id="{E7A71B06-946F-41B0-2266-D56AA8CDCDA1}"/>
              </a:ext>
            </a:extLst>
          </p:cNvPr>
          <p:cNvSpPr/>
          <p:nvPr/>
        </p:nvSpPr>
        <p:spPr>
          <a:xfrm>
            <a:off x="8201210" y="2419405"/>
            <a:ext cx="2821709" cy="2611120"/>
          </a:xfrm>
          <a:prstGeom prst="wedgeRoundRectCallout">
            <a:avLst>
              <a:gd name="adj1" fmla="val 59608"/>
              <a:gd name="adj2" fmla="val -20186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GB" sz="3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مراجعة</a:t>
            </a:r>
            <a:r>
              <a:rPr lang="en-GB" sz="3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أهداف</a:t>
            </a:r>
            <a:r>
              <a:rPr lang="en-GB" sz="3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التعلم</a:t>
            </a:r>
            <a:endParaRPr lang="en-US" sz="3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486589C-92A0-EB43-FEBB-358E6D8588D9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9E71BFC0-61E1-B91B-C988-C44388764007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53840E42-078D-E2BC-EBAF-97D8CF25EE92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ACFE5FB-7B7B-1301-4015-C767F48ED157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٤٠</a:t>
                </a:r>
                <a:endParaRPr lang="en-CA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79956AC2-7A35-54C8-A1C8-A74C6A59636A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852EECE-A15E-6706-91CB-91B788BE1AE3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23" name="Isosceles Triangle 22">
                <a:extLst>
                  <a:ext uri="{FF2B5EF4-FFF2-40B4-BE49-F238E27FC236}">
                    <a16:creationId xmlns:a16="http://schemas.microsoft.com/office/drawing/2014/main" id="{62DB7B72-D71C-F192-A73E-E68B8BC5BD24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03B16D0-5AFC-C613-F653-1B44A0DC3BF4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21736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7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أهداف التعلم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6" name="Google Shape;336;p7"/>
          <p:cNvSpPr txBox="1"/>
          <p:nvPr/>
        </p:nvSpPr>
        <p:spPr>
          <a:xfrm>
            <a:off x="6211159" y="3559759"/>
            <a:ext cx="2564404" cy="6850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algn="ct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قائمة </a:t>
            </a:r>
            <a:r>
              <a:rPr lang="en-GB" b="0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ووصف</a:t>
            </a:r>
            <a:r>
              <a:rPr lang="en-GB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</a:t>
            </a:r>
            <a:r>
              <a:rPr lang="ar-SA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ال</a:t>
            </a:r>
            <a:r>
              <a:rPr lang="en-GB" b="0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خطوات</a:t>
            </a:r>
            <a:r>
              <a:rPr lang="ar-SA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الستة</a:t>
            </a:r>
            <a:r>
              <a:rPr lang="en-GB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</a:t>
            </a:r>
            <a:r>
              <a:rPr lang="ar-SA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ل</a:t>
            </a:r>
            <a:r>
              <a:rPr lang="en-GB" b="0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إدارة</a:t>
            </a:r>
            <a:r>
              <a:rPr lang="en-GB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</a:t>
            </a:r>
            <a:r>
              <a:rPr lang="en-GB" b="0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الحالة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1" name="Google Shape;341;p7"/>
          <p:cNvSpPr txBox="1"/>
          <p:nvPr/>
        </p:nvSpPr>
        <p:spPr>
          <a:xfrm>
            <a:off x="613915" y="3559759"/>
            <a:ext cx="2200700" cy="6850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algn="ct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SA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تقييم فيما </a:t>
            </a:r>
            <a:r>
              <a:rPr lang="ar-SA" dirty="0" err="1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إ</a:t>
            </a:r>
            <a:r>
              <a:rPr lang="en-GB" b="0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ذا</a:t>
            </a:r>
            <a:r>
              <a:rPr lang="en-GB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كان الطفل بحاجة إلى إدارة الحالة أم لا</a:t>
            </a:r>
            <a:endParaRPr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44" name="Google Shape;344;p7"/>
          <p:cNvGrpSpPr/>
          <p:nvPr/>
        </p:nvGrpSpPr>
        <p:grpSpPr>
          <a:xfrm>
            <a:off x="1049758" y="2261381"/>
            <a:ext cx="1196375" cy="868968"/>
            <a:chOff x="6878053" y="1156317"/>
            <a:chExt cx="1431178" cy="1039513"/>
          </a:xfrm>
          <a:solidFill>
            <a:schemeClr val="accent5"/>
          </a:solidFill>
        </p:grpSpPr>
        <p:grpSp>
          <p:nvGrpSpPr>
            <p:cNvPr id="345" name="Google Shape;345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46" name="Google Shape;346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7" name="Google Shape;347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48" name="Google Shape;348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0" name="Google Shape;350;p7"/>
          <p:cNvGrpSpPr/>
          <p:nvPr/>
        </p:nvGrpSpPr>
        <p:grpSpPr>
          <a:xfrm>
            <a:off x="3872593" y="2261381"/>
            <a:ext cx="1196375" cy="868968"/>
            <a:chOff x="6878053" y="1156317"/>
            <a:chExt cx="1431178" cy="1039513"/>
          </a:xfrm>
          <a:solidFill>
            <a:schemeClr val="accent5"/>
          </a:solidFill>
        </p:grpSpPr>
        <p:grpSp>
          <p:nvGrpSpPr>
            <p:cNvPr id="351" name="Google Shape;351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52" name="Google Shape;352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3" name="Google Shape;353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54" name="Google Shape;354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6" name="Google Shape;356;p7"/>
          <p:cNvGrpSpPr/>
          <p:nvPr/>
        </p:nvGrpSpPr>
        <p:grpSpPr>
          <a:xfrm>
            <a:off x="6828854" y="2281349"/>
            <a:ext cx="1196375" cy="868968"/>
            <a:chOff x="6878053" y="1156317"/>
            <a:chExt cx="1431178" cy="1039513"/>
          </a:xfrm>
          <a:solidFill>
            <a:schemeClr val="accent5"/>
          </a:solidFill>
        </p:grpSpPr>
        <p:grpSp>
          <p:nvGrpSpPr>
            <p:cNvPr id="357" name="Google Shape;357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58" name="Google Shape;358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9" name="Google Shape;359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60" name="Google Shape;360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2" name="Google Shape;362;p7"/>
          <p:cNvGrpSpPr/>
          <p:nvPr/>
        </p:nvGrpSpPr>
        <p:grpSpPr>
          <a:xfrm>
            <a:off x="9644666" y="2261381"/>
            <a:ext cx="1196375" cy="868968"/>
            <a:chOff x="6878053" y="1156317"/>
            <a:chExt cx="1431178" cy="1039513"/>
          </a:xfrm>
          <a:solidFill>
            <a:schemeClr val="accent5"/>
          </a:solidFill>
        </p:grpSpPr>
        <p:grpSp>
          <p:nvGrpSpPr>
            <p:cNvPr id="363" name="Google Shape;363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64" name="Google Shape;364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" name="Google Shape;365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66" name="Google Shape;366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7FC6822-2D5B-0E55-09DA-A16ECBB8F31D}"/>
              </a:ext>
            </a:extLst>
          </p:cNvPr>
          <p:cNvSpPr txBox="1"/>
          <p:nvPr/>
        </p:nvSpPr>
        <p:spPr>
          <a:xfrm>
            <a:off x="9264546" y="3559759"/>
            <a:ext cx="20892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ناقش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الوظائف الأساسية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الثلاث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أخصائي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الحالة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180098-5182-B250-F451-ED0712C69B73}"/>
              </a:ext>
            </a:extLst>
          </p:cNvPr>
          <p:cNvSpPr txBox="1"/>
          <p:nvPr/>
        </p:nvSpPr>
        <p:spPr>
          <a:xfrm>
            <a:off x="3254898" y="3559759"/>
            <a:ext cx="25644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شرح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النهج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القائم على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التشاركية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والتمكين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ونقاط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القوة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لإدارة الحالة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CCABB21D-8902-5B26-73C1-916472807908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</a:t>
            </a:r>
            <a:r>
              <a:rPr lang="en-CA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٢</a:t>
            </a:r>
            <a:endParaRPr lang="en-CA" sz="3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bg1"/>
                </a:solidFill>
                <a:latin typeface="Garamond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هي إدارة الحالة؟</a:t>
            </a:r>
          </a:p>
        </p:txBody>
      </p:sp>
    </p:spTree>
    <p:extLst>
      <p:ext uri="{BB962C8B-B14F-4D97-AF65-F5344CB8AC3E}">
        <p14:creationId xmlns:p14="http://schemas.microsoft.com/office/powerpoint/2010/main" val="3382837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1D0882-429B-1E1B-28EB-D025ED983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تعريف إدارة الحالة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2AABEA5-2264-9767-526E-7C6A408EB0FD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A42E28A6-5250-2AFE-FBC6-E29577B42067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D680D73A-D6F3-E4B5-B556-0A95D085D4CE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3A12D1C7-29AB-B16F-1010-2ED405C1F85A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٢٤</a:t>
                </a:r>
                <a:endParaRPr lang="en-CA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A0E4913-0D74-569C-DDFE-D747CA15091A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D32D8C92-4B84-A571-C355-F82737C956F9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9" name="Isosceles Triangle 18">
                <a:extLst>
                  <a:ext uri="{FF2B5EF4-FFF2-40B4-BE49-F238E27FC236}">
                    <a16:creationId xmlns:a16="http://schemas.microsoft.com/office/drawing/2014/main" id="{E7F0AD97-7C7D-069B-700D-40D89D6199A8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81F0A344-3704-C984-CC4E-C140290554C0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23" name="Google Shape;114;p9">
            <a:extLst>
              <a:ext uri="{FF2B5EF4-FFF2-40B4-BE49-F238E27FC236}">
                <a16:creationId xmlns:a16="http://schemas.microsoft.com/office/drawing/2014/main" id="{537C82FC-0261-CF36-F5DF-775AB3DB2AA3}"/>
              </a:ext>
            </a:extLst>
          </p:cNvPr>
          <p:cNvSpPr txBox="1"/>
          <p:nvPr/>
        </p:nvSpPr>
        <p:spPr>
          <a:xfrm>
            <a:off x="794079" y="1219596"/>
            <a:ext cx="15591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A" sz="1800" b="1" i="0" u="none" strike="noStrike" cap="none" dirty="0">
                <a:solidFill>
                  <a:schemeClr val="accent5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١٠</a:t>
            </a:r>
            <a:r>
              <a:rPr lang="en-US" sz="1800" b="1" i="0" u="none" strike="noStrike" cap="none" dirty="0" err="1">
                <a:solidFill>
                  <a:schemeClr val="accent5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دقائق</a:t>
            </a:r>
            <a:endParaRPr b="1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F99FA59-09C4-B670-AB6F-54440A62BA7C}"/>
              </a:ext>
            </a:extLst>
          </p:cNvPr>
          <p:cNvGrpSpPr/>
          <p:nvPr/>
        </p:nvGrpSpPr>
        <p:grpSpPr>
          <a:xfrm>
            <a:off x="357066" y="1224523"/>
            <a:ext cx="369332" cy="369332"/>
            <a:chOff x="6784825" y="4717805"/>
            <a:chExt cx="1170980" cy="117098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2AC2BAD-3C39-0004-D944-451E44F24F00}"/>
                </a:ext>
              </a:extLst>
            </p:cNvPr>
            <p:cNvSpPr/>
            <p:nvPr/>
          </p:nvSpPr>
          <p:spPr>
            <a:xfrm>
              <a:off x="6784825" y="4717805"/>
              <a:ext cx="1170980" cy="1170980"/>
            </a:xfrm>
            <a:prstGeom prst="ellipse">
              <a:avLst/>
            </a:prstGeom>
            <a:solidFill>
              <a:schemeClr val="accent5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209008DA-03A5-B645-6A76-6DAE895C535B}"/>
                </a:ext>
              </a:extLst>
            </p:cNvPr>
            <p:cNvSpPr/>
            <p:nvPr/>
          </p:nvSpPr>
          <p:spPr>
            <a:xfrm>
              <a:off x="7276868" y="5237982"/>
              <a:ext cx="189079" cy="1890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7E19B54-D68F-6592-9610-D12FAB4FB6CB}"/>
                </a:ext>
              </a:extLst>
            </p:cNvPr>
            <p:cNvSpPr/>
            <p:nvPr/>
          </p:nvSpPr>
          <p:spPr>
            <a:xfrm rot="16200000">
              <a:off x="7134823" y="5040376"/>
              <a:ext cx="464812" cy="11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7AF520C-5C3B-9A8F-DFB1-4FBBF11AFE13}"/>
                </a:ext>
              </a:extLst>
            </p:cNvPr>
            <p:cNvSpPr/>
            <p:nvPr/>
          </p:nvSpPr>
          <p:spPr>
            <a:xfrm rot="13453060">
              <a:off x="7365088" y="5440995"/>
              <a:ext cx="331413" cy="1091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29" name="Speech Bubble: Rectangle with Corners Rounded 28">
            <a:extLst>
              <a:ext uri="{FF2B5EF4-FFF2-40B4-BE49-F238E27FC236}">
                <a16:creationId xmlns:a16="http://schemas.microsoft.com/office/drawing/2014/main" id="{A5D0519F-B221-2AFE-A9F7-E39B983D8E14}"/>
              </a:ext>
            </a:extLst>
          </p:cNvPr>
          <p:cNvSpPr/>
          <p:nvPr/>
        </p:nvSpPr>
        <p:spPr>
          <a:xfrm>
            <a:off x="794079" y="2518880"/>
            <a:ext cx="3021783" cy="2353767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من يجب أن يتلقى إدارة الحالة؟</a:t>
            </a:r>
            <a:endParaRPr lang="en-BE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Speech Bubble: Rectangle with Corners Rounded 29">
            <a:extLst>
              <a:ext uri="{FF2B5EF4-FFF2-40B4-BE49-F238E27FC236}">
                <a16:creationId xmlns:a16="http://schemas.microsoft.com/office/drawing/2014/main" id="{B6AEE965-E83D-DEBA-CF69-012BEFD0C8D1}"/>
              </a:ext>
            </a:extLst>
          </p:cNvPr>
          <p:cNvSpPr/>
          <p:nvPr/>
        </p:nvSpPr>
        <p:spPr>
          <a:xfrm>
            <a:off x="4469661" y="2518880"/>
            <a:ext cx="3021783" cy="2353767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هي عملية إدارة الحالة؟</a:t>
            </a:r>
            <a:endParaRPr lang="en-U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Speech Bubble: Rectangle with Corners Rounded 30">
            <a:extLst>
              <a:ext uri="{FF2B5EF4-FFF2-40B4-BE49-F238E27FC236}">
                <a16:creationId xmlns:a16="http://schemas.microsoft.com/office/drawing/2014/main" id="{3C38AA54-0E41-353C-4BA7-7906720E7F67}"/>
              </a:ext>
            </a:extLst>
          </p:cNvPr>
          <p:cNvSpPr/>
          <p:nvPr/>
        </p:nvSpPr>
        <p:spPr>
          <a:xfrm>
            <a:off x="8145243" y="2518880"/>
            <a:ext cx="3021783" cy="2353767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هي أدوار ومسؤوليات أخصائي الحالة؟</a:t>
            </a:r>
            <a:endParaRPr lang="en-BE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366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AD612-143D-4160-ADB7-1BB042981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تعريف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 err="1">
                <a:latin typeface="Calibri" panose="020F0502020204030204" pitchFamily="34" charset="0"/>
                <a:cs typeface="Calibri" panose="020F0502020204030204" pitchFamily="34" charset="0"/>
              </a:rPr>
              <a:t>الوكالات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المشتركة</a:t>
            </a:r>
            <a:endParaRPr lang="en-C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CFE6D23-345E-4913-3E23-5C1AF43645D3}"/>
              </a:ext>
            </a:extLst>
          </p:cNvPr>
          <p:cNvGrpSpPr/>
          <p:nvPr/>
        </p:nvGrpSpPr>
        <p:grpSpPr>
          <a:xfrm>
            <a:off x="10242838" y="392525"/>
            <a:ext cx="1587872" cy="1368854"/>
            <a:chOff x="10228983" y="337468"/>
            <a:chExt cx="1587872" cy="1368854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377E2F26-A773-E4CF-FB27-46C5FD2D943F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8331BA1-4CB8-894B-716C-74B2A72570FA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1440C2A-5350-B815-6D57-CD82CF740655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٢٥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E56765E-9E4B-3603-AE96-9E39F5D72A39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F707F617-04B9-A5CC-F67F-1AB818B3599B}"/>
              </a:ext>
            </a:extLst>
          </p:cNvPr>
          <p:cNvSpPr txBox="1"/>
          <p:nvPr/>
        </p:nvSpPr>
        <p:spPr>
          <a:xfrm>
            <a:off x="4258742" y="5096621"/>
            <a:ext cx="69025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1400" i="1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المصدر: التحالف من أجل حماية الطفل في العمل الإنساني. </a:t>
            </a:r>
            <a:r>
              <a:rPr lang="ar-SA" sz="1400" i="1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(٢٠١٤). </a:t>
            </a:r>
            <a:r>
              <a:rPr lang="en-US" sz="1400" i="1" dirty="0" err="1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المبادئ</a:t>
            </a:r>
            <a:r>
              <a:rPr lang="en-US" sz="1400" i="1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التوجيهية المشتركة بين الوكالات لحماية الطفل وإدارة الحالة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5F0E7E4-BEAA-9E67-DA50-3925654C0A49}"/>
              </a:ext>
            </a:extLst>
          </p:cNvPr>
          <p:cNvSpPr/>
          <p:nvPr/>
        </p:nvSpPr>
        <p:spPr>
          <a:xfrm>
            <a:off x="3458817" y="2036386"/>
            <a:ext cx="7702457" cy="28798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lvl="0" algn="r" rtl="1">
              <a:lnSpc>
                <a:spcPct val="107000"/>
              </a:lnSpc>
              <a:spcAft>
                <a:spcPts val="800"/>
              </a:spcAft>
            </a:pPr>
            <a:r>
              <a:rPr lang="en-US" sz="2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إدارة الحالة هي طريقة لتنظيم وتنفيذ العمل لتلبية احتياجات </a:t>
            </a:r>
            <a:r>
              <a:rPr lang="en-US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الطفل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الفردي</a:t>
            </a:r>
            <a:r>
              <a:rPr lang="ar-SA" sz="22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US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(وعائلته) بطريقة مناسبة ومنهجية وفي الوقت المناسب ، من خلال الدعم المباشر و / أو الإحالات ، ووفقًا لأهداف المشروع أو البرنامج. "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A1E92D-6199-B4E6-0D0D-2D60D8F7390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4"/>
          <a:stretch/>
        </p:blipFill>
        <p:spPr>
          <a:xfrm>
            <a:off x="743018" y="1774775"/>
            <a:ext cx="2715799" cy="3845066"/>
          </a:xfrm>
          <a:prstGeom prst="rect">
            <a:avLst/>
          </a:prstGeom>
          <a:ln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3445248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ian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97467C"/>
      </a:accent1>
      <a:accent2>
        <a:srgbClr val="B78EA3"/>
      </a:accent2>
      <a:accent3>
        <a:srgbClr val="95CC79"/>
      </a:accent3>
      <a:accent4>
        <a:srgbClr val="1D8CC8"/>
      </a:accent4>
      <a:accent5>
        <a:srgbClr val="35B2B4"/>
      </a:accent5>
      <a:accent6>
        <a:srgbClr val="8D9EAE"/>
      </a:accent6>
      <a:hlink>
        <a:srgbClr val="C888B2"/>
      </a:hlink>
      <a:folHlink>
        <a:srgbClr val="7E9CB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</TotalTime>
  <Words>7272</Words>
  <Application>Microsoft Office PowerPoint</Application>
  <PresentationFormat>Widescreen</PresentationFormat>
  <Paragraphs>984</Paragraphs>
  <Slides>57</Slides>
  <Notes>57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5" baseType="lpstr">
      <vt:lpstr>Arial</vt:lpstr>
      <vt:lpstr>Berlin Sans FB</vt:lpstr>
      <vt:lpstr>Calibri</vt:lpstr>
      <vt:lpstr>Calibri Light</vt:lpstr>
      <vt:lpstr>Garamond</vt:lpstr>
      <vt:lpstr>Helvetica Neue</vt:lpstr>
      <vt:lpstr>Wingdings</vt:lpstr>
      <vt:lpstr>Office Theme</vt:lpstr>
      <vt:lpstr>PowerPoint Presentation</vt:lpstr>
      <vt:lpstr>PowerPoint Presentation</vt:lpstr>
      <vt:lpstr>هدف الوحدة</vt:lpstr>
      <vt:lpstr>الأجندة</vt:lpstr>
      <vt:lpstr>تمرين للمراجعة</vt:lpstr>
      <vt:lpstr>أهداف التعلم</vt:lpstr>
      <vt:lpstr>PowerPoint Presentation</vt:lpstr>
      <vt:lpstr>تعريف إدارة الحالة</vt:lpstr>
      <vt:lpstr>تعريف الوكالات المشتركة</vt:lpstr>
      <vt:lpstr>المعيار ١٨</vt:lpstr>
      <vt:lpstr>تعريف إدارة الحالة</vt:lpstr>
      <vt:lpstr>PowerPoint Presentation</vt:lpstr>
      <vt:lpstr>هل هي حالة حماية الطفل؟</vt:lpstr>
      <vt:lpstr>هل هي حالة حماية الطفل؟</vt:lpstr>
      <vt:lpstr>هل هي حالة حماية الطفل؟</vt:lpstr>
      <vt:lpstr>نقاط التعلم الأساسية</vt:lpstr>
      <vt:lpstr>PowerPoint Presentation</vt:lpstr>
      <vt:lpstr>كيفية التعامل مع إدارة الحالة</vt:lpstr>
      <vt:lpstr>تعزيز مشاركة الطفل الهادفة</vt:lpstr>
      <vt:lpstr>تعزيز مشاركة الطفل الهادفة</vt:lpstr>
      <vt:lpstr>مشاركة الطفل</vt:lpstr>
      <vt:lpstr>التمكين</vt:lpstr>
      <vt:lpstr>النهج القائم على نقاط القوة</vt:lpstr>
      <vt:lpstr>مبدأ حماية الطفل: المصلحة الفضلى للطفل</vt:lpstr>
      <vt:lpstr>عملية إدارة الحالة</vt:lpstr>
      <vt:lpstr>خطوات إدارة الحالة</vt:lpstr>
      <vt:lpstr>قصة رشا</vt:lpstr>
      <vt:lpstr>قصة رشا: الترتيب الزمني</vt:lpstr>
      <vt:lpstr>قصة رشا: إعادة التقييم</vt:lpstr>
      <vt:lpstr>نقاط التعلم الأساسية</vt:lpstr>
      <vt:lpstr>PowerPoint Presentation</vt:lpstr>
      <vt:lpstr>الوظائف الأساسية الثلاث لأخصائي الحالة</vt:lpstr>
      <vt:lpstr>المسؤوليات الأساسية</vt:lpstr>
      <vt:lpstr>وظيفة الدعم</vt:lpstr>
      <vt:lpstr>وظيفة التنسيق</vt:lpstr>
      <vt:lpstr>وظيفة إدارة المعلومات</vt:lpstr>
      <vt:lpstr>قائمة عمل أخصائي الحالة</vt:lpstr>
      <vt:lpstr>PowerPoint Presentation</vt:lpstr>
      <vt:lpstr>إدارة الحالة تتطلب الكثير!</vt:lpstr>
      <vt:lpstr>نقاط التعلم الأساسية</vt:lpstr>
      <vt:lpstr>PowerPoint Presentation</vt:lpstr>
      <vt:lpstr>المناقشة ضمن ثنائيات</vt:lpstr>
      <vt:lpstr>أسباب لجمع وتخزين معلومات الطفل</vt:lpstr>
      <vt:lpstr>ماذا وكيف توثق المعلومات</vt:lpstr>
      <vt:lpstr>PowerPoint Presentation</vt:lpstr>
      <vt:lpstr>المعيار ٥</vt:lpstr>
      <vt:lpstr>المعيار ٥</vt:lpstr>
      <vt:lpstr>مبادئ حماية البيانات الشخصية</vt:lpstr>
      <vt:lpstr>مبادئ حماية البيانات الشخصية</vt:lpstr>
      <vt:lpstr>مبادئ حماية البيانات الشخصية</vt:lpstr>
      <vt:lpstr>مبادئ إدارة المعلومات</vt:lpstr>
      <vt:lpstr>نقاط التعلم الأساسية</vt:lpstr>
      <vt:lpstr>PowerPoint Presentation</vt:lpstr>
      <vt:lpstr>العمل الصعب والمتطلب</vt:lpstr>
      <vt:lpstr>خطة الدعم والرعاية الذاتية</vt:lpstr>
      <vt:lpstr>الإشراف والتوجيه في إدارة الحالات</vt:lpstr>
      <vt:lpstr>نهاية الوحدة ٢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Ilse Van der Straeten</dc:creator>
  <cp:lastModifiedBy>Ilse Van der Straeten</cp:lastModifiedBy>
  <cp:revision>33</cp:revision>
  <cp:lastPrinted>2023-02-24T18:10:28Z</cp:lastPrinted>
  <dcterms:created xsi:type="dcterms:W3CDTF">2023-02-13T10:26:01Z</dcterms:created>
  <dcterms:modified xsi:type="dcterms:W3CDTF">2023-04-01T18:16:01Z</dcterms:modified>
</cp:coreProperties>
</file>