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7" r:id="rId2"/>
    <p:sldId id="260" r:id="rId3"/>
    <p:sldId id="258" r:id="rId4"/>
    <p:sldId id="259" r:id="rId5"/>
    <p:sldId id="330" r:id="rId6"/>
    <p:sldId id="2866" r:id="rId7"/>
    <p:sldId id="266" r:id="rId8"/>
    <p:sldId id="262" r:id="rId9"/>
    <p:sldId id="265" r:id="rId10"/>
    <p:sldId id="408" r:id="rId11"/>
    <p:sldId id="392" r:id="rId12"/>
    <p:sldId id="394" r:id="rId13"/>
    <p:sldId id="395" r:id="rId14"/>
    <p:sldId id="388" r:id="rId15"/>
    <p:sldId id="397" r:id="rId16"/>
    <p:sldId id="2867" r:id="rId17"/>
    <p:sldId id="399" r:id="rId18"/>
    <p:sldId id="401" r:id="rId19"/>
    <p:sldId id="272" r:id="rId20"/>
    <p:sldId id="390" r:id="rId21"/>
    <p:sldId id="274" r:id="rId22"/>
    <p:sldId id="2870" r:id="rId23"/>
    <p:sldId id="2868" r:id="rId24"/>
    <p:sldId id="276" r:id="rId25"/>
    <p:sldId id="340" r:id="rId26"/>
    <p:sldId id="2869" r:id="rId27"/>
    <p:sldId id="279" r:id="rId28"/>
    <p:sldId id="280" r:id="rId29"/>
    <p:sldId id="406" r:id="rId30"/>
    <p:sldId id="405" r:id="rId31"/>
    <p:sldId id="270" r:id="rId32"/>
    <p:sldId id="407" r:id="rId33"/>
    <p:sldId id="402" r:id="rId34"/>
    <p:sldId id="409" r:id="rId35"/>
    <p:sldId id="271" r:id="rId36"/>
    <p:sldId id="2860" r:id="rId37"/>
    <p:sldId id="2865" r:id="rId38"/>
    <p:sldId id="391" r:id="rId39"/>
    <p:sldId id="2861" r:id="rId40"/>
    <p:sldId id="2864" r:id="rId41"/>
    <p:sldId id="2863" r:id="rId42"/>
    <p:sldId id="2862" r:id="rId43"/>
    <p:sldId id="283" r:id="rId44"/>
    <p:sldId id="284" r:id="rId45"/>
    <p:sldId id="387" r:id="rId46"/>
    <p:sldId id="286" r:id="rId47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63065CFC-D73E-4BAB-97F1-453B7B563C6F}">
          <p14:sldIdLst>
            <p14:sldId id="257"/>
          </p14:sldIdLst>
        </p14:section>
        <p14:section name="Session 1" id="{85DD67FC-5549-4539-8CC1-0D7C57362CF1}">
          <p14:sldIdLst>
            <p14:sldId id="260"/>
            <p14:sldId id="258"/>
            <p14:sldId id="259"/>
            <p14:sldId id="330"/>
            <p14:sldId id="2866"/>
            <p14:sldId id="266"/>
            <p14:sldId id="262"/>
          </p14:sldIdLst>
        </p14:section>
        <p14:section name="Session 2" id="{FB75D9CC-B548-4889-83FB-D9894EA41CB2}">
          <p14:sldIdLst>
            <p14:sldId id="265"/>
            <p14:sldId id="408"/>
            <p14:sldId id="392"/>
            <p14:sldId id="394"/>
            <p14:sldId id="395"/>
            <p14:sldId id="388"/>
            <p14:sldId id="397"/>
            <p14:sldId id="2867"/>
            <p14:sldId id="399"/>
            <p14:sldId id="401"/>
            <p14:sldId id="272"/>
          </p14:sldIdLst>
        </p14:section>
        <p14:section name="Session 3" id="{49378A44-A8A3-43DE-AA31-D0CC3A79A503}">
          <p14:sldIdLst>
            <p14:sldId id="390"/>
            <p14:sldId id="274"/>
            <p14:sldId id="2870"/>
            <p14:sldId id="2868"/>
            <p14:sldId id="276"/>
            <p14:sldId id="340"/>
            <p14:sldId id="2869"/>
            <p14:sldId id="279"/>
            <p14:sldId id="280"/>
            <p14:sldId id="406"/>
          </p14:sldIdLst>
        </p14:section>
        <p14:section name="Session 4" id="{D7513AB3-4E4E-41B0-91E2-2FECA4E0B373}">
          <p14:sldIdLst>
            <p14:sldId id="405"/>
            <p14:sldId id="270"/>
            <p14:sldId id="407"/>
            <p14:sldId id="402"/>
            <p14:sldId id="409"/>
            <p14:sldId id="271"/>
            <p14:sldId id="2860"/>
            <p14:sldId id="2865"/>
          </p14:sldIdLst>
        </p14:section>
        <p14:section name="Session 5" id="{10088283-A1A8-4E4D-B242-934BB33DC444}">
          <p14:sldIdLst>
            <p14:sldId id="391"/>
            <p14:sldId id="2861"/>
            <p14:sldId id="2864"/>
            <p14:sldId id="2863"/>
            <p14:sldId id="2862"/>
            <p14:sldId id="283"/>
          </p14:sldIdLst>
        </p14:section>
        <p14:section name="Session 6" id="{4233F51C-7ACF-4459-8F16-EFB9FB2A48A2}">
          <p14:sldIdLst>
            <p14:sldId id="284"/>
            <p14:sldId id="387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4983" autoAdjust="0"/>
    <p:restoredTop sz="58745" autoAdjust="0"/>
  </p:normalViewPr>
  <p:slideViewPr>
    <p:cSldViewPr snapToGrid="0">
      <p:cViewPr varScale="1">
        <p:scale>
          <a:sx n="44" d="100"/>
          <a:sy n="44" d="100"/>
        </p:scale>
        <p:origin x="1527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5706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8" y="4229100"/>
            <a:ext cx="6143624" cy="5545137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BE" dirty="0"/>
          </a:p>
        </p:txBody>
      </p:sp>
      <p:sp>
        <p:nvSpPr>
          <p:cNvPr id="9" name="Slide Image Placeholder 4">
            <a:extLst>
              <a:ext uri="{FF2B5EF4-FFF2-40B4-BE49-F238E27FC236}">
                <a16:creationId xmlns:a16="http://schemas.microsoft.com/office/drawing/2014/main" id="{96F7FB9D-B30B-8AF0-CCE4-421748FF15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89922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r" defTabSz="914400" rtl="1" eaLnBrk="1" latinLnBrk="0" hangingPunct="1">
              <a:buFont typeface="Arial" panose="020B0604020202020204" pitchFamily="34" charset="0"/>
              <a:buChar char="•"/>
            </a:pPr>
            <a:r>
              <a:rPr lang="ar-SA" dirty="0"/>
              <a:t>الترحيب </a:t>
            </a:r>
          </a:p>
          <a:p>
            <a:pPr marL="171450" indent="-171450" algn="r" defTabSz="914400" rtl="1" eaLnBrk="1" latinLnBrk="0" hangingPunct="1">
              <a:buFont typeface="Arial" panose="020B0604020202020204" pitchFamily="34" charset="0"/>
              <a:buChar char="•"/>
            </a:pPr>
            <a:r>
              <a:rPr lang="ar-SA" dirty="0"/>
              <a:t>مرحباً بالمشاركين و المشاركات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79A2386-5853-03CE-DB4D-D4F685587B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F1BC20D-DD56-93FC-389A-6ACAAAE1EE6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pPr algn="r"/>
              <a:t>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سنبدأ بمناقشة سريعة</a:t>
            </a:r>
            <a:r>
              <a:rPr lang="ar-SA" i="1" dirty="0"/>
              <a:t> ضمن</a:t>
            </a:r>
            <a:r>
              <a:rPr lang="en-GB" i="1" dirty="0"/>
              <a:t> أزواج.</a:t>
            </a:r>
          </a:p>
          <a:p>
            <a:pPr algn="r" rtl="1"/>
            <a:r>
              <a:rPr lang="en-GB" dirty="0"/>
              <a:t>قسّم المجموعة إلى أزواج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 </a:t>
            </a:r>
            <a:r>
              <a:rPr lang="ar-SA" b="1" dirty="0"/>
              <a:t>١٨٦ من دليل العمل</a:t>
            </a:r>
            <a:r>
              <a:rPr lang="en-GB" b="1" dirty="0"/>
              <a:t>: أسباب إغلاق الحالة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م</a:t>
            </a:r>
            <a:r>
              <a:rPr lang="en-GB" i="1" dirty="0"/>
              <a:t>ناقش</a:t>
            </a:r>
            <a:r>
              <a:rPr lang="ar-SA" i="1" dirty="0"/>
              <a:t>ة</a:t>
            </a:r>
            <a:r>
              <a:rPr lang="en-GB" i="1" dirty="0"/>
              <a:t> الأسباب المحتملة لإغلاق حالة الطفل</a:t>
            </a:r>
          </a:p>
          <a:p>
            <a:pPr lvl="1" algn="r" rtl="1"/>
            <a:r>
              <a:rPr lang="ar-SA" i="1" dirty="0"/>
              <a:t>كتابة الإجابات</a:t>
            </a:r>
            <a:r>
              <a:rPr lang="en-GB" i="1" dirty="0"/>
              <a:t> في </a:t>
            </a:r>
            <a:r>
              <a:rPr lang="ar-SA" i="1" dirty="0"/>
              <a:t>دليل العمل</a:t>
            </a:r>
            <a:endParaRPr lang="ar-SA" b="1" i="1" dirty="0"/>
          </a:p>
          <a:p>
            <a:pPr lvl="1" algn="r" rtl="1"/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عمل ال</a:t>
            </a:r>
            <a:r>
              <a:rPr lang="ar-SA" b="1" dirty="0"/>
              <a:t>أزواج(٥ دقائق)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امنح المشاركين </a:t>
            </a:r>
            <a:r>
              <a:rPr lang="ar-SA" dirty="0"/>
              <a:t>٥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اطلب من المتطوعين مشاركة اجاباتهم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b="0" dirty="0"/>
              <a:t>م</a:t>
            </a:r>
            <a:r>
              <a:rPr lang="en-GB" b="0" dirty="0"/>
              <a:t>راجع</a:t>
            </a:r>
            <a:r>
              <a:rPr lang="ar-SA" b="0" dirty="0"/>
              <a:t>ة</a:t>
            </a:r>
            <a:r>
              <a:rPr lang="en-GB" b="0" dirty="0"/>
              <a:t> الردود واستكم</a:t>
            </a:r>
            <a:r>
              <a:rPr lang="ar-SA" b="0" dirty="0"/>
              <a:t>ا</a:t>
            </a:r>
            <a:r>
              <a:rPr lang="en-GB" b="0" dirty="0"/>
              <a:t>لها في الشريحة التالية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F1A0C57-BCEA-BCE4-E0AD-E73E8A0A2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EAD2BCC-A5EA-56B7-7441-958A830AD84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7163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1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ar-SA" dirty="0">
                <a:sym typeface="Arial"/>
              </a:rPr>
              <a:t>قم بالإشارة إلى ال</a:t>
            </a:r>
            <a:r>
              <a:rPr lang="en-US" dirty="0">
                <a:sym typeface="Arial"/>
              </a:rPr>
              <a:t>معيار الأدنى لحماية الطفل </a:t>
            </a:r>
            <a:r>
              <a:rPr lang="ar-SA" dirty="0">
                <a:sym typeface="Arial"/>
              </a:rPr>
              <a:t>(١٨) </a:t>
            </a:r>
            <a:r>
              <a:rPr lang="en-US" dirty="0">
                <a:sym typeface="Arial"/>
              </a:rPr>
              <a:t>بشأن إدارة الحالة كما تمت مناقشته في الوحدة </a:t>
            </a:r>
            <a:r>
              <a:rPr lang="ar-SA" dirty="0">
                <a:sym typeface="Arial"/>
              </a:rPr>
              <a:t>٢</a:t>
            </a:r>
            <a:r>
              <a:rPr lang="en-US" dirty="0">
                <a:sym typeface="Arial"/>
              </a:rPr>
              <a:t> ، الموجود في</a:t>
            </a:r>
            <a:r>
              <a:rPr lang="ar-SA" dirty="0">
                <a:sym typeface="Arial"/>
              </a:rPr>
              <a:t> </a:t>
            </a:r>
            <a:r>
              <a:rPr lang="ar-SA" b="1" dirty="0">
                <a:sym typeface="Arial"/>
              </a:rPr>
              <a:t>ال</a:t>
            </a:r>
            <a:r>
              <a:rPr lang="en-US" b="1" dirty="0">
                <a:sym typeface="Arial"/>
              </a:rPr>
              <a:t>صفحة </a:t>
            </a:r>
            <a:r>
              <a:rPr lang="ar-SA" b="1" dirty="0">
                <a:sym typeface="Arial"/>
              </a:rPr>
              <a:t> ٢٥ من دليل العمل</a:t>
            </a:r>
            <a:r>
              <a:rPr lang="en-US" b="1" dirty="0">
                <a:sym typeface="Arial"/>
              </a:rPr>
              <a:t>: تعريفات</a:t>
            </a:r>
          </a:p>
          <a:p>
            <a:pPr lvl="1" algn="r" rtl="1"/>
            <a:r>
              <a:rPr lang="en-US" dirty="0">
                <a:sym typeface="Arial"/>
              </a:rPr>
              <a:t>"</a:t>
            </a:r>
            <a:r>
              <a:rPr lang="en-US" dirty="0"/>
              <a:t>يتم تحديد الأطفال والأسر الذين يواجهون مخاوف تتعلق بحماية الطفل في البيئات الإنسانية وتلبية احتياجاتهم من خلال عملية إدارة حالة فردية بما في ذلك الدعم الفردي</a:t>
            </a:r>
            <a:r>
              <a:rPr lang="ar-SA" dirty="0"/>
              <a:t> </a:t>
            </a:r>
            <a:r>
              <a:rPr lang="en-US" dirty="0"/>
              <a:t>المباشر والتواصل مع مقدمي الخدمات ذوي الصلة ".</a:t>
            </a:r>
          </a:p>
          <a:p>
            <a:pPr algn="r" rtl="1"/>
            <a:r>
              <a:rPr lang="en-US" i="1" dirty="0">
                <a:sym typeface="Calibri"/>
              </a:rPr>
              <a:t>يمكن </a:t>
            </a:r>
            <a:r>
              <a:rPr lang="ar-SA" i="1" dirty="0">
                <a:sym typeface="Calibri"/>
              </a:rPr>
              <a:t>إيجاد</a:t>
            </a:r>
            <a:r>
              <a:rPr lang="en-US" i="1" dirty="0">
                <a:sym typeface="Calibri"/>
              </a:rPr>
              <a:t> أحد أسباب إغلاق حالة الطفل في هذا المعيار الأدنى لحماية الطفل.</a:t>
            </a:r>
          </a:p>
          <a:p>
            <a:pPr lvl="0" algn="r" rtl="1"/>
            <a:r>
              <a:rPr lang="en-US" i="1" dirty="0">
                <a:sym typeface="Calibri"/>
              </a:rPr>
              <a:t>عندما لا يواجه الطفل وعائلته مخاوف تتعلق بحماية الطفل ويتم تلبية احتياجاتهم</a:t>
            </a:r>
            <a:r>
              <a:rPr lang="ar-SA" i="1" dirty="0">
                <a:sym typeface="Calibri"/>
              </a:rPr>
              <a:t>، </a:t>
            </a:r>
            <a:r>
              <a:rPr lang="en-US" i="1" dirty="0">
                <a:sym typeface="Calibri"/>
              </a:rPr>
              <a:t>يمكن إنهاء دعم إدارة الحالة.</a:t>
            </a:r>
            <a:endParaRPr lang="en-US" i="1" dirty="0">
              <a:sym typeface="Arial"/>
            </a:endParaRPr>
          </a:p>
          <a:p>
            <a:pPr algn="r" rtl="1"/>
            <a:r>
              <a:rPr lang="en-US" i="1" dirty="0">
                <a:sym typeface="Arial"/>
              </a:rPr>
              <a:t>سننظر أولاً في الأسباب الأكثر شيوعًا لإغلاق ال</a:t>
            </a:r>
            <a:r>
              <a:rPr lang="ar-SA" i="1" dirty="0">
                <a:sym typeface="Arial"/>
              </a:rPr>
              <a:t>حال</a:t>
            </a:r>
            <a:r>
              <a:rPr lang="en-US" i="1" dirty="0">
                <a:sym typeface="Arial"/>
              </a:rPr>
              <a:t>ة عندما </a:t>
            </a:r>
            <a:r>
              <a:rPr lang="ar-SA" i="1" dirty="0">
                <a:sym typeface="Arial"/>
              </a:rPr>
              <a:t>يصبح </a:t>
            </a:r>
            <a:r>
              <a:rPr lang="en-US" i="1" dirty="0">
                <a:sym typeface="Arial"/>
              </a:rPr>
              <a:t>دعم إدارة الحالة</a:t>
            </a:r>
            <a:r>
              <a:rPr lang="ar-SA" i="1" dirty="0">
                <a:sym typeface="Arial"/>
              </a:rPr>
              <a:t> غير</a:t>
            </a:r>
            <a:r>
              <a:rPr lang="en-US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ضروري</a:t>
            </a:r>
            <a:r>
              <a:rPr lang="en-US" i="1" dirty="0">
                <a:sym typeface="Arial"/>
              </a:rPr>
              <a:t>.</a:t>
            </a:r>
            <a:endParaRPr lang="en-US" i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CA969A5-451E-2449-26E3-F846B0900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6900EC1-E324-FCA2-8481-52DF74E1E86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6214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>
                <a:sym typeface="Arial"/>
              </a:rPr>
              <a:t>إن إحراز التقدم يمثل تحديًا كبيرًا ويستغرق وقتًا.</a:t>
            </a:r>
          </a:p>
          <a:p>
            <a:pPr lvl="1" algn="r" rtl="1"/>
            <a:r>
              <a:rPr lang="en-US" i="1" dirty="0">
                <a:sym typeface="Arial"/>
              </a:rPr>
              <a:t>ناقشنا في الوحدة </a:t>
            </a:r>
            <a:r>
              <a:rPr lang="ar-SA" i="1" dirty="0">
                <a:sym typeface="Arial"/>
              </a:rPr>
              <a:t>١٠ </a:t>
            </a:r>
            <a:r>
              <a:rPr lang="en-US" i="1" dirty="0">
                <a:sym typeface="Arial"/>
              </a:rPr>
              <a:t>أن المتابعة والمراجعة ليست تقدمًا </a:t>
            </a:r>
            <a:r>
              <a:rPr lang="ar-SA" i="1" dirty="0">
                <a:sym typeface="Arial"/>
              </a:rPr>
              <a:t>أفقياً</a:t>
            </a:r>
            <a:r>
              <a:rPr lang="en-US" i="1" dirty="0">
                <a:sym typeface="Arial"/>
              </a:rPr>
              <a:t>.</a:t>
            </a:r>
            <a:endParaRPr lang="en-US" i="1" dirty="0"/>
          </a:p>
          <a:p>
            <a:pPr algn="r" rtl="1"/>
            <a:r>
              <a:rPr lang="ar-SA" i="1" dirty="0">
                <a:sym typeface="Arial"/>
              </a:rPr>
              <a:t>يمكن فقط إغلاق الحالة</a:t>
            </a:r>
            <a:r>
              <a:rPr lang="en-US" i="1" dirty="0">
                <a:sym typeface="Arial"/>
              </a:rPr>
              <a:t> إذا كان أخصائي الحالة واثقًا من أن الطفل في مأمن من الأذى </a:t>
            </a:r>
            <a:r>
              <a:rPr lang="en-US" sz="1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ويتم دعم رعايته ورفاهه </a:t>
            </a:r>
            <a:r>
              <a:rPr lang="en-US" i="1" dirty="0">
                <a:sym typeface="Arial"/>
              </a:rPr>
              <a:t>أو لفترة من الوقت (ليس فقط </a:t>
            </a:r>
            <a:r>
              <a:rPr lang="ar-SA" i="1" dirty="0">
                <a:sym typeface="Arial"/>
              </a:rPr>
              <a:t>خلال مرة واحدة).</a:t>
            </a:r>
            <a:endParaRPr lang="en-US" i="1" dirty="0"/>
          </a:p>
          <a:p>
            <a:pPr lvl="1" algn="r" rtl="1"/>
            <a:r>
              <a:rPr lang="en-US" i="1" dirty="0">
                <a:sym typeface="Arial"/>
              </a:rPr>
              <a:t>قبل أن يتم </a:t>
            </a:r>
            <a:r>
              <a:rPr lang="ar-SA" i="1" dirty="0">
                <a:sym typeface="Arial"/>
              </a:rPr>
              <a:t>إغلاق الحالة، </a:t>
            </a:r>
            <a:r>
              <a:rPr lang="en-US" i="1" dirty="0">
                <a:sym typeface="Arial"/>
              </a:rPr>
              <a:t>يجب إجراء ما لا يقل عن زيارتين للمراقبة حيث يكون الطفل آمنًا بشكل متكرر وي</a:t>
            </a:r>
            <a:r>
              <a:rPr lang="ar-SA" i="1" dirty="0">
                <a:sym typeface="Arial"/>
              </a:rPr>
              <a:t>بدو</a:t>
            </a:r>
            <a:r>
              <a:rPr lang="en-US" i="1" dirty="0">
                <a:sym typeface="Arial"/>
              </a:rPr>
              <a:t> بشكل جيد.</a:t>
            </a:r>
          </a:p>
          <a:p>
            <a:pPr lvl="1" algn="r" rtl="1"/>
            <a:r>
              <a:rPr lang="en-US" i="1" dirty="0">
                <a:sym typeface="Arial"/>
              </a:rPr>
              <a:t>حتى بعد الإغلاق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يجب أن يقوم أخصائيي الحالة بزيارة الطفل مرة واحدة في غضون </a:t>
            </a:r>
            <a:r>
              <a:rPr lang="ar-SA" i="1" dirty="0">
                <a:sym typeface="Arial"/>
              </a:rPr>
              <a:t>٣</a:t>
            </a:r>
            <a:r>
              <a:rPr lang="en-US" i="1" dirty="0">
                <a:sym typeface="Arial"/>
              </a:rPr>
              <a:t> أشهر بعد إغلاق الحالة. هذا للتأكد من أن الوضع لم يتغير وأن الطفل لا يزال آمنًا ومدعومًا.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F2F8C59-1EC8-AFA0-04D3-124B1AC1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5EDC94D-9BD4-2516-83AD-AEF900D9949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GB" i="1" dirty="0">
                <a:sym typeface="Arial"/>
              </a:rPr>
              <a:t>تشمل الأسباب الأخرى لإغلاق ال</a:t>
            </a:r>
            <a:r>
              <a:rPr lang="ar-SA" i="1" dirty="0">
                <a:sym typeface="Arial"/>
              </a:rPr>
              <a:t>حالة</a:t>
            </a:r>
            <a:r>
              <a:rPr lang="en-GB" i="1" dirty="0">
                <a:sym typeface="Arial"/>
              </a:rPr>
              <a:t> ما يلي:</a:t>
            </a:r>
          </a:p>
          <a:p>
            <a:pPr lvl="1" algn="r" rtl="1"/>
            <a:r>
              <a:rPr lang="en-GB" i="1" dirty="0">
                <a:sym typeface="Arial"/>
              </a:rPr>
              <a:t>بل</a:t>
            </a:r>
            <a:r>
              <a:rPr lang="ar-SA" i="1" dirty="0">
                <a:sym typeface="Arial"/>
              </a:rPr>
              <a:t>و</a:t>
            </a:r>
            <a:r>
              <a:rPr lang="en-GB" i="1" dirty="0">
                <a:sym typeface="Arial"/>
              </a:rPr>
              <a:t>غ الطفل من العمر </a:t>
            </a:r>
            <a:r>
              <a:rPr lang="ar-SA" i="1" dirty="0">
                <a:sym typeface="Arial"/>
              </a:rPr>
              <a:t>١٨</a:t>
            </a:r>
            <a:r>
              <a:rPr lang="en-GB" i="1" dirty="0">
                <a:sym typeface="Arial"/>
              </a:rPr>
              <a:t> عامًا</a:t>
            </a:r>
          </a:p>
          <a:p>
            <a:pPr lvl="1" algn="r" rtl="1"/>
            <a:r>
              <a:rPr lang="en-GB" i="1" dirty="0">
                <a:sym typeface="Arial"/>
              </a:rPr>
              <a:t>لم يعد أخصائي الحالة لديه الموافقة على تقديم إدارة الحالة. لم تعد الأسرة والطفل يوافقان على تلقي دعم إدارة الحالة. يمكن إغلاق ال</a:t>
            </a:r>
            <a:r>
              <a:rPr lang="ar-SA" i="1" dirty="0">
                <a:sym typeface="Arial"/>
              </a:rPr>
              <a:t>حال</a:t>
            </a:r>
            <a:r>
              <a:rPr lang="en-GB" i="1" dirty="0">
                <a:sym typeface="Arial"/>
              </a:rPr>
              <a:t>ة إذا لم يكن هناك سبب جاد لمخالفة رغباتهم.</a:t>
            </a:r>
          </a:p>
          <a:p>
            <a:pPr lvl="1" algn="r" rtl="1"/>
            <a:r>
              <a:rPr lang="ar-SA" i="1" dirty="0">
                <a:sym typeface="Arial"/>
              </a:rPr>
              <a:t>م</a:t>
            </a:r>
            <a:r>
              <a:rPr lang="en-GB" i="1" dirty="0">
                <a:sym typeface="Arial"/>
              </a:rPr>
              <a:t>غادر</a:t>
            </a:r>
            <a:r>
              <a:rPr lang="ar-SA" i="1" dirty="0">
                <a:sym typeface="Arial"/>
              </a:rPr>
              <a:t>ة</a:t>
            </a:r>
            <a:r>
              <a:rPr lang="en-GB" i="1" dirty="0">
                <a:sym typeface="Arial"/>
              </a:rPr>
              <a:t> الطفل المنطقة و</a:t>
            </a:r>
            <a:r>
              <a:rPr lang="ar-SA" i="1" dirty="0">
                <a:sym typeface="Arial"/>
              </a:rPr>
              <a:t>انتقاله</a:t>
            </a:r>
            <a:r>
              <a:rPr lang="en-GB" i="1" dirty="0">
                <a:sym typeface="Arial"/>
              </a:rPr>
              <a:t> لا</a:t>
            </a:r>
            <a:r>
              <a:rPr lang="ar-SA" i="1" dirty="0">
                <a:sym typeface="Arial"/>
              </a:rPr>
              <a:t>ينذر</a:t>
            </a:r>
            <a:r>
              <a:rPr lang="en-GB" i="1" dirty="0">
                <a:sym typeface="Arial"/>
              </a:rPr>
              <a:t> بالخطر.</a:t>
            </a:r>
            <a:endParaRPr lang="ar-SA" sz="1200" i="1" dirty="0">
              <a:latin typeface="+mn-lt"/>
              <a:ea typeface="+mn-ea"/>
              <a:cs typeface="+mn-cs"/>
              <a:sym typeface="Arial"/>
            </a:endParaRPr>
          </a:p>
          <a:p>
            <a:pPr lvl="1" algn="r" rtl="1"/>
            <a:r>
              <a:rPr lang="ar-SA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وفاة</a:t>
            </a:r>
            <a:r>
              <a:rPr lang="en-GB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الطفل</a:t>
            </a:r>
            <a:r>
              <a:rPr lang="ar-SA" sz="1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BE" sz="12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BFC5F18-052E-FBDF-32DD-3964A9C928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F921ABC-0993-EE4B-0F7C-120410FFA72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5758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>
                <a:sym typeface="Arial"/>
              </a:rPr>
              <a:t>تذكر من الوحدة </a:t>
            </a:r>
            <a:r>
              <a:rPr lang="ar-SA" i="1" dirty="0">
                <a:sym typeface="Arial"/>
              </a:rPr>
              <a:t>١</a:t>
            </a:r>
            <a:r>
              <a:rPr lang="en-GB" i="1" dirty="0">
                <a:sym typeface="Arial"/>
              </a:rPr>
              <a:t> (أسس حماية الطفل) أن الطفل هو أي شخص يقل عمره عن </a:t>
            </a:r>
            <a:r>
              <a:rPr lang="ar-SA" i="1" dirty="0">
                <a:sym typeface="Arial"/>
              </a:rPr>
              <a:t>١٨</a:t>
            </a:r>
            <a:r>
              <a:rPr lang="en-GB" i="1" dirty="0">
                <a:sym typeface="Arial"/>
              </a:rPr>
              <a:t> عامًا.</a:t>
            </a:r>
          </a:p>
          <a:p>
            <a:pPr lvl="1" algn="r" rtl="1"/>
            <a:r>
              <a:rPr lang="en-GB" i="1" dirty="0">
                <a:sym typeface="Arial"/>
              </a:rPr>
              <a:t>عندما يبلغ الطفل </a:t>
            </a:r>
            <a:r>
              <a:rPr lang="ar-SA" i="1" dirty="0">
                <a:sym typeface="Arial"/>
              </a:rPr>
              <a:t>١٨</a:t>
            </a:r>
            <a:r>
              <a:rPr lang="en-GB" i="1" dirty="0">
                <a:sym typeface="Arial"/>
              </a:rPr>
              <a:t> عامًا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لم يعد يستوفي معايير إدارة حالة حماية الطفل ويجب إغلاق </a:t>
            </a:r>
            <a:r>
              <a:rPr lang="ar-SA" i="1" dirty="0">
                <a:sym typeface="Arial"/>
              </a:rPr>
              <a:t>حالت</a:t>
            </a:r>
            <a:r>
              <a:rPr lang="en-GB" i="1" dirty="0">
                <a:sym typeface="Arial"/>
              </a:rPr>
              <a:t>ه.</a:t>
            </a:r>
            <a:endParaRPr lang="en-GB" i="1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US" i="1" dirty="0"/>
              <a:t>ما الذي يمكن أن يفعله أخصائي الحالة إذا بلغ الطفل </a:t>
            </a:r>
            <a:r>
              <a:rPr lang="ar-SA" i="1" dirty="0"/>
              <a:t>١٨</a:t>
            </a:r>
            <a:r>
              <a:rPr lang="en-US" i="1" dirty="0"/>
              <a:t> عامًا ولكنه لا يزال يواجه مخاوف تتعلق بالحماية وليس في مأمن من الأذى؟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اكتب </a:t>
            </a:r>
            <a:r>
              <a:rPr lang="ar-SA" i="1" dirty="0"/>
              <a:t>الإجابات في  </a:t>
            </a:r>
            <a:r>
              <a:rPr lang="en-GB" b="1" i="1" dirty="0"/>
              <a:t>صفحة </a:t>
            </a:r>
            <a:r>
              <a:rPr lang="ar-SA" b="1" i="1" dirty="0"/>
              <a:t>دليل العمل ١٨٦</a:t>
            </a:r>
            <a:r>
              <a:rPr lang="en-GB" b="1" i="1" dirty="0"/>
              <a:t>: ما الذي يمكن أن يفعله أخصائي الحالة؟</a:t>
            </a:r>
          </a:p>
          <a:p>
            <a:pPr algn="r" rtl="1"/>
            <a:r>
              <a:rPr lang="en-US" dirty="0">
                <a:sym typeface="Arial"/>
              </a:rPr>
              <a:t>اطلب من متطوعين مشاركة </a:t>
            </a:r>
            <a:r>
              <a:rPr lang="ar-SA" dirty="0">
                <a:sym typeface="Arial"/>
              </a:rPr>
              <a:t>إ</a:t>
            </a:r>
            <a:r>
              <a:rPr lang="en-US" dirty="0">
                <a:sym typeface="Arial"/>
              </a:rPr>
              <a:t>جابتهم</a:t>
            </a:r>
          </a:p>
          <a:p>
            <a:pPr algn="r" rtl="1"/>
            <a:r>
              <a:rPr lang="ar-SA" dirty="0">
                <a:sym typeface="Arial"/>
              </a:rPr>
              <a:t>قم بم</a:t>
            </a:r>
            <a:r>
              <a:rPr lang="en-US" dirty="0">
                <a:sym typeface="Arial"/>
              </a:rPr>
              <a:t>راجع</a:t>
            </a:r>
            <a:r>
              <a:rPr lang="ar-SA" dirty="0">
                <a:sym typeface="Arial"/>
              </a:rPr>
              <a:t>ة</a:t>
            </a:r>
            <a:r>
              <a:rPr lang="en-US" dirty="0">
                <a:sym typeface="Arial"/>
              </a:rPr>
              <a:t> الاجابات المحتملة واستكملها أدناه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عندما يبلغ الطفل</a:t>
            </a:r>
            <a:r>
              <a:rPr lang="ar-SA" i="1" dirty="0"/>
              <a:t> </a:t>
            </a:r>
            <a:r>
              <a:rPr lang="en-GB" i="1" dirty="0"/>
              <a:t> </a:t>
            </a:r>
            <a:r>
              <a:rPr lang="ar-SA" i="1" dirty="0"/>
              <a:t>١٨</a:t>
            </a:r>
            <a:r>
              <a:rPr lang="en-GB" i="1" dirty="0"/>
              <a:t> عامًا</a:t>
            </a:r>
            <a:r>
              <a:rPr lang="ar-SA" i="1" dirty="0"/>
              <a:t>، </a:t>
            </a:r>
            <a:r>
              <a:rPr lang="en-GB" i="1" dirty="0"/>
              <a:t>من المهم الاستعداد لذلك ودعم الطفل لتحديد ما يعنيه هذا وإلى أين يمكنهم الذهاب للحصول على الدعم المستمر إذا كان ذلك مطلوبًا و / أو </a:t>
            </a:r>
            <a:r>
              <a:rPr lang="ar-SA" i="1" dirty="0"/>
              <a:t>مرغوباً</a:t>
            </a:r>
            <a:r>
              <a:rPr lang="en-GB" i="1" dirty="0"/>
              <a:t>.</a:t>
            </a:r>
            <a:endParaRPr lang="en-GB" b="1" i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ar-SA" dirty="0">
                <a:sym typeface="Arial"/>
              </a:rPr>
              <a:t>تحضيرالطفل  لذلك عند بلوغه سن ١٨ عامًا ودعم الطفل في فهم معنى ذلك.</a:t>
            </a:r>
          </a:p>
          <a:p>
            <a:pPr lvl="0" algn="r" rtl="1"/>
            <a:r>
              <a:rPr lang="ar-SA" dirty="0">
                <a:sym typeface="Arial"/>
              </a:rPr>
              <a:t>م</a:t>
            </a:r>
            <a:r>
              <a:rPr lang="en-GB" dirty="0">
                <a:sym typeface="Arial"/>
              </a:rPr>
              <a:t>راجع</a:t>
            </a:r>
            <a:r>
              <a:rPr lang="ar-SA" dirty="0">
                <a:sym typeface="Arial"/>
              </a:rPr>
              <a:t>ة </a:t>
            </a:r>
            <a:r>
              <a:rPr lang="en-GB" dirty="0">
                <a:sym typeface="Arial"/>
              </a:rPr>
              <a:t>م</a:t>
            </a:r>
            <a:r>
              <a:rPr lang="ar-SA" dirty="0">
                <a:sym typeface="Arial"/>
              </a:rPr>
              <a:t>سح</a:t>
            </a:r>
            <a:r>
              <a:rPr lang="en-GB" dirty="0">
                <a:sym typeface="Arial"/>
              </a:rPr>
              <a:t> الخدم</a:t>
            </a:r>
            <a:r>
              <a:rPr lang="ar-SA" dirty="0">
                <a:sym typeface="Arial"/>
              </a:rPr>
              <a:t>ات</a:t>
            </a:r>
            <a:r>
              <a:rPr lang="en-GB" dirty="0">
                <a:sym typeface="Arial"/>
              </a:rPr>
              <a:t> لتحديد المكان الذي يمكن للطفل أن يذهب إليه للحصول على الدعم المستمر.</a:t>
            </a:r>
            <a:endParaRPr lang="en-GB" dirty="0"/>
          </a:p>
          <a:p>
            <a:pPr lvl="0" algn="r" rtl="1"/>
            <a:r>
              <a:rPr lang="en-GB" dirty="0">
                <a:sym typeface="Arial"/>
              </a:rPr>
              <a:t>إبلاغ الطفل بخيارات الدعم المستمر بعد سن </a:t>
            </a:r>
            <a:r>
              <a:rPr lang="ar-SA" dirty="0">
                <a:sym typeface="Arial"/>
              </a:rPr>
              <a:t>١٨</a:t>
            </a:r>
            <a:r>
              <a:rPr lang="en-GB" dirty="0">
                <a:sym typeface="Arial"/>
              </a:rPr>
              <a:t> عامًا</a:t>
            </a:r>
            <a:endParaRPr lang="en-GB" dirty="0"/>
          </a:p>
          <a:p>
            <a:pPr lvl="1" algn="r" rtl="1"/>
            <a:r>
              <a:rPr lang="en-GB" dirty="0">
                <a:sym typeface="Arial"/>
              </a:rPr>
              <a:t>إذا كانت هناك وكالة قادرة على تقديم الدعم المستمر وإذا وافق الطفل وقدم موافقته ، فقم بإحالة الطفل إلى الوكالة وإذا أمكن مرافقة الطفل إلى الخدمة ودعم عملية الانتقال</a:t>
            </a:r>
            <a:endParaRPr lang="en-GB" dirty="0"/>
          </a:p>
          <a:p>
            <a:pPr lvl="1" algn="r" rtl="1"/>
            <a:r>
              <a:rPr lang="en-GB" dirty="0">
                <a:sym typeface="Arial"/>
              </a:rPr>
              <a:t>إذا لم تكن هناك وكالة قادرة على تقديم الدعم المستمر ، فاستكشف خيارات الدعم المستمر في شبكة الطفل (الأسرة ، المجتمع ، وما إلى ذلك) وإذا لم يكن ذلك موجودًا ، فاستمر في تقديم خدمات إدارة الحالة حتى يصبح الطفل آمنًا أو يتم العثور على خيار آخر</a:t>
            </a:r>
            <a:endParaRPr lang="en-US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ABEF158-F9FF-2F54-0B8A-F0901DE06E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9B98BDA-8839-09F8-92C7-45BA55B4C2E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68608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>
                <a:sym typeface="Arial"/>
              </a:rPr>
              <a:t>تذكر من الوحدة </a:t>
            </a:r>
            <a:r>
              <a:rPr lang="ar-SA" i="1" dirty="0">
                <a:sym typeface="Arial"/>
              </a:rPr>
              <a:t> ٥</a:t>
            </a:r>
            <a:r>
              <a:rPr lang="en-GB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(</a:t>
            </a:r>
            <a:r>
              <a:rPr lang="en-GB" i="1" dirty="0">
                <a:sym typeface="Arial"/>
              </a:rPr>
              <a:t>الت</a:t>
            </a:r>
            <a:r>
              <a:rPr lang="ar-SA" i="1" dirty="0">
                <a:sym typeface="Arial"/>
              </a:rPr>
              <a:t>حديد</a:t>
            </a:r>
            <a:r>
              <a:rPr lang="en-GB" i="1" dirty="0">
                <a:sym typeface="Arial"/>
              </a:rPr>
              <a:t> والتسجيل) أن الموافقة مطلوبة لبدء عملية إدارة الحالة ومتابعتها</a:t>
            </a:r>
          </a:p>
          <a:p>
            <a:pPr lvl="1" algn="r" rtl="1"/>
            <a:r>
              <a:rPr lang="en-GB" i="1" dirty="0">
                <a:sym typeface="Arial"/>
              </a:rPr>
              <a:t>يجب أن تكون الموافقة مستمرة طوال عملية إدارة الحالة وإعادة تأكيدها على أساس منتظم.</a:t>
            </a:r>
          </a:p>
          <a:p>
            <a:pPr lvl="1" algn="r" rtl="1"/>
            <a:r>
              <a:rPr lang="en-GB" i="1" dirty="0">
                <a:sym typeface="Arial"/>
              </a:rPr>
              <a:t>إذا لم يعد الوالد أو مقدم الرعاية أو الطفل يوافق على تلقي خدمات إدارة الحالة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فيجب ألا تستمر العملية ما لم يكن هناك سبب يجعل </a:t>
            </a:r>
            <a:r>
              <a:rPr lang="ar-SA" sz="1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 </a:t>
            </a:r>
            <a:r>
              <a:rPr lang="en-GB" i="1" dirty="0">
                <a:sym typeface="Arial"/>
              </a:rPr>
              <a:t>/ المشرف يشعر أنه بحاجة إلى المتابعة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مثل أن الطفل في خطر أو غير آمن</a:t>
            </a:r>
            <a:endParaRPr lang="en-GB" i="1" dirty="0">
              <a:sym typeface="Calibri"/>
            </a:endParaRP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u="none" dirty="0"/>
              <a:t>ماذا يمكن </a:t>
            </a:r>
            <a:r>
              <a:rPr lang="ar-SA" i="1" u="none" dirty="0"/>
              <a:t>ل</a:t>
            </a:r>
            <a:r>
              <a:rPr lang="ar-SA" sz="1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أخصائي الحالة </a:t>
            </a:r>
            <a:r>
              <a:rPr lang="en-GB" i="1" u="none" dirty="0"/>
              <a:t>أن يفعل إذا كان الطفل في خطر ولكن </a:t>
            </a:r>
            <a:r>
              <a:rPr lang="ar-SA" sz="1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 يعد يتم تقديم الموافقة على إدارة الحالة </a:t>
            </a:r>
            <a:r>
              <a:rPr lang="en-GB" i="1" u="none" dirty="0"/>
              <a:t>؟</a:t>
            </a:r>
            <a:endParaRPr lang="en-BE" i="1" u="none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اكتب </a:t>
            </a:r>
            <a:r>
              <a:rPr lang="ar-SA" i="1" dirty="0"/>
              <a:t>الإجابات في  </a:t>
            </a:r>
            <a:r>
              <a:rPr lang="en-GB" b="1" i="1" dirty="0"/>
              <a:t>صفحة </a:t>
            </a:r>
            <a:r>
              <a:rPr lang="ar-SA" b="1" i="1" dirty="0"/>
              <a:t>دليل العمل ١٨٧</a:t>
            </a:r>
            <a:endParaRPr lang="en-GB" b="1" i="1" dirty="0"/>
          </a:p>
          <a:p>
            <a:pPr algn="r" rtl="1"/>
            <a:r>
              <a:rPr lang="en-US" dirty="0">
                <a:sym typeface="Arial"/>
              </a:rPr>
              <a:t>اطلب من متطوعين مشاركة اجابتهم</a:t>
            </a:r>
          </a:p>
          <a:p>
            <a:pPr algn="r" rtl="1"/>
            <a:r>
              <a:rPr lang="ar-SA" dirty="0">
                <a:sym typeface="Arial"/>
              </a:rPr>
              <a:t>م</a:t>
            </a:r>
            <a:r>
              <a:rPr lang="en-US" dirty="0">
                <a:sym typeface="Arial"/>
              </a:rPr>
              <a:t>راجع</a:t>
            </a:r>
            <a:r>
              <a:rPr lang="ar-SA" dirty="0">
                <a:sym typeface="Arial"/>
              </a:rPr>
              <a:t>ة</a:t>
            </a:r>
            <a:r>
              <a:rPr lang="en-US" dirty="0">
                <a:sym typeface="Arial"/>
              </a:rPr>
              <a:t> ال</a:t>
            </a:r>
            <a:r>
              <a:rPr lang="ar-SA" dirty="0">
                <a:sym typeface="Arial"/>
              </a:rPr>
              <a:t>إ</a:t>
            </a:r>
            <a:r>
              <a:rPr lang="en-US" dirty="0">
                <a:sym typeface="Arial"/>
              </a:rPr>
              <a:t>جابات المحتملة واستكم</a:t>
            </a:r>
            <a:r>
              <a:rPr lang="ar-SA" dirty="0">
                <a:sym typeface="Arial"/>
              </a:rPr>
              <a:t>ا</a:t>
            </a:r>
            <a:r>
              <a:rPr lang="en-US" dirty="0">
                <a:sym typeface="Arial"/>
              </a:rPr>
              <a:t>لها أدناه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GB" dirty="0">
                <a:sym typeface="Arial"/>
              </a:rPr>
              <a:t>من المهم أن نفهم سبب عدم تقديم الموافقة ، حيث يمكن أن يكون هذا هو ال</a:t>
            </a:r>
            <a:r>
              <a:rPr lang="ar-SA" dirty="0">
                <a:sym typeface="Arial"/>
              </a:rPr>
              <a:t>أساس</a:t>
            </a:r>
            <a:r>
              <a:rPr lang="en-GB" dirty="0">
                <a:sym typeface="Arial"/>
              </a:rPr>
              <a:t> لفهم الموقف</a:t>
            </a:r>
            <a:endParaRPr lang="en-GB" dirty="0"/>
          </a:p>
          <a:p>
            <a:pPr lvl="1" algn="r" rtl="1"/>
            <a:r>
              <a:rPr lang="en-GB" dirty="0">
                <a:sym typeface="Arial"/>
              </a:rPr>
              <a:t>على سبيل المثال ، قد تكون هناك مشكلة مع أخصائي الحالة ال</a:t>
            </a:r>
            <a:r>
              <a:rPr lang="ar-SA" dirty="0">
                <a:sym typeface="Arial"/>
              </a:rPr>
              <a:t>مخصص</a:t>
            </a:r>
            <a:r>
              <a:rPr lang="en-GB" dirty="0">
                <a:sym typeface="Arial"/>
              </a:rPr>
              <a:t> ولم يعد الطفل أو الوالد أو مقدم الرعاية يوافق</a:t>
            </a:r>
            <a:r>
              <a:rPr lang="ar-SA" dirty="0">
                <a:sym typeface="Arial"/>
              </a:rPr>
              <a:t>ون</a:t>
            </a:r>
            <a:r>
              <a:rPr lang="en-GB" dirty="0">
                <a:sym typeface="Arial"/>
              </a:rPr>
              <a:t> على العمل مع هذا الشخص المحدد ولكنه</a:t>
            </a:r>
            <a:r>
              <a:rPr lang="ar-SA" dirty="0">
                <a:sym typeface="Arial"/>
              </a:rPr>
              <a:t>م</a:t>
            </a:r>
            <a:r>
              <a:rPr lang="en-GB" dirty="0">
                <a:sym typeface="Arial"/>
              </a:rPr>
              <a:t> لا يزال</a:t>
            </a:r>
            <a:r>
              <a:rPr lang="ar-SA" dirty="0">
                <a:sym typeface="Arial"/>
              </a:rPr>
              <a:t>ون</a:t>
            </a:r>
            <a:r>
              <a:rPr lang="en-GB" dirty="0">
                <a:sym typeface="Arial"/>
              </a:rPr>
              <a:t> </a:t>
            </a:r>
            <a:r>
              <a:rPr lang="ar-SA" dirty="0">
                <a:sym typeface="Arial"/>
              </a:rPr>
              <a:t>منفتحين</a:t>
            </a:r>
            <a:r>
              <a:rPr lang="en-GB" dirty="0">
                <a:sym typeface="Arial"/>
              </a:rPr>
              <a:t> لتلقي دعم إدارة الحالة.</a:t>
            </a:r>
          </a:p>
          <a:p>
            <a:pPr lvl="1" algn="r" rtl="1"/>
            <a:r>
              <a:rPr lang="en-GB" dirty="0">
                <a:sym typeface="Arial"/>
              </a:rPr>
              <a:t>في هذه الحالة ، يجب تحويل حالة الطفل إلى أخصائي حالة آخر بدلاً من إغلاق ال</a:t>
            </a:r>
            <a:r>
              <a:rPr lang="ar-SA" dirty="0">
                <a:sym typeface="Arial"/>
              </a:rPr>
              <a:t>حال</a:t>
            </a:r>
            <a:r>
              <a:rPr lang="en-GB" dirty="0">
                <a:sym typeface="Arial"/>
              </a:rPr>
              <a:t>ة وإنهاء عملية إدارة الحالة.</a:t>
            </a:r>
          </a:p>
          <a:p>
            <a:pPr marL="0" indent="0" algn="r" rtl="1">
              <a:buNone/>
            </a:pPr>
            <a:endParaRPr lang="en-GB" dirty="0">
              <a:sym typeface="Arial"/>
            </a:endParaRPr>
          </a:p>
          <a:p>
            <a:pPr marL="0" indent="0" algn="r" rtl="1">
              <a:buNone/>
            </a:pPr>
            <a:r>
              <a:rPr lang="ar-SA" b="1" dirty="0">
                <a:sym typeface="Arial"/>
              </a:rPr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9B9664B-08C3-7894-D243-4A11EB4EDB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5DC4BB6-1564-F055-8C77-3B45CFB8CCA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029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6"/>
            <a:ext cx="6143624" cy="9313862"/>
          </a:xfrm>
        </p:spPr>
        <p:txBody>
          <a:bodyPr/>
          <a:lstStyle/>
          <a:p>
            <a:pPr lvl="0" algn="r" rtl="1"/>
            <a:r>
              <a:rPr lang="en-GB" dirty="0">
                <a:sym typeface="Arial"/>
              </a:rPr>
              <a:t>إذا كانت هناك سياسات وقوانين إلزامية للإبلاغ تنظم الإبلاغ عن </a:t>
            </a:r>
            <a:r>
              <a:rPr lang="ar-SA" dirty="0">
                <a:sym typeface="Arial"/>
              </a:rPr>
              <a:t>ال</a:t>
            </a:r>
            <a:r>
              <a:rPr lang="en-GB" dirty="0">
                <a:sym typeface="Arial"/>
              </a:rPr>
              <a:t>إساءة </a:t>
            </a:r>
            <a:r>
              <a:rPr lang="ar-SA" dirty="0">
                <a:sym typeface="Arial"/>
              </a:rPr>
              <a:t>للأ</a:t>
            </a:r>
            <a:r>
              <a:rPr lang="en-GB" dirty="0">
                <a:sym typeface="Arial"/>
              </a:rPr>
              <a:t>طفال والاستجابة لها في هذا السياق ، فمن الممكن أن يُطلب من أخصائي الحالة إبلاغ السلطات المحلية بالموقف.</a:t>
            </a:r>
            <a:endParaRPr lang="en-GB" dirty="0"/>
          </a:p>
          <a:p>
            <a:pPr lvl="1" algn="r" rtl="1"/>
            <a:r>
              <a:rPr lang="en-GB" dirty="0">
                <a:sym typeface="Arial"/>
              </a:rPr>
              <a:t>الإبلاغ عن الحالات الفعلية أو المشتبه بها عن </a:t>
            </a:r>
            <a:r>
              <a:rPr lang="ar-SA" dirty="0">
                <a:sym typeface="Arial"/>
              </a:rPr>
              <a:t>ال</a:t>
            </a:r>
            <a:r>
              <a:rPr lang="en-GB" dirty="0">
                <a:sym typeface="Arial"/>
              </a:rPr>
              <a:t>إساءة </a:t>
            </a:r>
            <a:r>
              <a:rPr lang="ar-SA" dirty="0">
                <a:sym typeface="Arial"/>
              </a:rPr>
              <a:t>للأ</a:t>
            </a:r>
            <a:r>
              <a:rPr lang="en-GB" dirty="0">
                <a:sym typeface="Arial"/>
              </a:rPr>
              <a:t>طفال أمر حساس للغاية.</a:t>
            </a:r>
          </a:p>
          <a:p>
            <a:pPr lvl="1" algn="r" rtl="1"/>
            <a:r>
              <a:rPr lang="en-GB" dirty="0">
                <a:sym typeface="Arial"/>
              </a:rPr>
              <a:t>لهذا السبب ، من المهم مراعاة المصلحة الفضلى للطفل عند إشراك السلطات المحلية.</a:t>
            </a:r>
          </a:p>
          <a:p>
            <a:pPr lvl="1" algn="r" rtl="1"/>
            <a:r>
              <a:rPr lang="en-GB" dirty="0">
                <a:sym typeface="Arial"/>
              </a:rPr>
              <a:t>اسأل نفسك: هل من الآمن إبلاغ السلطات المحلية بهذه الحالة أم أنها ستجعل الوضع أسوأ بالنسبة للطفل و / أو الأسرة؟</a:t>
            </a:r>
            <a:endParaRPr lang="en-GB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096AD57-9C6C-382F-F3FB-CCF1A5F406A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99627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>
                <a:sym typeface="Arial"/>
              </a:rPr>
              <a:t>يمكن أيضًا إغلاق الحالة في الحالات التالية:</a:t>
            </a:r>
          </a:p>
          <a:p>
            <a:pPr lvl="1" algn="r" rtl="1"/>
            <a:r>
              <a:rPr lang="ar-SA" i="1" dirty="0">
                <a:sym typeface="Arial"/>
              </a:rPr>
              <a:t>انتقال ال</a:t>
            </a:r>
            <a:r>
              <a:rPr lang="en-GB" i="1" dirty="0">
                <a:sym typeface="Arial"/>
              </a:rPr>
              <a:t>طفل </a:t>
            </a:r>
          </a:p>
          <a:p>
            <a:pPr lvl="1" algn="r" rtl="1"/>
            <a:r>
              <a:rPr lang="en-GB" i="1" dirty="0">
                <a:sym typeface="Arial"/>
              </a:rPr>
              <a:t>لم يعد أخصائي الحالة قادرًا على الاتصال بالطفل</a:t>
            </a:r>
          </a:p>
          <a:p>
            <a:pPr lvl="1" algn="r" rtl="1"/>
            <a:r>
              <a:rPr lang="ar-SA" i="1" dirty="0">
                <a:sym typeface="Arial"/>
              </a:rPr>
              <a:t>اختفاء </a:t>
            </a:r>
            <a:r>
              <a:rPr lang="en-GB" i="1" dirty="0">
                <a:sym typeface="Arial"/>
              </a:rPr>
              <a:t>الطفل </a:t>
            </a:r>
            <a:endParaRPr lang="en-GB" i="1" dirty="0"/>
          </a:p>
          <a:p>
            <a:pPr algn="r" rtl="1"/>
            <a:r>
              <a:rPr lang="ar-SA" i="1" dirty="0"/>
              <a:t>يجب أن يحاول أخصائي الحالة دائمًا إعادة الاتصال بالطفل وعائلته لفهم وضعهم وسلامتهم ورفاههم</a:t>
            </a:r>
            <a:r>
              <a:rPr lang="en-BE" i="1" dirty="0"/>
              <a:t>.</a:t>
            </a:r>
            <a:endParaRPr lang="en-GB" i="1" dirty="0"/>
          </a:p>
          <a:p>
            <a:pPr lvl="1" algn="r" rtl="1"/>
            <a:r>
              <a:rPr lang="en-BE" i="1" dirty="0"/>
              <a:t>إذا كان الطفل لا يزال في حاجة إلى دعم إدارة الحالة</a:t>
            </a:r>
            <a:r>
              <a:rPr lang="ar-SA" i="1" dirty="0"/>
              <a:t>، </a:t>
            </a:r>
            <a:r>
              <a:rPr lang="en-BE" i="1" dirty="0"/>
              <a:t>فمن الأفضل نقل الحالة بدلاً من إغلاق</a:t>
            </a:r>
            <a:r>
              <a:rPr lang="ar-SA" i="1" dirty="0"/>
              <a:t>ها</a:t>
            </a:r>
            <a:r>
              <a:rPr lang="en-BE" i="1" dirty="0"/>
              <a:t> حيثما أمكن.</a:t>
            </a:r>
            <a:endParaRPr lang="en-GB" i="1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i="1" dirty="0"/>
              <a:t>ما الذي يمكن أن يفعله أخصائي الحالة إذا اختفى الطفل أو تم نقله أو لم يعد بالإمكان الاتصال به؟</a:t>
            </a:r>
          </a:p>
          <a:p>
            <a:pPr algn="r" rtl="1"/>
            <a:r>
              <a:rPr lang="en-GB" i="1" dirty="0"/>
              <a:t>اكتب</a:t>
            </a:r>
            <a:r>
              <a:rPr lang="ar-SA" i="1" dirty="0"/>
              <a:t> الإجابات</a:t>
            </a:r>
            <a:r>
              <a:rPr lang="en-GB" i="1" dirty="0"/>
              <a:t> </a:t>
            </a:r>
            <a:r>
              <a:rPr lang="ar-SA" i="1" dirty="0"/>
              <a:t>في </a:t>
            </a:r>
            <a:r>
              <a:rPr lang="en-GB" b="1" i="1" dirty="0"/>
              <a:t>صفحة </a:t>
            </a:r>
            <a:r>
              <a:rPr lang="ar-SA" b="1" i="1" dirty="0"/>
              <a:t>دليل العمل ١٨٧</a:t>
            </a:r>
            <a:endParaRPr lang="en-GB" b="1" i="1" dirty="0"/>
          </a:p>
          <a:p>
            <a:pPr algn="r" rtl="1"/>
            <a:r>
              <a:rPr lang="en-US" dirty="0">
                <a:sym typeface="Arial"/>
              </a:rPr>
              <a:t>اطلب من متطوعين مشاركة </a:t>
            </a:r>
            <a:r>
              <a:rPr lang="ar-SA" dirty="0">
                <a:sym typeface="Arial"/>
              </a:rPr>
              <a:t>إ</a:t>
            </a:r>
            <a:r>
              <a:rPr lang="en-US" dirty="0">
                <a:sym typeface="Arial"/>
              </a:rPr>
              <a:t>جابتهم</a:t>
            </a:r>
          </a:p>
          <a:p>
            <a:pPr algn="r" rtl="1"/>
            <a:r>
              <a:rPr lang="ar-SA" dirty="0">
                <a:sym typeface="Arial"/>
              </a:rPr>
              <a:t>م</a:t>
            </a:r>
            <a:r>
              <a:rPr lang="en-US" dirty="0">
                <a:sym typeface="Arial"/>
              </a:rPr>
              <a:t>راجع</a:t>
            </a:r>
            <a:r>
              <a:rPr lang="ar-SA" dirty="0">
                <a:sym typeface="Arial"/>
              </a:rPr>
              <a:t>ة</a:t>
            </a:r>
            <a:r>
              <a:rPr lang="en-US" dirty="0">
                <a:sym typeface="Arial"/>
              </a:rPr>
              <a:t> الاجابات المحتملة واستكم</a:t>
            </a:r>
            <a:r>
              <a:rPr lang="ar-SA" dirty="0">
                <a:sym typeface="Arial"/>
              </a:rPr>
              <a:t>ا</a:t>
            </a:r>
            <a:r>
              <a:rPr lang="en-US" dirty="0">
                <a:sym typeface="Arial"/>
              </a:rPr>
              <a:t>لها أدناه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GB" dirty="0"/>
              <a:t>إذا كانت الحالة تتعلق ب</a:t>
            </a:r>
            <a:r>
              <a:rPr lang="ar-SA" dirty="0"/>
              <a:t>انتقال</a:t>
            </a:r>
            <a:r>
              <a:rPr lang="en-GB" dirty="0"/>
              <a:t> الطفل أو اختف</a:t>
            </a:r>
            <a:r>
              <a:rPr lang="ar-SA" dirty="0"/>
              <a:t>ائه</a:t>
            </a:r>
            <a:endParaRPr lang="en-GB" dirty="0"/>
          </a:p>
          <a:p>
            <a:pPr lvl="1" algn="r" rtl="1"/>
            <a:r>
              <a:rPr lang="en-GB" dirty="0"/>
              <a:t>يجب أن يحاول أخصائي الحالة (إعادة) الاتصال بالطفل وعائلته لمتابعة سلامتهم ورفاههم.</a:t>
            </a:r>
          </a:p>
          <a:p>
            <a:pPr lvl="1" algn="r" rtl="1"/>
            <a:r>
              <a:rPr lang="en-BE" dirty="0"/>
              <a:t>إذا كان الطفل لا يزال بحاجة إلى دعم إدارة الحالة ، فمن المفضل نقل الحالة بدلاً من إغلاق الحالة.</a:t>
            </a:r>
          </a:p>
          <a:p>
            <a:pPr lvl="0" algn="r" rtl="1"/>
            <a:r>
              <a:rPr lang="en-GB" dirty="0"/>
              <a:t>إذا تعذر إعادة الاتصال أو اختفى الطفل</a:t>
            </a:r>
          </a:p>
          <a:p>
            <a:pPr lvl="1" algn="r" rtl="1"/>
            <a:r>
              <a:rPr lang="en-GB" dirty="0"/>
              <a:t>يجب على أخصائي الحالة الإبلاغ عن هذ</a:t>
            </a:r>
            <a:r>
              <a:rPr lang="ar-SA" dirty="0"/>
              <a:t>ه</a:t>
            </a:r>
            <a:r>
              <a:rPr lang="en-GB" dirty="0"/>
              <a:t> الحادث</a:t>
            </a:r>
            <a:r>
              <a:rPr lang="ar-SA" dirty="0"/>
              <a:t>ة</a:t>
            </a:r>
            <a:r>
              <a:rPr lang="en-GB" dirty="0"/>
              <a:t> إلى السلطات المحلية التي تدعم الأطفال المفقودين وحماية الأطفال.</a:t>
            </a:r>
            <a:r>
              <a:rPr lang="en-GB" dirty="0">
                <a:sym typeface="Arial"/>
              </a:rPr>
              <a:t> 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E4D0ED8-74AD-6FD3-DF71-A3482148B8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C0002B1-CAD8-CDDE-E9C4-4C34FE60923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1456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>
                <a:sym typeface="Arial"/>
              </a:rPr>
              <a:t>سيتم إغلاق ال</a:t>
            </a:r>
            <a:r>
              <a:rPr lang="ar-SA" i="1" dirty="0">
                <a:sym typeface="Arial"/>
              </a:rPr>
              <a:t>حال</a:t>
            </a:r>
            <a:r>
              <a:rPr lang="en-GB" i="1" dirty="0">
                <a:sym typeface="Arial"/>
              </a:rPr>
              <a:t>ة أيضًا عند وفاة طفل.</a:t>
            </a:r>
          </a:p>
          <a:p>
            <a:pPr lvl="1" algn="r" rtl="1"/>
            <a:r>
              <a:rPr lang="en-GB" i="1" dirty="0">
                <a:sym typeface="Arial"/>
              </a:rPr>
              <a:t>قام أخصائي الحالة بالفعل بدعم الطفل ولكن أيضًا دعم الوالدين أو مقدمي الرعاية.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GB" i="1" dirty="0"/>
              <a:t>ما الذي يمكن أن يفعله أخصائي الحالة لدعم الوالدين أو مقدم الرعاية بعد وفاة طفلهم؟</a:t>
            </a:r>
          </a:p>
          <a:p>
            <a:pPr algn="r" rtl="1"/>
            <a:r>
              <a:rPr lang="en-GB" i="1" dirty="0"/>
              <a:t>اكتب</a:t>
            </a:r>
            <a:r>
              <a:rPr lang="ar-SA" i="1" dirty="0"/>
              <a:t> الإجابات</a:t>
            </a:r>
            <a:r>
              <a:rPr lang="en-GB" i="1" dirty="0"/>
              <a:t> </a:t>
            </a:r>
            <a:r>
              <a:rPr lang="ar-SA" i="1" dirty="0"/>
              <a:t>في </a:t>
            </a:r>
            <a:r>
              <a:rPr lang="en-GB" b="1" i="1" dirty="0"/>
              <a:t>صفحة </a:t>
            </a:r>
            <a:r>
              <a:rPr lang="ar-SA" b="1" i="1" dirty="0"/>
              <a:t>دليل العمل ١٨٧</a:t>
            </a:r>
            <a:endParaRPr lang="en-GB" b="1" i="1" dirty="0"/>
          </a:p>
          <a:p>
            <a:pPr algn="r" rtl="1"/>
            <a:r>
              <a:rPr lang="en-US" dirty="0">
                <a:sym typeface="Arial"/>
              </a:rPr>
              <a:t>اطلب من متطوعين مشاركة اجابتهم</a:t>
            </a:r>
          </a:p>
          <a:p>
            <a:pPr algn="r" rtl="1"/>
            <a:r>
              <a:rPr lang="ar-SA" dirty="0">
                <a:sym typeface="Arial"/>
              </a:rPr>
              <a:t>م</a:t>
            </a:r>
            <a:r>
              <a:rPr lang="en-US" dirty="0">
                <a:sym typeface="Arial"/>
              </a:rPr>
              <a:t>راجع</a:t>
            </a:r>
            <a:r>
              <a:rPr lang="ar-SA" dirty="0">
                <a:sym typeface="Arial"/>
              </a:rPr>
              <a:t>ة</a:t>
            </a:r>
            <a:r>
              <a:rPr lang="en-US" dirty="0">
                <a:sym typeface="Arial"/>
              </a:rPr>
              <a:t> الاجابات المحتملة واستكم</a:t>
            </a:r>
            <a:r>
              <a:rPr lang="ar-SA" dirty="0">
                <a:sym typeface="Arial"/>
              </a:rPr>
              <a:t>ا</a:t>
            </a:r>
            <a:r>
              <a:rPr lang="en-US" dirty="0">
                <a:sym typeface="Arial"/>
              </a:rPr>
              <a:t>لها أدناه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 </a:t>
            </a:r>
            <a:r>
              <a:rPr lang="en-GB" b="1" dirty="0"/>
              <a:t>الممكنة</a:t>
            </a:r>
          </a:p>
          <a:p>
            <a:pPr lvl="0" algn="r" rtl="1"/>
            <a:r>
              <a:rPr lang="en-GB" dirty="0">
                <a:sym typeface="Arial"/>
              </a:rPr>
              <a:t>ا</a:t>
            </a:r>
            <a:r>
              <a:rPr lang="ar-SA" dirty="0">
                <a:sym typeface="Arial"/>
              </a:rPr>
              <a:t>ل</a:t>
            </a:r>
            <a:r>
              <a:rPr lang="en-GB" dirty="0">
                <a:sym typeface="Arial"/>
              </a:rPr>
              <a:t>ت</a:t>
            </a:r>
            <a:r>
              <a:rPr lang="ar-SA" dirty="0">
                <a:sym typeface="Arial"/>
              </a:rPr>
              <a:t>وا</a:t>
            </a:r>
            <a:r>
              <a:rPr lang="en-GB" dirty="0">
                <a:sym typeface="Arial"/>
              </a:rPr>
              <a:t>صل </a:t>
            </a:r>
            <a:r>
              <a:rPr lang="ar-SA" dirty="0">
                <a:sym typeface="Arial"/>
              </a:rPr>
              <a:t>مع </a:t>
            </a:r>
            <a:r>
              <a:rPr lang="en-GB" dirty="0">
                <a:sym typeface="Arial"/>
              </a:rPr>
              <a:t>الوالدين أو مقدمي الرعاية</a:t>
            </a:r>
            <a:r>
              <a:rPr lang="ar-SA" dirty="0">
                <a:sym typeface="Arial"/>
              </a:rPr>
              <a:t>، </a:t>
            </a:r>
            <a:r>
              <a:rPr lang="en-GB" dirty="0">
                <a:sym typeface="Arial"/>
              </a:rPr>
              <a:t>و</a:t>
            </a:r>
            <a:r>
              <a:rPr lang="ar-SA" dirty="0">
                <a:sym typeface="Arial"/>
              </a:rPr>
              <a:t>ت</a:t>
            </a:r>
            <a:r>
              <a:rPr lang="en-GB" dirty="0">
                <a:sym typeface="Arial"/>
              </a:rPr>
              <a:t>قد</a:t>
            </a:r>
            <a:r>
              <a:rPr lang="ar-SA" dirty="0">
                <a:sym typeface="Arial"/>
              </a:rPr>
              <a:t>ي</a:t>
            </a:r>
            <a:r>
              <a:rPr lang="en-GB" dirty="0">
                <a:sym typeface="Arial"/>
              </a:rPr>
              <a:t>م الدعم النفسي الاجتماعي الأساسي و</a:t>
            </a:r>
            <a:r>
              <a:rPr lang="ar-SA" dirty="0">
                <a:sym typeface="Arial"/>
              </a:rPr>
              <a:t>الاستجابة</a:t>
            </a:r>
            <a:r>
              <a:rPr lang="en-GB" dirty="0">
                <a:sym typeface="Arial"/>
              </a:rPr>
              <a:t> بتعاطف.</a:t>
            </a:r>
          </a:p>
          <a:p>
            <a:pPr lvl="0" algn="r" rtl="1"/>
            <a:r>
              <a:rPr lang="ar-SA" dirty="0">
                <a:sym typeface="Arial"/>
              </a:rPr>
              <a:t>ال</a:t>
            </a:r>
            <a:r>
              <a:rPr lang="en-GB" dirty="0">
                <a:sym typeface="Arial"/>
              </a:rPr>
              <a:t>تحقق مع الوالدين أو مقدمي الرعاية إذا كانوا يتلقون دعمًا من أسرهم ومجتمعهم أو إذا كانوا يحتاجون إلى دعم أكثر تركيزًا أو تخصصًا.</a:t>
            </a:r>
            <a:endParaRPr lang="en-GB" dirty="0"/>
          </a:p>
          <a:p>
            <a:pPr lvl="0" algn="r" rtl="1"/>
            <a:r>
              <a:rPr lang="ar-SA" dirty="0">
                <a:sym typeface="Arial"/>
              </a:rPr>
              <a:t>م</a:t>
            </a:r>
            <a:r>
              <a:rPr lang="en-GB" dirty="0">
                <a:sym typeface="Arial"/>
              </a:rPr>
              <a:t>راجع</a:t>
            </a:r>
            <a:r>
              <a:rPr lang="ar-SA" dirty="0">
                <a:sym typeface="Arial"/>
              </a:rPr>
              <a:t>ة</a:t>
            </a:r>
            <a:r>
              <a:rPr lang="en-GB" dirty="0">
                <a:sym typeface="Arial"/>
              </a:rPr>
              <a:t> </a:t>
            </a:r>
            <a:r>
              <a:rPr lang="ar-SA" dirty="0">
                <a:sym typeface="Arial"/>
              </a:rPr>
              <a:t>مسح</a:t>
            </a:r>
            <a:r>
              <a:rPr lang="en-GB" dirty="0">
                <a:sym typeface="Arial"/>
              </a:rPr>
              <a:t> الخدم</a:t>
            </a:r>
            <a:r>
              <a:rPr lang="ar-SA" dirty="0">
                <a:sym typeface="Arial"/>
              </a:rPr>
              <a:t>ات</a:t>
            </a:r>
            <a:r>
              <a:rPr lang="en-GB" dirty="0">
                <a:sym typeface="Arial"/>
              </a:rPr>
              <a:t> لتحديد المكان الذي يمكن للوالدين أو مقدمي الرعاية الذهاب إليه للحصول على الدعم.</a:t>
            </a:r>
            <a:endParaRPr lang="en-GB" dirty="0"/>
          </a:p>
          <a:p>
            <a:pPr lvl="1" algn="r" rtl="1"/>
            <a:r>
              <a:rPr lang="en-GB" dirty="0">
                <a:sym typeface="Arial"/>
              </a:rPr>
              <a:t>إذا كان الوالد</a:t>
            </a:r>
            <a:r>
              <a:rPr lang="ar-SA" dirty="0">
                <a:sym typeface="Arial"/>
              </a:rPr>
              <a:t>ي</a:t>
            </a:r>
            <a:r>
              <a:rPr lang="en-GB" dirty="0">
                <a:sym typeface="Arial"/>
              </a:rPr>
              <a:t>ن أو مقدم</a:t>
            </a:r>
            <a:r>
              <a:rPr lang="ar-SA" dirty="0">
                <a:sym typeface="Arial"/>
              </a:rPr>
              <a:t>ي</a:t>
            </a:r>
            <a:r>
              <a:rPr lang="en-GB" dirty="0">
                <a:sym typeface="Arial"/>
              </a:rPr>
              <a:t> الرعاية منفتحين على ذلك ، فأخبرهم ب</a:t>
            </a:r>
            <a:r>
              <a:rPr lang="ar-SA" dirty="0">
                <a:sym typeface="Arial"/>
              </a:rPr>
              <a:t>خدمات الصحة النفسية و</a:t>
            </a:r>
            <a:r>
              <a:rPr lang="en-GB" dirty="0">
                <a:sym typeface="Arial"/>
              </a:rPr>
              <a:t>الدعم النفسي الاجتماعي</a:t>
            </a:r>
            <a:r>
              <a:rPr lang="ar-SA" dirty="0">
                <a:sym typeface="Arial"/>
              </a:rPr>
              <a:t> المتوفرين</a:t>
            </a:r>
            <a:r>
              <a:rPr lang="en-GB" dirty="0">
                <a:sym typeface="Arial"/>
              </a:rPr>
              <a:t> </a:t>
            </a:r>
            <a:r>
              <a:rPr lang="ar-SA" dirty="0">
                <a:sym typeface="Arial"/>
              </a:rPr>
              <a:t>و</a:t>
            </a:r>
            <a:r>
              <a:rPr lang="en-GB" dirty="0">
                <a:sym typeface="Arial"/>
              </a:rPr>
              <a:t>الخدمات الأخرى ذات الصلة.</a:t>
            </a:r>
            <a:endParaRPr lang="en-GB" dirty="0"/>
          </a:p>
          <a:p>
            <a:pPr lvl="1" algn="r" rtl="1"/>
            <a:r>
              <a:rPr lang="en-GB" dirty="0">
                <a:sym typeface="Arial"/>
              </a:rPr>
              <a:t>إذا كانوا يرغبون في الحصول على الدعم ، قم بالإحالة بعد الحصول على الموافقة ، ورافقهم إذا لزم الأمر وقدم المتابعة بعد إجراء الإحالة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474D38F-F1EB-A020-99CE-D05EBF5666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DA4A222-C1A1-164C-FB92-E6855DF623E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46119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>
                <a:sym typeface="Helvetica Neue"/>
              </a:rPr>
              <a:t>في الجلسة التالية</a:t>
            </a:r>
            <a:r>
              <a:rPr lang="ar-SA" i="1" dirty="0">
                <a:sym typeface="Helvetica Neue"/>
              </a:rPr>
              <a:t>، </a:t>
            </a:r>
            <a:r>
              <a:rPr lang="en-US" i="1" dirty="0">
                <a:sym typeface="Helvetica Neue"/>
              </a:rPr>
              <a:t>سنتعرف على الإجراء الذي يجب اتباعه عند إغلاق الحالة أو نقلها.</a:t>
            </a:r>
            <a:endParaRPr lang="en-US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EE01F05B-48C2-9821-0042-572B73B08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FDDA332-DC22-2A79-D89E-BD32A0997FA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 الأولى: </a:t>
            </a:r>
            <a:r>
              <a:rPr lang="ar-SA" b="1" dirty="0"/>
              <a:t>٣٠ دقيقة</a:t>
            </a:r>
            <a:endParaRPr lang="en-US" b="1" dirty="0"/>
          </a:p>
          <a:p>
            <a:pPr marL="0" indent="0" algn="r" rtl="1">
              <a:buNone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سوف نفتتح الجلسة من خلال:</a:t>
            </a:r>
          </a:p>
          <a:p>
            <a:pPr lvl="1" algn="r" rtl="1"/>
            <a:r>
              <a:rPr lang="en-US" i="1" dirty="0"/>
              <a:t>إلقاء نظرة على ما يمكن توقعه من وحدة اليوم الخاصة بإغلاق الحالة</a:t>
            </a:r>
          </a:p>
          <a:p>
            <a:pPr lvl="1" algn="r" rtl="1"/>
            <a:r>
              <a:rPr lang="en-US" i="1" dirty="0"/>
              <a:t>القيام ب</a:t>
            </a:r>
            <a:r>
              <a:rPr lang="ar-SA" i="1" dirty="0"/>
              <a:t>مراجعة</a:t>
            </a:r>
            <a:r>
              <a:rPr lang="en-US" i="1" dirty="0"/>
              <a:t> سريع</a:t>
            </a:r>
            <a:r>
              <a:rPr lang="ar-SA" i="1" dirty="0"/>
              <a:t>ة </a:t>
            </a:r>
            <a:r>
              <a:rPr lang="en-US" i="1" dirty="0"/>
              <a:t>للوحدة</a:t>
            </a:r>
            <a:r>
              <a:rPr lang="ar-SA" i="1" dirty="0"/>
              <a:t>١٠: ا</a:t>
            </a:r>
            <a:r>
              <a:rPr lang="en-US" i="1" dirty="0"/>
              <a:t>لمتابعة والمراجعة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75AFE23-ACE6-A480-2A19-222C7CC1C5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3B9BEFE-1256-C6EB-AC68-45B28110A73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</a:t>
            </a:r>
            <a:r>
              <a:rPr lang="ar-SA" b="1" dirty="0"/>
              <a:t>٣: ساعتين</a:t>
            </a:r>
            <a:endParaRPr lang="en-US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55756214-3341-9F33-ABFC-83561BE6DB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9107725-557B-FF7C-5BFE-FCD6D74FD65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93392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1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>
                <a:sym typeface="Arial"/>
              </a:rPr>
              <a:t>سن</a:t>
            </a:r>
            <a:r>
              <a:rPr lang="ar-SA" i="1" dirty="0">
                <a:sym typeface="Arial"/>
              </a:rPr>
              <a:t>قوم</a:t>
            </a:r>
            <a:r>
              <a:rPr lang="en-US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بتمرين سريع عن مسار</a:t>
            </a:r>
            <a:r>
              <a:rPr lang="en-US" i="1" dirty="0">
                <a:sym typeface="Arial"/>
              </a:rPr>
              <a:t>عملية إغلاق ال</a:t>
            </a:r>
            <a:r>
              <a:rPr lang="ar-SA" i="1" dirty="0">
                <a:sym typeface="Arial"/>
              </a:rPr>
              <a:t>حال</a:t>
            </a:r>
            <a:r>
              <a:rPr lang="en-US" i="1" dirty="0">
                <a:sym typeface="Arial"/>
              </a:rPr>
              <a:t>ة.</a:t>
            </a:r>
          </a:p>
          <a:p>
            <a:pPr algn="r" rtl="1"/>
            <a:r>
              <a:rPr lang="en-US" dirty="0">
                <a:sym typeface="Arial"/>
              </a:rPr>
              <a:t>قسّم المشاركين في مجموعات من </a:t>
            </a:r>
            <a:r>
              <a:rPr lang="ar-SA" dirty="0">
                <a:sym typeface="Arial"/>
              </a:rPr>
              <a:t>٣</a:t>
            </a:r>
            <a:r>
              <a:rPr lang="en-US" dirty="0">
                <a:sym typeface="Arial"/>
              </a:rPr>
              <a:t> إلى </a:t>
            </a:r>
            <a:r>
              <a:rPr lang="ar-SA" dirty="0">
                <a:sym typeface="Arial"/>
              </a:rPr>
              <a:t>٥</a:t>
            </a:r>
            <a:r>
              <a:rPr lang="en-US" dirty="0">
                <a:sym typeface="Arial"/>
              </a:rPr>
              <a:t> أشخاص لكل مجموعة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 </a:t>
            </a:r>
            <a:r>
              <a:rPr lang="ar-SA" b="1" dirty="0"/>
              <a:t>دليل العمل ١٨٨</a:t>
            </a:r>
            <a:r>
              <a:rPr lang="en-GB" b="1" dirty="0"/>
              <a:t>: الإجراءات </a:t>
            </a:r>
            <a:r>
              <a:rPr lang="ar-SA" b="1" dirty="0"/>
              <a:t>عند إغلاق الحالة</a:t>
            </a:r>
            <a:endParaRPr lang="en-GB" b="1" dirty="0"/>
          </a:p>
          <a:p>
            <a:pPr algn="r" rtl="1"/>
            <a:r>
              <a:rPr lang="en-US" i="1" dirty="0">
                <a:sym typeface="Arial"/>
              </a:rPr>
              <a:t>في مجموعاتك:</a:t>
            </a:r>
          </a:p>
          <a:p>
            <a:pPr lvl="1" algn="r" rtl="1"/>
            <a:r>
              <a:rPr lang="ar-SA" i="1" dirty="0">
                <a:sym typeface="Arial"/>
              </a:rPr>
              <a:t>م</a:t>
            </a:r>
            <a:r>
              <a:rPr lang="en-US" i="1" dirty="0">
                <a:sym typeface="Arial"/>
              </a:rPr>
              <a:t>ناقش</a:t>
            </a:r>
            <a:r>
              <a:rPr lang="ar-SA" i="1" dirty="0">
                <a:sym typeface="Arial"/>
              </a:rPr>
              <a:t>ة</a:t>
            </a:r>
            <a:r>
              <a:rPr lang="en-US" i="1" dirty="0">
                <a:sym typeface="Arial"/>
              </a:rPr>
              <a:t> </a:t>
            </a:r>
            <a:r>
              <a:rPr lang="ar-SA" i="1" dirty="0">
                <a:sym typeface="Arial"/>
              </a:rPr>
              <a:t>مسار</a:t>
            </a:r>
            <a:r>
              <a:rPr lang="en-US" i="1" dirty="0">
                <a:sym typeface="Arial"/>
              </a:rPr>
              <a:t> عملية إغلاق الحالة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و</a:t>
            </a:r>
            <a:r>
              <a:rPr lang="ar-SA" i="1" dirty="0">
                <a:sym typeface="Arial"/>
              </a:rPr>
              <a:t>ال</a:t>
            </a:r>
            <a:r>
              <a:rPr lang="en-US" i="1" dirty="0">
                <a:sym typeface="Arial"/>
              </a:rPr>
              <a:t>اتف</a:t>
            </a:r>
            <a:r>
              <a:rPr lang="ar-SA" i="1" dirty="0">
                <a:sym typeface="Arial"/>
              </a:rPr>
              <a:t>ا</a:t>
            </a:r>
            <a:r>
              <a:rPr lang="en-US" i="1" dirty="0">
                <a:sym typeface="Arial"/>
              </a:rPr>
              <a:t>ق على الترتيب الصحيح </a:t>
            </a:r>
            <a:r>
              <a:rPr lang="ar-SA" i="1" dirty="0">
                <a:sym typeface="Arial"/>
              </a:rPr>
              <a:t>و كتابته في دليل العمل</a:t>
            </a:r>
            <a:endParaRPr lang="en-US" i="1" dirty="0">
              <a:sym typeface="Arial"/>
            </a:endParaRPr>
          </a:p>
          <a:p>
            <a:pPr lvl="1" algn="r" rtl="1"/>
            <a:r>
              <a:rPr lang="en-US" i="1" dirty="0">
                <a:sym typeface="Arial"/>
              </a:rPr>
              <a:t>اكتب </a:t>
            </a:r>
            <a:r>
              <a:rPr lang="ar-SA" i="1" dirty="0">
                <a:sym typeface="Arial"/>
              </a:rPr>
              <a:t>الرقم ١</a:t>
            </a:r>
            <a:r>
              <a:rPr lang="en-US" i="1" dirty="0">
                <a:sym typeface="Arial"/>
              </a:rPr>
              <a:t> بجوار الخطوة الأولى </a:t>
            </a:r>
            <a:r>
              <a:rPr lang="ar-SA" i="1" dirty="0">
                <a:sym typeface="Arial"/>
              </a:rPr>
              <a:t>، الرقم ٢</a:t>
            </a:r>
            <a:r>
              <a:rPr lang="en-US" i="1" dirty="0">
                <a:sym typeface="Arial"/>
              </a:rPr>
              <a:t> بجوار الخطوة الثانية </a:t>
            </a:r>
            <a:r>
              <a:rPr lang="ar-SA" i="1" dirty="0">
                <a:sym typeface="Arial"/>
              </a:rPr>
              <a:t>،</a:t>
            </a:r>
            <a:r>
              <a:rPr lang="en-US" i="1" dirty="0">
                <a:sym typeface="Arial"/>
              </a:rPr>
              <a:t>...</a:t>
            </a:r>
            <a:r>
              <a:rPr lang="ar-SA" i="1" dirty="0">
                <a:sym typeface="Arial"/>
              </a:rPr>
              <a:t>..</a:t>
            </a:r>
            <a:endParaRPr lang="en-US" i="1" dirty="0">
              <a:sym typeface="Arial"/>
            </a:endParaRPr>
          </a:p>
          <a:p>
            <a:pPr lvl="1" algn="r" rtl="1"/>
            <a:r>
              <a:rPr lang="ar-SA" i="1" dirty="0">
                <a:sym typeface="Arial"/>
              </a:rPr>
              <a:t>م</a:t>
            </a:r>
            <a:r>
              <a:rPr lang="en-US" i="1" dirty="0">
                <a:sym typeface="Arial"/>
              </a:rPr>
              <a:t>حاول</a:t>
            </a:r>
            <a:r>
              <a:rPr lang="ar-SA" i="1" dirty="0">
                <a:sym typeface="Arial"/>
              </a:rPr>
              <a:t>ة</a:t>
            </a:r>
            <a:r>
              <a:rPr lang="en-US" i="1" dirty="0">
                <a:sym typeface="Arial"/>
              </a:rPr>
              <a:t> إكمال التمرين بأسرع ما يمكن</a:t>
            </a:r>
          </a:p>
          <a:p>
            <a:pPr lvl="1" algn="r" rtl="1"/>
            <a:r>
              <a:rPr lang="en-US" i="1" dirty="0">
                <a:sym typeface="Arial"/>
              </a:rPr>
              <a:t>المجموعة التي توافق وتملأ </a:t>
            </a:r>
            <a:r>
              <a:rPr lang="ar-SA" i="1" dirty="0">
                <a:sym typeface="Arial"/>
              </a:rPr>
              <a:t>سير العملية بشكل</a:t>
            </a:r>
            <a:r>
              <a:rPr lang="en-US" i="1" dirty="0">
                <a:sym typeface="Arial"/>
              </a:rPr>
              <a:t> صحيح أولاً</a:t>
            </a:r>
            <a:r>
              <a:rPr lang="ar-SA" i="1" dirty="0">
                <a:sym typeface="Arial"/>
              </a:rPr>
              <a:t> تفوز</a:t>
            </a:r>
            <a:endParaRPr lang="en-GB" b="1" i="1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عمل</a:t>
            </a:r>
            <a:r>
              <a:rPr lang="ar-SA" b="1" dirty="0"/>
              <a:t> ال</a:t>
            </a:r>
            <a:r>
              <a:rPr lang="en-GB" b="1" dirty="0"/>
              <a:t>مجموعة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ar-SA" dirty="0"/>
              <a:t>إتاحة الوقت</a:t>
            </a:r>
            <a:r>
              <a:rPr lang="en-GB" dirty="0"/>
              <a:t> </a:t>
            </a:r>
            <a:r>
              <a:rPr lang="ar-SA" dirty="0"/>
              <a:t>لل</a:t>
            </a:r>
            <a:r>
              <a:rPr lang="en-GB" dirty="0"/>
              <a:t>مجموعات لإكمال </a:t>
            </a:r>
            <a:r>
              <a:rPr lang="ar-SA" dirty="0"/>
              <a:t>النشاط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</a:t>
            </a:r>
          </a:p>
          <a:p>
            <a:pPr algn="r" rtl="1"/>
            <a:r>
              <a:rPr lang="en-US" dirty="0">
                <a:sym typeface="Arial"/>
              </a:rPr>
              <a:t>اطلب من أحد المتطوعين من المجموعة الأولى عرض </a:t>
            </a:r>
            <a:r>
              <a:rPr lang="ar-SA" dirty="0">
                <a:sym typeface="Arial"/>
              </a:rPr>
              <a:t>مسارهم</a:t>
            </a:r>
            <a:endParaRPr lang="en-US" dirty="0">
              <a:sym typeface="Arial"/>
            </a:endParaRP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ym typeface="Arial"/>
              </a:rPr>
              <a:t>إذا ارتكبت المجموعة الأولى خطأ ، فقم ب</a:t>
            </a:r>
            <a:r>
              <a:rPr lang="ar-SA" dirty="0">
                <a:sym typeface="Arial"/>
              </a:rPr>
              <a:t>الطلب من</a:t>
            </a:r>
            <a:r>
              <a:rPr lang="en-US" dirty="0">
                <a:sym typeface="Arial"/>
              </a:rPr>
              <a:t> المجموعة الثانية لتقديم </a:t>
            </a:r>
            <a:r>
              <a:rPr lang="ar-SA" dirty="0">
                <a:sym typeface="Arial"/>
              </a:rPr>
              <a:t>مسارها (</a:t>
            </a:r>
            <a:r>
              <a:rPr lang="en-US" dirty="0">
                <a:sym typeface="Arial"/>
              </a:rPr>
              <a:t>وإذا ارتكبوا خطأ ، فقم بتوفير الفرصة للمجموعة الثالثة وما إلى ذلك حتى يتم تقديم ال</a:t>
            </a:r>
            <a:r>
              <a:rPr lang="ar-SA" dirty="0">
                <a:sym typeface="Arial"/>
              </a:rPr>
              <a:t>مسار</a:t>
            </a:r>
            <a:r>
              <a:rPr lang="en-US" dirty="0">
                <a:sym typeface="Arial"/>
              </a:rPr>
              <a:t> الصحيح</a:t>
            </a:r>
            <a:r>
              <a:rPr lang="ar-SA" dirty="0">
                <a:sym typeface="Arial"/>
              </a:rPr>
              <a:t>)</a:t>
            </a:r>
            <a:endParaRPr lang="en-US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راجع واستكمل مع ال</a:t>
            </a:r>
            <a:r>
              <a:rPr lang="ar-SA" dirty="0">
                <a:sym typeface="Arial"/>
              </a:rPr>
              <a:t>مسار</a:t>
            </a:r>
            <a:r>
              <a:rPr lang="en-US" dirty="0">
                <a:sym typeface="Arial"/>
              </a:rPr>
              <a:t> في الشريحة التالية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6DD0F38-AD0B-C19F-71E4-211F732047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BAE6E78-4D65-A577-45F7-78D6530CA43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/>
              <a:t>توضيح</a:t>
            </a: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lvl="0" algn="r" rtl="1"/>
            <a:r>
              <a:rPr lang="en-GB" b="1" i="1" dirty="0">
                <a:sym typeface="Arial"/>
              </a:rPr>
              <a:t>تحديد حالة</a:t>
            </a:r>
          </a:p>
          <a:p>
            <a:pPr lvl="1" algn="r" rtl="1"/>
            <a:r>
              <a:rPr lang="en-GB" i="1" dirty="0">
                <a:sym typeface="Arial"/>
              </a:rPr>
              <a:t>ا</a:t>
            </a:r>
            <a:r>
              <a:rPr lang="ar-SA" i="1" dirty="0">
                <a:sym typeface="Arial"/>
              </a:rPr>
              <a:t>لإشارة</a:t>
            </a:r>
            <a:r>
              <a:rPr lang="en-GB" i="1" dirty="0">
                <a:sym typeface="Arial"/>
              </a:rPr>
              <a:t> إلى معايير إغلاق الحالة</a:t>
            </a:r>
          </a:p>
          <a:p>
            <a:pPr lvl="0" algn="r" rtl="1"/>
            <a:r>
              <a:rPr lang="en-GB" b="1" i="1" dirty="0">
                <a:sym typeface="Arial"/>
              </a:rPr>
              <a:t>تحضير المناقشة مع المشرف</a:t>
            </a:r>
          </a:p>
          <a:p>
            <a:pPr lvl="1" algn="r" rtl="1"/>
            <a:r>
              <a:rPr lang="en-GB" i="1" dirty="0">
                <a:sym typeface="Arial"/>
              </a:rPr>
              <a:t>سيتعين على أخصائي الحالة تقديم الحالة وي</a:t>
            </a:r>
            <a:r>
              <a:rPr lang="ar-SA" i="1" dirty="0">
                <a:sym typeface="Arial"/>
              </a:rPr>
              <a:t>إمكان</a:t>
            </a:r>
            <a:r>
              <a:rPr lang="en-GB" i="1" dirty="0">
                <a:sym typeface="Arial"/>
              </a:rPr>
              <a:t>ه التحضير لاجتماع إغلاق ا</a:t>
            </a:r>
            <a:r>
              <a:rPr lang="ar-SA" i="1" dirty="0">
                <a:sym typeface="Arial"/>
              </a:rPr>
              <a:t>لحال</a:t>
            </a:r>
            <a:r>
              <a:rPr lang="en-GB" i="1" dirty="0">
                <a:sym typeface="Arial"/>
              </a:rPr>
              <a:t>ة هذا</a:t>
            </a:r>
          </a:p>
          <a:p>
            <a:pPr lvl="0" algn="r" rtl="1"/>
            <a:r>
              <a:rPr lang="ar-SA" b="1" i="1" dirty="0">
                <a:sym typeface="Arial"/>
              </a:rPr>
              <a:t>م</a:t>
            </a:r>
            <a:r>
              <a:rPr lang="en-GB" b="1" i="1" dirty="0">
                <a:sym typeface="Arial"/>
              </a:rPr>
              <a:t>ناقش</a:t>
            </a:r>
            <a:r>
              <a:rPr lang="ar-SA" b="1" i="1" dirty="0">
                <a:sym typeface="Arial"/>
              </a:rPr>
              <a:t>ة</a:t>
            </a:r>
            <a:r>
              <a:rPr lang="en-GB" b="1" i="1" dirty="0">
                <a:sym typeface="Arial"/>
              </a:rPr>
              <a:t> حالة الطفل</a:t>
            </a:r>
          </a:p>
          <a:p>
            <a:pPr lvl="1" algn="r" rtl="1"/>
            <a:r>
              <a:rPr lang="en-GB" i="1" dirty="0">
                <a:sym typeface="Arial"/>
              </a:rPr>
              <a:t>من المهم مناقشة الحالة مع المشرف والحصول على الموافقة على الإغلاق.</a:t>
            </a:r>
          </a:p>
          <a:p>
            <a:pPr lvl="1" algn="r" rtl="1"/>
            <a:r>
              <a:rPr lang="en-GB" i="1" dirty="0">
                <a:sym typeface="Arial"/>
              </a:rPr>
              <a:t>بدون الحصول على الموافقة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لا يمكن المضي قدمًا في عملية الإغلاق ولا ينبغي إبلاغ الطفل والأسرة بعد.</a:t>
            </a:r>
          </a:p>
          <a:p>
            <a:pPr lvl="1" algn="r" rtl="1"/>
            <a:r>
              <a:rPr lang="en-GB" i="1" dirty="0">
                <a:sym typeface="Arial"/>
              </a:rPr>
              <a:t>من الممكن أيضًا ألا يوافق المشرف على إغلاق الحالة في الوقت الحالي ولكنه سيقترح إجراءات يجب اتخاذها قبل أن يتم إغلاق ال</a:t>
            </a:r>
            <a:r>
              <a:rPr lang="ar-SA" i="1" dirty="0">
                <a:sym typeface="Arial"/>
              </a:rPr>
              <a:t>حال</a:t>
            </a:r>
            <a:r>
              <a:rPr lang="en-GB" i="1" dirty="0">
                <a:sym typeface="Arial"/>
              </a:rPr>
              <a:t>ة.</a:t>
            </a:r>
          </a:p>
          <a:p>
            <a:pPr lvl="0" algn="r" rtl="1"/>
            <a:r>
              <a:rPr lang="en-GB" b="1" i="1" dirty="0">
                <a:sym typeface="Arial"/>
              </a:rPr>
              <a:t>إبلاغ الطفل أو الوالد أو مقدم الرعاية عند الإغلاق</a:t>
            </a:r>
          </a:p>
          <a:p>
            <a:pPr lvl="1" algn="r" rtl="1"/>
            <a:r>
              <a:rPr lang="en-GB" b="0" i="1" dirty="0">
                <a:sym typeface="Arial"/>
              </a:rPr>
              <a:t>يجب القيام بذلك بحذر </a:t>
            </a:r>
            <a:r>
              <a:rPr lang="ar-SA" b="0" i="1" dirty="0">
                <a:sym typeface="Arial"/>
              </a:rPr>
              <a:t>من خلال</a:t>
            </a:r>
            <a:r>
              <a:rPr lang="en-GB" b="0" i="1" dirty="0">
                <a:sym typeface="Arial"/>
              </a:rPr>
              <a:t> تطبيق مهارات ال</a:t>
            </a:r>
            <a:r>
              <a:rPr lang="ar-SA" b="0" i="1" dirty="0">
                <a:sym typeface="Arial"/>
              </a:rPr>
              <a:t>تواصل</a:t>
            </a:r>
            <a:r>
              <a:rPr lang="en-GB" b="0" i="1" dirty="0">
                <a:sym typeface="Arial"/>
              </a:rPr>
              <a:t> ومهارات </a:t>
            </a:r>
            <a:r>
              <a:rPr lang="ar-SA" b="0" i="1" dirty="0">
                <a:sym typeface="Arial"/>
              </a:rPr>
              <a:t>الدعم النفسي الاجتماعي</a:t>
            </a:r>
            <a:r>
              <a:rPr lang="en-GB" b="0" i="1" dirty="0">
                <a:sym typeface="Arial"/>
              </a:rPr>
              <a:t> الأساسية الأخرى.</a:t>
            </a:r>
          </a:p>
          <a:p>
            <a:pPr lvl="1" algn="r" rtl="1"/>
            <a:r>
              <a:rPr lang="en-GB" i="1" dirty="0">
                <a:sym typeface="Arial"/>
              </a:rPr>
              <a:t>لا ينبغي نسيان الأطفال الصغار أو تجاهلهم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كما </a:t>
            </a:r>
            <a:r>
              <a:rPr lang="ar-SA" i="1" dirty="0">
                <a:sym typeface="Arial"/>
              </a:rPr>
              <a:t>أنه </a:t>
            </a:r>
            <a:r>
              <a:rPr lang="en-GB" i="1" dirty="0">
                <a:sym typeface="Arial"/>
              </a:rPr>
              <a:t>يجب إبلاغهم. يجب ت</a:t>
            </a:r>
            <a:r>
              <a:rPr lang="ar-SA" i="1" dirty="0">
                <a:sym typeface="Arial"/>
              </a:rPr>
              <a:t>كييف</a:t>
            </a:r>
            <a:r>
              <a:rPr lang="en-GB" i="1" dirty="0">
                <a:sym typeface="Arial"/>
              </a:rPr>
              <a:t> التواصل حسب عمر الطفل ومرحلة نموه وقدراته.</a:t>
            </a:r>
            <a:endParaRPr lang="en-GB" i="1" dirty="0"/>
          </a:p>
          <a:p>
            <a:pPr lvl="0" algn="r" rtl="1"/>
            <a:r>
              <a:rPr lang="ar-SA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إك</a:t>
            </a:r>
            <a:r>
              <a:rPr lang="en-GB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م</a:t>
            </a:r>
            <a:r>
              <a:rPr lang="ar-SA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ا</a:t>
            </a:r>
            <a:r>
              <a:rPr lang="en-GB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ل </a:t>
            </a:r>
            <a:r>
              <a:rPr lang="en-GB" b="1" i="1" dirty="0">
                <a:sym typeface="Arial"/>
              </a:rPr>
              <a:t> ملف الحالة</a:t>
            </a:r>
          </a:p>
          <a:p>
            <a:pPr lvl="1" algn="r" rtl="1"/>
            <a:r>
              <a:rPr lang="en-GB" i="1" dirty="0">
                <a:sym typeface="Arial"/>
              </a:rPr>
              <a:t>يجب إكمال الملف بأكمله.</a:t>
            </a:r>
          </a:p>
          <a:p>
            <a:pPr lvl="1" algn="r" rtl="1"/>
            <a:r>
              <a:rPr lang="en-GB" i="1" dirty="0">
                <a:sym typeface="Arial"/>
              </a:rPr>
              <a:t>يجب أن تتضمن جميع البيانات الشخصية التي تم جمعها وجميع نماذج إدارة الحالة.</a:t>
            </a:r>
          </a:p>
          <a:p>
            <a:pPr lvl="1" algn="r" rtl="1"/>
            <a:r>
              <a:rPr lang="en-GB" i="1" dirty="0">
                <a:sym typeface="Arial"/>
              </a:rPr>
              <a:t>يجب أيضًا ملء نموذج إغلاق الحالة.</a:t>
            </a:r>
          </a:p>
          <a:p>
            <a:pPr lvl="0" algn="r" rtl="1"/>
            <a:endParaRPr lang="en-CA" i="1" dirty="0"/>
          </a:p>
          <a:p>
            <a:pPr marL="0" lvl="0" indent="0" algn="r" rtl="1">
              <a:buNone/>
            </a:pPr>
            <a:r>
              <a:rPr lang="ar-SA" b="1" dirty="0"/>
              <a:t>يتبع</a:t>
            </a:r>
            <a:r>
              <a:rPr lang="en-CA" b="1" dirty="0">
                <a:sym typeface="Wingdings" panose="05000000000000000000" pitchFamily="2" charset="2"/>
              </a:rPr>
              <a:t></a:t>
            </a:r>
            <a:endParaRPr lang="en-BE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13E7FA-49C8-5C2C-11CA-250B05E5A2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2E2D02A-18BB-A030-649A-18F09AC752C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86784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6"/>
            <a:ext cx="6143624" cy="9313862"/>
          </a:xfrm>
        </p:spPr>
        <p:txBody>
          <a:bodyPr/>
          <a:lstStyle/>
          <a:p>
            <a:pPr lvl="0" algn="r" rtl="1"/>
            <a:r>
              <a:rPr lang="ar-SA" b="1" i="1" dirty="0">
                <a:sym typeface="Arial"/>
              </a:rPr>
              <a:t>ال</a:t>
            </a:r>
            <a:r>
              <a:rPr lang="en-GB" b="1" i="1" dirty="0">
                <a:sym typeface="Arial"/>
              </a:rPr>
              <a:t>متابعة </a:t>
            </a:r>
            <a:r>
              <a:rPr lang="ar-SA" b="1" i="1" dirty="0">
                <a:sym typeface="Arial"/>
              </a:rPr>
              <a:t>ال</a:t>
            </a:r>
            <a:r>
              <a:rPr lang="en-GB" b="1" i="1" dirty="0">
                <a:sym typeface="Arial"/>
              </a:rPr>
              <a:t>نهائية</a:t>
            </a:r>
          </a:p>
          <a:p>
            <a:pPr lvl="1" algn="r" rtl="1"/>
            <a:r>
              <a:rPr lang="en-GB" i="1" dirty="0">
                <a:sym typeface="Arial"/>
              </a:rPr>
              <a:t>يجب إجراء متابعة نهائية في غضون </a:t>
            </a:r>
            <a:r>
              <a:rPr lang="ar-SA" i="1" dirty="0">
                <a:sym typeface="Arial"/>
              </a:rPr>
              <a:t>٣</a:t>
            </a:r>
            <a:r>
              <a:rPr lang="en-GB" i="1" dirty="0">
                <a:sym typeface="Arial"/>
              </a:rPr>
              <a:t> أشهر لمراقبة سلامة الطفل ورفاهه المستمر وللتحقق مما إذا كان الوضع مستقرًا (في حالات الطوارئ يمكن القيام بذلك في أقل من </a:t>
            </a:r>
            <a:r>
              <a:rPr lang="ar-SA" i="1" dirty="0">
                <a:sym typeface="Arial"/>
              </a:rPr>
              <a:t>٣</a:t>
            </a:r>
            <a:r>
              <a:rPr lang="en-GB" i="1" dirty="0">
                <a:sym typeface="Arial"/>
              </a:rPr>
              <a:t> أشهر</a:t>
            </a:r>
            <a:r>
              <a:rPr lang="ar-SA" i="1" dirty="0">
                <a:sym typeface="Arial"/>
              </a:rPr>
              <a:t>).</a:t>
            </a:r>
            <a:endParaRPr lang="en-GB" i="1" dirty="0">
              <a:sym typeface="Arial"/>
            </a:endParaRPr>
          </a:p>
          <a:p>
            <a:pPr lvl="1" algn="r" rtl="1"/>
            <a:r>
              <a:rPr lang="en-GB" i="1" dirty="0">
                <a:sym typeface="Arial"/>
              </a:rPr>
              <a:t>هذه المتابعة هي أيضًا فرصة للحصول على </a:t>
            </a:r>
            <a:r>
              <a:rPr lang="ar-SA" i="1" dirty="0">
                <a:sym typeface="Arial"/>
              </a:rPr>
              <a:t>ملاحظات.</a:t>
            </a:r>
            <a:endParaRPr lang="en-GB" i="1" dirty="0">
              <a:sym typeface="Arial"/>
            </a:endParaRPr>
          </a:p>
          <a:p>
            <a:pPr lvl="0" algn="r" rtl="1"/>
            <a:r>
              <a:rPr lang="en-GB" b="1" i="1" dirty="0">
                <a:sym typeface="Arial"/>
              </a:rPr>
              <a:t>تخزين ملف ال</a:t>
            </a:r>
            <a:r>
              <a:rPr lang="ar-SA" b="1" i="1" dirty="0">
                <a:sym typeface="Arial"/>
              </a:rPr>
              <a:t>حال</a:t>
            </a:r>
            <a:r>
              <a:rPr lang="en-GB" b="1" i="1" dirty="0">
                <a:sym typeface="Arial"/>
              </a:rPr>
              <a:t>ة بأمان</a:t>
            </a:r>
          </a:p>
          <a:p>
            <a:pPr lvl="1" algn="r" rtl="1"/>
            <a:r>
              <a:rPr lang="en-GB" i="1" dirty="0">
                <a:sym typeface="Arial"/>
              </a:rPr>
              <a:t>يجب أرشفة النسخة المطبوعة والنسخة الإلكترونية من ملف الحالة الكاملة في مكان آمن لفترة زمنية محددة.</a:t>
            </a:r>
          </a:p>
          <a:p>
            <a:pPr lvl="1" algn="r" rtl="1"/>
            <a:r>
              <a:rPr lang="en-GB" i="1" dirty="0">
                <a:sym typeface="Arial"/>
              </a:rPr>
              <a:t>تعتمد المدة على اتفاقية الجهة المانحة أو الأطر القانونية الوطنية أو سياسة حماية البيانات.</a:t>
            </a:r>
            <a:endParaRPr lang="en-GB" i="1" dirty="0"/>
          </a:p>
          <a:p>
            <a:pPr lvl="1" algn="r" rtl="1"/>
            <a:r>
              <a:rPr lang="en-GB" i="1" dirty="0">
                <a:sym typeface="Arial"/>
              </a:rPr>
              <a:t>ينص مبدأ الاحتفاظ بحماية البيانات الشخصية على أن </a:t>
            </a:r>
            <a:r>
              <a:rPr lang="en-GB" i="1" dirty="0"/>
              <a:t>تُحذف البيانات الشخصية للطفل من أي وجميع الأنظمة بمجرد أن</a:t>
            </a:r>
            <a:r>
              <a:rPr lang="ar-SA" i="1" dirty="0"/>
              <a:t>ها</a:t>
            </a:r>
            <a:r>
              <a:rPr lang="en-GB" i="1" dirty="0"/>
              <a:t> لم تعد تخدم </a:t>
            </a:r>
            <a:r>
              <a:rPr lang="ar-SA" i="1" dirty="0"/>
              <a:t>ال</a:t>
            </a:r>
            <a:r>
              <a:rPr lang="en-GB" i="1" dirty="0"/>
              <a:t>غرض ولم تعد هناك حاجة إليها.</a:t>
            </a:r>
            <a:endParaRPr lang="en-BE" i="1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D29C8DF-6395-99A4-9449-C14E42803EF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76562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2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0" dirty="0"/>
              <a:t>عرض الشريحة</a:t>
            </a:r>
          </a:p>
          <a:p>
            <a:pPr algn="r" rtl="1"/>
            <a:r>
              <a:rPr lang="en-US" i="1" dirty="0"/>
              <a:t>المرونة هي القدرة على التكيف مع التغييرات بسرعة وهدوء والتعامل مع التحديات أو المشكلات التي تظهر فجأة</a:t>
            </a:r>
          </a:p>
          <a:p>
            <a:pPr algn="r" rtl="1"/>
            <a:r>
              <a:rPr lang="en-US" i="1" dirty="0"/>
              <a:t>ستظل واحدة من أهم مهارات أخصائي الحالة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7B2CD934-4B10-1520-4BA5-885D05A6AD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31C9267-E319-5759-71A4-A7F4606522B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i="1" dirty="0"/>
              <a:t>تذكر: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i="1" dirty="0"/>
              <a:t>مراحل </a:t>
            </a:r>
            <a:r>
              <a:rPr lang="ar-SA" i="1" dirty="0"/>
              <a:t>نمو</a:t>
            </a:r>
            <a:r>
              <a:rPr lang="en-GB" i="1" dirty="0"/>
              <a:t> الأطفال من الوحدة</a:t>
            </a:r>
            <a:r>
              <a:rPr lang="ar-SA" i="1" dirty="0"/>
              <a:t> </a:t>
            </a:r>
            <a:r>
              <a:rPr lang="en-GB" i="1" dirty="0"/>
              <a:t> </a:t>
            </a:r>
            <a:r>
              <a:rPr lang="ar-SA" i="1" dirty="0"/>
              <a:t>١</a:t>
            </a:r>
            <a:r>
              <a:rPr lang="en-GB" i="1" dirty="0"/>
              <a:t> </a:t>
            </a:r>
            <a:r>
              <a:rPr lang="ar-SA" i="1" dirty="0"/>
              <a:t>(</a:t>
            </a:r>
            <a:r>
              <a:rPr lang="en-GB" i="1" dirty="0"/>
              <a:t>أسس حماية الطفل</a:t>
            </a:r>
            <a:r>
              <a:rPr lang="ar-SA" i="1" dirty="0"/>
              <a:t>)</a:t>
            </a:r>
            <a:endParaRPr lang="en-GB" i="1" dirty="0"/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i="1" dirty="0"/>
              <a:t>كيفية تكييف التواصل مع عمر الطفل ومرحلة نموه وقدراته من الوحدة </a:t>
            </a:r>
            <a:r>
              <a:rPr lang="ar-SA" i="1" dirty="0"/>
              <a:t>٣ (</a:t>
            </a:r>
            <a:r>
              <a:rPr lang="en-GB" i="1" dirty="0"/>
              <a:t>التواصل مع الأطفال</a:t>
            </a:r>
            <a:r>
              <a:rPr lang="ar-SA" i="1" dirty="0"/>
              <a:t>)</a:t>
            </a:r>
            <a:endParaRPr lang="en-GB" i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</a:t>
            </a:r>
            <a:r>
              <a:rPr lang="en-GB" b="1" dirty="0"/>
              <a:t>صفحة </a:t>
            </a:r>
            <a:r>
              <a:rPr lang="ar-SA" b="1" dirty="0"/>
              <a:t>٥٢</a:t>
            </a:r>
            <a:r>
              <a:rPr lang="en-GB" b="1" dirty="0"/>
              <a:t>: تكييف ال</a:t>
            </a:r>
            <a:r>
              <a:rPr lang="ar-SA" b="1" dirty="0"/>
              <a:t>تواصل</a:t>
            </a:r>
            <a:r>
              <a:rPr lang="en-GB" b="1" dirty="0"/>
              <a:t> مع عمر الطفل ومرحلة نموه</a:t>
            </a:r>
            <a:endParaRPr lang="en-GB" dirty="0"/>
          </a:p>
          <a:p>
            <a:pPr algn="r" rtl="1"/>
            <a:r>
              <a:rPr lang="en-GB" dirty="0"/>
              <a:t>قسّم المشاركين إلى </a:t>
            </a:r>
            <a:r>
              <a:rPr lang="ar-SA" dirty="0"/>
              <a:t>٤</a:t>
            </a:r>
            <a:r>
              <a:rPr lang="en-GB" dirty="0"/>
              <a:t> مجموعات</a:t>
            </a:r>
          </a:p>
          <a:p>
            <a:pPr algn="r" rtl="1"/>
            <a:r>
              <a:rPr lang="ar-SA" dirty="0"/>
              <a:t>قم بتحديد</a:t>
            </a:r>
            <a:r>
              <a:rPr lang="en-GB" dirty="0"/>
              <a:t> سيناريو واحد (صالح ، زي</a:t>
            </a:r>
            <a:r>
              <a:rPr lang="en-GB" dirty="0" err="1"/>
              <a:t>ن</a:t>
            </a:r>
            <a:r>
              <a:rPr lang="ar-SA" dirty="0" err="1"/>
              <a:t>ة ،</a:t>
            </a:r>
            <a:r>
              <a:rPr lang="en-GB" dirty="0"/>
              <a:t>أمينة وسليم) لكل مجموعة.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dirty="0"/>
              <a:t>قم بت</a:t>
            </a:r>
            <a:r>
              <a:rPr lang="en-GB" dirty="0"/>
              <a:t>وز</a:t>
            </a:r>
            <a:r>
              <a:rPr lang="ar-SA" dirty="0"/>
              <a:t>ي</a:t>
            </a:r>
            <a:r>
              <a:rPr lang="en-GB" dirty="0"/>
              <a:t>ع أوراق</a:t>
            </a:r>
            <a:r>
              <a:rPr lang="ar-SA" dirty="0"/>
              <a:t> بيضاء</a:t>
            </a:r>
            <a:r>
              <a:rPr lang="en-GB" dirty="0"/>
              <a:t> وأقلام تحديد.</a:t>
            </a:r>
            <a:endParaRPr lang="en-GB" b="1" dirty="0"/>
          </a:p>
          <a:p>
            <a:pPr algn="r" rtl="1"/>
            <a:r>
              <a:rPr lang="en-GB" i="1" dirty="0"/>
              <a:t>في مجموعاتك:</a:t>
            </a:r>
          </a:p>
          <a:p>
            <a:pPr lvl="1" algn="r" rtl="1"/>
            <a:r>
              <a:rPr lang="en-GB" i="1" dirty="0"/>
              <a:t>تخيل أن هؤلاء الأطفال تلقوا دعم إدارة الحالة لعدة أشهر وأنك تقابلهم لإبلاغهم بإغلاق </a:t>
            </a:r>
            <a:r>
              <a:rPr lang="ar-SA" i="1" dirty="0"/>
              <a:t>حالت</a:t>
            </a:r>
            <a:r>
              <a:rPr lang="en-GB" i="1" dirty="0"/>
              <a:t>هم.</a:t>
            </a:r>
          </a:p>
          <a:p>
            <a:pPr lvl="1" algn="r" rtl="1"/>
            <a:r>
              <a:rPr lang="en-GB" i="1" dirty="0"/>
              <a:t>اكتب نصًا لما ستقوله وتفعله عند مقابلة الطفل المخصص لمجموعت</a:t>
            </a:r>
            <a:r>
              <a:rPr lang="ar-SA" i="1" dirty="0"/>
              <a:t>ك</a:t>
            </a:r>
            <a:r>
              <a:rPr lang="en-GB" i="1" dirty="0"/>
              <a:t> لغرض إغلاق الحالة.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(١٥ دقيقة)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المناقشة العامة </a:t>
            </a:r>
            <a:r>
              <a:rPr lang="ar-SA" b="1" dirty="0"/>
              <a:t>(٢٥ دقيقة)</a:t>
            </a:r>
            <a:endParaRPr lang="en-GB" b="1" dirty="0"/>
          </a:p>
          <a:p>
            <a:pPr algn="r" rtl="1"/>
            <a:r>
              <a:rPr lang="en-GB" dirty="0"/>
              <a:t>اجمع أوراق A4 وقم بتعليقها على الحائط أو </a:t>
            </a:r>
            <a:r>
              <a:rPr lang="ar-SA" dirty="0"/>
              <a:t>اللوح الأبيض</a:t>
            </a:r>
            <a:endParaRPr lang="en-GB" dirty="0"/>
          </a:p>
          <a:p>
            <a:pPr algn="r" rtl="1"/>
            <a:r>
              <a:rPr lang="en-GB" dirty="0"/>
              <a:t>ادعُ جميع المشاركين للوقوف حول النصوص</a:t>
            </a:r>
          </a:p>
          <a:p>
            <a:pPr algn="r" rtl="1"/>
            <a:r>
              <a:rPr lang="en-GB" dirty="0"/>
              <a:t>اطلب من متطوعين تقديم سيناريوهات مجموعتهم</a:t>
            </a:r>
          </a:p>
          <a:p>
            <a:pPr algn="r" rtl="1"/>
            <a:r>
              <a:rPr lang="ar-SA" dirty="0"/>
              <a:t>م</a:t>
            </a:r>
            <a:r>
              <a:rPr lang="en-GB" dirty="0"/>
              <a:t>راجع</a:t>
            </a:r>
            <a:r>
              <a:rPr lang="ar-SA" dirty="0"/>
              <a:t>ة</a:t>
            </a:r>
            <a:r>
              <a:rPr lang="en-GB" dirty="0"/>
              <a:t> النصوص واستكم</a:t>
            </a:r>
            <a:r>
              <a:rPr lang="ar-SA" dirty="0"/>
              <a:t>ا</a:t>
            </a:r>
            <a:r>
              <a:rPr lang="en-GB" dirty="0"/>
              <a:t>لها بالإرشادات الواردة في الصفحة التالية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1C8F258-0027-39B1-E42B-9829C9DE86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57B0B90-0E2B-1A46-289D-6E068EFF5AA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63584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6"/>
            <a:ext cx="6143624" cy="9313862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التوجيه</a:t>
            </a:r>
            <a:endParaRPr lang="en-GB" b="1" dirty="0"/>
          </a:p>
          <a:p>
            <a:pPr lvl="0" algn="r" rtl="1"/>
            <a:r>
              <a:rPr lang="ar-SA" b="1" dirty="0"/>
              <a:t>صالح</a:t>
            </a:r>
            <a:endParaRPr lang="en-GB" b="1" dirty="0"/>
          </a:p>
          <a:p>
            <a:pPr lvl="1" algn="r" rtl="1"/>
            <a:r>
              <a:rPr lang="en-GB" dirty="0"/>
              <a:t>اجعلها قصيرة </a:t>
            </a:r>
            <a:r>
              <a:rPr lang="ar-SA" dirty="0"/>
              <a:t>(</a:t>
            </a:r>
            <a:r>
              <a:rPr lang="en-GB" dirty="0"/>
              <a:t>من </a:t>
            </a:r>
            <a:r>
              <a:rPr lang="ar-SA" dirty="0"/>
              <a:t>١٠</a:t>
            </a:r>
            <a:r>
              <a:rPr lang="en-GB" dirty="0"/>
              <a:t> إلى </a:t>
            </a:r>
            <a:r>
              <a:rPr lang="ar-SA" dirty="0"/>
              <a:t>١٥</a:t>
            </a:r>
            <a:r>
              <a:rPr lang="en-GB" dirty="0"/>
              <a:t> دقيقة</a:t>
            </a:r>
            <a:r>
              <a:rPr lang="ar-SA" dirty="0"/>
              <a:t>) </a:t>
            </a:r>
            <a:r>
              <a:rPr lang="en-GB" dirty="0"/>
              <a:t>،</a:t>
            </a:r>
          </a:p>
          <a:p>
            <a:pPr lvl="1" algn="r" rtl="1"/>
            <a:r>
              <a:rPr lang="en-GB" dirty="0"/>
              <a:t>استخدم عبارات قصيرة بكلمات بسيطة للغاية يسهل فهمها</a:t>
            </a:r>
          </a:p>
          <a:p>
            <a:pPr lvl="2" algn="r" rtl="1"/>
            <a:r>
              <a:rPr lang="en-GB" dirty="0"/>
              <a:t>على سبيل المثال: "للمساعدة" = بسيطة وسهلة الفهم</a:t>
            </a:r>
          </a:p>
          <a:p>
            <a:pPr lvl="2" algn="r" rtl="1"/>
            <a:r>
              <a:rPr lang="en-GB" dirty="0"/>
              <a:t>على سبيل المثال: "</a:t>
            </a:r>
            <a:r>
              <a:rPr lang="ar-SA" dirty="0"/>
              <a:t>مخاوف</a:t>
            </a:r>
            <a:r>
              <a:rPr lang="en-GB" dirty="0"/>
              <a:t> الحماية" = معقد جدًا لطفل يبلغ من العمر </a:t>
            </a:r>
            <a:r>
              <a:rPr lang="ar-SA" dirty="0"/>
              <a:t>٣</a:t>
            </a:r>
            <a:r>
              <a:rPr lang="en-GB" dirty="0"/>
              <a:t> سنوات</a:t>
            </a:r>
          </a:p>
          <a:p>
            <a:pPr lvl="1" algn="r" rtl="1"/>
            <a:r>
              <a:rPr lang="en-GB" dirty="0"/>
              <a:t>اسمح للطفل باللعب أثناء الدردشة أو اللعب معًا</a:t>
            </a:r>
          </a:p>
          <a:p>
            <a:pPr lvl="1" algn="r" rtl="1"/>
            <a:r>
              <a:rPr lang="en-GB" dirty="0"/>
              <a:t>قبل إنهاء الاجتماع ، تأكد من أن الطفل يفهم أنك لن تستمر في زيارته وأنك انتهيت من مساعدته وعائلته.</a:t>
            </a:r>
          </a:p>
          <a:p>
            <a:pPr lvl="1" algn="r" rtl="1"/>
            <a:r>
              <a:rPr lang="en-GB" dirty="0"/>
              <a:t>اختتم الحديث بملاحظة إيجابية ، و</a:t>
            </a:r>
            <a:r>
              <a:rPr lang="ar-SA" dirty="0"/>
              <a:t>إ</a:t>
            </a:r>
            <a:r>
              <a:rPr lang="en-GB" dirty="0"/>
              <a:t>شاد</a:t>
            </a:r>
            <a:r>
              <a:rPr lang="ar-SA" dirty="0"/>
              <a:t>ة</a:t>
            </a:r>
            <a:r>
              <a:rPr lang="en-GB" dirty="0"/>
              <a:t> بالتقدم المحرز "يسعدني أن أرى أنك </a:t>
            </a:r>
            <a:r>
              <a:rPr lang="ar-SA" dirty="0"/>
              <a:t>تبدو بشكل جيد </a:t>
            </a:r>
            <a:r>
              <a:rPr lang="en-GB" dirty="0"/>
              <a:t>الآن"</a:t>
            </a:r>
          </a:p>
          <a:p>
            <a:pPr lvl="0" algn="r" rtl="1"/>
            <a:r>
              <a:rPr lang="en-GB" b="1" dirty="0"/>
              <a:t>زي</a:t>
            </a:r>
            <a:r>
              <a:rPr lang="en-GB" b="1" dirty="0" err="1"/>
              <a:t>ن</a:t>
            </a:r>
            <a:r>
              <a:rPr lang="ar-SA" b="1" dirty="0" err="1"/>
              <a:t>ة</a:t>
            </a:r>
            <a:endParaRPr lang="en-GB" b="1" dirty="0"/>
          </a:p>
          <a:p>
            <a:pPr lvl="1" algn="r" rtl="1"/>
            <a:r>
              <a:rPr lang="en-GB" dirty="0"/>
              <a:t>اجعلها قصيرة </a:t>
            </a:r>
            <a:r>
              <a:rPr lang="ar-SA" dirty="0"/>
              <a:t>(</a:t>
            </a:r>
            <a:r>
              <a:rPr lang="en-GB" dirty="0"/>
              <a:t>من </a:t>
            </a:r>
            <a:r>
              <a:rPr lang="ar-SA" dirty="0"/>
              <a:t>١٥</a:t>
            </a:r>
            <a:r>
              <a:rPr lang="en-GB" dirty="0"/>
              <a:t> إلى </a:t>
            </a:r>
            <a:r>
              <a:rPr lang="ar-SA" dirty="0"/>
              <a:t>٢٠</a:t>
            </a:r>
            <a:r>
              <a:rPr lang="en-GB" dirty="0"/>
              <a:t> دقيقة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r>
              <a:rPr lang="en-GB" dirty="0"/>
              <a:t>حقيقة أن زي</a:t>
            </a:r>
            <a:r>
              <a:rPr lang="en-GB" dirty="0" err="1"/>
              <a:t>ن</a:t>
            </a:r>
            <a:r>
              <a:rPr lang="ar-SA" dirty="0" err="1"/>
              <a:t>ة ت</a:t>
            </a:r>
            <a:r>
              <a:rPr lang="en-GB" dirty="0"/>
              <a:t>عاني من إعاقة جسدية لا ينبغي أن يؤثر على اختيار الكلمات ، ولكن يحتاج أخصائي الحالة إلى التأكد من أن الطفل مرتاح ويجلس على ارتفاع </a:t>
            </a:r>
            <a:r>
              <a:rPr lang="ar-SA" dirty="0"/>
              <a:t>نظرها</a:t>
            </a:r>
            <a:r>
              <a:rPr lang="en-GB" dirty="0"/>
              <a:t>.</a:t>
            </a:r>
          </a:p>
          <a:p>
            <a:pPr lvl="1" algn="r" rtl="1"/>
            <a:r>
              <a:rPr lang="en-GB" dirty="0"/>
              <a:t>استخدم عبارات قصيرة بكلمات بسيطة يسهل فهمها</a:t>
            </a:r>
          </a:p>
          <a:p>
            <a:pPr lvl="2" algn="r" rtl="1"/>
            <a:r>
              <a:rPr lang="en-GB" dirty="0"/>
              <a:t>على سبيل المثال: "أنا بحاجة لمساعدة الأطفال الآخرين الآن" من السهل فهمها "= بسيطة وسهلة الفهم</a:t>
            </a:r>
          </a:p>
          <a:p>
            <a:pPr lvl="2" algn="r" rtl="1"/>
            <a:r>
              <a:rPr lang="en-GB" dirty="0"/>
              <a:t>على سبيل المثال: "تمت تلبية احتياجاتك" = معقدة للغاية بالنسبة لطفل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ت</a:t>
            </a:r>
            <a:r>
              <a:rPr lang="en-GB" dirty="0"/>
              <a:t>بلغ من العمر </a:t>
            </a:r>
            <a:r>
              <a:rPr lang="ar-SA" dirty="0"/>
              <a:t>٦</a:t>
            </a:r>
            <a:r>
              <a:rPr lang="en-GB" dirty="0"/>
              <a:t> سنوات</a:t>
            </a:r>
          </a:p>
          <a:p>
            <a:pPr lvl="1" algn="r" rtl="1"/>
            <a:r>
              <a:rPr lang="en-GB" dirty="0"/>
              <a:t>يمكنك استخدام أسلوب سرد القصص عند شرح إدارة الحالة.</a:t>
            </a:r>
          </a:p>
          <a:p>
            <a:pPr lvl="1" algn="r" rtl="1"/>
            <a:r>
              <a:rPr lang="en-GB" dirty="0"/>
              <a:t>اسمح للطفل</a:t>
            </a:r>
            <a:r>
              <a:rPr lang="ar-SA" dirty="0"/>
              <a:t>ة</a:t>
            </a:r>
            <a:r>
              <a:rPr lang="en-GB" dirty="0"/>
              <a:t> باللعب أثناء الدردشة أو اللعب معًا</a:t>
            </a:r>
          </a:p>
          <a:p>
            <a:pPr lvl="1" algn="r" rtl="1"/>
            <a:r>
              <a:rPr lang="en-GB" dirty="0"/>
              <a:t>قبل إنهاء الاجتماع ، تأكد من أن الطفل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ت</a:t>
            </a:r>
            <a:r>
              <a:rPr lang="en-GB" dirty="0"/>
              <a:t>فهم أنك لن تستمر في زيارته</a:t>
            </a:r>
            <a:r>
              <a:rPr lang="ar-SA" dirty="0"/>
              <a:t>ا</a:t>
            </a:r>
            <a:r>
              <a:rPr lang="en-GB" dirty="0"/>
              <a:t> وأنك انتهيت من مساعدته</a:t>
            </a:r>
            <a:r>
              <a:rPr lang="ar-SA" dirty="0"/>
              <a:t>ا</a:t>
            </a:r>
            <a:r>
              <a:rPr lang="en-GB" dirty="0"/>
              <a:t> وعائلته</a:t>
            </a:r>
            <a:r>
              <a:rPr lang="ar-SA" dirty="0"/>
              <a:t>ا</a:t>
            </a:r>
            <a:r>
              <a:rPr lang="en-GB" dirty="0"/>
              <a:t>.</a:t>
            </a:r>
          </a:p>
          <a:p>
            <a:pPr lvl="1" algn="r" rtl="1"/>
            <a:r>
              <a:rPr lang="en-GB" dirty="0"/>
              <a:t>اختتم الحديث بملاحظة إيجابية ، و</a:t>
            </a:r>
            <a:r>
              <a:rPr lang="ar-SA" dirty="0"/>
              <a:t>إ</a:t>
            </a:r>
            <a:r>
              <a:rPr lang="en-GB" dirty="0"/>
              <a:t>شاد</a:t>
            </a:r>
            <a:r>
              <a:rPr lang="ar-SA" dirty="0"/>
              <a:t>ة</a:t>
            </a:r>
            <a:r>
              <a:rPr lang="en-GB" dirty="0"/>
              <a:t>  بالتقدم المحرز "يسعدني أن أرى أنك </a:t>
            </a:r>
            <a:r>
              <a:rPr lang="ar-SA" dirty="0"/>
              <a:t>تبدين بشكل جيد </a:t>
            </a:r>
            <a:r>
              <a:rPr lang="en-GB" dirty="0"/>
              <a:t>الآن"</a:t>
            </a:r>
          </a:p>
          <a:p>
            <a:pPr lvl="0" algn="r" rtl="1"/>
            <a:r>
              <a:rPr lang="en-GB" b="1" dirty="0"/>
              <a:t>أمينة</a:t>
            </a:r>
          </a:p>
          <a:p>
            <a:pPr lvl="1" algn="r" rtl="1"/>
            <a:r>
              <a:rPr lang="en-GB" dirty="0"/>
              <a:t>يمكنك قضاء وقت أطول قليلاً للدردشة</a:t>
            </a:r>
            <a:r>
              <a:rPr lang="ar-SA" dirty="0"/>
              <a:t>(</a:t>
            </a:r>
            <a:r>
              <a:rPr lang="en-GB" dirty="0"/>
              <a:t>حوالي </a:t>
            </a:r>
            <a:r>
              <a:rPr lang="ar-SA" dirty="0"/>
              <a:t>٣٠</a:t>
            </a:r>
            <a:r>
              <a:rPr lang="en-GB" dirty="0"/>
              <a:t> دقيقة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r>
              <a:rPr lang="en-GB" dirty="0"/>
              <a:t>استخدم عبارات ذات طول عادي وكلمات أكثر تعقيدًا</a:t>
            </a:r>
          </a:p>
          <a:p>
            <a:pPr lvl="2" algn="r" rtl="1"/>
            <a:r>
              <a:rPr lang="en-GB" dirty="0"/>
              <a:t>على سبيل المثال: "عملي كأخصائي حالة لمساعدة الأطفال على الشعور بالراحة والأمان والحماية".</a:t>
            </a:r>
          </a:p>
          <a:p>
            <a:pPr lvl="1" algn="r" rtl="1"/>
            <a:r>
              <a:rPr lang="en-GB" dirty="0"/>
              <a:t>يمكنك شرح ما سيتم فعله لحماية بياناتهم الشخصية بطريقة بسيطة</a:t>
            </a:r>
          </a:p>
          <a:p>
            <a:pPr lvl="2" algn="r" rtl="1"/>
            <a:r>
              <a:rPr lang="en-GB" dirty="0"/>
              <a:t>على سبيل المثال: "سأحتفظ بملف </a:t>
            </a:r>
            <a:r>
              <a:rPr lang="ar-SA" dirty="0"/>
              <a:t>حالت</a:t>
            </a:r>
            <a:r>
              <a:rPr lang="en-GB" dirty="0"/>
              <a:t>ك بأمان ويمكنك الاطلاع عليه متى شئت"</a:t>
            </a:r>
          </a:p>
          <a:p>
            <a:pPr lvl="1" algn="r" rtl="1"/>
            <a:r>
              <a:rPr lang="en-GB" dirty="0"/>
              <a:t>خصص وقتًا كافيًا للاستماع إلى الفتاة ، حيث إنها قادرة على مشاركة ومناقشة الأفكار والمشاعر الأكثر تعقيدًا</a:t>
            </a:r>
          </a:p>
          <a:p>
            <a:pPr lvl="0" algn="r" rtl="1"/>
            <a:r>
              <a:rPr lang="en-GB" b="1" dirty="0"/>
              <a:t>سليم</a:t>
            </a:r>
          </a:p>
          <a:p>
            <a:pPr lvl="1" algn="r" rtl="1"/>
            <a:r>
              <a:rPr lang="en-GB" dirty="0"/>
              <a:t>يمكنك الاستمرار في المحادثة لأكثر من </a:t>
            </a:r>
            <a:r>
              <a:rPr lang="ar-SA" dirty="0"/>
              <a:t> ٣٠</a:t>
            </a:r>
            <a:r>
              <a:rPr lang="en-GB" dirty="0"/>
              <a:t>دقيقة</a:t>
            </a:r>
          </a:p>
          <a:p>
            <a:pPr lvl="1" algn="r" rtl="1"/>
            <a:r>
              <a:rPr lang="en-GB" dirty="0"/>
              <a:t>استخدم عبارات ذات طول عادي ويمكن أن تستخدم مصطلحات معقدة ، لكن تحقق مما إذا كان يفهمها بوضوح</a:t>
            </a:r>
          </a:p>
          <a:p>
            <a:pPr lvl="1" algn="r" rtl="1"/>
            <a:r>
              <a:rPr lang="en-GB" dirty="0"/>
              <a:t>يجب أن يكون قادرًا على توضيح شيء محدد في حالة وجود شيء غير واضح.</a:t>
            </a:r>
          </a:p>
          <a:p>
            <a:pPr lvl="1" algn="r" rtl="1"/>
            <a:r>
              <a:rPr lang="en-GB" dirty="0"/>
              <a:t>اشرح بوضوح دورك وحدوده (واشرح لماذا ستغلق </a:t>
            </a:r>
            <a:r>
              <a:rPr lang="ar-SA" dirty="0"/>
              <a:t>حالته)</a:t>
            </a:r>
            <a:endParaRPr lang="en-GB" dirty="0"/>
          </a:p>
          <a:p>
            <a:pPr lvl="1" algn="r" rtl="1"/>
            <a:r>
              <a:rPr lang="en-GB" dirty="0"/>
              <a:t>يمكنك شرح ما سيتم فعله بالبيانات الشخصية</a:t>
            </a:r>
          </a:p>
          <a:p>
            <a:pPr lvl="1" algn="r" rtl="1"/>
            <a:r>
              <a:rPr lang="en-GB" dirty="0"/>
              <a:t>خصص وقتًا كافيًا للاستماع إلى ال</a:t>
            </a:r>
            <a:r>
              <a:rPr lang="ar-SA" dirty="0"/>
              <a:t>فتى</a:t>
            </a:r>
            <a:r>
              <a:rPr lang="en-GB" dirty="0"/>
              <a:t> ، حيث يمكنه مشاركة الأفكار المعقدة ومناقشة الخيارات المختلفة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F746C2E-8883-DC62-CEC1-C2BE2DCE704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006151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2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مع السياق</a:t>
            </a:r>
          </a:p>
          <a:p>
            <a:pPr algn="r" rtl="1"/>
            <a:r>
              <a:rPr lang="en-GB" dirty="0"/>
              <a:t>لديك الخيار ل</a:t>
            </a:r>
            <a:r>
              <a:rPr lang="ar-SA" dirty="0"/>
              <a:t>ل</a:t>
            </a:r>
            <a:r>
              <a:rPr lang="en-US" dirty="0"/>
              <a:t>ق</a:t>
            </a:r>
            <a:r>
              <a:rPr lang="ar-SA" dirty="0"/>
              <a:t>يا</a:t>
            </a:r>
            <a:r>
              <a:rPr lang="en-US" dirty="0"/>
              <a:t>م بتمثيل الأدوار بطرق مختلفة لتناسب المشاركين: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يوضح الميسر</a:t>
            </a:r>
            <a:r>
              <a:rPr lang="ar-SA" dirty="0"/>
              <a:t>ي</a:t>
            </a:r>
            <a:r>
              <a:rPr lang="en-US" dirty="0"/>
              <a:t>ن لعب الأدوار ثم </a:t>
            </a:r>
            <a:r>
              <a:rPr lang="ar-SA" dirty="0"/>
              <a:t>يقوم</a:t>
            </a:r>
            <a:r>
              <a:rPr lang="en-US" dirty="0"/>
              <a:t> المشاركون</a:t>
            </a:r>
            <a:r>
              <a:rPr lang="ar-SA" dirty="0"/>
              <a:t> بالممارسة</a:t>
            </a:r>
            <a:r>
              <a:rPr lang="en-US" dirty="0"/>
              <a:t> بعد ذلك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يطلب الميسر</a:t>
            </a:r>
            <a:r>
              <a:rPr lang="ar-SA" dirty="0"/>
              <a:t>ي</a:t>
            </a:r>
            <a:r>
              <a:rPr lang="en-US" dirty="0"/>
              <a:t>ن </a:t>
            </a:r>
            <a:r>
              <a:rPr lang="ar-SA" dirty="0"/>
              <a:t>٣</a:t>
            </a:r>
            <a:r>
              <a:rPr lang="en-US" dirty="0"/>
              <a:t> متطوعين لل</a:t>
            </a:r>
            <a:r>
              <a:rPr lang="ar-SA" dirty="0"/>
              <a:t>أداء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ar-SA" dirty="0"/>
              <a:t>يقوم </a:t>
            </a:r>
            <a:r>
              <a:rPr lang="en-US" dirty="0"/>
              <a:t>الميسر </a:t>
            </a:r>
            <a:r>
              <a:rPr lang="ar-SA" dirty="0"/>
              <a:t>بت</a:t>
            </a:r>
            <a:r>
              <a:rPr lang="en-US" dirty="0"/>
              <a:t>قس</a:t>
            </a:r>
            <a:r>
              <a:rPr lang="ar-SA" dirty="0"/>
              <a:t>ي</a:t>
            </a:r>
            <a:r>
              <a:rPr lang="en-US" dirty="0"/>
              <a:t>م المشاركين في مجموعات من </a:t>
            </a:r>
            <a:r>
              <a:rPr lang="ar-SA" dirty="0"/>
              <a:t>٣</a:t>
            </a:r>
            <a:r>
              <a:rPr lang="en-US" dirty="0"/>
              <a:t> وكل مجموعة تمارس من خلال لعب الأدوار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لعب الأدوار (10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 </a:t>
            </a:r>
            <a:r>
              <a:rPr lang="ar-SA" b="1" dirty="0"/>
              <a:t>١٨٩ من دليل العمل</a:t>
            </a:r>
            <a:r>
              <a:rPr lang="en-GB" b="1" dirty="0"/>
              <a:t>: تمثيل الأدوار - إغلاق ال</a:t>
            </a:r>
            <a:r>
              <a:rPr lang="ar-SA" b="1" dirty="0"/>
              <a:t>حال</a:t>
            </a:r>
            <a:r>
              <a:rPr lang="en-GB" b="1" dirty="0"/>
              <a:t>ة</a:t>
            </a:r>
          </a:p>
          <a:p>
            <a:pPr algn="r" rtl="1"/>
            <a:r>
              <a:rPr lang="en-GB" i="0" dirty="0"/>
              <a:t>إلى لاعبي الأدوار:</a:t>
            </a:r>
          </a:p>
          <a:p>
            <a:pPr lvl="1" algn="r" rtl="1"/>
            <a:r>
              <a:rPr lang="en-GB" i="1" dirty="0"/>
              <a:t>ابذل قصارى جهدك للمشاركة الكاملة في لعب الأدوار</a:t>
            </a:r>
          </a:p>
          <a:p>
            <a:pPr lvl="1" algn="r" rtl="1"/>
            <a:r>
              <a:rPr lang="en-GB" i="1" dirty="0"/>
              <a:t>ليس عليك أن تشعر بالحرج</a:t>
            </a:r>
          </a:p>
          <a:p>
            <a:pPr lvl="1" algn="r" rtl="1"/>
            <a:r>
              <a:rPr lang="en-GB" i="1" dirty="0"/>
              <a:t>من المهم جدًا أن تمارس هذه المحادثة.</a:t>
            </a:r>
            <a:endParaRPr lang="en-GB" b="0" dirty="0"/>
          </a:p>
          <a:p>
            <a:pPr marL="171450" indent="-171450" algn="r" rtl="1"/>
            <a:r>
              <a:rPr lang="en-GB" b="0" dirty="0"/>
              <a:t>يجب على المشاركين الاتفاق على دورهم والاستعداد قبل القيام بتمثيل الأدوار</a:t>
            </a:r>
          </a:p>
          <a:p>
            <a:pPr marL="0" indent="0" algn="r" rtl="1">
              <a:buNone/>
            </a:pPr>
            <a:endParaRPr lang="en-GB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مناقشة عامة </a:t>
            </a:r>
            <a:r>
              <a:rPr lang="ar-SA" b="1" dirty="0"/>
              <a:t>(٢٠ دقيقة)</a:t>
            </a:r>
            <a:endParaRPr lang="en-GB" b="1" dirty="0"/>
          </a:p>
          <a:p>
            <a:pPr lvl="0" algn="r" rtl="1"/>
            <a:r>
              <a:rPr lang="en-US" i="1" dirty="0"/>
              <a:t>كيف كان رد فعل أخصائي الحالة عندما قالت أمينة إنها تشعر بالحزن لأن إدارة الحالة تنتهي وسيتم إغلاق </a:t>
            </a:r>
            <a:r>
              <a:rPr lang="ar-SA" i="1" dirty="0"/>
              <a:t>حالتها</a:t>
            </a:r>
            <a:endParaRPr lang="en-US" i="1" dirty="0"/>
          </a:p>
          <a:p>
            <a:pPr lvl="0" algn="r" rtl="1"/>
            <a:r>
              <a:rPr lang="en-US" i="1" dirty="0"/>
              <a:t>كيف وصل أخصائي الحالة إلى </a:t>
            </a:r>
            <a:r>
              <a:rPr lang="ar-SA" i="1" dirty="0"/>
              <a:t>مخاوف</a:t>
            </a:r>
            <a:r>
              <a:rPr lang="en-US" i="1" dirty="0"/>
              <a:t> والدة أمينة؟</a:t>
            </a:r>
          </a:p>
          <a:p>
            <a:pPr lvl="0" algn="r" rtl="1"/>
            <a:r>
              <a:rPr lang="en-US" i="1" dirty="0"/>
              <a:t>أين يمكنك إنهاء الاجتماع الختامي بشكل إيجابي؟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5A8EA91-10B9-27DD-E337-BC80174E6E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61DC531-DA2A-B13E-4170-4BC16CFF110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2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قسّم المشاركين في مجموعات من </a:t>
            </a:r>
            <a:r>
              <a:rPr lang="ar-SA" dirty="0"/>
              <a:t>٣</a:t>
            </a:r>
            <a:r>
              <a:rPr lang="en-US" dirty="0"/>
              <a:t> إلى </a:t>
            </a:r>
            <a:r>
              <a:rPr lang="ar-SA" dirty="0"/>
              <a:t>٥</a:t>
            </a:r>
            <a:r>
              <a:rPr lang="en-US" dirty="0"/>
              <a:t> أشخاص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en-US" b="1" dirty="0"/>
              <a:t>صفحة</a:t>
            </a:r>
            <a:r>
              <a:rPr lang="ar-SA" b="1" dirty="0"/>
              <a:t> دليل العمل</a:t>
            </a:r>
            <a:r>
              <a:rPr lang="en-US" b="1" dirty="0"/>
              <a:t> </a:t>
            </a:r>
            <a:r>
              <a:rPr lang="ar-SA" b="1" dirty="0"/>
              <a:t>١٩٠-١٩١</a:t>
            </a:r>
            <a:r>
              <a:rPr lang="en-US" b="1" dirty="0"/>
              <a:t>: نموذج إغلاق الحالة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في مجموعاتك: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توجد أخطاء وحقل أساسي فارغ في نموذج إغلاق الحالة هذا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i="1" dirty="0"/>
              <a:t>قم بم</a:t>
            </a:r>
            <a:r>
              <a:rPr lang="en-US" i="1" dirty="0"/>
              <a:t>راجع</a:t>
            </a:r>
            <a:r>
              <a:rPr lang="ar-SA" i="1" dirty="0"/>
              <a:t>ة</a:t>
            </a:r>
            <a:r>
              <a:rPr lang="en-US" i="1" dirty="0"/>
              <a:t> نموذج إغلاق  إدارة الحالة و</a:t>
            </a:r>
            <a:r>
              <a:rPr lang="ar-SA" i="1" dirty="0"/>
              <a:t>م</a:t>
            </a:r>
            <a:r>
              <a:rPr lang="en-US" i="1" dirty="0"/>
              <a:t>ناقش</a:t>
            </a:r>
            <a:r>
              <a:rPr lang="ar-SA" i="1" dirty="0"/>
              <a:t>ة</a:t>
            </a:r>
            <a:r>
              <a:rPr lang="en-US" i="1" dirty="0"/>
              <a:t> الأخطاء المحتملة و</a:t>
            </a:r>
            <a:r>
              <a:rPr lang="ar-SA" i="1" dirty="0"/>
              <a:t>إدراجها</a:t>
            </a:r>
            <a:endParaRPr lang="en-US" i="1" dirty="0"/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i="1" dirty="0"/>
              <a:t>قم بت</a:t>
            </a:r>
            <a:r>
              <a:rPr lang="en-US" i="1" dirty="0"/>
              <a:t>صح</a:t>
            </a:r>
            <a:r>
              <a:rPr lang="ar-SA" i="1" dirty="0"/>
              <a:t>ي</a:t>
            </a:r>
            <a:r>
              <a:rPr lang="en-US" i="1" dirty="0"/>
              <a:t>ح الأخطاء واملأ الحقول الفارغة</a:t>
            </a:r>
          </a:p>
          <a:p>
            <a:pPr marL="171450" indent="-171450" algn="r" rtl="1"/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العمل الجماعي (10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امنح المشاركين </a:t>
            </a:r>
            <a:r>
              <a:rPr lang="ar-SA" dirty="0"/>
              <a:t>١٠ 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اطلب من المتطوعين مشاركة اجاباتهم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ضع قائمة بالأخطاء التي </a:t>
            </a:r>
            <a:r>
              <a:rPr lang="ar-SA" i="1" dirty="0"/>
              <a:t>وجدوها</a:t>
            </a:r>
            <a:r>
              <a:rPr lang="en-US" i="1" dirty="0"/>
              <a:t> وشارك كيف تم تصحيحها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/>
              <a:t>اذكر الحقول الإلزامية التي تركت فارغة والمعلومات التي أدخلتها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b="0" dirty="0"/>
              <a:t>راجع الاجابات المحتملة واستكملها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US" dirty="0">
                <a:sym typeface="Arial"/>
              </a:rPr>
              <a:t>الملاحظات قصيرة جدًا.</a:t>
            </a:r>
          </a:p>
          <a:p>
            <a:pPr lvl="1" algn="r" rtl="1"/>
            <a:r>
              <a:rPr lang="en-US" dirty="0">
                <a:sym typeface="Arial"/>
              </a:rPr>
              <a:t>على سبيل المثال ، "تم تلبية الاحتياجات" أو "إنها جيدة" غير كافي</a:t>
            </a:r>
            <a:r>
              <a:rPr lang="ar-SA" dirty="0">
                <a:sym typeface="Arial"/>
              </a:rPr>
              <a:t>.</a:t>
            </a:r>
            <a:endParaRPr lang="en-US" dirty="0">
              <a:sym typeface="Arial"/>
            </a:endParaRPr>
          </a:p>
          <a:p>
            <a:pPr lvl="1" algn="r" rtl="1"/>
            <a:r>
              <a:rPr lang="en-US" dirty="0">
                <a:sym typeface="Arial"/>
              </a:rPr>
              <a:t>يحتاج أخصائي الحالة إلى تقديم مزيد من المعلومات وإدخال مزيد من التفاصيل لفهم الاحتياجات التي تم تلبيتها وكيف يتم دعم سلامتها ورفاهيتها ورعايتها.</a:t>
            </a:r>
          </a:p>
          <a:p>
            <a:pPr lvl="0" algn="r" rtl="1"/>
            <a:r>
              <a:rPr lang="en-US" dirty="0">
                <a:sym typeface="Arial"/>
              </a:rPr>
              <a:t>لم يتم وصف عملية إغلاق ال</a:t>
            </a:r>
            <a:r>
              <a:rPr lang="ar-SA" dirty="0">
                <a:sym typeface="Arial"/>
              </a:rPr>
              <a:t>حال</a:t>
            </a:r>
            <a:r>
              <a:rPr lang="en-US" dirty="0">
                <a:sym typeface="Arial"/>
              </a:rPr>
              <a:t>ة بشكل جيد.</a:t>
            </a:r>
          </a:p>
          <a:p>
            <a:pPr lvl="1" algn="r" rtl="1"/>
            <a:r>
              <a:rPr lang="en-US" dirty="0">
                <a:sym typeface="Arial"/>
              </a:rPr>
              <a:t>الخطوات مفقودة </a:t>
            </a:r>
            <a:r>
              <a:rPr lang="ar-SA" dirty="0">
                <a:sym typeface="Arial"/>
              </a:rPr>
              <a:t>(الإشارة إلى مسار</a:t>
            </a:r>
            <a:r>
              <a:rPr lang="en-US" dirty="0">
                <a:sym typeface="Arial"/>
              </a:rPr>
              <a:t> إغلاق الحالة) وت</a:t>
            </a:r>
            <a:r>
              <a:rPr lang="ar-SA" dirty="0">
                <a:sym typeface="Arial"/>
              </a:rPr>
              <a:t>نقص </a:t>
            </a:r>
            <a:r>
              <a:rPr lang="en-US" dirty="0">
                <a:sym typeface="Arial"/>
              </a:rPr>
              <a:t>الملاحظات التفاصيل.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7A483EC-D1EE-126D-4640-AB8B6BF383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BF4AC17-1F6F-6EA8-48BD-F73B7D47260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>
                <a:sym typeface="Helvetica Neue"/>
              </a:rPr>
              <a:t>في الجلسة التالية</a:t>
            </a:r>
            <a:r>
              <a:rPr lang="ar-SA" i="1" dirty="0">
                <a:sym typeface="Helvetica Neue"/>
              </a:rPr>
              <a:t>، </a:t>
            </a:r>
            <a:r>
              <a:rPr lang="en-US" i="1" dirty="0">
                <a:sym typeface="Helvetica Neue"/>
              </a:rPr>
              <a:t>سنتعرف على عمليات نقل الحالات.</a:t>
            </a:r>
            <a:endParaRPr lang="en-US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E40AA4DF-E9AA-BE71-B315-DBB3559A9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4A98D30-85CD-DFBD-91C2-C96ADA14459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3560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marL="171450" indent="-171450"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F897B8B1-C514-0A92-D8E9-C401CF14E9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399BD41-DA05-F94A-6CC5-8D9C73AF23D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مدة الجلسة </a:t>
            </a:r>
            <a:r>
              <a:rPr lang="ar-SA" b="1" dirty="0"/>
              <a:t>٤: ٤٥ دقيقة</a:t>
            </a:r>
            <a:endParaRPr lang="en-US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12B220C-9A7F-5179-4D0E-E20FF51E1F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601EEFE-5CA0-69A9-6E8F-8CC03CFBE12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16839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5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i="1" dirty="0">
                <a:sym typeface="Arial"/>
              </a:rPr>
              <a:t>يعد نقل الحالة خيارًا آخر يجب مراعاته بدلاً من إغلاق الحالة.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i="1" dirty="0">
                <a:sym typeface="Arial"/>
              </a:rPr>
              <a:t>من المهم فهم الفرق بين إغلاق الحالة ونقل</a:t>
            </a:r>
            <a:r>
              <a:rPr lang="ar-SA" i="1" dirty="0">
                <a:sym typeface="Arial"/>
              </a:rPr>
              <a:t> الحالة</a:t>
            </a:r>
            <a:endParaRPr lang="en-US" i="1" dirty="0">
              <a:sym typeface="Arial"/>
            </a:endParaRPr>
          </a:p>
          <a:p>
            <a:pPr algn="r" rtl="1"/>
            <a:r>
              <a:rPr lang="en-US" dirty="0">
                <a:sym typeface="Arial"/>
              </a:rPr>
              <a:t>قسّم المشاركين إلى أزواج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 </a:t>
            </a:r>
            <a:r>
              <a:rPr lang="ar-SA" b="1" dirty="0"/>
              <a:t>دليل العمل ١٩٣ </a:t>
            </a:r>
            <a:r>
              <a:rPr lang="en-GB" b="1" dirty="0"/>
              <a:t>: إغلاق الحالة ونقل</a:t>
            </a:r>
            <a:r>
              <a:rPr lang="ar-SA" b="1" dirty="0"/>
              <a:t> الحالة</a:t>
            </a:r>
            <a:endParaRPr lang="en-GB" b="1" dirty="0"/>
          </a:p>
          <a:p>
            <a:pPr algn="r" rtl="1"/>
            <a:r>
              <a:rPr lang="en-US" i="1" dirty="0">
                <a:sym typeface="Arial"/>
              </a:rPr>
              <a:t>مع </a:t>
            </a:r>
            <a:r>
              <a:rPr lang="ar-SA" i="1" dirty="0">
                <a:sym typeface="Arial"/>
              </a:rPr>
              <a:t>زميلك</a:t>
            </a:r>
            <a:r>
              <a:rPr lang="en-US" i="1" dirty="0">
                <a:sym typeface="Arial"/>
              </a:rPr>
              <a:t>:</a:t>
            </a:r>
          </a:p>
          <a:p>
            <a:pPr lvl="1" algn="r" rtl="1"/>
            <a:r>
              <a:rPr lang="en-US" i="1" dirty="0">
                <a:sym typeface="Arial"/>
              </a:rPr>
              <a:t>فكر في </a:t>
            </a:r>
            <a:r>
              <a:rPr lang="ar-SA" i="1" dirty="0">
                <a:sym typeface="Arial"/>
              </a:rPr>
              <a:t>ما يعنيه نقل </a:t>
            </a:r>
            <a:r>
              <a:rPr lang="en-US" i="1" dirty="0">
                <a:sym typeface="Arial"/>
              </a:rPr>
              <a:t>الحالة وكيف يختلف عن إغلاق الحالة.</a:t>
            </a:r>
          </a:p>
          <a:p>
            <a:pPr lvl="1" algn="r" rtl="1"/>
            <a:r>
              <a:rPr lang="ar-SA" i="1" dirty="0">
                <a:sym typeface="Arial"/>
              </a:rPr>
              <a:t>قم بتدوين ذلك في دليل العمل</a:t>
            </a:r>
            <a:endParaRPr lang="en-US" i="1" dirty="0">
              <a:sym typeface="Arial"/>
            </a:endParaRP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عمل ال</a:t>
            </a:r>
            <a:r>
              <a:rPr lang="ar-SA" b="1" dirty="0"/>
              <a:t>أزواج </a:t>
            </a:r>
            <a:r>
              <a:rPr lang="en-GB" b="1" dirty="0"/>
              <a:t> </a:t>
            </a:r>
            <a:r>
              <a:rPr lang="ar-SA" b="1" dirty="0"/>
              <a:t>(١٠ دقاق)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 (5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اطلب من متطوعين مشاركة اجاباتهم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اكتب الردود على اللوح الورقي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b="0" dirty="0"/>
              <a:t>راجع واستكمل مع الشريحة التالية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3758179-B4B3-CBE8-AC28-B5A1DE46BE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0F33EA9F-C75C-57FE-EF32-29C215DA6EA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lvl="0" algn="r" rtl="1"/>
            <a:r>
              <a:rPr lang="en-GB" i="1" dirty="0">
                <a:sym typeface="Arial"/>
              </a:rPr>
              <a:t>يتم تحويل الحالة عندما لا يزال الطفل وعائلته بحاجة إلى دعم إدارة الحالة لكن أخصائي الحالة لم يعد قادرًا على توفير ذلك أو لم يعد الشخص الأفضل للقيام بذلك.</a:t>
            </a:r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BF17DCC-27DF-FF64-9594-4F77F720C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B8133D6B-CDEC-F018-FCFB-A2D3E065A81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70037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lvl="0" algn="r" rtl="1"/>
            <a:r>
              <a:rPr lang="ar-SA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استقالة أخصائي الحالة أو الفصل من الوظيفة أو أخذ إجازة طويلة </a:t>
            </a:r>
          </a:p>
          <a:p>
            <a:pPr lvl="0" algn="r" rtl="1"/>
            <a:r>
              <a:rPr lang="en-GB" i="1" dirty="0"/>
              <a:t>من الممكن أن يترك أخصائي الحالة وظيفته أو يغيرها.</a:t>
            </a:r>
          </a:p>
          <a:p>
            <a:pPr lvl="1" algn="r" rtl="1"/>
            <a:r>
              <a:rPr lang="en-GB" i="1" dirty="0"/>
              <a:t>يمكن أن يحدث </a:t>
            </a:r>
            <a:r>
              <a:rPr lang="ar-SA" i="1" dirty="0"/>
              <a:t>تغيير</a:t>
            </a:r>
            <a:r>
              <a:rPr lang="en-GB" i="1" dirty="0"/>
              <a:t> داخل فرق إدارة الحالة ويجب تحويل الحالات إلى أخصائي الحالة الجديد.</a:t>
            </a:r>
          </a:p>
          <a:p>
            <a:pPr lvl="0" algn="r" rtl="1"/>
            <a:r>
              <a:rPr lang="ar-SA" sz="1200" b="1" i="1" dirty="0">
                <a:latin typeface="Calibri" panose="020F0502020204030204" pitchFamily="34" charset="0"/>
                <a:cs typeface="Calibri" panose="020F0502020204030204" pitchFamily="34" charset="0"/>
              </a:rPr>
              <a:t>لم يعد أخصائي الحالة هو الأفضل</a:t>
            </a:r>
          </a:p>
          <a:p>
            <a:pPr lvl="0" algn="r" rtl="1"/>
            <a:r>
              <a:rPr lang="en-GB" i="1" dirty="0"/>
              <a:t>قد يكون من مصلحة الطفل نقل </a:t>
            </a:r>
            <a:r>
              <a:rPr lang="ar-SA" i="1" dirty="0"/>
              <a:t>حالت</a:t>
            </a:r>
            <a:r>
              <a:rPr lang="en-GB" i="1" dirty="0"/>
              <a:t>ه إذا لم يعد أخصائي الحالة هو الشخص الأفضل لتقديم الدعم.</a:t>
            </a:r>
          </a:p>
          <a:p>
            <a:pPr lvl="1" algn="r" rtl="1"/>
            <a:r>
              <a:rPr lang="en-GB" i="1" dirty="0"/>
              <a:t>على سبيل المثال:</a:t>
            </a:r>
          </a:p>
          <a:p>
            <a:pPr lvl="2" algn="r" rtl="1"/>
            <a:r>
              <a:rPr lang="en-GB" i="1" dirty="0"/>
              <a:t>عندما لا يشعر أخصائي الحالة بالقدرة على تقديم دعم إدارة حالة عالي الجودة لأنه </a:t>
            </a:r>
            <a:r>
              <a:rPr lang="ar-SA" i="1" dirty="0"/>
              <a:t> قد شارك شخصيًا بشكل مفرط</a:t>
            </a:r>
          </a:p>
          <a:p>
            <a:pPr lvl="2" algn="r" rtl="1"/>
            <a:r>
              <a:rPr lang="en-GB" i="1" dirty="0"/>
              <a:t>عندما لا يستطيع أخصائي الحالة التعامل بشكل صحيح مع الضغط الذي يصاحب كونك أخصائي حالة.</a:t>
            </a:r>
          </a:p>
          <a:p>
            <a:pPr lvl="0" algn="r" rtl="1"/>
            <a:r>
              <a:rPr lang="en-GB" b="1" i="1" dirty="0"/>
              <a:t>إغلاق الخدمات في الموقع</a:t>
            </a:r>
          </a:p>
          <a:p>
            <a:pPr lvl="1" algn="r" rtl="1"/>
            <a:r>
              <a:rPr lang="en-GB" i="1" dirty="0"/>
              <a:t>من الممكن أن تكون برامج إدارة الحالة في منطقة ما </a:t>
            </a:r>
            <a:r>
              <a:rPr lang="ar-SA" i="1" dirty="0"/>
              <a:t>تم إغلاقها</a:t>
            </a:r>
            <a:endParaRPr lang="en-GB" i="1" dirty="0"/>
          </a:p>
          <a:p>
            <a:pPr lvl="1" algn="r" rtl="1"/>
            <a:r>
              <a:rPr lang="en-GB" i="1" dirty="0"/>
              <a:t>على سبيل المثال بسبب نقص التمويل أو عن طريق إعطاء الأولوية لموقع آخر ذ</a:t>
            </a:r>
            <a:r>
              <a:rPr lang="ar-SA" i="1" dirty="0"/>
              <a:t>و</a:t>
            </a:r>
            <a:r>
              <a:rPr lang="en-GB" i="1" dirty="0"/>
              <a:t> احتياجات أعلى.</a:t>
            </a:r>
          </a:p>
          <a:p>
            <a:pPr lvl="0" algn="r" rtl="1"/>
            <a:r>
              <a:rPr lang="en-GB" b="1" i="1" dirty="0"/>
              <a:t>انتق</a:t>
            </a:r>
            <a:r>
              <a:rPr lang="ar-SA" b="1" i="1" dirty="0"/>
              <a:t>ا</a:t>
            </a:r>
            <a:r>
              <a:rPr lang="en-GB" b="1" i="1" dirty="0"/>
              <a:t>ل الطفل إلى مكان آخر</a:t>
            </a:r>
          </a:p>
          <a:p>
            <a:pPr lvl="1" algn="r" rtl="1"/>
            <a:r>
              <a:rPr lang="en-GB" i="1" dirty="0"/>
              <a:t>كما تمت مناقشته سابقًا في هذه الجلسة</a:t>
            </a:r>
            <a:r>
              <a:rPr lang="ar-SA" i="1" dirty="0"/>
              <a:t>، </a:t>
            </a:r>
            <a:r>
              <a:rPr lang="en-GB" i="1" dirty="0"/>
              <a:t>يمكن نقل الحالة عندما يغادر الطفل منطقة التدخل وينتقل أو يعود إلى مكان آخر.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CFB85F3-B497-4B01-EABC-E1F2FFBDD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3B352C5D-8EC8-1AED-4CBE-ADCC027026D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16747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لقد تعلمنا عن أسباب نقل الحالة ، فلنناقش الآن تأثير نقل الحالة على الدعم المقدم من خلال خدمات إدارة الحالة</a:t>
            </a:r>
          </a:p>
          <a:p>
            <a:pPr marL="171450" indent="-171450" algn="r" rtl="1"/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i="1" dirty="0"/>
              <a:t>كيف يمكن أن يؤثر نقل الحالة على دعم إدارة الحالة المقدم؟</a:t>
            </a:r>
          </a:p>
          <a:p>
            <a:pPr lvl="1" algn="r" rtl="1"/>
            <a:r>
              <a:rPr lang="ar-SA" i="1" dirty="0"/>
              <a:t>ب</a:t>
            </a:r>
            <a:r>
              <a:rPr lang="en-GB" i="1" dirty="0"/>
              <a:t>رأيك</a:t>
            </a:r>
            <a:r>
              <a:rPr lang="ar-SA" i="1" dirty="0"/>
              <a:t>، </a:t>
            </a:r>
            <a:r>
              <a:rPr lang="en-GB" i="1" dirty="0"/>
              <a:t>كيف سيكون شعور الطفل عندما يتعين عليه بناء علاقة مع أخصائي حالة جديد؟</a:t>
            </a:r>
          </a:p>
          <a:p>
            <a:pPr algn="r" rtl="1"/>
            <a:r>
              <a:rPr lang="en-US" dirty="0">
                <a:sym typeface="Arial"/>
              </a:rPr>
              <a:t>اطلب من متطوعين مشاركة اجابتهم</a:t>
            </a:r>
          </a:p>
          <a:p>
            <a:pPr algn="r" rtl="1"/>
            <a:r>
              <a:rPr lang="en-US" dirty="0">
                <a:sym typeface="Arial"/>
              </a:rPr>
              <a:t>راجع الاجابات المحتملة واستكملها أدناه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GB" dirty="0"/>
              <a:t>يعتمد التأثير على جودة العلاقة ال</a:t>
            </a:r>
            <a:r>
              <a:rPr lang="ar-SA" dirty="0"/>
              <a:t>قائمة</a:t>
            </a:r>
            <a:r>
              <a:rPr lang="en-GB" dirty="0"/>
              <a:t> بين الطفل أو الوالد أو مقدم الرعاية و</a:t>
            </a:r>
            <a:r>
              <a:rPr lang="ar-SA" dirty="0"/>
              <a:t>أ</a:t>
            </a:r>
            <a:r>
              <a:rPr lang="en-GB" dirty="0"/>
              <a:t>خصائي ال</a:t>
            </a:r>
            <a:r>
              <a:rPr lang="ar-SA" dirty="0"/>
              <a:t>حالة (</a:t>
            </a:r>
            <a:r>
              <a:rPr lang="en-GB" dirty="0"/>
              <a:t>على سبيل المثال ، مدة عمل أخصائي الحالة مع الطفل ، إذا كانت لديهم علاقة جيدة أو إذا كان هناك عدم ثقة</a:t>
            </a:r>
            <a:r>
              <a:rPr lang="ar-SA" dirty="0"/>
              <a:t>...)</a:t>
            </a:r>
            <a:endParaRPr lang="en-GB" dirty="0"/>
          </a:p>
          <a:p>
            <a:pPr lvl="0" algn="r" rtl="1"/>
            <a:r>
              <a:rPr lang="en-GB" dirty="0"/>
              <a:t>يمكن أن يعتمد التأثير أيضًا على أسباب نقل الحالة ، إذا كان ذلك في مصلحة الطفل (على سبيل المثال ، عندما لم يعد أخصائي الحالة في وضع أفضل لتقديم دعم إدارة الحالة) أو إذا كان ذلك </a:t>
            </a:r>
            <a:r>
              <a:rPr lang="ar-SA" dirty="0"/>
              <a:t>لسبب قوي (</a:t>
            </a:r>
            <a:r>
              <a:rPr lang="en-GB" dirty="0"/>
              <a:t>إغلاق بر</a:t>
            </a:r>
            <a:r>
              <a:rPr lang="ar-SA" dirty="0"/>
              <a:t>ا</a:t>
            </a:r>
            <a:r>
              <a:rPr lang="en-GB" dirty="0"/>
              <a:t>مج إدارة الحالة في المنطقة </a:t>
            </a:r>
            <a:r>
              <a:rPr lang="ar-SA" dirty="0"/>
              <a:t>، تغيير</a:t>
            </a:r>
            <a:r>
              <a:rPr lang="en-GB" dirty="0"/>
              <a:t> الموظفين</a:t>
            </a:r>
            <a:r>
              <a:rPr lang="ar-SA" dirty="0"/>
              <a:t>...)</a:t>
            </a:r>
            <a:endParaRPr lang="en-GB" dirty="0"/>
          </a:p>
          <a:p>
            <a:pPr lvl="0" algn="r" rtl="1"/>
            <a:r>
              <a:rPr lang="en-GB" dirty="0"/>
              <a:t>سيحتاج الطفل إلى استعادة الثقة وبناء علاقة جديدة مع شخص آخر </a:t>
            </a:r>
            <a:r>
              <a:rPr lang="ar-SA" dirty="0"/>
              <a:t>و قد </a:t>
            </a:r>
            <a:r>
              <a:rPr lang="en-GB" dirty="0"/>
              <a:t>تستغرق وقتًا وقد تكون صعبة.</a:t>
            </a:r>
            <a:endParaRPr lang="en-GB" dirty="0">
              <a:sym typeface="Arial"/>
            </a:endParaRPr>
          </a:p>
          <a:p>
            <a:pPr algn="r" rtl="1"/>
            <a:endParaRPr lang="en-GB" dirty="0">
              <a:sym typeface="Arial"/>
            </a:endParaRPr>
          </a:p>
          <a:p>
            <a:pPr algn="r" rtl="1"/>
            <a:endParaRPr lang="en-GB" dirty="0">
              <a:sym typeface="Arial"/>
            </a:endParaRPr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2EE88EC-1627-902C-9D1E-B9992FD0A3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AB664BB9-0208-6124-AE06-0E816AAE681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95326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1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>
                <a:sym typeface="Arial"/>
              </a:rPr>
              <a:t>تذكر الجهد الذي يبذله أخصائي الحالة:</a:t>
            </a:r>
          </a:p>
          <a:p>
            <a:pPr lvl="1" algn="r" rtl="1"/>
            <a:r>
              <a:rPr lang="en-US" i="1" dirty="0">
                <a:sym typeface="Arial"/>
              </a:rPr>
              <a:t>لبناء علاقة ثقة مع الطفل </a:t>
            </a:r>
            <a:r>
              <a:rPr lang="ar-SA" i="1" dirty="0">
                <a:sym typeface="Arial"/>
              </a:rPr>
              <a:t>(الوحدة ٦: التقييم)</a:t>
            </a:r>
            <a:endParaRPr lang="en-US" i="1" dirty="0">
              <a:sym typeface="Arial"/>
            </a:endParaRPr>
          </a:p>
          <a:p>
            <a:pPr lvl="1" algn="r" rtl="1"/>
            <a:r>
              <a:rPr lang="en-US" i="1" dirty="0">
                <a:sym typeface="Arial"/>
              </a:rPr>
              <a:t>للحفاظ عليها وتقويتها </a:t>
            </a:r>
            <a:r>
              <a:rPr lang="ar-SA" i="1" dirty="0">
                <a:sym typeface="Arial"/>
              </a:rPr>
              <a:t>(ا</a:t>
            </a:r>
            <a:r>
              <a:rPr lang="en-US" i="1" dirty="0">
                <a:sym typeface="Arial"/>
              </a:rPr>
              <a:t>لوحدة </a:t>
            </a:r>
            <a:r>
              <a:rPr lang="ar-SA" i="1" dirty="0">
                <a:sym typeface="Arial"/>
              </a:rPr>
              <a:t>١٠</a:t>
            </a:r>
            <a:r>
              <a:rPr lang="en-US" i="1" dirty="0">
                <a:sym typeface="Arial"/>
              </a:rPr>
              <a:t> المتابعة والمراجعة</a:t>
            </a:r>
            <a:r>
              <a:rPr lang="ar-SA" i="1" dirty="0">
                <a:sym typeface="Arial"/>
              </a:rPr>
              <a:t>)</a:t>
            </a:r>
            <a:endParaRPr lang="en-US" i="1" dirty="0"/>
          </a:p>
          <a:p>
            <a:pPr algn="r" rtl="1"/>
            <a:r>
              <a:rPr lang="en-US" i="1" dirty="0">
                <a:sym typeface="Arial"/>
              </a:rPr>
              <a:t>قد يكون تغيير أخصائي الحالة أمرًا صعبًا بالنسبة للطفل حيث يجب بناء علاقة جديدة مع تغيير أخصائي حالة آخر</a:t>
            </a:r>
          </a:p>
          <a:p>
            <a:pPr lvl="1" algn="r" rtl="1"/>
            <a:r>
              <a:rPr lang="en-US" i="1" dirty="0">
                <a:sym typeface="Arial"/>
              </a:rPr>
              <a:t>من الواضح أن هذا سيؤثر على جودة دعم إدارة الحالة المقدم</a:t>
            </a:r>
            <a:endParaRPr lang="en-US" i="1" dirty="0"/>
          </a:p>
          <a:p>
            <a:pPr lvl="0" algn="r" rtl="1"/>
            <a:r>
              <a:rPr lang="en-US" i="1" dirty="0">
                <a:sym typeface="Arial"/>
              </a:rPr>
              <a:t>كما تعلمنا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فإن علاقة الثقة هي </a:t>
            </a:r>
            <a:r>
              <a:rPr lang="ar-SA" i="1" dirty="0">
                <a:sym typeface="Arial"/>
              </a:rPr>
              <a:t>أساسية:</a:t>
            </a:r>
            <a:endParaRPr lang="en-US" i="1" dirty="0">
              <a:sym typeface="Arial"/>
            </a:endParaRPr>
          </a:p>
          <a:p>
            <a:pPr lvl="1" algn="r" rtl="1"/>
            <a:r>
              <a:rPr lang="en-US" i="1" dirty="0">
                <a:sym typeface="Arial"/>
              </a:rPr>
              <a:t>لتمكين التواصل المفتوح والصادق</a:t>
            </a:r>
          </a:p>
          <a:p>
            <a:pPr lvl="1" algn="r" rtl="1"/>
            <a:r>
              <a:rPr lang="en-US" i="1" dirty="0">
                <a:sym typeface="Arial"/>
              </a:rPr>
              <a:t>لجمع المعلومات</a:t>
            </a:r>
          </a:p>
          <a:p>
            <a:pPr lvl="1" algn="r" rtl="1"/>
            <a:r>
              <a:rPr lang="en-US" i="1" dirty="0">
                <a:sym typeface="Arial"/>
              </a:rPr>
              <a:t>لتجميع الفهم لاحتياجات الطفل</a:t>
            </a:r>
          </a:p>
          <a:p>
            <a:pPr algn="r" rtl="1"/>
            <a:r>
              <a:rPr lang="en-US" i="1" dirty="0">
                <a:sym typeface="Arial"/>
              </a:rPr>
              <a:t>إذا تم تحويل حالة الطفل عدة مرات:</a:t>
            </a:r>
          </a:p>
          <a:p>
            <a:pPr lvl="1" algn="r" rtl="1"/>
            <a:r>
              <a:rPr lang="en-US" i="1" dirty="0">
                <a:sym typeface="Arial"/>
              </a:rPr>
              <a:t>قد ينسحب الطفل وعائلته من عملية إدارة الحالة</a:t>
            </a:r>
          </a:p>
          <a:p>
            <a:pPr lvl="1" algn="r" rtl="1"/>
            <a:r>
              <a:rPr lang="en-US" i="1" dirty="0">
                <a:sym typeface="Arial"/>
              </a:rPr>
              <a:t>سيفقدون الحصول على الدعم اللازم</a:t>
            </a:r>
          </a:p>
          <a:p>
            <a:pPr lvl="0" algn="r" rtl="1"/>
            <a:r>
              <a:rPr lang="en-US" i="1" dirty="0">
                <a:sym typeface="Arial"/>
              </a:rPr>
              <a:t>لهذا السبب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يجب أن يتم نقل الحالة فقط </a:t>
            </a:r>
            <a:r>
              <a:rPr lang="ar-SA" i="1" dirty="0">
                <a:sym typeface="Arial"/>
              </a:rPr>
              <a:t>عند </a:t>
            </a:r>
            <a:r>
              <a:rPr lang="en-US" i="1" dirty="0">
                <a:sym typeface="Arial"/>
              </a:rPr>
              <a:t>مصلحة الطفل</a:t>
            </a:r>
            <a:r>
              <a:rPr lang="ar-SA" i="1" dirty="0">
                <a:sym typeface="Arial"/>
              </a:rPr>
              <a:t> الفضلى</a:t>
            </a:r>
            <a:r>
              <a:rPr lang="en-US" i="1" dirty="0">
                <a:sym typeface="Arial"/>
              </a:rPr>
              <a:t> وعندما يكون ذلك ضروريًا للغاية.</a:t>
            </a: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>
                <a:sym typeface="Arial"/>
              </a:rPr>
              <a:t>أمثلة</a:t>
            </a:r>
          </a:p>
          <a:p>
            <a:pPr lvl="1" algn="r" rtl="1"/>
            <a:r>
              <a:rPr lang="en-US" i="1" dirty="0">
                <a:sym typeface="Arial"/>
              </a:rPr>
              <a:t>إذا انتقل الطفل ولم تكن الوكالة الحالية قادرة على تقديم الخدمات</a:t>
            </a:r>
          </a:p>
          <a:p>
            <a:pPr lvl="2" algn="r" rtl="1"/>
            <a:r>
              <a:rPr lang="en-US" i="1" dirty="0">
                <a:sym typeface="Arial"/>
              </a:rPr>
              <a:t>من مصلحة الطفل الفضلى إجراء التحويل لأن الطفل لن يتلقى أي دعم بخلاف ذلك</a:t>
            </a:r>
          </a:p>
          <a:p>
            <a:pPr lvl="1" algn="r" rtl="1"/>
            <a:r>
              <a:rPr lang="en-US" i="1" dirty="0">
                <a:sym typeface="Arial"/>
              </a:rPr>
              <a:t>إذا كان أخصائي الحالة منهكًا تمامًا ولم يعد يشعر بأنه قادر على تقديم دعم جيد للطفل</a:t>
            </a:r>
          </a:p>
          <a:p>
            <a:pPr lvl="2" algn="r" rtl="1"/>
            <a:r>
              <a:rPr lang="en-US" i="1" dirty="0">
                <a:sym typeface="Arial"/>
              </a:rPr>
              <a:t>من مصلحة الطفل الفضلى إجراء تحويل حيث سيحصل الطفل على خدمة أفضل مما يتلقاه حاليًا</a:t>
            </a:r>
          </a:p>
          <a:p>
            <a:pPr lvl="1" algn="r" rtl="1"/>
            <a:r>
              <a:rPr lang="en-US" i="1" dirty="0">
                <a:sym typeface="Arial"/>
              </a:rPr>
              <a:t>إذا كان ذلك لمجرد أن احتياجات الرعاية الخاصة بهم صعبة</a:t>
            </a:r>
          </a:p>
          <a:p>
            <a:pPr lvl="2" algn="r" rtl="1"/>
            <a:r>
              <a:rPr lang="en-US" i="1" dirty="0">
                <a:sym typeface="Arial"/>
              </a:rPr>
              <a:t>غالبًا ليس من مصلحة الطفل نقل </a:t>
            </a:r>
            <a:r>
              <a:rPr lang="ar-SA" i="1" dirty="0">
                <a:sym typeface="Arial"/>
              </a:rPr>
              <a:t>حالته</a:t>
            </a:r>
            <a:r>
              <a:rPr lang="en-US" i="1" dirty="0">
                <a:sym typeface="Arial"/>
              </a:rPr>
              <a:t> ويمكن أن يؤدي إلى زيادة أكبر</a:t>
            </a:r>
            <a:r>
              <a:rPr lang="ar-SA" i="1" dirty="0">
                <a:sym typeface="Arial"/>
              </a:rPr>
              <a:t> بال</a:t>
            </a:r>
            <a:r>
              <a:rPr lang="en-US" i="1" dirty="0" err="1">
                <a:sym typeface="Arial"/>
              </a:rPr>
              <a:t>ضرر</a:t>
            </a:r>
            <a:endParaRPr lang="en-US" i="1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839C08F-5E4B-74C1-846D-1E195FD6E6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5434B44-BEFF-0320-7F36-F4090AD1520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A4FA50F-552C-0480-891E-5DFDE78AA9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22A57F3-006F-9429-707E-C9D03DC86F0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87435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>
                <a:sym typeface="Helvetica Neue"/>
              </a:rPr>
              <a:t>في الجلسة التالية </a:t>
            </a:r>
            <a:r>
              <a:rPr lang="ar-SA" i="1" dirty="0">
                <a:sym typeface="Helvetica Neue"/>
              </a:rPr>
              <a:t>، </a:t>
            </a:r>
            <a:r>
              <a:rPr lang="en-US" i="1" dirty="0">
                <a:sym typeface="Helvetica Neue"/>
              </a:rPr>
              <a:t>سنتعرف على كيفية الحصول على ال</a:t>
            </a:r>
            <a:r>
              <a:rPr lang="ar-SA" i="1" dirty="0">
                <a:sym typeface="Helvetica Neue"/>
              </a:rPr>
              <a:t>ملاحظات</a:t>
            </a:r>
            <a:r>
              <a:rPr lang="en-US" i="1" dirty="0">
                <a:sym typeface="Helvetica Neue"/>
              </a:rPr>
              <a:t>.</a:t>
            </a:r>
            <a:endParaRPr lang="en-US" i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700AA6F5-A336-3ABE-48E9-8B584A7E61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9FDD792D-A878-3E5A-56EB-10FF530517C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576736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الخامسة:</a:t>
            </a:r>
            <a:r>
              <a:rPr lang="ar-SA" b="1" dirty="0"/>
              <a:t> ساعة و ١٥ دقيقة</a:t>
            </a:r>
            <a:endParaRPr lang="en-US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542C77D0-3850-9749-2142-E61F6407B4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FDB147F6-D08B-0334-C755-7E8C4E3F756B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96857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>
                <a:sym typeface="Arial"/>
              </a:rPr>
              <a:t>علمنا أن أخصائي الحالة يحتاج إلى متابعة نهائية في غضون</a:t>
            </a:r>
            <a:r>
              <a:rPr lang="ar-SA" i="1" dirty="0">
                <a:sym typeface="Arial"/>
              </a:rPr>
              <a:t>٣</a:t>
            </a:r>
            <a:r>
              <a:rPr lang="en-GB" i="1" dirty="0">
                <a:sym typeface="Arial"/>
              </a:rPr>
              <a:t> أشهر لمراقبة سلامة الطفل ورفاهه والتحقق مما إذا كان الوضع لا يزال مستقرًا.</a:t>
            </a:r>
          </a:p>
          <a:p>
            <a:pPr algn="r" rtl="1"/>
            <a:r>
              <a:rPr lang="en-GB" i="1" dirty="0">
                <a:sym typeface="Arial"/>
              </a:rPr>
              <a:t>في هذا الوقت</a:t>
            </a:r>
            <a:r>
              <a:rPr lang="ar-SA" i="1" dirty="0">
                <a:sym typeface="Arial"/>
              </a:rPr>
              <a:t>، </a:t>
            </a:r>
            <a:r>
              <a:rPr lang="en-GB" i="1" dirty="0">
                <a:sym typeface="Arial"/>
              </a:rPr>
              <a:t>يمكن أيضًا الحصول على </a:t>
            </a:r>
            <a:r>
              <a:rPr lang="ar-SA" i="1" dirty="0">
                <a:sym typeface="Arial"/>
              </a:rPr>
              <a:t>ملاحظات</a:t>
            </a:r>
            <a:r>
              <a:rPr lang="en-GB" i="1" dirty="0">
                <a:sym typeface="Arial"/>
              </a:rPr>
              <a:t> من الطفل و / أو الوالد ومقدم الرعاية و / أو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شخص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بالغ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موثوق به.</a:t>
            </a:r>
            <a:endParaRPr lang="en-GB" i="1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 (15 دقيقة)</a:t>
            </a:r>
          </a:p>
          <a:p>
            <a:pPr algn="r" rtl="1"/>
            <a:r>
              <a:rPr lang="en-GB" i="1" dirty="0">
                <a:sym typeface="Arial"/>
              </a:rPr>
              <a:t>كيف يمكن </a:t>
            </a:r>
            <a:r>
              <a:rPr lang="ar-SA" sz="12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لأخصائي الحالة </a:t>
            </a:r>
            <a:r>
              <a:rPr lang="en-GB" i="1" dirty="0">
                <a:sym typeface="Arial"/>
              </a:rPr>
              <a:t>الحصول على  </a:t>
            </a:r>
            <a:r>
              <a:rPr lang="ar-SA" i="1" dirty="0">
                <a:sym typeface="Arial"/>
              </a:rPr>
              <a:t>الملاحظات</a:t>
            </a:r>
            <a:r>
              <a:rPr lang="en-GB" i="1" dirty="0">
                <a:sym typeface="Arial"/>
              </a:rPr>
              <a:t>؟</a:t>
            </a:r>
            <a:endParaRPr lang="en-GB" i="1" dirty="0"/>
          </a:p>
          <a:p>
            <a:pPr lvl="1" algn="r" rtl="1"/>
            <a:r>
              <a:rPr lang="en-GB" i="1" dirty="0"/>
              <a:t>هل يجب أن يكون أخصائي الحالة هو الشخص الذي يطلب الملاحظات مباشرة مع الطفل و / أو الوالد ومقدم الرعاية و / أو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شخص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بالغ </a:t>
            </a:r>
            <a:r>
              <a:rPr lang="ar-SA" i="1" dirty="0">
                <a:sym typeface="Arial"/>
              </a:rPr>
              <a:t>ال</a:t>
            </a:r>
            <a:r>
              <a:rPr lang="en-GB" i="1" dirty="0">
                <a:sym typeface="Arial"/>
              </a:rPr>
              <a:t>موثوق به</a:t>
            </a:r>
            <a:r>
              <a:rPr lang="en-GB" i="1" dirty="0"/>
              <a:t>؟</a:t>
            </a:r>
          </a:p>
          <a:p>
            <a:pPr lvl="1" algn="r" rtl="1"/>
            <a:r>
              <a:rPr lang="en-GB" i="1" dirty="0"/>
              <a:t>هل يجب أن يتم ذلك شفهيا أم كتابيا؟</a:t>
            </a:r>
          </a:p>
          <a:p>
            <a:pPr algn="r" rtl="1"/>
            <a:r>
              <a:rPr lang="en-US" dirty="0">
                <a:sym typeface="Arial"/>
              </a:rPr>
              <a:t>اطلب من متطوعين مشاركة اجابتهم</a:t>
            </a:r>
          </a:p>
          <a:p>
            <a:pPr algn="r" rtl="1"/>
            <a:r>
              <a:rPr lang="en-US" dirty="0">
                <a:sym typeface="Arial"/>
              </a:rPr>
              <a:t>اكتب الردود على اللوح الورقي</a:t>
            </a:r>
          </a:p>
          <a:p>
            <a:pPr algn="r" rtl="1"/>
            <a:r>
              <a:rPr lang="en-US" dirty="0">
                <a:sym typeface="Arial"/>
              </a:rPr>
              <a:t>راجع الاستجابات المحتملة واستكملها أدناه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الإجابات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GB" dirty="0">
                <a:sym typeface="Arial"/>
              </a:rPr>
              <a:t>لتمكين ا</a:t>
            </a:r>
            <a:r>
              <a:rPr lang="ar-SA" dirty="0">
                <a:sym typeface="Arial"/>
              </a:rPr>
              <a:t>لملاحظات</a:t>
            </a:r>
            <a:r>
              <a:rPr lang="en-GB" dirty="0">
                <a:sym typeface="Arial"/>
              </a:rPr>
              <a:t> ال</a:t>
            </a:r>
            <a:r>
              <a:rPr lang="ar-SA" dirty="0">
                <a:sym typeface="Arial"/>
              </a:rPr>
              <a:t>صريح</a:t>
            </a:r>
            <a:r>
              <a:rPr lang="en-GB" dirty="0">
                <a:sym typeface="Arial"/>
              </a:rPr>
              <a:t>ة والصادقة ، يوصى بطلب الملاحظات من قبل مشرف أخصائي الحالة أو شخص أكثر حيادية (على سبيل المثال ، عضو في فريق المراقبة والتقييم)</a:t>
            </a:r>
            <a:endParaRPr lang="en-GB" dirty="0"/>
          </a:p>
          <a:p>
            <a:pPr lvl="0" algn="r" rtl="1"/>
            <a:r>
              <a:rPr lang="en-GB" dirty="0">
                <a:sym typeface="Arial"/>
              </a:rPr>
              <a:t>كما هو الحال دائمًا ، يجب تكييف التواصل مع الطفل </a:t>
            </a:r>
            <a:r>
              <a:rPr lang="ar-SA" dirty="0">
                <a:sym typeface="Arial"/>
              </a:rPr>
              <a:t>بحسب </a:t>
            </a:r>
            <a:r>
              <a:rPr lang="en-GB" dirty="0">
                <a:sym typeface="Arial"/>
              </a:rPr>
              <a:t>عمر الطفل ومرحلة نموه وقدراته.</a:t>
            </a:r>
            <a:endParaRPr lang="en-GB" dirty="0"/>
          </a:p>
          <a:p>
            <a:pPr lvl="0" algn="r" rtl="1"/>
            <a:r>
              <a:rPr lang="en-GB" dirty="0">
                <a:sym typeface="Arial"/>
              </a:rPr>
              <a:t>يمكن أن يوجه نموذج الملاحظات الشخص الذي </a:t>
            </a:r>
            <a:r>
              <a:rPr lang="ar-SA" dirty="0">
                <a:sym typeface="Arial"/>
              </a:rPr>
              <a:t>يأخذ </a:t>
            </a:r>
            <a:r>
              <a:rPr lang="en-GB" dirty="0">
                <a:sym typeface="Arial"/>
              </a:rPr>
              <a:t>الملاحظات</a:t>
            </a:r>
          </a:p>
          <a:p>
            <a:pPr lvl="1" algn="r" rtl="1"/>
            <a:r>
              <a:rPr lang="en-GB" dirty="0">
                <a:sym typeface="Arial"/>
              </a:rPr>
              <a:t>ومع ذلك ، عند البحث عن </a:t>
            </a:r>
            <a:r>
              <a:rPr lang="ar-SA" dirty="0">
                <a:sym typeface="Arial"/>
              </a:rPr>
              <a:t>ملاحظات</a:t>
            </a:r>
            <a:r>
              <a:rPr lang="en-GB" dirty="0">
                <a:sym typeface="Arial"/>
              </a:rPr>
              <a:t> مباشرة من الطفل (خاصة مع الأطفال الذين تقل أعمارهم عن </a:t>
            </a:r>
            <a:r>
              <a:rPr lang="ar-SA" dirty="0">
                <a:sym typeface="Arial"/>
              </a:rPr>
              <a:t>١٠</a:t>
            </a:r>
            <a:r>
              <a:rPr lang="en-GB" dirty="0">
                <a:sym typeface="Arial"/>
              </a:rPr>
              <a:t> سنوات) ، لا يوصى باتباع الاستبيان بصرامة ، بل إجراء محادثة مفتوحة ، واستخدام الرسوم البيانية أو الصور ال</a:t>
            </a:r>
            <a:r>
              <a:rPr lang="ar-SA" dirty="0">
                <a:sym typeface="Arial"/>
              </a:rPr>
              <a:t>صديقة</a:t>
            </a:r>
            <a:r>
              <a:rPr lang="en-GB" dirty="0">
                <a:sym typeface="Arial"/>
              </a:rPr>
              <a:t> للأطفال ، ولعب لعبة تتضمن أسئلة ملاحظات بسيطة ، إلخ.</a:t>
            </a:r>
            <a:endParaRPr lang="en-GB" dirty="0"/>
          </a:p>
          <a:p>
            <a:pPr lvl="0" algn="r" rtl="1"/>
            <a:r>
              <a:rPr lang="en-GB" dirty="0"/>
              <a:t>بالنسبة للأطفال الذين تقل أعمارهم عن </a:t>
            </a:r>
            <a:r>
              <a:rPr lang="ar-SA" dirty="0"/>
              <a:t>٥</a:t>
            </a:r>
            <a:r>
              <a:rPr lang="en-GB" dirty="0"/>
              <a:t>سنوات ، يوصى بحضور مقدم الرعاية أو الوالد أو الشخص البالغ الموثوق به أو الأخ الأكبر عند جمع ال</a:t>
            </a:r>
            <a:r>
              <a:rPr lang="ar-SA" dirty="0"/>
              <a:t>ملاحظا</a:t>
            </a:r>
            <a:r>
              <a:rPr lang="en-GB" dirty="0"/>
              <a:t>ت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9378AF2-2E98-FE4B-1225-081A66D899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576C4489-A6BF-89F3-76E4-B9083535240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6327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>
                <a:sym typeface="Helvetica Neue"/>
              </a:rPr>
              <a:t>الشرح</a:t>
            </a:r>
            <a:endParaRPr lang="en-US" dirty="0">
              <a:sym typeface="Helvetica Neue"/>
            </a:endParaRP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ar-SA" dirty="0">
                <a:sym typeface="Helvetica Neue"/>
              </a:rPr>
              <a:t>ت</a:t>
            </a:r>
            <a:r>
              <a:rPr lang="en-US" dirty="0">
                <a:sym typeface="Helvetica Neue"/>
              </a:rPr>
              <a:t>ذك</a:t>
            </a:r>
            <a:r>
              <a:rPr lang="ar-SA" dirty="0">
                <a:sym typeface="Helvetica Neue"/>
              </a:rPr>
              <a:t>ي</a:t>
            </a:r>
            <a:r>
              <a:rPr lang="en-US" dirty="0">
                <a:sym typeface="Helvetica Neue"/>
              </a:rPr>
              <a:t>ر المشاركين بـ:</a:t>
            </a:r>
          </a:p>
          <a:p>
            <a:pPr lvl="1" algn="r" rtl="1"/>
            <a:r>
              <a:rPr lang="en-US" dirty="0">
                <a:sym typeface="Helvetica Neue"/>
              </a:rPr>
              <a:t>اتفاقية التعلم التي تم إجراؤها مسبقًا</a:t>
            </a:r>
          </a:p>
          <a:p>
            <a:pPr lvl="1" algn="r" rtl="1"/>
            <a:r>
              <a:rPr lang="en-US" dirty="0">
                <a:sym typeface="Helvetica Neue"/>
              </a:rPr>
              <a:t>أي "ت</a:t>
            </a:r>
            <a:r>
              <a:rPr lang="ar-SA" dirty="0">
                <a:sym typeface="Helvetica Neue"/>
              </a:rPr>
              <a:t>دبير إداري</a:t>
            </a:r>
            <a:r>
              <a:rPr lang="en-US" dirty="0">
                <a:sym typeface="Helvetica Neue"/>
              </a:rPr>
              <a:t>" </a:t>
            </a:r>
            <a:r>
              <a:rPr lang="ar-SA" dirty="0">
                <a:sym typeface="Helvetica Neue"/>
              </a:rPr>
              <a:t> (</a:t>
            </a:r>
            <a:r>
              <a:rPr lang="en-US" dirty="0">
                <a:sym typeface="Helvetica Neue"/>
              </a:rPr>
              <a:t>مثل فترات ال</a:t>
            </a:r>
            <a:r>
              <a:rPr lang="ar-SA" dirty="0">
                <a:sym typeface="Helvetica Neue"/>
              </a:rPr>
              <a:t>است</a:t>
            </a:r>
            <a:r>
              <a:rPr lang="en-US" dirty="0">
                <a:sym typeface="Helvetica Neue"/>
              </a:rPr>
              <a:t>راحة ومكان المراحيض وما إلى ذلك</a:t>
            </a:r>
            <a:r>
              <a:rPr lang="ar-SA" dirty="0">
                <a:sym typeface="Helvetica Neue"/>
              </a:rPr>
              <a:t>)</a:t>
            </a:r>
            <a:endParaRPr lang="en-US" dirty="0"/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A51E41C-EE47-8C6C-0CCF-0CC23B8E3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2577BD-87A5-1F9F-8553-B493DC298E5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يجب أن يخدم الحصول على </a:t>
            </a:r>
            <a:r>
              <a:rPr lang="ar-SA" i="1" dirty="0"/>
              <a:t>الملاحظات الهدف</a:t>
            </a:r>
            <a:endParaRPr lang="en-GB" i="1" dirty="0"/>
          </a:p>
          <a:p>
            <a:pPr lvl="1" algn="r" rtl="1"/>
            <a:r>
              <a:rPr lang="ar-SA" i="1" dirty="0"/>
              <a:t>إذا لم يتم فعل أي شيء مع التعليقات ولم يخدم غرضًا، فلا ينبغي جمع المعلومات.</a:t>
            </a:r>
          </a:p>
          <a:p>
            <a:pPr lvl="1" algn="r" rtl="1"/>
            <a:r>
              <a:rPr lang="en-GB" i="0" dirty="0"/>
              <a:t>عرض الشريحة</a:t>
            </a:r>
            <a:endParaRPr lang="en-US" i="0" dirty="0"/>
          </a:p>
          <a:p>
            <a:pPr lvl="1" algn="r" rtl="1"/>
            <a:r>
              <a:rPr lang="en-ZA" i="1" dirty="0"/>
              <a:t>لتسجيل الملاحظات </a:t>
            </a:r>
            <a:r>
              <a:rPr lang="ar-SA" i="1" dirty="0"/>
              <a:t>حول</a:t>
            </a:r>
            <a:r>
              <a:rPr lang="en-ZA" i="1" dirty="0"/>
              <a:t> تجربة العميل ومستوى الرضا عن جودة الخدمات المقدمة وتحديد مجالات التحسين</a:t>
            </a:r>
            <a:endParaRPr lang="en-US" i="1" dirty="0"/>
          </a:p>
          <a:p>
            <a:pPr lvl="2" algn="r" rtl="1"/>
            <a:r>
              <a:rPr lang="en-ZA" i="1" dirty="0"/>
              <a:t>تقييم جودة الدعم المقدم</a:t>
            </a:r>
          </a:p>
          <a:p>
            <a:pPr lvl="2" algn="r" rtl="1"/>
            <a:r>
              <a:rPr lang="ar-SA" i="1" dirty="0"/>
              <a:t>ال</a:t>
            </a:r>
            <a:r>
              <a:rPr lang="en-ZA" i="1" dirty="0"/>
              <a:t>تعرف على ما نجح بشكل جيد وما الذي كان مفيدًا أو داعمًا ولماذا - </a:t>
            </a:r>
            <a:r>
              <a:rPr lang="ar-SA" i="1" dirty="0"/>
              <a:t> </a:t>
            </a:r>
            <a:r>
              <a:rPr lang="en-ZA" i="1" dirty="0"/>
              <a:t>فكر في كيفية تطبيق أفضل الممارسات هذه في المستقبل مع العملاء الآخرين</a:t>
            </a:r>
          </a:p>
          <a:p>
            <a:pPr lvl="2" algn="r" rtl="1"/>
            <a:r>
              <a:rPr lang="ar-SA" i="1" dirty="0"/>
              <a:t>ال</a:t>
            </a:r>
            <a:r>
              <a:rPr lang="en-ZA" i="1" dirty="0"/>
              <a:t>تعرف على ما لم يعمل بشكل جيد وما الذي لم يكن مفيدًا أو داعمًا ولماذا - </a:t>
            </a:r>
            <a:r>
              <a:rPr lang="ar-SA" i="1" dirty="0"/>
              <a:t> </a:t>
            </a:r>
            <a:r>
              <a:rPr lang="en-ZA" i="1" dirty="0"/>
              <a:t>فكر في كيفية تجنب هذه الممارسة في المستقبل مع العملاء الآخرين</a:t>
            </a:r>
          </a:p>
          <a:p>
            <a:pPr lvl="2" algn="r" rtl="1"/>
            <a:r>
              <a:rPr lang="en-ZA" i="1" dirty="0"/>
              <a:t>يمكن استخدام تحليل التعليقات الواردة من الأطفال ومقدمي الرعاية (بدون معلومات تحديد الهوية) من قبل فرق إدارة الحالة لتعلم الممارسات وتحسينها ؛ يمكن استخدامها في جلسات الإشراف الفردية</a:t>
            </a:r>
          </a:p>
          <a:p>
            <a:pPr lvl="1" algn="r" rtl="1"/>
            <a:r>
              <a:rPr lang="en-ZA" i="1" dirty="0"/>
              <a:t>لتقييم سلامة الطفل ورفاهه</a:t>
            </a:r>
          </a:p>
          <a:p>
            <a:pPr algn="r" rtl="1"/>
            <a:r>
              <a:rPr lang="en-GB" i="1" dirty="0"/>
              <a:t>تذكر مبادئ حماية البيانات الشخصية التي تمت مناقشتها في الوحدة </a:t>
            </a:r>
            <a:r>
              <a:rPr lang="ar-SA" i="1" dirty="0"/>
              <a:t>٢</a:t>
            </a:r>
            <a:r>
              <a:rPr lang="en-GB" i="1" dirty="0"/>
              <a:t> </a:t>
            </a:r>
            <a:r>
              <a:rPr lang="ar-SA" i="1" dirty="0"/>
              <a:t>(</a:t>
            </a:r>
            <a:r>
              <a:rPr lang="en-GB" i="1" dirty="0"/>
              <a:t>أسس إدارة الحالة</a:t>
            </a:r>
            <a:r>
              <a:rPr lang="ar-SA" i="1" dirty="0"/>
              <a:t>)</a:t>
            </a:r>
            <a:endParaRPr lang="en-GB" i="1" dirty="0"/>
          </a:p>
          <a:p>
            <a:pPr lvl="1" algn="r" rtl="1"/>
            <a:r>
              <a:rPr lang="en-GB" i="1" dirty="0"/>
              <a:t>يمكن لأخصائي ال</a:t>
            </a:r>
            <a:r>
              <a:rPr lang="ar-SA" i="1" dirty="0"/>
              <a:t>حالة</a:t>
            </a:r>
            <a:r>
              <a:rPr lang="en-GB" i="1" dirty="0"/>
              <a:t> فقط جمع المعلومات الشخصية المطلوبة لتلبية احتياجات الطفل.</a:t>
            </a:r>
          </a:p>
          <a:p>
            <a:pPr lvl="1" algn="r" rtl="1"/>
            <a:r>
              <a:rPr lang="en-GB" i="1" dirty="0"/>
              <a:t>لا ينبغي جمع البيانات الشخصية التي لا تخدم غرضًا ضمن عملية إدارة الحالة</a:t>
            </a:r>
            <a:endParaRPr lang="en-BE" i="1" dirty="0"/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315C9BF0-7E54-7846-277F-FDA65189C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32FB8626-9239-E766-761E-5EEACBE8140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51425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00" b="1" dirty="0"/>
              <a:t>مقدمة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100" i="1" dirty="0"/>
              <a:t>لقد تعلمنا عن الإرشادات المشتركة بين الوكالات لإدارة الحالة في كل خطوة من العملية.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100" i="1" dirty="0"/>
              <a:t>يجب أن يكون لدينا الآن فكرة جيدة عما تستلزمه إدارة </a:t>
            </a:r>
            <a:r>
              <a:rPr lang="ar-SA" sz="1100" i="1" dirty="0"/>
              <a:t>ال</a:t>
            </a:r>
            <a:r>
              <a:rPr lang="en-GB" sz="1100" i="1" dirty="0"/>
              <a:t>حالة </a:t>
            </a:r>
            <a:r>
              <a:rPr lang="ar-SA" sz="1100" i="1" dirty="0"/>
              <a:t>ذات الجودة</a:t>
            </a:r>
            <a:r>
              <a:rPr lang="en-GB" sz="1100" i="1" dirty="0"/>
              <a:t>.</a:t>
            </a:r>
          </a:p>
          <a:p>
            <a:pPr algn="r" rtl="1"/>
            <a:r>
              <a:rPr lang="en-GB" sz="1100" dirty="0">
                <a:sym typeface="Arial"/>
              </a:rPr>
              <a:t>قسّم المشاركين إلى أزواج:</a:t>
            </a:r>
          </a:p>
          <a:p>
            <a:pPr lvl="1" algn="r" rtl="1"/>
            <a:r>
              <a:rPr lang="en-GB" sz="1100" dirty="0">
                <a:sym typeface="Arial"/>
              </a:rPr>
              <a:t>يجب أن يركز نصف الأزواج على الحصول على </a:t>
            </a:r>
            <a:r>
              <a:rPr lang="ar-SA" sz="1100" dirty="0">
                <a:sym typeface="Arial"/>
              </a:rPr>
              <a:t>الملاحظات </a:t>
            </a:r>
            <a:r>
              <a:rPr lang="en-GB" sz="1100" dirty="0">
                <a:sym typeface="Arial"/>
              </a:rPr>
              <a:t>من الطفل</a:t>
            </a:r>
          </a:p>
          <a:p>
            <a:pPr lvl="1" algn="r" rtl="1"/>
            <a:r>
              <a:rPr lang="en-GB" sz="1100" dirty="0">
                <a:sym typeface="Arial"/>
              </a:rPr>
              <a:t>يجب أن يركز نصف الأزواج على الحصول على  </a:t>
            </a:r>
            <a:r>
              <a:rPr lang="ar-SA" sz="1100" dirty="0">
                <a:sym typeface="Arial"/>
              </a:rPr>
              <a:t>الملاحظات </a:t>
            </a:r>
            <a:r>
              <a:rPr lang="en-GB" sz="1100" dirty="0">
                <a:sym typeface="Arial"/>
              </a:rPr>
              <a:t> من الوالد أو مقدم الرعاية أو </a:t>
            </a:r>
            <a:r>
              <a:rPr lang="ar-SA" sz="1100" dirty="0">
                <a:sym typeface="Arial"/>
              </a:rPr>
              <a:t>ال</a:t>
            </a:r>
            <a:r>
              <a:rPr lang="en-GB" sz="1100" dirty="0">
                <a:sym typeface="Arial"/>
              </a:rPr>
              <a:t>شخص </a:t>
            </a:r>
            <a:r>
              <a:rPr lang="ar-SA" sz="1100" dirty="0">
                <a:sym typeface="Arial"/>
              </a:rPr>
              <a:t>ال</a:t>
            </a:r>
            <a:r>
              <a:rPr lang="en-GB" sz="1100" dirty="0">
                <a:sym typeface="Arial"/>
              </a:rPr>
              <a:t>بالغ </a:t>
            </a:r>
            <a:r>
              <a:rPr lang="ar-SA" sz="1100" dirty="0">
                <a:sym typeface="Arial"/>
              </a:rPr>
              <a:t>ال</a:t>
            </a:r>
            <a:r>
              <a:rPr lang="en-GB" sz="1100" dirty="0">
                <a:sym typeface="Arial"/>
              </a:rPr>
              <a:t>موثوق به.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100" dirty="0"/>
              <a:t>توجيه المشاركين إلى</a:t>
            </a:r>
            <a:r>
              <a:rPr lang="ar-SA" sz="1100" dirty="0"/>
              <a:t> </a:t>
            </a:r>
            <a:r>
              <a:rPr lang="en-GB" sz="1100" b="1" dirty="0"/>
              <a:t>صفحة </a:t>
            </a:r>
            <a:r>
              <a:rPr lang="ar-SA" sz="1100" b="1" dirty="0"/>
              <a:t>دليل العمل ١٩٤</a:t>
            </a:r>
            <a:r>
              <a:rPr lang="en-GB" sz="1100" b="1" dirty="0"/>
              <a:t> : طلب ال</a:t>
            </a:r>
            <a:r>
              <a:rPr lang="ar-SA" sz="1100" b="1" dirty="0"/>
              <a:t>ملاحظات</a:t>
            </a:r>
            <a:endParaRPr lang="en-GB" sz="1100" b="1" dirty="0"/>
          </a:p>
          <a:p>
            <a:pPr algn="r" rtl="1"/>
            <a:r>
              <a:rPr lang="en-GB" sz="1100" i="1" dirty="0">
                <a:sym typeface="Arial"/>
              </a:rPr>
              <a:t>مع </a:t>
            </a:r>
            <a:r>
              <a:rPr lang="ar-SA" sz="1100" i="1" dirty="0">
                <a:sym typeface="Arial"/>
              </a:rPr>
              <a:t>زميلك</a:t>
            </a:r>
            <a:r>
              <a:rPr lang="en-GB" sz="1100" i="1" dirty="0">
                <a:sym typeface="Arial"/>
              </a:rPr>
              <a:t>:</a:t>
            </a:r>
          </a:p>
          <a:p>
            <a:pPr lvl="1" algn="r" rtl="1"/>
            <a:r>
              <a:rPr lang="en-GB" sz="1100" i="1" dirty="0">
                <a:sym typeface="Arial"/>
              </a:rPr>
              <a:t>فكر في الموضوعات المحتملة وكيف يمكنك جمع التعليقات</a:t>
            </a:r>
            <a:r>
              <a:rPr lang="ar-SA" sz="1100" i="1" dirty="0">
                <a:sym typeface="Arial"/>
              </a:rPr>
              <a:t>/ الملاحظات</a:t>
            </a:r>
            <a:r>
              <a:rPr lang="en-GB" sz="1100" i="1" dirty="0">
                <a:sym typeface="Arial"/>
              </a:rPr>
              <a:t> من الطفل أو الوالد أو مقدم الرعاية أو الشخص البالغ الموثوق به.</a:t>
            </a:r>
            <a:endParaRPr lang="en-GB" sz="1100" i="1" dirty="0"/>
          </a:p>
          <a:p>
            <a:pPr lvl="1" algn="r" rtl="1"/>
            <a:r>
              <a:rPr lang="ar-SA" sz="1100" i="1" dirty="0">
                <a:sym typeface="Arial"/>
              </a:rPr>
              <a:t>قم بإدراج ٦ </a:t>
            </a:r>
            <a:r>
              <a:rPr lang="en-GB" sz="1100" i="1" dirty="0">
                <a:sym typeface="Arial"/>
              </a:rPr>
              <a:t>مواضيع</a:t>
            </a:r>
          </a:p>
          <a:p>
            <a:pPr lvl="1" algn="r" rtl="1"/>
            <a:r>
              <a:rPr lang="en-GB" sz="1100" i="1" dirty="0">
                <a:sym typeface="Arial"/>
              </a:rPr>
              <a:t>اكتب </a:t>
            </a:r>
            <a:r>
              <a:rPr lang="ar-SA" sz="1100" i="1" dirty="0">
                <a:sym typeface="Arial"/>
              </a:rPr>
              <a:t>ال</a:t>
            </a:r>
            <a:r>
              <a:rPr lang="en-GB" sz="1100" i="1" dirty="0">
                <a:sym typeface="Arial"/>
              </a:rPr>
              <a:t>أسئلة </a:t>
            </a:r>
            <a:r>
              <a:rPr lang="ar-SA" sz="1100" i="1" dirty="0">
                <a:sym typeface="Arial"/>
              </a:rPr>
              <a:t>ال</a:t>
            </a:r>
            <a:r>
              <a:rPr lang="en-GB" sz="1100" i="1" dirty="0">
                <a:sym typeface="Arial"/>
              </a:rPr>
              <a:t>محتملة في </a:t>
            </a:r>
            <a:r>
              <a:rPr lang="ar-SA" sz="1100" i="1" dirty="0">
                <a:sym typeface="Arial"/>
              </a:rPr>
              <a:t>دليل العمل</a:t>
            </a:r>
            <a:endParaRPr lang="en-GB" sz="1100" i="1" dirty="0"/>
          </a:p>
          <a:p>
            <a:pPr marL="0" indent="0" algn="r" rtl="1">
              <a:buNone/>
            </a:pPr>
            <a:endParaRPr lang="en-GB" sz="1100" b="1" dirty="0"/>
          </a:p>
          <a:p>
            <a:pPr marL="0" indent="0" algn="r" rtl="1">
              <a:buNone/>
            </a:pPr>
            <a:r>
              <a:rPr lang="en-GB" sz="1100" b="1" dirty="0"/>
              <a:t>عمل ا</a:t>
            </a:r>
            <a:r>
              <a:rPr lang="ar-SA" sz="1100" b="1" dirty="0"/>
              <a:t>لأزواج (١٥ دقيقة)</a:t>
            </a:r>
            <a:endParaRPr lang="en-GB" sz="1100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100" dirty="0"/>
              <a:t>امنح المشاركين </a:t>
            </a:r>
            <a:r>
              <a:rPr lang="ar-SA" sz="1100" dirty="0"/>
              <a:t>١٥</a:t>
            </a:r>
            <a:r>
              <a:rPr lang="en-GB" sz="1100" dirty="0"/>
              <a:t> دقيقة لإكمال</a:t>
            </a:r>
            <a:r>
              <a:rPr lang="ar-SA" sz="1100" dirty="0"/>
              <a:t> النشاط</a:t>
            </a:r>
            <a:endParaRPr lang="en-GB" sz="1100" dirty="0"/>
          </a:p>
          <a:p>
            <a:pPr marL="0" indent="0" algn="r" rtl="1">
              <a:buNone/>
            </a:pPr>
            <a:endParaRPr lang="en-GB" sz="1100" b="1" dirty="0"/>
          </a:p>
          <a:p>
            <a:pPr marL="0" indent="0" algn="r" rtl="1">
              <a:buNone/>
            </a:pPr>
            <a:r>
              <a:rPr lang="en-GB" sz="1100" b="1" dirty="0"/>
              <a:t>المناقشة العامة (١٠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100" dirty="0"/>
              <a:t>اطلب من المتطوعين مشاركة اجاباتهم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100" i="1" dirty="0">
                <a:sym typeface="Arial"/>
              </a:rPr>
              <a:t>هل المواضيع والأسئلة متشابهة أو مختلفة بالنسبة للطفل مقارنة بالوالد أو مقدم الرعاية أو الشخص البالغ الموثوق به؟ إذا كان الأمر كذلك</a:t>
            </a:r>
            <a:r>
              <a:rPr lang="ar-SA" sz="1100" i="1" dirty="0">
                <a:sym typeface="Arial"/>
              </a:rPr>
              <a:t>، </a:t>
            </a:r>
            <a:r>
              <a:rPr lang="en-GB" sz="1100" i="1" dirty="0">
                <a:sym typeface="Arial"/>
              </a:rPr>
              <a:t>كيف </a:t>
            </a:r>
            <a:r>
              <a:rPr lang="ar-SA" sz="1100" i="1" dirty="0">
                <a:sym typeface="Arial"/>
              </a:rPr>
              <a:t>تكون مختلفة</a:t>
            </a:r>
            <a:r>
              <a:rPr lang="en-GB" sz="1100" i="1" dirty="0">
                <a:sym typeface="Arial"/>
              </a:rPr>
              <a:t>؟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100" b="0" dirty="0"/>
              <a:t>راجع الاجابات المحتملة واستكملها أدناه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100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sz="1100" b="1" dirty="0"/>
          </a:p>
          <a:p>
            <a:pPr marL="0" indent="0" algn="r" rtl="1">
              <a:buNone/>
            </a:pPr>
            <a:r>
              <a:rPr lang="ar-SA" sz="1100" b="1" dirty="0"/>
              <a:t>الإجابة</a:t>
            </a:r>
            <a:r>
              <a:rPr lang="en-GB" sz="1100" b="1" dirty="0"/>
              <a:t> الممكنة</a:t>
            </a:r>
          </a:p>
          <a:p>
            <a:pPr algn="r" rtl="1"/>
            <a:r>
              <a:rPr lang="en-GB" sz="1100" dirty="0"/>
              <a:t>ما نوع الدعم الذي حصل عليه الطفل</a:t>
            </a:r>
          </a:p>
          <a:p>
            <a:pPr algn="r" rtl="1"/>
            <a:r>
              <a:rPr lang="en-GB" sz="1100" dirty="0"/>
              <a:t>إذا كان الدعم الذي تم تلقيه يلبي توقعات الطفل</a:t>
            </a:r>
          </a:p>
          <a:p>
            <a:pPr algn="r" rtl="1"/>
            <a:r>
              <a:rPr lang="en-GB" sz="1100" dirty="0"/>
              <a:t>إذا شعر الطفل بالدعم من قبل أخصائي الحالة</a:t>
            </a:r>
          </a:p>
          <a:p>
            <a:pPr algn="r" rtl="1"/>
            <a:r>
              <a:rPr lang="en-GB" sz="1100" dirty="0"/>
              <a:t>إذا تم إحراز تقدم ، إذا تحسن الوضع</a:t>
            </a:r>
          </a:p>
          <a:p>
            <a:pPr algn="r" rtl="1"/>
            <a:r>
              <a:rPr lang="en-GB" sz="1100" dirty="0"/>
              <a:t>إذا أتيحت الفرصة للطفل للمشاركة بنشاط</a:t>
            </a:r>
          </a:p>
          <a:p>
            <a:pPr algn="r" rtl="1"/>
            <a:r>
              <a:rPr lang="en-GB" sz="1100" dirty="0"/>
              <a:t>إذا كان أخصائي الحالة يتواصل بطريقة تتلاءم مع عمر الطفل ومرحلة نموه وقدراته.</a:t>
            </a:r>
            <a:endParaRPr lang="en-BE" sz="110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D178ACE-C096-E156-0E31-3B88E38E9D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85B8B0D-65E4-5DCB-D61C-A5A0E2D9F44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2071362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en-GB" b="1" dirty="0"/>
              <a:t>صفحة </a:t>
            </a:r>
            <a:r>
              <a:rPr lang="ar-SA" b="1" dirty="0"/>
              <a:t>١٩٥-١٩٨من </a:t>
            </a:r>
            <a:r>
              <a:rPr lang="en-GB" b="1" dirty="0"/>
              <a:t>كتاب العمل : نموذج ملاحظات الطفل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م</a:t>
            </a:r>
            <a:r>
              <a:rPr lang="en-GB" i="1" dirty="0"/>
              <a:t>راجع</a:t>
            </a:r>
            <a:r>
              <a:rPr lang="ar-SA" i="1" dirty="0"/>
              <a:t>ة</a:t>
            </a:r>
            <a:r>
              <a:rPr lang="en-GB" i="1" dirty="0"/>
              <a:t> نموذج الملاحظات</a:t>
            </a:r>
          </a:p>
          <a:p>
            <a:pPr lvl="1" algn="r" rtl="1"/>
            <a:r>
              <a:rPr lang="en-GB" i="1" dirty="0"/>
              <a:t>قم بتمييز أي مواضيع في النموذج الذي قمت بإدراجه</a:t>
            </a:r>
            <a:r>
              <a:rPr lang="ar-SA" i="1" dirty="0"/>
              <a:t>ا</a:t>
            </a:r>
            <a:r>
              <a:rPr lang="en-GB" i="1" dirty="0"/>
              <a:t> في التمرين السابق</a:t>
            </a:r>
          </a:p>
          <a:p>
            <a:pPr marL="171450" indent="-171450" algn="r" rtl="1"/>
            <a:endParaRPr lang="en-GB" b="0" dirty="0"/>
          </a:p>
          <a:p>
            <a:pPr marL="0" indent="0" algn="r" rtl="1">
              <a:buNone/>
            </a:pPr>
            <a:r>
              <a:rPr lang="en-GB" sz="1200" b="1" dirty="0"/>
              <a:t>عمل ا</a:t>
            </a:r>
            <a:r>
              <a:rPr lang="ar-SA" sz="1200" b="1" dirty="0"/>
              <a:t>لأزواج </a:t>
            </a:r>
            <a:r>
              <a:rPr lang="ar-SA" b="1" dirty="0"/>
              <a:t>( ١٠ دقائق)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مناقشة عامة (5 دقائق)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/>
              <a:t>اطلب من المتطوعين مشاركة </a:t>
            </a:r>
            <a:r>
              <a:rPr lang="ar-SA" dirty="0"/>
              <a:t>إ</a:t>
            </a:r>
            <a:r>
              <a:rPr lang="en-GB" dirty="0"/>
              <a:t>جاباتهم</a:t>
            </a:r>
            <a:endParaRPr lang="en-GB" i="1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4CFFC82-0CA3-89FF-0FE7-84B367436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8038C6A5-49C8-28DB-816D-F7300C85B55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267270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28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r>
              <a:rPr lang="en-US" i="1" dirty="0">
                <a:sym typeface="Helvetica Neue"/>
              </a:rPr>
              <a:t>في الجلسة التالية</a:t>
            </a:r>
            <a:r>
              <a:rPr lang="ar-SA" i="1" dirty="0">
                <a:sym typeface="Helvetica Neue"/>
              </a:rPr>
              <a:t>، </a:t>
            </a:r>
            <a:r>
              <a:rPr lang="en-US" i="1" dirty="0">
                <a:sym typeface="Helvetica Neue"/>
              </a:rPr>
              <a:t>سنغلق وحدة اليوم.</a:t>
            </a:r>
            <a:endParaRPr lang="en-US" i="1" dirty="0"/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2E3FB4A-2313-8D31-FD32-B9608CF9E5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Google Shape;725;p48:notes">
            <a:extLst>
              <a:ext uri="{FF2B5EF4-FFF2-40B4-BE49-F238E27FC236}">
                <a16:creationId xmlns:a16="http://schemas.microsoft.com/office/drawing/2014/main" id="{1F407262-DA28-77DE-7D6B-F07B8CB1D91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43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29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مدة </a:t>
            </a:r>
            <a:r>
              <a:rPr lang="en-US" b="1" dirty="0"/>
              <a:t>الجلسة </a:t>
            </a:r>
            <a:r>
              <a:rPr lang="ar-SA" b="1" dirty="0"/>
              <a:t> ٦: ٣٠ دقيقة</a:t>
            </a:r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24AC61CD-EF0D-2F72-2900-43B206963E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888552B-2DCA-701B-FDD0-240D0F475AF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44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توجيه المشاركين إلى</a:t>
            </a:r>
            <a:r>
              <a:rPr lang="ar-SA" sz="1100" dirty="0">
                <a:sym typeface="Arial"/>
              </a:rPr>
              <a:t> </a:t>
            </a:r>
            <a:r>
              <a:rPr lang="en-GB" sz="1100" b="1" dirty="0">
                <a:sym typeface="Arial"/>
              </a:rPr>
              <a:t>صفحة </a:t>
            </a:r>
            <a:r>
              <a:rPr lang="ar-SA" sz="1100" b="1" dirty="0">
                <a:sym typeface="Arial"/>
              </a:rPr>
              <a:t>دليل العمل ١٩٩</a:t>
            </a:r>
            <a:r>
              <a:rPr lang="en-GB" sz="1100" b="1" dirty="0">
                <a:sym typeface="Arial"/>
              </a:rPr>
              <a:t>: أهداف التعلم</a:t>
            </a:r>
          </a:p>
          <a:p>
            <a:pPr algn="r" rtl="1"/>
            <a:r>
              <a:rPr lang="en-GB" sz="1100" i="1" dirty="0">
                <a:sym typeface="Arial"/>
              </a:rPr>
              <a:t>من المهم أن تأخذ الوقت الكافي لمراجعة أهداف التعلم </a:t>
            </a:r>
            <a:r>
              <a:rPr lang="ar-SA" sz="1100" i="1" dirty="0">
                <a:sym typeface="Arial"/>
              </a:rPr>
              <a:t>(</a:t>
            </a:r>
            <a:r>
              <a:rPr lang="en-GB" sz="1100" b="1" i="1" dirty="0">
                <a:sym typeface="Arial"/>
              </a:rPr>
              <a:t>صفحة </a:t>
            </a:r>
            <a:r>
              <a:rPr lang="ar-SA" sz="1100" b="1" i="1" dirty="0">
                <a:sym typeface="Arial"/>
              </a:rPr>
              <a:t>دليل العمل ١٨٥) </a:t>
            </a:r>
            <a:r>
              <a:rPr lang="en-GB" sz="1100" i="1" dirty="0">
                <a:sym typeface="Arial"/>
              </a:rPr>
              <a:t>والتفكير في إنجازاتك في نهاية هذا التدريب.</a:t>
            </a:r>
          </a:p>
          <a:p>
            <a:pPr algn="r" rtl="1"/>
            <a:r>
              <a:rPr lang="en-GB" sz="1100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sz="1100" i="1" dirty="0">
                <a:sym typeface="Arial"/>
              </a:rPr>
              <a:t>ألقِ نظرة على تدريب اليوم وأجب عن الأسئلة المتعلقة بأهداف التعلم في كتابهم التدريبي.</a:t>
            </a:r>
          </a:p>
          <a:p>
            <a:pPr marL="0" indent="0" algn="r" rtl="1">
              <a:buNone/>
            </a:pPr>
            <a:endParaRPr lang="en-GB" sz="1100" b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b="1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b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تحتاج إلى مزيد من المعلومات أو الممارسة أو الدعم لتحقيقها بالكامل؟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تشعر بالثقة حيالها؟</a:t>
            </a:r>
          </a:p>
          <a:p>
            <a:pPr algn="r" rtl="1"/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اكمل في</a:t>
            </a:r>
            <a:r>
              <a:rPr lang="ar-SA" sz="1100" dirty="0">
                <a:sym typeface="Arial"/>
              </a:rPr>
              <a:t> </a:t>
            </a:r>
            <a:r>
              <a:rPr lang="en-GB" sz="1100" b="1" dirty="0">
                <a:sym typeface="Arial"/>
              </a:rPr>
              <a:t>صفحة </a:t>
            </a:r>
            <a:r>
              <a:rPr lang="ar-SA" sz="1100" b="1" dirty="0">
                <a:sym typeface="Arial"/>
              </a:rPr>
              <a:t>دليل العمل ١٩٩</a:t>
            </a:r>
            <a:r>
              <a:rPr lang="en-GB" sz="1100" b="1" dirty="0">
                <a:sym typeface="Arial"/>
              </a:rPr>
              <a:t>: ا</a:t>
            </a:r>
            <a:r>
              <a:rPr lang="ar-SA" sz="1100" b="1" dirty="0">
                <a:sym typeface="Arial"/>
              </a:rPr>
              <a:t>لتأمل</a:t>
            </a:r>
            <a:endParaRPr lang="en-GB" sz="1100" b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ما الذي فاجأك؟</a:t>
            </a:r>
          </a:p>
          <a:p>
            <a:pPr algn="r" rtl="1"/>
            <a:r>
              <a:rPr lang="en-GB" sz="1100" i="1" dirty="0">
                <a:sym typeface="Arial"/>
              </a:rPr>
              <a:t>ما هو التحدي</a:t>
            </a:r>
            <a:r>
              <a:rPr lang="ar-SA" sz="1100" i="1" dirty="0">
                <a:sym typeface="Arial"/>
              </a:rPr>
              <a:t> بالنسبة لك</a:t>
            </a:r>
            <a:r>
              <a:rPr lang="en-GB" sz="1100" i="1" dirty="0">
                <a:sym typeface="Arial"/>
              </a:rPr>
              <a:t>؟</a:t>
            </a:r>
          </a:p>
          <a:p>
            <a:pPr algn="r" rtl="1"/>
            <a:r>
              <a:rPr lang="en-GB" sz="1100" i="1" dirty="0">
                <a:sym typeface="Arial"/>
              </a:rPr>
              <a:t>ماذا كنت ترغب في معرفة المزيد عنه؟</a:t>
            </a: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b="1" dirty="0">
              <a:sym typeface="Arial"/>
            </a:endParaRP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</a:t>
            </a:r>
            <a:r>
              <a:rPr lang="ar-SA" sz="1100" b="1" dirty="0">
                <a:sym typeface="Arial"/>
              </a:rPr>
              <a:t>(٥ دقائق)</a:t>
            </a:r>
            <a:endParaRPr lang="en-GB" sz="1100" b="1" dirty="0">
              <a:sym typeface="Arial"/>
            </a:endParaRP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شيء تعلمه اليوم؟</a:t>
            </a:r>
          </a:p>
          <a:p>
            <a:pPr lvl="1" algn="r" rtl="1"/>
            <a:r>
              <a:rPr lang="en-GB" sz="1100" i="1" dirty="0">
                <a:sym typeface="Arial"/>
              </a:rPr>
              <a:t>شيء تريد معرفة المزيد عنه؟</a:t>
            </a:r>
          </a:p>
          <a:p>
            <a:pPr algn="r" rtl="1"/>
            <a:r>
              <a:rPr lang="en-GB" sz="1100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sz="1100" i="0" dirty="0">
                <a:sym typeface="Arial"/>
              </a:rPr>
              <a:t>اشكر المشاركين على مشاركتهم</a:t>
            </a:r>
            <a:endParaRPr lang="en-GB" sz="1100" dirty="0">
              <a:sym typeface="Arial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68282F9-867F-E62C-BA46-FC559E0296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0A7C626B-AD47-4630-B184-8F7035B52D8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3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>
                <a:sym typeface="Arial"/>
              </a:rPr>
              <a:t>مقدمة</a:t>
            </a:r>
          </a:p>
          <a:p>
            <a:pPr algn="r" rtl="1"/>
            <a:r>
              <a:rPr lang="en-US" dirty="0">
                <a:sym typeface="Arial"/>
              </a:rPr>
              <a:t>اطلب من المشاركين الوقوف في دائرة ومواجهة بعضهم البعض.</a:t>
            </a:r>
          </a:p>
          <a:p>
            <a:pPr algn="r" rtl="1"/>
            <a:r>
              <a:rPr lang="en-US" i="1" dirty="0">
                <a:sym typeface="Arial"/>
              </a:rPr>
              <a:t>فكر في جزء من التدريب الذي استمتعت به:</a:t>
            </a:r>
          </a:p>
          <a:p>
            <a:pPr lvl="1" algn="r" rtl="1"/>
            <a:r>
              <a:rPr lang="en-US" i="1" dirty="0">
                <a:sym typeface="Arial"/>
              </a:rPr>
              <a:t>عندما تفكر في ذلك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حدد المشاعر التي شعرت بها خلال تلك التجربة.</a:t>
            </a:r>
          </a:p>
          <a:p>
            <a:pPr lvl="1" algn="r" rtl="1"/>
            <a:r>
              <a:rPr lang="en-US" i="1" dirty="0">
                <a:sym typeface="Arial"/>
              </a:rPr>
              <a:t>في كثير من الأحيان</a:t>
            </a:r>
            <a:r>
              <a:rPr lang="ar-SA" i="1" dirty="0">
                <a:sym typeface="Arial"/>
              </a:rPr>
              <a:t>، </a:t>
            </a:r>
            <a:r>
              <a:rPr lang="en-US" i="1" dirty="0">
                <a:sym typeface="Arial"/>
              </a:rPr>
              <a:t>يغطي هذا التدريب مواضيع صعبة ويثير مشاعر قاسية.</a:t>
            </a:r>
          </a:p>
          <a:p>
            <a:pPr lvl="1" algn="r" rtl="1"/>
            <a:r>
              <a:rPr lang="en-US" i="1" dirty="0">
                <a:sym typeface="Arial"/>
              </a:rPr>
              <a:t>نركز اليوم على تحديد المشاعر والتجارب الإيجابية من اليوم الذي يمكننا أن نأخذه معنا.</a:t>
            </a:r>
          </a:p>
          <a:p>
            <a:pPr lvl="1" algn="r" rtl="1"/>
            <a:r>
              <a:rPr lang="en-US" i="1" dirty="0">
                <a:sym typeface="Arial"/>
              </a:rPr>
              <a:t>نريد أن نأخذها معنا عندما نعود إلى المنزل (أو إلى غرف الفندق) ولا نأخذ المشاعر القاسية معنا.</a:t>
            </a:r>
          </a:p>
          <a:p>
            <a:pPr lvl="1" algn="r" rtl="1"/>
            <a:endParaRPr lang="en-US" i="1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ym typeface="Arial"/>
              </a:rPr>
              <a:t>تمرين العناية الذاتية </a:t>
            </a:r>
            <a:r>
              <a:rPr lang="ar-SA" b="1" dirty="0">
                <a:sym typeface="Arial"/>
              </a:rPr>
              <a:t>(اليوم سأقوم بأخذ، ١٥ دقيقة)</a:t>
            </a:r>
            <a:endParaRPr lang="en-US" b="1" dirty="0">
              <a:sym typeface="Arial"/>
            </a:endParaRPr>
          </a:p>
          <a:p>
            <a:pPr algn="r" rtl="1"/>
            <a:r>
              <a:rPr lang="ar-SA" i="0" dirty="0">
                <a:sym typeface="Arial"/>
              </a:rPr>
              <a:t>سيتناوب كل شخص على الدخول إلى المنتصف</a:t>
            </a:r>
          </a:p>
          <a:p>
            <a:pPr algn="r" rtl="1"/>
            <a:r>
              <a:rPr lang="en-US" dirty="0">
                <a:sym typeface="Arial"/>
              </a:rPr>
              <a:t>سيقولون "أنا آخذ اليوم" لكنهم لن يقولوا الشعور الذي ينتابهم.</a:t>
            </a:r>
          </a:p>
          <a:p>
            <a:pPr lvl="1" algn="r" rtl="1"/>
            <a:r>
              <a:rPr lang="en-US" dirty="0">
                <a:sym typeface="Arial"/>
              </a:rPr>
              <a:t>بدلاً من ذلك ، إذا أرادوا ، فسوف ي</a:t>
            </a:r>
            <a:r>
              <a:rPr lang="ar-SA" dirty="0">
                <a:sym typeface="Arial"/>
              </a:rPr>
              <a:t>قومون</a:t>
            </a:r>
            <a:r>
              <a:rPr lang="en-US" dirty="0">
                <a:sym typeface="Arial"/>
              </a:rPr>
              <a:t> بحركة.</a:t>
            </a:r>
          </a:p>
          <a:p>
            <a:pPr algn="r" rtl="1"/>
            <a:r>
              <a:rPr lang="en-US" dirty="0">
                <a:sym typeface="Arial"/>
              </a:rPr>
              <a:t>تأكد من أن كل شخص لديه فرصة لل</a:t>
            </a:r>
            <a:r>
              <a:rPr lang="ar-SA" dirty="0">
                <a:sym typeface="Arial"/>
              </a:rPr>
              <a:t>مرور</a:t>
            </a:r>
            <a:r>
              <a:rPr lang="en-US" dirty="0">
                <a:sym typeface="Arial"/>
              </a:rPr>
              <a:t> إذا رغب في ذلك.</a:t>
            </a:r>
          </a:p>
          <a:p>
            <a:pPr algn="r" rtl="1"/>
            <a:r>
              <a:rPr lang="ar-SA" dirty="0">
                <a:sym typeface="Arial"/>
              </a:rPr>
              <a:t>ا</a:t>
            </a:r>
            <a:r>
              <a:rPr lang="en-US" dirty="0">
                <a:sym typeface="Arial"/>
              </a:rPr>
              <a:t>شكر</a:t>
            </a:r>
            <a:r>
              <a:rPr lang="ar-SA" dirty="0">
                <a:sym typeface="Arial"/>
              </a:rPr>
              <a:t> ال</a:t>
            </a:r>
            <a:r>
              <a:rPr lang="en-US" dirty="0">
                <a:sym typeface="Arial"/>
              </a:rPr>
              <a:t>جميع على مشاركتهم.</a:t>
            </a: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4E2C9B95-7781-B0A5-DBF9-F141A180B3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Google Shape;725;p48:notes">
            <a:extLst>
              <a:ext uri="{FF2B5EF4-FFF2-40B4-BE49-F238E27FC236}">
                <a16:creationId xmlns:a16="http://schemas.microsoft.com/office/drawing/2014/main" id="{4DD7A1DC-1A17-FC57-FDB4-0C19EB1E84C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</a:t>
            </a:r>
            <a:r>
              <a:rPr lang="en-GB" b="1" dirty="0"/>
              <a:t>تحضير</a:t>
            </a:r>
            <a:endParaRPr lang="en-GB" dirty="0"/>
          </a:p>
          <a:p>
            <a:pPr algn="r" rtl="1"/>
            <a:r>
              <a:rPr lang="ar-SA" dirty="0"/>
              <a:t>حضر</a:t>
            </a:r>
            <a:r>
              <a:rPr lang="en-GB" dirty="0"/>
              <a:t> ما يكفي من الملاحظات اللاصقة لكل مشارك</a:t>
            </a:r>
          </a:p>
          <a:p>
            <a:pPr algn="r" rtl="1"/>
            <a:r>
              <a:rPr lang="en-GB" dirty="0"/>
              <a:t>اكتب الأسئلة التالية على </a:t>
            </a:r>
            <a:r>
              <a:rPr lang="ar-SA" dirty="0"/>
              <a:t>الملاحظة</a:t>
            </a:r>
            <a:r>
              <a:rPr lang="en-GB" dirty="0"/>
              <a:t> </a:t>
            </a:r>
            <a:r>
              <a:rPr lang="ar-SA" dirty="0"/>
              <a:t>ال</a:t>
            </a:r>
            <a:r>
              <a:rPr lang="en-GB" dirty="0"/>
              <a:t>لاصقة:</a:t>
            </a:r>
          </a:p>
          <a:p>
            <a:pPr lvl="1" algn="r" rtl="1"/>
            <a:r>
              <a:rPr lang="en-GB" dirty="0"/>
              <a:t>"</a:t>
            </a:r>
            <a:r>
              <a:rPr lang="ar-SA" dirty="0"/>
              <a:t>عرف</a:t>
            </a:r>
            <a:r>
              <a:rPr lang="en-GB" dirty="0"/>
              <a:t> رفاه الطفل بكلماتك الخاصة."</a:t>
            </a:r>
          </a:p>
          <a:p>
            <a:pPr lvl="1" algn="r" rtl="1"/>
            <a:r>
              <a:rPr lang="en-GB" dirty="0"/>
              <a:t>"اذكر الغرض من المتابعة"</a:t>
            </a:r>
          </a:p>
          <a:p>
            <a:pPr lvl="1" algn="r" rtl="1"/>
            <a:r>
              <a:rPr lang="en-GB" dirty="0"/>
              <a:t>"ضع قائمة بالطرق المختلفة للمتابعة"</a:t>
            </a:r>
          </a:p>
          <a:p>
            <a:pPr lvl="1" algn="r" rtl="1"/>
            <a:r>
              <a:rPr lang="en-GB" dirty="0"/>
              <a:t>"قم بتسمية مؤشر واحد على أن مراجعة خطة الحالة مطلوبة"</a:t>
            </a:r>
          </a:p>
          <a:p>
            <a:pPr lvl="1" algn="r" rtl="1"/>
            <a:r>
              <a:rPr lang="en-GB" dirty="0"/>
              <a:t>"قم بتسمية مؤشر آخر على أن مراجعة خطة الحالة مطلوبة"</a:t>
            </a:r>
          </a:p>
          <a:p>
            <a:pPr algn="r" rtl="1"/>
            <a:r>
              <a:rPr lang="ar-SA" dirty="0"/>
              <a:t>قم بك</a:t>
            </a:r>
            <a:r>
              <a:rPr lang="en-GB" dirty="0"/>
              <a:t>ت</a:t>
            </a:r>
            <a:r>
              <a:rPr lang="ar-SA" dirty="0"/>
              <a:t>ا</a:t>
            </a:r>
            <a:r>
              <a:rPr lang="en-GB" dirty="0"/>
              <a:t>ب</a:t>
            </a:r>
            <a:r>
              <a:rPr lang="ar-SA" dirty="0"/>
              <a:t>ة</a:t>
            </a:r>
            <a:r>
              <a:rPr lang="en-GB" dirty="0"/>
              <a:t> "لا سؤال لك هذه المرة" على الملاحظات اللاصقة المتبقية</a:t>
            </a:r>
          </a:p>
          <a:p>
            <a:pPr lvl="1" algn="r" rtl="1"/>
            <a:r>
              <a:rPr lang="en-GB" dirty="0"/>
              <a:t>على سبيل المثال ، إذا كان لديك </a:t>
            </a:r>
            <a:r>
              <a:rPr lang="ar-SA" dirty="0"/>
              <a:t>٢٠</a:t>
            </a:r>
            <a:r>
              <a:rPr lang="en-GB" dirty="0"/>
              <a:t> مشاركًا:</a:t>
            </a:r>
          </a:p>
          <a:p>
            <a:pPr lvl="2" algn="r" rtl="1"/>
            <a:r>
              <a:rPr lang="en-GB" dirty="0"/>
              <a:t>اكتب </a:t>
            </a:r>
            <a:r>
              <a:rPr lang="ar-SA" dirty="0"/>
              <a:t>٥</a:t>
            </a:r>
            <a:r>
              <a:rPr lang="en-GB" dirty="0"/>
              <a:t> ملاحظات لاصقة تحتوي كل منها على أحد الأسئلة المذكورة أعلاه</a:t>
            </a:r>
          </a:p>
          <a:p>
            <a:pPr lvl="2" algn="r" rtl="1"/>
            <a:r>
              <a:rPr lang="en-GB" dirty="0"/>
              <a:t>اكتب </a:t>
            </a:r>
            <a:r>
              <a:rPr lang="ar-SA" dirty="0"/>
              <a:t>١٥</a:t>
            </a:r>
            <a:r>
              <a:rPr lang="en-GB" dirty="0"/>
              <a:t> ملصقًا مع عبارة "</a:t>
            </a:r>
            <a:r>
              <a:rPr lang="ar-SA" dirty="0"/>
              <a:t>لا</a:t>
            </a:r>
            <a:r>
              <a:rPr lang="en-GB" dirty="0"/>
              <a:t> سؤال لك هذه المرة"</a:t>
            </a:r>
          </a:p>
          <a:p>
            <a:pPr algn="r" rtl="1"/>
            <a:r>
              <a:rPr lang="en-GB" dirty="0"/>
              <a:t>قم بإلقاء جميع الملاحظات اللاصقة في </a:t>
            </a:r>
            <a:r>
              <a:rPr lang="ar-SA" dirty="0"/>
              <a:t>حقيبة</a:t>
            </a:r>
            <a:r>
              <a:rPr lang="en-GB" dirty="0"/>
              <a:t> أو صندوق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مسابقة</a:t>
            </a:r>
            <a:r>
              <a:rPr lang="en-GB" b="1" dirty="0"/>
              <a:t> قصير</a:t>
            </a:r>
            <a:r>
              <a:rPr lang="ar-SA" b="1" dirty="0"/>
              <a:t>ة (١٥ دقيقة)</a:t>
            </a:r>
            <a:endParaRPr lang="en-GB" b="1" dirty="0"/>
          </a:p>
          <a:p>
            <a:pPr algn="r" rtl="1"/>
            <a:r>
              <a:rPr lang="en-GB" i="1" dirty="0"/>
              <a:t>يجب أن يسحب كل واحد منكم ورقة لاصقة واحدة من هذه الحقيبة / الصندوق</a:t>
            </a:r>
          </a:p>
          <a:p>
            <a:pPr algn="r" rtl="1"/>
            <a:r>
              <a:rPr lang="en-GB" i="1" dirty="0"/>
              <a:t>إذا كانت لديك ملاحظات لاصقة </a:t>
            </a:r>
            <a:r>
              <a:rPr lang="ar-SA" i="1" dirty="0"/>
              <a:t>عليها </a:t>
            </a:r>
            <a:r>
              <a:rPr lang="en-GB" i="1" dirty="0"/>
              <a:t>سؤال</a:t>
            </a:r>
            <a:r>
              <a:rPr lang="ar-SA" i="1" dirty="0"/>
              <a:t>، فقم بالإجابة</a:t>
            </a:r>
            <a:r>
              <a:rPr lang="en-GB" i="1" dirty="0"/>
              <a:t> ع</a:t>
            </a:r>
            <a:r>
              <a:rPr lang="ar-SA" i="1" dirty="0"/>
              <a:t>لى</a:t>
            </a:r>
            <a:r>
              <a:rPr lang="en-GB" i="1" dirty="0"/>
              <a:t> السؤال</a:t>
            </a:r>
          </a:p>
          <a:p>
            <a:pPr lvl="1" algn="r" rtl="1"/>
            <a:r>
              <a:rPr lang="en-GB" i="1" dirty="0"/>
              <a:t>يمكن للآخرين المساعدة إذا واجهتك مشكلة</a:t>
            </a:r>
          </a:p>
          <a:p>
            <a:pPr lvl="0" algn="r" rtl="1"/>
            <a:r>
              <a:rPr lang="en-GB" dirty="0"/>
              <a:t>تأكد من الإجابة على جميع الأسئلة</a:t>
            </a:r>
          </a:p>
          <a:p>
            <a:pPr lvl="0" algn="r" rtl="1"/>
            <a:r>
              <a:rPr lang="en-GB" dirty="0"/>
              <a:t>استكمل مع الردود في الصفحة التالية</a:t>
            </a:r>
          </a:p>
          <a:p>
            <a:pPr algn="r" rtl="1"/>
            <a:r>
              <a:rPr lang="en-GB" i="1" dirty="0"/>
              <a:t>هل لدى أي شخص أي أسئلة أو بحاجة إلى توضيح؟</a:t>
            </a:r>
          </a:p>
          <a:p>
            <a:pPr algn="r" rtl="1"/>
            <a:r>
              <a:rPr lang="en-GB" i="1" dirty="0"/>
              <a:t>الآن بعد أن قمنا ب</a:t>
            </a:r>
            <a:r>
              <a:rPr lang="ar-SA" i="1" dirty="0"/>
              <a:t>مراجعة</a:t>
            </a:r>
            <a:r>
              <a:rPr lang="en-GB" i="1" dirty="0"/>
              <a:t> الوحدة السابقة</a:t>
            </a:r>
            <a:r>
              <a:rPr lang="ar-SA" i="1" dirty="0"/>
              <a:t>، </a:t>
            </a:r>
            <a:r>
              <a:rPr lang="en-GB" i="1" dirty="0"/>
              <a:t>سنناقش ما يمكن توقعه من وحدة اليوم.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E3577B1-019A-210C-B9B1-4083EE7BE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698F5FB-37C5-53CC-AC5C-233BF9F7EAE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8292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8" y="460376"/>
            <a:ext cx="6143624" cy="9313862"/>
          </a:xfrm>
        </p:spPr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الإجابات</a:t>
            </a:r>
            <a:endParaRPr lang="en-GB" b="1" dirty="0"/>
          </a:p>
          <a:p>
            <a:pPr lvl="0" algn="r" rtl="1"/>
            <a:r>
              <a:rPr lang="ar-SA" b="1" dirty="0"/>
              <a:t>تعريف</a:t>
            </a:r>
            <a:r>
              <a:rPr lang="en-GB" b="1" dirty="0"/>
              <a:t> رفاه الطفل بكلماتك الخاصة</a:t>
            </a:r>
          </a:p>
          <a:p>
            <a:pPr lvl="1" algn="r" rtl="1"/>
            <a:r>
              <a:rPr lang="en-GB" dirty="0"/>
              <a:t>رفاه الطفل ه</a:t>
            </a:r>
            <a:r>
              <a:rPr lang="ar-SA" dirty="0"/>
              <a:t>و</a:t>
            </a:r>
            <a:r>
              <a:rPr lang="en-GB" dirty="0"/>
              <a:t> حالة ديناميكية وذاتية وموضوعية </a:t>
            </a:r>
            <a:r>
              <a:rPr lang="ar-SA" dirty="0"/>
              <a:t>من ال</a:t>
            </a:r>
            <a:r>
              <a:rPr lang="en-GB" dirty="0"/>
              <a:t>صحة الجسدية والمعرفية والعاطفية والروحية والاجتماعية التي ينمو فيها الأطفال على النحو الأمثل.</a:t>
            </a:r>
          </a:p>
          <a:p>
            <a:pPr lvl="0" algn="r" rtl="1"/>
            <a:r>
              <a:rPr lang="en-GB" b="1" dirty="0"/>
              <a:t>الغرض من المتابعة</a:t>
            </a:r>
          </a:p>
          <a:p>
            <a:pPr lvl="1" algn="r" rtl="1"/>
            <a:r>
              <a:rPr lang="en-GB" dirty="0"/>
              <a:t>مراقبة سلامة الطفل ورفاهه</a:t>
            </a:r>
          </a:p>
          <a:p>
            <a:pPr lvl="1" algn="r" rtl="1"/>
            <a:r>
              <a:rPr lang="en-GB" dirty="0"/>
              <a:t>تحديد التقدم المحرز</a:t>
            </a:r>
          </a:p>
          <a:p>
            <a:pPr lvl="1" algn="r" rtl="1"/>
            <a:r>
              <a:rPr lang="ar-SA" dirty="0"/>
              <a:t>تقييم/تسجيل</a:t>
            </a:r>
            <a:r>
              <a:rPr lang="en-GB" dirty="0"/>
              <a:t> أي تغييرات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حف</a:t>
            </a:r>
            <a:r>
              <a:rPr lang="ar-SA" dirty="0"/>
              <a:t>ا</a:t>
            </a:r>
            <a:r>
              <a:rPr lang="en-GB" dirty="0"/>
              <a:t>ظ على العلاقة أو </a:t>
            </a:r>
            <a:r>
              <a:rPr lang="ar-SA" dirty="0"/>
              <a:t>تعزيزها</a:t>
            </a:r>
            <a:endParaRPr lang="en-GB" dirty="0"/>
          </a:p>
          <a:p>
            <a:pPr lvl="0" algn="r" rtl="1"/>
            <a:r>
              <a:rPr lang="en-GB" b="1" dirty="0"/>
              <a:t>ضع قائمة بالطرق المختلفة للمتابعة</a:t>
            </a:r>
          </a:p>
          <a:p>
            <a:pPr lvl="1" algn="r" rtl="1"/>
            <a:r>
              <a:rPr lang="en-GB" dirty="0"/>
              <a:t>التواصل مع الطفل من خلال الزيارات المنزلية</a:t>
            </a:r>
          </a:p>
          <a:p>
            <a:pPr lvl="1" algn="r" rtl="1"/>
            <a:r>
              <a:rPr lang="en-GB" dirty="0"/>
              <a:t>اجتماعات في أماكن أخرى</a:t>
            </a:r>
          </a:p>
          <a:p>
            <a:pPr lvl="1" algn="r" rtl="1"/>
            <a:r>
              <a:rPr lang="en-GB" dirty="0"/>
              <a:t>اتصالات هاتفية</a:t>
            </a:r>
          </a:p>
          <a:p>
            <a:pPr lvl="1" algn="r" rtl="1"/>
            <a:r>
              <a:rPr lang="en-GB" dirty="0"/>
              <a:t>الاتصال بالآخرين الذين يدعمون أو يحمون الطفل (مقدمو الخدمة ، الأسرة الممتدة ، مدرس المدرسة ، ...)</a:t>
            </a:r>
          </a:p>
          <a:p>
            <a:pPr lvl="0" algn="r" rtl="1"/>
            <a:r>
              <a:rPr lang="en-GB" b="1" dirty="0"/>
              <a:t>المؤشرات التي </a:t>
            </a:r>
            <a:r>
              <a:rPr lang="ar-SA" b="1" dirty="0"/>
              <a:t>تتطلب</a:t>
            </a:r>
            <a:r>
              <a:rPr lang="en-GB" b="1" dirty="0"/>
              <a:t> </a:t>
            </a:r>
            <a:r>
              <a:rPr lang="ar-SA" b="1" dirty="0"/>
              <a:t>ال</a:t>
            </a:r>
            <a:r>
              <a:rPr lang="en-GB" b="1" dirty="0"/>
              <a:t>مراجع</a:t>
            </a:r>
            <a:r>
              <a:rPr lang="ar-SA" b="1" dirty="0"/>
              <a:t>ة</a:t>
            </a:r>
            <a:endParaRPr lang="en-GB" b="1" dirty="0"/>
          </a:p>
          <a:p>
            <a:pPr lvl="1" algn="r" rtl="1"/>
            <a:r>
              <a:rPr lang="en-GB" dirty="0"/>
              <a:t>خطة الحالة لا تعمل</a:t>
            </a:r>
          </a:p>
          <a:p>
            <a:pPr lvl="1" algn="r" rtl="1"/>
            <a:r>
              <a:rPr lang="en-GB" dirty="0"/>
              <a:t>خطة الحالة ليست فعالة</a:t>
            </a:r>
          </a:p>
          <a:p>
            <a:pPr lvl="1" algn="r" rtl="1"/>
            <a:r>
              <a:rPr lang="en-GB" dirty="0"/>
              <a:t>زيادة كبيرة في مخاطر حدوث </a:t>
            </a:r>
            <a:r>
              <a:rPr lang="ar-SA" dirty="0"/>
              <a:t>ال</a:t>
            </a:r>
            <a:r>
              <a:rPr lang="en-GB" dirty="0"/>
              <a:t>ضرر</a:t>
            </a:r>
          </a:p>
          <a:p>
            <a:pPr lvl="1" algn="r" rtl="1"/>
            <a:r>
              <a:rPr lang="en-GB" dirty="0"/>
              <a:t>علامات جديدة على العنف أو الإساءة أو الإهمال أو الاستغلال</a:t>
            </a:r>
          </a:p>
          <a:p>
            <a:pPr lvl="1" algn="r" rtl="1"/>
            <a:r>
              <a:rPr lang="ar-SA" dirty="0"/>
              <a:t>تدهور </a:t>
            </a:r>
            <a:r>
              <a:rPr lang="en-GB" dirty="0"/>
              <a:t>رفاه الطفل </a:t>
            </a:r>
          </a:p>
          <a:p>
            <a:pPr lvl="1" algn="r" rtl="1"/>
            <a:r>
              <a:rPr lang="en-GB" dirty="0"/>
              <a:t>التغييرات في ترتيب </a:t>
            </a:r>
            <a:r>
              <a:rPr lang="ar-SA" dirty="0"/>
              <a:t>ال</a:t>
            </a:r>
            <a:r>
              <a:rPr lang="en-GB" dirty="0"/>
              <a:t>رعاية </a:t>
            </a:r>
            <a:r>
              <a:rPr lang="ar-SA" dirty="0"/>
              <a:t>لل</a:t>
            </a:r>
            <a:r>
              <a:rPr lang="en-GB" dirty="0"/>
              <a:t>طفل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F858286-605D-602A-064E-9682BFBFD9B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2934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ar-SA" dirty="0"/>
              <a:t>مراجعة</a:t>
            </a:r>
            <a:r>
              <a:rPr lang="en-US" dirty="0"/>
              <a:t> عملية إدارة الحالة</a:t>
            </a:r>
          </a:p>
          <a:p>
            <a:pPr lvl="0" algn="r" rtl="1"/>
            <a:r>
              <a:rPr lang="en-US" i="1" dirty="0"/>
              <a:t>إغلاق ال</a:t>
            </a:r>
            <a:r>
              <a:rPr lang="ar-SA" i="1" dirty="0"/>
              <a:t>حال</a:t>
            </a:r>
            <a:r>
              <a:rPr lang="en-US" i="1" dirty="0"/>
              <a:t>ة ه</a:t>
            </a:r>
            <a:r>
              <a:rPr lang="ar-SA" i="1" dirty="0"/>
              <a:t>ي </a:t>
            </a:r>
            <a:r>
              <a:rPr lang="en-US" i="1" dirty="0"/>
              <a:t>الخطوة الأخيرة في عملية إدارة الحالة.</a:t>
            </a:r>
          </a:p>
          <a:p>
            <a:pPr algn="r" rtl="1"/>
            <a:endParaRPr lang="en-US" dirty="0">
              <a:sym typeface="Arial"/>
            </a:endParaRPr>
          </a:p>
          <a:p>
            <a:pPr algn="r" rtl="1"/>
            <a:endParaRPr lang="en-US" dirty="0">
              <a:sym typeface="Arial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ABF182CA-16DB-9A35-828F-3BF38814E1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43016B-6F7C-2E0E-BE1A-DAFDD4B9BE8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  <a:endParaRPr lang="en-US" dirty="0"/>
          </a:p>
          <a:p>
            <a:pPr algn="r" rtl="1"/>
            <a:r>
              <a:rPr lang="en-US" i="1" dirty="0"/>
              <a:t>هل لدى أي شخص أي أسئلة أو بحاجة إلى توضيح؟</a:t>
            </a:r>
          </a:p>
          <a:p>
            <a:pPr algn="r" rtl="1"/>
            <a:r>
              <a:rPr lang="en-US" i="1" dirty="0"/>
              <a:t>أهداف التعلم هذه هي أيضا في</a:t>
            </a:r>
            <a:r>
              <a:rPr lang="ar-SA" i="1" dirty="0"/>
              <a:t> </a:t>
            </a:r>
            <a:r>
              <a:rPr lang="en-US" b="1" i="1" dirty="0"/>
              <a:t>صفحة </a:t>
            </a:r>
            <a:r>
              <a:rPr lang="ar-SA" b="1" i="1" dirty="0"/>
              <a:t>دليل العمل ١٨٥</a:t>
            </a:r>
            <a:r>
              <a:rPr lang="en-US" b="1" i="1" dirty="0"/>
              <a:t>: أهداف التعلم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1467EA3B-B04C-6806-B020-45F272F99F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17A9EE5-7D98-687D-7433-C65080E54D6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0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الجلسة الثانية: </a:t>
            </a:r>
            <a:r>
              <a:rPr lang="ar-SA" b="1" dirty="0"/>
              <a:t>ساعة و ١٥ دقيقة</a:t>
            </a:r>
            <a:endParaRPr lang="en-US" b="1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5261FD2-4A73-E961-5DEA-E3204F0D14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7FB1D8F-A0AA-0CEF-8FC8-F5C73C87C53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8850-AAD7-BBB0-994A-CAE01866B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271-BA66-21A7-3223-FFB8AB68C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43F98-19B2-B544-2B69-362EE4D58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92D29-3D68-E354-CF8A-F8764A08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74462-D275-5FF0-EE4F-74018927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1860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9EE2F-65AE-E0EB-704D-D9A64A482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124727-A838-A4A5-BF85-EE807D8DD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CF7B5-C02B-42ED-B6B1-17E568870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AF5F7-8DB0-5CFE-F535-7F805134E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070A-217C-61E7-67EE-9F5B3C1FC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8476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C4DC68-302D-2FB9-2EFE-6A484B093D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DE109C-D62A-C21A-7A06-C93DC7994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7F64C-8658-FEC4-AFE5-FA5372789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66463-510B-52D4-6D44-137765AB7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C8BD9-4B65-6BBE-41B3-754D5869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73794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chemeClr val="accent4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5"/>
          <p:cNvSpPr txBox="1">
            <a:spLocks noGrp="1"/>
          </p:cNvSpPr>
          <p:nvPr>
            <p:ph type="title"/>
          </p:nvPr>
        </p:nvSpPr>
        <p:spPr>
          <a:xfrm>
            <a:off x="796385" y="3099692"/>
            <a:ext cx="10126172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54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7033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bg>
      <p:bgPr>
        <a:solidFill>
          <a:schemeClr val="accent4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4"/>
          <p:cNvSpPr/>
          <p:nvPr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4"/>
          <p:cNvSpPr txBox="1">
            <a:spLocks noGrp="1"/>
          </p:cNvSpPr>
          <p:nvPr>
            <p:ph type="title"/>
          </p:nvPr>
        </p:nvSpPr>
        <p:spPr>
          <a:xfrm>
            <a:off x="1024548" y="3099692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  <a:defRPr sz="4800" b="1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1306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6"/>
          <p:cNvSpPr/>
          <p:nvPr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  <a:defRPr sz="32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93230C-FB2D-78EF-0253-523F64CF98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7" y="6230028"/>
            <a:ext cx="349714" cy="40260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A6E454-25F0-E134-7AC8-130752AA1A2B}"/>
              </a:ext>
            </a:extLst>
          </p:cNvPr>
          <p:cNvSpPr/>
          <p:nvPr userDrawn="1"/>
        </p:nvSpPr>
        <p:spPr>
          <a:xfrm>
            <a:off x="766810" y="6277443"/>
            <a:ext cx="41607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1 Module 11: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Case Closure</a:t>
            </a:r>
          </a:p>
        </p:txBody>
      </p:sp>
    </p:spTree>
    <p:extLst>
      <p:ext uri="{BB962C8B-B14F-4D97-AF65-F5344CB8AC3E}">
        <p14:creationId xmlns:p14="http://schemas.microsoft.com/office/powerpoint/2010/main" val="132035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03EA2-26FC-4ABA-DEA0-FD1698338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D5647-1F00-DF56-982B-DE6ED2B56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EAACE-7566-D6B1-5189-AD3C4E6F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B685D-3783-B4B1-F0AC-8AECA930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8F3DA-BB3D-DFD3-C72F-42F65D6BF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453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F5DDE-A255-77FC-3E5D-470E46794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CFE46-32BF-2031-D0A8-2090835C8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5C788-1E70-20BB-2E31-D9CBC9EBE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D1A6C-B678-976C-9D02-19326DDA6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F119F-C16A-78F4-72DC-0455F56AD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1875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B6F8D-46E2-2FFA-3E7D-594F1C400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37CD-84D0-BAB9-ED23-BA9D230C1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AD34D-FD35-947B-44ED-76BED42A5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68592-7691-D9EC-5118-0370E1036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2E878-9C95-5B9B-1F5F-8F2A533A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DC1F3-6243-F417-7FDC-4E2DBC0B2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5468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2E9F0-9775-DC92-F1BD-6F83B317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0B8E2-52D5-A26F-5B61-346580F8A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EA7BC-F808-F675-F536-527370BF8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3FACDC-1DAF-D6D1-F3DB-C6D446D09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29C421-2C64-6C5D-8D3C-2BF38A524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A52F46-204C-4413-B868-86F25C472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A210F4-7AA6-6978-3405-B22F241D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BF08F4-5D6A-128F-E410-DB4C087C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0386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94291-5F93-9922-F946-F3C488256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5CA667-1C15-6EAB-9CD4-EF0AAA5A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676CA-6F4B-23BD-A57E-830AF0B8D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7BA53B-0E85-98DC-73DE-D5B5D81A7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7456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BF0543-E1D0-9195-0312-97A1771A7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35283-68C1-8288-FCB0-9FD034FE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9969F6-E80C-EBB3-A90B-86295DBA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0289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5E5D1-41B9-0F49-401E-7D246889B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B5EA0-A647-0C81-CE72-17D82EC6A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A0D23-072A-E8CF-FB50-914B965DB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BC09C-11FB-3123-5EC4-7E26A3C5E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6139A-37F4-DF3B-897B-212712E26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93EFB-7EA7-0C0F-EA0E-29DC1E095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5940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9BD1A-0939-F676-4D25-08C83121D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A80864-17C0-875C-3763-10A210A05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A538D-A124-84F5-B471-AE3567D10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2FD6B-FCAA-2EAB-75BE-A9508BE7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18D78D-81F1-DB90-3317-3FD06214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F58AD-A2DF-7130-02BC-559586257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2203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0FCBF-F13A-D897-DE3F-DACE48EB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AC2D5-B38B-0E15-01B3-74BA74C65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EC45F-C2A6-AF8E-6B5B-C48AA9A8D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A1899-ABB0-45E4-838C-188C38F86A1A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0CC86-CA67-68FE-2BCA-225ADE659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93CF2-01A3-6E33-B209-B4CA7741A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67999-7D23-46C6-9214-816DF7E2D513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282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7399C2-BF67-9459-6D5B-82AB28390EE3}"/>
              </a:ext>
            </a:extLst>
          </p:cNvPr>
          <p:cNvSpPr txBox="1"/>
          <p:nvPr/>
        </p:nvSpPr>
        <p:spPr>
          <a:xfrm>
            <a:off x="851850" y="2124208"/>
            <a:ext cx="514041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5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 الحالة</a:t>
            </a:r>
            <a:endParaRPr lang="en-CA" sz="54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2800" b="1" spc="30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2400" b="1" spc="3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المستوى ١ الوحدة الحادية عشرة</a:t>
            </a:r>
            <a:endParaRPr lang="en-CA" sz="2400" b="1" spc="30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BB782F1-EE04-6D9B-8814-64D2C50725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4449460"/>
            <a:ext cx="2405008" cy="923462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05521F1F-0DDE-68F2-2CB3-B40C6D0648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4551101"/>
            <a:ext cx="2405009" cy="685884"/>
          </a:xfrm>
          <a:prstGeom prst="rect">
            <a:avLst/>
          </a:prstGeom>
        </p:spPr>
      </p:pic>
      <p:sp>
        <p:nvSpPr>
          <p:cNvPr id="7" name="Hexagon 6">
            <a:extLst>
              <a:ext uri="{FF2B5EF4-FFF2-40B4-BE49-F238E27FC236}">
                <a16:creationId xmlns:a16="http://schemas.microsoft.com/office/drawing/2014/main" id="{B0462DF5-6E31-F20C-DA06-2F3262D77E88}"/>
              </a:ext>
            </a:extLst>
          </p:cNvPr>
          <p:cNvSpPr/>
          <p:nvPr/>
        </p:nvSpPr>
        <p:spPr>
          <a:xfrm rot="1782986">
            <a:off x="6571009" y="1549359"/>
            <a:ext cx="4536237" cy="3910539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pic>
        <p:nvPicPr>
          <p:cNvPr id="3" name="Graphic 2" descr="Lock with solid fill">
            <a:extLst>
              <a:ext uri="{FF2B5EF4-FFF2-40B4-BE49-F238E27FC236}">
                <a16:creationId xmlns:a16="http://schemas.microsoft.com/office/drawing/2014/main" id="{E9970ADC-540E-B466-E8A4-74C3B90213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52717" y="1875431"/>
            <a:ext cx="2958854" cy="295885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العمل في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ثنائيات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320203" y="1567484"/>
            <a:ext cx="5754114" cy="4563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ar-SA" sz="4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ما هي الأسباب لإغلاق حالة الطفل ؟</a:t>
            </a:r>
            <a:endParaRPr lang="en-BE" sz="4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117683" y="2194390"/>
            <a:ext cx="3415887" cy="2678824"/>
            <a:chOff x="1117683" y="2194390"/>
            <a:chExt cx="3415887" cy="2678824"/>
          </a:xfrm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BFB9125-98BA-22C3-7AF6-8F7A0A406C7D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3" name="Google Shape;501;p15">
              <a:extLst>
                <a:ext uri="{FF2B5EF4-FFF2-40B4-BE49-F238E27FC236}">
                  <a16:creationId xmlns:a16="http://schemas.microsoft.com/office/drawing/2014/main" id="{320E4AE3-E1E6-B70E-7FE1-C4FAA8532212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" name="Google Shape;502;p15">
              <a:extLst>
                <a:ext uri="{FF2B5EF4-FFF2-40B4-BE49-F238E27FC236}">
                  <a16:creationId xmlns:a16="http://schemas.microsoft.com/office/drawing/2014/main" id="{FC0466E3-9733-BB09-292B-8127C4C8188E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6" name="Google Shape;503;p15">
                <a:extLst>
                  <a:ext uri="{FF2B5EF4-FFF2-40B4-BE49-F238E27FC236}">
                    <a16:creationId xmlns:a16="http://schemas.microsoft.com/office/drawing/2014/main" id="{35D1971D-7468-D487-E019-34A31679EBF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١٨٦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Google Shape;504;p15">
                <a:extLst>
                  <a:ext uri="{FF2B5EF4-FFF2-40B4-BE49-F238E27FC236}">
                    <a16:creationId xmlns:a16="http://schemas.microsoft.com/office/drawing/2014/main" id="{0D0BA9B2-FD9A-2523-6EE4-829C9C768DD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2" name="Google Shape;505;p15">
              <a:extLst>
                <a:ext uri="{FF2B5EF4-FFF2-40B4-BE49-F238E27FC236}">
                  <a16:creationId xmlns:a16="http://schemas.microsoft.com/office/drawing/2014/main" id="{1AF4BBD5-8C19-DB82-2655-03FF78EA3D6A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3" name="Google Shape;506;p15">
                <a:extLst>
                  <a:ext uri="{FF2B5EF4-FFF2-40B4-BE49-F238E27FC236}">
                    <a16:creationId xmlns:a16="http://schemas.microsoft.com/office/drawing/2014/main" id="{2BC654D1-E964-3C68-6B9B-F7453AA0998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4" name="Google Shape;507;p15">
                <a:extLst>
                  <a:ext uri="{FF2B5EF4-FFF2-40B4-BE49-F238E27FC236}">
                    <a16:creationId xmlns:a16="http://schemas.microsoft.com/office/drawing/2014/main" id="{D7C9C256-3A36-13E4-2D59-9F5F639A0CDB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732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3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متى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يصبح دعم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إدارة الحالة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غير ضروري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D17F74-F75F-FABB-3BDF-310BA04C020C}"/>
              </a:ext>
            </a:extLst>
          </p:cNvPr>
          <p:cNvSpPr txBox="1"/>
          <p:nvPr/>
        </p:nvSpPr>
        <p:spPr>
          <a:xfrm>
            <a:off x="7959757" y="4110215"/>
            <a:ext cx="2703936" cy="1260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تم تحقيق أهداف الطفل والأسرة ، على النحو المبين في خطة الحالة.</a:t>
            </a:r>
            <a:endParaRPr lang="en-GB" sz="24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0CFBBD-B260-3284-6424-768092B3F5C3}"/>
              </a:ext>
            </a:extLst>
          </p:cNvPr>
          <p:cNvSpPr txBox="1"/>
          <p:nvPr/>
        </p:nvSpPr>
        <p:spPr>
          <a:xfrm>
            <a:off x="4074918" y="2572149"/>
            <a:ext cx="5264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55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BE" sz="55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16E485D-E677-4B13-9177-602A82A3B26F}"/>
              </a:ext>
            </a:extLst>
          </p:cNvPr>
          <p:cNvGrpSpPr/>
          <p:nvPr/>
        </p:nvGrpSpPr>
        <p:grpSpPr>
          <a:xfrm>
            <a:off x="5285575" y="2059969"/>
            <a:ext cx="1942885" cy="1735961"/>
            <a:chOff x="4416926" y="1952645"/>
            <a:chExt cx="1178615" cy="1015047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1921E75-9DE7-546E-7E4D-63CCDE9DFD26}"/>
                </a:ext>
              </a:extLst>
            </p:cNvPr>
            <p:cNvSpPr/>
            <p:nvPr/>
          </p:nvSpPr>
          <p:spPr>
            <a:xfrm rot="20570022">
              <a:off x="4447704" y="2313235"/>
              <a:ext cx="155800" cy="509954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82C670CE-F1B6-A837-BD52-06F473D0D8B3}"/>
                </a:ext>
              </a:extLst>
            </p:cNvPr>
            <p:cNvSpPr/>
            <p:nvPr/>
          </p:nvSpPr>
          <p:spPr>
            <a:xfrm rot="734835">
              <a:off x="4416926" y="2065608"/>
              <a:ext cx="152465" cy="385897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95ADEB8-C2AD-4610-C0ED-DD3851A70896}"/>
                </a:ext>
              </a:extLst>
            </p:cNvPr>
            <p:cNvSpPr/>
            <p:nvPr/>
          </p:nvSpPr>
          <p:spPr>
            <a:xfrm rot="21032989">
              <a:off x="4615614" y="2373582"/>
              <a:ext cx="149730" cy="358638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lowchart: Manual Input 14">
              <a:extLst>
                <a:ext uri="{FF2B5EF4-FFF2-40B4-BE49-F238E27FC236}">
                  <a16:creationId xmlns:a16="http://schemas.microsoft.com/office/drawing/2014/main" id="{80127F5C-DDB7-043A-F2FF-D702F0EB179E}"/>
                </a:ext>
              </a:extLst>
            </p:cNvPr>
            <p:cNvSpPr/>
            <p:nvPr/>
          </p:nvSpPr>
          <p:spPr>
            <a:xfrm rot="4370022" flipH="1">
              <a:off x="4566067" y="2612552"/>
              <a:ext cx="197560" cy="305529"/>
            </a:xfrm>
            <a:prstGeom prst="flowChartManualInp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B1D34C3F-8FD0-7E15-91D6-C05E79FFA9D7}"/>
                </a:ext>
              </a:extLst>
            </p:cNvPr>
            <p:cNvSpPr/>
            <p:nvPr/>
          </p:nvSpPr>
          <p:spPr>
            <a:xfrm rot="1076057" flipH="1">
              <a:off x="5400700" y="2349090"/>
              <a:ext cx="161053" cy="509954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A9E3AA02-B74F-9C92-BB5E-52B6ADB926F2}"/>
                </a:ext>
              </a:extLst>
            </p:cNvPr>
            <p:cNvSpPr/>
            <p:nvPr/>
          </p:nvSpPr>
          <p:spPr>
            <a:xfrm rot="20911244" flipH="1">
              <a:off x="5437935" y="2101053"/>
              <a:ext cx="157606" cy="39828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FB9D4A09-8F52-F6EE-F20A-F19CE2766CAC}"/>
                </a:ext>
              </a:extLst>
            </p:cNvPr>
            <p:cNvSpPr/>
            <p:nvPr/>
          </p:nvSpPr>
          <p:spPr>
            <a:xfrm rot="613090" flipH="1">
              <a:off x="5233983" y="2403167"/>
              <a:ext cx="154779" cy="358638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lowchart: Manual Input 18">
              <a:extLst>
                <a:ext uri="{FF2B5EF4-FFF2-40B4-BE49-F238E27FC236}">
                  <a16:creationId xmlns:a16="http://schemas.microsoft.com/office/drawing/2014/main" id="{BD6BBDD4-C804-84FF-E756-95771CCF5B91}"/>
                </a:ext>
              </a:extLst>
            </p:cNvPr>
            <p:cNvSpPr/>
            <p:nvPr/>
          </p:nvSpPr>
          <p:spPr>
            <a:xfrm rot="17276057">
              <a:off x="5238172" y="2640595"/>
              <a:ext cx="197560" cy="315831"/>
            </a:xfrm>
            <a:prstGeom prst="flowChartManualInpu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ound Same Side Corner Rectangle 21">
              <a:extLst>
                <a:ext uri="{FF2B5EF4-FFF2-40B4-BE49-F238E27FC236}">
                  <a16:creationId xmlns:a16="http://schemas.microsoft.com/office/drawing/2014/main" id="{DE7B64F9-7AAE-CA55-AC01-7B47B36D72B7}"/>
                </a:ext>
              </a:extLst>
            </p:cNvPr>
            <p:cNvSpPr/>
            <p:nvPr/>
          </p:nvSpPr>
          <p:spPr>
            <a:xfrm>
              <a:off x="4880503" y="2250894"/>
              <a:ext cx="251673" cy="26754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788E22E-6CCB-CEB9-80CC-F4E6910D9FAA}"/>
                </a:ext>
              </a:extLst>
            </p:cNvPr>
            <p:cNvSpPr/>
            <p:nvPr/>
          </p:nvSpPr>
          <p:spPr>
            <a:xfrm>
              <a:off x="4878636" y="1952645"/>
              <a:ext cx="254533" cy="25453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D58700E-C1A5-7E61-555D-4C4E9D06D1E0}"/>
                </a:ext>
              </a:extLst>
            </p:cNvPr>
            <p:cNvSpPr/>
            <p:nvPr/>
          </p:nvSpPr>
          <p:spPr>
            <a:xfrm>
              <a:off x="4538838" y="2765316"/>
              <a:ext cx="241922" cy="2023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197F7E3-BE09-30F2-AC96-23DD5440819F}"/>
                </a:ext>
              </a:extLst>
            </p:cNvPr>
            <p:cNvSpPr/>
            <p:nvPr/>
          </p:nvSpPr>
          <p:spPr>
            <a:xfrm>
              <a:off x="5217172" y="2765316"/>
              <a:ext cx="241922" cy="2023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2FED4B10-DC86-2DFD-6FD9-07ECFB6EA2A6}"/>
              </a:ext>
            </a:extLst>
          </p:cNvPr>
          <p:cNvSpPr txBox="1"/>
          <p:nvPr/>
        </p:nvSpPr>
        <p:spPr>
          <a:xfrm>
            <a:off x="1575638" y="1204736"/>
            <a:ext cx="139318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CA" sz="20000" b="1" dirty="0">
                <a:solidFill>
                  <a:schemeClr val="accent4"/>
                </a:solidFill>
                <a:latin typeface="Britannic Bold" panose="020B0903060703020204" pitchFamily="34" charset="0"/>
                <a:cs typeface="Arial" panose="020B0604020202020204" pitchFamily="34" charset="0"/>
              </a:rPr>
              <a:t>!</a:t>
            </a:r>
            <a:endParaRPr lang="en-CA" sz="20000" dirty="0">
              <a:solidFill>
                <a:schemeClr val="accent4"/>
              </a:solidFill>
              <a:latin typeface="Britannic Bold" panose="020B0903060703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Graphic 26" descr="Close with solid fill">
            <a:extLst>
              <a:ext uri="{FF2B5EF4-FFF2-40B4-BE49-F238E27FC236}">
                <a16:creationId xmlns:a16="http://schemas.microsoft.com/office/drawing/2014/main" id="{88514087-EE68-83CF-03C1-2D3D6F8EE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71899" y="1774366"/>
            <a:ext cx="1441824" cy="144182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BE56AA2-A455-78B9-5A08-53C997800015}"/>
              </a:ext>
            </a:extLst>
          </p:cNvPr>
          <p:cNvSpPr txBox="1"/>
          <p:nvPr/>
        </p:nvSpPr>
        <p:spPr>
          <a:xfrm>
            <a:off x="7959757" y="2572148"/>
            <a:ext cx="5264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55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BE" sz="55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D278318-F2C6-7F40-D7DA-2FEB10E97D63}"/>
              </a:ext>
            </a:extLst>
          </p:cNvPr>
          <p:cNvGrpSpPr/>
          <p:nvPr/>
        </p:nvGrpSpPr>
        <p:grpSpPr>
          <a:xfrm>
            <a:off x="8776956" y="1976426"/>
            <a:ext cx="1246129" cy="1605030"/>
            <a:chOff x="1127532" y="1920800"/>
            <a:chExt cx="2797877" cy="3603699"/>
          </a:xfrm>
        </p:grpSpPr>
        <p:sp>
          <p:nvSpPr>
            <p:cNvPr id="3" name="Google Shape;315;p4">
              <a:extLst>
                <a:ext uri="{FF2B5EF4-FFF2-40B4-BE49-F238E27FC236}">
                  <a16:creationId xmlns:a16="http://schemas.microsoft.com/office/drawing/2014/main" id="{3BD5199B-798F-FD22-E922-40DB49938AC0}"/>
                </a:ext>
              </a:extLst>
            </p:cNvPr>
            <p:cNvSpPr/>
            <p:nvPr/>
          </p:nvSpPr>
          <p:spPr>
            <a:xfrm>
              <a:off x="1849568" y="1920800"/>
              <a:ext cx="1313054" cy="131305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" name="Google Shape;317;p4">
              <a:extLst>
                <a:ext uri="{FF2B5EF4-FFF2-40B4-BE49-F238E27FC236}">
                  <a16:creationId xmlns:a16="http://schemas.microsoft.com/office/drawing/2014/main" id="{AEEE836E-6A41-D424-D25C-91A3DF92EFD0}"/>
                </a:ext>
              </a:extLst>
            </p:cNvPr>
            <p:cNvSpPr/>
            <p:nvPr/>
          </p:nvSpPr>
          <p:spPr>
            <a:xfrm>
              <a:off x="1885626" y="3490604"/>
              <a:ext cx="1242068" cy="203389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69AFF31-472E-EFA7-BB5C-0F6F86EEF748}"/>
                </a:ext>
              </a:extLst>
            </p:cNvPr>
            <p:cNvGrpSpPr/>
            <p:nvPr/>
          </p:nvGrpSpPr>
          <p:grpSpPr>
            <a:xfrm>
              <a:off x="2875260" y="2947302"/>
              <a:ext cx="776409" cy="932773"/>
              <a:chOff x="2875260" y="2947302"/>
              <a:chExt cx="776409" cy="932773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DAC09B61-4FD8-F88D-2146-679F50B2A767}"/>
                  </a:ext>
                </a:extLst>
              </p:cNvPr>
              <p:cNvSpPr/>
              <p:nvPr/>
            </p:nvSpPr>
            <p:spPr>
              <a:xfrm rot="18900000">
                <a:off x="2875260" y="3496252"/>
                <a:ext cx="598563" cy="383823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E979FBCD-0CE7-822C-C2B7-07252B73FDD7}"/>
                  </a:ext>
                </a:extLst>
              </p:cNvPr>
              <p:cNvSpPr/>
              <p:nvPr/>
            </p:nvSpPr>
            <p:spPr>
              <a:xfrm rot="17851751">
                <a:off x="3117590" y="3103875"/>
                <a:ext cx="690652" cy="377506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B5E7CA3-3704-2C61-C8EB-56F456EEBD0B}"/>
                </a:ext>
              </a:extLst>
            </p:cNvPr>
            <p:cNvGrpSpPr/>
            <p:nvPr/>
          </p:nvGrpSpPr>
          <p:grpSpPr>
            <a:xfrm flipH="1">
              <a:off x="1404995" y="3002738"/>
              <a:ext cx="747153" cy="937015"/>
              <a:chOff x="2857690" y="2936971"/>
              <a:chExt cx="791273" cy="937015"/>
            </a:xfrm>
          </p:grpSpPr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21C72125-CC02-EC09-B955-371CE9A47130}"/>
                  </a:ext>
                </a:extLst>
              </p:cNvPr>
              <p:cNvSpPr/>
              <p:nvPr/>
            </p:nvSpPr>
            <p:spPr>
              <a:xfrm rot="18900000">
                <a:off x="2857690" y="3498000"/>
                <a:ext cx="598562" cy="375986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B8DD0DB2-3B2E-047F-9468-6B29EF7C0C63}"/>
                  </a:ext>
                </a:extLst>
              </p:cNvPr>
              <p:cNvSpPr/>
              <p:nvPr/>
            </p:nvSpPr>
            <p:spPr>
              <a:xfrm rot="17851751">
                <a:off x="3109409" y="3099019"/>
                <a:ext cx="701602" cy="377506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25" name="Google Shape;315;p4">
              <a:extLst>
                <a:ext uri="{FF2B5EF4-FFF2-40B4-BE49-F238E27FC236}">
                  <a16:creationId xmlns:a16="http://schemas.microsoft.com/office/drawing/2014/main" id="{5E298767-2521-AAAD-A551-BF27F60E9193}"/>
                </a:ext>
              </a:extLst>
            </p:cNvPr>
            <p:cNvSpPr/>
            <p:nvPr/>
          </p:nvSpPr>
          <p:spPr>
            <a:xfrm>
              <a:off x="3546226" y="2549766"/>
              <a:ext cx="379183" cy="37918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315;p4">
              <a:extLst>
                <a:ext uri="{FF2B5EF4-FFF2-40B4-BE49-F238E27FC236}">
                  <a16:creationId xmlns:a16="http://schemas.microsoft.com/office/drawing/2014/main" id="{F825BFDB-6DA3-8514-3D22-58988C6BEF63}"/>
                </a:ext>
              </a:extLst>
            </p:cNvPr>
            <p:cNvSpPr/>
            <p:nvPr/>
          </p:nvSpPr>
          <p:spPr>
            <a:xfrm>
              <a:off x="1127532" y="2580897"/>
              <a:ext cx="379183" cy="37918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" name="Google Shape;345;p7">
            <a:extLst>
              <a:ext uri="{FF2B5EF4-FFF2-40B4-BE49-F238E27FC236}">
                <a16:creationId xmlns:a16="http://schemas.microsoft.com/office/drawing/2014/main" id="{9551CD5E-0710-830D-5766-463656691DC1}"/>
              </a:ext>
            </a:extLst>
          </p:cNvPr>
          <p:cNvGrpSpPr/>
          <p:nvPr/>
        </p:nvGrpSpPr>
        <p:grpSpPr>
          <a:xfrm>
            <a:off x="9925916" y="1627292"/>
            <a:ext cx="660007" cy="698268"/>
            <a:chOff x="243840" y="1676400"/>
            <a:chExt cx="701040" cy="741680"/>
          </a:xfrm>
        </p:grpSpPr>
        <p:sp>
          <p:nvSpPr>
            <p:cNvPr id="38" name="Google Shape;346;p7">
              <a:extLst>
                <a:ext uri="{FF2B5EF4-FFF2-40B4-BE49-F238E27FC236}">
                  <a16:creationId xmlns:a16="http://schemas.microsoft.com/office/drawing/2014/main" id="{D138BB2B-9321-AAC8-FE24-781B593D85D7}"/>
                </a:ext>
              </a:extLst>
            </p:cNvPr>
            <p:cNvSpPr/>
            <p:nvPr/>
          </p:nvSpPr>
          <p:spPr>
            <a:xfrm>
              <a:off x="243840" y="1676400"/>
              <a:ext cx="116839" cy="7416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Google Shape;347;p7">
              <a:extLst>
                <a:ext uri="{FF2B5EF4-FFF2-40B4-BE49-F238E27FC236}">
                  <a16:creationId xmlns:a16="http://schemas.microsoft.com/office/drawing/2014/main" id="{2E58FC7D-7B9A-F4B1-24DC-9F23955FF72C}"/>
                </a:ext>
              </a:extLst>
            </p:cNvPr>
            <p:cNvSpPr/>
            <p:nvPr/>
          </p:nvSpPr>
          <p:spPr>
            <a:xfrm>
              <a:off x="314960" y="1676400"/>
              <a:ext cx="629920" cy="43688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E548D2B-03FF-7FA9-CC93-CEA1EE5A80B7}"/>
              </a:ext>
            </a:extLst>
          </p:cNvPr>
          <p:cNvSpPr txBox="1"/>
          <p:nvPr/>
        </p:nvSpPr>
        <p:spPr>
          <a:xfrm>
            <a:off x="4904504" y="4244653"/>
            <a:ext cx="2703936" cy="86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الطفل في مأمن من الأذى ويتم دعم رعايته ورفاهه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26105EF-966C-DB62-BDAF-35F85B17E14B}"/>
              </a:ext>
            </a:extLst>
          </p:cNvPr>
          <p:cNvSpPr txBox="1"/>
          <p:nvPr/>
        </p:nvSpPr>
        <p:spPr>
          <a:xfrm>
            <a:off x="1232726" y="4344439"/>
            <a:ext cx="2703936" cy="86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1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r>
              <a:rPr lang="en-US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لا توجد مخاوف حماية إضافية</a:t>
            </a:r>
          </a:p>
        </p:txBody>
      </p:sp>
    </p:spTree>
    <p:extLst>
      <p:ext uri="{BB962C8B-B14F-4D97-AF65-F5344CB8AC3E}">
        <p14:creationId xmlns:p14="http://schemas.microsoft.com/office/powerpoint/2010/main" val="1573361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rtl="1">
              <a:buClr>
                <a:srgbClr val="8C5F7A"/>
              </a:buClr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سلامة الطفل ورفاهه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EDD6C5-4EC1-C9C5-21C4-A99340F7A22E}"/>
              </a:ext>
            </a:extLst>
          </p:cNvPr>
          <p:cNvSpPr/>
          <p:nvPr/>
        </p:nvSpPr>
        <p:spPr>
          <a:xfrm>
            <a:off x="2494266" y="1749841"/>
            <a:ext cx="5717722" cy="1530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الطفل في مأمن من الأذى ويتم دعم رعايته ورفاهه خلال زيارات المتابعة المتعددة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471F07B-C7A9-3187-4745-AD957390D76E}"/>
              </a:ext>
            </a:extLst>
          </p:cNvPr>
          <p:cNvGrpSpPr/>
          <p:nvPr/>
        </p:nvGrpSpPr>
        <p:grpSpPr>
          <a:xfrm>
            <a:off x="10710739" y="1749841"/>
            <a:ext cx="611207" cy="1506396"/>
            <a:chOff x="1761807" y="5168657"/>
            <a:chExt cx="218613" cy="538800"/>
          </a:xfrm>
          <a:solidFill>
            <a:schemeClr val="accent4"/>
          </a:solidFill>
        </p:grpSpPr>
        <p:sp>
          <p:nvSpPr>
            <p:cNvPr id="5" name="Round Same Side Corner Rectangle 46">
              <a:extLst>
                <a:ext uri="{FF2B5EF4-FFF2-40B4-BE49-F238E27FC236}">
                  <a16:creationId xmlns:a16="http://schemas.microsoft.com/office/drawing/2014/main" id="{A0E12973-2049-134B-25F4-453DDE778EE8}"/>
                </a:ext>
              </a:extLst>
            </p:cNvPr>
            <p:cNvSpPr/>
            <p:nvPr/>
          </p:nvSpPr>
          <p:spPr>
            <a:xfrm>
              <a:off x="1763411" y="5424816"/>
              <a:ext cx="216156" cy="282641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83F64FA-BB69-CEAD-035C-EA2E769417C7}"/>
                </a:ext>
              </a:extLst>
            </p:cNvPr>
            <p:cNvSpPr/>
            <p:nvPr/>
          </p:nvSpPr>
          <p:spPr>
            <a:xfrm>
              <a:off x="1761807" y="5168657"/>
              <a:ext cx="218613" cy="2186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2C2DE34-6926-DC55-2798-A98087E908A6}"/>
              </a:ext>
            </a:extLst>
          </p:cNvPr>
          <p:cNvSpPr/>
          <p:nvPr/>
        </p:nvSpPr>
        <p:spPr>
          <a:xfrm>
            <a:off x="0" y="3009105"/>
            <a:ext cx="11016343" cy="2688705"/>
          </a:xfrm>
          <a:custGeom>
            <a:avLst/>
            <a:gdLst>
              <a:gd name="connsiteX0" fmla="*/ 0 w 11379200"/>
              <a:gd name="connsiteY0" fmla="*/ 3448962 h 3503698"/>
              <a:gd name="connsiteX1" fmla="*/ 1190171 w 11379200"/>
              <a:gd name="connsiteY1" fmla="*/ 3361876 h 3503698"/>
              <a:gd name="connsiteX2" fmla="*/ 2264229 w 11379200"/>
              <a:gd name="connsiteY2" fmla="*/ 2229762 h 3503698"/>
              <a:gd name="connsiteX3" fmla="*/ 3497943 w 11379200"/>
              <a:gd name="connsiteY3" fmla="*/ 2969991 h 3503698"/>
              <a:gd name="connsiteX4" fmla="*/ 4760686 w 11379200"/>
              <a:gd name="connsiteY4" fmla="*/ 1605648 h 3503698"/>
              <a:gd name="connsiteX5" fmla="*/ 6371771 w 11379200"/>
              <a:gd name="connsiteY5" fmla="*/ 2142676 h 3503698"/>
              <a:gd name="connsiteX6" fmla="*/ 8476343 w 11379200"/>
              <a:gd name="connsiteY6" fmla="*/ 226791 h 3503698"/>
              <a:gd name="connsiteX7" fmla="*/ 11379200 w 11379200"/>
              <a:gd name="connsiteY7" fmla="*/ 110676 h 3503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79200" h="3503698">
                <a:moveTo>
                  <a:pt x="0" y="3448962"/>
                </a:moveTo>
                <a:cubicBezTo>
                  <a:pt x="406400" y="3507019"/>
                  <a:pt x="812800" y="3565076"/>
                  <a:pt x="1190171" y="3361876"/>
                </a:cubicBezTo>
                <a:cubicBezTo>
                  <a:pt x="1567542" y="3158676"/>
                  <a:pt x="1879600" y="2295076"/>
                  <a:pt x="2264229" y="2229762"/>
                </a:cubicBezTo>
                <a:cubicBezTo>
                  <a:pt x="2648858" y="2164448"/>
                  <a:pt x="3081867" y="3074010"/>
                  <a:pt x="3497943" y="2969991"/>
                </a:cubicBezTo>
                <a:cubicBezTo>
                  <a:pt x="3914019" y="2865972"/>
                  <a:pt x="4281715" y="1743534"/>
                  <a:pt x="4760686" y="1605648"/>
                </a:cubicBezTo>
                <a:cubicBezTo>
                  <a:pt x="5239657" y="1467762"/>
                  <a:pt x="5752495" y="2372485"/>
                  <a:pt x="6371771" y="2142676"/>
                </a:cubicBezTo>
                <a:cubicBezTo>
                  <a:pt x="6991047" y="1912867"/>
                  <a:pt x="7641771" y="565458"/>
                  <a:pt x="8476343" y="226791"/>
                </a:cubicBezTo>
                <a:cubicBezTo>
                  <a:pt x="9310915" y="-111876"/>
                  <a:pt x="10345057" y="-600"/>
                  <a:pt x="11379200" y="110676"/>
                </a:cubicBezTo>
              </a:path>
            </a:pathLst>
          </a:cu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8887C7A6-E135-A646-658B-D0C1693EF69A}"/>
              </a:ext>
            </a:extLst>
          </p:cNvPr>
          <p:cNvGrpSpPr/>
          <p:nvPr/>
        </p:nvGrpSpPr>
        <p:grpSpPr>
          <a:xfrm>
            <a:off x="1627567" y="1825651"/>
            <a:ext cx="547994" cy="1950989"/>
            <a:chOff x="1761807" y="5168657"/>
            <a:chExt cx="218613" cy="77831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1" name="Round Same Side Corner Rectangle 46">
              <a:extLst>
                <a:ext uri="{FF2B5EF4-FFF2-40B4-BE49-F238E27FC236}">
                  <a16:creationId xmlns:a16="http://schemas.microsoft.com/office/drawing/2014/main" id="{5CC086C0-D409-E111-60A9-49683F96D2CB}"/>
                </a:ext>
              </a:extLst>
            </p:cNvPr>
            <p:cNvSpPr/>
            <p:nvPr/>
          </p:nvSpPr>
          <p:spPr>
            <a:xfrm>
              <a:off x="1763411" y="5424815"/>
              <a:ext cx="216156" cy="522158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1DF8A3C-AF68-FDC1-5085-FA58A59756E8}"/>
                </a:ext>
              </a:extLst>
            </p:cNvPr>
            <p:cNvSpPr/>
            <p:nvPr/>
          </p:nvSpPr>
          <p:spPr>
            <a:xfrm>
              <a:off x="1761807" y="5168657"/>
              <a:ext cx="218613" cy="2186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1FC814C-42B9-281C-0659-AB99BC99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أسباب أخرى لإغلاق إدارة الحالة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9B4CA1-C2C7-0495-17CB-E6DA19426408}"/>
              </a:ext>
            </a:extLst>
          </p:cNvPr>
          <p:cNvSpPr txBox="1"/>
          <p:nvPr/>
        </p:nvSpPr>
        <p:spPr>
          <a:xfrm>
            <a:off x="974673" y="2165656"/>
            <a:ext cx="204123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GB" sz="10000" dirty="0">
                <a:solidFill>
                  <a:schemeClr val="accent4"/>
                </a:solidFill>
                <a:latin typeface="Berlin Sans FB" panose="020E0602020502020306" pitchFamily="34" charset="0"/>
                <a:cs typeface="Arial" panose="020B0604020202020204" pitchFamily="34" charset="0"/>
              </a:rPr>
              <a:t>18!</a:t>
            </a:r>
            <a:endParaRPr lang="en-BE" sz="10000" dirty="0">
              <a:solidFill>
                <a:schemeClr val="accent4"/>
              </a:solidFill>
              <a:latin typeface="Berlin Sans FB" panose="020E0602020502020306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712AE6-DF91-06A9-0714-FDF4A71EDBEC}"/>
              </a:ext>
            </a:extLst>
          </p:cNvPr>
          <p:cNvSpPr txBox="1"/>
          <p:nvPr/>
        </p:nvSpPr>
        <p:spPr>
          <a:xfrm>
            <a:off x="900786" y="4255582"/>
            <a:ext cx="2041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بل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 الطفل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١٨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عامًا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04A800-3E15-BB49-A343-1E18416A2DFE}"/>
              </a:ext>
            </a:extLst>
          </p:cNvPr>
          <p:cNvSpPr txBox="1"/>
          <p:nvPr/>
        </p:nvSpPr>
        <p:spPr>
          <a:xfrm>
            <a:off x="3532894" y="4255582"/>
            <a:ext cx="2419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لا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يوجد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مزيد من الموافقة لإدارة الحالة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9C3DB7-D046-2FB8-81DC-ACFAD0A12A23}"/>
              </a:ext>
            </a:extLst>
          </p:cNvPr>
          <p:cNvSpPr txBox="1"/>
          <p:nvPr/>
        </p:nvSpPr>
        <p:spPr>
          <a:xfrm>
            <a:off x="6622478" y="4255582"/>
            <a:ext cx="20412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غادر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الطفل المنطقة </a:t>
            </a: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بشكل غير  مقلق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B817A7-960B-A7CD-3399-347CCED66224}"/>
              </a:ext>
            </a:extLst>
          </p:cNvPr>
          <p:cNvSpPr txBox="1"/>
          <p:nvPr/>
        </p:nvSpPr>
        <p:spPr>
          <a:xfrm>
            <a:off x="9386453" y="4255582"/>
            <a:ext cx="2041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وفاة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الطفل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aphic 4" descr="Gravestone with solid fill">
            <a:extLst>
              <a:ext uri="{FF2B5EF4-FFF2-40B4-BE49-F238E27FC236}">
                <a16:creationId xmlns:a16="http://schemas.microsoft.com/office/drawing/2014/main" id="{2FA1D635-63EF-7ED7-2C84-DDDFF2000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28012" y="1956355"/>
            <a:ext cx="1841335" cy="1841335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9E679205-1087-1859-407F-81376715884C}"/>
              </a:ext>
            </a:extLst>
          </p:cNvPr>
          <p:cNvGrpSpPr/>
          <p:nvPr/>
        </p:nvGrpSpPr>
        <p:grpSpPr>
          <a:xfrm>
            <a:off x="8096776" y="2930425"/>
            <a:ext cx="343648" cy="846964"/>
            <a:chOff x="1761807" y="5168657"/>
            <a:chExt cx="218613" cy="538800"/>
          </a:xfrm>
          <a:solidFill>
            <a:schemeClr val="accent4"/>
          </a:solidFill>
        </p:grpSpPr>
        <p:sp>
          <p:nvSpPr>
            <p:cNvPr id="20" name="Round Same Side Corner Rectangle 46">
              <a:extLst>
                <a:ext uri="{FF2B5EF4-FFF2-40B4-BE49-F238E27FC236}">
                  <a16:creationId xmlns:a16="http://schemas.microsoft.com/office/drawing/2014/main" id="{51CDC709-84C6-E6EE-BF8C-0A8CB062BED5}"/>
                </a:ext>
              </a:extLst>
            </p:cNvPr>
            <p:cNvSpPr/>
            <p:nvPr/>
          </p:nvSpPr>
          <p:spPr>
            <a:xfrm>
              <a:off x="1763411" y="5424816"/>
              <a:ext cx="216156" cy="282641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74C617E-65CE-B182-DA18-3C8B160135D7}"/>
                </a:ext>
              </a:extLst>
            </p:cNvPr>
            <p:cNvSpPr/>
            <p:nvPr/>
          </p:nvSpPr>
          <p:spPr>
            <a:xfrm>
              <a:off x="1761807" y="5168657"/>
              <a:ext cx="218613" cy="21861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2F3BA7B-7645-1D3D-F658-70A86193F044}"/>
              </a:ext>
            </a:extLst>
          </p:cNvPr>
          <p:cNvGrpSpPr/>
          <p:nvPr/>
        </p:nvGrpSpPr>
        <p:grpSpPr>
          <a:xfrm>
            <a:off x="6902168" y="1793471"/>
            <a:ext cx="405491" cy="372185"/>
            <a:chOff x="7066337" y="2435671"/>
            <a:chExt cx="500332" cy="45923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37550C4F-DD9E-5740-1632-B8DE3D60BF63}"/>
                </a:ext>
              </a:extLst>
            </p:cNvPr>
            <p:cNvSpPr/>
            <p:nvPr/>
          </p:nvSpPr>
          <p:spPr>
            <a:xfrm>
              <a:off x="7066337" y="2435671"/>
              <a:ext cx="500332" cy="20098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108FEC8-CB8F-E777-A2F1-2510EE1A0CD4}"/>
                </a:ext>
              </a:extLst>
            </p:cNvPr>
            <p:cNvSpPr/>
            <p:nvPr/>
          </p:nvSpPr>
          <p:spPr>
            <a:xfrm>
              <a:off x="7109674" y="2636652"/>
              <a:ext cx="413659" cy="2582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B8BD704-A0E7-D79F-70DF-28457EC3D66E}"/>
              </a:ext>
            </a:extLst>
          </p:cNvPr>
          <p:cNvGrpSpPr/>
          <p:nvPr/>
        </p:nvGrpSpPr>
        <p:grpSpPr>
          <a:xfrm>
            <a:off x="7346833" y="2028180"/>
            <a:ext cx="405491" cy="372185"/>
            <a:chOff x="7066337" y="2435671"/>
            <a:chExt cx="500332" cy="45923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27" name="Trapezoid 26">
              <a:extLst>
                <a:ext uri="{FF2B5EF4-FFF2-40B4-BE49-F238E27FC236}">
                  <a16:creationId xmlns:a16="http://schemas.microsoft.com/office/drawing/2014/main" id="{39CBD709-7D54-4E3E-5CBC-15BF0415DF79}"/>
                </a:ext>
              </a:extLst>
            </p:cNvPr>
            <p:cNvSpPr/>
            <p:nvPr/>
          </p:nvSpPr>
          <p:spPr>
            <a:xfrm>
              <a:off x="7066337" y="2435671"/>
              <a:ext cx="500332" cy="20098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A2412BD-F117-0A62-52D1-89600E1C1E7C}"/>
                </a:ext>
              </a:extLst>
            </p:cNvPr>
            <p:cNvSpPr/>
            <p:nvPr/>
          </p:nvSpPr>
          <p:spPr>
            <a:xfrm>
              <a:off x="7109674" y="2636652"/>
              <a:ext cx="413659" cy="2582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3A111E0-1E1D-1344-141B-BB3E17DDCB2E}"/>
              </a:ext>
            </a:extLst>
          </p:cNvPr>
          <p:cNvSpPr/>
          <p:nvPr/>
        </p:nvSpPr>
        <p:spPr>
          <a:xfrm>
            <a:off x="6985840" y="2421146"/>
            <a:ext cx="909931" cy="1190171"/>
          </a:xfrm>
          <a:custGeom>
            <a:avLst/>
            <a:gdLst>
              <a:gd name="connsiteX0" fmla="*/ 140674 w 909931"/>
              <a:gd name="connsiteY0" fmla="*/ 0 h 1190171"/>
              <a:gd name="connsiteX1" fmla="*/ 24560 w 909931"/>
              <a:gd name="connsiteY1" fmla="*/ 624114 h 1190171"/>
              <a:gd name="connsiteX2" fmla="*/ 561589 w 909931"/>
              <a:gd name="connsiteY2" fmla="*/ 754743 h 1190171"/>
              <a:gd name="connsiteX3" fmla="*/ 634160 w 909931"/>
              <a:gd name="connsiteY3" fmla="*/ 1103086 h 1190171"/>
              <a:gd name="connsiteX4" fmla="*/ 909931 w 909931"/>
              <a:gd name="connsiteY4" fmla="*/ 1190171 h 1190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9931" h="1190171">
                <a:moveTo>
                  <a:pt x="140674" y="0"/>
                </a:moveTo>
                <a:cubicBezTo>
                  <a:pt x="47540" y="249161"/>
                  <a:pt x="-45593" y="498323"/>
                  <a:pt x="24560" y="624114"/>
                </a:cubicBezTo>
                <a:cubicBezTo>
                  <a:pt x="94713" y="749905"/>
                  <a:pt x="459989" y="674914"/>
                  <a:pt x="561589" y="754743"/>
                </a:cubicBezTo>
                <a:cubicBezTo>
                  <a:pt x="663189" y="834572"/>
                  <a:pt x="576103" y="1030515"/>
                  <a:pt x="634160" y="1103086"/>
                </a:cubicBezTo>
                <a:cubicBezTo>
                  <a:pt x="692217" y="1175657"/>
                  <a:pt x="801074" y="1182914"/>
                  <a:pt x="909931" y="1190171"/>
                </a:cubicBezTo>
              </a:path>
            </a:pathLst>
          </a:custGeom>
          <a:noFill/>
          <a:ln w="57150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CD9D78D-2057-1A06-A2A9-E48797A7A8AA}"/>
              </a:ext>
            </a:extLst>
          </p:cNvPr>
          <p:cNvGrpSpPr/>
          <p:nvPr/>
        </p:nvGrpSpPr>
        <p:grpSpPr>
          <a:xfrm>
            <a:off x="4193105" y="2165656"/>
            <a:ext cx="1292784" cy="1350887"/>
            <a:chOff x="7345680" y="2484120"/>
            <a:chExt cx="904240" cy="94488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897BA58F-A0B3-0EAE-14B1-A5AC6F013209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35" name="L-Shape 34">
              <a:extLst>
                <a:ext uri="{FF2B5EF4-FFF2-40B4-BE49-F238E27FC236}">
                  <a16:creationId xmlns:a16="http://schemas.microsoft.com/office/drawing/2014/main" id="{E0343180-139C-7919-410E-411DB2BAF538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9FF0531A-919F-B29C-7169-B9923912EF61}"/>
              </a:ext>
            </a:extLst>
          </p:cNvPr>
          <p:cNvSpPr/>
          <p:nvPr/>
        </p:nvSpPr>
        <p:spPr>
          <a:xfrm rot="2176074">
            <a:off x="3899380" y="2736474"/>
            <a:ext cx="1847106" cy="14133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7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C814C-42B9-281C-0659-AB99BC99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أسباب أخرى لإغلاق 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B1981C9E-3B84-7031-E8F7-E9988B874666}"/>
              </a:ext>
            </a:extLst>
          </p:cNvPr>
          <p:cNvSpPr/>
          <p:nvPr/>
        </p:nvSpPr>
        <p:spPr>
          <a:xfrm>
            <a:off x="5975873" y="1975956"/>
            <a:ext cx="3957906" cy="3445970"/>
          </a:xfrm>
          <a:prstGeom prst="wedgeRoundRectCallout">
            <a:avLst>
              <a:gd name="adj1" fmla="val -60275"/>
              <a:gd name="adj2" fmla="val -2388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الذي يمكن أن يفعله أخصائي الحالة إذا بلغ الطفل 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١٨</a:t>
            </a:r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عامًا ولكنه لا يزال يواجه مخاوف تتعلق بالحماية وليس في مأمن من الأذى؟</a:t>
            </a:r>
            <a:endParaRPr lang="en-BE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66B98E-372C-A2F2-789F-01B69D78AABF}"/>
              </a:ext>
            </a:extLst>
          </p:cNvPr>
          <p:cNvSpPr txBox="1"/>
          <p:nvPr/>
        </p:nvSpPr>
        <p:spPr>
          <a:xfrm>
            <a:off x="1263774" y="5021816"/>
            <a:ext cx="431680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بل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 الطفل 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١٨</a:t>
            </a:r>
            <a:r>
              <a:rPr lang="en-GB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عامًا</a:t>
            </a:r>
            <a:endParaRPr lang="en-BE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66A14E6-1919-72F3-E43F-E4FEB473BF2C}"/>
              </a:ext>
            </a:extLst>
          </p:cNvPr>
          <p:cNvGrpSpPr/>
          <p:nvPr/>
        </p:nvGrpSpPr>
        <p:grpSpPr>
          <a:xfrm>
            <a:off x="1930400" y="1975956"/>
            <a:ext cx="2949627" cy="3245915"/>
            <a:chOff x="1123207" y="2879751"/>
            <a:chExt cx="2041235" cy="224627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BD64221-07C0-6C60-CD79-A34C8C2952B5}"/>
                </a:ext>
              </a:extLst>
            </p:cNvPr>
            <p:cNvGrpSpPr/>
            <p:nvPr/>
          </p:nvGrpSpPr>
          <p:grpSpPr>
            <a:xfrm>
              <a:off x="1881567" y="2879751"/>
              <a:ext cx="547994" cy="1950989"/>
              <a:chOff x="1761807" y="5168657"/>
              <a:chExt cx="218613" cy="778316"/>
            </a:xfrm>
            <a:solidFill>
              <a:schemeClr val="accent4">
                <a:lumMod val="40000"/>
                <a:lumOff val="60000"/>
              </a:schemeClr>
            </a:solidFill>
          </p:grpSpPr>
          <p:sp>
            <p:nvSpPr>
              <p:cNvPr id="4" name="Round Same Side Corner Rectangle 46">
                <a:extLst>
                  <a:ext uri="{FF2B5EF4-FFF2-40B4-BE49-F238E27FC236}">
                    <a16:creationId xmlns:a16="http://schemas.microsoft.com/office/drawing/2014/main" id="{8F362657-0A0E-E936-5F06-8AFC02289862}"/>
                  </a:ext>
                </a:extLst>
              </p:cNvPr>
              <p:cNvSpPr/>
              <p:nvPr/>
            </p:nvSpPr>
            <p:spPr>
              <a:xfrm>
                <a:off x="1763411" y="5424815"/>
                <a:ext cx="216156" cy="52215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1D892F54-A1F9-87CB-A5AE-1508F4EBBF31}"/>
                  </a:ext>
                </a:extLst>
              </p:cNvPr>
              <p:cNvSpPr/>
              <p:nvPr/>
            </p:nvSpPr>
            <p:spPr>
              <a:xfrm>
                <a:off x="1761807" y="5168657"/>
                <a:ext cx="218613" cy="21861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EFDD4B-D488-D01B-E09D-BB3841B3F1E9}"/>
                </a:ext>
              </a:extLst>
            </p:cNvPr>
            <p:cNvSpPr txBox="1"/>
            <p:nvPr/>
          </p:nvSpPr>
          <p:spPr>
            <a:xfrm>
              <a:off x="1123207" y="3219756"/>
              <a:ext cx="2041235" cy="19062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en-GB" sz="17300" dirty="0">
                  <a:solidFill>
                    <a:schemeClr val="accent4"/>
                  </a:solidFill>
                  <a:latin typeface="Berlin Sans FB" panose="020E0602020502020306" pitchFamily="34" charset="0"/>
                  <a:cs typeface="Arial" panose="020B0604020202020204" pitchFamily="34" charset="0"/>
                </a:rPr>
                <a:t>18!</a:t>
              </a:r>
              <a:endParaRPr lang="en-BE" sz="17300" dirty="0">
                <a:solidFill>
                  <a:schemeClr val="accent4"/>
                </a:solidFill>
                <a:latin typeface="Berlin Sans FB" panose="020E0602020502020306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2E462CB-29CD-B017-2747-67637ACC7F67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0" name="Google Shape;501;p15">
              <a:extLst>
                <a:ext uri="{FF2B5EF4-FFF2-40B4-BE49-F238E27FC236}">
                  <a16:creationId xmlns:a16="http://schemas.microsoft.com/office/drawing/2014/main" id="{5112C41D-922A-D5BD-51B5-D1CB3533502B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1" name="Google Shape;502;p15">
              <a:extLst>
                <a:ext uri="{FF2B5EF4-FFF2-40B4-BE49-F238E27FC236}">
                  <a16:creationId xmlns:a16="http://schemas.microsoft.com/office/drawing/2014/main" id="{DF47B761-3CF8-44A0-F3B2-D69941A7F662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5" name="Google Shape;503;p15">
                <a:extLst>
                  <a:ext uri="{FF2B5EF4-FFF2-40B4-BE49-F238E27FC236}">
                    <a16:creationId xmlns:a16="http://schemas.microsoft.com/office/drawing/2014/main" id="{C152FAD7-230E-E5FA-2508-383EF19BE4B9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١٨٦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Google Shape;504;p15">
                <a:extLst>
                  <a:ext uri="{FF2B5EF4-FFF2-40B4-BE49-F238E27FC236}">
                    <a16:creationId xmlns:a16="http://schemas.microsoft.com/office/drawing/2014/main" id="{57B24F8A-920B-2FFE-C3D4-A750C702EE1B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2" name="Google Shape;505;p15">
              <a:extLst>
                <a:ext uri="{FF2B5EF4-FFF2-40B4-BE49-F238E27FC236}">
                  <a16:creationId xmlns:a16="http://schemas.microsoft.com/office/drawing/2014/main" id="{FCD16DFB-0316-B474-33F6-B1417169B9D8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3" name="Google Shape;506;p15">
                <a:extLst>
                  <a:ext uri="{FF2B5EF4-FFF2-40B4-BE49-F238E27FC236}">
                    <a16:creationId xmlns:a16="http://schemas.microsoft.com/office/drawing/2014/main" id="{48DC4AB1-FABF-1434-9DEF-C078F3562945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4" name="Google Shape;507;p15">
                <a:extLst>
                  <a:ext uri="{FF2B5EF4-FFF2-40B4-BE49-F238E27FC236}">
                    <a16:creationId xmlns:a16="http://schemas.microsoft.com/office/drawing/2014/main" id="{1F0A7D5E-1F84-0FEB-0FCF-5A2C233963C5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7812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C814C-42B9-281C-0659-AB99BC99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أسباب أخرى لإغلاق 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F2D25C4B-DEFF-628E-76F1-B6DF1D6E8616}"/>
              </a:ext>
            </a:extLst>
          </p:cNvPr>
          <p:cNvSpPr/>
          <p:nvPr/>
        </p:nvSpPr>
        <p:spPr>
          <a:xfrm>
            <a:off x="6222190" y="1792158"/>
            <a:ext cx="3919806" cy="3519265"/>
          </a:xfrm>
          <a:prstGeom prst="wedgeRoundRectCallout">
            <a:avLst>
              <a:gd name="adj1" fmla="val -60818"/>
              <a:gd name="adj2" fmla="val -21962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ماذا يمكن أن يفعل أخصائي الحالة إذا كان الطفل في خطر ولكن لم يعد يتم تقديم الموافقة على إدارة الحالة ؟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C339DC-702C-2A7F-0FAD-1330ABBE331C}"/>
              </a:ext>
            </a:extLst>
          </p:cNvPr>
          <p:cNvSpPr txBox="1"/>
          <p:nvPr/>
        </p:nvSpPr>
        <p:spPr>
          <a:xfrm>
            <a:off x="1786448" y="4269036"/>
            <a:ext cx="364070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لم يعد الوالد أو مقدم الرعاية / الطفل بحاجة إلى الدعم ولا توجد أسباب تتعارض مع رغباتهم</a:t>
            </a: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561E34-EDFE-496E-0001-1E3163F22E2A}"/>
              </a:ext>
            </a:extLst>
          </p:cNvPr>
          <p:cNvGrpSpPr/>
          <p:nvPr/>
        </p:nvGrpSpPr>
        <p:grpSpPr>
          <a:xfrm>
            <a:off x="2298701" y="2020758"/>
            <a:ext cx="2616200" cy="1913366"/>
            <a:chOff x="1587980" y="2787956"/>
            <a:chExt cx="1847106" cy="135088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7E73B4-E783-7CAA-3136-221ECDF5E3A0}"/>
                </a:ext>
              </a:extLst>
            </p:cNvPr>
            <p:cNvGrpSpPr/>
            <p:nvPr/>
          </p:nvGrpSpPr>
          <p:grpSpPr>
            <a:xfrm>
              <a:off x="1881705" y="2787956"/>
              <a:ext cx="1292784" cy="1350887"/>
              <a:chOff x="7345680" y="2484120"/>
              <a:chExt cx="904240" cy="944880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4D78717E-D32E-A5C4-5B0B-BE6B1D1FC2C9}"/>
                  </a:ext>
                </a:extLst>
              </p:cNvPr>
              <p:cNvSpPr/>
              <p:nvPr/>
            </p:nvSpPr>
            <p:spPr>
              <a:xfrm>
                <a:off x="7345680" y="2484120"/>
                <a:ext cx="904240" cy="94488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" name="L-Shape 9">
                <a:extLst>
                  <a:ext uri="{FF2B5EF4-FFF2-40B4-BE49-F238E27FC236}">
                    <a16:creationId xmlns:a16="http://schemas.microsoft.com/office/drawing/2014/main" id="{826EEFBF-0FED-BF98-2225-63B6C37C524A}"/>
                  </a:ext>
                </a:extLst>
              </p:cNvPr>
              <p:cNvSpPr/>
              <p:nvPr/>
            </p:nvSpPr>
            <p:spPr>
              <a:xfrm rot="18361091">
                <a:off x="7500809" y="2772426"/>
                <a:ext cx="630274" cy="320762"/>
              </a:xfrm>
              <a:prstGeom prst="corner">
                <a:avLst>
                  <a:gd name="adj1" fmla="val 42208"/>
                  <a:gd name="adj2" fmla="val 4335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56B66A4-7137-A623-B198-211032287035}"/>
                </a:ext>
              </a:extLst>
            </p:cNvPr>
            <p:cNvSpPr/>
            <p:nvPr/>
          </p:nvSpPr>
          <p:spPr>
            <a:xfrm rot="2176074">
              <a:off x="1587980" y="3358774"/>
              <a:ext cx="1847106" cy="14133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F237C5C-F9EF-9295-121F-0EA040DACB1A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4" name="Google Shape;501;p15">
              <a:extLst>
                <a:ext uri="{FF2B5EF4-FFF2-40B4-BE49-F238E27FC236}">
                  <a16:creationId xmlns:a16="http://schemas.microsoft.com/office/drawing/2014/main" id="{E4508D43-42DF-3B73-0968-162A49BFDBBC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" name="Google Shape;502;p15">
              <a:extLst>
                <a:ext uri="{FF2B5EF4-FFF2-40B4-BE49-F238E27FC236}">
                  <a16:creationId xmlns:a16="http://schemas.microsoft.com/office/drawing/2014/main" id="{54599F8A-98F5-E63A-1804-F2C28D7BCBF0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6" name="Google Shape;503;p15">
                <a:extLst>
                  <a:ext uri="{FF2B5EF4-FFF2-40B4-BE49-F238E27FC236}">
                    <a16:creationId xmlns:a16="http://schemas.microsoft.com/office/drawing/2014/main" id="{687FF9EE-3B67-CB3F-3FAD-E6A984C4D758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١٨٧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Google Shape;504;p15">
                <a:extLst>
                  <a:ext uri="{FF2B5EF4-FFF2-40B4-BE49-F238E27FC236}">
                    <a16:creationId xmlns:a16="http://schemas.microsoft.com/office/drawing/2014/main" id="{C17D0819-4BC5-B1F9-4A31-649C273447FF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3" name="Google Shape;505;p15">
              <a:extLst>
                <a:ext uri="{FF2B5EF4-FFF2-40B4-BE49-F238E27FC236}">
                  <a16:creationId xmlns:a16="http://schemas.microsoft.com/office/drawing/2014/main" id="{10AB9F75-6C70-5510-7D0F-114BCF303F60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4" name="Google Shape;506;p15">
                <a:extLst>
                  <a:ext uri="{FF2B5EF4-FFF2-40B4-BE49-F238E27FC236}">
                    <a16:creationId xmlns:a16="http://schemas.microsoft.com/office/drawing/2014/main" id="{E22FF670-05C5-E1E5-19E6-DDAE63B4A67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5" name="Google Shape;507;p15">
                <a:extLst>
                  <a:ext uri="{FF2B5EF4-FFF2-40B4-BE49-F238E27FC236}">
                    <a16:creationId xmlns:a16="http://schemas.microsoft.com/office/drawing/2014/main" id="{F2AB429A-E388-9FB5-66EC-EC6678C7682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54586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2989E91B-95A6-F01D-4F9D-80E9F26F6E6E}"/>
              </a:ext>
            </a:extLst>
          </p:cNvPr>
          <p:cNvSpPr txBox="1">
            <a:spLocks/>
          </p:cNvSpPr>
          <p:nvPr/>
        </p:nvSpPr>
        <p:spPr>
          <a:xfrm>
            <a:off x="5092340" y="1772259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209816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C814C-42B9-281C-0659-AB99BC99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أسباب أخرى لإغلاق 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348106F9-3D16-9B28-0FB4-A49C66ADE95A}"/>
              </a:ext>
            </a:extLst>
          </p:cNvPr>
          <p:cNvSpPr/>
          <p:nvPr/>
        </p:nvSpPr>
        <p:spPr>
          <a:xfrm>
            <a:off x="6426737" y="1783969"/>
            <a:ext cx="3881706" cy="3700318"/>
          </a:xfrm>
          <a:prstGeom prst="wedgeRoundRectCallout">
            <a:avLst>
              <a:gd name="adj1" fmla="val -62026"/>
              <a:gd name="adj2" fmla="val -24068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الذي يمكن أن يفعله أخصائي الحالة إذا اختفى الطفل أو تم نقله أو لم يعد بالإمكان الاتصال به؟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0817C1-88BF-3AAC-D78B-DC8A701EF750}"/>
              </a:ext>
            </a:extLst>
          </p:cNvPr>
          <p:cNvSpPr txBox="1"/>
          <p:nvPr/>
        </p:nvSpPr>
        <p:spPr>
          <a:xfrm>
            <a:off x="1792779" y="4635668"/>
            <a:ext cx="369572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ن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ق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ل الطفل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، ولم يعد من الممكن التواصل معه أو اختفاء الطفل</a:t>
            </a:r>
            <a:endParaRPr lang="en-B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B4F21D8-38C0-C0F4-8884-875E1C9D3638}"/>
              </a:ext>
            </a:extLst>
          </p:cNvPr>
          <p:cNvGrpSpPr/>
          <p:nvPr/>
        </p:nvGrpSpPr>
        <p:grpSpPr>
          <a:xfrm>
            <a:off x="2512056" y="1676400"/>
            <a:ext cx="2031738" cy="2620371"/>
            <a:chOff x="6902168" y="1793471"/>
            <a:chExt cx="1538256" cy="1983918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F234804-9F6B-9357-3312-C8A0A491153A}"/>
                </a:ext>
              </a:extLst>
            </p:cNvPr>
            <p:cNvGrpSpPr/>
            <p:nvPr/>
          </p:nvGrpSpPr>
          <p:grpSpPr>
            <a:xfrm>
              <a:off x="8096776" y="2930425"/>
              <a:ext cx="343648" cy="846964"/>
              <a:chOff x="1761807" y="5168657"/>
              <a:chExt cx="218613" cy="538800"/>
            </a:xfrm>
            <a:solidFill>
              <a:schemeClr val="accent4"/>
            </a:solidFill>
          </p:grpSpPr>
          <p:sp>
            <p:nvSpPr>
              <p:cNvPr id="12" name="Round Same Side Corner Rectangle 46">
                <a:extLst>
                  <a:ext uri="{FF2B5EF4-FFF2-40B4-BE49-F238E27FC236}">
                    <a16:creationId xmlns:a16="http://schemas.microsoft.com/office/drawing/2014/main" id="{000D524F-35F5-F680-D9A7-44FC8ACE4664}"/>
                  </a:ext>
                </a:extLst>
              </p:cNvPr>
              <p:cNvSpPr/>
              <p:nvPr/>
            </p:nvSpPr>
            <p:spPr>
              <a:xfrm>
                <a:off x="1763411" y="5424816"/>
                <a:ext cx="216156" cy="2826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FA6C778B-2F18-CE41-CE35-1F79B9C18C22}"/>
                  </a:ext>
                </a:extLst>
              </p:cNvPr>
              <p:cNvSpPr/>
              <p:nvPr/>
            </p:nvSpPr>
            <p:spPr>
              <a:xfrm>
                <a:off x="1761807" y="5168657"/>
                <a:ext cx="218613" cy="21861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4B1DAE9-8D01-7186-2846-F94DA91B5770}"/>
                </a:ext>
              </a:extLst>
            </p:cNvPr>
            <p:cNvGrpSpPr/>
            <p:nvPr/>
          </p:nvGrpSpPr>
          <p:grpSpPr>
            <a:xfrm>
              <a:off x="6902168" y="1793471"/>
              <a:ext cx="405491" cy="372185"/>
              <a:chOff x="7066337" y="2435671"/>
              <a:chExt cx="500332" cy="459236"/>
            </a:xfrm>
            <a:solidFill>
              <a:schemeClr val="accent4">
                <a:lumMod val="40000"/>
                <a:lumOff val="60000"/>
              </a:schemeClr>
            </a:solidFill>
          </p:grpSpPr>
          <p:sp>
            <p:nvSpPr>
              <p:cNvPr id="15" name="Trapezoid 14">
                <a:extLst>
                  <a:ext uri="{FF2B5EF4-FFF2-40B4-BE49-F238E27FC236}">
                    <a16:creationId xmlns:a16="http://schemas.microsoft.com/office/drawing/2014/main" id="{BD663A19-4325-6A81-1F51-76D807589A06}"/>
                  </a:ext>
                </a:extLst>
              </p:cNvPr>
              <p:cNvSpPr/>
              <p:nvPr/>
            </p:nvSpPr>
            <p:spPr>
              <a:xfrm>
                <a:off x="7066337" y="2435671"/>
                <a:ext cx="500332" cy="200981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6FCD8EA-D6D3-A1EE-78A8-CA27037A6E0C}"/>
                  </a:ext>
                </a:extLst>
              </p:cNvPr>
              <p:cNvSpPr/>
              <p:nvPr/>
            </p:nvSpPr>
            <p:spPr>
              <a:xfrm>
                <a:off x="7109674" y="2636652"/>
                <a:ext cx="413659" cy="2582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AC92D0C4-29B0-9503-CCC5-E23F120CF8FB}"/>
                </a:ext>
              </a:extLst>
            </p:cNvPr>
            <p:cNvGrpSpPr/>
            <p:nvPr/>
          </p:nvGrpSpPr>
          <p:grpSpPr>
            <a:xfrm>
              <a:off x="7346833" y="2028180"/>
              <a:ext cx="405491" cy="372185"/>
              <a:chOff x="7066337" y="2435671"/>
              <a:chExt cx="500332" cy="459236"/>
            </a:xfrm>
            <a:solidFill>
              <a:schemeClr val="accent4">
                <a:lumMod val="40000"/>
                <a:lumOff val="60000"/>
              </a:schemeClr>
            </a:solidFill>
          </p:grpSpPr>
          <p:sp>
            <p:nvSpPr>
              <p:cNvPr id="18" name="Trapezoid 17">
                <a:extLst>
                  <a:ext uri="{FF2B5EF4-FFF2-40B4-BE49-F238E27FC236}">
                    <a16:creationId xmlns:a16="http://schemas.microsoft.com/office/drawing/2014/main" id="{DF7D5F84-9A68-93E4-D5D4-4BF6C34445E1}"/>
                  </a:ext>
                </a:extLst>
              </p:cNvPr>
              <p:cNvSpPr/>
              <p:nvPr/>
            </p:nvSpPr>
            <p:spPr>
              <a:xfrm>
                <a:off x="7066337" y="2435671"/>
                <a:ext cx="500332" cy="200981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C1AF47B3-0485-56F6-53A3-52E6788096EB}"/>
                  </a:ext>
                </a:extLst>
              </p:cNvPr>
              <p:cNvSpPr/>
              <p:nvPr/>
            </p:nvSpPr>
            <p:spPr>
              <a:xfrm>
                <a:off x="7109674" y="2636652"/>
                <a:ext cx="413659" cy="2582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/>
              </a:p>
            </p:txBody>
          </p:sp>
        </p:grp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C4DDDBB-BC58-01E8-0608-95880B2F6B52}"/>
                </a:ext>
              </a:extLst>
            </p:cNvPr>
            <p:cNvSpPr/>
            <p:nvPr/>
          </p:nvSpPr>
          <p:spPr>
            <a:xfrm>
              <a:off x="6985840" y="2421146"/>
              <a:ext cx="909931" cy="1190171"/>
            </a:xfrm>
            <a:custGeom>
              <a:avLst/>
              <a:gdLst>
                <a:gd name="connsiteX0" fmla="*/ 140674 w 909931"/>
                <a:gd name="connsiteY0" fmla="*/ 0 h 1190171"/>
                <a:gd name="connsiteX1" fmla="*/ 24560 w 909931"/>
                <a:gd name="connsiteY1" fmla="*/ 624114 h 1190171"/>
                <a:gd name="connsiteX2" fmla="*/ 561589 w 909931"/>
                <a:gd name="connsiteY2" fmla="*/ 754743 h 1190171"/>
                <a:gd name="connsiteX3" fmla="*/ 634160 w 909931"/>
                <a:gd name="connsiteY3" fmla="*/ 1103086 h 1190171"/>
                <a:gd name="connsiteX4" fmla="*/ 909931 w 909931"/>
                <a:gd name="connsiteY4" fmla="*/ 1190171 h 1190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9931" h="1190171">
                  <a:moveTo>
                    <a:pt x="140674" y="0"/>
                  </a:moveTo>
                  <a:cubicBezTo>
                    <a:pt x="47540" y="249161"/>
                    <a:pt x="-45593" y="498323"/>
                    <a:pt x="24560" y="624114"/>
                  </a:cubicBezTo>
                  <a:cubicBezTo>
                    <a:pt x="94713" y="749905"/>
                    <a:pt x="459989" y="674914"/>
                    <a:pt x="561589" y="754743"/>
                  </a:cubicBezTo>
                  <a:cubicBezTo>
                    <a:pt x="663189" y="834572"/>
                    <a:pt x="576103" y="1030515"/>
                    <a:pt x="634160" y="1103086"/>
                  </a:cubicBezTo>
                  <a:cubicBezTo>
                    <a:pt x="692217" y="1175657"/>
                    <a:pt x="801074" y="1182914"/>
                    <a:pt x="909931" y="1190171"/>
                  </a:cubicBezTo>
                </a:path>
              </a:pathLst>
            </a:custGeom>
            <a:noFill/>
            <a:ln w="57150">
              <a:solidFill>
                <a:schemeClr val="accent4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D358AA4-B072-5CF4-5709-F4BCCA61D128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6" name="Google Shape;501;p15">
              <a:extLst>
                <a:ext uri="{FF2B5EF4-FFF2-40B4-BE49-F238E27FC236}">
                  <a16:creationId xmlns:a16="http://schemas.microsoft.com/office/drawing/2014/main" id="{368CDFB6-9B53-C079-0978-02C243F5FE47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" name="Google Shape;502;p15">
              <a:extLst>
                <a:ext uri="{FF2B5EF4-FFF2-40B4-BE49-F238E27FC236}">
                  <a16:creationId xmlns:a16="http://schemas.microsoft.com/office/drawing/2014/main" id="{E64F51CF-5F49-CB71-F56D-22369A3499F8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21" name="Google Shape;503;p15">
                <a:extLst>
                  <a:ext uri="{FF2B5EF4-FFF2-40B4-BE49-F238E27FC236}">
                    <a16:creationId xmlns:a16="http://schemas.microsoft.com/office/drawing/2014/main" id="{1B1AA979-CBC0-F296-4B1F-160216064803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١٨٧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Google Shape;504;p15">
                <a:extLst>
                  <a:ext uri="{FF2B5EF4-FFF2-40B4-BE49-F238E27FC236}">
                    <a16:creationId xmlns:a16="http://schemas.microsoft.com/office/drawing/2014/main" id="{B4919792-DDF1-4D92-491C-A9DA98F8B6DC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8" name="Google Shape;505;p15">
              <a:extLst>
                <a:ext uri="{FF2B5EF4-FFF2-40B4-BE49-F238E27FC236}">
                  <a16:creationId xmlns:a16="http://schemas.microsoft.com/office/drawing/2014/main" id="{CCE97439-487E-9D8E-DA75-C7B76552C8CA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9" name="Google Shape;506;p15">
                <a:extLst>
                  <a:ext uri="{FF2B5EF4-FFF2-40B4-BE49-F238E27FC236}">
                    <a16:creationId xmlns:a16="http://schemas.microsoft.com/office/drawing/2014/main" id="{676C0230-FD68-0233-040D-F247BD8285D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0" name="Google Shape;507;p15">
                <a:extLst>
                  <a:ext uri="{FF2B5EF4-FFF2-40B4-BE49-F238E27FC236}">
                    <a16:creationId xmlns:a16="http://schemas.microsoft.com/office/drawing/2014/main" id="{83686609-9534-3DE8-EEAD-27F1A2737F4C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07801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C814C-42B9-281C-0659-AB99BC99E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أسباب أخرى لإغلاق 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B9CA5886-14EF-DA70-FAFA-105C4CB9CFCD}"/>
              </a:ext>
            </a:extLst>
          </p:cNvPr>
          <p:cNvSpPr/>
          <p:nvPr/>
        </p:nvSpPr>
        <p:spPr>
          <a:xfrm>
            <a:off x="5826517" y="2193955"/>
            <a:ext cx="4756152" cy="2998908"/>
          </a:xfrm>
          <a:prstGeom prst="wedgeRoundRectCallout">
            <a:avLst>
              <a:gd name="adj1" fmla="val -57853"/>
              <a:gd name="adj2" fmla="val -2025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 الذي يمكن أن يفعله أخصائي الحالة لدعم الوالدين أو مقدم الرعاية بعد وفاة طفلهم</a:t>
            </a:r>
            <a:r>
              <a:rPr lang="ar-S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  <a:endParaRPr lang="en-U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F626F0-08D3-6D87-CA87-73CA90DB9880}"/>
              </a:ext>
            </a:extLst>
          </p:cNvPr>
          <p:cNvSpPr txBox="1"/>
          <p:nvPr/>
        </p:nvSpPr>
        <p:spPr>
          <a:xfrm>
            <a:off x="1437323" y="4792753"/>
            <a:ext cx="34417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وفاة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الطفل</a:t>
            </a:r>
            <a:endParaRPr lang="en-BE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Graphic 16" descr="Gravestone with solid fill">
            <a:extLst>
              <a:ext uri="{FF2B5EF4-FFF2-40B4-BE49-F238E27FC236}">
                <a16:creationId xmlns:a16="http://schemas.microsoft.com/office/drawing/2014/main" id="{A3EA453A-374C-E346-1F2B-70D1FE97AA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28800" y="1798328"/>
            <a:ext cx="2658747" cy="265874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E848824-A766-4039-BA3A-99419743ACB1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6" name="Google Shape;501;p15">
              <a:extLst>
                <a:ext uri="{FF2B5EF4-FFF2-40B4-BE49-F238E27FC236}">
                  <a16:creationId xmlns:a16="http://schemas.microsoft.com/office/drawing/2014/main" id="{CACA8293-93BD-2AA7-F101-330C22F5A5DA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" name="Google Shape;502;p15">
              <a:extLst>
                <a:ext uri="{FF2B5EF4-FFF2-40B4-BE49-F238E27FC236}">
                  <a16:creationId xmlns:a16="http://schemas.microsoft.com/office/drawing/2014/main" id="{32C9091A-CB73-00CD-8D26-51416A673F55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1" name="Google Shape;503;p15">
                <a:extLst>
                  <a:ext uri="{FF2B5EF4-FFF2-40B4-BE49-F238E27FC236}">
                    <a16:creationId xmlns:a16="http://schemas.microsoft.com/office/drawing/2014/main" id="{42CDF9E5-C40C-BD4B-2A8C-385A634C2360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١٨٧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Google Shape;504;p15">
                <a:extLst>
                  <a:ext uri="{FF2B5EF4-FFF2-40B4-BE49-F238E27FC236}">
                    <a16:creationId xmlns:a16="http://schemas.microsoft.com/office/drawing/2014/main" id="{658EC7AA-120A-2932-F63B-2986998E22DE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8" name="Google Shape;505;p15">
              <a:extLst>
                <a:ext uri="{FF2B5EF4-FFF2-40B4-BE49-F238E27FC236}">
                  <a16:creationId xmlns:a16="http://schemas.microsoft.com/office/drawing/2014/main" id="{1B0AE073-D608-DD6C-B5D8-201FEFDA2E16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9" name="Google Shape;506;p15">
                <a:extLst>
                  <a:ext uri="{FF2B5EF4-FFF2-40B4-BE49-F238E27FC236}">
                    <a16:creationId xmlns:a16="http://schemas.microsoft.com/office/drawing/2014/main" id="{82FDC836-2098-1498-1CE0-8A1B6362EE5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0" name="Google Shape;507;p15">
                <a:extLst>
                  <a:ext uri="{FF2B5EF4-FFF2-40B4-BE49-F238E27FC236}">
                    <a16:creationId xmlns:a16="http://schemas.microsoft.com/office/drawing/2014/main" id="{EE9FF70B-4BA7-17C1-CD44-2BD4180BF5ED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75529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3" name="Google Shape;523;p17"/>
          <p:cNvSpPr/>
          <p:nvPr/>
        </p:nvSpPr>
        <p:spPr>
          <a:xfrm>
            <a:off x="9239545" y="21659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25" name="Google Shape;525;p17"/>
          <p:cNvSpPr/>
          <p:nvPr/>
        </p:nvSpPr>
        <p:spPr>
          <a:xfrm>
            <a:off x="2205697" y="21659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26" name="Google Shape;526;p17"/>
          <p:cNvSpPr txBox="1"/>
          <p:nvPr/>
        </p:nvSpPr>
        <p:spPr>
          <a:xfrm>
            <a:off x="8186405" y="3640514"/>
            <a:ext cx="3167395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يمكن إغلاق حالة الطفل عند تحقيق الأهداف ودعم سلامة ورفاه الطفل</a:t>
            </a:r>
            <a:endParaRPr lang="en-GB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sp>
        <p:nvSpPr>
          <p:cNvPr id="2" name="Google Shape;526;p17">
            <a:extLst>
              <a:ext uri="{FF2B5EF4-FFF2-40B4-BE49-F238E27FC236}">
                <a16:creationId xmlns:a16="http://schemas.microsoft.com/office/drawing/2014/main" id="{DE4612E6-A95B-0122-AC81-B3E64CAF6AAF}"/>
              </a:ext>
            </a:extLst>
          </p:cNvPr>
          <p:cNvSpPr txBox="1"/>
          <p:nvPr/>
        </p:nvSpPr>
        <p:spPr>
          <a:xfrm>
            <a:off x="1109932" y="3541878"/>
            <a:ext cx="2748957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إغلاق حالة الطفل ، يلزم التحضير أو المتابعة من قبل أخصائي الحالة قبل الإغلاق</a:t>
            </a:r>
            <a:endParaRPr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Google Shape;525;p17">
            <a:extLst>
              <a:ext uri="{FF2B5EF4-FFF2-40B4-BE49-F238E27FC236}">
                <a16:creationId xmlns:a16="http://schemas.microsoft.com/office/drawing/2014/main" id="{6C1D65A9-4536-FB8A-45A0-CD7ACDBE29D3}"/>
              </a:ext>
            </a:extLst>
          </p:cNvPr>
          <p:cNvSpPr/>
          <p:nvPr/>
        </p:nvSpPr>
        <p:spPr>
          <a:xfrm>
            <a:off x="5722620" y="21659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526;p17">
            <a:extLst>
              <a:ext uri="{FF2B5EF4-FFF2-40B4-BE49-F238E27FC236}">
                <a16:creationId xmlns:a16="http://schemas.microsoft.com/office/drawing/2014/main" id="{7B47C4F7-0E92-C417-0D31-F5BAB4C02338}"/>
              </a:ext>
            </a:extLst>
          </p:cNvPr>
          <p:cNvSpPr txBox="1"/>
          <p:nvPr/>
        </p:nvSpPr>
        <p:spPr>
          <a:xfrm>
            <a:off x="4873921" y="3541878"/>
            <a:ext cx="2748957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يمكن إغلاق حالة الطفل عندما يبلغ من العمر 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١٨</a:t>
            </a: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عامًا ، و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عندما </a:t>
            </a: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لا توجد موافقة ، أو 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مغادرة</a:t>
            </a: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الطفل المنطقة أو عند موت الطفل</a:t>
            </a:r>
            <a:endParaRPr lang="en-GB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rtl="1"/>
            <a:r>
              <a:rPr lang="en-GB" sz="3000" dirty="0"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ح الوحدة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rt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000" dirty="0"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كيف أ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قوم بإغلاق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طفل؟</a:t>
            </a:r>
          </a:p>
        </p:txBody>
      </p:sp>
    </p:spTree>
    <p:extLst>
      <p:ext uri="{BB962C8B-B14F-4D97-AF65-F5344CB8AC3E}">
        <p14:creationId xmlns:p14="http://schemas.microsoft.com/office/powerpoint/2010/main" val="155232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19"/>
          <p:cNvSpPr txBox="1">
            <a:spLocks noGrp="1"/>
          </p:cNvSpPr>
          <p:nvPr>
            <p:ph type="title"/>
          </p:nvPr>
        </p:nvSpPr>
        <p:spPr>
          <a:xfrm>
            <a:off x="110905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ar-SA" sz="3000" dirty="0"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GB" sz="3000" dirty="0">
                <a:latin typeface="Calibri" panose="020F0502020204030204" pitchFamily="34" charset="0"/>
                <a:cs typeface="Calibri" panose="020F0502020204030204" pitchFamily="34" charset="0"/>
              </a:rPr>
              <a:t>ضع قائمة بالإجراءات التي يجب اتخاذها عند إغلاق حالة الطفل</a:t>
            </a:r>
            <a:endParaRPr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0C036B8C-1FCF-FA65-F310-FC3437121423}"/>
              </a:ext>
            </a:extLst>
          </p:cNvPr>
          <p:cNvSpPr/>
          <p:nvPr/>
        </p:nvSpPr>
        <p:spPr>
          <a:xfrm>
            <a:off x="38100" y="1143000"/>
            <a:ext cx="11163300" cy="4991100"/>
          </a:xfrm>
          <a:custGeom>
            <a:avLst/>
            <a:gdLst>
              <a:gd name="connsiteX0" fmla="*/ 0 w 11163300"/>
              <a:gd name="connsiteY0" fmla="*/ 0 h 4991100"/>
              <a:gd name="connsiteX1" fmla="*/ 1123950 w 11163300"/>
              <a:gd name="connsiteY1" fmla="*/ 781050 h 4991100"/>
              <a:gd name="connsiteX2" fmla="*/ 3867150 w 11163300"/>
              <a:gd name="connsiteY2" fmla="*/ 2019300 h 4991100"/>
              <a:gd name="connsiteX3" fmla="*/ 6867525 w 11163300"/>
              <a:gd name="connsiteY3" fmla="*/ 1428750 h 4991100"/>
              <a:gd name="connsiteX4" fmla="*/ 9058275 w 11163300"/>
              <a:gd name="connsiteY4" fmla="*/ 2571750 h 4991100"/>
              <a:gd name="connsiteX5" fmla="*/ 9791700 w 11163300"/>
              <a:gd name="connsiteY5" fmla="*/ 4371975 h 4991100"/>
              <a:gd name="connsiteX6" fmla="*/ 11163300 w 11163300"/>
              <a:gd name="connsiteY6" fmla="*/ 4991100 h 499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3300" h="4991100">
                <a:moveTo>
                  <a:pt x="0" y="0"/>
                </a:moveTo>
                <a:cubicBezTo>
                  <a:pt x="239712" y="222250"/>
                  <a:pt x="479425" y="444500"/>
                  <a:pt x="1123950" y="781050"/>
                </a:cubicBezTo>
                <a:cubicBezTo>
                  <a:pt x="1768475" y="1117600"/>
                  <a:pt x="2909888" y="1911350"/>
                  <a:pt x="3867150" y="2019300"/>
                </a:cubicBezTo>
                <a:cubicBezTo>
                  <a:pt x="4824412" y="2127250"/>
                  <a:pt x="6002337" y="1336675"/>
                  <a:pt x="6867525" y="1428750"/>
                </a:cubicBezTo>
                <a:cubicBezTo>
                  <a:pt x="7732713" y="1520825"/>
                  <a:pt x="8570913" y="2081213"/>
                  <a:pt x="9058275" y="2571750"/>
                </a:cubicBezTo>
                <a:cubicBezTo>
                  <a:pt x="9545637" y="3062287"/>
                  <a:pt x="9440863" y="3968750"/>
                  <a:pt x="9791700" y="4371975"/>
                </a:cubicBezTo>
                <a:cubicBezTo>
                  <a:pt x="10142537" y="4775200"/>
                  <a:pt x="10652918" y="4883150"/>
                  <a:pt x="11163300" y="4991100"/>
                </a:cubicBezTo>
              </a:path>
            </a:pathLst>
          </a:cu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190815A-A18C-C1CB-DC0A-0C4822670917}"/>
              </a:ext>
            </a:extLst>
          </p:cNvPr>
          <p:cNvSpPr/>
          <p:nvPr/>
        </p:nvSpPr>
        <p:spPr>
          <a:xfrm>
            <a:off x="708399" y="1587322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04DDFE6-F268-892A-241D-6E6E26D55B59}"/>
              </a:ext>
            </a:extLst>
          </p:cNvPr>
          <p:cNvSpPr/>
          <p:nvPr/>
        </p:nvSpPr>
        <p:spPr>
          <a:xfrm>
            <a:off x="2706331" y="256717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1876502-0E07-389C-E987-DB99A48822BF}"/>
              </a:ext>
            </a:extLst>
          </p:cNvPr>
          <p:cNvSpPr/>
          <p:nvPr/>
        </p:nvSpPr>
        <p:spPr>
          <a:xfrm>
            <a:off x="4758892" y="2632746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D4F2D9-D20B-3989-05A2-CDAEDD098E82}"/>
              </a:ext>
            </a:extLst>
          </p:cNvPr>
          <p:cNvSpPr/>
          <p:nvPr/>
        </p:nvSpPr>
        <p:spPr>
          <a:xfrm>
            <a:off x="6951804" y="233425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E0665E3-A003-FC2A-4738-C0A233F20CF0}"/>
              </a:ext>
            </a:extLst>
          </p:cNvPr>
          <p:cNvSpPr/>
          <p:nvPr/>
        </p:nvSpPr>
        <p:spPr>
          <a:xfrm>
            <a:off x="8548958" y="316005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0B3C214-C0B5-4950-480C-7946CA973F56}"/>
              </a:ext>
            </a:extLst>
          </p:cNvPr>
          <p:cNvSpPr/>
          <p:nvPr/>
        </p:nvSpPr>
        <p:spPr>
          <a:xfrm>
            <a:off x="9285010" y="460779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DB27991-3D16-B3C2-F8E6-5582AE3436F5}"/>
              </a:ext>
            </a:extLst>
          </p:cNvPr>
          <p:cNvSpPr/>
          <p:nvPr/>
        </p:nvSpPr>
        <p:spPr>
          <a:xfrm>
            <a:off x="10845844" y="5707457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٧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A2806-FD30-BDDC-29F0-B8865A25DA06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4" name="Google Shape;501;p15">
              <a:extLst>
                <a:ext uri="{FF2B5EF4-FFF2-40B4-BE49-F238E27FC236}">
                  <a16:creationId xmlns:a16="http://schemas.microsoft.com/office/drawing/2014/main" id="{EF9757DF-4C81-65D1-3018-CAF3BF42747A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" name="Google Shape;502;p15">
              <a:extLst>
                <a:ext uri="{FF2B5EF4-FFF2-40B4-BE49-F238E27FC236}">
                  <a16:creationId xmlns:a16="http://schemas.microsoft.com/office/drawing/2014/main" id="{ADAAC07F-8B8F-6CBF-6241-496DA8CF4332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9" name="Google Shape;503;p15">
                <a:extLst>
                  <a:ext uri="{FF2B5EF4-FFF2-40B4-BE49-F238E27FC236}">
                    <a16:creationId xmlns:a16="http://schemas.microsoft.com/office/drawing/2014/main" id="{A7FEEA6D-89EB-E893-D1BE-8341E43B4DFC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١٨٨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Google Shape;504;p15">
                <a:extLst>
                  <a:ext uri="{FF2B5EF4-FFF2-40B4-BE49-F238E27FC236}">
                    <a16:creationId xmlns:a16="http://schemas.microsoft.com/office/drawing/2014/main" id="{BCD93085-C83A-C246-90E5-99A6736332F0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6" name="Google Shape;505;p15">
              <a:extLst>
                <a:ext uri="{FF2B5EF4-FFF2-40B4-BE49-F238E27FC236}">
                  <a16:creationId xmlns:a16="http://schemas.microsoft.com/office/drawing/2014/main" id="{E1849260-307B-1E50-20D0-5157992D3693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7" name="Google Shape;506;p15">
                <a:extLst>
                  <a:ext uri="{FF2B5EF4-FFF2-40B4-BE49-F238E27FC236}">
                    <a16:creationId xmlns:a16="http://schemas.microsoft.com/office/drawing/2014/main" id="{31B85593-0AF0-E9D0-79B2-C0A52F9DCD74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" name="Google Shape;507;p15">
                <a:extLst>
                  <a:ext uri="{FF2B5EF4-FFF2-40B4-BE49-F238E27FC236}">
                    <a16:creationId xmlns:a16="http://schemas.microsoft.com/office/drawing/2014/main" id="{9F198E38-BE13-B328-EC64-444777D771B5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مسار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إغلاق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B7FF7348-7D6A-6FAE-C580-74ED2F4DB767}"/>
              </a:ext>
            </a:extLst>
          </p:cNvPr>
          <p:cNvSpPr/>
          <p:nvPr/>
        </p:nvSpPr>
        <p:spPr>
          <a:xfrm>
            <a:off x="38100" y="1143000"/>
            <a:ext cx="11163300" cy="4991100"/>
          </a:xfrm>
          <a:custGeom>
            <a:avLst/>
            <a:gdLst>
              <a:gd name="connsiteX0" fmla="*/ 0 w 11163300"/>
              <a:gd name="connsiteY0" fmla="*/ 0 h 4991100"/>
              <a:gd name="connsiteX1" fmla="*/ 1123950 w 11163300"/>
              <a:gd name="connsiteY1" fmla="*/ 781050 h 4991100"/>
              <a:gd name="connsiteX2" fmla="*/ 3867150 w 11163300"/>
              <a:gd name="connsiteY2" fmla="*/ 2019300 h 4991100"/>
              <a:gd name="connsiteX3" fmla="*/ 6867525 w 11163300"/>
              <a:gd name="connsiteY3" fmla="*/ 1428750 h 4991100"/>
              <a:gd name="connsiteX4" fmla="*/ 9058275 w 11163300"/>
              <a:gd name="connsiteY4" fmla="*/ 2571750 h 4991100"/>
              <a:gd name="connsiteX5" fmla="*/ 9791700 w 11163300"/>
              <a:gd name="connsiteY5" fmla="*/ 4371975 h 4991100"/>
              <a:gd name="connsiteX6" fmla="*/ 11163300 w 11163300"/>
              <a:gd name="connsiteY6" fmla="*/ 4991100 h 499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3300" h="4991100">
                <a:moveTo>
                  <a:pt x="0" y="0"/>
                </a:moveTo>
                <a:cubicBezTo>
                  <a:pt x="239712" y="222250"/>
                  <a:pt x="479425" y="444500"/>
                  <a:pt x="1123950" y="781050"/>
                </a:cubicBezTo>
                <a:cubicBezTo>
                  <a:pt x="1768475" y="1117600"/>
                  <a:pt x="2909888" y="1911350"/>
                  <a:pt x="3867150" y="2019300"/>
                </a:cubicBezTo>
                <a:cubicBezTo>
                  <a:pt x="4824412" y="2127250"/>
                  <a:pt x="6002337" y="1336675"/>
                  <a:pt x="6867525" y="1428750"/>
                </a:cubicBezTo>
                <a:cubicBezTo>
                  <a:pt x="7732713" y="1520825"/>
                  <a:pt x="8570913" y="2081213"/>
                  <a:pt x="9058275" y="2571750"/>
                </a:cubicBezTo>
                <a:cubicBezTo>
                  <a:pt x="9545637" y="3062287"/>
                  <a:pt x="9440863" y="3968750"/>
                  <a:pt x="9791700" y="4371975"/>
                </a:cubicBezTo>
                <a:cubicBezTo>
                  <a:pt x="10142537" y="4775200"/>
                  <a:pt x="10652918" y="4883150"/>
                  <a:pt x="11163300" y="4991100"/>
                </a:cubicBezTo>
              </a:path>
            </a:pathLst>
          </a:cu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073F4B-B84A-779C-64FB-368C4FE0D0D8}"/>
              </a:ext>
            </a:extLst>
          </p:cNvPr>
          <p:cNvSpPr txBox="1"/>
          <p:nvPr/>
        </p:nvSpPr>
        <p:spPr>
          <a:xfrm>
            <a:off x="751312" y="2494109"/>
            <a:ext cx="14445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solidFill>
                  <a:schemeClr val="dk1"/>
                </a:solidFill>
                <a:latin typeface="Arial" panose="020B0604020202020204" pitchFamily="34" charset="0"/>
                <a:ea typeface="Arial"/>
                <a:cs typeface="Calibri" panose="020F0502020204030204" pitchFamily="34" charset="0"/>
                <a:sym typeface="Arial"/>
              </a:rPr>
              <a:t>تحديد الحالة التي يمكن إغلاقها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F49A38-3534-CBA0-1486-7F2D15559F19}"/>
              </a:ext>
            </a:extLst>
          </p:cNvPr>
          <p:cNvSpPr txBox="1"/>
          <p:nvPr/>
        </p:nvSpPr>
        <p:spPr>
          <a:xfrm>
            <a:off x="6846863" y="1839693"/>
            <a:ext cx="3049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إ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بل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غ الطفل أو الوالد أو مقدم الرعاية عن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الإغلاق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2E50EA-80E3-9B85-7D5C-8CEE27FA1A09}"/>
              </a:ext>
            </a:extLst>
          </p:cNvPr>
          <p:cNvSpPr txBox="1"/>
          <p:nvPr/>
        </p:nvSpPr>
        <p:spPr>
          <a:xfrm>
            <a:off x="3594434" y="1877974"/>
            <a:ext cx="26096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م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ناقش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ة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 حالة الطفل مع المشرف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662BD2-6626-847C-4E5A-6E2705B3B372}"/>
              </a:ext>
            </a:extLst>
          </p:cNvPr>
          <p:cNvSpPr txBox="1"/>
          <p:nvPr/>
        </p:nvSpPr>
        <p:spPr>
          <a:xfrm>
            <a:off x="9382088" y="3075057"/>
            <a:ext cx="1898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إك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م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ا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ل ملف الحالة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1F7965-8A9E-7B80-AE67-808D51DFBE7B}"/>
              </a:ext>
            </a:extLst>
          </p:cNvPr>
          <p:cNvSpPr txBox="1"/>
          <p:nvPr/>
        </p:nvSpPr>
        <p:spPr>
          <a:xfrm>
            <a:off x="6871819" y="4607798"/>
            <a:ext cx="22872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متابعة 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نهائية وطلب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 تقديم الملاحظات</a:t>
            </a:r>
            <a:endParaRPr lang="en-US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EC1DE30-5160-88DD-BAA7-86183F8B89D8}"/>
              </a:ext>
            </a:extLst>
          </p:cNvPr>
          <p:cNvSpPr/>
          <p:nvPr/>
        </p:nvSpPr>
        <p:spPr>
          <a:xfrm>
            <a:off x="708399" y="1587322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1BC15DA-0753-0090-F6F7-5E5E70C153FA}"/>
              </a:ext>
            </a:extLst>
          </p:cNvPr>
          <p:cNvSpPr/>
          <p:nvPr/>
        </p:nvSpPr>
        <p:spPr>
          <a:xfrm>
            <a:off x="2706331" y="256717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8D6C9BE-F703-9D77-C2AA-C1C7D7E82937}"/>
              </a:ext>
            </a:extLst>
          </p:cNvPr>
          <p:cNvSpPr/>
          <p:nvPr/>
        </p:nvSpPr>
        <p:spPr>
          <a:xfrm>
            <a:off x="4758892" y="2632746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99F335D-CAC6-64ED-CC86-7EC1E38CD249}"/>
              </a:ext>
            </a:extLst>
          </p:cNvPr>
          <p:cNvSpPr/>
          <p:nvPr/>
        </p:nvSpPr>
        <p:spPr>
          <a:xfrm>
            <a:off x="6951804" y="233425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8535598-3C3D-E30E-9FFF-2102CBA7A4B8}"/>
              </a:ext>
            </a:extLst>
          </p:cNvPr>
          <p:cNvSpPr/>
          <p:nvPr/>
        </p:nvSpPr>
        <p:spPr>
          <a:xfrm>
            <a:off x="8548958" y="316005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32B61F4-F40C-7384-AF6E-2784603AE0F4}"/>
              </a:ext>
            </a:extLst>
          </p:cNvPr>
          <p:cNvGrpSpPr/>
          <p:nvPr/>
        </p:nvGrpSpPr>
        <p:grpSpPr>
          <a:xfrm>
            <a:off x="10702524" y="1533825"/>
            <a:ext cx="694684" cy="976316"/>
            <a:chOff x="2013347" y="1776810"/>
            <a:chExt cx="2306524" cy="3241614"/>
          </a:xfrm>
          <a:solidFill>
            <a:schemeClr val="accent4"/>
          </a:solidFill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6EDADC4-E539-424F-07E1-4A8295139E6C}"/>
                </a:ext>
              </a:extLst>
            </p:cNvPr>
            <p:cNvGrpSpPr/>
            <p:nvPr/>
          </p:nvGrpSpPr>
          <p:grpSpPr>
            <a:xfrm>
              <a:off x="3594022" y="3229471"/>
              <a:ext cx="725849" cy="1788952"/>
              <a:chOff x="1047750" y="1929282"/>
              <a:chExt cx="679484" cy="1674679"/>
            </a:xfrm>
            <a:grpFill/>
          </p:grpSpPr>
          <p:sp>
            <p:nvSpPr>
              <p:cNvPr id="36" name="Round Same Side Corner Rectangle 46">
                <a:extLst>
                  <a:ext uri="{FF2B5EF4-FFF2-40B4-BE49-F238E27FC236}">
                    <a16:creationId xmlns:a16="http://schemas.microsoft.com/office/drawing/2014/main" id="{8B8CD5D5-C1EA-1DEC-3367-B7B828831D2B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B28074B7-60A1-1B1F-6287-41339568E75C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BD7BE4D5-C175-7B8D-BA29-A94C328BA4FA}"/>
                </a:ext>
              </a:extLst>
            </p:cNvPr>
            <p:cNvGrpSpPr/>
            <p:nvPr/>
          </p:nvGrpSpPr>
          <p:grpSpPr>
            <a:xfrm>
              <a:off x="2013347" y="1776810"/>
              <a:ext cx="888336" cy="3241614"/>
              <a:chOff x="1082512" y="1656618"/>
              <a:chExt cx="888336" cy="3241614"/>
            </a:xfrm>
            <a:grpFill/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3D02F386-5E6D-483C-21ED-D1321E42EE90}"/>
                  </a:ext>
                </a:extLst>
              </p:cNvPr>
              <p:cNvSpPr/>
              <p:nvPr/>
            </p:nvSpPr>
            <p:spPr>
              <a:xfrm>
                <a:off x="1082512" y="1656618"/>
                <a:ext cx="888336" cy="88833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Round Same Side Corner Rectangle 46">
                <a:extLst>
                  <a:ext uri="{FF2B5EF4-FFF2-40B4-BE49-F238E27FC236}">
                    <a16:creationId xmlns:a16="http://schemas.microsoft.com/office/drawing/2014/main" id="{9EC51232-D5E5-D150-5AAB-AB44D7BA52A9}"/>
                  </a:ext>
                </a:extLst>
              </p:cNvPr>
              <p:cNvSpPr/>
              <p:nvPr/>
            </p:nvSpPr>
            <p:spPr>
              <a:xfrm>
                <a:off x="1089026" y="2708811"/>
                <a:ext cx="878351" cy="218942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46" name="Oval 45">
            <a:extLst>
              <a:ext uri="{FF2B5EF4-FFF2-40B4-BE49-F238E27FC236}">
                <a16:creationId xmlns:a16="http://schemas.microsoft.com/office/drawing/2014/main" id="{FC9C1FA6-8253-82BE-CF12-040851F27B46}"/>
              </a:ext>
            </a:extLst>
          </p:cNvPr>
          <p:cNvSpPr/>
          <p:nvPr/>
        </p:nvSpPr>
        <p:spPr>
          <a:xfrm>
            <a:off x="9285010" y="460779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3030848-56DF-1B49-0E66-748D67F8D505}"/>
              </a:ext>
            </a:extLst>
          </p:cNvPr>
          <p:cNvSpPr/>
          <p:nvPr/>
        </p:nvSpPr>
        <p:spPr>
          <a:xfrm>
            <a:off x="10845844" y="5707457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٧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1A95315-B341-A81A-3683-3DEB366CDEE4}"/>
              </a:ext>
            </a:extLst>
          </p:cNvPr>
          <p:cNvSpPr txBox="1"/>
          <p:nvPr/>
        </p:nvSpPr>
        <p:spPr>
          <a:xfrm>
            <a:off x="2759325" y="3522948"/>
            <a:ext cx="2040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تحضير المناقشة مع المشرف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BA0030-07B4-B580-48B0-170FD2DC42E9}"/>
              </a:ext>
            </a:extLst>
          </p:cNvPr>
          <p:cNvSpPr txBox="1"/>
          <p:nvPr/>
        </p:nvSpPr>
        <p:spPr>
          <a:xfrm>
            <a:off x="7887301" y="6018459"/>
            <a:ext cx="2745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ق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يا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م بتخزين الملف بأمان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91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5233233F-8033-93FF-7E79-3E917C878150}"/>
              </a:ext>
            </a:extLst>
          </p:cNvPr>
          <p:cNvSpPr txBox="1">
            <a:spLocks/>
          </p:cNvSpPr>
          <p:nvPr/>
        </p:nvSpPr>
        <p:spPr>
          <a:xfrm>
            <a:off x="5040583" y="1841271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890192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المرونة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82DB395-E38D-A612-8C4F-D93B7F99E7DE}"/>
              </a:ext>
            </a:extLst>
          </p:cNvPr>
          <p:cNvGrpSpPr/>
          <p:nvPr/>
        </p:nvGrpSpPr>
        <p:grpSpPr>
          <a:xfrm>
            <a:off x="2006600" y="1769964"/>
            <a:ext cx="2514600" cy="3495872"/>
            <a:chOff x="1054100" y="2189692"/>
            <a:chExt cx="1841500" cy="256010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138C0CE-3FCD-8BEA-3401-E29F168B86B4}"/>
                </a:ext>
              </a:extLst>
            </p:cNvPr>
            <p:cNvSpPr/>
            <p:nvPr/>
          </p:nvSpPr>
          <p:spPr>
            <a:xfrm>
              <a:off x="1054100" y="3708400"/>
              <a:ext cx="1841500" cy="1041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73C1314-D225-9ECC-4CB8-E1400722A94C}"/>
                </a:ext>
              </a:extLst>
            </p:cNvPr>
            <p:cNvSpPr/>
            <p:nvPr/>
          </p:nvSpPr>
          <p:spPr>
            <a:xfrm rot="18813509">
              <a:off x="804883" y="3059315"/>
              <a:ext cx="1841500" cy="10225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5" name="Rectangle: Single Corner Snipped 4">
              <a:extLst>
                <a:ext uri="{FF2B5EF4-FFF2-40B4-BE49-F238E27FC236}">
                  <a16:creationId xmlns:a16="http://schemas.microsoft.com/office/drawing/2014/main" id="{B9197475-A8EF-7377-1002-42BA958E9D52}"/>
                </a:ext>
              </a:extLst>
            </p:cNvPr>
            <p:cNvSpPr/>
            <p:nvPr/>
          </p:nvSpPr>
          <p:spPr>
            <a:xfrm>
              <a:off x="1974850" y="3276600"/>
              <a:ext cx="704850" cy="431800"/>
            </a:xfrm>
            <a:prstGeom prst="snip1Rect">
              <a:avLst>
                <a:gd name="adj" fmla="val 40196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EF210B7-A4FC-88C1-AB66-E9466D07328D}"/>
              </a:ext>
            </a:extLst>
          </p:cNvPr>
          <p:cNvSpPr txBox="1"/>
          <p:nvPr/>
        </p:nvSpPr>
        <p:spPr>
          <a:xfrm>
            <a:off x="5977539" y="2711817"/>
            <a:ext cx="50927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r" rtl="1">
              <a:spcBef>
                <a:spcPts val="0"/>
              </a:spcBef>
              <a:spcAft>
                <a:spcPts val="0"/>
              </a:spcAft>
            </a:pPr>
            <a:r>
              <a:rPr lang="en-GB" sz="24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يمكن إعادة فتح الحالات</a:t>
            </a:r>
            <a:r>
              <a:rPr lang="ar-SA" sz="24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en-GB" sz="2400" b="1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في أي وقت</a:t>
            </a:r>
            <a:r>
              <a:rPr lang="ar-SA" sz="2400" b="1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</a:t>
            </a:r>
            <a:r>
              <a:rPr lang="en-GB" sz="24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حينما:</a:t>
            </a:r>
          </a:p>
          <a:p>
            <a:pPr marR="0" lvl="0" algn="r" rtl="1">
              <a:spcBef>
                <a:spcPts val="0"/>
              </a:spcBef>
              <a:spcAft>
                <a:spcPts val="0"/>
              </a:spcAft>
            </a:pPr>
            <a:endParaRPr lang="en-GB" sz="24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342900" marR="0" lvl="0" indent="-3429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تصبح المعلومات الجديدة متاحة ، أو</a:t>
            </a:r>
          </a:p>
          <a:p>
            <a:pPr marL="342900" marR="0" lvl="0" indent="-3429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يتغير وضع الطفل وهناك حاجة مرة أخرى لدعم إدارة الحالة لتلبية احتياجات الطفل</a:t>
            </a: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7AAE7123-0190-4C84-31FF-8D26EA26DF17}"/>
              </a:ext>
            </a:extLst>
          </p:cNvPr>
          <p:cNvSpPr/>
          <p:nvPr/>
        </p:nvSpPr>
        <p:spPr>
          <a:xfrm>
            <a:off x="3333939" y="2373213"/>
            <a:ext cx="1308100" cy="1308100"/>
          </a:xfrm>
          <a:prstGeom prst="arc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F86C7A80-DB9E-06B4-9974-7E1DF364C1FD}"/>
              </a:ext>
            </a:extLst>
          </p:cNvPr>
          <p:cNvSpPr/>
          <p:nvPr/>
        </p:nvSpPr>
        <p:spPr>
          <a:xfrm>
            <a:off x="3403978" y="2175615"/>
            <a:ext cx="1308100" cy="1308100"/>
          </a:xfrm>
          <a:prstGeom prst="arc">
            <a:avLst>
              <a:gd name="adj1" fmla="val 16200000"/>
              <a:gd name="adj2" fmla="val 17940102"/>
            </a:avLst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6993D8B-DEEC-7947-E7B2-A74C4AB3492F}"/>
              </a:ext>
            </a:extLst>
          </p:cNvPr>
          <p:cNvSpPr/>
          <p:nvPr/>
        </p:nvSpPr>
        <p:spPr>
          <a:xfrm>
            <a:off x="1182337" y="2150751"/>
            <a:ext cx="3871585" cy="3327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العمر ومرحلة النمو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150820E-88F1-414B-A83E-5F094112BA04}"/>
              </a:ext>
            </a:extLst>
          </p:cNvPr>
          <p:cNvSpPr txBox="1"/>
          <p:nvPr/>
        </p:nvSpPr>
        <p:spPr>
          <a:xfrm>
            <a:off x="1765794" y="2865483"/>
            <a:ext cx="3064404" cy="2046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>
              <a:lnSpc>
                <a:spcPct val="107000"/>
              </a:lnSpc>
              <a:spcAft>
                <a:spcPts val="800"/>
              </a:spcAft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ستخبرهم أن قضيتهم </a:t>
            </a:r>
            <a:r>
              <a:rPr lang="ar-SA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سيتم إغلاقها</a:t>
            </a: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وأن دعم إدارة الحالة سينتهي؟</a:t>
            </a:r>
            <a:endParaRPr lang="en-U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7D83942-4C88-4A2D-BA91-F29F5F4B59EC}"/>
              </a:ext>
            </a:extLst>
          </p:cNvPr>
          <p:cNvSpPr txBox="1"/>
          <p:nvPr/>
        </p:nvSpPr>
        <p:spPr>
          <a:xfrm>
            <a:off x="5286581" y="5046860"/>
            <a:ext cx="13830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2400" dirty="0">
                <a:latin typeface="Calibri" panose="020F0502020204030204" pitchFamily="34" charset="0"/>
                <a:cs typeface="Calibri" panose="020F0502020204030204" pitchFamily="34" charset="0"/>
              </a:rPr>
              <a:t>ض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رار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74B5101-D5AC-4C81-A4D8-0E11C711EFD5}"/>
              </a:ext>
            </a:extLst>
          </p:cNvPr>
          <p:cNvSpPr txBox="1"/>
          <p:nvPr/>
        </p:nvSpPr>
        <p:spPr>
          <a:xfrm>
            <a:off x="7206946" y="5046860"/>
            <a:ext cx="1106906" cy="467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زي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</a:t>
            </a:r>
            <a:r>
              <a:rPr lang="ar-SA" sz="2400" dirty="0" err="1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FF9E69F-4598-41F5-BB76-7B41560D2E8B}"/>
              </a:ext>
            </a:extLst>
          </p:cNvPr>
          <p:cNvSpPr txBox="1"/>
          <p:nvPr/>
        </p:nvSpPr>
        <p:spPr>
          <a:xfrm>
            <a:off x="8546511" y="5046859"/>
            <a:ext cx="1003302" cy="467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أمينة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28397FE-7564-484C-969B-26000C8D4355}"/>
              </a:ext>
            </a:extLst>
          </p:cNvPr>
          <p:cNvSpPr txBox="1"/>
          <p:nvPr/>
        </p:nvSpPr>
        <p:spPr>
          <a:xfrm>
            <a:off x="9958055" y="5067505"/>
            <a:ext cx="1003303" cy="467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سليم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637E49D-38E1-4F55-A978-FA3BC100E4F0}"/>
              </a:ext>
            </a:extLst>
          </p:cNvPr>
          <p:cNvGrpSpPr/>
          <p:nvPr/>
        </p:nvGrpSpPr>
        <p:grpSpPr>
          <a:xfrm>
            <a:off x="5827093" y="3363225"/>
            <a:ext cx="679484" cy="1263631"/>
            <a:chOff x="3524508" y="2679091"/>
            <a:chExt cx="327409" cy="608880"/>
          </a:xfrm>
          <a:solidFill>
            <a:schemeClr val="accent4"/>
          </a:solidFill>
        </p:grpSpPr>
        <p:sp>
          <p:nvSpPr>
            <p:cNvPr id="68" name="Round Same Side Corner Rectangle 46">
              <a:extLst>
                <a:ext uri="{FF2B5EF4-FFF2-40B4-BE49-F238E27FC236}">
                  <a16:creationId xmlns:a16="http://schemas.microsoft.com/office/drawing/2014/main" id="{10E4EAD3-30DE-48A9-908A-D0BE631247F2}"/>
                </a:ext>
              </a:extLst>
            </p:cNvPr>
            <p:cNvSpPr/>
            <p:nvPr/>
          </p:nvSpPr>
          <p:spPr>
            <a:xfrm>
              <a:off x="3526909" y="3062732"/>
              <a:ext cx="323729" cy="22523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4880778F-A88F-4944-B45F-705ACD822982}"/>
                </a:ext>
              </a:extLst>
            </p:cNvPr>
            <p:cNvSpPr/>
            <p:nvPr/>
          </p:nvSpPr>
          <p:spPr>
            <a:xfrm>
              <a:off x="3524508" y="2679091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ar-S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٣</a:t>
              </a:r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8B4F388-818A-40B6-A14C-B039FF3BBE0B}"/>
              </a:ext>
            </a:extLst>
          </p:cNvPr>
          <p:cNvGrpSpPr/>
          <p:nvPr/>
        </p:nvGrpSpPr>
        <p:grpSpPr>
          <a:xfrm>
            <a:off x="7385494" y="2960946"/>
            <a:ext cx="679484" cy="1674679"/>
            <a:chOff x="3524508" y="2679091"/>
            <a:chExt cx="327409" cy="806943"/>
          </a:xfrm>
          <a:solidFill>
            <a:schemeClr val="accent4"/>
          </a:solidFill>
        </p:grpSpPr>
        <p:sp>
          <p:nvSpPr>
            <p:cNvPr id="66" name="Round Same Side Corner Rectangle 46">
              <a:extLst>
                <a:ext uri="{FF2B5EF4-FFF2-40B4-BE49-F238E27FC236}">
                  <a16:creationId xmlns:a16="http://schemas.microsoft.com/office/drawing/2014/main" id="{37CBA12F-388F-42E8-95E3-69CF1694A634}"/>
                </a:ext>
              </a:extLst>
            </p:cNvPr>
            <p:cNvSpPr/>
            <p:nvPr/>
          </p:nvSpPr>
          <p:spPr>
            <a:xfrm>
              <a:off x="3526909" y="3062732"/>
              <a:ext cx="323729" cy="423302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9239F9D2-6668-4D62-A0E8-24F0F1D42A5F}"/>
                </a:ext>
              </a:extLst>
            </p:cNvPr>
            <p:cNvSpPr/>
            <p:nvPr/>
          </p:nvSpPr>
          <p:spPr>
            <a:xfrm>
              <a:off x="3524508" y="2679091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ar-S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٦</a:t>
              </a:r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Round Same Side Corner Rectangle 46">
            <a:extLst>
              <a:ext uri="{FF2B5EF4-FFF2-40B4-BE49-F238E27FC236}">
                <a16:creationId xmlns:a16="http://schemas.microsoft.com/office/drawing/2014/main" id="{B9612724-7485-4DAA-B57D-ED8DBBF44832}"/>
              </a:ext>
            </a:extLst>
          </p:cNvPr>
          <p:cNvSpPr/>
          <p:nvPr/>
        </p:nvSpPr>
        <p:spPr>
          <a:xfrm>
            <a:off x="8806161" y="3380379"/>
            <a:ext cx="679484" cy="124647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8B5C7DC1-8CF3-49EA-BCC7-F9DBF8E616CD}"/>
              </a:ext>
            </a:extLst>
          </p:cNvPr>
          <p:cNvSpPr/>
          <p:nvPr/>
        </p:nvSpPr>
        <p:spPr>
          <a:xfrm>
            <a:off x="8801178" y="2584198"/>
            <a:ext cx="679484" cy="6794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١٢</a:t>
            </a:r>
            <a:endParaRPr lang="en-C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97B57F0-4199-40F6-9D31-049101801910}"/>
              </a:ext>
            </a:extLst>
          </p:cNvPr>
          <p:cNvGrpSpPr/>
          <p:nvPr/>
        </p:nvGrpSpPr>
        <p:grpSpPr>
          <a:xfrm>
            <a:off x="10159400" y="2274539"/>
            <a:ext cx="679484" cy="2352317"/>
            <a:chOff x="3524508" y="2679091"/>
            <a:chExt cx="327409" cy="1133463"/>
          </a:xfrm>
          <a:solidFill>
            <a:schemeClr val="accent4"/>
          </a:solidFill>
        </p:grpSpPr>
        <p:sp>
          <p:nvSpPr>
            <p:cNvPr id="62" name="Round Same Side Corner Rectangle 46">
              <a:extLst>
                <a:ext uri="{FF2B5EF4-FFF2-40B4-BE49-F238E27FC236}">
                  <a16:creationId xmlns:a16="http://schemas.microsoft.com/office/drawing/2014/main" id="{F06DBF14-87E3-4310-A992-F3A565862822}"/>
                </a:ext>
              </a:extLst>
            </p:cNvPr>
            <p:cNvSpPr/>
            <p:nvPr/>
          </p:nvSpPr>
          <p:spPr>
            <a:xfrm>
              <a:off x="3526909" y="3062730"/>
              <a:ext cx="323729" cy="74982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000E0882-921D-4C47-AF5A-CE3520FCF134}"/>
                </a:ext>
              </a:extLst>
            </p:cNvPr>
            <p:cNvSpPr/>
            <p:nvPr/>
          </p:nvSpPr>
          <p:spPr>
            <a:xfrm>
              <a:off x="3524508" y="2679091"/>
              <a:ext cx="327409" cy="32740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ar-SA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١٦</a:t>
              </a:r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Round Same Side Corner Rectangle 46">
            <a:extLst>
              <a:ext uri="{FF2B5EF4-FFF2-40B4-BE49-F238E27FC236}">
                <a16:creationId xmlns:a16="http://schemas.microsoft.com/office/drawing/2014/main" id="{67233965-8E18-4226-9877-6E94A786EA84}"/>
              </a:ext>
            </a:extLst>
          </p:cNvPr>
          <p:cNvSpPr/>
          <p:nvPr/>
        </p:nvSpPr>
        <p:spPr>
          <a:xfrm>
            <a:off x="10433058" y="4113261"/>
            <a:ext cx="132168" cy="513595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ound Same Side Corner Rectangle 46">
            <a:extLst>
              <a:ext uri="{FF2B5EF4-FFF2-40B4-BE49-F238E27FC236}">
                <a16:creationId xmlns:a16="http://schemas.microsoft.com/office/drawing/2014/main" id="{283FDD6C-3E12-4C7C-805F-C33C75BB3BE8}"/>
              </a:ext>
            </a:extLst>
          </p:cNvPr>
          <p:cNvSpPr/>
          <p:nvPr/>
        </p:nvSpPr>
        <p:spPr>
          <a:xfrm>
            <a:off x="6095378" y="4477820"/>
            <a:ext cx="130683" cy="149036"/>
          </a:xfrm>
          <a:prstGeom prst="round2SameRect">
            <a:avLst>
              <a:gd name="adj1" fmla="val 46112"/>
              <a:gd name="adj2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401E12F-7219-90DA-5EB0-DCDA3641A9B6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2" name="Google Shape;501;p15">
              <a:extLst>
                <a:ext uri="{FF2B5EF4-FFF2-40B4-BE49-F238E27FC236}">
                  <a16:creationId xmlns:a16="http://schemas.microsoft.com/office/drawing/2014/main" id="{5A85BC9F-98B2-619C-FE44-5E8EB1C5219B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3" name="Google Shape;502;p15">
              <a:extLst>
                <a:ext uri="{FF2B5EF4-FFF2-40B4-BE49-F238E27FC236}">
                  <a16:creationId xmlns:a16="http://schemas.microsoft.com/office/drawing/2014/main" id="{7FF96D18-7211-6FCD-B07A-64AC3B84F42F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7" name="Google Shape;503;p15">
                <a:extLst>
                  <a:ext uri="{FF2B5EF4-FFF2-40B4-BE49-F238E27FC236}">
                    <a16:creationId xmlns:a16="http://schemas.microsoft.com/office/drawing/2014/main" id="{0E7C6212-1288-C0DB-8CDF-FEF04AE6B02B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٥٢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Google Shape;504;p15">
                <a:extLst>
                  <a:ext uri="{FF2B5EF4-FFF2-40B4-BE49-F238E27FC236}">
                    <a16:creationId xmlns:a16="http://schemas.microsoft.com/office/drawing/2014/main" id="{1E509830-62AE-5C67-3D9F-052FF2236400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4" name="Google Shape;505;p15">
              <a:extLst>
                <a:ext uri="{FF2B5EF4-FFF2-40B4-BE49-F238E27FC236}">
                  <a16:creationId xmlns:a16="http://schemas.microsoft.com/office/drawing/2014/main" id="{B86C8E1D-4E22-52A1-2AA9-6C4CC79B281F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5" name="Google Shape;506;p15">
                <a:extLst>
                  <a:ext uri="{FF2B5EF4-FFF2-40B4-BE49-F238E27FC236}">
                    <a16:creationId xmlns:a16="http://schemas.microsoft.com/office/drawing/2014/main" id="{E7E34E24-649E-0BF8-AD4D-2DC707E5CDA5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6" name="Google Shape;507;p15">
                <a:extLst>
                  <a:ext uri="{FF2B5EF4-FFF2-40B4-BE49-F238E27FC236}">
                    <a16:creationId xmlns:a16="http://schemas.microsoft.com/office/drawing/2014/main" id="{DAA49645-DEFD-E1BD-FE6C-5D42499DC0A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4569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195C7EC6-ACA5-2569-AC80-E6946A55763E}"/>
              </a:ext>
            </a:extLst>
          </p:cNvPr>
          <p:cNvSpPr txBox="1">
            <a:spLocks/>
          </p:cNvSpPr>
          <p:nvPr/>
        </p:nvSpPr>
        <p:spPr>
          <a:xfrm>
            <a:off x="4671906" y="314791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1681294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4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highlight>
                  <a:srgbClr val="FFFF00"/>
                </a:highlight>
              </a:rPr>
              <a:t>لعب الأدوار</a:t>
            </a:r>
            <a:endParaRPr dirty="0">
              <a:highlight>
                <a:srgbClr val="FFFF00"/>
              </a:highlight>
            </a:endParaRPr>
          </a:p>
        </p:txBody>
      </p:sp>
      <p:grpSp>
        <p:nvGrpSpPr>
          <p:cNvPr id="616" name="Google Shape;616;p24"/>
          <p:cNvGrpSpPr/>
          <p:nvPr/>
        </p:nvGrpSpPr>
        <p:grpSpPr>
          <a:xfrm>
            <a:off x="4014672" y="2761372"/>
            <a:ext cx="2027431" cy="2457011"/>
            <a:chOff x="6805603" y="1046705"/>
            <a:chExt cx="1097888" cy="1277895"/>
          </a:xfrm>
        </p:grpSpPr>
        <p:sp>
          <p:nvSpPr>
            <p:cNvPr id="617" name="Google Shape;617;p24"/>
            <p:cNvSpPr/>
            <p:nvPr/>
          </p:nvSpPr>
          <p:spPr>
            <a:xfrm rot="1100420">
              <a:off x="7141985" y="1874813"/>
              <a:ext cx="152400" cy="436907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24"/>
            <p:cNvSpPr/>
            <p:nvPr/>
          </p:nvSpPr>
          <p:spPr>
            <a:xfrm rot="826591">
              <a:off x="6902427" y="1141103"/>
              <a:ext cx="904241" cy="922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24"/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24"/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24"/>
            <p:cNvSpPr/>
            <p:nvPr/>
          </p:nvSpPr>
          <p:spPr>
            <a:xfrm rot="-9880359">
              <a:off x="7178956" y="1637818"/>
              <a:ext cx="306872" cy="247075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2" name="Google Shape;622;p24"/>
          <p:cNvGrpSpPr/>
          <p:nvPr/>
        </p:nvGrpSpPr>
        <p:grpSpPr>
          <a:xfrm rot="-1967241">
            <a:off x="6071199" y="2109552"/>
            <a:ext cx="2027429" cy="2485820"/>
            <a:chOff x="6805604" y="1046705"/>
            <a:chExt cx="1097888" cy="1292882"/>
          </a:xfrm>
        </p:grpSpPr>
        <p:sp>
          <p:nvSpPr>
            <p:cNvPr id="623" name="Google Shape;623;p24"/>
            <p:cNvSpPr/>
            <p:nvPr/>
          </p:nvSpPr>
          <p:spPr>
            <a:xfrm rot="582262">
              <a:off x="7185878" y="1892961"/>
              <a:ext cx="152400" cy="436908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24"/>
            <p:cNvSpPr/>
            <p:nvPr/>
          </p:nvSpPr>
          <p:spPr>
            <a:xfrm rot="826591">
              <a:off x="6902428" y="1141103"/>
              <a:ext cx="904241" cy="922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24"/>
            <p:cNvSpPr/>
            <p:nvPr/>
          </p:nvSpPr>
          <p:spPr>
            <a:xfrm rot="826591">
              <a:off x="6846848" y="1323092"/>
              <a:ext cx="197662" cy="32612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24"/>
            <p:cNvSpPr/>
            <p:nvPr/>
          </p:nvSpPr>
          <p:spPr>
            <a:xfrm rot="826591">
              <a:off x="7648389" y="1519621"/>
              <a:ext cx="197662" cy="32612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24"/>
            <p:cNvSpPr/>
            <p:nvPr/>
          </p:nvSpPr>
          <p:spPr>
            <a:xfrm rot="726908">
              <a:off x="7119521" y="1730088"/>
              <a:ext cx="306872" cy="247075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56C7B79-BAE7-DC05-B37C-7870EAEE2475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FAC3C87D-F9B9-209F-3B6D-569DAEA9EA0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EFB9E0D-AA67-9745-FB50-75876E3A0930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B0824F2-23F8-EBEA-EA63-00693903A15B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١٨٩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C176F05-6D3E-29A6-3F9F-E98C24573869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25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9607478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الأخطاء الشائعة في نموذج إ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غلاق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34" name="Google Shape;634;p25"/>
          <p:cNvGrpSpPr/>
          <p:nvPr/>
        </p:nvGrpSpPr>
        <p:grpSpPr>
          <a:xfrm>
            <a:off x="4422725" y="2616420"/>
            <a:ext cx="2654704" cy="2475499"/>
            <a:chOff x="1574957" y="2192954"/>
            <a:chExt cx="2894383" cy="2588416"/>
          </a:xfrm>
        </p:grpSpPr>
        <p:grpSp>
          <p:nvGrpSpPr>
            <p:cNvPr id="635" name="Google Shape;635;p25"/>
            <p:cNvGrpSpPr/>
            <p:nvPr/>
          </p:nvGrpSpPr>
          <p:grpSpPr>
            <a:xfrm>
              <a:off x="1574957" y="2192954"/>
              <a:ext cx="2894383" cy="2588416"/>
              <a:chOff x="1330362" y="2812046"/>
              <a:chExt cx="2205152" cy="1972046"/>
            </a:xfrm>
          </p:grpSpPr>
          <p:sp>
            <p:nvSpPr>
              <p:cNvPr id="636" name="Google Shape;636;p25"/>
              <p:cNvSpPr/>
              <p:nvPr/>
            </p:nvSpPr>
            <p:spPr>
              <a:xfrm rot="-621676">
                <a:off x="1459832" y="2999874"/>
                <a:ext cx="1283368" cy="1556084"/>
              </a:xfrm>
              <a:prstGeom prst="snip1Rect">
                <a:avLst>
                  <a:gd name="adj" fmla="val 16667"/>
                </a:avLst>
              </a:prstGeom>
              <a:solidFill>
                <a:schemeClr val="accent4"/>
              </a:solidFill>
              <a:ln w="762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7" name="Google Shape;637;p25"/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>
                  <a:gd name="adj" fmla="val 16667"/>
                </a:avLst>
              </a:prstGeom>
              <a:solidFill>
                <a:schemeClr val="accent4"/>
              </a:solidFill>
              <a:ln w="762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38" name="Google Shape;638;p25"/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>
                  <a:gd name="adj" fmla="val 16667"/>
                </a:avLst>
              </a:prstGeom>
              <a:solidFill>
                <a:schemeClr val="accent4"/>
              </a:solidFill>
              <a:ln w="762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39" name="Google Shape;639;p25"/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</p:grpSpPr>
          <p:sp>
            <p:nvSpPr>
              <p:cNvPr id="640" name="Google Shape;640;p25"/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1" name="Google Shape;641;p25"/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9234293-1454-4E6C-6536-F435005EA1FF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13" name="Google Shape;501;p15">
              <a:extLst>
                <a:ext uri="{FF2B5EF4-FFF2-40B4-BE49-F238E27FC236}">
                  <a16:creationId xmlns:a16="http://schemas.microsoft.com/office/drawing/2014/main" id="{FD08CD8D-B528-0189-D638-8F87A4AD9419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4" name="Google Shape;502;p15">
              <a:extLst>
                <a:ext uri="{FF2B5EF4-FFF2-40B4-BE49-F238E27FC236}">
                  <a16:creationId xmlns:a16="http://schemas.microsoft.com/office/drawing/2014/main" id="{3C970F02-591D-939B-1CDB-42DFC92BACE6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18" name="Google Shape;503;p15">
                <a:extLst>
                  <a:ext uri="{FF2B5EF4-FFF2-40B4-BE49-F238E27FC236}">
                    <a16:creationId xmlns:a16="http://schemas.microsoft.com/office/drawing/2014/main" id="{C283F30C-A516-81E5-CBFC-93434F0B204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0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١٩٠-١٩١</a:t>
                </a:r>
                <a:endParaRPr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Google Shape;504;p15">
                <a:extLst>
                  <a:ext uri="{FF2B5EF4-FFF2-40B4-BE49-F238E27FC236}">
                    <a16:creationId xmlns:a16="http://schemas.microsoft.com/office/drawing/2014/main" id="{6ABDEC88-35E9-397C-9B77-749F31BB7B97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5" name="Google Shape;505;p15">
              <a:extLst>
                <a:ext uri="{FF2B5EF4-FFF2-40B4-BE49-F238E27FC236}">
                  <a16:creationId xmlns:a16="http://schemas.microsoft.com/office/drawing/2014/main" id="{369289A5-2F6E-B5D1-877E-C7E48A493C54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16" name="Google Shape;506;p15">
                <a:extLst>
                  <a:ext uri="{FF2B5EF4-FFF2-40B4-BE49-F238E27FC236}">
                    <a16:creationId xmlns:a16="http://schemas.microsoft.com/office/drawing/2014/main" id="{40502FD9-57BF-858D-DF93-5F429EDE5B7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7" name="Google Shape;507;p15">
                <a:extLst>
                  <a:ext uri="{FF2B5EF4-FFF2-40B4-BE49-F238E27FC236}">
                    <a16:creationId xmlns:a16="http://schemas.microsoft.com/office/drawing/2014/main" id="{E287D09F-D623-0E6B-2B76-92FC497FF806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3" name="Google Shape;523;p17"/>
          <p:cNvSpPr/>
          <p:nvPr/>
        </p:nvSpPr>
        <p:spPr>
          <a:xfrm>
            <a:off x="5570220" y="204641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25" name="Google Shape;525;p17"/>
          <p:cNvSpPr/>
          <p:nvPr/>
        </p:nvSpPr>
        <p:spPr>
          <a:xfrm>
            <a:off x="2205826" y="204641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26" name="Google Shape;526;p17"/>
          <p:cNvSpPr txBox="1"/>
          <p:nvPr/>
        </p:nvSpPr>
        <p:spPr>
          <a:xfrm>
            <a:off x="7503795" y="3552203"/>
            <a:ext cx="2861638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يتطلب إغلاق الحالة من </a:t>
            </a:r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en-GB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خصائي </a:t>
            </a:r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الحالة</a:t>
            </a:r>
            <a:r>
              <a:rPr lang="en-GB" sz="2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مناقشة الحالة أولاً مع مشرفه</a:t>
            </a:r>
            <a:endParaRPr sz="22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Google Shape;526;p17">
            <a:extLst>
              <a:ext uri="{FF2B5EF4-FFF2-40B4-BE49-F238E27FC236}">
                <a16:creationId xmlns:a16="http://schemas.microsoft.com/office/drawing/2014/main" id="{DE4612E6-A95B-0122-AC81-B3E64CAF6AAF}"/>
              </a:ext>
            </a:extLst>
          </p:cNvPr>
          <p:cNvSpPr txBox="1"/>
          <p:nvPr/>
        </p:nvSpPr>
        <p:spPr>
          <a:xfrm>
            <a:off x="1345718" y="3552203"/>
            <a:ext cx="2771775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يجب أن يتضمن نموذج إغلاق الحالة معلومات عن الوضع الحالي للطفل وسلامته ورفاهه ورعايته</a:t>
            </a:r>
            <a:endParaRPr sz="22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Google Shape;523;p17">
            <a:extLst>
              <a:ext uri="{FF2B5EF4-FFF2-40B4-BE49-F238E27FC236}">
                <a16:creationId xmlns:a16="http://schemas.microsoft.com/office/drawing/2014/main" id="{E5FB4D08-F7E3-A0BC-9451-D36B05EF1D67}"/>
              </a:ext>
            </a:extLst>
          </p:cNvPr>
          <p:cNvSpPr/>
          <p:nvPr/>
        </p:nvSpPr>
        <p:spPr>
          <a:xfrm>
            <a:off x="8934614" y="2046413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526;p17">
            <a:extLst>
              <a:ext uri="{FF2B5EF4-FFF2-40B4-BE49-F238E27FC236}">
                <a16:creationId xmlns:a16="http://schemas.microsoft.com/office/drawing/2014/main" id="{98BD3ABB-8587-6FEA-FBB9-C86E43E6E3F5}"/>
              </a:ext>
            </a:extLst>
          </p:cNvPr>
          <p:cNvSpPr txBox="1"/>
          <p:nvPr/>
        </p:nvSpPr>
        <p:spPr>
          <a:xfrm>
            <a:off x="4866240" y="3706091"/>
            <a:ext cx="245951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يجب إبلاغ الأطفال وإشراكهم في إغلاق حالتهم</a:t>
            </a:r>
            <a:endParaRPr sz="22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3680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"/>
          <p:cNvSpPr txBox="1"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3" name="Google Shape;263;p3"/>
          <p:cNvSpPr txBox="1"/>
          <p:nvPr/>
        </p:nvSpPr>
        <p:spPr>
          <a:xfrm>
            <a:off x="6996146" y="2122071"/>
            <a:ext cx="3444353" cy="2246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</a:pPr>
            <a:r>
              <a:rPr lang="en-GB" sz="28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تزويد المشاركين بالمعرفة والمهارات لإغلاق ال</a:t>
            </a:r>
            <a:r>
              <a:rPr lang="ar-SA" sz="28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حالة</a:t>
            </a:r>
            <a:r>
              <a:rPr lang="en-GB" sz="28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بما يتماشى مع المبادئ التوجيهية والمعايير المشتركة بين الوكالات</a:t>
            </a:r>
            <a:endParaRPr lang="en-GB" sz="2800" b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2" name="Graphic 1" descr="Lock with solid fill">
            <a:extLst>
              <a:ext uri="{FF2B5EF4-FFF2-40B4-BE49-F238E27FC236}">
                <a16:creationId xmlns:a16="http://schemas.microsoft.com/office/drawing/2014/main" id="{FDF1F3A7-F397-9B6D-C1C6-2C311CDEE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97143" y="4368800"/>
            <a:ext cx="1961627" cy="1961627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rt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كيف ومتى يجب أن أقوم 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نقل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الحالة؟</a:t>
            </a:r>
          </a:p>
        </p:txBody>
      </p:sp>
    </p:spTree>
    <p:extLst>
      <p:ext uri="{BB962C8B-B14F-4D97-AF65-F5344CB8AC3E}">
        <p14:creationId xmlns:p14="http://schemas.microsoft.com/office/powerpoint/2010/main" val="1163550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5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نقل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8" name="Google Shape;498;p15"/>
          <p:cNvSpPr txBox="1"/>
          <p:nvPr/>
        </p:nvSpPr>
        <p:spPr>
          <a:xfrm>
            <a:off x="5945652" y="1691958"/>
            <a:ext cx="394635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إغلاق ا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لحال</a:t>
            </a:r>
            <a:r>
              <a:rPr lang="en-GB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ة</a:t>
            </a:r>
          </a:p>
        </p:txBody>
      </p:sp>
      <p:sp>
        <p:nvSpPr>
          <p:cNvPr id="499" name="Google Shape;499;p15"/>
          <p:cNvSpPr txBox="1"/>
          <p:nvPr/>
        </p:nvSpPr>
        <p:spPr>
          <a:xfrm>
            <a:off x="2299990" y="1746504"/>
            <a:ext cx="394635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      نقل</a:t>
            </a:r>
            <a:r>
              <a:rPr lang="en-GB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الحالة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A39206-5464-DB79-532C-3554B5F88CD2}"/>
              </a:ext>
            </a:extLst>
          </p:cNvPr>
          <p:cNvSpPr/>
          <p:nvPr/>
        </p:nvSpPr>
        <p:spPr>
          <a:xfrm>
            <a:off x="6336212" y="2896035"/>
            <a:ext cx="2817361" cy="2343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33B2C9-D406-9215-1A48-A71FB734B8CD}"/>
              </a:ext>
            </a:extLst>
          </p:cNvPr>
          <p:cNvSpPr/>
          <p:nvPr/>
        </p:nvSpPr>
        <p:spPr>
          <a:xfrm>
            <a:off x="6552931" y="3409867"/>
            <a:ext cx="2383921" cy="16413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FD9D4B-F245-DB60-D452-F228917E7A94}"/>
              </a:ext>
            </a:extLst>
          </p:cNvPr>
          <p:cNvSpPr/>
          <p:nvPr/>
        </p:nvSpPr>
        <p:spPr>
          <a:xfrm>
            <a:off x="7578056" y="3617426"/>
            <a:ext cx="753360" cy="83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17" name="Rectangle: Single Corner Snipped 16">
            <a:extLst>
              <a:ext uri="{FF2B5EF4-FFF2-40B4-BE49-F238E27FC236}">
                <a16:creationId xmlns:a16="http://schemas.microsoft.com/office/drawing/2014/main" id="{ECC5E130-D477-67B8-A4B2-D4269A51047B}"/>
              </a:ext>
            </a:extLst>
          </p:cNvPr>
          <p:cNvSpPr/>
          <p:nvPr/>
        </p:nvSpPr>
        <p:spPr>
          <a:xfrm>
            <a:off x="7051736" y="2536324"/>
            <a:ext cx="1279680" cy="816670"/>
          </a:xfrm>
          <a:prstGeom prst="snip1Rect">
            <a:avLst>
              <a:gd name="adj" fmla="val 401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19" name="Rectangle: Single Corner Snipped 18">
            <a:extLst>
              <a:ext uri="{FF2B5EF4-FFF2-40B4-BE49-F238E27FC236}">
                <a16:creationId xmlns:a16="http://schemas.microsoft.com/office/drawing/2014/main" id="{1A8EB0C4-421A-17C8-41C2-E835EEEB7066}"/>
              </a:ext>
            </a:extLst>
          </p:cNvPr>
          <p:cNvSpPr/>
          <p:nvPr/>
        </p:nvSpPr>
        <p:spPr>
          <a:xfrm>
            <a:off x="2988409" y="2673137"/>
            <a:ext cx="1993361" cy="2485422"/>
          </a:xfrm>
          <a:prstGeom prst="snip1Rect">
            <a:avLst>
              <a:gd name="adj" fmla="val 2490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B8DD248C-57F1-6E02-4DC9-509F3A283F33}"/>
              </a:ext>
            </a:extLst>
          </p:cNvPr>
          <p:cNvSpPr/>
          <p:nvPr/>
        </p:nvSpPr>
        <p:spPr>
          <a:xfrm>
            <a:off x="6603763" y="2554941"/>
            <a:ext cx="288900" cy="52070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41C75D5A-AF5D-7233-5084-66A6D1283604}"/>
              </a:ext>
            </a:extLst>
          </p:cNvPr>
          <p:cNvSpPr/>
          <p:nvPr/>
        </p:nvSpPr>
        <p:spPr>
          <a:xfrm rot="16200000">
            <a:off x="3515603" y="3787654"/>
            <a:ext cx="629371" cy="88576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B50396D-6F0C-9F06-C674-39F177286EF4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23" name="Google Shape;501;p15">
              <a:extLst>
                <a:ext uri="{FF2B5EF4-FFF2-40B4-BE49-F238E27FC236}">
                  <a16:creationId xmlns:a16="http://schemas.microsoft.com/office/drawing/2014/main" id="{2DC7157F-81C9-A7DD-B602-E01EE7798536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24" name="Google Shape;502;p15">
              <a:extLst>
                <a:ext uri="{FF2B5EF4-FFF2-40B4-BE49-F238E27FC236}">
                  <a16:creationId xmlns:a16="http://schemas.microsoft.com/office/drawing/2014/main" id="{44A1DC69-B6CF-C33E-9A42-8ABED881AC65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28" name="Google Shape;503;p15">
                <a:extLst>
                  <a:ext uri="{FF2B5EF4-FFF2-40B4-BE49-F238E27FC236}">
                    <a16:creationId xmlns:a16="http://schemas.microsoft.com/office/drawing/2014/main" id="{A77F2ED2-129B-62C7-AC3F-27714801F581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١٩٣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Google Shape;504;p15">
                <a:extLst>
                  <a:ext uri="{FF2B5EF4-FFF2-40B4-BE49-F238E27FC236}">
                    <a16:creationId xmlns:a16="http://schemas.microsoft.com/office/drawing/2014/main" id="{831DCDEF-ED5E-C7C1-A7F2-95DE4AF96CE6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25" name="Google Shape;505;p15">
              <a:extLst>
                <a:ext uri="{FF2B5EF4-FFF2-40B4-BE49-F238E27FC236}">
                  <a16:creationId xmlns:a16="http://schemas.microsoft.com/office/drawing/2014/main" id="{037F7120-E181-CF58-D4DA-5DBC3240A723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26" name="Google Shape;506;p15">
                <a:extLst>
                  <a:ext uri="{FF2B5EF4-FFF2-40B4-BE49-F238E27FC236}">
                    <a16:creationId xmlns:a16="http://schemas.microsoft.com/office/drawing/2014/main" id="{65942D5B-2836-2E78-8A3B-77131536700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27" name="Google Shape;507;p15">
                <a:extLst>
                  <a:ext uri="{FF2B5EF4-FFF2-40B4-BE49-F238E27FC236}">
                    <a16:creationId xmlns:a16="http://schemas.microsoft.com/office/drawing/2014/main" id="{7F58FDA8-1628-1FFD-70AF-CEBCBC54BFA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143C-8443-9C29-0834-F6285EA9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نقل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6B83CB-F144-4202-8153-1B75A38E81C3}"/>
              </a:ext>
            </a:extLst>
          </p:cNvPr>
          <p:cNvSpPr txBox="1"/>
          <p:nvPr/>
        </p:nvSpPr>
        <p:spPr>
          <a:xfrm>
            <a:off x="7859652" y="2704417"/>
            <a:ext cx="3317447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350" algn="r" rtl="1">
              <a:buClr>
                <a:schemeClr val="dk1"/>
              </a:buClr>
              <a:buSzPts val="1100"/>
            </a:pPr>
            <a:r>
              <a:rPr lang="en-GB" sz="2400" b="0" i="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</a:t>
            </a:r>
            <a:r>
              <a:rPr lang="ar-SA" sz="24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</a:t>
            </a:r>
            <a:r>
              <a:rPr lang="ar-SA" sz="2400" b="0" i="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يزال الطفل بحاجة إلى إدارة الحالة وسيستمر في تلقي إدارة الحالة والخدمات من أخصائي حالة آخر وأحيانًا وكالة أخرى لحماية الطفل</a:t>
            </a:r>
            <a:endParaRPr lang="en-GB" sz="2400" b="0" i="0" dirty="0"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76A0257-F77D-D86C-FA34-84F80C0B0776}"/>
              </a:ext>
            </a:extLst>
          </p:cNvPr>
          <p:cNvGrpSpPr/>
          <p:nvPr/>
        </p:nvGrpSpPr>
        <p:grpSpPr>
          <a:xfrm>
            <a:off x="838200" y="2389327"/>
            <a:ext cx="1993361" cy="2485422"/>
            <a:chOff x="1004458" y="1946425"/>
            <a:chExt cx="1993361" cy="2485422"/>
          </a:xfrm>
        </p:grpSpPr>
        <p:sp>
          <p:nvSpPr>
            <p:cNvPr id="4" name="Rectangle: Single Corner Snipped 3">
              <a:extLst>
                <a:ext uri="{FF2B5EF4-FFF2-40B4-BE49-F238E27FC236}">
                  <a16:creationId xmlns:a16="http://schemas.microsoft.com/office/drawing/2014/main" id="{1B5F1FBC-0BCF-287A-1275-048A520F18FA}"/>
                </a:ext>
              </a:extLst>
            </p:cNvPr>
            <p:cNvSpPr/>
            <p:nvPr/>
          </p:nvSpPr>
          <p:spPr>
            <a:xfrm>
              <a:off x="1004458" y="1946425"/>
              <a:ext cx="1993361" cy="2485422"/>
            </a:xfrm>
            <a:prstGeom prst="snip1Rect">
              <a:avLst>
                <a:gd name="adj" fmla="val 2490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7337E6C4-5A97-08A1-92BD-8E2182D5A5E8}"/>
                </a:ext>
              </a:extLst>
            </p:cNvPr>
            <p:cNvSpPr/>
            <p:nvPr/>
          </p:nvSpPr>
          <p:spPr>
            <a:xfrm rot="16200000">
              <a:off x="1686451" y="2746255"/>
              <a:ext cx="629371" cy="885760"/>
            </a:xfrm>
            <a:prstGeom prst="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36AEA60-4D23-BCA8-D7AB-64189B213746}"/>
              </a:ext>
            </a:extLst>
          </p:cNvPr>
          <p:cNvSpPr txBox="1"/>
          <p:nvPr/>
        </p:nvSpPr>
        <p:spPr>
          <a:xfrm>
            <a:off x="3580737" y="2730612"/>
            <a:ext cx="3886199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350" algn="r" rtl="1">
              <a:buClr>
                <a:schemeClr val="dk1"/>
              </a:buClr>
              <a:buSzPts val="1100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خلال نقل الحالة، المسؤولية الكاملة عن التنسيق بحيث يتم تسليم الدعم المباشر وغير المباشر وإدارة المعلومات إلى أخصائي حالة آخر أو قسم أو وكالة أخرى.</a:t>
            </a:r>
            <a:endParaRPr lang="en-GB" sz="2400" b="0" i="0" dirty="0"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74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92983-268B-4581-BAC5-AEA29ED97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نقل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0147B6-E7CC-2519-B88F-BB08FC137574}"/>
              </a:ext>
            </a:extLst>
          </p:cNvPr>
          <p:cNvSpPr txBox="1"/>
          <p:nvPr/>
        </p:nvSpPr>
        <p:spPr>
          <a:xfrm>
            <a:off x="885664" y="3619634"/>
            <a:ext cx="3999196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نقل خارجي للحالة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إغلاق الخدمات في الموقع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انتق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ل الطفل إلى مكان آخر</a:t>
            </a:r>
          </a:p>
          <a:p>
            <a:pPr algn="r" rtl="1"/>
            <a:endParaRPr lang="en-B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16AB35-EF49-D56C-7E9E-AD764F574DC2}"/>
              </a:ext>
            </a:extLst>
          </p:cNvPr>
          <p:cNvSpPr txBox="1"/>
          <p:nvPr/>
        </p:nvSpPr>
        <p:spPr>
          <a:xfrm>
            <a:off x="6340770" y="3400632"/>
            <a:ext cx="3999196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نقل داخلي للحالة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استقالة أخصائي الحالة أو الفصل من الوظيفة أو أخذ إجازة طويلة (لإجازة أمومة أو إجازة مرضية)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لم يعد أخصائي الحالة هو الأفضل لدعم الطفل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9B1E384-FAB1-570E-55A6-07FC7FFAA0EA}"/>
              </a:ext>
            </a:extLst>
          </p:cNvPr>
          <p:cNvGrpSpPr/>
          <p:nvPr/>
        </p:nvGrpSpPr>
        <p:grpSpPr>
          <a:xfrm>
            <a:off x="7189939" y="1562428"/>
            <a:ext cx="756608" cy="1432889"/>
            <a:chOff x="7838339" y="2226754"/>
            <a:chExt cx="1969639" cy="3730164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1" name="Round Same Side Corner Rectangle 3">
              <a:extLst>
                <a:ext uri="{FF2B5EF4-FFF2-40B4-BE49-F238E27FC236}">
                  <a16:creationId xmlns:a16="http://schemas.microsoft.com/office/drawing/2014/main" id="{AFCDAE22-C022-F466-A84C-23CD95917E1E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9A796B2-FBAA-04EF-1DFC-99491E1357EA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F6900A0-947B-7648-F6EF-BC9994991AEF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18" name="Round Same Side Corner Rectangle 25">
                <a:extLst>
                  <a:ext uri="{FF2B5EF4-FFF2-40B4-BE49-F238E27FC236}">
                    <a16:creationId xmlns:a16="http://schemas.microsoft.com/office/drawing/2014/main" id="{592256A0-55B8-6AD7-D0C5-2D7C1DEA40C6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E895EB32-27AC-05C0-6A08-E6D3508C17F1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9535B36-47F6-9BD1-36D3-203BDD9AC20E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16" name="Round Same Side Corner Rectangle 25">
                <a:extLst>
                  <a:ext uri="{FF2B5EF4-FFF2-40B4-BE49-F238E27FC236}">
                    <a16:creationId xmlns:a16="http://schemas.microsoft.com/office/drawing/2014/main" id="{0CEB345E-F891-67D9-E46E-4E871D29871D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BBF7AB1B-55D9-73ED-F2C0-382B2076DDBB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A0A5CF5-832D-EA8B-022A-C9572E18F6D1}"/>
              </a:ext>
            </a:extLst>
          </p:cNvPr>
          <p:cNvGrpSpPr/>
          <p:nvPr/>
        </p:nvGrpSpPr>
        <p:grpSpPr>
          <a:xfrm>
            <a:off x="9301849" y="1490711"/>
            <a:ext cx="756608" cy="1432889"/>
            <a:chOff x="7838339" y="2226754"/>
            <a:chExt cx="1969639" cy="3730164"/>
          </a:xfrm>
          <a:solidFill>
            <a:schemeClr val="accent4"/>
          </a:solidFill>
        </p:grpSpPr>
        <p:sp>
          <p:nvSpPr>
            <p:cNvPr id="22" name="Round Same Side Corner Rectangle 3">
              <a:extLst>
                <a:ext uri="{FF2B5EF4-FFF2-40B4-BE49-F238E27FC236}">
                  <a16:creationId xmlns:a16="http://schemas.microsoft.com/office/drawing/2014/main" id="{7CB24B11-A165-2E12-9A4B-8982E26B6F2D}"/>
                </a:ext>
              </a:extLst>
            </p:cNvPr>
            <p:cNvSpPr/>
            <p:nvPr/>
          </p:nvSpPr>
          <p:spPr>
            <a:xfrm>
              <a:off x="8212525" y="3545356"/>
              <a:ext cx="1224623" cy="2411562"/>
            </a:xfrm>
            <a:prstGeom prst="round2SameRect">
              <a:avLst>
                <a:gd name="adj1" fmla="val 4187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45214DE-4CB7-DF97-E83C-5E78871AB6AE}"/>
                </a:ext>
              </a:extLst>
            </p:cNvPr>
            <p:cNvSpPr/>
            <p:nvPr/>
          </p:nvSpPr>
          <p:spPr>
            <a:xfrm>
              <a:off x="8212539" y="2226754"/>
              <a:ext cx="1238543" cy="123854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8492704-106D-0664-2DB4-2E0C5D0A6DB8}"/>
                </a:ext>
              </a:extLst>
            </p:cNvPr>
            <p:cNvGrpSpPr/>
            <p:nvPr/>
          </p:nvGrpSpPr>
          <p:grpSpPr>
            <a:xfrm rot="507905">
              <a:off x="7838339" y="3815940"/>
              <a:ext cx="553322" cy="1525212"/>
              <a:chOff x="7916671" y="3937945"/>
              <a:chExt cx="553322" cy="1525212"/>
            </a:xfrm>
            <a:grpFill/>
          </p:grpSpPr>
          <p:sp>
            <p:nvSpPr>
              <p:cNvPr id="28" name="Round Same Side Corner Rectangle 25">
                <a:extLst>
                  <a:ext uri="{FF2B5EF4-FFF2-40B4-BE49-F238E27FC236}">
                    <a16:creationId xmlns:a16="http://schemas.microsoft.com/office/drawing/2014/main" id="{9B60F8BA-E710-C8D8-B0F4-5C56D39F189B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F24A23B3-ED4A-9EDA-3817-B0957B381261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2278481-C184-1E8E-4292-B383E855F250}"/>
                </a:ext>
              </a:extLst>
            </p:cNvPr>
            <p:cNvGrpSpPr/>
            <p:nvPr/>
          </p:nvGrpSpPr>
          <p:grpSpPr>
            <a:xfrm rot="21105829" flipH="1">
              <a:off x="9243874" y="3806245"/>
              <a:ext cx="564104" cy="1525212"/>
              <a:chOff x="7916671" y="3937945"/>
              <a:chExt cx="553322" cy="1525212"/>
            </a:xfrm>
            <a:grpFill/>
          </p:grpSpPr>
          <p:sp>
            <p:nvSpPr>
              <p:cNvPr id="26" name="Round Same Side Corner Rectangle 25">
                <a:extLst>
                  <a:ext uri="{FF2B5EF4-FFF2-40B4-BE49-F238E27FC236}">
                    <a16:creationId xmlns:a16="http://schemas.microsoft.com/office/drawing/2014/main" id="{6F38C802-28A5-0C15-0135-375FB4D1F0CD}"/>
                  </a:ext>
                </a:extLst>
              </p:cNvPr>
              <p:cNvSpPr/>
              <p:nvPr/>
            </p:nvSpPr>
            <p:spPr>
              <a:xfrm rot="11570187">
                <a:off x="8118418" y="3937945"/>
                <a:ext cx="351575" cy="1086828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38286BA-0F44-020A-04E0-4B5E6CA14D7F}"/>
                  </a:ext>
                </a:extLst>
              </p:cNvPr>
              <p:cNvSpPr/>
              <p:nvPr/>
            </p:nvSpPr>
            <p:spPr>
              <a:xfrm>
                <a:off x="7916671" y="5050247"/>
                <a:ext cx="412910" cy="41291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  <p:sp>
        <p:nvSpPr>
          <p:cNvPr id="30" name="Arrow: Down 29">
            <a:extLst>
              <a:ext uri="{FF2B5EF4-FFF2-40B4-BE49-F238E27FC236}">
                <a16:creationId xmlns:a16="http://schemas.microsoft.com/office/drawing/2014/main" id="{06CB17F9-3964-9D74-0F88-35668A10F276}"/>
              </a:ext>
            </a:extLst>
          </p:cNvPr>
          <p:cNvSpPr/>
          <p:nvPr/>
        </p:nvSpPr>
        <p:spPr>
          <a:xfrm rot="16200000">
            <a:off x="2717567" y="2296122"/>
            <a:ext cx="335391" cy="47202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89E9BA9-FB83-251B-5DC5-1C822AB75874}"/>
              </a:ext>
            </a:extLst>
          </p:cNvPr>
          <p:cNvGrpSpPr/>
          <p:nvPr/>
        </p:nvGrpSpPr>
        <p:grpSpPr>
          <a:xfrm>
            <a:off x="1034089" y="1876215"/>
            <a:ext cx="1335175" cy="1090941"/>
            <a:chOff x="6365786" y="1564017"/>
            <a:chExt cx="1612606" cy="1317624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50A614E-48A6-B42A-F5BD-E94C797C1808}"/>
                </a:ext>
              </a:extLst>
            </p:cNvPr>
            <p:cNvSpPr/>
            <p:nvPr/>
          </p:nvSpPr>
          <p:spPr>
            <a:xfrm>
              <a:off x="6365786" y="1936268"/>
              <a:ext cx="1612606" cy="88618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0F23EBF-BCDA-089A-467F-0A20606CD940}"/>
                </a:ext>
              </a:extLst>
            </p:cNvPr>
            <p:cNvSpPr/>
            <p:nvPr/>
          </p:nvSpPr>
          <p:spPr>
            <a:xfrm>
              <a:off x="6688713" y="1564017"/>
              <a:ext cx="931287" cy="3722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BBA2732-DAD9-66F8-3270-6DA1ACD148C4}"/>
                </a:ext>
              </a:extLst>
            </p:cNvPr>
            <p:cNvSpPr/>
            <p:nvPr/>
          </p:nvSpPr>
          <p:spPr>
            <a:xfrm>
              <a:off x="6975661" y="2253714"/>
              <a:ext cx="392855" cy="6279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27B5FE8-F337-82F0-AA5A-4BABFEEB1B16}"/>
              </a:ext>
            </a:extLst>
          </p:cNvPr>
          <p:cNvGrpSpPr/>
          <p:nvPr/>
        </p:nvGrpSpPr>
        <p:grpSpPr>
          <a:xfrm>
            <a:off x="3466663" y="1914945"/>
            <a:ext cx="1335175" cy="1090941"/>
            <a:chOff x="6365786" y="1564017"/>
            <a:chExt cx="1612606" cy="1317624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69DEB08-2409-F5DC-AD0B-E805EB86D8EA}"/>
                </a:ext>
              </a:extLst>
            </p:cNvPr>
            <p:cNvSpPr/>
            <p:nvPr/>
          </p:nvSpPr>
          <p:spPr>
            <a:xfrm>
              <a:off x="6365786" y="1936268"/>
              <a:ext cx="1612606" cy="88618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FBABB1-AFE6-D97B-01A8-12367A28616E}"/>
                </a:ext>
              </a:extLst>
            </p:cNvPr>
            <p:cNvSpPr/>
            <p:nvPr/>
          </p:nvSpPr>
          <p:spPr>
            <a:xfrm>
              <a:off x="6688713" y="1564017"/>
              <a:ext cx="931287" cy="3722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39236A-F99D-485F-D924-B49D24E766F4}"/>
                </a:ext>
              </a:extLst>
            </p:cNvPr>
            <p:cNvSpPr/>
            <p:nvPr/>
          </p:nvSpPr>
          <p:spPr>
            <a:xfrm>
              <a:off x="6975661" y="2253714"/>
              <a:ext cx="392855" cy="6279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sp>
        <p:nvSpPr>
          <p:cNvPr id="39" name="Arrow: Down 38">
            <a:extLst>
              <a:ext uri="{FF2B5EF4-FFF2-40B4-BE49-F238E27FC236}">
                <a16:creationId xmlns:a16="http://schemas.microsoft.com/office/drawing/2014/main" id="{EA3AAC13-E318-4905-78CB-18F384483754}"/>
              </a:ext>
            </a:extLst>
          </p:cNvPr>
          <p:cNvSpPr/>
          <p:nvPr/>
        </p:nvSpPr>
        <p:spPr>
          <a:xfrm rot="16200000">
            <a:off x="8408683" y="2042863"/>
            <a:ext cx="335391" cy="472020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287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20A06-D2CE-9F4F-4EB2-3B4FFE1C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مناقشة عامة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93D22D-FB97-0F71-EDA9-70C82D549C62}"/>
              </a:ext>
            </a:extLst>
          </p:cNvPr>
          <p:cNvSpPr/>
          <p:nvPr/>
        </p:nvSpPr>
        <p:spPr>
          <a:xfrm>
            <a:off x="5268805" y="2096472"/>
            <a:ext cx="5754114" cy="3478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GB" sz="4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يمكن أن يؤثر نقل الحالة على الدعم المقدم؟</a:t>
            </a:r>
            <a:endParaRPr lang="en-BE" sz="40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670E7-995B-F91D-E8F8-61F87F0CBEB9}"/>
              </a:ext>
            </a:extLst>
          </p:cNvPr>
          <p:cNvGrpSpPr/>
          <p:nvPr/>
        </p:nvGrpSpPr>
        <p:grpSpPr>
          <a:xfrm>
            <a:off x="1308183" y="2223005"/>
            <a:ext cx="3415887" cy="2678824"/>
            <a:chOff x="1117683" y="2194390"/>
            <a:chExt cx="3415887" cy="2678824"/>
          </a:xfrm>
        </p:grpSpPr>
        <p:sp>
          <p:nvSpPr>
            <p:cNvPr id="7" name="Speech Bubble: Rectangle with Corners Rounded 6">
              <a:extLst>
                <a:ext uri="{FF2B5EF4-FFF2-40B4-BE49-F238E27FC236}">
                  <a16:creationId xmlns:a16="http://schemas.microsoft.com/office/drawing/2014/main" id="{C09D03BA-A93A-5802-5CA1-52375EC20664}"/>
                </a:ext>
              </a:extLst>
            </p:cNvPr>
            <p:cNvSpPr/>
            <p:nvPr/>
          </p:nvSpPr>
          <p:spPr>
            <a:xfrm>
              <a:off x="1117683" y="2194390"/>
              <a:ext cx="1792248" cy="1200806"/>
            </a:xfrm>
            <a:prstGeom prst="wedgeRoundRectCallout">
              <a:avLst>
                <a:gd name="adj1" fmla="val 19938"/>
                <a:gd name="adj2" fmla="val 69216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2DA1C411-FD3C-CFB4-E6B8-E6001EAE6D96}"/>
                </a:ext>
              </a:extLst>
            </p:cNvPr>
            <p:cNvSpPr/>
            <p:nvPr/>
          </p:nvSpPr>
          <p:spPr>
            <a:xfrm>
              <a:off x="3240911" y="3671195"/>
              <a:ext cx="1292659" cy="866081"/>
            </a:xfrm>
            <a:prstGeom prst="wedgeRoundRectCallout">
              <a:avLst>
                <a:gd name="adj1" fmla="val -20501"/>
                <a:gd name="adj2" fmla="val 64241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Speech Bubble: Rectangle with Corners Rounded 8">
              <a:extLst>
                <a:ext uri="{FF2B5EF4-FFF2-40B4-BE49-F238E27FC236}">
                  <a16:creationId xmlns:a16="http://schemas.microsoft.com/office/drawing/2014/main" id="{19B5C023-DA0A-0764-DF3C-AFA3DB2259D9}"/>
                </a:ext>
              </a:extLst>
            </p:cNvPr>
            <p:cNvSpPr/>
            <p:nvPr/>
          </p:nvSpPr>
          <p:spPr>
            <a:xfrm>
              <a:off x="1747778" y="4229639"/>
              <a:ext cx="1097717" cy="643575"/>
            </a:xfrm>
            <a:prstGeom prst="wedgeRoundRectCallout">
              <a:avLst>
                <a:gd name="adj1" fmla="val -20501"/>
                <a:gd name="adj2" fmla="val 84025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75898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1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تأثير نقل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5" name="Google Shape;515;p16"/>
          <p:cNvSpPr txBox="1"/>
          <p:nvPr/>
        </p:nvSpPr>
        <p:spPr>
          <a:xfrm>
            <a:off x="7638346" y="2155883"/>
            <a:ext cx="3028092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 rtl="1"/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قد يؤثر نقل الحالة سلبًا على الطفل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والعلاقات القائمة ونوعية الدعم المقدم لإدارة الحالة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C63AA9-395E-AB60-CA90-2C1A7956B469}"/>
              </a:ext>
            </a:extLst>
          </p:cNvPr>
          <p:cNvGrpSpPr/>
          <p:nvPr/>
        </p:nvGrpSpPr>
        <p:grpSpPr>
          <a:xfrm>
            <a:off x="590785" y="1410298"/>
            <a:ext cx="6345290" cy="4037404"/>
            <a:chOff x="5456050" y="2768909"/>
            <a:chExt cx="5314930" cy="338180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D2E086E-24CD-9FC8-AE02-35795106DAFE}"/>
                </a:ext>
              </a:extLst>
            </p:cNvPr>
            <p:cNvGrpSpPr/>
            <p:nvPr/>
          </p:nvGrpSpPr>
          <p:grpSpPr>
            <a:xfrm>
              <a:off x="6355443" y="2768909"/>
              <a:ext cx="4415537" cy="3381803"/>
              <a:chOff x="6250241" y="2615892"/>
              <a:chExt cx="4415537" cy="3381803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0C8111BF-4236-40BC-663E-97E8672A5E5D}"/>
                  </a:ext>
                </a:extLst>
              </p:cNvPr>
              <p:cNvSpPr/>
              <p:nvPr/>
            </p:nvSpPr>
            <p:spPr>
              <a:xfrm>
                <a:off x="6250241" y="2707524"/>
                <a:ext cx="2362701" cy="2362701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C8892CF4-D1D1-8927-9FBB-B520E85F41D7}"/>
                  </a:ext>
                </a:extLst>
              </p:cNvPr>
              <p:cNvSpPr/>
              <p:nvPr/>
            </p:nvSpPr>
            <p:spPr>
              <a:xfrm>
                <a:off x="7888912" y="2615892"/>
                <a:ext cx="1938992" cy="1938992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C759D82-120B-825B-A39A-729D9C4F20ED}"/>
                  </a:ext>
                </a:extLst>
              </p:cNvPr>
              <p:cNvSpPr/>
              <p:nvPr/>
            </p:nvSpPr>
            <p:spPr>
              <a:xfrm>
                <a:off x="6543290" y="3634995"/>
                <a:ext cx="2362700" cy="2362700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FD65EC65-7553-0B59-CDBF-C7714D24D888}"/>
                  </a:ext>
                </a:extLst>
              </p:cNvPr>
              <p:cNvSpPr/>
              <p:nvPr/>
            </p:nvSpPr>
            <p:spPr>
              <a:xfrm>
                <a:off x="8382566" y="3441827"/>
                <a:ext cx="2283212" cy="2283212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/>
              </a:p>
            </p:txBody>
          </p: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6A9C8EE-5A13-FFDC-CE1F-5803A45C11C1}"/>
                </a:ext>
              </a:extLst>
            </p:cNvPr>
            <p:cNvSpPr/>
            <p:nvPr/>
          </p:nvSpPr>
          <p:spPr>
            <a:xfrm>
              <a:off x="5737161" y="5001921"/>
              <a:ext cx="685056" cy="68505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1CD4472-8E29-61BF-C733-1FEB4BC737E6}"/>
                </a:ext>
              </a:extLst>
            </p:cNvPr>
            <p:cNvSpPr/>
            <p:nvPr/>
          </p:nvSpPr>
          <p:spPr>
            <a:xfrm>
              <a:off x="5456050" y="5686977"/>
              <a:ext cx="342528" cy="342528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C8D4D5F-DD78-B780-C6D7-622B42DA6E5B}"/>
              </a:ext>
            </a:extLst>
          </p:cNvPr>
          <p:cNvSpPr txBox="1"/>
          <p:nvPr/>
        </p:nvSpPr>
        <p:spPr>
          <a:xfrm>
            <a:off x="2495655" y="2401439"/>
            <a:ext cx="33541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buClr>
                <a:schemeClr val="dk1"/>
              </a:buClr>
              <a:buSzPts val="2400"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هل من الممكن تجنب النقل أم أنه ضروري للغاية ؟</a:t>
            </a:r>
          </a:p>
          <a:p>
            <a:pPr algn="ctr" rtl="1">
              <a:buClr>
                <a:schemeClr val="dk1"/>
              </a:buClr>
              <a:buSzPts val="2400"/>
            </a:pPr>
            <a:endParaRPr lang="ar-SA" sz="24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1">
              <a:buClr>
                <a:schemeClr val="dk1"/>
              </a:buClr>
              <a:buSzPts val="2400"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هل هو في مصلحة الطفل الفضلى ؟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B8EB-71B3-B2B8-815A-DBFB17114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أفضل الممارسات الخاصة بال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نقل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2E6D88D-BFEB-13FE-12E8-DE4B213D2305}"/>
              </a:ext>
            </a:extLst>
          </p:cNvPr>
          <p:cNvGrpSpPr/>
          <p:nvPr/>
        </p:nvGrpSpPr>
        <p:grpSpPr>
          <a:xfrm>
            <a:off x="1179399" y="1978092"/>
            <a:ext cx="856266" cy="894749"/>
            <a:chOff x="7345680" y="2484120"/>
            <a:chExt cx="904240" cy="94488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72E552E-1A15-254F-6663-9C41873CD393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" name="L-Shape 4">
              <a:extLst>
                <a:ext uri="{FF2B5EF4-FFF2-40B4-BE49-F238E27FC236}">
                  <a16:creationId xmlns:a16="http://schemas.microsoft.com/office/drawing/2014/main" id="{05CCE4B4-9A25-E646-02FC-00550D667640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B02BE02C-6430-66D0-03B7-C6D5FE59A533}"/>
              </a:ext>
            </a:extLst>
          </p:cNvPr>
          <p:cNvSpPr txBox="1"/>
          <p:nvPr/>
        </p:nvSpPr>
        <p:spPr>
          <a:xfrm>
            <a:off x="1179399" y="3317270"/>
            <a:ext cx="30407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وضع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خطة واضحة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لنقل وتسليم ملف الحالة الذي يحتوي على بيانات شخصية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6B12943-038B-C795-9386-541C2095C921}"/>
              </a:ext>
            </a:extLst>
          </p:cNvPr>
          <p:cNvGrpSpPr/>
          <p:nvPr/>
        </p:nvGrpSpPr>
        <p:grpSpPr>
          <a:xfrm>
            <a:off x="4905941" y="1978092"/>
            <a:ext cx="856266" cy="894749"/>
            <a:chOff x="7345680" y="2484120"/>
            <a:chExt cx="904240" cy="94488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CD78CE9-6D7F-952C-0D32-D52081D5849B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9" name="L-Shape 8">
              <a:extLst>
                <a:ext uri="{FF2B5EF4-FFF2-40B4-BE49-F238E27FC236}">
                  <a16:creationId xmlns:a16="http://schemas.microsoft.com/office/drawing/2014/main" id="{C5BD622F-B250-EC00-53FC-ECC92833C809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5EB9919-CF6F-F733-474F-3E3CBBBE46C9}"/>
              </a:ext>
            </a:extLst>
          </p:cNvPr>
          <p:cNvSpPr txBox="1"/>
          <p:nvPr/>
        </p:nvSpPr>
        <p:spPr>
          <a:xfrm>
            <a:off x="4816965" y="3317270"/>
            <a:ext cx="30407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إبلاغ الطفل أو الوالد أو مقدم الرعاية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بوضوح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متى، وإلى من ولماذا سيتم نقل حالتهم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566702A-1961-EA5C-E166-A11E7E9117E8}"/>
              </a:ext>
            </a:extLst>
          </p:cNvPr>
          <p:cNvGrpSpPr/>
          <p:nvPr/>
        </p:nvGrpSpPr>
        <p:grpSpPr>
          <a:xfrm>
            <a:off x="8503634" y="1978092"/>
            <a:ext cx="856266" cy="894749"/>
            <a:chOff x="7345680" y="2484120"/>
            <a:chExt cx="904240" cy="94488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C4FDD4E-8A96-2816-0B62-28F68FB41CBE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4" name="L-Shape 13">
              <a:extLst>
                <a:ext uri="{FF2B5EF4-FFF2-40B4-BE49-F238E27FC236}">
                  <a16:creationId xmlns:a16="http://schemas.microsoft.com/office/drawing/2014/main" id="{8D8CC743-7783-E2A4-9BF9-F92D3744DE7E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404B915B-8FFC-1206-BE47-736ABDEF189F}"/>
              </a:ext>
            </a:extLst>
          </p:cNvPr>
          <p:cNvSpPr txBox="1"/>
          <p:nvPr/>
        </p:nvSpPr>
        <p:spPr>
          <a:xfrm>
            <a:off x="8503634" y="3317270"/>
            <a:ext cx="295176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إذا أمكن ، يجب على أخصائي الحالة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مرافقة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الطفل لمقابلة أخصائي الحالة الجديد</a:t>
            </a:r>
          </a:p>
        </p:txBody>
      </p:sp>
    </p:spTree>
    <p:extLst>
      <p:ext uri="{BB962C8B-B14F-4D97-AF65-F5344CB8AC3E}">
        <p14:creationId xmlns:p14="http://schemas.microsoft.com/office/powerpoint/2010/main" val="1023980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1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3" name="Google Shape;523;p17"/>
          <p:cNvSpPr/>
          <p:nvPr/>
        </p:nvSpPr>
        <p:spPr>
          <a:xfrm>
            <a:off x="5570220" y="20897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25" name="Google Shape;525;p17"/>
          <p:cNvSpPr/>
          <p:nvPr/>
        </p:nvSpPr>
        <p:spPr>
          <a:xfrm>
            <a:off x="2205826" y="2089727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26" name="Google Shape;526;p17"/>
          <p:cNvSpPr txBox="1"/>
          <p:nvPr/>
        </p:nvSpPr>
        <p:spPr>
          <a:xfrm>
            <a:off x="4665181" y="3700257"/>
            <a:ext cx="2861638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يجب تجنب نقل حالة الطفل ما لم يكن ذلك ضروريًا للغاية.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Google Shape;523;p17">
            <a:extLst>
              <a:ext uri="{FF2B5EF4-FFF2-40B4-BE49-F238E27FC236}">
                <a16:creationId xmlns:a16="http://schemas.microsoft.com/office/drawing/2014/main" id="{E5FB4D08-F7E3-A0BC-9451-D36B05EF1D67}"/>
              </a:ext>
            </a:extLst>
          </p:cNvPr>
          <p:cNvSpPr/>
          <p:nvPr/>
        </p:nvSpPr>
        <p:spPr>
          <a:xfrm>
            <a:off x="9037320" y="2186940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526;p17">
            <a:extLst>
              <a:ext uri="{FF2B5EF4-FFF2-40B4-BE49-F238E27FC236}">
                <a16:creationId xmlns:a16="http://schemas.microsoft.com/office/drawing/2014/main" id="{98BD3ABB-8587-6FEA-FBB9-C86E43E6E3F5}"/>
              </a:ext>
            </a:extLst>
          </p:cNvPr>
          <p:cNvSpPr txBox="1"/>
          <p:nvPr/>
        </p:nvSpPr>
        <p:spPr>
          <a:xfrm>
            <a:off x="8132281" y="3700257"/>
            <a:ext cx="286163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عند نقل حالة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طفل ، يجب وضع خطة واضحة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5" name="Google Shape;526;p17">
            <a:extLst>
              <a:ext uri="{FF2B5EF4-FFF2-40B4-BE49-F238E27FC236}">
                <a16:creationId xmlns:a16="http://schemas.microsoft.com/office/drawing/2014/main" id="{F956ED7A-E1B3-3A64-C88D-E9F14845A75A}"/>
              </a:ext>
            </a:extLst>
          </p:cNvPr>
          <p:cNvSpPr txBox="1"/>
          <p:nvPr/>
        </p:nvSpPr>
        <p:spPr>
          <a:xfrm>
            <a:off x="1300787" y="3700257"/>
            <a:ext cx="2861638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عندما يتم تحويل ال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 ، يتم تسليم المسؤولية الكاملة إلى أخصائي حالة آخر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19754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rt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كيف يمكننا الحصول على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ملاحظات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من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طفل؟</a:t>
            </a:r>
          </a:p>
        </p:txBody>
      </p:sp>
    </p:spTree>
    <p:extLst>
      <p:ext uri="{BB962C8B-B14F-4D97-AF65-F5344CB8AC3E}">
        <p14:creationId xmlns:p14="http://schemas.microsoft.com/office/powerpoint/2010/main" val="27238542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مسار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 إغلاق ال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حال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CA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3CF428C8-12E6-1F7A-BD8E-12C8B532F62D}"/>
              </a:ext>
            </a:extLst>
          </p:cNvPr>
          <p:cNvSpPr/>
          <p:nvPr/>
        </p:nvSpPr>
        <p:spPr>
          <a:xfrm>
            <a:off x="1619441" y="3840695"/>
            <a:ext cx="4593390" cy="1985818"/>
          </a:xfrm>
          <a:prstGeom prst="wedgeRoundRectCallout">
            <a:avLst>
              <a:gd name="adj1" fmla="val 56583"/>
              <a:gd name="adj2" fmla="val 19651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لأخصائي الحالة 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الحصول على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ملاحظات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 الطفل و / أو الوالد ومقدم الرعاية و / أو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شخص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بالغ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موثوق به؟</a:t>
            </a:r>
            <a:endParaRPr lang="en-BE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B2A52295-9151-B722-F73A-4C42A9FC7864}"/>
              </a:ext>
            </a:extLst>
          </p:cNvPr>
          <p:cNvSpPr/>
          <p:nvPr/>
        </p:nvSpPr>
        <p:spPr>
          <a:xfrm>
            <a:off x="38100" y="1143000"/>
            <a:ext cx="11163300" cy="4991100"/>
          </a:xfrm>
          <a:custGeom>
            <a:avLst/>
            <a:gdLst>
              <a:gd name="connsiteX0" fmla="*/ 0 w 11163300"/>
              <a:gd name="connsiteY0" fmla="*/ 0 h 4991100"/>
              <a:gd name="connsiteX1" fmla="*/ 1123950 w 11163300"/>
              <a:gd name="connsiteY1" fmla="*/ 781050 h 4991100"/>
              <a:gd name="connsiteX2" fmla="*/ 3867150 w 11163300"/>
              <a:gd name="connsiteY2" fmla="*/ 2019300 h 4991100"/>
              <a:gd name="connsiteX3" fmla="*/ 6867525 w 11163300"/>
              <a:gd name="connsiteY3" fmla="*/ 1428750 h 4991100"/>
              <a:gd name="connsiteX4" fmla="*/ 9058275 w 11163300"/>
              <a:gd name="connsiteY4" fmla="*/ 2571750 h 4991100"/>
              <a:gd name="connsiteX5" fmla="*/ 9791700 w 11163300"/>
              <a:gd name="connsiteY5" fmla="*/ 4371975 h 4991100"/>
              <a:gd name="connsiteX6" fmla="*/ 11163300 w 11163300"/>
              <a:gd name="connsiteY6" fmla="*/ 4991100 h 499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163300" h="4991100">
                <a:moveTo>
                  <a:pt x="0" y="0"/>
                </a:moveTo>
                <a:cubicBezTo>
                  <a:pt x="239712" y="222250"/>
                  <a:pt x="479425" y="444500"/>
                  <a:pt x="1123950" y="781050"/>
                </a:cubicBezTo>
                <a:cubicBezTo>
                  <a:pt x="1768475" y="1117600"/>
                  <a:pt x="2909888" y="1911350"/>
                  <a:pt x="3867150" y="2019300"/>
                </a:cubicBezTo>
                <a:cubicBezTo>
                  <a:pt x="4824412" y="2127250"/>
                  <a:pt x="6002337" y="1336675"/>
                  <a:pt x="6867525" y="1428750"/>
                </a:cubicBezTo>
                <a:cubicBezTo>
                  <a:pt x="7732713" y="1520825"/>
                  <a:pt x="8570913" y="2081213"/>
                  <a:pt x="9058275" y="2571750"/>
                </a:cubicBezTo>
                <a:cubicBezTo>
                  <a:pt x="9545637" y="3062287"/>
                  <a:pt x="9440863" y="3968750"/>
                  <a:pt x="9791700" y="4371975"/>
                </a:cubicBezTo>
                <a:cubicBezTo>
                  <a:pt x="10142537" y="4775200"/>
                  <a:pt x="10652918" y="4883150"/>
                  <a:pt x="11163300" y="4991100"/>
                </a:cubicBezTo>
              </a:path>
            </a:pathLst>
          </a:cu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3E26E3-B8D0-4572-5CDB-DA9D01D2435A}"/>
              </a:ext>
            </a:extLst>
          </p:cNvPr>
          <p:cNvSpPr txBox="1"/>
          <p:nvPr/>
        </p:nvSpPr>
        <p:spPr>
          <a:xfrm>
            <a:off x="6871819" y="4607798"/>
            <a:ext cx="22872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قم بمتابعة نهائية واطلب 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الملاحظات</a:t>
            </a:r>
            <a:endParaRPr lang="en-GB" sz="22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في غضون 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٣</a:t>
            </a:r>
            <a:r>
              <a:rPr lang="en-GB" sz="2200" dirty="0">
                <a:latin typeface="Arial" panose="020B0604020202020204" pitchFamily="34" charset="0"/>
                <a:cs typeface="Calibri" panose="020F0502020204030204" pitchFamily="34" charset="0"/>
              </a:rPr>
              <a:t> أشهر</a:t>
            </a:r>
            <a:r>
              <a:rPr lang="ar-SA" sz="2200" dirty="0">
                <a:latin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22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81127DE-7BD4-9EC9-3E17-28689ACAB38C}"/>
              </a:ext>
            </a:extLst>
          </p:cNvPr>
          <p:cNvSpPr/>
          <p:nvPr/>
        </p:nvSpPr>
        <p:spPr>
          <a:xfrm>
            <a:off x="708399" y="1587322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5EC9CD4-F275-EE75-80BE-E20E8F4B7EC0}"/>
              </a:ext>
            </a:extLst>
          </p:cNvPr>
          <p:cNvSpPr/>
          <p:nvPr/>
        </p:nvSpPr>
        <p:spPr>
          <a:xfrm>
            <a:off x="2706331" y="256717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9AC7119-E263-5494-56F8-564C3CA0BA91}"/>
              </a:ext>
            </a:extLst>
          </p:cNvPr>
          <p:cNvSpPr/>
          <p:nvPr/>
        </p:nvSpPr>
        <p:spPr>
          <a:xfrm>
            <a:off x="4758892" y="2632746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A727409-D84B-B63E-2461-1C5BD4705F93}"/>
              </a:ext>
            </a:extLst>
          </p:cNvPr>
          <p:cNvSpPr/>
          <p:nvPr/>
        </p:nvSpPr>
        <p:spPr>
          <a:xfrm>
            <a:off x="6951804" y="233425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6733EA5-4AC5-C27B-3E37-D77989D89248}"/>
              </a:ext>
            </a:extLst>
          </p:cNvPr>
          <p:cNvSpPr/>
          <p:nvPr/>
        </p:nvSpPr>
        <p:spPr>
          <a:xfrm>
            <a:off x="8548958" y="3160054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9B931C1-9A6D-FAAF-7019-7EE3DAB7406B}"/>
              </a:ext>
            </a:extLst>
          </p:cNvPr>
          <p:cNvSpPr/>
          <p:nvPr/>
        </p:nvSpPr>
        <p:spPr>
          <a:xfrm>
            <a:off x="9285010" y="4607798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694FFB6-A5EE-F1D5-6CC8-FA06F39C92D9}"/>
              </a:ext>
            </a:extLst>
          </p:cNvPr>
          <p:cNvSpPr/>
          <p:nvPr/>
        </p:nvSpPr>
        <p:spPr>
          <a:xfrm>
            <a:off x="10845844" y="5707457"/>
            <a:ext cx="711112" cy="7111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٧</a:t>
            </a:r>
            <a:endParaRPr lang="en-BE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544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9" name="Google Shape;269;p4"/>
          <p:cNvCxnSpPr/>
          <p:nvPr/>
        </p:nvCxnSpPr>
        <p:spPr>
          <a:xfrm>
            <a:off x="10121564" y="637980"/>
            <a:ext cx="0" cy="5685241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1" name="Google Shape;271;p4"/>
          <p:cNvSpPr txBox="1"/>
          <p:nvPr/>
        </p:nvSpPr>
        <p:spPr>
          <a:xfrm>
            <a:off x="10121526" y="1804034"/>
            <a:ext cx="134940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استراحة</a:t>
            </a:r>
            <a:endParaRPr sz="2000" b="1" i="1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3" name="Google Shape;273;p4"/>
          <p:cNvSpPr txBox="1"/>
          <p:nvPr/>
        </p:nvSpPr>
        <p:spPr>
          <a:xfrm>
            <a:off x="10008514" y="3191516"/>
            <a:ext cx="134940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b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</a:t>
            </a:r>
            <a:r>
              <a:rPr lang="en-GB" sz="2000" b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غداء</a:t>
            </a:r>
            <a:endParaRPr sz="2000" b="1" i="1">
              <a:solidFill>
                <a:schemeClr val="lt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5" name="Google Shape;275;p4"/>
          <p:cNvSpPr txBox="1"/>
          <p:nvPr/>
        </p:nvSpPr>
        <p:spPr>
          <a:xfrm>
            <a:off x="10147728" y="4708310"/>
            <a:ext cx="134940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 err="1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استراحة</a:t>
            </a:r>
            <a:endParaRPr sz="2000" b="1" i="1" dirty="0">
              <a:solidFill>
                <a:schemeClr val="lt1"/>
              </a:solidFill>
              <a:latin typeface="Arial" panose="020B060402020202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6" name="Google Shape;276;p4"/>
          <p:cNvSpPr txBox="1"/>
          <p:nvPr/>
        </p:nvSpPr>
        <p:spPr>
          <a:xfrm>
            <a:off x="6412191" y="5836700"/>
            <a:ext cx="322499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Arial" panose="020B060402020202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إغلاق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الوحدة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٤٥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7" name="Google Shape;277;p4"/>
          <p:cNvSpPr/>
          <p:nvPr/>
        </p:nvSpPr>
        <p:spPr>
          <a:xfrm rot="1782986">
            <a:off x="9963959" y="442997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8" name="Google Shape;278;p4"/>
          <p:cNvSpPr/>
          <p:nvPr/>
        </p:nvSpPr>
        <p:spPr>
          <a:xfrm rot="1782986">
            <a:off x="9979931" y="1850641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rgbClr val="15699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79" name="Google Shape;279;p4"/>
          <p:cNvSpPr/>
          <p:nvPr/>
        </p:nvSpPr>
        <p:spPr>
          <a:xfrm rot="1782986">
            <a:off x="9959838" y="2554463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0" name="Google Shape;280;p4"/>
          <p:cNvSpPr/>
          <p:nvPr/>
        </p:nvSpPr>
        <p:spPr>
          <a:xfrm rot="1782986">
            <a:off x="9963959" y="3258285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rgbClr val="15699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1" name="Google Shape;281;p4"/>
          <p:cNvSpPr/>
          <p:nvPr/>
        </p:nvSpPr>
        <p:spPr>
          <a:xfrm rot="1782986">
            <a:off x="9979933" y="3962107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2" name="Google Shape;282;p4"/>
          <p:cNvSpPr/>
          <p:nvPr/>
        </p:nvSpPr>
        <p:spPr>
          <a:xfrm rot="1782986">
            <a:off x="9959838" y="4665929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rgbClr val="15699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3" name="Google Shape;283;p4"/>
          <p:cNvSpPr/>
          <p:nvPr/>
        </p:nvSpPr>
        <p:spPr>
          <a:xfrm rot="1782986">
            <a:off x="9963959" y="6073573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84" name="Google Shape;284;p4"/>
          <p:cNvSpPr txBox="1"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aramond"/>
              <a:buNone/>
            </a:pP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5" name="Google Shape;285;p4"/>
          <p:cNvSpPr/>
          <p:nvPr/>
        </p:nvSpPr>
        <p:spPr>
          <a:xfrm rot="1782986">
            <a:off x="9979932" y="1146819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Google Shape;283;p4">
            <a:extLst>
              <a:ext uri="{FF2B5EF4-FFF2-40B4-BE49-F238E27FC236}">
                <a16:creationId xmlns:a16="http://schemas.microsoft.com/office/drawing/2014/main" id="{9218AB18-80C7-CD82-942A-E02686312D0F}"/>
              </a:ext>
            </a:extLst>
          </p:cNvPr>
          <p:cNvSpPr/>
          <p:nvPr/>
        </p:nvSpPr>
        <p:spPr>
          <a:xfrm rot="1782986">
            <a:off x="9963959" y="5369751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5" name="Google Shape;270;p4">
            <a:extLst>
              <a:ext uri="{FF2B5EF4-FFF2-40B4-BE49-F238E27FC236}">
                <a16:creationId xmlns:a16="http://schemas.microsoft.com/office/drawing/2014/main" id="{C1470708-49FA-1AEE-AFDE-8CD477D8E167}"/>
              </a:ext>
            </a:extLst>
          </p:cNvPr>
          <p:cNvSpPr txBox="1"/>
          <p:nvPr/>
        </p:nvSpPr>
        <p:spPr>
          <a:xfrm>
            <a:off x="7080884" y="182429"/>
            <a:ext cx="2585675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ف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ح الوحدة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٣٠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6" name="Google Shape;272;p4">
            <a:extLst>
              <a:ext uri="{FF2B5EF4-FFF2-40B4-BE49-F238E27FC236}">
                <a16:creationId xmlns:a16="http://schemas.microsoft.com/office/drawing/2014/main" id="{BF29E1A7-DD3E-496B-D7D9-6498531E29F1}"/>
              </a:ext>
            </a:extLst>
          </p:cNvPr>
          <p:cNvSpPr txBox="1"/>
          <p:nvPr/>
        </p:nvSpPr>
        <p:spPr>
          <a:xfrm>
            <a:off x="6381859" y="1033290"/>
            <a:ext cx="328473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متى يمكنني إغلاق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حالة 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الطفل؟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ساعة و </a:t>
            </a: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١٥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7" name="Google Shape;274;p4">
            <a:extLst>
              <a:ext uri="{FF2B5EF4-FFF2-40B4-BE49-F238E27FC236}">
                <a16:creationId xmlns:a16="http://schemas.microsoft.com/office/drawing/2014/main" id="{3D2697C9-8469-EA19-1B6D-2559728B5A01}"/>
              </a:ext>
            </a:extLst>
          </p:cNvPr>
          <p:cNvSpPr txBox="1"/>
          <p:nvPr/>
        </p:nvSpPr>
        <p:spPr>
          <a:xfrm>
            <a:off x="6381859" y="2314402"/>
            <a:ext cx="328470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كيف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أقوم بإغلاق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حالة 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الطفل؟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ساع</a:t>
            </a: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تين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8" name="Google Shape;276;p4">
            <a:extLst>
              <a:ext uri="{FF2B5EF4-FFF2-40B4-BE49-F238E27FC236}">
                <a16:creationId xmlns:a16="http://schemas.microsoft.com/office/drawing/2014/main" id="{B21B862C-20FC-480F-BF4B-C229BCB1CD71}"/>
              </a:ext>
            </a:extLst>
          </p:cNvPr>
          <p:cNvSpPr txBox="1"/>
          <p:nvPr/>
        </p:nvSpPr>
        <p:spPr>
          <a:xfrm>
            <a:off x="6381859" y="3590603"/>
            <a:ext cx="322499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كيف ومتى يمكنني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نقل الحالة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؟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٤٥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9" name="Google Shape;276;p4">
            <a:extLst>
              <a:ext uri="{FF2B5EF4-FFF2-40B4-BE49-F238E27FC236}">
                <a16:creationId xmlns:a16="http://schemas.microsoft.com/office/drawing/2014/main" id="{CD667144-061E-4E04-522A-473CB9FDA52C}"/>
              </a:ext>
            </a:extLst>
          </p:cNvPr>
          <p:cNvSpPr txBox="1"/>
          <p:nvPr/>
        </p:nvSpPr>
        <p:spPr>
          <a:xfrm>
            <a:off x="6401999" y="4818312"/>
            <a:ext cx="3224991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كيف يمكننا الحصول على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ملاحظات 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من </a:t>
            </a:r>
            <a:r>
              <a:rPr lang="ar-SA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</a:t>
            </a:r>
            <a:r>
              <a:rPr lang="en-GB" sz="2000" b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طفل؟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Helvetica Neue"/>
              <a:buNone/>
            </a:pP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ساعة و </a:t>
            </a:r>
            <a:r>
              <a:rPr lang="ar-SA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١٥ </a:t>
            </a:r>
            <a:r>
              <a:rPr lang="en-GB" sz="2000" i="1" dirty="0">
                <a:solidFill>
                  <a:schemeClr val="lt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دقيقة</a:t>
            </a:r>
            <a:endParaRPr sz="2000" i="1" dirty="0">
              <a:solidFill>
                <a:schemeClr val="lt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1A186-F9DE-FD13-6A84-35823C504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الغرض من الحصول على </a:t>
            </a:r>
            <a:r>
              <a:rPr lang="ar-SA">
                <a:latin typeface="Arial" panose="020B0604020202020204" pitchFamily="34" charset="0"/>
                <a:cs typeface="Arial" panose="020B0604020202020204" pitchFamily="34" charset="0"/>
              </a:rPr>
              <a:t>الملاحظات/التعليقات</a:t>
            </a:r>
            <a:endParaRPr lang="en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CCEE54C-D283-F43B-CE46-9AC74C61D580}"/>
              </a:ext>
            </a:extLst>
          </p:cNvPr>
          <p:cNvSpPr/>
          <p:nvPr/>
        </p:nvSpPr>
        <p:spPr>
          <a:xfrm>
            <a:off x="4393338" y="4500078"/>
            <a:ext cx="6706462" cy="109678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 rtl="1"/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تذكر: البيانات الشخصية التي لا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خدم </a:t>
            </a:r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الغرض </a:t>
            </a:r>
            <a:r>
              <a:rPr lang="en-GB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ضمن عملية إدارة الحالة لا ينبغي جمعها</a:t>
            </a:r>
            <a:endParaRPr lang="en-BE" sz="2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609FE7-56FE-0E6E-F2CE-AD156B29414D}"/>
              </a:ext>
            </a:extLst>
          </p:cNvPr>
          <p:cNvSpPr txBox="1"/>
          <p:nvPr/>
        </p:nvSpPr>
        <p:spPr>
          <a:xfrm>
            <a:off x="5359401" y="1997839"/>
            <a:ext cx="5130800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ZA" sz="2200" dirty="0">
                <a:latin typeface="Calibri" panose="020F0502020204030204" pitchFamily="34" charset="0"/>
                <a:cs typeface="Calibri" panose="020F0502020204030204" pitchFamily="34" charset="0"/>
              </a:rPr>
              <a:t>لتسجيل الملاحظات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حول</a:t>
            </a:r>
            <a:r>
              <a:rPr lang="en-ZA" sz="2200" dirty="0">
                <a:latin typeface="Calibri" panose="020F0502020204030204" pitchFamily="34" charset="0"/>
                <a:cs typeface="Calibri" panose="020F0502020204030204" pitchFamily="34" charset="0"/>
              </a:rPr>
              <a:t> تجربة العميل ومستوى الرضا عن جودة الخدمات المقدمة وتحديد مجالات التحسين</a:t>
            </a:r>
          </a:p>
          <a:p>
            <a:pPr algn="r" rtl="1"/>
            <a:endParaRPr lang="en-Z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ZA" sz="2200" dirty="0">
                <a:latin typeface="Calibri" panose="020F0502020204030204" pitchFamily="34" charset="0"/>
                <a:cs typeface="Calibri" panose="020F0502020204030204" pitchFamily="34" charset="0"/>
              </a:rPr>
              <a:t>لتقييم سلامة الطفل ورفاهه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C6D040B-A423-0DFF-D957-6F33411695ED}"/>
              </a:ext>
            </a:extLst>
          </p:cNvPr>
          <p:cNvGrpSpPr/>
          <p:nvPr/>
        </p:nvGrpSpPr>
        <p:grpSpPr>
          <a:xfrm>
            <a:off x="1422399" y="1801581"/>
            <a:ext cx="2219331" cy="3795283"/>
            <a:chOff x="863600" y="2685991"/>
            <a:chExt cx="1676511" cy="286700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D92E347-3372-F95C-3FC8-D77681E01B8D}"/>
                </a:ext>
              </a:extLst>
            </p:cNvPr>
            <p:cNvGrpSpPr/>
            <p:nvPr/>
          </p:nvGrpSpPr>
          <p:grpSpPr>
            <a:xfrm>
              <a:off x="965200" y="3429000"/>
              <a:ext cx="1511300" cy="2123996"/>
              <a:chOff x="2013347" y="1776810"/>
              <a:chExt cx="2306524" cy="3241614"/>
            </a:xfrm>
            <a:solidFill>
              <a:schemeClr val="accent4"/>
            </a:solidFill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8DC17DE-76A6-21C2-C55F-790062C87271}"/>
                  </a:ext>
                </a:extLst>
              </p:cNvPr>
              <p:cNvGrpSpPr/>
              <p:nvPr/>
            </p:nvGrpSpPr>
            <p:grpSpPr>
              <a:xfrm>
                <a:off x="3594022" y="3229471"/>
                <a:ext cx="725849" cy="1788952"/>
                <a:chOff x="1047750" y="1929282"/>
                <a:chExt cx="679484" cy="1674679"/>
              </a:xfrm>
              <a:grpFill/>
            </p:grpSpPr>
            <p:sp>
              <p:nvSpPr>
                <p:cNvPr id="12" name="Round Same Side Corner Rectangle 46">
                  <a:extLst>
                    <a:ext uri="{FF2B5EF4-FFF2-40B4-BE49-F238E27FC236}">
                      <a16:creationId xmlns:a16="http://schemas.microsoft.com/office/drawing/2014/main" id="{529365A1-6FE2-7CBE-B001-23DA9E12EA97}"/>
                    </a:ext>
                  </a:extLst>
                </p:cNvPr>
                <p:cNvSpPr/>
                <p:nvPr/>
              </p:nvSpPr>
              <p:spPr>
                <a:xfrm>
                  <a:off x="1052733" y="2725467"/>
                  <a:ext cx="671847" cy="878494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47294BF6-51E9-50DC-9D45-63F7299179E5}"/>
                    </a:ext>
                  </a:extLst>
                </p:cNvPr>
                <p:cNvSpPr/>
                <p:nvPr/>
              </p:nvSpPr>
              <p:spPr>
                <a:xfrm>
                  <a:off x="1047750" y="1929282"/>
                  <a:ext cx="679484" cy="679484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C5A73CD9-AB59-9CAD-A14B-309EEC3095C1}"/>
                  </a:ext>
                </a:extLst>
              </p:cNvPr>
              <p:cNvGrpSpPr/>
              <p:nvPr/>
            </p:nvGrpSpPr>
            <p:grpSpPr>
              <a:xfrm>
                <a:off x="2013347" y="1776810"/>
                <a:ext cx="888336" cy="3241614"/>
                <a:chOff x="1082512" y="1656618"/>
                <a:chExt cx="888336" cy="3241614"/>
              </a:xfrm>
              <a:grpFill/>
            </p:grpSpPr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D5B502CF-6B41-03E4-9703-849C1F899FC4}"/>
                    </a:ext>
                  </a:extLst>
                </p:cNvPr>
                <p:cNvSpPr/>
                <p:nvPr/>
              </p:nvSpPr>
              <p:spPr>
                <a:xfrm>
                  <a:off x="1082512" y="1656618"/>
                  <a:ext cx="888336" cy="888335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" name="Round Same Side Corner Rectangle 46">
                  <a:extLst>
                    <a:ext uri="{FF2B5EF4-FFF2-40B4-BE49-F238E27FC236}">
                      <a16:creationId xmlns:a16="http://schemas.microsoft.com/office/drawing/2014/main" id="{B8DFADD7-6225-9F18-F833-E23BA273DABE}"/>
                    </a:ext>
                  </a:extLst>
                </p:cNvPr>
                <p:cNvSpPr/>
                <p:nvPr/>
              </p:nvSpPr>
              <p:spPr>
                <a:xfrm>
                  <a:off x="1089026" y="2708811"/>
                  <a:ext cx="878351" cy="2189421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4" name="Speech Bubble: Rectangle with Corners Rounded 13">
              <a:extLst>
                <a:ext uri="{FF2B5EF4-FFF2-40B4-BE49-F238E27FC236}">
                  <a16:creationId xmlns:a16="http://schemas.microsoft.com/office/drawing/2014/main" id="{8AFFF5EF-FC19-BF56-2E76-D4CF590144C7}"/>
                </a:ext>
              </a:extLst>
            </p:cNvPr>
            <p:cNvSpPr/>
            <p:nvPr/>
          </p:nvSpPr>
          <p:spPr>
            <a:xfrm>
              <a:off x="863600" y="2685991"/>
              <a:ext cx="602820" cy="379154"/>
            </a:xfrm>
            <a:prstGeom prst="wedgeRoundRectCallout">
              <a:avLst>
                <a:gd name="adj1" fmla="val -8305"/>
                <a:gd name="adj2" fmla="val 78562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 rtl="1"/>
              <a:endParaRPr lang="en-B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Speech Bubble: Rectangle with Corners Rounded 14">
              <a:extLst>
                <a:ext uri="{FF2B5EF4-FFF2-40B4-BE49-F238E27FC236}">
                  <a16:creationId xmlns:a16="http://schemas.microsoft.com/office/drawing/2014/main" id="{957B3C02-36D2-42EF-46D4-1D7B1947337E}"/>
                </a:ext>
              </a:extLst>
            </p:cNvPr>
            <p:cNvSpPr/>
            <p:nvPr/>
          </p:nvSpPr>
          <p:spPr>
            <a:xfrm>
              <a:off x="1937291" y="3672750"/>
              <a:ext cx="602820" cy="379154"/>
            </a:xfrm>
            <a:prstGeom prst="wedgeRoundRectCallout">
              <a:avLst>
                <a:gd name="adj1" fmla="val 19083"/>
                <a:gd name="adj2" fmla="val 81912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 rtl="1"/>
              <a:endParaRPr lang="en-B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A5C224C5-5BBF-300D-F165-660C7A3FBD73}"/>
              </a:ext>
            </a:extLst>
          </p:cNvPr>
          <p:cNvSpPr/>
          <p:nvPr/>
        </p:nvSpPr>
        <p:spPr>
          <a:xfrm rot="5400000">
            <a:off x="3411200" y="2863300"/>
            <a:ext cx="2383462" cy="379154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842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0635-D27B-8B01-4B26-979110C77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ض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يع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أ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سئلة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الملاحظات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7729794-094D-656E-4920-F9A8D5E56135}"/>
              </a:ext>
            </a:extLst>
          </p:cNvPr>
          <p:cNvGrpSpPr/>
          <p:nvPr/>
        </p:nvGrpSpPr>
        <p:grpSpPr>
          <a:xfrm>
            <a:off x="7571965" y="4145154"/>
            <a:ext cx="576443" cy="1420719"/>
            <a:chOff x="1047750" y="1929282"/>
            <a:chExt cx="679484" cy="1674679"/>
          </a:xfrm>
          <a:solidFill>
            <a:schemeClr val="accent4"/>
          </a:solidFill>
        </p:grpSpPr>
        <p:sp>
          <p:nvSpPr>
            <p:cNvPr id="30" name="Round Same Side Corner Rectangle 46">
              <a:extLst>
                <a:ext uri="{FF2B5EF4-FFF2-40B4-BE49-F238E27FC236}">
                  <a16:creationId xmlns:a16="http://schemas.microsoft.com/office/drawing/2014/main" id="{11ECA8D8-0CF7-0854-DE40-082536409ECB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F0C80A8-0BCE-FD4F-B881-E4E1BACAF400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9071281-437F-B2F8-7DC0-C0FEB27CA9D6}"/>
              </a:ext>
            </a:extLst>
          </p:cNvPr>
          <p:cNvGrpSpPr/>
          <p:nvPr/>
        </p:nvGrpSpPr>
        <p:grpSpPr>
          <a:xfrm>
            <a:off x="6316650" y="3113630"/>
            <a:ext cx="705484" cy="2452243"/>
            <a:chOff x="1082512" y="1656618"/>
            <a:chExt cx="888336" cy="3087834"/>
          </a:xfrm>
          <a:solidFill>
            <a:schemeClr val="accent4"/>
          </a:solidFill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689828A-4CB6-71C9-9777-E953225CBC6E}"/>
                </a:ext>
              </a:extLst>
            </p:cNvPr>
            <p:cNvSpPr/>
            <p:nvPr/>
          </p:nvSpPr>
          <p:spPr>
            <a:xfrm>
              <a:off x="1082512" y="1656618"/>
              <a:ext cx="888336" cy="88833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ound Same Side Corner Rectangle 46">
              <a:extLst>
                <a:ext uri="{FF2B5EF4-FFF2-40B4-BE49-F238E27FC236}">
                  <a16:creationId xmlns:a16="http://schemas.microsoft.com/office/drawing/2014/main" id="{7B7589ED-6F00-575E-2846-1D70FC6D1217}"/>
                </a:ext>
              </a:extLst>
            </p:cNvPr>
            <p:cNvSpPr/>
            <p:nvPr/>
          </p:nvSpPr>
          <p:spPr>
            <a:xfrm>
              <a:off x="1089026" y="2708811"/>
              <a:ext cx="878351" cy="2035641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E5AA5640-14D3-393D-2106-25278E7ED19F}"/>
              </a:ext>
            </a:extLst>
          </p:cNvPr>
          <p:cNvSpPr/>
          <p:nvPr/>
        </p:nvSpPr>
        <p:spPr>
          <a:xfrm>
            <a:off x="6193507" y="2213073"/>
            <a:ext cx="730643" cy="459550"/>
          </a:xfrm>
          <a:prstGeom prst="wedgeRoundRectCallout">
            <a:avLst>
              <a:gd name="adj1" fmla="val -8305"/>
              <a:gd name="adj2" fmla="val 78562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endParaRPr lang="en-BE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52AD4412-F846-60CB-6E47-D1072BC305B0}"/>
              </a:ext>
            </a:extLst>
          </p:cNvPr>
          <p:cNvSpPr/>
          <p:nvPr/>
        </p:nvSpPr>
        <p:spPr>
          <a:xfrm>
            <a:off x="7494864" y="3286939"/>
            <a:ext cx="730643" cy="459550"/>
          </a:xfrm>
          <a:prstGeom prst="wedgeRoundRectCallout">
            <a:avLst>
              <a:gd name="adj1" fmla="val 19083"/>
              <a:gd name="adj2" fmla="val 81912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endParaRPr lang="en-BE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178B0DC-3707-44DA-750B-F4DA22147D86}"/>
              </a:ext>
            </a:extLst>
          </p:cNvPr>
          <p:cNvGrpSpPr/>
          <p:nvPr/>
        </p:nvGrpSpPr>
        <p:grpSpPr>
          <a:xfrm flipH="1">
            <a:off x="3991338" y="3286939"/>
            <a:ext cx="1175399" cy="2310366"/>
            <a:chOff x="5157952" y="1330093"/>
            <a:chExt cx="556221" cy="1090296"/>
          </a:xfrm>
          <a:solidFill>
            <a:schemeClr val="accent4"/>
          </a:solidFill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6F522E01-3370-56E4-EC71-C75DB82A2BCB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52" name="Round Same Side Corner Rectangle 25">
                <a:extLst>
                  <a:ext uri="{FF2B5EF4-FFF2-40B4-BE49-F238E27FC236}">
                    <a16:creationId xmlns:a16="http://schemas.microsoft.com/office/drawing/2014/main" id="{1A58443D-0C40-65AF-A18D-9B7ECBB7E3E3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/>
              </a:p>
            </p:txBody>
          </p:sp>
          <p:sp>
            <p:nvSpPr>
              <p:cNvPr id="53" name="Round Same Side Corner Rectangle 26">
                <a:extLst>
                  <a:ext uri="{FF2B5EF4-FFF2-40B4-BE49-F238E27FC236}">
                    <a16:creationId xmlns:a16="http://schemas.microsoft.com/office/drawing/2014/main" id="{D049F9D3-69F7-DF02-6414-8AC6E6AB118D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69052D6B-2141-014D-0BE4-5044751045F5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49" name="Flowchart: Manual Operation 48">
                <a:extLst>
                  <a:ext uri="{FF2B5EF4-FFF2-40B4-BE49-F238E27FC236}">
                    <a16:creationId xmlns:a16="http://schemas.microsoft.com/office/drawing/2014/main" id="{88473570-B160-C644-9A60-BCB795A43BDF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0" name="Round Same Side Corner Rectangle 23">
                <a:extLst>
                  <a:ext uri="{FF2B5EF4-FFF2-40B4-BE49-F238E27FC236}">
                    <a16:creationId xmlns:a16="http://schemas.microsoft.com/office/drawing/2014/main" id="{75B1B1E5-6A2F-C984-9787-7482B9BC2097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3D023100-EF0F-54A0-1310-05EA35567FCC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/>
              </a:p>
            </p:txBody>
          </p:sp>
        </p:grpSp>
      </p:grpSp>
      <p:sp>
        <p:nvSpPr>
          <p:cNvPr id="54" name="Speech Bubble: Rectangle with Corners Rounded 53">
            <a:extLst>
              <a:ext uri="{FF2B5EF4-FFF2-40B4-BE49-F238E27FC236}">
                <a16:creationId xmlns:a16="http://schemas.microsoft.com/office/drawing/2014/main" id="{265FA2C0-EA42-BB06-86C2-DFFB22593695}"/>
              </a:ext>
            </a:extLst>
          </p:cNvPr>
          <p:cNvSpPr/>
          <p:nvPr/>
        </p:nvSpPr>
        <p:spPr>
          <a:xfrm>
            <a:off x="4407586" y="2428980"/>
            <a:ext cx="730643" cy="459550"/>
          </a:xfrm>
          <a:prstGeom prst="wedgeRoundRectCallout">
            <a:avLst>
              <a:gd name="adj1" fmla="val 19083"/>
              <a:gd name="adj2" fmla="val 81912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C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B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9612D849-A772-6A45-831E-28BA093ECA38}"/>
              </a:ext>
            </a:extLst>
          </p:cNvPr>
          <p:cNvSpPr/>
          <p:nvPr/>
        </p:nvSpPr>
        <p:spPr>
          <a:xfrm>
            <a:off x="3509355" y="2583503"/>
            <a:ext cx="730643" cy="459550"/>
          </a:xfrm>
          <a:prstGeom prst="wedgeRoundRectCallout">
            <a:avLst>
              <a:gd name="adj1" fmla="val -3514"/>
              <a:gd name="adj2" fmla="val 73621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C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B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Speech Bubble: Rectangle with Corners Rounded 55">
            <a:extLst>
              <a:ext uri="{FF2B5EF4-FFF2-40B4-BE49-F238E27FC236}">
                <a16:creationId xmlns:a16="http://schemas.microsoft.com/office/drawing/2014/main" id="{30C4CFF5-7FD4-DD2F-687A-9592D29471DF}"/>
              </a:ext>
            </a:extLst>
          </p:cNvPr>
          <p:cNvSpPr/>
          <p:nvPr/>
        </p:nvSpPr>
        <p:spPr>
          <a:xfrm>
            <a:off x="3864380" y="1847487"/>
            <a:ext cx="730643" cy="459550"/>
          </a:xfrm>
          <a:prstGeom prst="wedgeRoundRectCallout">
            <a:avLst>
              <a:gd name="adj1" fmla="val -3514"/>
              <a:gd name="adj2" fmla="val 73621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1"/>
            <a:r>
              <a:rPr lang="en-CA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B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AD8E910-6348-3537-BBA2-4DE98D3AEF02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4" name="Google Shape;501;p15">
              <a:extLst>
                <a:ext uri="{FF2B5EF4-FFF2-40B4-BE49-F238E27FC236}">
                  <a16:creationId xmlns:a16="http://schemas.microsoft.com/office/drawing/2014/main" id="{A430ACB4-EFE6-E32B-212C-89842A1F5AB5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" name="Google Shape;502;p15">
              <a:extLst>
                <a:ext uri="{FF2B5EF4-FFF2-40B4-BE49-F238E27FC236}">
                  <a16:creationId xmlns:a16="http://schemas.microsoft.com/office/drawing/2014/main" id="{D33CE372-9CA3-F243-28A1-D63A60C79DC5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9" name="Google Shape;503;p15">
                <a:extLst>
                  <a:ext uri="{FF2B5EF4-FFF2-40B4-BE49-F238E27FC236}">
                    <a16:creationId xmlns:a16="http://schemas.microsoft.com/office/drawing/2014/main" id="{6BF38CEE-E400-998B-67E4-79D57E8904B2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١٩٤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Google Shape;504;p15">
                <a:extLst>
                  <a:ext uri="{FF2B5EF4-FFF2-40B4-BE49-F238E27FC236}">
                    <a16:creationId xmlns:a16="http://schemas.microsoft.com/office/drawing/2014/main" id="{6C6B16EE-21A7-E590-A211-0A83ADD815F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6" name="Google Shape;505;p15">
              <a:extLst>
                <a:ext uri="{FF2B5EF4-FFF2-40B4-BE49-F238E27FC236}">
                  <a16:creationId xmlns:a16="http://schemas.microsoft.com/office/drawing/2014/main" id="{EC203E06-161C-A074-9FC1-212078289D7E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7" name="Google Shape;506;p15">
                <a:extLst>
                  <a:ext uri="{FF2B5EF4-FFF2-40B4-BE49-F238E27FC236}">
                    <a16:creationId xmlns:a16="http://schemas.microsoft.com/office/drawing/2014/main" id="{573FB37A-89E8-E408-B712-62678A777DFA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" name="Google Shape;507;p15">
                <a:extLst>
                  <a:ext uri="{FF2B5EF4-FFF2-40B4-BE49-F238E27FC236}">
                    <a16:creationId xmlns:a16="http://schemas.microsoft.com/office/drawing/2014/main" id="{E298E0DB-E4EB-F775-7EF1-6F590AF51311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656147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F87AE-2125-1495-8539-CEB5A784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مراجعة نماذج الملاحظات</a:t>
            </a:r>
            <a:endParaRPr lang="en-B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oogle Shape;634;p25">
            <a:extLst>
              <a:ext uri="{FF2B5EF4-FFF2-40B4-BE49-F238E27FC236}">
                <a16:creationId xmlns:a16="http://schemas.microsoft.com/office/drawing/2014/main" id="{F15DF7EA-603E-A88B-8A47-6AC8AB00B5C2}"/>
              </a:ext>
            </a:extLst>
          </p:cNvPr>
          <p:cNvGrpSpPr/>
          <p:nvPr/>
        </p:nvGrpSpPr>
        <p:grpSpPr>
          <a:xfrm>
            <a:off x="4332409" y="2222720"/>
            <a:ext cx="3527181" cy="3289080"/>
            <a:chOff x="1574957" y="2192954"/>
            <a:chExt cx="2894383" cy="2588416"/>
          </a:xfrm>
        </p:grpSpPr>
        <p:grpSp>
          <p:nvGrpSpPr>
            <p:cNvPr id="4" name="Google Shape;635;p25">
              <a:extLst>
                <a:ext uri="{FF2B5EF4-FFF2-40B4-BE49-F238E27FC236}">
                  <a16:creationId xmlns:a16="http://schemas.microsoft.com/office/drawing/2014/main" id="{ECE4482E-91AD-F0EB-40F1-C66156EB6EDA}"/>
                </a:ext>
              </a:extLst>
            </p:cNvPr>
            <p:cNvGrpSpPr/>
            <p:nvPr/>
          </p:nvGrpSpPr>
          <p:grpSpPr>
            <a:xfrm>
              <a:off x="1574957" y="2192954"/>
              <a:ext cx="2894383" cy="2588416"/>
              <a:chOff x="1330362" y="2812046"/>
              <a:chExt cx="2205152" cy="1972046"/>
            </a:xfrm>
          </p:grpSpPr>
          <p:sp>
            <p:nvSpPr>
              <p:cNvPr id="8" name="Google Shape;636;p25">
                <a:extLst>
                  <a:ext uri="{FF2B5EF4-FFF2-40B4-BE49-F238E27FC236}">
                    <a16:creationId xmlns:a16="http://schemas.microsoft.com/office/drawing/2014/main" id="{486F9458-D77F-B678-3C0A-0DBE638AF00F}"/>
                  </a:ext>
                </a:extLst>
              </p:cNvPr>
              <p:cNvSpPr/>
              <p:nvPr/>
            </p:nvSpPr>
            <p:spPr>
              <a:xfrm rot="-621676">
                <a:off x="1459832" y="2999874"/>
                <a:ext cx="1283368" cy="1556084"/>
              </a:xfrm>
              <a:prstGeom prst="snip1Rect">
                <a:avLst>
                  <a:gd name="adj" fmla="val 16667"/>
                </a:avLst>
              </a:prstGeom>
              <a:solidFill>
                <a:schemeClr val="accent4"/>
              </a:solidFill>
              <a:ln w="762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637;p25">
                <a:extLst>
                  <a:ext uri="{FF2B5EF4-FFF2-40B4-BE49-F238E27FC236}">
                    <a16:creationId xmlns:a16="http://schemas.microsoft.com/office/drawing/2014/main" id="{62841D9A-3B24-F928-467A-F85E05C481CA}"/>
                  </a:ext>
                </a:extLst>
              </p:cNvPr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>
                  <a:gd name="adj" fmla="val 16667"/>
                </a:avLst>
              </a:prstGeom>
              <a:solidFill>
                <a:schemeClr val="accent4"/>
              </a:solidFill>
              <a:ln w="762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" name="Google Shape;638;p25">
                <a:extLst>
                  <a:ext uri="{FF2B5EF4-FFF2-40B4-BE49-F238E27FC236}">
                    <a16:creationId xmlns:a16="http://schemas.microsoft.com/office/drawing/2014/main" id="{E105994F-32C0-80A1-A351-B6B61C57BD5C}"/>
                  </a:ext>
                </a:extLst>
              </p:cNvPr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>
                  <a:gd name="adj" fmla="val 16667"/>
                </a:avLst>
              </a:prstGeom>
              <a:solidFill>
                <a:schemeClr val="accent4"/>
              </a:solidFill>
              <a:ln w="762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" name="Google Shape;639;p25">
              <a:extLst>
                <a:ext uri="{FF2B5EF4-FFF2-40B4-BE49-F238E27FC236}">
                  <a16:creationId xmlns:a16="http://schemas.microsoft.com/office/drawing/2014/main" id="{E2BFC8F9-4B2B-C464-E526-0326F2FC8BCF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</p:grpSpPr>
          <p:sp>
            <p:nvSpPr>
              <p:cNvPr id="6" name="Google Shape;640;p25">
                <a:extLst>
                  <a:ext uri="{FF2B5EF4-FFF2-40B4-BE49-F238E27FC236}">
                    <a16:creationId xmlns:a16="http://schemas.microsoft.com/office/drawing/2014/main" id="{68A6117D-9DC5-49D3-29EB-D3EAA23F5E83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" name="Google Shape;641;p25">
                <a:extLst>
                  <a:ext uri="{FF2B5EF4-FFF2-40B4-BE49-F238E27FC236}">
                    <a16:creationId xmlns:a16="http://schemas.microsoft.com/office/drawing/2014/main" id="{2B379A8A-9CCB-9FE7-FD45-AC8DDEA23A9F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BD0D09B-9309-BE2D-B25C-86B649B940AB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20" name="Google Shape;501;p15">
              <a:extLst>
                <a:ext uri="{FF2B5EF4-FFF2-40B4-BE49-F238E27FC236}">
                  <a16:creationId xmlns:a16="http://schemas.microsoft.com/office/drawing/2014/main" id="{E39140C9-771E-54A4-15B2-967482C429F8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21" name="Google Shape;502;p15">
              <a:extLst>
                <a:ext uri="{FF2B5EF4-FFF2-40B4-BE49-F238E27FC236}">
                  <a16:creationId xmlns:a16="http://schemas.microsoft.com/office/drawing/2014/main" id="{3ADC1152-439F-0DF7-6B33-E859949801A3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25" name="Google Shape;503;p15">
                <a:extLst>
                  <a:ext uri="{FF2B5EF4-FFF2-40B4-BE49-F238E27FC236}">
                    <a16:creationId xmlns:a16="http://schemas.microsoft.com/office/drawing/2014/main" id="{9A3677B6-C716-1E12-4D0B-B11B9059746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0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١٩٥-١٩٨</a:t>
                </a:r>
                <a:endParaRPr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Google Shape;504;p15">
                <a:extLst>
                  <a:ext uri="{FF2B5EF4-FFF2-40B4-BE49-F238E27FC236}">
                    <a16:creationId xmlns:a16="http://schemas.microsoft.com/office/drawing/2014/main" id="{FE5161E0-F5AA-20D6-E734-CFCAEF5ED992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22" name="Google Shape;505;p15">
              <a:extLst>
                <a:ext uri="{FF2B5EF4-FFF2-40B4-BE49-F238E27FC236}">
                  <a16:creationId xmlns:a16="http://schemas.microsoft.com/office/drawing/2014/main" id="{FF209041-9A8A-3CAB-7F16-63589069A31C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23" name="Google Shape;506;p15">
                <a:extLst>
                  <a:ext uri="{FF2B5EF4-FFF2-40B4-BE49-F238E27FC236}">
                    <a16:creationId xmlns:a16="http://schemas.microsoft.com/office/drawing/2014/main" id="{C0410BD1-372B-2CB6-A181-8F6027EE514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24" name="Google Shape;507;p15">
                <a:extLst>
                  <a:ext uri="{FF2B5EF4-FFF2-40B4-BE49-F238E27FC236}">
                    <a16:creationId xmlns:a16="http://schemas.microsoft.com/office/drawing/2014/main" id="{E2710195-7B9C-A7D2-51F9-9D43ED1FF4E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63411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8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نقاط التعلم الأساسية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7" name="Google Shape;667;p28"/>
          <p:cNvSpPr txBox="1"/>
          <p:nvPr/>
        </p:nvSpPr>
        <p:spPr>
          <a:xfrm>
            <a:off x="7892796" y="3462339"/>
            <a:ext cx="332822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يعد الحصول على ملاحظات من الطفل أو الوالد أو مقدم الرعاية و/أو الشخص البالغ الموثوق به بعد إغلاق الحالة من أفضل الممارسات في إدارة الحالة</a:t>
            </a:r>
            <a:endParaRPr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669" name="Google Shape;669;p28"/>
          <p:cNvSpPr/>
          <p:nvPr/>
        </p:nvSpPr>
        <p:spPr>
          <a:xfrm>
            <a:off x="2109312" y="205381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70" name="Google Shape;670;p28"/>
          <p:cNvSpPr/>
          <p:nvPr/>
        </p:nvSpPr>
        <p:spPr>
          <a:xfrm>
            <a:off x="9031126" y="205381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71" name="Google Shape;671;p28"/>
          <p:cNvSpPr/>
          <p:nvPr/>
        </p:nvSpPr>
        <p:spPr>
          <a:xfrm>
            <a:off x="5659366" y="205381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672" name="Google Shape;672;p28"/>
          <p:cNvSpPr txBox="1"/>
          <p:nvPr/>
        </p:nvSpPr>
        <p:spPr>
          <a:xfrm>
            <a:off x="4917746" y="3462339"/>
            <a:ext cx="2534799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لتمكين التعليقات المفتوحة والصادقة، يوصى بعدم الحصول على التعليقات/الملاحظات من قبل أخصائي الحالة مباشرة</a:t>
            </a:r>
            <a:endParaRPr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673" name="Google Shape;673;p28"/>
          <p:cNvSpPr txBox="1"/>
          <p:nvPr/>
        </p:nvSpPr>
        <p:spPr>
          <a:xfrm>
            <a:off x="1181334" y="3661897"/>
            <a:ext cx="332822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1"/>
            <a:r>
              <a:rPr lang="ar-SA" sz="200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ينبغي استخدام 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الملاحظات</a:t>
            </a:r>
            <a:r>
              <a:rPr lang="ar-SA" sz="2000">
                <a:solidFill>
                  <a:schemeClr val="dk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الواردة لتقييم الجودة وتعزيز خدمات إدارة الحالات</a:t>
            </a:r>
            <a:endParaRPr sz="200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rtl="1"/>
            <a:r>
              <a:rPr lang="en-GB" sz="3000" dirty="0"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٦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إغلاق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>
                <a:latin typeface="Calibri" panose="020F0502020204030204" pitchFamily="34" charset="0"/>
                <a:cs typeface="Calibri" panose="020F0502020204030204" pitchFamily="34" charset="0"/>
              </a:rPr>
              <a:t>نهاية الوحدة </a:t>
            </a:r>
            <a:r>
              <a:rPr lang="ar-SA">
                <a:latin typeface="Calibri" panose="020F0502020204030204" pitchFamily="34" charset="0"/>
                <a:cs typeface="Calibri" panose="020F0502020204030204" pitchFamily="34" charset="0"/>
              </a:rPr>
              <a:t>١١</a:t>
            </a:r>
            <a:endParaRPr lang="en-CA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E4E6911C-4645-3D9B-6149-FF4BE63BE1A7}"/>
              </a:ext>
            </a:extLst>
          </p:cNvPr>
          <p:cNvSpPr/>
          <p:nvPr/>
        </p:nvSpPr>
        <p:spPr>
          <a:xfrm>
            <a:off x="1384531" y="2419405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إغلاق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BF820C76-7378-2BFC-2394-0CE0AA49695B}"/>
              </a:ext>
            </a:extLst>
          </p:cNvPr>
          <p:cNvSpPr/>
          <p:nvPr/>
        </p:nvSpPr>
        <p:spPr>
          <a:xfrm>
            <a:off x="4828771" y="2419405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التأمل و التعليقات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id="{1BFAB509-5D2B-0390-D746-1ECA44E1B630}"/>
              </a:ext>
            </a:extLst>
          </p:cNvPr>
          <p:cNvSpPr/>
          <p:nvPr/>
        </p:nvSpPr>
        <p:spPr>
          <a:xfrm>
            <a:off x="8273011" y="2419405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أهداف التعلم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C54CE0-6754-448E-5F3E-C55BD27063E1}"/>
              </a:ext>
            </a:extLst>
          </p:cNvPr>
          <p:cNvGrpSpPr/>
          <p:nvPr/>
        </p:nvGrpSpPr>
        <p:grpSpPr>
          <a:xfrm>
            <a:off x="10288771" y="303551"/>
            <a:ext cx="1587872" cy="1368854"/>
            <a:chOff x="10288771" y="303551"/>
            <a:chExt cx="1587872" cy="1368854"/>
          </a:xfrm>
        </p:grpSpPr>
        <p:sp>
          <p:nvSpPr>
            <p:cNvPr id="4" name="Google Shape;501;p15">
              <a:extLst>
                <a:ext uri="{FF2B5EF4-FFF2-40B4-BE49-F238E27FC236}">
                  <a16:creationId xmlns:a16="http://schemas.microsoft.com/office/drawing/2014/main" id="{0D11FA18-2C0D-36FB-9402-12403276418C}"/>
                </a:ext>
              </a:extLst>
            </p:cNvPr>
            <p:cNvSpPr/>
            <p:nvPr/>
          </p:nvSpPr>
          <p:spPr>
            <a:xfrm rot="1782986">
              <a:off x="10288771" y="303551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lt1"/>
            </a:solidFill>
            <a:ln w="12700" cap="flat" cmpd="sng">
              <a:solidFill>
                <a:srgbClr val="9BD3F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" name="Google Shape;502;p15">
              <a:extLst>
                <a:ext uri="{FF2B5EF4-FFF2-40B4-BE49-F238E27FC236}">
                  <a16:creationId xmlns:a16="http://schemas.microsoft.com/office/drawing/2014/main" id="{D8567310-EFA2-2D32-6488-59E9D3F5EAC9}"/>
                </a:ext>
              </a:extLst>
            </p:cNvPr>
            <p:cNvGrpSpPr/>
            <p:nvPr/>
          </p:nvGrpSpPr>
          <p:grpSpPr>
            <a:xfrm>
              <a:off x="10681558" y="728782"/>
              <a:ext cx="562136" cy="634675"/>
              <a:chOff x="760175" y="830142"/>
              <a:chExt cx="867619" cy="979579"/>
            </a:xfrm>
          </p:grpSpPr>
          <p:sp>
            <p:nvSpPr>
              <p:cNvPr id="9" name="Google Shape;503;p15">
                <a:extLst>
                  <a:ext uri="{FF2B5EF4-FFF2-40B4-BE49-F238E27FC236}">
                    <a16:creationId xmlns:a16="http://schemas.microsoft.com/office/drawing/2014/main" id="{94CABCAD-164E-A3C2-8FA0-938F2EFECF0A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non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ar-SA" sz="1600" b="1" dirty="0">
                    <a:solidFill>
                      <a:schemeClr val="lt1"/>
                    </a:solidFill>
                    <a:latin typeface="Arial" panose="020B0604020202020204" pitchFamily="34" charset="0"/>
                    <a:ea typeface="Calibri"/>
                    <a:cs typeface="Arial" panose="020B0604020202020204" pitchFamily="34" charset="0"/>
                    <a:sym typeface="Calibri"/>
                  </a:rPr>
                  <a:t>١٩٩</a:t>
                </a:r>
                <a:endParaRPr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Google Shape;504;p15">
                <a:extLst>
                  <a:ext uri="{FF2B5EF4-FFF2-40B4-BE49-F238E27FC236}">
                    <a16:creationId xmlns:a16="http://schemas.microsoft.com/office/drawing/2014/main" id="{549ECED7-69AE-D107-6BD3-E385E491D01F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6" name="Google Shape;505;p15">
              <a:extLst>
                <a:ext uri="{FF2B5EF4-FFF2-40B4-BE49-F238E27FC236}">
                  <a16:creationId xmlns:a16="http://schemas.microsoft.com/office/drawing/2014/main" id="{EC967092-2636-AD47-AB07-A20C396DD285}"/>
                </a:ext>
              </a:extLst>
            </p:cNvPr>
            <p:cNvGrpSpPr/>
            <p:nvPr/>
          </p:nvGrpSpPr>
          <p:grpSpPr>
            <a:xfrm>
              <a:off x="11353800" y="728782"/>
              <a:ext cx="182192" cy="634674"/>
              <a:chOff x="2121762" y="2323619"/>
              <a:chExt cx="200378" cy="825210"/>
            </a:xfrm>
          </p:grpSpPr>
          <p:sp>
            <p:nvSpPr>
              <p:cNvPr id="7" name="Google Shape;506;p15">
                <a:extLst>
                  <a:ext uri="{FF2B5EF4-FFF2-40B4-BE49-F238E27FC236}">
                    <a16:creationId xmlns:a16="http://schemas.microsoft.com/office/drawing/2014/main" id="{5BE164A5-6685-C165-D874-0307EDB9EC0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>
                  <a:gd name="adj" fmla="val 50000"/>
                </a:avLst>
              </a:prstGeom>
              <a:solidFill>
                <a:srgbClr val="15699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" name="Google Shape;507;p15">
                <a:extLst>
                  <a:ext uri="{FF2B5EF4-FFF2-40B4-BE49-F238E27FC236}">
                    <a16:creationId xmlns:a16="http://schemas.microsoft.com/office/drawing/2014/main" id="{7DBFC000-5152-8EDD-0128-703F3CA6F74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17360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31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ar-SA"/>
              <a:t>ال</a:t>
            </a:r>
            <a:r>
              <a:rPr lang="en-GB"/>
              <a:t>رعاية </a:t>
            </a:r>
            <a:r>
              <a:rPr lang="ar-SA"/>
              <a:t>ال</a:t>
            </a:r>
            <a:r>
              <a:rPr lang="en-GB"/>
              <a:t>ذاتية</a:t>
            </a:r>
            <a:endParaRPr/>
          </a:p>
        </p:txBody>
      </p:sp>
      <p:sp>
        <p:nvSpPr>
          <p:cNvPr id="735" name="Google Shape;735;p31"/>
          <p:cNvSpPr txBox="1"/>
          <p:nvPr/>
        </p:nvSpPr>
        <p:spPr>
          <a:xfrm>
            <a:off x="8647545" y="3722870"/>
            <a:ext cx="2072639" cy="42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إغلاق</a:t>
            </a:r>
            <a:endParaRPr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B6B3BDF8-428B-9532-A1F4-CB8D30D1E967}"/>
              </a:ext>
            </a:extLst>
          </p:cNvPr>
          <p:cNvSpPr/>
          <p:nvPr/>
        </p:nvSpPr>
        <p:spPr>
          <a:xfrm>
            <a:off x="4674820" y="2453495"/>
            <a:ext cx="2842360" cy="2539419"/>
          </a:xfrm>
          <a:prstGeom prst="hear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4B8EE197-D2FD-3F9F-4EAC-72B40F7EAC3B}"/>
              </a:ext>
            </a:extLst>
          </p:cNvPr>
          <p:cNvSpPr/>
          <p:nvPr/>
        </p:nvSpPr>
        <p:spPr>
          <a:xfrm rot="10800000">
            <a:off x="5628782" y="3499014"/>
            <a:ext cx="934434" cy="752350"/>
          </a:xfrm>
          <a:prstGeom prst="blockArc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>
            <a:extLst>
              <a:ext uri="{FF2B5EF4-FFF2-40B4-BE49-F238E27FC236}">
                <a16:creationId xmlns:a16="http://schemas.microsoft.com/office/drawing/2014/main" id="{018DEDA9-988A-4F70-B2DE-A423BE94B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مراجعة 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: سحب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قرعة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2" name="Graphic 1" descr="Handbag with solid fill">
            <a:extLst>
              <a:ext uri="{FF2B5EF4-FFF2-40B4-BE49-F238E27FC236}">
                <a16:creationId xmlns:a16="http://schemas.microsoft.com/office/drawing/2014/main" id="{AFC90743-0DCB-BC0D-131F-0CD1A3BE96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31637" y="882797"/>
            <a:ext cx="5641046" cy="5641046"/>
          </a:xfrm>
          <a:prstGeom prst="rect">
            <a:avLst/>
          </a:prstGeom>
        </p:spPr>
      </p:pic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EA9334B5-3759-2D32-1E96-958D2CA99406}"/>
              </a:ext>
            </a:extLst>
          </p:cNvPr>
          <p:cNvSpPr/>
          <p:nvPr/>
        </p:nvSpPr>
        <p:spPr>
          <a:xfrm rot="20938185">
            <a:off x="4815840" y="3829665"/>
            <a:ext cx="804821" cy="804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13199757-8DDF-E579-FA8F-68EBEB345080}"/>
              </a:ext>
            </a:extLst>
          </p:cNvPr>
          <p:cNvSpPr/>
          <p:nvPr/>
        </p:nvSpPr>
        <p:spPr>
          <a:xfrm rot="864021">
            <a:off x="5449750" y="4532852"/>
            <a:ext cx="804821" cy="804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D9D7A04F-83A5-CC88-8630-8C4655DCD24C}"/>
              </a:ext>
            </a:extLst>
          </p:cNvPr>
          <p:cNvSpPr/>
          <p:nvPr/>
        </p:nvSpPr>
        <p:spPr>
          <a:xfrm rot="19848324">
            <a:off x="6231462" y="4043006"/>
            <a:ext cx="804821" cy="804821"/>
          </a:xfrm>
          <a:prstGeom prst="snip1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96AB97A0-050B-D401-5F26-8C253691799C}"/>
              </a:ext>
            </a:extLst>
          </p:cNvPr>
          <p:cNvSpPr/>
          <p:nvPr/>
        </p:nvSpPr>
        <p:spPr>
          <a:xfrm rot="1928386">
            <a:off x="7792776" y="1904173"/>
            <a:ext cx="804821" cy="804821"/>
          </a:xfrm>
          <a:prstGeom prst="snip1Rect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36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  <a:endParaRPr lang="en-US" sz="3600" b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702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22EF2C30-2111-D293-45B6-2E0FA712890F}"/>
              </a:ext>
            </a:extLst>
          </p:cNvPr>
          <p:cNvSpPr txBox="1">
            <a:spLocks/>
          </p:cNvSpPr>
          <p:nvPr/>
        </p:nvSpPr>
        <p:spPr>
          <a:xfrm>
            <a:off x="4557503" y="2634901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114923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1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عملية إدارة الحالة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609748-BAAA-26CF-A7EA-CBB4EC2A4EE4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تطوير </a:t>
            </a:r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الفردية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للطفل 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تلبية الاحتياجات المحددة. </a:t>
            </a:r>
            <a:r>
              <a:rPr lang="ar-S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ضع إجراءات محددة زمنيًا وأهدافًا قابلة للقياس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0467361-4BAF-3FDA-BCBE-860BF59BBF11}"/>
              </a:ext>
            </a:extLst>
          </p:cNvPr>
          <p:cNvSpPr/>
          <p:nvPr/>
        </p:nvSpPr>
        <p:spPr>
          <a:xfrm>
            <a:off x="559341" y="1397374"/>
            <a:ext cx="557717" cy="55771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0E608AE-000D-643E-D325-6CBC4CCD5FB3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تقييم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احتياجات ونقاط القوة لدى الطفل وأسرته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77E3582-EB4E-6F97-D417-41437EFF88E4}"/>
              </a:ext>
            </a:extLst>
          </p:cNvPr>
          <p:cNvSpPr/>
          <p:nvPr/>
        </p:nvSpPr>
        <p:spPr>
          <a:xfrm>
            <a:off x="4461598" y="1397374"/>
            <a:ext cx="557717" cy="55771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25C5CBB-113D-D4B4-D93E-EE6FF6A231BA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حديد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الأطفال المعرضين للخطر والتسجيل وفقًا لمعايير الأهلية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5352910-77B2-A56A-23F5-F5A9FD5F89B9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047DA8-ECF4-D38E-F461-4B2D1C7A11A2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 الحالة</a:t>
            </a:r>
            <a:endParaRPr lang="en-CA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7548B2B-A10E-E3A7-B3D4-4BA63A8355F8}"/>
              </a:ext>
            </a:extLst>
          </p:cNvPr>
          <p:cNvSpPr/>
          <p:nvPr/>
        </p:nvSpPr>
        <p:spPr>
          <a:xfrm>
            <a:off x="559341" y="3689898"/>
            <a:ext cx="557717" cy="55771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744B1C7-585A-CBF3-AE14-EFF1049CF0C2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 والمراجعة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C0F98E2-F982-E7AD-D866-2AAB4AB76BA2}"/>
              </a:ext>
            </a:extLst>
          </p:cNvPr>
          <p:cNvSpPr/>
          <p:nvPr/>
        </p:nvSpPr>
        <p:spPr>
          <a:xfrm>
            <a:off x="4461598" y="3689898"/>
            <a:ext cx="557717" cy="55771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7979063-D0DA-8CEE-DB7A-D7417015FD16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تنفيذ </a:t>
            </a:r>
            <a:r>
              <a:rPr lang="en-CA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 ، بما في ذلك الدعم المباشر والإحالات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14EDAAC-0734-8043-27EA-51725D72B22C}"/>
              </a:ext>
            </a:extLst>
          </p:cNvPr>
          <p:cNvSpPr/>
          <p:nvPr/>
        </p:nvSpPr>
        <p:spPr>
          <a:xfrm>
            <a:off x="8222329" y="3689898"/>
            <a:ext cx="557717" cy="55771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051E199-FEAA-36EB-5F20-EA9101F733DA}"/>
              </a:ext>
            </a:extLst>
          </p:cNvPr>
          <p:cNvCxnSpPr>
            <a:cxnSpLocks/>
            <a:endCxn id="2" idx="3"/>
          </p:cNvCxnSpPr>
          <p:nvPr/>
        </p:nvCxnSpPr>
        <p:spPr>
          <a:xfrm flipH="1">
            <a:off x="4087908" y="2577140"/>
            <a:ext cx="652548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74720F5-B520-2821-5F53-8C063D8F0B2C}"/>
              </a:ext>
            </a:extLst>
          </p:cNvPr>
          <p:cNvCxnSpPr>
            <a:cxnSpLocks/>
          </p:cNvCxnSpPr>
          <p:nvPr/>
        </p:nvCxnSpPr>
        <p:spPr>
          <a:xfrm flipH="1">
            <a:off x="7966818" y="2582495"/>
            <a:ext cx="511022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186941D-55A1-1466-8C64-8B8ECB75B060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ABFAF37-1BA5-AFE1-B7AA-6B7B3F2407C5}"/>
              </a:ext>
            </a:extLst>
          </p:cNvPr>
          <p:cNvCxnSpPr>
            <a:cxnSpLocks/>
            <a:stCxn id="10" idx="1"/>
            <a:endCxn id="8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193E3B3-EC5B-D913-F8A2-93D1FB32A685}"/>
              </a:ext>
            </a:extLst>
          </p:cNvPr>
          <p:cNvCxnSpPr>
            <a:cxnSpLocks/>
            <a:stCxn id="10" idx="0"/>
            <a:endCxn id="4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F565816-0B58-0CB2-116E-A9A996F95109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3774357" y="3366859"/>
            <a:ext cx="2590954" cy="529146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6" name="Google Shape;336;p7"/>
          <p:cNvSpPr txBox="1"/>
          <p:nvPr/>
        </p:nvSpPr>
        <p:spPr>
          <a:xfrm>
            <a:off x="3771900" y="3568588"/>
            <a:ext cx="2555072" cy="1080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1" algn="ctr" rtl="1">
              <a:lnSpc>
                <a:spcPct val="107000"/>
              </a:lnSpc>
            </a:pP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إيضاح التواصل فيما يتعلق ب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قرار إغلاق ال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حال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ة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مع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الأطفال وأسرهم</a:t>
            </a:r>
            <a:endParaRPr sz="16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1" name="Google Shape;341;p7"/>
          <p:cNvSpPr txBox="1"/>
          <p:nvPr/>
        </p:nvSpPr>
        <p:spPr>
          <a:xfrm>
            <a:off x="9075961" y="3444193"/>
            <a:ext cx="2379153" cy="1080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1" algn="ctr" rtl="1">
              <a:lnSpc>
                <a:spcPct val="107000"/>
              </a:lnSpc>
            </a:pP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ت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حديد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الحالات التي يمكن إغلاقها</a:t>
            </a: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 </a:t>
            </a:r>
            <a:r>
              <a:rPr lang="en-GB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باستخدام معايير إغلاق الحالة</a:t>
            </a:r>
            <a:endParaRPr lang="en-GB" sz="20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2" name="Google Shape;342;p7"/>
          <p:cNvSpPr txBox="1"/>
          <p:nvPr/>
        </p:nvSpPr>
        <p:spPr>
          <a:xfrm>
            <a:off x="6815118" y="3568588"/>
            <a:ext cx="1858124" cy="750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1" algn="ctr" rtl="1">
              <a:lnSpc>
                <a:spcPct val="107000"/>
              </a:lnSpc>
            </a:pPr>
            <a:r>
              <a:rPr lang="ar-SA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التمييز بين إغلاق الحالة ونقل الحالة</a:t>
            </a:r>
            <a:endParaRPr sz="16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3" name="Google Shape;343;p7"/>
          <p:cNvSpPr txBox="1"/>
          <p:nvPr/>
        </p:nvSpPr>
        <p:spPr>
          <a:xfrm>
            <a:off x="1383774" y="3444193"/>
            <a:ext cx="1858124" cy="1409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شرح الاعتبارات الرئيسية عند طلب </a:t>
            </a:r>
            <a:r>
              <a:rPr lang="ar-SA" sz="2000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الملاحظات 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من الطفل</a:t>
            </a:r>
            <a:endParaRPr sz="2000" b="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grpSp>
        <p:nvGrpSpPr>
          <p:cNvPr id="344" name="Google Shape;344;p7"/>
          <p:cNvGrpSpPr/>
          <p:nvPr/>
        </p:nvGrpSpPr>
        <p:grpSpPr>
          <a:xfrm>
            <a:off x="1619563" y="2140800"/>
            <a:ext cx="1196375" cy="868968"/>
            <a:chOff x="6878053" y="1156317"/>
            <a:chExt cx="1431178" cy="1039513"/>
          </a:xfrm>
        </p:grpSpPr>
        <p:grpSp>
          <p:nvGrpSpPr>
            <p:cNvPr id="345" name="Google Shape;345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346" name="Google Shape;346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47" name="Google Shape;347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48" name="Google Shape;348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50" name="Google Shape;350;p7"/>
          <p:cNvGrpSpPr/>
          <p:nvPr/>
        </p:nvGrpSpPr>
        <p:grpSpPr>
          <a:xfrm>
            <a:off x="4420551" y="2140800"/>
            <a:ext cx="1196375" cy="868968"/>
            <a:chOff x="6878053" y="1156317"/>
            <a:chExt cx="1431178" cy="1039513"/>
          </a:xfrm>
        </p:grpSpPr>
        <p:grpSp>
          <p:nvGrpSpPr>
            <p:cNvPr id="351" name="Google Shape;351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352" name="Google Shape;352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54" name="Google Shape;354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7079673" y="2160768"/>
            <a:ext cx="1196375" cy="868968"/>
            <a:chOff x="6878053" y="1156317"/>
            <a:chExt cx="1431178" cy="1039513"/>
          </a:xfrm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9760231" y="2140800"/>
            <a:ext cx="1196375" cy="868968"/>
            <a:chOff x="6878053" y="1156317"/>
            <a:chExt cx="1431178" cy="1039513"/>
          </a:xfrm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CD1EC1C-5AB0-2667-CAC4-77A1A87FC34C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61810FAD-7D33-1E41-60BB-FC97C478D994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AF1E477-D6FE-3ABE-8337-03B219C25393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80D6623-F250-8C6C-464A-377938696161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١٨٥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60D4EB5-9A6B-F64C-7B08-F2A643D4E0B0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rt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000" dirty="0"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متى يمكنني إغلاق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حالة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الطفل؟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ia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7467C"/>
      </a:accent1>
      <a:accent2>
        <a:srgbClr val="B78EA3"/>
      </a:accent2>
      <a:accent3>
        <a:srgbClr val="95CC79"/>
      </a:accent3>
      <a:accent4>
        <a:srgbClr val="1D8CC8"/>
      </a:accent4>
      <a:accent5>
        <a:srgbClr val="35B2B4"/>
      </a:accent5>
      <a:accent6>
        <a:srgbClr val="8D9EAE"/>
      </a:accent6>
      <a:hlink>
        <a:srgbClr val="C888B2"/>
      </a:hlink>
      <a:folHlink>
        <a:srgbClr val="7E9C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6234</Words>
  <Application>Microsoft Office PowerPoint</Application>
  <PresentationFormat>Widescreen</PresentationFormat>
  <Paragraphs>785</Paragraphs>
  <Slides>46</Slides>
  <Notes>46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4" baseType="lpstr">
      <vt:lpstr>Arial</vt:lpstr>
      <vt:lpstr>Berlin Sans FB</vt:lpstr>
      <vt:lpstr>Britannic Bold</vt:lpstr>
      <vt:lpstr>Calibri</vt:lpstr>
      <vt:lpstr>Calibri Light</vt:lpstr>
      <vt:lpstr>Garamond</vt:lpstr>
      <vt:lpstr>Helvetica Neue</vt:lpstr>
      <vt:lpstr>Office Theme</vt:lpstr>
      <vt:lpstr>PowerPoint Presentation</vt:lpstr>
      <vt:lpstr>الجلسة  ١   افتتاح الوحدة</vt:lpstr>
      <vt:lpstr>هدف الوحدة</vt:lpstr>
      <vt:lpstr>الأجندة</vt:lpstr>
      <vt:lpstr>مراجعة : سحب القرعة!</vt:lpstr>
      <vt:lpstr>PowerPoint Presentation</vt:lpstr>
      <vt:lpstr>عملية إدارة الحالة</vt:lpstr>
      <vt:lpstr>أهداف التعلم</vt:lpstr>
      <vt:lpstr>الجلسة ٢   متى يمكنني إغلاق حالة الطفل؟</vt:lpstr>
      <vt:lpstr>العمل في ثنائيات</vt:lpstr>
      <vt:lpstr>متى يصبح دعم إدارة الحالة غير ضروري؟</vt:lpstr>
      <vt:lpstr>سلامة الطفل ورفاهه</vt:lpstr>
      <vt:lpstr>أسباب أخرى لإغلاق إدارة الحالة</vt:lpstr>
      <vt:lpstr>أسباب أخرى لإغلاق الحالة</vt:lpstr>
      <vt:lpstr>أسباب أخرى لإغلاق الحالة</vt:lpstr>
      <vt:lpstr>PowerPoint Presentation</vt:lpstr>
      <vt:lpstr>أسباب أخرى لإغلاق الحالة</vt:lpstr>
      <vt:lpstr>أسباب أخرى لإغلاق الحالة</vt:lpstr>
      <vt:lpstr>نقاط التعلم الأساسية</vt:lpstr>
      <vt:lpstr>الجلسة ٣   كيف أقوم بإغلاق حالة الطفل؟</vt:lpstr>
      <vt:lpstr>وضع قائمة بالإجراءات التي يجب اتخاذها عند إغلاق حالة الطفل</vt:lpstr>
      <vt:lpstr>مسارإغلاق الحالة</vt:lpstr>
      <vt:lpstr>PowerPoint Presentation</vt:lpstr>
      <vt:lpstr>المرونة</vt:lpstr>
      <vt:lpstr>العمر ومرحلة النمو</vt:lpstr>
      <vt:lpstr>PowerPoint Presentation</vt:lpstr>
      <vt:lpstr>لعب الأدوار</vt:lpstr>
      <vt:lpstr>الأخطاء الشائعة في نموذج إغلاق الحالة</vt:lpstr>
      <vt:lpstr>نقاط التعلم الأساسية</vt:lpstr>
      <vt:lpstr>الجلسة ٤   كيف ومتى يجب أن أقوم بنقل الحالة؟</vt:lpstr>
      <vt:lpstr>نقل الحالة</vt:lpstr>
      <vt:lpstr>نقل الحالة</vt:lpstr>
      <vt:lpstr>نقل الحالة</vt:lpstr>
      <vt:lpstr>مناقشة عامة</vt:lpstr>
      <vt:lpstr>تأثير نقل الحالة</vt:lpstr>
      <vt:lpstr>أفضل الممارسات الخاصة بالنقل</vt:lpstr>
      <vt:lpstr>نقاط التعلم الأساسية</vt:lpstr>
      <vt:lpstr>الجلسة ٥   كيف يمكننا الحصول على ملاحظات من الطفل؟</vt:lpstr>
      <vt:lpstr>مسار إغلاق الحالة</vt:lpstr>
      <vt:lpstr>الغرض من الحصول على الملاحظات/التعليقات</vt:lpstr>
      <vt:lpstr>مواضيع وأسئلة الملاحظات</vt:lpstr>
      <vt:lpstr>مراجعة نماذج الملاحظات</vt:lpstr>
      <vt:lpstr>نقاط التعلم الأساسية</vt:lpstr>
      <vt:lpstr>الجلسة ٦    إغلاق الوحدة</vt:lpstr>
      <vt:lpstr>نهاية الوحدة ١١</vt:lpstr>
      <vt:lpstr>الرعاية الذاتية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6</cp:revision>
  <dcterms:created xsi:type="dcterms:W3CDTF">2023-02-13T10:36:33Z</dcterms:created>
  <dcterms:modified xsi:type="dcterms:W3CDTF">2023-04-03T12:17:34Z</dcterms:modified>
</cp:coreProperties>
</file>