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omments/modernComment_11F_0.xml" ContentType="application/vnd.ms-powerpoint.comments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60" r:id="rId3"/>
    <p:sldId id="258" r:id="rId4"/>
    <p:sldId id="259" r:id="rId5"/>
    <p:sldId id="261" r:id="rId6"/>
    <p:sldId id="745" r:id="rId7"/>
    <p:sldId id="266" r:id="rId8"/>
    <p:sldId id="262" r:id="rId9"/>
    <p:sldId id="265" r:id="rId10"/>
    <p:sldId id="267" r:id="rId11"/>
    <p:sldId id="727" r:id="rId12"/>
    <p:sldId id="341" r:id="rId13"/>
    <p:sldId id="728" r:id="rId14"/>
    <p:sldId id="744" r:id="rId15"/>
    <p:sldId id="351" r:id="rId16"/>
    <p:sldId id="283" r:id="rId17"/>
    <p:sldId id="736" r:id="rId18"/>
    <p:sldId id="733" r:id="rId19"/>
    <p:sldId id="273" r:id="rId20"/>
    <p:sldId id="726" r:id="rId21"/>
    <p:sldId id="734" r:id="rId22"/>
    <p:sldId id="270" r:id="rId23"/>
    <p:sldId id="743" r:id="rId24"/>
    <p:sldId id="279" r:id="rId25"/>
    <p:sldId id="742" r:id="rId26"/>
    <p:sldId id="735" r:id="rId27"/>
    <p:sldId id="280" r:id="rId28"/>
    <p:sldId id="741" r:id="rId29"/>
    <p:sldId id="272" r:id="rId30"/>
    <p:sldId id="738" r:id="rId31"/>
    <p:sldId id="740" r:id="rId32"/>
    <p:sldId id="737" r:id="rId33"/>
    <p:sldId id="282" r:id="rId34"/>
    <p:sldId id="284" r:id="rId35"/>
    <p:sldId id="285" r:id="rId36"/>
    <p:sldId id="346" r:id="rId37"/>
    <p:sldId id="287" r:id="rId38"/>
    <p:sldId id="383" r:id="rId39"/>
    <p:sldId id="739" r:id="rId40"/>
    <p:sldId id="288" r:id="rId41"/>
    <p:sldId id="292" r:id="rId42"/>
    <p:sldId id="387" r:id="rId43"/>
    <p:sldId id="725" r:id="rId44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D4D75116-D833-4B06-8B96-09320BA77FED}">
          <p14:sldIdLst>
            <p14:sldId id="256"/>
          </p14:sldIdLst>
        </p14:section>
        <p14:section name="Session 1" id="{E2656851-F58E-485C-9F51-99800ABBBAB4}">
          <p14:sldIdLst>
            <p14:sldId id="260"/>
            <p14:sldId id="258"/>
            <p14:sldId id="259"/>
            <p14:sldId id="261"/>
            <p14:sldId id="745"/>
            <p14:sldId id="266"/>
            <p14:sldId id="262"/>
          </p14:sldIdLst>
        </p14:section>
        <p14:section name="Session 2" id="{7A75035B-9E92-4718-B976-B42765DCB723}">
          <p14:sldIdLst>
            <p14:sldId id="265"/>
            <p14:sldId id="267"/>
            <p14:sldId id="727"/>
            <p14:sldId id="341"/>
            <p14:sldId id="728"/>
            <p14:sldId id="744"/>
            <p14:sldId id="351"/>
            <p14:sldId id="283"/>
            <p14:sldId id="736"/>
            <p14:sldId id="733"/>
            <p14:sldId id="273"/>
          </p14:sldIdLst>
        </p14:section>
        <p14:section name="Session 3" id="{3CAF6845-7CE0-4338-A3A8-A4ADABADDF6A}">
          <p14:sldIdLst>
            <p14:sldId id="726"/>
            <p14:sldId id="734"/>
            <p14:sldId id="270"/>
            <p14:sldId id="743"/>
            <p14:sldId id="279"/>
            <p14:sldId id="742"/>
            <p14:sldId id="735"/>
            <p14:sldId id="280"/>
            <p14:sldId id="741"/>
            <p14:sldId id="272"/>
            <p14:sldId id="738"/>
            <p14:sldId id="740"/>
            <p14:sldId id="737"/>
          </p14:sldIdLst>
        </p14:section>
        <p14:section name="Session 4" id="{1AED8C77-9923-4D9A-BB0B-E29D47E29357}">
          <p14:sldIdLst>
            <p14:sldId id="282"/>
            <p14:sldId id="284"/>
            <p14:sldId id="285"/>
            <p14:sldId id="346"/>
            <p14:sldId id="287"/>
            <p14:sldId id="383"/>
            <p14:sldId id="739"/>
            <p14:sldId id="288"/>
          </p14:sldIdLst>
        </p14:section>
        <p14:section name="Session 5" id="{CE295FCD-8F58-4D75-B0A0-B71B15E0F3E0}">
          <p14:sldIdLst>
            <p14:sldId id="292"/>
            <p14:sldId id="387"/>
            <p14:sldId id="7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AEC1317-ED4B-3651-3741-C9C6FC8C0C6C}" name="Justina Ojom" initials="JO" userId="S::justina.ojom@little-fish.co::cbdaed7d-8d45-4372-a16a-f3f8900c2f45" providerId="AD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4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CB6F26-2399-477F-9402-B36664FC4948}" v="318" dt="2023-03-10T01:44:05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4993" autoAdjust="0"/>
    <p:restoredTop sz="53538" autoAdjust="0"/>
  </p:normalViewPr>
  <p:slideViewPr>
    <p:cSldViewPr snapToGrid="0">
      <p:cViewPr varScale="1">
        <p:scale>
          <a:sx n="40" d="100"/>
          <a:sy n="40" d="100"/>
        </p:scale>
        <p:origin x="1686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omments/modernComment_11F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A01BD77-DDC0-4924-B176-590AF9BF3261}" authorId="{AAEC1317-ED4B-3651-3741-C9C6FC8C0C6C}" created="2023-03-10T01:44:46.887">
    <pc:sldMkLst xmlns:pc="http://schemas.microsoft.com/office/powerpoint/2013/main/command">
      <pc:docMk/>
      <pc:sldMk cId="0" sldId="287"/>
    </pc:sldMkLst>
    <p188:txBody>
      <a:bodyPr/>
      <a:lstStyle/>
      <a:p>
        <a:r>
          <a:rPr lang="en-US"/>
          <a:t>Missing answers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9" y="4229101"/>
            <a:ext cx="6143624" cy="5545137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BE" dirty="0"/>
          </a:p>
        </p:txBody>
      </p:sp>
      <p:sp>
        <p:nvSpPr>
          <p:cNvPr id="11" name="Slide Image Placeholder 4">
            <a:extLst>
              <a:ext uri="{FF2B5EF4-FFF2-40B4-BE49-F238E27FC236}">
                <a16:creationId xmlns:a16="http://schemas.microsoft.com/office/drawing/2014/main" id="{74F37066-7EF5-9EE9-76FF-72FA3C7470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6165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dirty="0"/>
              <a:t>الترحيب</a:t>
            </a:r>
          </a:p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dirty="0"/>
              <a:t>مرحباً بالمشاركين/المشاركات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F7904EB-76E4-95D0-9E16-EC6948E49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7C0B688-5A60-9E68-65EE-CC669E5F7E0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pPr algn="r"/>
              <a:t>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المناقشة العامة (١٠ دقائق)</a:t>
            </a:r>
          </a:p>
          <a:p>
            <a:pPr algn="r" rtl="1"/>
            <a:r>
              <a:rPr lang="en-US" i="1" dirty="0">
                <a:sym typeface="Arial"/>
              </a:rPr>
              <a:t>لماذا من المهم المتابعة أثناء عملية إدارة الحالة؟</a:t>
            </a:r>
          </a:p>
          <a:p>
            <a:pPr lvl="1" algn="r" rtl="1"/>
            <a:r>
              <a:rPr lang="en-US" i="1" dirty="0">
                <a:sym typeface="Arial"/>
              </a:rPr>
              <a:t>ماذا يمكن أن يحدث في حالة عدم وجود متابعة؟</a:t>
            </a:r>
          </a:p>
          <a:p>
            <a:pPr lvl="1" algn="r" rtl="1"/>
            <a:r>
              <a:rPr lang="en-US" i="1" dirty="0">
                <a:sym typeface="Arial"/>
              </a:rPr>
              <a:t>ما الذي يحاول </a:t>
            </a:r>
            <a:r>
              <a:rPr lang="ar-SA" i="1" dirty="0">
                <a:sym typeface="Arial"/>
              </a:rPr>
              <a:t>أخصائي الحالة </a:t>
            </a:r>
            <a:r>
              <a:rPr lang="en-US" i="1" dirty="0">
                <a:sym typeface="Arial"/>
              </a:rPr>
              <a:t>فعله أو معرفته عند تقديم المتابعة؟</a:t>
            </a:r>
            <a:endParaRPr lang="en-US" i="1" dirty="0"/>
          </a:p>
          <a:p>
            <a:pPr algn="r" rtl="1"/>
            <a:r>
              <a:rPr lang="en-US" dirty="0"/>
              <a:t>اطلب من متطوعين مشاركة إجاباتهم</a:t>
            </a:r>
          </a:p>
          <a:p>
            <a:pPr algn="r" rtl="1"/>
            <a:r>
              <a:rPr lang="en-US" dirty="0"/>
              <a:t>راجع الاجابات المحتملة واستكملها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US" b="1" dirty="0"/>
              <a:t> الممكنة</a:t>
            </a:r>
          </a:p>
          <a:p>
            <a:pPr lvl="0" algn="r" rtl="1"/>
            <a:r>
              <a:rPr lang="en-US" dirty="0"/>
              <a:t>من خلال المتابعات ، يمكن لأخصائيي الحالة:</a:t>
            </a:r>
          </a:p>
          <a:p>
            <a:pPr lvl="1" algn="r" rtl="1"/>
            <a:r>
              <a:rPr lang="ar-SA" dirty="0"/>
              <a:t>م</a:t>
            </a:r>
            <a:r>
              <a:rPr lang="en-US" dirty="0"/>
              <a:t>راقب</a:t>
            </a:r>
            <a:r>
              <a:rPr lang="ar-SA" dirty="0"/>
              <a:t>ة</a:t>
            </a:r>
            <a:r>
              <a:rPr lang="en-US" dirty="0"/>
              <a:t> حالة الطفل بانتظام ، بما في ذلك سلامته وخطر الأذى ورفاهه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تحقق مما إذا كان هناك تقدم ، </a:t>
            </a:r>
            <a:r>
              <a:rPr lang="ar-SA" dirty="0"/>
              <a:t>يعني ذلك</a:t>
            </a:r>
            <a:r>
              <a:rPr lang="en-US" dirty="0"/>
              <a:t>:</a:t>
            </a:r>
          </a:p>
          <a:p>
            <a:pPr lvl="2" algn="r" rtl="1"/>
            <a:r>
              <a:rPr lang="en-US" dirty="0"/>
              <a:t>إذا تم تلبية احتياجات الطفل</a:t>
            </a:r>
          </a:p>
          <a:p>
            <a:pPr lvl="2" algn="r" rtl="1"/>
            <a:r>
              <a:rPr lang="en-US" dirty="0"/>
              <a:t>إذا كانت خطة الحالة تعمل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تحقق مما إذا كانت خطة الحالة بحاجة إلى تعديل ، على سبيل المثال:</a:t>
            </a:r>
          </a:p>
          <a:p>
            <a:pPr lvl="2" algn="r" rtl="1"/>
            <a:r>
              <a:rPr lang="en-US" dirty="0"/>
              <a:t>لم يتم تلبية احتياجات الطفل في الوقت المناسب</a:t>
            </a:r>
          </a:p>
          <a:p>
            <a:pPr lvl="2" algn="r" rtl="1"/>
            <a:r>
              <a:rPr lang="ar-SA" dirty="0"/>
              <a:t>يوجد </a:t>
            </a:r>
            <a:r>
              <a:rPr lang="en-US" dirty="0"/>
              <a:t>القليل من الت</a:t>
            </a:r>
            <a:r>
              <a:rPr lang="ar-SA" dirty="0"/>
              <a:t>طور</a:t>
            </a:r>
            <a:endParaRPr lang="en-US" dirty="0"/>
          </a:p>
          <a:p>
            <a:pPr lvl="1" algn="r" rtl="1"/>
            <a:r>
              <a:rPr lang="ar-SA" dirty="0"/>
              <a:t>ال</a:t>
            </a:r>
            <a:r>
              <a:rPr lang="en-US" dirty="0"/>
              <a:t>تحقق مما إذا كانت هناك تغييرات كبيرة في حالة الطفل</a:t>
            </a:r>
          </a:p>
          <a:p>
            <a:pPr lvl="1" algn="r" rtl="1"/>
            <a:r>
              <a:rPr lang="ar-SA" dirty="0"/>
              <a:t>ال</a:t>
            </a:r>
            <a:r>
              <a:rPr lang="en-US" dirty="0"/>
              <a:t>ح</a:t>
            </a:r>
            <a:r>
              <a:rPr lang="ar-SA" dirty="0"/>
              <a:t>فا</a:t>
            </a:r>
            <a:r>
              <a:rPr lang="en-US" dirty="0"/>
              <a:t>ظ على أو </a:t>
            </a:r>
            <a:r>
              <a:rPr lang="ar-SA" dirty="0"/>
              <a:t>ت</a:t>
            </a:r>
            <a:r>
              <a:rPr lang="en-US" dirty="0"/>
              <a:t>عز</a:t>
            </a:r>
            <a:r>
              <a:rPr lang="ar-SA" dirty="0"/>
              <a:t>ي</a:t>
            </a:r>
            <a:r>
              <a:rPr lang="en-US" dirty="0"/>
              <a:t>ز العلاقة التي أقامها أخصائي الحالة مع الطفل أو الوالد أو مقدم الرعاية.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1815B72-D7F2-FFCA-BED0-CF8F0AB487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88CEE8F-968E-D6C3-5832-0072A9E25BA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  <a:endParaRPr lang="ar-SA" i="1" dirty="0">
              <a:sym typeface="Arial"/>
            </a:endParaRPr>
          </a:p>
          <a:p>
            <a:pPr algn="r" rtl="1"/>
            <a:endParaRPr lang="ar-SA" i="1" dirty="0">
              <a:sym typeface="Arial"/>
            </a:endParaRPr>
          </a:p>
          <a:p>
            <a:pPr algn="r" rtl="1"/>
            <a:endParaRPr lang="en-GB" i="1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609F85B-37AA-F4F9-262C-63CA0AA726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C12B88E-E337-0A11-7E01-D6C939521AA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85528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marL="171450" indent="-171450" algn="r" rtl="1"/>
            <a:r>
              <a:rPr lang="en-GB" dirty="0"/>
              <a:t>عرض الشريحة</a:t>
            </a:r>
          </a:p>
          <a:p>
            <a:pPr algn="r" rtl="1"/>
            <a:r>
              <a:rPr lang="en-GB" i="1" dirty="0"/>
              <a:t>تعتبر مراقبة سلامة الطفل ورفاهه الهدف الأول والأكثر أهمية للمتابعة.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B22DE23-2DBB-3354-2636-4E86810CED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5EFCAB3-2BB1-A552-7ADB-A9B366842F5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5357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مقدمة</a:t>
            </a:r>
          </a:p>
          <a:p>
            <a:pPr algn="r" rtl="1"/>
            <a:r>
              <a:rPr lang="en-GB" dirty="0"/>
              <a:t>سنقوم بتمرين جماعي سريع نجعل فيه عناصر الرفاه</a:t>
            </a:r>
            <a:r>
              <a:rPr lang="ar-SA" dirty="0"/>
              <a:t> </a:t>
            </a:r>
            <a:r>
              <a:rPr lang="en-GB" dirty="0"/>
              <a:t>هذه أكثر تحديدًا</a:t>
            </a:r>
          </a:p>
          <a:p>
            <a:pPr algn="r" rtl="1"/>
            <a:r>
              <a:rPr lang="en-GB" dirty="0"/>
              <a:t>قسّم المشاركين إلى </a:t>
            </a:r>
            <a:r>
              <a:rPr lang="ar-SA" dirty="0"/>
              <a:t>٤</a:t>
            </a:r>
            <a:r>
              <a:rPr lang="en-GB" dirty="0"/>
              <a:t> مجموعات</a:t>
            </a:r>
          </a:p>
          <a:p>
            <a:pPr algn="r" rtl="1"/>
            <a:r>
              <a:rPr lang="en-GB" dirty="0"/>
              <a:t>قدم لكل مجموعة </a:t>
            </a:r>
            <a:r>
              <a:rPr lang="ar-SA" dirty="0"/>
              <a:t>ال</a:t>
            </a:r>
            <a:r>
              <a:rPr lang="en-GB" dirty="0"/>
              <a:t>لوح </a:t>
            </a:r>
            <a:r>
              <a:rPr lang="ar-SA" dirty="0"/>
              <a:t>القلاب</a:t>
            </a:r>
            <a:r>
              <a:rPr lang="en-GB" dirty="0"/>
              <a:t> وأقلام تحديد</a:t>
            </a:r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ارسم شكل طفل على اللوح القالب</a:t>
            </a:r>
          </a:p>
          <a:p>
            <a:pPr lvl="1" algn="r" rtl="1"/>
            <a:r>
              <a:rPr lang="en-GB" i="1" dirty="0"/>
              <a:t>اكتب العناصر الخمسة المختلفة للرفاه على شكل الطفل</a:t>
            </a:r>
          </a:p>
          <a:p>
            <a:pPr lvl="1" algn="r" rtl="1"/>
            <a:r>
              <a:rPr lang="en-GB" i="1" dirty="0"/>
              <a:t>سيتعين عليك العثور على أمثلة لهذه العناصر الصحية وكيف تتشكل في حياة الطفل اليومية.</a:t>
            </a:r>
          </a:p>
          <a:p>
            <a:pPr lvl="1" algn="r" rtl="1"/>
            <a:r>
              <a:rPr lang="en-GB" i="1" dirty="0"/>
              <a:t>فكر في كيفية معرفة أن هذا الطفل يتمتع بصحة جسدية اجتماعية وصحة معرفية وصحية عاطفية وصح</a:t>
            </a:r>
            <a:r>
              <a:rPr lang="ar-SA" i="1" dirty="0"/>
              <a:t>ة</a:t>
            </a:r>
            <a:r>
              <a:rPr lang="en-GB" i="1" dirty="0"/>
              <a:t> روح</a:t>
            </a:r>
            <a:r>
              <a:rPr lang="ar-SA" i="1" dirty="0"/>
              <a:t>ية</a:t>
            </a:r>
            <a:r>
              <a:rPr lang="en-GB" i="1" dirty="0"/>
              <a:t> وصح</a:t>
            </a:r>
            <a:r>
              <a:rPr lang="ar-SA" i="1" dirty="0"/>
              <a:t>ة</a:t>
            </a:r>
            <a:r>
              <a:rPr lang="en-GB" i="1" dirty="0"/>
              <a:t> اجتماعي</a:t>
            </a:r>
            <a:r>
              <a:rPr lang="ar-SA" i="1" dirty="0"/>
              <a:t>ة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</a:t>
            </a:r>
            <a:r>
              <a:rPr lang="ar-SA" b="1" dirty="0"/>
              <a:t>(٢٥ دقيقة)</a:t>
            </a:r>
            <a:endParaRPr lang="en-GB" b="1" dirty="0"/>
          </a:p>
          <a:p>
            <a:pPr algn="r" rtl="1"/>
            <a:r>
              <a:rPr lang="en-GB" dirty="0"/>
              <a:t>اطلب من متطوع من كل مجموعة تقديم عملهم الجماعي</a:t>
            </a:r>
          </a:p>
          <a:p>
            <a:pPr lvl="0" algn="r" rtl="1"/>
            <a:r>
              <a:rPr lang="ar-SA" i="1" dirty="0"/>
              <a:t>يوجد </a:t>
            </a:r>
            <a:r>
              <a:rPr lang="en-GB" i="1" dirty="0"/>
              <a:t>مساحة </a:t>
            </a:r>
            <a:r>
              <a:rPr lang="ar-SA" i="1" dirty="0"/>
              <a:t>في </a:t>
            </a:r>
            <a:r>
              <a:rPr lang="ar-SA" b="1" i="1" dirty="0"/>
              <a:t>دليل العمل الخاص بكم </a:t>
            </a:r>
            <a:r>
              <a:rPr lang="en-GB" b="1" i="1" dirty="0"/>
              <a:t>الصفحة </a:t>
            </a:r>
            <a:r>
              <a:rPr lang="ar-SA" b="1" i="1" dirty="0"/>
              <a:t>١٧١</a:t>
            </a:r>
            <a:r>
              <a:rPr lang="en-GB" b="1" i="1" dirty="0"/>
              <a:t>: عناصر رفاه الطفل</a:t>
            </a:r>
            <a:r>
              <a:rPr lang="ar-SA" b="1" i="1" dirty="0"/>
              <a:t> </a:t>
            </a:r>
            <a:r>
              <a:rPr lang="en-GB" i="1" dirty="0"/>
              <a:t>لتدوين ملاحظات عن كل عرض تقديمي.</a:t>
            </a:r>
          </a:p>
          <a:p>
            <a:pPr algn="r" rtl="1"/>
            <a:r>
              <a:rPr lang="en-GB" dirty="0"/>
              <a:t>راجع واستكمل بالأمثلة الممكنة في الصفحة التالية.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>
                <a:sym typeface="Wingdings" panose="05000000000000000000" pitchFamily="2" charset="2"/>
              </a:rPr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99B0FF0-B5EC-0847-115B-69A8DC470E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5ED7591-3048-CBD6-569F-481B4CAB6BA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4848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marL="0" indent="0" algn="r" rtl="1">
              <a:buNone/>
            </a:pPr>
            <a:r>
              <a:rPr lang="en-GB" b="1" dirty="0"/>
              <a:t>أمثلة ممكنة</a:t>
            </a:r>
          </a:p>
          <a:p>
            <a:pPr algn="r" rtl="1"/>
            <a:r>
              <a:rPr lang="en-GB" b="1" dirty="0"/>
              <a:t>الصحة الجسدية:</a:t>
            </a:r>
            <a:r>
              <a:rPr lang="en-GB" dirty="0"/>
              <a:t>عدم الشعور بالمرض ، عدم وجود إصابات ، والقدرة على ممارسة الرياضة ، وتناول الطعام بانتظام والحصول على طعام صحي ، والنوم جيدًا ، وما إلى ذلك.</a:t>
            </a:r>
          </a:p>
          <a:p>
            <a:pPr lvl="0" algn="r" rtl="1"/>
            <a:r>
              <a:rPr lang="en-GB" b="1" dirty="0"/>
              <a:t>الصحة المعرفية:</a:t>
            </a:r>
            <a:r>
              <a:rPr lang="en-GB" dirty="0"/>
              <a:t>القدرة على التفكير بوضوح ، وفهم ومعالجة المعلومات التي يشاركها شخص ما معك ، والتعلم من خلال الذهاب إلى المدرسة ، والتعلم من خلال اللعب ، وقراءة الكتب ، وما إلى ذلك.</a:t>
            </a:r>
          </a:p>
          <a:p>
            <a:pPr lvl="0" algn="r" rtl="1"/>
            <a:r>
              <a:rPr lang="en-GB" b="1" dirty="0"/>
              <a:t>الصحة النفسية:</a:t>
            </a:r>
            <a:r>
              <a:rPr lang="en-GB" dirty="0">
                <a:sym typeface="Helvetica Neue"/>
              </a:rPr>
              <a:t>الشعور بالسعادة أو الرضا ، والقدرة على الاسترخاء (عدم الشعور بالضيق) ، والشعور بالثقة في نفسك ، وعدم الشك في كل خيار تتخذه ، وغياب المرض ال</a:t>
            </a:r>
            <a:r>
              <a:rPr lang="ar-SA" dirty="0">
                <a:sym typeface="Helvetica Neue"/>
              </a:rPr>
              <a:t>نفسي</a:t>
            </a:r>
            <a:r>
              <a:rPr lang="en-GB" dirty="0">
                <a:sym typeface="Helvetica Neue"/>
              </a:rPr>
              <a:t> أو الصدمة ، والقدرة على قول لا </a:t>
            </a:r>
            <a:r>
              <a:rPr lang="ar-SA" dirty="0">
                <a:sym typeface="Helvetica Neue"/>
              </a:rPr>
              <a:t>ب</a:t>
            </a:r>
            <a:r>
              <a:rPr lang="en-GB" dirty="0">
                <a:sym typeface="Helvetica Neue"/>
              </a:rPr>
              <a:t>دون الشعور بالذنب ، إلخ.</a:t>
            </a:r>
            <a:endParaRPr lang="en-GB" dirty="0"/>
          </a:p>
          <a:p>
            <a:pPr lvl="0" algn="r" rtl="1"/>
            <a:r>
              <a:rPr lang="en-GB" b="1" dirty="0"/>
              <a:t>الصحة الروحية:</a:t>
            </a:r>
            <a:r>
              <a:rPr lang="en-GB" dirty="0"/>
              <a:t>إيجاد القوة في الدين ، وإيجاد المعنى في الأعمال اليومية ، وبناء الوعي من خلال ال</a:t>
            </a:r>
            <a:r>
              <a:rPr lang="ar-SA" dirty="0"/>
              <a:t>قراءة</a:t>
            </a:r>
            <a:r>
              <a:rPr lang="en-GB" dirty="0"/>
              <a:t> ، وتقدير الموسيقى أو الفن ، والشعور بأن لديك هدفًا ، ومعرفة أنك تنتمي ، وما إلى ذلك.</a:t>
            </a:r>
          </a:p>
          <a:p>
            <a:pPr lvl="0" algn="r" rtl="1"/>
            <a:r>
              <a:rPr lang="en-GB" b="1" dirty="0"/>
              <a:t>الصحة الاجتماعية:</a:t>
            </a:r>
            <a:r>
              <a:rPr lang="en-GB" dirty="0"/>
              <a:t>وجود علاقات جيدة مع الأسرة والأقران و / أو مع المجتمع ، والشعور بالقبول من قبل الآخرين ،</a:t>
            </a:r>
            <a:r>
              <a:rPr lang="en-GB" dirty="0">
                <a:sym typeface="Helvetica Neue"/>
              </a:rPr>
              <a:t>الشعور بالرعاية والدعم ، والشعور بالحب ، والقدرة على مشاركة الأفكار والتجارب مع الآخرين ، والقدرة على رسم حدود صحية مع الآخرين ، وما إلى ذلك.</a:t>
            </a:r>
            <a:endParaRPr lang="en-GB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5CD938E-083B-A25D-D096-306B05BB41E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3540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i="0" dirty="0"/>
              <a:t>مقدمة</a:t>
            </a:r>
          </a:p>
          <a:p>
            <a:pPr algn="r" rtl="1"/>
            <a:r>
              <a:rPr lang="en-GB" i="1" dirty="0"/>
              <a:t>يمكن تحديد التقدم من خلال مقارنة الوضع الحالي للطفل - في وقت المتابعة - مع التقييم الذي تم إجراؤه في بداية عملية إدارة الحالة.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١٢٢-١٢٣ من دليل العمل </a:t>
            </a:r>
            <a:r>
              <a:rPr lang="en-GB" b="1" dirty="0"/>
              <a:t>: عناصر للتقييم</a:t>
            </a:r>
          </a:p>
          <a:p>
            <a:pPr algn="r" rtl="1"/>
            <a:r>
              <a:rPr lang="ar-SA" i="1" dirty="0"/>
              <a:t>قم بقضاء ٥ </a:t>
            </a:r>
            <a:r>
              <a:rPr lang="en-GB" i="1" dirty="0"/>
              <a:t>دقائق في مراجعة ملاحظاتك وقائمة الأسئلة والملاحظات الممكنة</a:t>
            </a:r>
          </a:p>
          <a:p>
            <a:pPr algn="r" rtl="1"/>
            <a:r>
              <a:rPr lang="en-GB" i="1" dirty="0"/>
              <a:t>هذه الأسئلة وما يجب ملاحظته هي أيضًا ذات صلة أثناء المتابعة.</a:t>
            </a:r>
          </a:p>
          <a:p>
            <a:pPr algn="r" rtl="1"/>
            <a:endParaRPr lang="en-GB" i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العمل الفردي </a:t>
            </a:r>
            <a:r>
              <a:rPr lang="ar-SA" b="1" dirty="0"/>
              <a:t>(٥ دقائق)</a:t>
            </a:r>
            <a:endParaRPr lang="en-GB" b="1" dirty="0"/>
          </a:p>
          <a:p>
            <a:pPr marL="171450" indent="-171450" algn="r" rtl="1"/>
            <a:r>
              <a:rPr lang="en-GB" i="0" dirty="0"/>
              <a:t>امنح المشاركين </a:t>
            </a:r>
            <a:r>
              <a:rPr lang="ar-SA" i="0" dirty="0"/>
              <a:t>٥ </a:t>
            </a:r>
            <a:r>
              <a:rPr lang="en-GB" i="0" dirty="0"/>
              <a:t>دقائق لإكمال</a:t>
            </a:r>
            <a:r>
              <a:rPr lang="ar-SA" i="0" dirty="0"/>
              <a:t> النشاط</a:t>
            </a:r>
            <a:endParaRPr lang="en-GB" i="0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6C65D0B-F9A1-0631-EC02-08F643C12A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8565E6C-3BF9-ECBF-3A98-9FE69E1926D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3973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i="0" dirty="0"/>
              <a:t>الشرح</a:t>
            </a:r>
            <a:endParaRPr lang="en-US" b="1" i="0" dirty="0"/>
          </a:p>
          <a:p>
            <a:pPr algn="r" rtl="1"/>
            <a:r>
              <a:rPr lang="en-US" i="1" dirty="0"/>
              <a:t>إنه لأمر استثنائي أن يحدث التقدم المستمر دون أي تحد أو انتكاس.</a:t>
            </a:r>
          </a:p>
          <a:p>
            <a:pPr lvl="1" algn="r" rtl="1"/>
            <a:r>
              <a:rPr lang="en-US" i="1" dirty="0"/>
              <a:t>يحتاج أخصائي الحالة إلى الحفاظ على توقعات واقعية لأنفسهم وأيضًا </a:t>
            </a:r>
            <a:r>
              <a:rPr lang="ar-SA" i="1" dirty="0"/>
              <a:t>إي</a:t>
            </a:r>
            <a:r>
              <a:rPr lang="en-US" i="1" dirty="0"/>
              <a:t>ص</a:t>
            </a:r>
            <a:r>
              <a:rPr lang="ar-SA" i="1" dirty="0"/>
              <a:t>ا</a:t>
            </a:r>
            <a:r>
              <a:rPr lang="en-US" i="1" dirty="0"/>
              <a:t>ل هذه التوقعات بوضوح إلى الطفل أو الوالد أو مقدم الرعاية.</a:t>
            </a:r>
          </a:p>
          <a:p>
            <a:pPr lvl="0" algn="r" rtl="1"/>
            <a:r>
              <a:rPr lang="en-US" i="1" dirty="0"/>
              <a:t>قد يتطلب بعض التقدم الكثير من الوقت.</a:t>
            </a:r>
          </a:p>
          <a:p>
            <a:pPr lvl="1" algn="r" rtl="1"/>
            <a:r>
              <a:rPr lang="en-US" i="1" dirty="0"/>
              <a:t>على سبيل المثال</a:t>
            </a:r>
            <a:r>
              <a:rPr lang="ar-SA" i="1" dirty="0"/>
              <a:t>، </a:t>
            </a:r>
            <a:r>
              <a:rPr lang="en-US" i="1" dirty="0"/>
              <a:t>قد تستغرق الإجراءات القانونية للحصول على الوثائق المدنية </a:t>
            </a:r>
            <a:r>
              <a:rPr lang="ar-SA" i="1" dirty="0"/>
              <a:t>عدة أشهر.</a:t>
            </a:r>
            <a:endParaRPr lang="en-US" i="1" dirty="0"/>
          </a:p>
          <a:p>
            <a:pPr lvl="0" algn="r" rtl="1"/>
            <a:r>
              <a:rPr lang="en-US" i="1" dirty="0"/>
              <a:t>قد يتطلب بعض التقدم من الطفل أو الوالد أو مقدم الرعاية مواجهة تحديات كبيرة أو التغلب على الحواجز.</a:t>
            </a:r>
          </a:p>
          <a:p>
            <a:pPr lvl="1" algn="r" rtl="1"/>
            <a:r>
              <a:rPr lang="en-US" i="1" dirty="0"/>
              <a:t>على سبيل المثال</a:t>
            </a:r>
            <a:r>
              <a:rPr lang="ar-SA" i="1" dirty="0"/>
              <a:t>، </a:t>
            </a:r>
            <a:r>
              <a:rPr lang="en-US" i="1" dirty="0"/>
              <a:t>قد يكون الحديث عن حدث صادم ومناقشة الخوف أمرًا صعبًا للغاية بالنسبة للطفل أو الوالد أو مقدم الرعاية.</a:t>
            </a:r>
          </a:p>
          <a:p>
            <a:pPr lvl="1" algn="r" rtl="1"/>
            <a:r>
              <a:rPr lang="en-US" i="1" dirty="0"/>
              <a:t>يتطلب الكثير من القوة الداخلية.</a:t>
            </a:r>
          </a:p>
          <a:p>
            <a:pPr lvl="1" algn="r" rtl="1"/>
            <a:r>
              <a:rPr lang="en-US" i="1" dirty="0"/>
              <a:t>لكن مناقشتها ضرورية لدعم التأقلم وبدء العمل على الحد من تأثيرها السلبي.</a:t>
            </a:r>
          </a:p>
          <a:p>
            <a:pPr algn="r" rtl="1"/>
            <a:r>
              <a:rPr lang="en-US" i="1" dirty="0"/>
              <a:t>من الممكن أيضًا أن يتم إحراز تقدم في مصلحة الطفل في أحد العناصر بينما يكون عنصر آخر في حالة ركود أو حتى يزداد سوءًا.</a:t>
            </a:r>
          </a:p>
          <a:p>
            <a:pPr lvl="1" algn="r" rtl="1"/>
            <a:r>
              <a:rPr lang="en-US" i="1" dirty="0"/>
              <a:t>على سبيل المثال</a:t>
            </a:r>
            <a:r>
              <a:rPr lang="ar-SA" i="1" dirty="0"/>
              <a:t>، </a:t>
            </a:r>
            <a:r>
              <a:rPr lang="en-US" i="1" dirty="0"/>
              <a:t>تم الحصول على وثائق الطفل بينما تتدهور الصحة ال</a:t>
            </a:r>
            <a:r>
              <a:rPr lang="ar-SA" i="1" dirty="0"/>
              <a:t>نفسي</a:t>
            </a:r>
            <a:r>
              <a:rPr lang="en-US" i="1" dirty="0"/>
              <a:t>ة للطفل.</a:t>
            </a:r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المناقشة العامة (١٠ دقائق)</a:t>
            </a:r>
          </a:p>
          <a:p>
            <a:pPr algn="r" rtl="1"/>
            <a:r>
              <a:rPr lang="en-US" i="1" dirty="0"/>
              <a:t>ما هي بعض الأمثلة الإضافية على:</a:t>
            </a:r>
          </a:p>
          <a:p>
            <a:pPr lvl="1" algn="r" rtl="1"/>
            <a:r>
              <a:rPr lang="en-US" i="1" dirty="0"/>
              <a:t>التقدم الذي يستغرق وقتًا طويلاً أو يتطلب من الطفل أو الوالد أو مقدم الرعاية مواجهة تحديات كبيرة أو التغلب على الحواجز؟</a:t>
            </a:r>
          </a:p>
          <a:p>
            <a:pPr lvl="1" algn="r" rtl="1"/>
            <a:r>
              <a:rPr lang="en-US" i="1" dirty="0"/>
              <a:t>التطورات الموازية في حالة الطفل</a:t>
            </a:r>
            <a:r>
              <a:rPr lang="ar-SA" i="1" dirty="0"/>
              <a:t>، </a:t>
            </a:r>
            <a:r>
              <a:rPr lang="en-US" i="1" dirty="0"/>
              <a:t>هذا التقدم يتم إحرازه بينما في نفس الوقت يت</a:t>
            </a:r>
            <a:r>
              <a:rPr lang="ar-SA" i="1" dirty="0"/>
              <a:t>وقف</a:t>
            </a:r>
            <a:r>
              <a:rPr lang="en-US" i="1" dirty="0"/>
              <a:t> أو أن الوضع يزداد سوءًا؟</a:t>
            </a:r>
          </a:p>
          <a:p>
            <a:pPr algn="r" rtl="1"/>
            <a:r>
              <a:rPr lang="en-US" dirty="0"/>
              <a:t>اطلب من متطوعين مشاركة إجاباتهم</a:t>
            </a:r>
          </a:p>
          <a:p>
            <a:pPr algn="r" rtl="1"/>
            <a:r>
              <a:rPr lang="en-US" dirty="0"/>
              <a:t>مراجعة وتلخيص الردود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BB67FDC-CC88-20B1-C6AA-8D53CCFD6F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6708B98-BF92-E3E6-4372-A9C6E9C9B2E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يمكن ل</a:t>
            </a:r>
            <a:r>
              <a:rPr lang="ar-SA" i="1" dirty="0"/>
              <a:t>أخصائي</a:t>
            </a:r>
            <a:r>
              <a:rPr lang="en-GB" i="1" dirty="0"/>
              <a:t> الحالة أيضًا أن ي</a:t>
            </a:r>
            <a:r>
              <a:rPr lang="ar-SA" i="1" dirty="0"/>
              <a:t>سجل</a:t>
            </a:r>
            <a:r>
              <a:rPr lang="en-GB" i="1" dirty="0"/>
              <a:t> التغييرات أثناء متابعة ال</a:t>
            </a:r>
            <a:r>
              <a:rPr lang="ar-SA" i="1" dirty="0"/>
              <a:t>تواصل.</a:t>
            </a:r>
            <a:endParaRPr lang="en-GB" i="1" dirty="0"/>
          </a:p>
          <a:p>
            <a:pPr algn="r" rtl="1"/>
            <a:r>
              <a:rPr lang="en-GB" i="1" dirty="0"/>
              <a:t>يمكن أن تؤثر بعض التغييرات على احتياجات الطفل ورفاهه وسلامته والمخاطر التي يتعرض لها.</a:t>
            </a:r>
          </a:p>
          <a:p>
            <a:pPr algn="r" rtl="1"/>
            <a:r>
              <a:rPr lang="en-GB" i="1" dirty="0"/>
              <a:t>هل يمكنك تقديم أمثلة إضافية للتغييرات التي يمكن أن تؤثر على احتياجات الطفل أو رفاهه أو سلامته أو المخاطر التي يتعرض لها؟</a:t>
            </a:r>
          </a:p>
          <a:p>
            <a:pPr lvl="1" algn="r" rtl="1"/>
            <a:r>
              <a:rPr lang="en-GB" dirty="0"/>
              <a:t>اطلب من متطوعين</a:t>
            </a:r>
            <a:r>
              <a:rPr lang="ar-SA" dirty="0"/>
              <a:t> اثنين</a:t>
            </a:r>
            <a:r>
              <a:rPr lang="en-GB" dirty="0"/>
              <a:t> مشاركة إجاباتهم</a:t>
            </a:r>
          </a:p>
          <a:p>
            <a:pPr lvl="2" algn="r" rtl="1"/>
            <a:r>
              <a:rPr lang="en-GB" dirty="0"/>
              <a:t>إذا واجه المشاركون صعوبة في الخروج بأمثلة ، فقم بتقديم بعض الأمثلة ب</a:t>
            </a:r>
            <a:r>
              <a:rPr lang="ar-SA" dirty="0"/>
              <a:t>نفسك</a:t>
            </a:r>
            <a:endParaRPr lang="en-GB" dirty="0"/>
          </a:p>
          <a:p>
            <a:pPr lvl="2" algn="r" rtl="1"/>
            <a:r>
              <a:rPr lang="en-GB" dirty="0"/>
              <a:t>على سبيل المثال ، كجزء من التنفيذ ، أنشأ أخصائي الحالة شبكة دعم مجتمعي لأسرة يرأسها طفل تعيش في مخيم للنازحين داخليًا. أعلنت الحكومة المحلية فجأة أن المخيم سيغلق في غضون </a:t>
            </a:r>
            <a:r>
              <a:rPr lang="ar-SA" dirty="0"/>
              <a:t>٤٨ </a:t>
            </a:r>
            <a:r>
              <a:rPr lang="en-GB" dirty="0"/>
              <a:t>ساعة وسيتعين على جميع النازحين الانتقال.</a:t>
            </a:r>
          </a:p>
          <a:p>
            <a:pPr lvl="1" algn="r" rtl="1"/>
            <a:r>
              <a:rPr lang="en-GB" dirty="0"/>
              <a:t>مراجعة وتلخيص الردود</a:t>
            </a:r>
          </a:p>
          <a:p>
            <a:pPr algn="r" rtl="1"/>
            <a:r>
              <a:rPr lang="en-GB" i="1" dirty="0"/>
              <a:t>التغييرات التي يمكن أن تؤثر سلبًا على سلامة الطفل أو رفاهه وأن الانتكاسة الجارية يمكن أن تحدث خلال عملية إدارة الحالة على الرغم من أن أخصائي الحالة يقوم بعمل ممتاز.</a:t>
            </a:r>
          </a:p>
          <a:p>
            <a:pPr lvl="1" algn="r" rtl="1"/>
            <a:r>
              <a:rPr lang="en-GB" i="1" dirty="0"/>
              <a:t>من المهم أن يكون أخصائي الحالة على علم بهذا وأن يعرف حدود وكالته.</a:t>
            </a:r>
          </a:p>
          <a:p>
            <a:pPr lvl="1" algn="r" rtl="1"/>
            <a:r>
              <a:rPr lang="en-GB" i="1" dirty="0"/>
              <a:t>سنتعرف على معالجة التغييرات من خلال مراجعة خطة الحالة في الجلسة </a:t>
            </a:r>
            <a:r>
              <a:rPr lang="ar-SA" i="1" dirty="0"/>
              <a:t>٤</a:t>
            </a:r>
            <a:r>
              <a:rPr lang="en-GB" i="1" dirty="0"/>
              <a:t> من هذه الوحدة.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7F9B96E-3BED-2ED4-A7C2-358EBEB96C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C609796-78A4-AEE5-FB9B-3C84003336F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6278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أثناء عملية إدارة الحالة</a:t>
            </a:r>
            <a:r>
              <a:rPr lang="ar-SA" i="1" dirty="0"/>
              <a:t>، </a:t>
            </a:r>
            <a:r>
              <a:rPr lang="en-GB" i="1" dirty="0"/>
              <a:t>قام أخصائي الحالة ببناء علاقة ثقة مع الطفل أو الوالد أو مقدم الرعاية.</a:t>
            </a:r>
          </a:p>
          <a:p>
            <a:pPr lvl="0" algn="r" rtl="1"/>
            <a:r>
              <a:rPr lang="en-GB" i="1" dirty="0"/>
              <a:t>يجب أن تكون هذه العلاقة قد أقيمت </a:t>
            </a:r>
            <a:r>
              <a:rPr lang="ar-SA" i="1" dirty="0"/>
              <a:t>مسبقاً</a:t>
            </a:r>
            <a:r>
              <a:rPr lang="en-GB" i="1" dirty="0"/>
              <a:t> في</a:t>
            </a:r>
            <a:r>
              <a:rPr lang="ar-SA" i="1" dirty="0"/>
              <a:t> </a:t>
            </a:r>
            <a:r>
              <a:rPr lang="en-GB" i="1" dirty="0"/>
              <a:t>وقت التسجيل والتقييم.</a:t>
            </a:r>
          </a:p>
          <a:p>
            <a:pPr lvl="0" algn="r" rtl="1"/>
            <a:r>
              <a:rPr lang="en-GB" i="1" dirty="0"/>
              <a:t>خلال عملية إدارة الحالة</a:t>
            </a:r>
            <a:r>
              <a:rPr lang="ar-SA" i="1" dirty="0"/>
              <a:t>، </a:t>
            </a:r>
            <a:r>
              <a:rPr lang="en-GB" i="1" dirty="0"/>
              <a:t>يجب الحفاظ على هذه العلاقة أو تعزيزها.</a:t>
            </a:r>
          </a:p>
          <a:p>
            <a:pPr lvl="0" algn="r" rtl="1"/>
            <a:r>
              <a:rPr lang="en-GB" i="1" dirty="0"/>
              <a:t>تعتبر علاقة الثقة ضرورية لتمكين التواصل المفتوح والصادق والسماح لأخصائي الحالة بتقديم دعم عالي الجودة.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46E20AF-6E3D-6B84-6564-7006389F84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5E93A93-831C-8528-0A75-56CEC70BE72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2642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409CF1E-672F-E90A-1BD4-E6E481BA0D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D75CDDC-6220-53D7-4A70-7F3FA9CB9DC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الأولى: </a:t>
            </a:r>
            <a:r>
              <a:rPr lang="ar-SA" b="1" dirty="0"/>
              <a:t>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US" i="1" dirty="0"/>
              <a:t>سوف نفتتح الجلسة من خلال:</a:t>
            </a:r>
          </a:p>
          <a:p>
            <a:pPr lvl="1" algn="r" rtl="1"/>
            <a:r>
              <a:rPr lang="en-US" i="1" dirty="0"/>
              <a:t>إلقاء نظرة على ما يمكن توقعه من وحدة اليوم </a:t>
            </a:r>
            <a:r>
              <a:rPr lang="ar-SA" i="1" dirty="0"/>
              <a:t>حول</a:t>
            </a:r>
            <a:r>
              <a:rPr lang="en-US" i="1" dirty="0"/>
              <a:t> المتابعة والمراجعة</a:t>
            </a:r>
          </a:p>
          <a:p>
            <a:pPr lvl="1" algn="r" rtl="1"/>
            <a:r>
              <a:rPr lang="ar-SA" i="1" dirty="0"/>
              <a:t>القيام يمراجعة </a:t>
            </a:r>
            <a:r>
              <a:rPr lang="en-US" i="1" dirty="0"/>
              <a:t>سريع</a:t>
            </a:r>
            <a:r>
              <a:rPr lang="ar-SA" i="1" dirty="0"/>
              <a:t>ة</a:t>
            </a:r>
            <a:r>
              <a:rPr lang="en-US" i="1" dirty="0"/>
              <a:t> </a:t>
            </a:r>
            <a:r>
              <a:rPr lang="ar-SA" i="1" dirty="0"/>
              <a:t>للوحدة ٩ التنفيذ</a:t>
            </a:r>
            <a:endParaRPr lang="en-US" i="1" dirty="0"/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36419308-A961-EEB0-C4DC-38341C33D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CAF2006-F598-33F6-D909-615F31DAFF6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</a:t>
            </a:r>
            <a:r>
              <a:rPr lang="ar-SA" b="1" dirty="0"/>
              <a:t>٣: ساعتين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r>
              <a:rPr lang="ar-SA" dirty="0"/>
              <a:t>الشرح</a:t>
            </a:r>
            <a:endParaRPr lang="en-US" dirty="0"/>
          </a:p>
          <a:p>
            <a:pPr algn="r" rtl="1"/>
            <a:r>
              <a:rPr lang="en-US" i="1" dirty="0"/>
              <a:t>لقد تعلمنا عن سبب أهمية المتابعة والأغراض التي تخدمها.</a:t>
            </a:r>
          </a:p>
          <a:p>
            <a:pPr algn="r" rtl="1"/>
            <a:r>
              <a:rPr lang="en-US" i="1" dirty="0"/>
              <a:t>في هذه الجلسة </a:t>
            </a:r>
            <a:r>
              <a:rPr lang="ar-SA" i="1" dirty="0"/>
              <a:t>التالية</a:t>
            </a:r>
            <a:r>
              <a:rPr lang="en-US" i="1" dirty="0"/>
              <a:t> سوف نتعرف على الطرق المختلفة للمتابعة.</a:t>
            </a: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F40B7B3-2821-9382-4E0D-3A6AD8A7BE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3A163B4-D68F-5C12-5CC9-6A5D3D5993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4214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سوف نستكشف الطرق المختلفة للمتابعة من خلال دراسة حالة</a:t>
            </a:r>
          </a:p>
          <a:p>
            <a:pPr algn="r" rtl="1"/>
            <a:r>
              <a:rPr lang="en-GB" dirty="0"/>
              <a:t>قسّم المشاركين في مجموعات من </a:t>
            </a:r>
            <a:r>
              <a:rPr lang="ar-SA" dirty="0"/>
              <a:t>٣</a:t>
            </a:r>
            <a:r>
              <a:rPr lang="en-GB" dirty="0"/>
              <a:t> إلى </a:t>
            </a:r>
            <a:r>
              <a:rPr lang="ar-SA" dirty="0"/>
              <a:t>٤</a:t>
            </a:r>
            <a:r>
              <a:rPr lang="en-GB" dirty="0"/>
              <a:t> أشخاص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</a:t>
            </a:r>
            <a:r>
              <a:rPr lang="en-GB" b="1" dirty="0"/>
              <a:t>الصفحة </a:t>
            </a:r>
            <a:r>
              <a:rPr lang="ar-SA" b="1" dirty="0"/>
              <a:t>١٧٢</a:t>
            </a:r>
            <a:r>
              <a:rPr lang="en-GB" b="1" dirty="0"/>
              <a:t>: دراسة حالة - </a:t>
            </a:r>
            <a:r>
              <a:rPr lang="ar-SA" b="1" dirty="0"/>
              <a:t>ال</a:t>
            </a:r>
            <a:r>
              <a:rPr lang="en-GB" b="1" dirty="0"/>
              <a:t>متابعة</a:t>
            </a:r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اقرأ دراسة الحالة</a:t>
            </a:r>
          </a:p>
          <a:p>
            <a:pPr lvl="1" algn="r" rtl="1"/>
            <a:r>
              <a:rPr lang="en-GB" i="1" dirty="0"/>
              <a:t>ناقش الطرق المختلفة التي يمكن أن يتابع بها كليمنت احتياجات سليم وسلامته ورفاهه والمخاطر التي يتعرض لها.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اطلب متطوعًا </a:t>
            </a:r>
            <a:r>
              <a:rPr lang="ar-SA" dirty="0"/>
              <a:t>من</a:t>
            </a:r>
            <a:r>
              <a:rPr lang="en-GB" dirty="0"/>
              <a:t> كل مجموعة لتقديم أفكارهم</a:t>
            </a:r>
          </a:p>
          <a:p>
            <a:pPr algn="r" rtl="1"/>
            <a:r>
              <a:rPr lang="en-GB" dirty="0"/>
              <a:t>مراجعة واستكمال الردود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</a:t>
            </a:r>
            <a:r>
              <a:rPr lang="en-GB" b="1" dirty="0"/>
              <a:t>جابات</a:t>
            </a:r>
          </a:p>
          <a:p>
            <a:pPr lvl="0" algn="r" rtl="1"/>
            <a:r>
              <a:rPr lang="en-GB" dirty="0"/>
              <a:t>ا</a:t>
            </a:r>
            <a:r>
              <a:rPr lang="ar-SA" dirty="0"/>
              <a:t>لا</a:t>
            </a:r>
            <a:r>
              <a:rPr lang="en-GB" dirty="0"/>
              <a:t>تص</a:t>
            </a:r>
            <a:r>
              <a:rPr lang="ar-SA" dirty="0"/>
              <a:t>ا</a:t>
            </a:r>
            <a:r>
              <a:rPr lang="en-GB" dirty="0"/>
              <a:t>ل بسليم و</a:t>
            </a:r>
            <a:r>
              <a:rPr lang="ar-SA" dirty="0"/>
              <a:t>ال</a:t>
            </a:r>
            <a:r>
              <a:rPr lang="en-GB" dirty="0"/>
              <a:t>تحقق من أحواله ، يستطيع كليمنت إبلاغ سليم في زيارته القادمة</a:t>
            </a:r>
          </a:p>
          <a:p>
            <a:pPr lvl="0" algn="r" rtl="1"/>
            <a:r>
              <a:rPr lang="en-GB" dirty="0"/>
              <a:t>زيارة سليم في منزل العائلة التي يقيم معها حاليًا</a:t>
            </a:r>
          </a:p>
          <a:p>
            <a:pPr lvl="1" algn="r" rtl="1"/>
            <a:r>
              <a:rPr lang="ar-SA" dirty="0"/>
              <a:t>ي</a:t>
            </a:r>
            <a:r>
              <a:rPr lang="en-GB" dirty="0"/>
              <a:t>تحدث كليمنت مع سليم و</a:t>
            </a:r>
            <a:r>
              <a:rPr lang="ar-SA" dirty="0"/>
              <a:t>ي</a:t>
            </a:r>
            <a:r>
              <a:rPr lang="en-GB" dirty="0"/>
              <a:t>سأله كيف حاله</a:t>
            </a:r>
          </a:p>
          <a:p>
            <a:pPr lvl="1" algn="r" rtl="1"/>
            <a:r>
              <a:rPr lang="en-GB" dirty="0"/>
              <a:t>يستطيع كليمنت التحدث مع </a:t>
            </a:r>
            <a:r>
              <a:rPr lang="ar-SA" dirty="0"/>
              <a:t>الوالدين الحاضنان المؤقتين </a:t>
            </a:r>
            <a:r>
              <a:rPr lang="en-GB" dirty="0"/>
              <a:t>ومراقبة تفاعلهم مع سليم</a:t>
            </a:r>
          </a:p>
          <a:p>
            <a:pPr lvl="0" algn="r" rtl="1"/>
            <a:r>
              <a:rPr lang="ar-SA" dirty="0"/>
              <a:t>ال</a:t>
            </a:r>
            <a:r>
              <a:rPr lang="en-GB" dirty="0"/>
              <a:t>اتص</a:t>
            </a:r>
            <a:r>
              <a:rPr lang="ar-SA" dirty="0"/>
              <a:t>ا</a:t>
            </a:r>
            <a:r>
              <a:rPr lang="en-GB" dirty="0"/>
              <a:t>ل بالمدرسة</a:t>
            </a:r>
          </a:p>
          <a:p>
            <a:pPr lvl="1" algn="r" rtl="1"/>
            <a:r>
              <a:rPr lang="en-GB" dirty="0"/>
              <a:t>متابعة </a:t>
            </a:r>
            <a:r>
              <a:rPr lang="ar-SA" dirty="0"/>
              <a:t>تسجيل</a:t>
            </a:r>
            <a:r>
              <a:rPr lang="en-GB" dirty="0"/>
              <a:t> سليم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تحقق مما إذا كان بإمكان سليم البدء بفصول اللغة بعد ال</a:t>
            </a:r>
            <a:r>
              <a:rPr lang="ar-SA" dirty="0"/>
              <a:t>عطل</a:t>
            </a:r>
            <a:r>
              <a:rPr lang="en-GB" dirty="0"/>
              <a:t> أم لا</a:t>
            </a:r>
          </a:p>
          <a:p>
            <a:pPr lvl="0" algn="r" rtl="1"/>
            <a:r>
              <a:rPr lang="ar-SA" dirty="0"/>
              <a:t>ال</a:t>
            </a:r>
            <a:r>
              <a:rPr lang="en-GB" dirty="0"/>
              <a:t>اتص</a:t>
            </a:r>
            <a:r>
              <a:rPr lang="ar-SA" dirty="0"/>
              <a:t>ا</a:t>
            </a:r>
            <a:r>
              <a:rPr lang="en-GB" dirty="0"/>
              <a:t>ل بالخدمات الحكومية المسؤولة عن عملية طلب اللجوء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تحقق من الوقت المتوقع للدعوة للمقابلة النهائية.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502AE46-9CC0-A95C-7E4E-81431B8463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1A409D9-59BF-14F2-AEC6-F3CE805A729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71285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US" b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كما تمت مناقشته خلال التمرين السابق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يمكن أن تتم المتابعة بعدة طرق.</a:t>
            </a: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ar-SA" b="1" i="1" dirty="0">
                <a:sym typeface="Arial"/>
              </a:rPr>
              <a:t>ال</a:t>
            </a:r>
            <a:r>
              <a:rPr lang="en-US" b="1" i="1" dirty="0">
                <a:sym typeface="Arial"/>
              </a:rPr>
              <a:t>زيارات </a:t>
            </a:r>
            <a:r>
              <a:rPr lang="ar-SA" b="1" i="1" dirty="0">
                <a:sym typeface="Arial"/>
              </a:rPr>
              <a:t>ال</a:t>
            </a:r>
            <a:r>
              <a:rPr lang="en-US" b="1" i="1" dirty="0">
                <a:sym typeface="Arial"/>
              </a:rPr>
              <a:t>منزلية</a:t>
            </a:r>
          </a:p>
          <a:p>
            <a:pPr lvl="1" algn="r" rtl="1"/>
            <a:r>
              <a:rPr lang="en-US" i="1" dirty="0">
                <a:sym typeface="Arial"/>
              </a:rPr>
              <a:t>يمكن أن تكون الزيارات المنزلية مهمة عند متابعة الوضع في المنزل.</a:t>
            </a:r>
          </a:p>
          <a:p>
            <a:pPr lvl="1" algn="r" rtl="1"/>
            <a:r>
              <a:rPr lang="ar-SA" i="1" dirty="0">
                <a:sym typeface="Arial"/>
              </a:rPr>
              <a:t>يكون </a:t>
            </a:r>
            <a:r>
              <a:rPr lang="en-US" i="1" dirty="0">
                <a:sym typeface="Arial"/>
              </a:rPr>
              <a:t>هذا بشكل خاص عندما تتغير بيئة المنزل بسرعة أو عندما تكون مستويات الرعاية منخفضة.</a:t>
            </a:r>
          </a:p>
          <a:p>
            <a:pPr lvl="1" algn="r" rtl="1"/>
            <a:r>
              <a:rPr lang="ar-SA" i="1" dirty="0">
                <a:sym typeface="Arial"/>
              </a:rPr>
              <a:t>تمنح </a:t>
            </a:r>
            <a:r>
              <a:rPr lang="en-US" i="1" dirty="0">
                <a:sym typeface="Arial"/>
              </a:rPr>
              <a:t>الفرصة ليس فقط لجمع المعلومات من خلال مقابلة الطفل و / أو أسرهم ولكن أيضًا من خلال الملاحظة.</a:t>
            </a:r>
          </a:p>
          <a:p>
            <a:pPr lvl="1" algn="r" rtl="1"/>
            <a:r>
              <a:rPr lang="en-US" i="1" dirty="0">
                <a:sym typeface="Arial"/>
              </a:rPr>
              <a:t>يمكن جدولة الزيارة المنزلية مسبقًا أو إجراؤها حسب الحاجة (يتم إجراؤها عند الحاجة دون التخطيط لها).</a:t>
            </a:r>
          </a:p>
          <a:p>
            <a:pPr lvl="2" algn="r" rtl="1"/>
            <a:r>
              <a:rPr lang="en-US" i="1" dirty="0">
                <a:sym typeface="Arial"/>
              </a:rPr>
              <a:t>ولكن قبل القيام بزيارة منزلية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يجب على أخصائي الحالة النظر في العواقب المحتملة للزيارة المنزلية</a:t>
            </a:r>
          </a:p>
          <a:p>
            <a:pPr lvl="2" algn="r" rtl="1"/>
            <a:r>
              <a:rPr lang="en-US" i="1" dirty="0">
                <a:sym typeface="Arial"/>
              </a:rPr>
              <a:t>يجب على أخصائي</a:t>
            </a:r>
            <a:r>
              <a:rPr lang="ar-SA" i="1" dirty="0">
                <a:sym typeface="Arial"/>
              </a:rPr>
              <a:t>ي</a:t>
            </a:r>
            <a:r>
              <a:rPr lang="en-US" i="1" dirty="0">
                <a:sym typeface="Arial"/>
              </a:rPr>
              <a:t> الحالة التأكد من عدم تعرض الطفل وعائلته للأذى على سبيل المثال لفت انتباه الجيران أو المجتمع</a:t>
            </a:r>
          </a:p>
          <a:p>
            <a:pPr algn="r" rtl="1"/>
            <a:r>
              <a:rPr lang="ar-SA" b="1" i="1" dirty="0">
                <a:sym typeface="Arial"/>
              </a:rPr>
              <a:t>مقابلة </a:t>
            </a:r>
            <a:r>
              <a:rPr lang="en-US" b="1" i="1" dirty="0">
                <a:sym typeface="Arial"/>
              </a:rPr>
              <a:t>الطفل و / أو أسرته</a:t>
            </a:r>
          </a:p>
          <a:p>
            <a:pPr lvl="1" algn="r" rtl="1"/>
            <a:r>
              <a:rPr lang="en-US" i="1" dirty="0">
                <a:sym typeface="Arial"/>
              </a:rPr>
              <a:t>إذا كانت الزيارة المنزلية قد تسبب المزيد من الضرر للطفل و / أو أسرته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فقد يفكر أخصائي الحالة في مقابلة الطفل و / أو أسرته في مكان آخر.</a:t>
            </a:r>
          </a:p>
          <a:p>
            <a:pPr lvl="1" algn="r" rtl="1"/>
            <a:r>
              <a:rPr lang="en-US" i="1" dirty="0">
                <a:sym typeface="Arial"/>
              </a:rPr>
              <a:t>من المهم أن تكون هذه المواقع الأخرى عبارة عن مساحة خاصة تسمح لأخصائي ال</a:t>
            </a:r>
            <a:r>
              <a:rPr lang="ar-SA" i="1" dirty="0">
                <a:sym typeface="Arial"/>
              </a:rPr>
              <a:t>حالة</a:t>
            </a:r>
            <a:r>
              <a:rPr lang="en-US" i="1" dirty="0">
                <a:sym typeface="Arial"/>
              </a:rPr>
              <a:t> بالاجتماع بطريقة سرية.</a:t>
            </a:r>
          </a:p>
          <a:p>
            <a:pPr lvl="1" algn="r" rtl="1"/>
            <a:r>
              <a:rPr lang="en-US" i="1" dirty="0">
                <a:sym typeface="Arial"/>
              </a:rPr>
              <a:t>ما هي المواقع الأخرى التي يمكن ا</a:t>
            </a:r>
            <a:r>
              <a:rPr lang="ar-SA" i="1" dirty="0">
                <a:sym typeface="Arial"/>
              </a:rPr>
              <a:t>لنظر فيها </a:t>
            </a:r>
            <a:r>
              <a:rPr lang="en-US" i="1" dirty="0">
                <a:sym typeface="Arial"/>
              </a:rPr>
              <a:t> لمقابلة الطفل و / أو أسرته؟</a:t>
            </a:r>
          </a:p>
          <a:p>
            <a:pPr lvl="2" algn="r" rtl="1"/>
            <a:r>
              <a:rPr lang="en-US" i="0" dirty="0">
                <a:sym typeface="Arial"/>
              </a:rPr>
              <a:t>المدرسة (إذا كان ذلك مناسبًا)</a:t>
            </a:r>
          </a:p>
          <a:p>
            <a:pPr lvl="2" algn="r" rtl="1"/>
            <a:r>
              <a:rPr lang="ar-SA" i="0" dirty="0">
                <a:sym typeface="Arial"/>
              </a:rPr>
              <a:t>ال</a:t>
            </a:r>
            <a:r>
              <a:rPr lang="en-US" i="0" dirty="0">
                <a:sym typeface="Arial"/>
              </a:rPr>
              <a:t>مركز </a:t>
            </a:r>
            <a:r>
              <a:rPr lang="ar-SA" i="0" dirty="0">
                <a:sym typeface="Arial"/>
              </a:rPr>
              <a:t>ال</a:t>
            </a:r>
            <a:r>
              <a:rPr lang="en-US" i="0" dirty="0">
                <a:sym typeface="Arial"/>
              </a:rPr>
              <a:t>صحي (إذا كان ذلك مناسبا)</a:t>
            </a:r>
          </a:p>
          <a:p>
            <a:pPr lvl="2" algn="r" rtl="1"/>
            <a:r>
              <a:rPr lang="en-US" i="0" dirty="0">
                <a:sym typeface="Arial"/>
              </a:rPr>
              <a:t>مساحة صديق</a:t>
            </a:r>
            <a:r>
              <a:rPr lang="ar-SA" i="0" dirty="0">
                <a:sym typeface="Arial"/>
              </a:rPr>
              <a:t>ة</a:t>
            </a:r>
            <a:r>
              <a:rPr lang="en-US" i="0" dirty="0">
                <a:sym typeface="Arial"/>
              </a:rPr>
              <a:t> الطفل أو مركز </a:t>
            </a:r>
            <a:r>
              <a:rPr lang="ar-SA" i="0" dirty="0">
                <a:sym typeface="Arial"/>
              </a:rPr>
              <a:t>مجتمعي (</a:t>
            </a:r>
            <a:r>
              <a:rPr lang="en-US" i="0" dirty="0">
                <a:sym typeface="Arial"/>
              </a:rPr>
              <a:t>إذا كان ذلك مناسبا</a:t>
            </a:r>
            <a:r>
              <a:rPr lang="ar-SA" i="0" dirty="0">
                <a:sym typeface="Arial"/>
              </a:rPr>
              <a:t>)</a:t>
            </a:r>
            <a:endParaRPr lang="en-US" i="0" dirty="0">
              <a:sym typeface="Arial"/>
            </a:endParaRPr>
          </a:p>
          <a:p>
            <a:pPr marL="0" indent="0" algn="r" rtl="1">
              <a:buNone/>
            </a:pPr>
            <a:endParaRPr lang="en-US" b="1" i="1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BC3793D4-28E8-3918-EB16-45D09ECE1B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ECCC282-5BA5-B412-1013-88EFD700F1E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15:notes"/>
          <p:cNvSpPr txBox="1"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algn="r" rtl="1"/>
            <a:r>
              <a:rPr lang="ar-SA" b="1" i="1" dirty="0">
                <a:sym typeface="Arial"/>
              </a:rPr>
              <a:t>ال</a:t>
            </a:r>
            <a:r>
              <a:rPr lang="en-US" b="1" i="1" dirty="0">
                <a:sym typeface="Arial"/>
              </a:rPr>
              <a:t>اتصالات </a:t>
            </a:r>
            <a:r>
              <a:rPr lang="ar-SA" b="1" i="1" dirty="0">
                <a:sym typeface="Arial"/>
              </a:rPr>
              <a:t>ال</a:t>
            </a:r>
            <a:r>
              <a:rPr lang="en-US" b="1" i="1" dirty="0">
                <a:sym typeface="Arial"/>
              </a:rPr>
              <a:t>هاتفية</a:t>
            </a:r>
          </a:p>
          <a:p>
            <a:pPr lvl="1" algn="r" rtl="1"/>
            <a:r>
              <a:rPr lang="en-US" i="1" dirty="0">
                <a:sym typeface="Arial"/>
              </a:rPr>
              <a:t>يمكن أن تكون المكالمات الهاتفية مفيدة للغاية. على سبيل المثال  </a:t>
            </a:r>
            <a:r>
              <a:rPr lang="ar-SA" i="1" dirty="0">
                <a:sym typeface="Arial"/>
              </a:rPr>
              <a:t>ل</a:t>
            </a:r>
            <a:r>
              <a:rPr lang="en-US" i="1" dirty="0">
                <a:sym typeface="Arial"/>
              </a:rPr>
              <a:t>لوصول بسرعة </a:t>
            </a:r>
            <a:r>
              <a:rPr lang="ar-SA" i="1" dirty="0">
                <a:sym typeface="Arial"/>
              </a:rPr>
              <a:t>لل</a:t>
            </a:r>
            <a:r>
              <a:rPr lang="en-US" i="1" dirty="0">
                <a:sym typeface="Arial"/>
              </a:rPr>
              <a:t>طفل</a:t>
            </a:r>
            <a:r>
              <a:rPr lang="ar-SA" i="1" dirty="0">
                <a:sym typeface="Arial"/>
              </a:rPr>
              <a:t> لتفقده</a:t>
            </a:r>
            <a:r>
              <a:rPr lang="en-US" i="1" dirty="0">
                <a:sym typeface="Arial"/>
              </a:rPr>
              <a:t> وعائلته أو لنقل المعلومات.</a:t>
            </a:r>
          </a:p>
          <a:p>
            <a:pPr lvl="1" algn="r" rtl="1"/>
            <a:r>
              <a:rPr lang="en-US" i="1" dirty="0">
                <a:sym typeface="Arial"/>
              </a:rPr>
              <a:t>كما أنه</a:t>
            </a:r>
            <a:r>
              <a:rPr lang="ar-SA" i="1" dirty="0">
                <a:sym typeface="Arial"/>
              </a:rPr>
              <a:t>ا ت</a:t>
            </a:r>
            <a:r>
              <a:rPr lang="en-US" i="1" dirty="0">
                <a:sym typeface="Arial"/>
              </a:rPr>
              <a:t>عطي الفرصة للطفل وعائلته لطلب الدعم حيث يمكن أن يكون عائقًا أمام شخص ما ل</a:t>
            </a:r>
            <a:r>
              <a:rPr lang="ar-SA" i="1" dirty="0">
                <a:sym typeface="Arial"/>
              </a:rPr>
              <a:t>أخذ</a:t>
            </a:r>
            <a:r>
              <a:rPr lang="en-US" i="1" dirty="0">
                <a:sym typeface="Arial"/>
              </a:rPr>
              <a:t> الهاتف والاتصال بأخصائي الحالة بمبادرة</a:t>
            </a:r>
            <a:r>
              <a:rPr lang="ar-SA" i="1" dirty="0">
                <a:sym typeface="Arial"/>
              </a:rPr>
              <a:t> منه</a:t>
            </a:r>
            <a:r>
              <a:rPr lang="en-US" i="1" dirty="0">
                <a:sym typeface="Arial"/>
              </a:rPr>
              <a:t>.</a:t>
            </a:r>
          </a:p>
          <a:p>
            <a:pPr algn="r" rtl="1"/>
            <a:r>
              <a:rPr lang="en-US" b="1" i="1" dirty="0">
                <a:sym typeface="Arial"/>
              </a:rPr>
              <a:t>الاتصال بمقدم الخدمة الذي تمت إحالة الطفل إليه</a:t>
            </a:r>
          </a:p>
          <a:p>
            <a:pPr lvl="1" algn="r" rtl="1"/>
            <a:r>
              <a:rPr lang="en-US" i="1" dirty="0">
                <a:sym typeface="Arial"/>
              </a:rPr>
              <a:t>يمكن </a:t>
            </a:r>
            <a:r>
              <a:rPr lang="ar-SA" i="1" dirty="0">
                <a:sym typeface="Arial"/>
              </a:rPr>
              <a:t>ل</a:t>
            </a:r>
            <a:r>
              <a:rPr lang="en-US" i="1" dirty="0">
                <a:sym typeface="Arial"/>
              </a:rPr>
              <a:t>أخصائي الحالة أيضًا المتابعة مع مقدمي الخدمة الذين تمت إحالة الطفل إليهم.</a:t>
            </a:r>
          </a:p>
          <a:p>
            <a:pPr lvl="1" algn="r" rtl="1"/>
            <a:r>
              <a:rPr lang="en-US" i="1" dirty="0">
                <a:sym typeface="Arial"/>
              </a:rPr>
              <a:t>على سبيل المثال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إذا تم استلام الإحالة بنجاح</a:t>
            </a:r>
            <a:r>
              <a:rPr lang="ar-SA" i="1" dirty="0">
                <a:sym typeface="Arial"/>
              </a:rPr>
              <a:t>، متى يتم</a:t>
            </a:r>
            <a:r>
              <a:rPr lang="en-US" i="1" dirty="0">
                <a:sym typeface="Arial"/>
              </a:rPr>
              <a:t> التخطيط </a:t>
            </a:r>
            <a:r>
              <a:rPr lang="ar-SA" i="1" dirty="0">
                <a:sym typeface="Arial"/>
              </a:rPr>
              <a:t>لتسجيل الطفل</a:t>
            </a:r>
            <a:r>
              <a:rPr lang="en-US" i="1" dirty="0">
                <a:sym typeface="Arial"/>
              </a:rPr>
              <a:t> أو متى سيتم تقديم الخدمة.</a:t>
            </a:r>
          </a:p>
          <a:p>
            <a:pPr lvl="1" algn="r" rtl="1"/>
            <a:r>
              <a:rPr lang="en-US" i="1" dirty="0">
                <a:sym typeface="Arial"/>
              </a:rPr>
              <a:t>يمكن القيام بذلك عن طريق البريد الإلكتروني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عن طريق الاتصال الهاتفي - كل ما هو مناسب.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i="1" dirty="0">
                <a:sym typeface="Arial"/>
              </a:rPr>
              <a:t>ت</a:t>
            </a:r>
            <a:r>
              <a:rPr lang="en-US" i="1" dirty="0">
                <a:sym typeface="Arial"/>
              </a:rPr>
              <a:t>ذكر</a:t>
            </a:r>
            <a:r>
              <a:rPr lang="ar-SA" i="1" dirty="0">
                <a:sym typeface="Arial"/>
              </a:rPr>
              <a:t> المحيط</a:t>
            </a:r>
            <a:r>
              <a:rPr lang="en-US" i="1" dirty="0">
                <a:sym typeface="Arial"/>
              </a:rPr>
              <a:t> الاجتماعي-</a:t>
            </a:r>
            <a:r>
              <a:rPr lang="en-US" b="1" i="1" dirty="0">
                <a:sym typeface="Arial"/>
              </a:rPr>
              <a:t>الاتصال بالآخرين الذين يشاركون في رعاية الطفل وحمايته.</a:t>
            </a:r>
          </a:p>
          <a:p>
            <a:pPr lvl="1" algn="r" rtl="1"/>
            <a:r>
              <a:rPr lang="en-US" i="1" dirty="0">
                <a:sym typeface="Arial"/>
              </a:rPr>
              <a:t>تمت مناقشة النموذج البيئي في الوحدة </a:t>
            </a:r>
            <a:r>
              <a:rPr lang="ar-SA" i="1" dirty="0">
                <a:sym typeface="Arial"/>
              </a:rPr>
              <a:t>١</a:t>
            </a:r>
            <a:endParaRPr lang="en-US" i="1" dirty="0">
              <a:sym typeface="Arial"/>
            </a:endParaRPr>
          </a:p>
          <a:p>
            <a:pPr lvl="1" algn="r" rtl="1"/>
            <a:r>
              <a:rPr lang="en-US" i="1" dirty="0">
                <a:sym typeface="Arial"/>
              </a:rPr>
              <a:t>هناك العديد من الأشخاص على مستوى الأسرة والمجتمع</a:t>
            </a:r>
            <a:r>
              <a:rPr lang="ar-SA" i="1" dirty="0">
                <a:sym typeface="Arial"/>
              </a:rPr>
              <a:t> المحلي</a:t>
            </a:r>
            <a:r>
              <a:rPr lang="en-US" i="1" dirty="0">
                <a:sym typeface="Arial"/>
              </a:rPr>
              <a:t> والمجتمع</a:t>
            </a:r>
            <a:r>
              <a:rPr lang="ar-SA" i="1" dirty="0">
                <a:sym typeface="Arial"/>
              </a:rPr>
              <a:t> الذين </a:t>
            </a:r>
            <a:r>
              <a:rPr lang="en-US" i="1" dirty="0">
                <a:sym typeface="Arial"/>
              </a:rPr>
              <a:t>يشاركون في رعاية الطفل وحمايته.</a:t>
            </a:r>
          </a:p>
          <a:p>
            <a:pPr lvl="1" algn="r" rtl="1"/>
            <a:r>
              <a:rPr lang="en-US" i="1" dirty="0">
                <a:sym typeface="Arial"/>
              </a:rPr>
              <a:t>إذا كان ذلك مناسبًا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يمكن </a:t>
            </a:r>
            <a:r>
              <a:rPr lang="ar-SA" i="1" dirty="0">
                <a:sym typeface="Arial"/>
              </a:rPr>
              <a:t>ل</a:t>
            </a:r>
            <a:r>
              <a:rPr lang="en-US" i="1" dirty="0">
                <a:sym typeface="Arial"/>
              </a:rPr>
              <a:t>أخصائي الحالة أيضًا المتابعة عن طريق الاتصال على سبيل المثال بمعلم الطفل أو مدربه الرياضي أو عن طريق الدردشة مع </a:t>
            </a:r>
            <a:r>
              <a:rPr lang="ar-SA" i="1" dirty="0">
                <a:sym typeface="Arial"/>
              </a:rPr>
              <a:t>ال</a:t>
            </a:r>
            <a:r>
              <a:rPr lang="en-US" i="1" dirty="0">
                <a:sym typeface="Arial"/>
              </a:rPr>
              <a:t>عم</a:t>
            </a:r>
            <a:r>
              <a:rPr lang="ar-SA" i="1" dirty="0">
                <a:sym typeface="Arial"/>
              </a:rPr>
              <a:t>ة</a:t>
            </a:r>
            <a:r>
              <a:rPr lang="en-US" i="1" dirty="0">
                <a:sym typeface="Arial"/>
              </a:rPr>
              <a:t> أو </a:t>
            </a:r>
            <a:r>
              <a:rPr lang="ar-SA" i="1" dirty="0">
                <a:sym typeface="Arial"/>
              </a:rPr>
              <a:t>ال</a:t>
            </a:r>
            <a:r>
              <a:rPr lang="en-US" i="1" dirty="0">
                <a:sym typeface="Arial"/>
              </a:rPr>
              <a:t>عم.</a:t>
            </a:r>
          </a:p>
          <a:p>
            <a:pPr lvl="1" algn="r" rtl="1"/>
            <a:r>
              <a:rPr lang="en-US" i="1" dirty="0">
                <a:sym typeface="Arial"/>
              </a:rPr>
              <a:t>قبل اتخاذ أي إجراء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</a:t>
            </a:r>
            <a:r>
              <a:rPr lang="ar-SA" i="1" dirty="0">
                <a:sym typeface="Arial"/>
              </a:rPr>
              <a:t>بقى</a:t>
            </a:r>
            <a:r>
              <a:rPr lang="en-US" i="1" dirty="0">
                <a:sym typeface="Arial"/>
              </a:rPr>
              <a:t> من المهم التفكير فيما إذا كان من المحتمل أن يتسبب ذلك في ضرر للطفل أو يؤدي إلى تداعيات سلبية بعد ذلك.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D941437-758C-43B0-42E7-6CE247373B7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23216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مقدمة</a:t>
            </a:r>
          </a:p>
          <a:p>
            <a:pPr algn="r" rtl="1"/>
            <a:r>
              <a:rPr lang="en-US" i="1" dirty="0">
                <a:sym typeface="Arial"/>
              </a:rPr>
              <a:t>سنقوم ب</a:t>
            </a:r>
            <a:r>
              <a:rPr lang="ar-SA" i="1" dirty="0">
                <a:sym typeface="Arial"/>
              </a:rPr>
              <a:t>لعب أ</a:t>
            </a:r>
            <a:r>
              <a:rPr lang="en-US" i="1" dirty="0">
                <a:sym typeface="Arial"/>
              </a:rPr>
              <a:t>دو</a:t>
            </a:r>
            <a:r>
              <a:rPr lang="ar-SA" i="1" dirty="0">
                <a:sym typeface="Arial"/>
              </a:rPr>
              <a:t>ا</a:t>
            </a:r>
            <a:r>
              <a:rPr lang="en-US" i="1" dirty="0">
                <a:sym typeface="Arial"/>
              </a:rPr>
              <a:t>ر</a:t>
            </a:r>
            <a:r>
              <a:rPr lang="ar-SA" i="1" dirty="0">
                <a:sym typeface="Arial"/>
              </a:rPr>
              <a:t>عن </a:t>
            </a:r>
            <a:r>
              <a:rPr lang="en-US" i="1" dirty="0">
                <a:sym typeface="Arial"/>
              </a:rPr>
              <a:t>المتابعة.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ym typeface="Arial"/>
              </a:rPr>
              <a:t>اطلب اثنين من المتطوعين: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ym typeface="Arial"/>
              </a:rPr>
              <a:t>سيلعب </a:t>
            </a:r>
            <a:r>
              <a:rPr lang="ar-SA" dirty="0">
                <a:sym typeface="Arial"/>
              </a:rPr>
              <a:t>شخص</a:t>
            </a:r>
            <a:r>
              <a:rPr lang="en-US" dirty="0">
                <a:sym typeface="Arial"/>
              </a:rPr>
              <a:t> دور سليم (16 عامًا غير مصحوب</a:t>
            </a:r>
            <a:r>
              <a:rPr lang="ar-SA" dirty="0">
                <a:sym typeface="Arial"/>
              </a:rPr>
              <a:t>)</a:t>
            </a:r>
            <a:endParaRPr lang="en-US" dirty="0">
              <a:sym typeface="Arial"/>
            </a:endParaRP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ym typeface="Arial"/>
              </a:rPr>
              <a:t>سيلعب  </a:t>
            </a:r>
            <a:r>
              <a:rPr lang="ar-SA" dirty="0">
                <a:sym typeface="Arial"/>
              </a:rPr>
              <a:t>شخص</a:t>
            </a:r>
            <a:r>
              <a:rPr lang="en-US" dirty="0">
                <a:sym typeface="Arial"/>
              </a:rPr>
              <a:t>  دور كليمنت </a:t>
            </a:r>
            <a:r>
              <a:rPr lang="ar-SA" dirty="0">
                <a:sym typeface="Arial"/>
              </a:rPr>
              <a:t>( أخصائي الحالة لسليم)</a:t>
            </a:r>
            <a:endParaRPr lang="en-US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قم بإعداد المشهد من خلال وضع كرسيين </a:t>
            </a:r>
            <a:r>
              <a:rPr lang="ar-SA" dirty="0">
                <a:sym typeface="Arial"/>
              </a:rPr>
              <a:t>مقابل</a:t>
            </a:r>
            <a:r>
              <a:rPr lang="en-US" dirty="0">
                <a:sym typeface="Arial"/>
              </a:rPr>
              <a:t> بعضهما البعض (بحيث يواجه </a:t>
            </a:r>
            <a:r>
              <a:rPr lang="ar-SA" dirty="0">
                <a:sym typeface="Arial"/>
              </a:rPr>
              <a:t>أخصائي</a:t>
            </a:r>
            <a:r>
              <a:rPr lang="en-US" dirty="0">
                <a:sym typeface="Arial"/>
              </a:rPr>
              <a:t> الحالة والطفل بعضهما البعض مباشرة</a:t>
            </a:r>
            <a:r>
              <a:rPr lang="ar-SA" dirty="0">
                <a:sym typeface="Arial"/>
              </a:rPr>
              <a:t>)</a:t>
            </a:r>
            <a:endParaRPr lang="en-US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بالنسبة للاعب</a:t>
            </a:r>
            <a:r>
              <a:rPr lang="ar-SA" dirty="0">
                <a:sym typeface="Arial"/>
              </a:rPr>
              <a:t>ي الأدوار:</a:t>
            </a:r>
            <a:br>
              <a:rPr lang="en-US" dirty="0">
                <a:sym typeface="Arial"/>
              </a:rPr>
            </a:br>
            <a:r>
              <a:rPr lang="ar-SA" dirty="0">
                <a:sym typeface="Arial"/>
              </a:rPr>
              <a:t>{</a:t>
            </a:r>
            <a:r>
              <a:rPr lang="en-US" dirty="0">
                <a:sym typeface="Arial"/>
              </a:rPr>
              <a:t>أعط التعليمات التالية إلى لاعبي الأدوار دون سماع المشاركين الآخرين</a:t>
            </a:r>
            <a:r>
              <a:rPr lang="ar-SA" dirty="0">
                <a:sym typeface="Arial"/>
              </a:rPr>
              <a:t>}</a:t>
            </a:r>
            <a:endParaRPr lang="en-US" dirty="0">
              <a:sym typeface="Arial"/>
            </a:endParaRPr>
          </a:p>
          <a:p>
            <a:pPr lvl="1" algn="r" rtl="1"/>
            <a:r>
              <a:rPr lang="en-US" i="0" dirty="0">
                <a:sym typeface="Arial"/>
              </a:rPr>
              <a:t>ي</a:t>
            </a:r>
            <a:r>
              <a:rPr lang="ar-SA" i="0" dirty="0">
                <a:sym typeface="Arial"/>
              </a:rPr>
              <a:t>قوم</a:t>
            </a:r>
            <a:r>
              <a:rPr lang="en-US" i="0" dirty="0">
                <a:sym typeface="Arial"/>
              </a:rPr>
              <a:t> المتطوع الذي يلعب دور أخصائي الحالة</a:t>
            </a:r>
            <a:r>
              <a:rPr lang="ar-SA" i="0" dirty="0">
                <a:sym typeface="Arial"/>
              </a:rPr>
              <a:t> بارتكاب</a:t>
            </a:r>
            <a:r>
              <a:rPr lang="en-US" i="0" dirty="0">
                <a:sym typeface="Arial"/>
              </a:rPr>
              <a:t> عدة أخطاء:</a:t>
            </a:r>
          </a:p>
          <a:p>
            <a:pPr lvl="2" algn="r" rtl="1"/>
            <a:r>
              <a:rPr lang="en-US" i="1" dirty="0">
                <a:sym typeface="Arial"/>
              </a:rPr>
              <a:t>لا تستخدم أيًا من تقنيات الاستماع ال</a:t>
            </a:r>
            <a:r>
              <a:rPr lang="ar-SA" i="1" dirty="0">
                <a:sym typeface="Arial"/>
              </a:rPr>
              <a:t>فعال</a:t>
            </a:r>
            <a:r>
              <a:rPr lang="en-US" i="1" dirty="0">
                <a:sym typeface="Arial"/>
              </a:rPr>
              <a:t>.</a:t>
            </a:r>
          </a:p>
          <a:p>
            <a:pPr lvl="2" algn="r" rtl="1"/>
            <a:r>
              <a:rPr lang="en-US" i="1" dirty="0">
                <a:sym typeface="Arial"/>
              </a:rPr>
              <a:t>التزم بالقائمة ولا ت</a:t>
            </a:r>
            <a:r>
              <a:rPr lang="ar-SA" i="1" dirty="0">
                <a:sym typeface="Arial"/>
              </a:rPr>
              <a:t>جيب عن </a:t>
            </a:r>
            <a:r>
              <a:rPr lang="en-US" i="1" dirty="0">
                <a:sym typeface="Arial"/>
              </a:rPr>
              <a:t>أي شيء يقوله المراهق.</a:t>
            </a:r>
          </a:p>
          <a:p>
            <a:pPr lvl="2" algn="r" rtl="1"/>
            <a:r>
              <a:rPr lang="ar-SA" i="1" dirty="0">
                <a:sym typeface="Arial"/>
              </a:rPr>
              <a:t>قم بت</a:t>
            </a:r>
            <a:r>
              <a:rPr lang="en-US" i="1" dirty="0">
                <a:sym typeface="Arial"/>
              </a:rPr>
              <a:t>دو</a:t>
            </a:r>
            <a:r>
              <a:rPr lang="ar-SA" i="1" dirty="0">
                <a:sym typeface="Arial"/>
              </a:rPr>
              <a:t>ي</a:t>
            </a:r>
            <a:r>
              <a:rPr lang="en-US" i="1" dirty="0">
                <a:sym typeface="Arial"/>
              </a:rPr>
              <a:t>ن </a:t>
            </a:r>
            <a:r>
              <a:rPr lang="ar-SA" i="1" dirty="0">
                <a:sym typeface="Arial"/>
              </a:rPr>
              <a:t>ال</a:t>
            </a:r>
            <a:r>
              <a:rPr lang="en-US" i="1" dirty="0">
                <a:sym typeface="Arial"/>
              </a:rPr>
              <a:t>ملاحظات عن كل ما يقوله المراهق</a:t>
            </a:r>
          </a:p>
          <a:p>
            <a:pPr lvl="2" algn="r" rtl="1"/>
            <a:r>
              <a:rPr lang="en-US" i="1" dirty="0">
                <a:sym typeface="Arial"/>
              </a:rPr>
              <a:t>اطلب من المراهق التوقف عن الكلام والانتظار دقيقة واحدة قبل المتابعة لأنك لا تستطيع كتابة ما يقوله بالسرعة الكافية</a:t>
            </a:r>
          </a:p>
          <a:p>
            <a:pPr lvl="1" algn="r" rtl="1"/>
            <a:r>
              <a:rPr lang="en-US" i="0" dirty="0">
                <a:sym typeface="Arial"/>
              </a:rPr>
              <a:t> المشارك</a:t>
            </a:r>
            <a:r>
              <a:rPr lang="ar-SA" i="0" dirty="0">
                <a:sym typeface="Arial"/>
              </a:rPr>
              <a:t> الدي يلعب</a:t>
            </a:r>
            <a:r>
              <a:rPr lang="en-US" i="0" dirty="0">
                <a:sym typeface="Arial"/>
              </a:rPr>
              <a:t> دور سليم:</a:t>
            </a:r>
          </a:p>
          <a:p>
            <a:pPr lvl="2" algn="r" rtl="1"/>
            <a:r>
              <a:rPr lang="en-US" i="1" dirty="0">
                <a:sym typeface="Arial"/>
              </a:rPr>
              <a:t>عندما </a:t>
            </a:r>
            <a:r>
              <a:rPr lang="ar-SA" i="1" dirty="0">
                <a:sym typeface="Arial"/>
              </a:rPr>
              <a:t>يُظهر</a:t>
            </a:r>
            <a:r>
              <a:rPr lang="en-US" i="1" dirty="0">
                <a:sym typeface="Arial"/>
              </a:rPr>
              <a:t> مسؤول الحالة أنه لا يستمع إلى ما تقوله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يمكنك أن تقرر كيفية </a:t>
            </a:r>
            <a:r>
              <a:rPr lang="ar-SA" i="1" dirty="0">
                <a:sym typeface="Arial"/>
              </a:rPr>
              <a:t>المتابعة (</a:t>
            </a:r>
            <a:r>
              <a:rPr lang="en-US" i="1" dirty="0">
                <a:sym typeface="Arial"/>
              </a:rPr>
              <a:t>الرد على أسئلته / </a:t>
            </a:r>
            <a:r>
              <a:rPr lang="ar-SA" i="1" dirty="0">
                <a:sym typeface="Arial"/>
              </a:rPr>
              <a:t>ال</a:t>
            </a:r>
            <a:r>
              <a:rPr lang="en-US" i="1" dirty="0">
                <a:sym typeface="Arial"/>
              </a:rPr>
              <a:t>توقف عن الحديث / الخروج من الاجتماع</a:t>
            </a:r>
            <a:r>
              <a:rPr lang="ar-SA" i="1" dirty="0">
                <a:sym typeface="Arial"/>
              </a:rPr>
              <a:t>...</a:t>
            </a:r>
            <a:r>
              <a:rPr lang="en-US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)</a:t>
            </a:r>
            <a:endParaRPr lang="en-US" i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لباقي المشاركين:</a:t>
            </a:r>
          </a:p>
          <a:p>
            <a:pPr lvl="1" algn="r" rtl="1"/>
            <a:r>
              <a:rPr lang="ar-SA" i="1" dirty="0">
                <a:sym typeface="Arial"/>
              </a:rPr>
              <a:t>القيام بم</a:t>
            </a:r>
            <a:r>
              <a:rPr lang="en-US" i="1" dirty="0">
                <a:sym typeface="Arial"/>
              </a:rPr>
              <a:t>راقب</a:t>
            </a:r>
            <a:r>
              <a:rPr lang="ar-SA" i="1" dirty="0">
                <a:sym typeface="Arial"/>
              </a:rPr>
              <a:t>ة</a:t>
            </a:r>
            <a:r>
              <a:rPr lang="en-US" i="1" dirty="0">
                <a:sym typeface="Arial"/>
              </a:rPr>
              <a:t> لعب الأدوار</a:t>
            </a:r>
          </a:p>
          <a:p>
            <a:pPr lvl="1" algn="r" rtl="1"/>
            <a:r>
              <a:rPr lang="en-US" i="1" dirty="0">
                <a:sym typeface="Arial"/>
              </a:rPr>
              <a:t>تدوين الملاحظات </a:t>
            </a:r>
            <a:r>
              <a:rPr lang="ar-SA" i="1" dirty="0">
                <a:sym typeface="Arial"/>
              </a:rPr>
              <a:t>في </a:t>
            </a:r>
            <a:r>
              <a:rPr lang="en-US" b="1" i="1" dirty="0">
                <a:sym typeface="Arial"/>
              </a:rPr>
              <a:t>صفحة </a:t>
            </a:r>
            <a:r>
              <a:rPr lang="ar-SA" b="1" i="1" dirty="0">
                <a:sym typeface="Arial"/>
              </a:rPr>
              <a:t>دليل العمل</a:t>
            </a:r>
            <a:r>
              <a:rPr lang="en-US" b="1" i="1" dirty="0">
                <a:sym typeface="Arial"/>
              </a:rPr>
              <a:t> </a:t>
            </a:r>
            <a:r>
              <a:rPr lang="ar-SA" b="1" i="1" dirty="0">
                <a:sym typeface="Arial"/>
              </a:rPr>
              <a:t>١٧٣: </a:t>
            </a:r>
            <a:r>
              <a:rPr lang="en-US" b="1" i="1" dirty="0">
                <a:sym typeface="Arial"/>
              </a:rPr>
              <a:t>لعب الأدوار - زيارة المتابعة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ال</a:t>
            </a:r>
            <a:r>
              <a:rPr lang="en-US" b="1" dirty="0">
                <a:sym typeface="Arial"/>
              </a:rPr>
              <a:t>نشاط العام (١٠ دقائق)</a:t>
            </a:r>
          </a:p>
          <a:p>
            <a:pPr algn="r" rtl="1"/>
            <a:r>
              <a:rPr lang="en-US" dirty="0">
                <a:sym typeface="Arial"/>
              </a:rPr>
              <a:t>خصص </a:t>
            </a:r>
            <a:r>
              <a:rPr lang="ar-SA" dirty="0">
                <a:sym typeface="Arial"/>
              </a:rPr>
              <a:t>٥-١٠ </a:t>
            </a:r>
            <a:r>
              <a:rPr lang="en-US" dirty="0">
                <a:sym typeface="Arial"/>
              </a:rPr>
              <a:t>دقائق للمتطوعين للقيام بتمثيل الأدوار</a:t>
            </a:r>
          </a:p>
          <a:p>
            <a:pPr marL="0" indent="0" algn="r" rtl="1">
              <a:buNone/>
            </a:pPr>
            <a:endParaRPr lang="en-US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b="1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DB94806-43A1-D741-53BC-9A1668A03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7FC11B8-939F-B509-4F5F-8CC503E0F8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4:notes"/>
          <p:cNvSpPr txBox="1"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المناقشة العامة (١٠ دقائق)</a:t>
            </a:r>
          </a:p>
          <a:p>
            <a:pPr algn="r" rtl="1"/>
            <a:r>
              <a:rPr lang="ar-SA" i="1" dirty="0">
                <a:sym typeface="Arial"/>
              </a:rPr>
              <a:t>الم</a:t>
            </a:r>
            <a:r>
              <a:rPr lang="en-US" i="1" dirty="0">
                <a:sym typeface="Arial"/>
              </a:rPr>
              <a:t>شارك</a:t>
            </a:r>
            <a:r>
              <a:rPr lang="ar-SA" i="1" dirty="0">
                <a:sym typeface="Arial"/>
              </a:rPr>
              <a:t>ة</a:t>
            </a:r>
            <a:r>
              <a:rPr lang="en-US" i="1" dirty="0">
                <a:sym typeface="Arial"/>
              </a:rPr>
              <a:t> بتعليقاتك</a:t>
            </a:r>
            <a:r>
              <a:rPr lang="ar-SA" i="1" dirty="0">
                <a:sym typeface="Arial"/>
              </a:rPr>
              <a:t>م</a:t>
            </a:r>
            <a:r>
              <a:rPr lang="en-US" i="1" dirty="0">
                <a:sym typeface="Arial"/>
              </a:rPr>
              <a:t> بناءً على ملاحظتك</a:t>
            </a:r>
            <a:r>
              <a:rPr lang="ar-SA" i="1" dirty="0">
                <a:sym typeface="Arial"/>
              </a:rPr>
              <a:t>م</a:t>
            </a:r>
            <a:endParaRPr lang="en-US" i="1" dirty="0">
              <a:sym typeface="Arial"/>
            </a:endParaRPr>
          </a:p>
          <a:p>
            <a:pPr lvl="1" algn="r" rtl="1"/>
            <a:r>
              <a:rPr lang="en-US" i="1" dirty="0">
                <a:sym typeface="Arial"/>
              </a:rPr>
              <a:t>هل تعتقد أن أخصائي الحالة قد اكتسب فهمًا لوضع الطفل - كيف يشعر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إذا كانت خطة الحالة تعمل 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إذا كان ال</a:t>
            </a:r>
            <a:r>
              <a:rPr lang="ar-SA" i="1" dirty="0">
                <a:sym typeface="Arial"/>
              </a:rPr>
              <a:t>فتى</a:t>
            </a:r>
            <a:r>
              <a:rPr lang="en-US" i="1" dirty="0">
                <a:sym typeface="Arial"/>
              </a:rPr>
              <a:t> يتلقى الخدمات المناسبة؟ لم و لم لا؟</a:t>
            </a:r>
          </a:p>
          <a:p>
            <a:pPr lvl="1" algn="r" rtl="1"/>
            <a:r>
              <a:rPr lang="en-US" i="1" dirty="0">
                <a:sym typeface="Arial"/>
              </a:rPr>
              <a:t>هل يمكن لأخصائي الحالة تحسين </a:t>
            </a:r>
            <a:r>
              <a:rPr lang="ar-SA" i="1" dirty="0">
                <a:sym typeface="Arial"/>
              </a:rPr>
              <a:t>تواصل</a:t>
            </a:r>
            <a:r>
              <a:rPr lang="en-US" i="1" dirty="0">
                <a:sym typeface="Arial"/>
              </a:rPr>
              <a:t>ه؟ إذا كانت الإجابة بنعم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فكيف؟</a:t>
            </a:r>
          </a:p>
          <a:p>
            <a:pPr lvl="1" algn="r" rtl="1"/>
            <a:r>
              <a:rPr lang="en-US" i="1" dirty="0">
                <a:sym typeface="Arial"/>
              </a:rPr>
              <a:t>هل لاحظت أي أشياء أخرى كنت ستفعلها بشكل مختلف؟ إذا كانت الإجابة نعم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فما</a:t>
            </a:r>
            <a:r>
              <a:rPr lang="ar-SA" i="1" dirty="0">
                <a:sym typeface="Arial"/>
              </a:rPr>
              <a:t> هي</a:t>
            </a:r>
            <a:r>
              <a:rPr lang="en-US" i="1" dirty="0">
                <a:sym typeface="Arial"/>
              </a:rPr>
              <a:t>؟</a:t>
            </a:r>
          </a:p>
          <a:p>
            <a:pPr algn="r" rtl="1"/>
            <a:r>
              <a:rPr lang="ar-SA" dirty="0">
                <a:sym typeface="Arial"/>
              </a:rPr>
              <a:t>قم بت</a:t>
            </a:r>
            <a:r>
              <a:rPr lang="en-US" dirty="0">
                <a:sym typeface="Arial"/>
              </a:rPr>
              <a:t>وج</a:t>
            </a:r>
            <a:r>
              <a:rPr lang="ar-SA" dirty="0">
                <a:sym typeface="Arial"/>
              </a:rPr>
              <a:t>ي</a:t>
            </a:r>
            <a:r>
              <a:rPr lang="en-US" dirty="0">
                <a:sym typeface="Arial"/>
              </a:rPr>
              <a:t>ه مناقشة قصيرة</a:t>
            </a:r>
          </a:p>
          <a:p>
            <a:pPr algn="r" rtl="1"/>
            <a:r>
              <a:rPr lang="ar-SA" dirty="0">
                <a:sym typeface="Arial"/>
              </a:rPr>
              <a:t>قم بت</a:t>
            </a:r>
            <a:r>
              <a:rPr lang="en-US" dirty="0">
                <a:sym typeface="Arial"/>
              </a:rPr>
              <a:t>لخ</a:t>
            </a:r>
            <a:r>
              <a:rPr lang="ar-SA" dirty="0">
                <a:sym typeface="Arial"/>
              </a:rPr>
              <a:t>ي</a:t>
            </a:r>
            <a:r>
              <a:rPr lang="en-US" dirty="0">
                <a:sym typeface="Arial"/>
              </a:rPr>
              <a:t>ص الردود</a:t>
            </a:r>
          </a:p>
          <a:p>
            <a:pPr algn="r" rtl="1"/>
            <a:r>
              <a:rPr lang="en-US" dirty="0">
                <a:sym typeface="Arial"/>
              </a:rPr>
              <a:t>الكشف عن التعليمات الإضافية ال</a:t>
            </a:r>
            <a:r>
              <a:rPr lang="ar-SA" dirty="0">
                <a:sym typeface="Arial"/>
              </a:rPr>
              <a:t>تي تم تقديمها</a:t>
            </a:r>
            <a:r>
              <a:rPr lang="en-US" dirty="0">
                <a:sym typeface="Arial"/>
              </a:rPr>
              <a:t> للمتطوعين</a:t>
            </a:r>
            <a:r>
              <a:rPr lang="ar-SA" dirty="0">
                <a:sym typeface="Arial"/>
              </a:rPr>
              <a:t> الاثنين</a:t>
            </a:r>
            <a:r>
              <a:rPr lang="en-US" dirty="0">
                <a:sym typeface="Arial"/>
              </a:rPr>
              <a:t> اللذين يلعبان دور سليم وكليمنت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A23C85D-3768-189D-D937-B34ABC26DA2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55178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أثناء عملية إدارة الحالة</a:t>
            </a:r>
            <a:r>
              <a:rPr lang="ar-SA" i="1" dirty="0"/>
              <a:t>، </a:t>
            </a:r>
            <a:r>
              <a:rPr lang="en-GB" i="1" dirty="0"/>
              <a:t>قام أخصائي الحالة ببناء علاقة ثقة مع الطفل والوالد</a:t>
            </a:r>
            <a:r>
              <a:rPr lang="ar-SA" i="1" dirty="0"/>
              <a:t> </a:t>
            </a:r>
            <a:r>
              <a:rPr lang="en-GB" i="1" dirty="0"/>
              <a:t>ومقدم الرعاية و / أو </a:t>
            </a:r>
            <a:r>
              <a:rPr lang="ar-SA" i="1" dirty="0"/>
              <a:t>ال</a:t>
            </a:r>
            <a:r>
              <a:rPr lang="en-GB" i="1" dirty="0"/>
              <a:t>شخص </a:t>
            </a:r>
            <a:r>
              <a:rPr lang="ar-SA" i="1" dirty="0"/>
              <a:t>ال</a:t>
            </a:r>
            <a:r>
              <a:rPr lang="en-GB" i="1" dirty="0"/>
              <a:t>بالغ </a:t>
            </a:r>
            <a:r>
              <a:rPr lang="ar-SA" i="1" dirty="0"/>
              <a:t>ال</a:t>
            </a:r>
            <a:r>
              <a:rPr lang="en-GB" i="1" dirty="0"/>
              <a:t>موثوق به.</a:t>
            </a:r>
          </a:p>
          <a:p>
            <a:pPr algn="r" rtl="1"/>
            <a:r>
              <a:rPr lang="en-GB" i="1" dirty="0"/>
              <a:t>لقد تعلمنا أن الحفاظ على هذه العلاقة أو تعزيزها هو أحد أغراض المتابعة.</a:t>
            </a:r>
          </a:p>
          <a:p>
            <a:pPr algn="r" rtl="1"/>
            <a:r>
              <a:rPr lang="en-GB" i="1" dirty="0"/>
              <a:t>يمكن الحفاظ على العلاقة من خلال الاتصال المنتظم بالطفل و / أو الوالد ومقدم الرعاية و / أو </a:t>
            </a:r>
            <a:r>
              <a:rPr lang="ar-SA" i="1" dirty="0"/>
              <a:t>ال</a:t>
            </a:r>
            <a:r>
              <a:rPr lang="en-GB" i="1" dirty="0"/>
              <a:t>شخص </a:t>
            </a:r>
            <a:r>
              <a:rPr lang="ar-SA" i="1" dirty="0"/>
              <a:t>ال</a:t>
            </a:r>
            <a:r>
              <a:rPr lang="en-GB" i="1" dirty="0"/>
              <a:t>بالغ </a:t>
            </a:r>
            <a:r>
              <a:rPr lang="ar-SA" i="1" dirty="0"/>
              <a:t>ال</a:t>
            </a:r>
            <a:r>
              <a:rPr lang="en-GB" i="1" dirty="0"/>
              <a:t>موثوق به.</a:t>
            </a:r>
          </a:p>
          <a:p>
            <a:pPr algn="r" rtl="1"/>
            <a:r>
              <a:rPr lang="en-GB" i="0" dirty="0"/>
              <a:t>عرض الشريحة</a:t>
            </a:r>
          </a:p>
          <a:p>
            <a:pPr lvl="1" algn="r" rtl="1"/>
            <a:r>
              <a:rPr lang="en-GB" i="1" dirty="0"/>
              <a:t>تطبيق مهارات ال</a:t>
            </a:r>
            <a:r>
              <a:rPr lang="ar-SA" i="1" dirty="0"/>
              <a:t>تواصل</a:t>
            </a:r>
            <a:r>
              <a:rPr lang="en-GB" i="1" dirty="0"/>
              <a:t> الفعال عند الاتصال بالطفل</a:t>
            </a:r>
          </a:p>
          <a:p>
            <a:pPr lvl="2" algn="r" rtl="1"/>
            <a:r>
              <a:rPr lang="en-GB" i="1" dirty="0"/>
              <a:t>وهذا يشمل التواصل غير اللفظي والاستماع ال</a:t>
            </a:r>
            <a:r>
              <a:rPr lang="ar-SA" i="1" dirty="0"/>
              <a:t>فعال</a:t>
            </a:r>
            <a:r>
              <a:rPr lang="en-GB" i="1" dirty="0"/>
              <a:t> والتحدث الفعال</a:t>
            </a:r>
          </a:p>
          <a:p>
            <a:pPr lvl="2" algn="r" rtl="1"/>
            <a:r>
              <a:rPr lang="en-GB" i="1" dirty="0"/>
              <a:t>كما هو الحال دائمًا</a:t>
            </a:r>
            <a:r>
              <a:rPr lang="ar-SA" i="1" dirty="0"/>
              <a:t>، </a:t>
            </a:r>
            <a:r>
              <a:rPr lang="en-GB" i="1" dirty="0"/>
              <a:t>تذكر أن </a:t>
            </a:r>
            <a:r>
              <a:rPr lang="ar-SA" i="1" dirty="0"/>
              <a:t>تقوم بتكييف التواصل بحسب </a:t>
            </a:r>
            <a:r>
              <a:rPr lang="en-GB" i="1" dirty="0"/>
              <a:t>عمر الطفل ومرحلة نموه وقدراته.</a:t>
            </a:r>
          </a:p>
          <a:p>
            <a:pPr lvl="1" algn="r" rtl="1"/>
            <a:r>
              <a:rPr lang="en-GB" i="1" dirty="0"/>
              <a:t>تطبيق مهارات </a:t>
            </a:r>
            <a:r>
              <a:rPr lang="ar-SA" i="1" dirty="0"/>
              <a:t>ال</a:t>
            </a:r>
            <a:r>
              <a:rPr lang="en-GB" i="1" dirty="0"/>
              <a:t>دعم </a:t>
            </a:r>
            <a:r>
              <a:rPr lang="ar-SA" i="1" dirty="0"/>
              <a:t> النفسي الاجتماعي</a:t>
            </a:r>
          </a:p>
          <a:p>
            <a:pPr lvl="1" algn="r" rtl="1"/>
            <a:r>
              <a:rPr lang="en-GB" i="1" dirty="0"/>
              <a:t>الاستجابة بالتعاطف والموقف ال</a:t>
            </a:r>
            <a:r>
              <a:rPr lang="ar-SA" i="1" dirty="0"/>
              <a:t>مرتكز</a:t>
            </a:r>
            <a:r>
              <a:rPr lang="en-GB" i="1" dirty="0"/>
              <a:t> على الطفل ودعم اتخاذ القرار</a:t>
            </a:r>
            <a:r>
              <a:rPr lang="ar-SA" i="1" dirty="0"/>
              <a:t>(</a:t>
            </a:r>
            <a:r>
              <a:rPr lang="en-GB" i="1" dirty="0"/>
              <a:t> يجب أن يحافظ أيضًا على العلاقة أو يعززها.</a:t>
            </a:r>
            <a:r>
              <a:rPr lang="ar-SA" i="1" dirty="0"/>
              <a:t>)</a:t>
            </a:r>
            <a:endParaRPr lang="en-GB" i="1" dirty="0"/>
          </a:p>
          <a:p>
            <a:pPr lvl="2" algn="r" rtl="1"/>
            <a:r>
              <a:rPr lang="en-GB" i="1" dirty="0"/>
              <a:t>يجب أن يؤثر تطبيق الموقف ال</a:t>
            </a:r>
            <a:r>
              <a:rPr lang="ar-SA" i="1" dirty="0"/>
              <a:t>مرتكز</a:t>
            </a:r>
            <a:r>
              <a:rPr lang="en-GB" i="1" dirty="0"/>
              <a:t> على الطفل في حد ذاته بشكل إيجابي </a:t>
            </a:r>
            <a:r>
              <a:rPr lang="ar-SA" i="1" dirty="0"/>
              <a:t>مسبقاً</a:t>
            </a:r>
            <a:r>
              <a:rPr lang="en-GB" i="1" dirty="0"/>
              <a:t> على العلاقة مما يجعل الطفل يشعر بالاحترام والاستماع والتقدير.</a:t>
            </a:r>
          </a:p>
          <a:p>
            <a:pPr lvl="1" algn="r" rtl="1"/>
            <a:r>
              <a:rPr lang="en-GB" i="1" dirty="0"/>
              <a:t>السؤال عن أحوالهم أو كيف يشعرون</a:t>
            </a:r>
          </a:p>
          <a:p>
            <a:pPr lvl="2" algn="r" rtl="1"/>
            <a:r>
              <a:rPr lang="en-GB" i="1" dirty="0"/>
              <a:t>هذا يجعل الطفل يشعر ب</a:t>
            </a:r>
            <a:r>
              <a:rPr lang="ar-SA" i="1" dirty="0"/>
              <a:t>تقديره</a:t>
            </a:r>
            <a:r>
              <a:rPr lang="en-GB" i="1" dirty="0"/>
              <a:t> و</a:t>
            </a:r>
            <a:r>
              <a:rPr lang="ar-SA" i="1" dirty="0"/>
              <a:t>بالاستماع له</a:t>
            </a:r>
            <a:endParaRPr lang="en-GB" i="1" dirty="0"/>
          </a:p>
          <a:p>
            <a:pPr lvl="2" algn="r" rtl="1"/>
            <a:r>
              <a:rPr lang="en-GB" i="1" dirty="0"/>
              <a:t>إنه يظهر اهتمام أخصائي الحالة وأن الطفل ليس بمفرده.</a:t>
            </a:r>
          </a:p>
          <a:p>
            <a:pPr lvl="1" algn="r" rtl="1"/>
            <a:r>
              <a:rPr lang="en-GB" i="1" dirty="0"/>
              <a:t>كن مت</a:t>
            </a:r>
            <a:r>
              <a:rPr lang="ar-SA" i="1" dirty="0"/>
              <a:t>وافق </a:t>
            </a:r>
            <a:r>
              <a:rPr lang="en-GB" i="1" dirty="0"/>
              <a:t>وموثو</a:t>
            </a:r>
            <a:r>
              <a:rPr lang="ar-SA" i="1" dirty="0"/>
              <a:t>ق</a:t>
            </a:r>
            <a:r>
              <a:rPr lang="en-GB" i="1" dirty="0"/>
              <a:t> ب</a:t>
            </a:r>
            <a:r>
              <a:rPr lang="ar-SA" i="1" dirty="0"/>
              <a:t>ك</a:t>
            </a:r>
            <a:endParaRPr lang="en-GB" i="1" dirty="0"/>
          </a:p>
          <a:p>
            <a:pPr lvl="2" algn="r" rtl="1"/>
            <a:r>
              <a:rPr lang="ar-SA" i="1" dirty="0"/>
              <a:t>يٌظه</a:t>
            </a:r>
            <a:r>
              <a:rPr lang="en-GB" i="1" dirty="0"/>
              <a:t>ر أخصائي الحالة أنهم متاحون لدعم الطفل و / أو الوالد ومقدم الرعاية و / أو </a:t>
            </a:r>
            <a:r>
              <a:rPr lang="ar-SA" i="1" dirty="0"/>
              <a:t>ال</a:t>
            </a:r>
            <a:r>
              <a:rPr lang="en-GB" i="1" dirty="0"/>
              <a:t>شخص </a:t>
            </a:r>
            <a:r>
              <a:rPr lang="ar-SA" i="1" dirty="0"/>
              <a:t>ال</a:t>
            </a:r>
            <a:r>
              <a:rPr lang="en-GB" i="1" dirty="0"/>
              <a:t>بالغ موثوق به</a:t>
            </a:r>
          </a:p>
          <a:p>
            <a:pPr lvl="2" algn="r" rtl="1"/>
            <a:r>
              <a:rPr lang="en-GB" i="1" dirty="0"/>
              <a:t>يوفر هذا الفرصة لطرح الأسئلة أو لطلب دعم إضافي.</a:t>
            </a:r>
          </a:p>
          <a:p>
            <a:pPr lvl="1" algn="r" rtl="1"/>
            <a:r>
              <a:rPr lang="en-GB" i="1" dirty="0"/>
              <a:t>بانتظام توفير التحديثات ومشاركة المعلومات</a:t>
            </a:r>
          </a:p>
          <a:p>
            <a:pPr lvl="2" algn="r" rtl="1"/>
            <a:r>
              <a:rPr lang="en-GB" i="1" dirty="0"/>
              <a:t>يوضح هذا استعداد أخصائي</a:t>
            </a:r>
            <a:r>
              <a:rPr lang="ar-SA" i="1" dirty="0"/>
              <a:t>ي</a:t>
            </a:r>
            <a:r>
              <a:rPr lang="en-GB" i="1" dirty="0"/>
              <a:t> الحالة ل</a:t>
            </a:r>
            <a:r>
              <a:rPr lang="ar-SA" i="1" dirty="0"/>
              <a:t>ل</a:t>
            </a:r>
            <a:r>
              <a:rPr lang="en-GB" i="1" dirty="0"/>
              <a:t>دعم والاعتراف ب</a:t>
            </a:r>
            <a:r>
              <a:rPr lang="ar-SA" i="1" dirty="0"/>
              <a:t>مسؤولي</a:t>
            </a:r>
            <a:r>
              <a:rPr lang="en-GB" i="1" dirty="0"/>
              <a:t>ة الطفل أو الوالد أو مقدم الرعاية من خلال دعمهم في اتخاذ القرار.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ECF5619-0CDF-78CB-AE3C-FB7F85494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6795E00-4ECB-1179-23E1-7F938AEF30B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34132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2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مقدمة</a:t>
            </a:r>
            <a:endParaRPr lang="en-US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بمجرد</a:t>
            </a:r>
            <a:r>
              <a:rPr lang="ar-SA" i="1" dirty="0"/>
              <a:t> بناء</a:t>
            </a:r>
            <a:r>
              <a:rPr lang="en-US" i="1" dirty="0"/>
              <a:t> </a:t>
            </a:r>
            <a:r>
              <a:rPr lang="ar-SA" i="1" dirty="0"/>
              <a:t>ال</a:t>
            </a:r>
            <a:r>
              <a:rPr lang="en-US" i="1" dirty="0"/>
              <a:t>علاقة مع الطفل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الغرض من المتابعة هو الحفاظ على العلاقة القائمة أو تقويتها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هناك طرق متعددة للاتصال والتواصل مع الطفل </a:t>
            </a:r>
            <a:r>
              <a:rPr lang="ar-SA" i="1" dirty="0"/>
              <a:t>بنفس الوقت</a:t>
            </a:r>
            <a:endParaRPr lang="en-US" i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يحتاج الأطفال إلى الشعور بالراحة وال</a:t>
            </a:r>
            <a:r>
              <a:rPr lang="ar-SA" i="1" dirty="0"/>
              <a:t>هدوء</a:t>
            </a:r>
            <a:endParaRPr lang="en-US" i="1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هذا يتيح التواصل المفتوح والصادق</a:t>
            </a:r>
          </a:p>
          <a:p>
            <a:pPr lvl="1" algn="r" rtl="1"/>
            <a:r>
              <a:rPr lang="en-US" i="1" dirty="0"/>
              <a:t>قد لا يكون الجلوس على مكتب أو على الكراسي في غرفة اجتماعات أو غرفة مركزية هو الأنسب</a:t>
            </a:r>
          </a:p>
          <a:p>
            <a:pPr algn="r" rtl="1"/>
            <a:r>
              <a:rPr lang="en-US" dirty="0"/>
              <a:t>قسّم المشاركين في مجموعات من </a:t>
            </a:r>
            <a:r>
              <a:rPr lang="ar-SA" dirty="0"/>
              <a:t>٣</a:t>
            </a:r>
            <a:r>
              <a:rPr lang="en-US" dirty="0"/>
              <a:t> إلى </a:t>
            </a:r>
            <a:r>
              <a:rPr lang="ar-SA" dirty="0"/>
              <a:t>٤</a:t>
            </a:r>
            <a:r>
              <a:rPr lang="en-US" dirty="0"/>
              <a:t> أشخاص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</a:t>
            </a:r>
            <a:r>
              <a:rPr lang="en-GB" b="1" dirty="0"/>
              <a:t>الصفحة </a:t>
            </a:r>
            <a:r>
              <a:rPr lang="ar-SA" b="1" dirty="0"/>
              <a:t>١٧٤</a:t>
            </a:r>
            <a:r>
              <a:rPr lang="en-GB" b="1" dirty="0"/>
              <a:t>: طرق إبداعية للتواصل مع الطفل أثناء المتابعة</a:t>
            </a:r>
          </a:p>
          <a:p>
            <a:pPr algn="r" rtl="1"/>
            <a:r>
              <a:rPr lang="en-US" b="0" i="1" dirty="0"/>
              <a:t>في مجموعاتك:</a:t>
            </a:r>
          </a:p>
          <a:p>
            <a:pPr lvl="1" algn="r" rtl="1"/>
            <a:r>
              <a:rPr lang="en-US" i="1" dirty="0"/>
              <a:t>تبادل الأفكار معًا حول الأنشطة المحتملة التي يمكن لأخصائي الحالة القيام بها عند المتابعة مع طفل</a:t>
            </a:r>
          </a:p>
          <a:p>
            <a:pPr lvl="1" algn="r" rtl="1"/>
            <a:r>
              <a:rPr lang="en-US" i="1" dirty="0"/>
              <a:t>تذكر الفرق بين الأنشطة ا</a:t>
            </a:r>
            <a:r>
              <a:rPr lang="ar-SA" i="1" dirty="0"/>
              <a:t>لموجهة</a:t>
            </a:r>
            <a:r>
              <a:rPr lang="en-US" i="1" dirty="0"/>
              <a:t> وغير</a:t>
            </a:r>
            <a:r>
              <a:rPr lang="ar-SA" i="1" dirty="0"/>
              <a:t>ا</a:t>
            </a:r>
            <a:r>
              <a:rPr lang="en-US" i="1" dirty="0"/>
              <a:t> </a:t>
            </a:r>
            <a:r>
              <a:rPr lang="ar-SA" i="1" dirty="0"/>
              <a:t>لموجهة، </a:t>
            </a:r>
            <a:r>
              <a:rPr lang="en-US" i="1" dirty="0"/>
              <a:t>كما تمت مناقشته</a:t>
            </a:r>
            <a:r>
              <a:rPr lang="ar-SA" i="1" dirty="0"/>
              <a:t>ا</a:t>
            </a:r>
            <a:r>
              <a:rPr lang="en-US" i="1" dirty="0"/>
              <a:t> في الوحدة </a:t>
            </a:r>
            <a:r>
              <a:rPr lang="ar-SA" i="1" dirty="0"/>
              <a:t>٧ </a:t>
            </a:r>
            <a:r>
              <a:rPr lang="en-US" i="1" dirty="0"/>
              <a:t> </a:t>
            </a:r>
            <a:r>
              <a:rPr lang="ar-SA" b="1" i="1" dirty="0"/>
              <a:t>( دليل العمل الصفحة ١١٥: </a:t>
            </a:r>
            <a:r>
              <a:rPr lang="en-US" b="1" i="1" dirty="0"/>
              <a:t>الأنشطة ال</a:t>
            </a:r>
            <a:r>
              <a:rPr lang="ar-SA" b="1" i="1" dirty="0"/>
              <a:t>موجهة</a:t>
            </a:r>
            <a:r>
              <a:rPr lang="en-US" b="1" i="1" dirty="0"/>
              <a:t> وغير ال</a:t>
            </a:r>
            <a:r>
              <a:rPr lang="ar-SA" b="1" i="1" dirty="0"/>
              <a:t>موجهة)</a:t>
            </a:r>
            <a:endParaRPr lang="en-US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(١٠ دقائق)</a:t>
            </a:r>
            <a:endParaRPr lang="en-US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إذا واجه المشاركون صعوبة في ابتكار أفكار إبداعية ، فيمكنك مشاركة بعض الردود المحتملة أدناه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  <a:endParaRPr lang="en-US" dirty="0"/>
          </a:p>
          <a:p>
            <a:pPr algn="r" rtl="1"/>
            <a:r>
              <a:rPr lang="en-US" dirty="0"/>
              <a:t>اطلب من متطوع من كل مجموعة تقديم عملهم الجماعي</a:t>
            </a:r>
          </a:p>
          <a:p>
            <a:pPr lvl="0" algn="r" rtl="1"/>
            <a:r>
              <a:rPr lang="en-US" i="1" dirty="0"/>
              <a:t>يمكنك تدوين </a:t>
            </a:r>
            <a:r>
              <a:rPr lang="ar-SA" i="1" dirty="0"/>
              <a:t>ال</a:t>
            </a:r>
            <a:r>
              <a:rPr lang="en-US" i="1" dirty="0"/>
              <a:t>ملاحظات عن كل عرض تقديمي </a:t>
            </a:r>
            <a:r>
              <a:rPr lang="ar-SA" i="1" dirty="0"/>
              <a:t>في ال</a:t>
            </a:r>
            <a:r>
              <a:rPr lang="en-US" b="1" i="1" dirty="0"/>
              <a:t>صفحة </a:t>
            </a:r>
            <a:r>
              <a:rPr lang="ar-SA" b="1" i="1" dirty="0"/>
              <a:t>١٧٤  من دليل العمل</a:t>
            </a:r>
            <a:endParaRPr lang="en-US" i="1" dirty="0"/>
          </a:p>
          <a:p>
            <a:pPr algn="r" rtl="1"/>
            <a:r>
              <a:rPr lang="en-US" dirty="0"/>
              <a:t>راجع الاجابات المحتملة واستكملها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85A3D09-C3E8-A1D7-A919-9349DDD23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81EE315-9DEB-8026-6D51-70175D2EBCC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25:notes"/>
          <p:cNvSpPr txBox="1"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 </a:t>
            </a:r>
            <a:r>
              <a:rPr lang="en-US" b="1" dirty="0"/>
              <a:t>الممكنة</a:t>
            </a:r>
          </a:p>
          <a:p>
            <a:pPr lvl="0" algn="r" rtl="1"/>
            <a:r>
              <a:rPr lang="en-US" dirty="0"/>
              <a:t>التحدث والاستماع إلى الطفل أثناء </a:t>
            </a:r>
            <a:r>
              <a:rPr lang="ar-SA" dirty="0"/>
              <a:t>طلاء</a:t>
            </a:r>
            <a:r>
              <a:rPr lang="en-US" dirty="0"/>
              <a:t> </a:t>
            </a:r>
            <a:r>
              <a:rPr lang="ar-SA" dirty="0"/>
              <a:t>ال</a:t>
            </a:r>
            <a:r>
              <a:rPr lang="en-US" dirty="0"/>
              <a:t>أظافر (إذا كان مناسبًا ثقافيًا وعمريًا)</a:t>
            </a:r>
          </a:p>
          <a:p>
            <a:pPr lvl="0" algn="r" rtl="1"/>
            <a:r>
              <a:rPr lang="ar-SA" dirty="0"/>
              <a:t>ال</a:t>
            </a:r>
            <a:r>
              <a:rPr lang="en-US" dirty="0"/>
              <a:t>تحدث و</a:t>
            </a:r>
            <a:r>
              <a:rPr lang="ar-SA" dirty="0"/>
              <a:t>ال</a:t>
            </a:r>
            <a:r>
              <a:rPr lang="en-US" dirty="0"/>
              <a:t>استم</a:t>
            </a:r>
            <a:r>
              <a:rPr lang="ar-SA" dirty="0"/>
              <a:t>ا</a:t>
            </a:r>
            <a:r>
              <a:rPr lang="en-US" dirty="0"/>
              <a:t>ع إلى الطفل أثناء تصفيف شعره</a:t>
            </a:r>
            <a:r>
              <a:rPr lang="ar-SA" dirty="0"/>
              <a:t>/ها</a:t>
            </a:r>
            <a:r>
              <a:rPr lang="en-US" dirty="0"/>
              <a:t> أو السماح له</a:t>
            </a:r>
            <a:r>
              <a:rPr lang="ar-SA" dirty="0"/>
              <a:t>/ها</a:t>
            </a:r>
            <a:r>
              <a:rPr lang="en-US" dirty="0"/>
              <a:t> بتصفيف شعرك (إذا كان مناسبًا ثقافيًا وعمريًا)</a:t>
            </a:r>
          </a:p>
          <a:p>
            <a:pPr lvl="0" algn="r" rtl="1"/>
            <a:r>
              <a:rPr lang="ar-SA" dirty="0"/>
              <a:t>ال</a:t>
            </a:r>
            <a:r>
              <a:rPr lang="en-US" dirty="0"/>
              <a:t>تحدث و</a:t>
            </a:r>
            <a:r>
              <a:rPr lang="ar-SA" dirty="0"/>
              <a:t>ال</a:t>
            </a:r>
            <a:r>
              <a:rPr lang="en-US" dirty="0"/>
              <a:t>استم</a:t>
            </a:r>
            <a:r>
              <a:rPr lang="ar-SA" dirty="0"/>
              <a:t>ا</a:t>
            </a:r>
            <a:r>
              <a:rPr lang="en-US" dirty="0"/>
              <a:t>ع إلى </a:t>
            </a:r>
            <a:r>
              <a:rPr lang="ar-SA" dirty="0"/>
              <a:t>ال</a:t>
            </a:r>
            <a:r>
              <a:rPr lang="en-US" dirty="0"/>
              <a:t>طفل أثناء لعب لعبة ورق أو لعبة </a:t>
            </a:r>
            <a:r>
              <a:rPr lang="ar-SA" dirty="0"/>
              <a:t>على اللوح</a:t>
            </a:r>
            <a:endParaRPr lang="en-US" dirty="0"/>
          </a:p>
          <a:p>
            <a:pPr lvl="0" algn="r" rtl="1"/>
            <a:r>
              <a:rPr lang="ar-SA" dirty="0"/>
              <a:t>ال</a:t>
            </a:r>
            <a:r>
              <a:rPr lang="en-US" dirty="0"/>
              <a:t>تحدث و</a:t>
            </a:r>
            <a:r>
              <a:rPr lang="ar-SA" dirty="0"/>
              <a:t>ال</a:t>
            </a:r>
            <a:r>
              <a:rPr lang="en-US" dirty="0"/>
              <a:t>استم</a:t>
            </a:r>
            <a:r>
              <a:rPr lang="ar-SA" dirty="0"/>
              <a:t>ا</a:t>
            </a:r>
            <a:r>
              <a:rPr lang="en-US" dirty="0"/>
              <a:t>ع إلى الطفل أثناء المشي قليلاً (إذا كان ذلك آمنًا </a:t>
            </a:r>
            <a:r>
              <a:rPr lang="ar-SA" dirty="0"/>
              <a:t>و</a:t>
            </a:r>
            <a:r>
              <a:rPr lang="en-US" dirty="0"/>
              <a:t>مناسبًا ثقافيًا وعمريًا</a:t>
            </a:r>
            <a:r>
              <a:rPr lang="ar-SA" dirty="0"/>
              <a:t>)</a:t>
            </a:r>
            <a:endParaRPr lang="en-US" dirty="0"/>
          </a:p>
          <a:p>
            <a:pPr lvl="0" algn="r" rtl="1"/>
            <a:r>
              <a:rPr lang="en-US" dirty="0"/>
              <a:t>التحدث والاستماع إلى الطفل أثناء ممارسة الرياضة (إذا كانت مناسبة ثقافيًا وعمريًا)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F900CBA-7764-360B-A86A-3D7E30426FE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50670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تم تطوير إرشادات حول توقيت كل خطوة من خطوات إدارة الحالة بناءً على مستوى المخاطر في حالة الطفل.</a:t>
            </a:r>
          </a:p>
          <a:p>
            <a:pPr lvl="1" algn="r" rtl="1"/>
            <a:r>
              <a:rPr lang="en-GB" i="1" dirty="0"/>
              <a:t>يجب إعطاء الأولوية للأطفال المعرضين لخطر </a:t>
            </a:r>
            <a:r>
              <a:rPr lang="ar-SA" i="1" dirty="0"/>
              <a:t>عالي من الأذى مقارنة ب</a:t>
            </a:r>
            <a:r>
              <a:rPr lang="en-GB" i="1" dirty="0"/>
              <a:t>الأطفال المعرضين لخطر أقل </a:t>
            </a:r>
            <a:r>
              <a:rPr lang="ar-SA" i="1" dirty="0"/>
              <a:t>من الأذى</a:t>
            </a:r>
            <a:endParaRPr lang="en-GB" i="1" dirty="0"/>
          </a:p>
          <a:p>
            <a:pPr algn="r" rtl="1"/>
            <a:r>
              <a:rPr lang="en-GB" dirty="0">
                <a:sym typeface="Arial"/>
              </a:rPr>
              <a:t>عرض الشريحة</a:t>
            </a:r>
            <a:endParaRPr lang="en-GB" dirty="0"/>
          </a:p>
          <a:p>
            <a:pPr algn="r" rtl="1"/>
            <a:r>
              <a:rPr lang="en-GB" i="1" dirty="0"/>
              <a:t>من المفيد التخطيط لمتابعة الاتصال مسبقًا ولكن من الضروري أن يظل أخصائي الحالة مرنًا.</a:t>
            </a:r>
          </a:p>
          <a:p>
            <a:pPr lvl="1" algn="r" rtl="1"/>
            <a:r>
              <a:rPr lang="en-GB" i="1" dirty="0">
                <a:sym typeface="Helvetica Neue Light"/>
              </a:rPr>
              <a:t>نظرًا لاختلاف كل طفل وكل حالة</a:t>
            </a:r>
            <a:r>
              <a:rPr lang="ar-SA" i="1" dirty="0">
                <a:sym typeface="Helvetica Neue Light"/>
              </a:rPr>
              <a:t>، </a:t>
            </a:r>
            <a:r>
              <a:rPr lang="en-GB" i="1" dirty="0">
                <a:sym typeface="Helvetica Neue Light"/>
              </a:rPr>
              <a:t>يحتاج أخصائي الحالة إلى التحلي بالمرونة وتكييف جدول المتابعة عند الحاجة.</a:t>
            </a:r>
            <a:endParaRPr lang="en-GB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36987FD-D4B1-0299-1C64-967DFB1919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4D7DB7A-FE95-51D8-A975-C46C1FEF89F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3BDA8BC-ADDC-4213-A55A-AA97550B1E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61B76D7-E058-DB72-5A31-25D05078872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مقدمة</a:t>
            </a:r>
            <a:endParaRPr lang="en-GB" dirty="0"/>
          </a:p>
          <a:p>
            <a:pPr algn="r" rtl="1"/>
            <a:r>
              <a:rPr lang="en-GB" i="1" dirty="0"/>
              <a:t>كما هو الحال مع كل خطوة من خطوات إدارة الحالة</a:t>
            </a:r>
            <a:r>
              <a:rPr lang="ar-SA" i="1" dirty="0"/>
              <a:t>، </a:t>
            </a:r>
            <a:r>
              <a:rPr lang="en-GB" i="1" dirty="0"/>
              <a:t>يجب توثيق تنفيذها</a:t>
            </a:r>
          </a:p>
          <a:p>
            <a:pPr algn="r" rtl="1"/>
            <a:r>
              <a:rPr lang="en-GB" i="1" dirty="0"/>
              <a:t>تذكر مناقشتنا حول سبب أهمية التوثيق:</a:t>
            </a:r>
          </a:p>
          <a:p>
            <a:pPr lvl="1" algn="r" rtl="1"/>
            <a:r>
              <a:rPr lang="en-GB" i="1" dirty="0"/>
              <a:t>لفهم حالة الطفل بشكل أفضل</a:t>
            </a:r>
          </a:p>
          <a:p>
            <a:pPr lvl="1" algn="r" rtl="1"/>
            <a:r>
              <a:rPr lang="en-GB" i="1" dirty="0"/>
              <a:t>لدعم ال</a:t>
            </a:r>
            <a:r>
              <a:rPr lang="ar-SA" i="1" dirty="0"/>
              <a:t>تذكر</a:t>
            </a:r>
            <a:endParaRPr lang="en-GB" i="1" dirty="0"/>
          </a:p>
          <a:p>
            <a:pPr lvl="1" algn="r" rtl="1"/>
            <a:r>
              <a:rPr lang="en-GB" i="1" dirty="0"/>
              <a:t>لضمان استمرارية الخدمات</a:t>
            </a:r>
          </a:p>
          <a:p>
            <a:pPr lvl="1" algn="r" rtl="1"/>
            <a:r>
              <a:rPr lang="en-GB" i="1" dirty="0"/>
              <a:t>لمراقبة جودة الدعم</a:t>
            </a:r>
          </a:p>
          <a:p>
            <a:pPr lvl="1" algn="r" rtl="1"/>
            <a:r>
              <a:rPr lang="en-GB" i="1" dirty="0"/>
              <a:t>لتتبع التقدم</a:t>
            </a:r>
          </a:p>
          <a:p>
            <a:pPr lvl="1" algn="r" rtl="1"/>
            <a:r>
              <a:rPr lang="en-GB" i="1" dirty="0"/>
              <a:t>لدعم تحليل حماية الطفل لإ</a:t>
            </a:r>
            <a:r>
              <a:rPr lang="ar-SA" i="1" dirty="0"/>
              <a:t>رشاد </a:t>
            </a:r>
            <a:r>
              <a:rPr lang="en-GB" i="1" dirty="0"/>
              <a:t>البر</a:t>
            </a:r>
            <a:r>
              <a:rPr lang="ar-SA" i="1" dirty="0"/>
              <a:t>ا</a:t>
            </a:r>
            <a:r>
              <a:rPr lang="en-GB" i="1" dirty="0"/>
              <a:t>مج</a:t>
            </a:r>
          </a:p>
          <a:p>
            <a:pPr algn="r" rtl="1"/>
            <a:r>
              <a:rPr lang="en-GB" dirty="0"/>
              <a:t>قسّم المشاركين إلى أزواج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</a:t>
            </a:r>
            <a:r>
              <a:rPr lang="ar-SA" b="1" dirty="0"/>
              <a:t> ١٧٥-١٧٦من دليل العمل</a:t>
            </a:r>
            <a:r>
              <a:rPr lang="en-GB" b="1" dirty="0"/>
              <a:t> : نموذج المتابعة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قم بم</a:t>
            </a:r>
            <a:r>
              <a:rPr lang="en-GB" i="1" dirty="0"/>
              <a:t>راجع</a:t>
            </a:r>
            <a:r>
              <a:rPr lang="ar-SA" i="1" dirty="0"/>
              <a:t>ة</a:t>
            </a:r>
            <a:r>
              <a:rPr lang="en-GB" i="1" dirty="0"/>
              <a:t> نموذج المتابعة</a:t>
            </a:r>
          </a:p>
          <a:p>
            <a:pPr lvl="1" algn="r" rtl="1"/>
            <a:r>
              <a:rPr lang="ar-SA" i="1" dirty="0"/>
              <a:t>ت</a:t>
            </a:r>
            <a:r>
              <a:rPr lang="en-GB" i="1" dirty="0"/>
              <a:t>حد</a:t>
            </a:r>
            <a:r>
              <a:rPr lang="ar-SA" i="1" dirty="0"/>
              <a:t>ي</a:t>
            </a:r>
            <a:r>
              <a:rPr lang="en-GB" i="1" dirty="0"/>
              <a:t>د الأخطاء التي تم ارتكابها</a:t>
            </a:r>
          </a:p>
          <a:p>
            <a:pPr algn="r" rtl="1"/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أزواج</a:t>
            </a:r>
            <a:r>
              <a:rPr lang="en-GB" b="1" dirty="0"/>
              <a:t>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اطلب من المتطوعين مشاركة اجاباتهم</a:t>
            </a:r>
          </a:p>
          <a:p>
            <a:pPr algn="r" rtl="1"/>
            <a:r>
              <a:rPr lang="en-GB" dirty="0"/>
              <a:t>راجع الردود واستكملها في الصفحة التالية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CA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32F0A2E-1B2A-7A72-39A8-6685AFDAC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5968BEF-952E-48D6-23CE-022149D32CB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6839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lvl="0" algn="r" rtl="1"/>
            <a:r>
              <a:rPr lang="en-GB" dirty="0"/>
              <a:t>كانت المتابعة السابقة منذ أكثر من </a:t>
            </a:r>
            <a:r>
              <a:rPr lang="ar-SA" dirty="0"/>
              <a:t>٣</a:t>
            </a:r>
            <a:r>
              <a:rPr lang="en-GB" dirty="0"/>
              <a:t> أشهر - الفترة بين زيارات المتابعة طويلة جدًا</a:t>
            </a:r>
          </a:p>
          <a:p>
            <a:pPr lvl="0" algn="r" rtl="1"/>
            <a:r>
              <a:rPr lang="en-GB" dirty="0"/>
              <a:t>حدد </a:t>
            </a:r>
            <a:r>
              <a:rPr lang="ar-SA" dirty="0"/>
              <a:t>أخصائي</a:t>
            </a:r>
            <a:r>
              <a:rPr lang="en-GB" dirty="0"/>
              <a:t> الحالة أن شخصًا آخر كان حاضرًا ، لكنه لم يحدد من</a:t>
            </a:r>
          </a:p>
          <a:p>
            <a:pPr lvl="0" algn="r" rtl="1"/>
            <a:r>
              <a:rPr lang="en-GB" dirty="0"/>
              <a:t>يتابع أخصائي الحالة إجراءً محددًا ولكنه لا يحدد أي إجراء</a:t>
            </a:r>
          </a:p>
          <a:p>
            <a:pPr lvl="0" algn="r" rtl="1"/>
            <a:r>
              <a:rPr lang="en-GB" dirty="0"/>
              <a:t>يمكن شرح وتوثيق الغرض من المتابعة ونتائجها بشكل أفضل. على سبيل المثال، "</a:t>
            </a:r>
            <a:r>
              <a:rPr lang="en-ZA" dirty="0"/>
              <a:t>إنها جيد</a:t>
            </a:r>
            <a:r>
              <a:rPr lang="ar-SA" dirty="0"/>
              <a:t>ة</a:t>
            </a:r>
            <a:r>
              <a:rPr lang="en-ZA" dirty="0"/>
              <a:t> وتنضم إلى جلسات مهارات الحياة</a:t>
            </a:r>
            <a:r>
              <a:rPr lang="en-GB" dirty="0"/>
              <a:t>"غير كاف.</a:t>
            </a:r>
          </a:p>
          <a:p>
            <a:pPr lvl="0" algn="r" rtl="1"/>
            <a:r>
              <a:rPr lang="en-GB" dirty="0"/>
              <a:t>لم يتم تحديد موعد زيارة المتابعة التالية بعد. إذا لم يكن من الممكن تحديد التاريخ ، فيجب تحديد الفترة الزمنية على الأقل</a:t>
            </a:r>
            <a:r>
              <a:rPr lang="ar-SA" dirty="0"/>
              <a:t> التي من</a:t>
            </a:r>
            <a:r>
              <a:rPr lang="en-GB" dirty="0"/>
              <a:t> خلال</a:t>
            </a:r>
            <a:r>
              <a:rPr lang="ar-SA" dirty="0"/>
              <a:t>ها ستجري</a:t>
            </a:r>
            <a:r>
              <a:rPr lang="en-GB" dirty="0"/>
              <a:t> زيارة المتابعة التالية. على سبيل المثال في غضون أسبوعين ، الشهر المقبل ، إلخ.</a:t>
            </a:r>
          </a:p>
          <a:p>
            <a:pPr lvl="0" algn="r" rtl="1"/>
            <a:r>
              <a:rPr lang="en-GB" dirty="0"/>
              <a:t>إذا كانت هناك أي توصيات بعد المتابعة ، فيجب توثيقها وتضمينها في النموذج.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A7142D0-19C6-D436-1C04-AA99AA39173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68268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F0B6F1C-D357-DF61-7ACD-309603A41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2829B50-22AE-EA87-AD0E-7990C240FBB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47167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2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</a:t>
            </a:r>
            <a:r>
              <a:rPr lang="ar-SA" b="1" dirty="0"/>
              <a:t>٤: ساعتين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US" i="1" dirty="0">
                <a:sym typeface="Arial"/>
              </a:rPr>
              <a:t>تذكر في الجلسة </a:t>
            </a:r>
            <a:r>
              <a:rPr lang="ar-SA" i="1" dirty="0">
                <a:sym typeface="Arial"/>
              </a:rPr>
              <a:t>٢، </a:t>
            </a:r>
            <a:r>
              <a:rPr lang="en-US" i="1" dirty="0">
                <a:sym typeface="Arial"/>
              </a:rPr>
              <a:t>أننا ناقشنا أن </a:t>
            </a:r>
            <a:r>
              <a:rPr lang="ar-SA" i="1" dirty="0">
                <a:sym typeface="Arial"/>
              </a:rPr>
              <a:t>تقييم</a:t>
            </a:r>
            <a:r>
              <a:rPr lang="en-US" i="1" dirty="0">
                <a:sym typeface="Arial"/>
              </a:rPr>
              <a:t> التغييرات هو أحد أغراض المتابعة.</a:t>
            </a:r>
          </a:p>
          <a:p>
            <a:pPr algn="r" rtl="1"/>
            <a:r>
              <a:rPr lang="en-US" i="1" dirty="0">
                <a:sym typeface="Arial"/>
              </a:rPr>
              <a:t>سنناقش في هذه الجلسة كيف يمكن لأخصائي الحالة معالجة التغييرات من خلال المراجعة</a:t>
            </a:r>
            <a:endParaRPr lang="en-US" i="1" dirty="0"/>
          </a:p>
          <a:p>
            <a:pPr algn="r" rtl="1"/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C59D151-46FC-52FE-ED07-2473A82AF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267B485-DF66-811E-70CF-099EF4462F4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هناك تغييرات قد تؤثر على احتياجات الطفل </a:t>
            </a:r>
            <a:r>
              <a:rPr lang="ar-SA" i="1" dirty="0">
                <a:sym typeface="Arial"/>
              </a:rPr>
              <a:t>ورفاههم</a:t>
            </a:r>
            <a:r>
              <a:rPr lang="en-GB" i="1" dirty="0"/>
              <a:t> وسلامتهم والمخاطر التي يتعرضون لها.</a:t>
            </a:r>
          </a:p>
          <a:p>
            <a:pPr algn="r" rtl="1"/>
            <a:r>
              <a:rPr lang="en-GB" i="1" dirty="0">
                <a:sym typeface="Arial"/>
              </a:rPr>
              <a:t>عندما تحدث مثل هذه التغييرات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فإن خطة الحالة</a:t>
            </a:r>
            <a:r>
              <a:rPr lang="ar-SA" i="1" dirty="0">
                <a:sym typeface="Arial"/>
              </a:rPr>
              <a:t> </a:t>
            </a:r>
            <a:r>
              <a:rPr lang="en-GB" i="1" dirty="0">
                <a:sym typeface="Calibri"/>
              </a:rPr>
              <a:t>قد لا تكون ذات صلة كاملة ويلزم إجراء مراجعة.</a:t>
            </a: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lvl="0" algn="r" rtl="1"/>
            <a:r>
              <a:rPr lang="en-GB" i="1" dirty="0">
                <a:sym typeface="Calibri"/>
              </a:rPr>
              <a:t>هذه قائمة غير شاملة. قد يكون هناك العديد من الأسباب المختلفة لمراجعة خطة الحالة ويجب اتخاذ قرار المراجعة على أساس كل حالة على حدة.</a:t>
            </a:r>
          </a:p>
          <a:p>
            <a:pPr lvl="1" algn="r" rtl="1"/>
            <a:r>
              <a:rPr lang="en-GB" i="1" dirty="0">
                <a:sym typeface="Calibri"/>
              </a:rPr>
              <a:t>على سبيل المثال</a:t>
            </a:r>
            <a:r>
              <a:rPr lang="ar-SA" i="1" dirty="0">
                <a:sym typeface="Calibri"/>
              </a:rPr>
              <a:t>، </a:t>
            </a:r>
            <a:r>
              <a:rPr lang="en-GB" i="1" dirty="0">
                <a:sym typeface="Calibri"/>
              </a:rPr>
              <a:t>عندما يكون هناك العديد من التغييرات الصغيرة</a:t>
            </a:r>
            <a:r>
              <a:rPr lang="ar-SA" i="1" dirty="0">
                <a:sym typeface="Calibri"/>
              </a:rPr>
              <a:t> </a:t>
            </a:r>
            <a:r>
              <a:rPr lang="en-GB" i="1" dirty="0">
                <a:sym typeface="Arial"/>
              </a:rPr>
              <a:t>التي لا تبدو مهمة من تلقاء نفسها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فقد تظل مراجعة الحالة مطلوبة بسبب عدد التغييرات</a:t>
            </a:r>
          </a:p>
          <a:p>
            <a:pPr lvl="1" algn="r" rtl="1"/>
            <a:r>
              <a:rPr lang="en-GB" i="1" dirty="0">
                <a:sym typeface="Calibri"/>
              </a:rPr>
              <a:t>على سبيل المثال</a:t>
            </a:r>
            <a:r>
              <a:rPr lang="ar-SA" i="1" dirty="0">
                <a:sym typeface="Calibri"/>
              </a:rPr>
              <a:t>، </a:t>
            </a:r>
            <a:r>
              <a:rPr lang="en-GB" i="1" dirty="0">
                <a:sym typeface="Calibri"/>
              </a:rPr>
              <a:t>في الحالات المعقدة أو شديدة الخطورة يمكن أن تكون المراجعة المنتظمة مفيدة للغاية.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0A868A2-67FB-4D22-4E8F-935F6D42E0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291610C-BFCA-0272-B1AE-81AC409A9B2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3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يمكن أن يؤدي اجتماع مراجعة الحالة إلى تغييرات في خطة الحالة التي تؤثر على حياة الطفل</a:t>
            </a:r>
          </a:p>
          <a:p>
            <a:pPr algn="r" rtl="1"/>
            <a:r>
              <a:rPr lang="en-US" i="1" dirty="0"/>
              <a:t>لذلك</a:t>
            </a:r>
            <a:r>
              <a:rPr lang="ar-SA" i="1" dirty="0"/>
              <a:t>، </a:t>
            </a:r>
            <a:r>
              <a:rPr lang="en-US" i="1" dirty="0"/>
              <a:t>من الضروري أن يتمكن الطفل من المشاركة في اجتماع مراجعة الحالة واتخاذ القرار.</a:t>
            </a:r>
          </a:p>
          <a:p>
            <a:pPr algn="r" rtl="1"/>
            <a:r>
              <a:rPr lang="en-US" i="1" dirty="0"/>
              <a:t>بالطبع</a:t>
            </a:r>
            <a:r>
              <a:rPr lang="ar-SA" i="1" dirty="0"/>
              <a:t>، </a:t>
            </a:r>
            <a:r>
              <a:rPr lang="en-US" i="1" dirty="0"/>
              <a:t>يجب أن يؤخذ في الاعتبار عمر الطفل ومرحلة نموه وقدراته.</a:t>
            </a: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lvl="0" algn="r" rtl="1"/>
            <a:r>
              <a:rPr lang="en-US" i="1" dirty="0"/>
              <a:t>تذكر</a:t>
            </a:r>
            <a:r>
              <a:rPr lang="ar-SA" i="1" dirty="0"/>
              <a:t>، </a:t>
            </a:r>
            <a:r>
              <a:rPr lang="en-US" i="1" dirty="0"/>
              <a:t>يجب تنظيم اجتماع مراجعة الحالة في مكان آمن وخاص و</a:t>
            </a:r>
            <a:r>
              <a:rPr lang="ar-SA" i="1" dirty="0"/>
              <a:t>صديق</a:t>
            </a:r>
            <a:r>
              <a:rPr lang="en-US" i="1" dirty="0"/>
              <a:t> للأطفال ومريح ويمكن الوصول إليه من قبل الطفل والوالدين ومقدم الرعاية و / أو </a:t>
            </a:r>
            <a:r>
              <a:rPr lang="ar-SA" i="1" dirty="0"/>
              <a:t>ال</a:t>
            </a:r>
            <a:r>
              <a:rPr lang="en-US" i="1" dirty="0"/>
              <a:t>شخص </a:t>
            </a:r>
            <a:r>
              <a:rPr lang="ar-SA" i="1" dirty="0"/>
              <a:t>ال</a:t>
            </a:r>
            <a:r>
              <a:rPr lang="en-US" i="1" dirty="0"/>
              <a:t>بالغ </a:t>
            </a:r>
            <a:r>
              <a:rPr lang="ar-SA" i="1" dirty="0"/>
              <a:t>ال</a:t>
            </a:r>
            <a:r>
              <a:rPr lang="en-US" i="1" dirty="0"/>
              <a:t>موثوق به.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  <a:endParaRPr lang="en-US" dirty="0">
              <a:sym typeface="Arial"/>
            </a:endParaRPr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DDF4CF5-9641-05FC-000A-AB5A4EDEC5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20BFA1C-83D8-314D-C3D4-618813D941E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ym typeface="Arial"/>
              </a:rPr>
              <a:t>عرض الشريحة</a:t>
            </a:r>
            <a:endParaRPr lang="en-GB" i="1" dirty="0">
              <a:sym typeface="Arial"/>
            </a:endParaRPr>
          </a:p>
          <a:p>
            <a:pPr algn="r" rtl="1"/>
            <a:r>
              <a:rPr lang="en-GB" i="1" dirty="0">
                <a:sym typeface="Arial"/>
              </a:rPr>
              <a:t>كما في اجتماع خط</a:t>
            </a:r>
            <a:r>
              <a:rPr lang="ar-SA" i="1" dirty="0">
                <a:sym typeface="Arial"/>
              </a:rPr>
              <a:t>ة</a:t>
            </a:r>
            <a:r>
              <a:rPr lang="en-GB" i="1" dirty="0">
                <a:sym typeface="Arial"/>
              </a:rPr>
              <a:t> الحالة 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يجب أن يكون اجتماع مراجعة الحالة تشاركيًا</a:t>
            </a:r>
            <a:endParaRPr lang="en-GB" i="1" dirty="0"/>
          </a:p>
          <a:p>
            <a:pPr lvl="0" algn="r" rtl="1"/>
            <a:r>
              <a:rPr lang="en-GB" i="1" dirty="0">
                <a:sym typeface="Arial"/>
              </a:rPr>
              <a:t>يجب أن تكون المشاركة طوعية ومناسبة للعمر ويجب أن ي</a:t>
            </a:r>
            <a:r>
              <a:rPr lang="ar-SA" i="1" dirty="0">
                <a:sym typeface="Arial"/>
              </a:rPr>
              <a:t>تم الاستماع</a:t>
            </a:r>
            <a:r>
              <a:rPr lang="en-GB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لل</a:t>
            </a:r>
            <a:r>
              <a:rPr lang="en-GB" i="1" dirty="0">
                <a:sym typeface="Arial"/>
              </a:rPr>
              <a:t>أطفال وأن يتم أخذهم بجدية ولدعم صنع القرار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يجب إبلاغ الأطفال بالخيار المتاح.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BD0FD48-B915-FB73-2A00-E83EA07673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F13BCD7-4E38-EEA2-E5B2-177F6003B69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9194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2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i="1" dirty="0"/>
              <a:t>سنمارس مراجعة الحالة بناءً على دراسة حالة.</a:t>
            </a:r>
          </a:p>
          <a:p>
            <a:pPr algn="r" rtl="1"/>
            <a:r>
              <a:rPr lang="en-US" dirty="0"/>
              <a:t>قسّم المشاركين في مجموعات من </a:t>
            </a:r>
            <a:r>
              <a:rPr lang="ar-SA" dirty="0"/>
              <a:t>٣</a:t>
            </a:r>
            <a:r>
              <a:rPr lang="en-US" dirty="0"/>
              <a:t> إلى </a:t>
            </a:r>
            <a:r>
              <a:rPr lang="ar-SA" dirty="0"/>
              <a:t>٥</a:t>
            </a:r>
            <a:r>
              <a:rPr lang="en-US" dirty="0"/>
              <a:t> أشخاص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</a:t>
            </a:r>
            <a:r>
              <a:rPr lang="ar-SA" b="1" dirty="0"/>
              <a:t> ١٧٧-١٧٨من دليل </a:t>
            </a:r>
            <a:r>
              <a:rPr lang="en-GB" b="1" dirty="0"/>
              <a:t>العمل : دراسة حالة - اجتماع مراجعة الحالة</a:t>
            </a:r>
          </a:p>
          <a:p>
            <a:pPr algn="r" rtl="1"/>
            <a:r>
              <a:rPr lang="en-US" i="1" dirty="0"/>
              <a:t>في مجموعاتك:</a:t>
            </a:r>
          </a:p>
          <a:p>
            <a:pPr lvl="1" algn="r" rtl="1"/>
            <a:r>
              <a:rPr lang="en-US" i="1" dirty="0"/>
              <a:t>اقرأ دراسة الحالة</a:t>
            </a:r>
          </a:p>
          <a:p>
            <a:pPr lvl="1" algn="r" rtl="1"/>
            <a:r>
              <a:rPr lang="en-US" i="1" dirty="0"/>
              <a:t>تحديد التقدم والتغييرات أو أي مخاطر جديدة</a:t>
            </a:r>
          </a:p>
          <a:p>
            <a:pPr lvl="1" algn="r" rtl="1"/>
            <a:r>
              <a:rPr lang="en-US" i="1" dirty="0"/>
              <a:t>املأ نموذج مخاطر حماية الطفل</a:t>
            </a:r>
          </a:p>
          <a:p>
            <a:pPr lvl="1" algn="r" rtl="1"/>
            <a:r>
              <a:rPr lang="en-US" i="1" dirty="0"/>
              <a:t>سلط الضوء على</a:t>
            </a:r>
            <a:r>
              <a:rPr lang="ar-SA" i="1" dirty="0"/>
              <a:t> ما هو</a:t>
            </a:r>
            <a:r>
              <a:rPr lang="en-US" i="1" dirty="0"/>
              <a:t> الجديد مقارنة بتحليل مخاطر حماية الطفل الذي تم إجراؤه أثناء التقييم</a:t>
            </a:r>
          </a:p>
          <a:p>
            <a:pPr lvl="1" algn="r" rtl="1"/>
            <a:r>
              <a:rPr lang="en-US" i="1" dirty="0"/>
              <a:t>يمكن ال</a:t>
            </a:r>
            <a:r>
              <a:rPr lang="ar-SA" i="1" dirty="0"/>
              <a:t>اطلاع</a:t>
            </a:r>
            <a:r>
              <a:rPr lang="en-US" i="1" dirty="0"/>
              <a:t> على النموذج السابق الذي تم ملؤه أثناء التقييم </a:t>
            </a:r>
            <a:r>
              <a:rPr lang="ar-SA" i="1" dirty="0"/>
              <a:t>في </a:t>
            </a:r>
            <a:r>
              <a:rPr lang="ar-SA" b="1" i="1" dirty="0"/>
              <a:t>دليل العمل ال</a:t>
            </a:r>
            <a:r>
              <a:rPr lang="en-US" b="1" i="1" dirty="0"/>
              <a:t>صفحة </a:t>
            </a:r>
            <a:r>
              <a:rPr lang="ar-SA" b="1" i="1" dirty="0"/>
              <a:t>١٢٦: </a:t>
            </a:r>
            <a:r>
              <a:rPr lang="en-US" b="1" i="1" dirty="0"/>
              <a:t>تحليل مخاطر حماية الطفل</a:t>
            </a:r>
            <a:endParaRPr lang="en-US" dirty="0"/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العمل الجماعي </a:t>
            </a:r>
            <a:r>
              <a:rPr lang="ar-SA" b="1" dirty="0"/>
              <a:t>(١٥ دقيقة)</a:t>
            </a:r>
            <a:endParaRPr lang="en-US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امنح المشاركين </a:t>
            </a:r>
            <a:r>
              <a:rPr lang="ar-SA" dirty="0"/>
              <a:t>١٥</a:t>
            </a:r>
            <a:r>
              <a:rPr lang="en-US" dirty="0"/>
              <a:t> دقيقة لإكمال</a:t>
            </a:r>
            <a:r>
              <a:rPr lang="ar-SA" dirty="0"/>
              <a:t> النشاط</a:t>
            </a:r>
            <a:endParaRPr lang="en-US" dirty="0"/>
          </a:p>
          <a:p>
            <a:pPr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المناقشة العامة </a:t>
            </a:r>
            <a:r>
              <a:rPr lang="ar-SA" b="1" dirty="0"/>
              <a:t>(٢٥ دقيقة)</a:t>
            </a:r>
            <a:endParaRPr lang="en-US" dirty="0"/>
          </a:p>
          <a:p>
            <a:pPr algn="r" rtl="1"/>
            <a:r>
              <a:rPr lang="en-US" dirty="0"/>
              <a:t>اطلب من متطوع من كل مجموعة تقديم ما هو جديد في تحليل مخاطر حماية الطفل</a:t>
            </a:r>
          </a:p>
          <a:p>
            <a:pPr algn="r" rtl="1"/>
            <a:r>
              <a:rPr lang="en-US" dirty="0"/>
              <a:t>راجع واستكمل الرد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</a:t>
            </a:r>
            <a:r>
              <a:rPr lang="ar-SA" b="1" dirty="0"/>
              <a:t>لإ</a:t>
            </a:r>
            <a:r>
              <a:rPr lang="en-US" b="1" dirty="0"/>
              <a:t>جابات</a:t>
            </a:r>
          </a:p>
          <a:p>
            <a:pPr algn="r" rtl="1"/>
            <a:r>
              <a:rPr lang="en-US" dirty="0"/>
              <a:t>نظرة عامة على عوامل الخطر والحماية الجديدة:</a:t>
            </a:r>
          </a:p>
          <a:p>
            <a:pPr lvl="0" algn="r" rtl="1"/>
            <a:r>
              <a:rPr lang="en-US" dirty="0"/>
              <a:t>xxx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93786D04-5F53-191B-D54C-D7F83A3349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1145ACB-8CFA-E71A-B912-21FE8F687E6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dirty="0"/>
              <a:t>قسّم المشاركين إلى مجموعات من </a:t>
            </a:r>
            <a:r>
              <a:rPr lang="ar-SA" dirty="0"/>
              <a:t>٣</a:t>
            </a:r>
            <a:r>
              <a:rPr lang="en-US" dirty="0"/>
              <a:t> أشخاص</a:t>
            </a:r>
          </a:p>
          <a:p>
            <a:pPr algn="r" rtl="1"/>
            <a:r>
              <a:rPr lang="en-US" i="1" dirty="0"/>
              <a:t>في مجموعاتك:</a:t>
            </a:r>
          </a:p>
          <a:p>
            <a:pPr lvl="1" algn="r" rtl="1"/>
            <a:r>
              <a:rPr lang="en-US" i="1" dirty="0"/>
              <a:t>اقرأ السيناريو في </a:t>
            </a:r>
            <a:r>
              <a:rPr lang="ar-SA" b="1" i="1" dirty="0"/>
              <a:t>دليل العمل ال</a:t>
            </a:r>
            <a:r>
              <a:rPr lang="en-US" b="1" i="1" dirty="0"/>
              <a:t>صفحة</a:t>
            </a:r>
            <a:r>
              <a:rPr lang="ar-SA" b="1" i="1" dirty="0"/>
              <a:t> ١٧٩</a:t>
            </a:r>
            <a:r>
              <a:rPr lang="en-US" b="1" i="1" dirty="0"/>
              <a:t>: لعب الأدوار - اجتماع مراجعة الحالة</a:t>
            </a:r>
          </a:p>
          <a:p>
            <a:pPr lvl="1" algn="r" rtl="1"/>
            <a:r>
              <a:rPr lang="en-US" i="1" dirty="0"/>
              <a:t>بناءً على هذا السيناريو</a:t>
            </a:r>
            <a:r>
              <a:rPr lang="ar-SA" i="1" dirty="0"/>
              <a:t>، </a:t>
            </a:r>
            <a:r>
              <a:rPr lang="en-US" i="1" dirty="0"/>
              <a:t>قم بلعب </a:t>
            </a:r>
            <a:r>
              <a:rPr lang="ar-SA" i="1" dirty="0"/>
              <a:t>الأدوار</a:t>
            </a:r>
            <a:r>
              <a:rPr lang="en-US" i="1" dirty="0"/>
              <a:t> </a:t>
            </a:r>
            <a:r>
              <a:rPr lang="ar-SA" i="1" dirty="0"/>
              <a:t>ل</a:t>
            </a:r>
            <a:r>
              <a:rPr lang="en-US" i="1" dirty="0"/>
              <a:t>اجتماع مراجعة الحالة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العمل الجماعي (١٠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امنح المشاركين </a:t>
            </a:r>
            <a:r>
              <a:rPr lang="ar-SA" dirty="0"/>
              <a:t>١٠</a:t>
            </a:r>
            <a:r>
              <a:rPr lang="en-US" dirty="0"/>
              <a:t> دقائق لإكمال</a:t>
            </a:r>
            <a:r>
              <a:rPr lang="ar-SA" dirty="0"/>
              <a:t> التمرين</a:t>
            </a:r>
            <a:endParaRPr lang="en-US" dirty="0"/>
          </a:p>
          <a:p>
            <a:pPr marL="0" indent="0" algn="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en-US" b="1" dirty="0"/>
              <a:t>المناقشة العامة (١٠ دقائق)</a:t>
            </a:r>
          </a:p>
          <a:p>
            <a:pPr lvl="0" algn="r" rtl="1"/>
            <a:r>
              <a:rPr lang="ar-SA" i="1" dirty="0"/>
              <a:t>عن أي من </a:t>
            </a:r>
            <a:r>
              <a:rPr lang="en-US" i="1" dirty="0"/>
              <a:t>الإجراءات الممكنة قمت</a:t>
            </a:r>
            <a:r>
              <a:rPr lang="ar-SA" i="1" dirty="0"/>
              <a:t>م</a:t>
            </a:r>
            <a:r>
              <a:rPr lang="en-US" i="1" dirty="0"/>
              <a:t> </a:t>
            </a:r>
            <a:r>
              <a:rPr lang="ar-SA" i="1" dirty="0"/>
              <a:t> بتبادل الأفكار ؟</a:t>
            </a:r>
            <a:endParaRPr lang="en-US" i="1" dirty="0"/>
          </a:p>
          <a:p>
            <a:pPr lvl="0" algn="r" rtl="1"/>
            <a:r>
              <a:rPr lang="en-US" i="1" dirty="0"/>
              <a:t>كيف حاول أخصائي الحالة تشجيع والدة أمينة على مشاركة أفكارها حول الحلول الممكنة؟</a:t>
            </a:r>
          </a:p>
          <a:p>
            <a:pPr lvl="0" algn="r" rtl="1"/>
            <a:r>
              <a:rPr lang="en-GB" i="1" dirty="0"/>
              <a:t>كيف كان رد فعل</a:t>
            </a:r>
            <a:r>
              <a:rPr lang="en-US" i="1" dirty="0"/>
              <a:t> أخصائي </a:t>
            </a:r>
            <a:r>
              <a:rPr lang="en-GB" i="1" dirty="0"/>
              <a:t>الحالة على مشاركة أمينة</a:t>
            </a:r>
            <a:r>
              <a:rPr lang="ar-SA" i="1" dirty="0"/>
              <a:t> أنها </a:t>
            </a:r>
            <a:r>
              <a:rPr lang="en-GB" i="1" dirty="0"/>
              <a:t>تشعر بالخوف؟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DFB51F9-EB45-E92D-A68A-EFB82A3FF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B78D1CE-A704-50A9-D53C-FE9C2F35EB9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i="0" dirty="0"/>
              <a:t>مقدمة</a:t>
            </a:r>
          </a:p>
          <a:p>
            <a:pPr algn="r" rtl="1"/>
            <a:r>
              <a:rPr lang="en-GB" i="1" dirty="0"/>
              <a:t>كما هو الحال مع كل خطوة من خطوات إدارة الحالة</a:t>
            </a:r>
            <a:r>
              <a:rPr lang="ar-SA" i="1" dirty="0"/>
              <a:t>، </a:t>
            </a:r>
            <a:r>
              <a:rPr lang="en-GB" i="1" dirty="0"/>
              <a:t>يجب توثيق التنفيذ هناك.</a:t>
            </a:r>
          </a:p>
          <a:p>
            <a:pPr algn="r" rtl="1"/>
            <a:r>
              <a:rPr lang="en-GB" i="1" dirty="0"/>
              <a:t>تذكر مناقشتنا حول سبب أهمية التوثيق:</a:t>
            </a:r>
          </a:p>
          <a:p>
            <a:pPr lvl="1" algn="r" rtl="1"/>
            <a:r>
              <a:rPr lang="en-GB" i="1" dirty="0"/>
              <a:t>لفهم حالة الطفل بشكل أفضل</a:t>
            </a:r>
          </a:p>
          <a:p>
            <a:pPr lvl="1" algn="r" rtl="1"/>
            <a:r>
              <a:rPr lang="en-GB" i="1" dirty="0"/>
              <a:t>لدعم ال</a:t>
            </a:r>
            <a:r>
              <a:rPr lang="ar-SA" i="1" dirty="0"/>
              <a:t>تذكر</a:t>
            </a:r>
            <a:endParaRPr lang="en-GB" i="1" dirty="0"/>
          </a:p>
          <a:p>
            <a:pPr lvl="1" algn="r" rtl="1"/>
            <a:r>
              <a:rPr lang="en-GB" i="1" dirty="0"/>
              <a:t>لضمان استمرارية الخدمات</a:t>
            </a:r>
          </a:p>
          <a:p>
            <a:pPr lvl="1" algn="r" rtl="1"/>
            <a:r>
              <a:rPr lang="en-GB" i="1" dirty="0"/>
              <a:t>لمراقبة جودة الدعم</a:t>
            </a:r>
          </a:p>
          <a:p>
            <a:pPr lvl="1" algn="r" rtl="1"/>
            <a:r>
              <a:rPr lang="en-GB" i="1" dirty="0"/>
              <a:t>لتتبع التقدم</a:t>
            </a:r>
          </a:p>
          <a:p>
            <a:pPr lvl="1" algn="r" rtl="1"/>
            <a:r>
              <a:rPr lang="en-GB" i="1" dirty="0"/>
              <a:t>لدعم تحليل حماية الطفل لإ</a:t>
            </a:r>
            <a:r>
              <a:rPr lang="ar-SA" i="1" dirty="0"/>
              <a:t>رشاد</a:t>
            </a:r>
            <a:r>
              <a:rPr lang="en-GB" i="1" dirty="0"/>
              <a:t> البر</a:t>
            </a:r>
            <a:r>
              <a:rPr lang="ar-SA" i="1" dirty="0"/>
              <a:t>ا</a:t>
            </a:r>
            <a:r>
              <a:rPr lang="en-GB" i="1" dirty="0"/>
              <a:t>مج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 </a:t>
            </a:r>
            <a:r>
              <a:rPr lang="ar-SA" b="1" dirty="0"/>
              <a:t>١٨٠-١٨١</a:t>
            </a:r>
            <a:r>
              <a:rPr lang="en-GB" b="1" dirty="0"/>
              <a:t>:  نموذج</a:t>
            </a:r>
            <a:r>
              <a:rPr lang="ar-SA" b="1" dirty="0"/>
              <a:t> المراجعة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ا</a:t>
            </a:r>
            <a:r>
              <a:rPr lang="ar-SA" i="1" dirty="0"/>
              <a:t>ل</a:t>
            </a:r>
            <a:r>
              <a:rPr lang="en-GB" i="1" dirty="0"/>
              <a:t>بق</a:t>
            </a:r>
            <a:r>
              <a:rPr lang="ar-SA" i="1" dirty="0"/>
              <a:t>اء</a:t>
            </a:r>
            <a:r>
              <a:rPr lang="en-GB" i="1" dirty="0"/>
              <a:t> في مجموعات لعب الأدوار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i="1" dirty="0"/>
              <a:t>القيام بت</a:t>
            </a:r>
            <a:r>
              <a:rPr lang="en-GB" i="1" dirty="0"/>
              <a:t>وث</a:t>
            </a:r>
            <a:r>
              <a:rPr lang="ar-SA" i="1" dirty="0"/>
              <a:t>ي</a:t>
            </a:r>
            <a:r>
              <a:rPr lang="en-GB" i="1" dirty="0"/>
              <a:t>ق اجتماع مراجعة الحالة الذي </a:t>
            </a:r>
            <a:r>
              <a:rPr lang="ar-SA" i="1" dirty="0"/>
              <a:t>جرى</a:t>
            </a:r>
            <a:r>
              <a:rPr lang="en-GB" i="1" dirty="0"/>
              <a:t> سابقًا عن طريق ملء نموذج مراجعة الحالة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(١٥ دقيقة)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امنح المشاركين </a:t>
            </a:r>
            <a:r>
              <a:rPr lang="ar-SA" dirty="0"/>
              <a:t>١٥</a:t>
            </a:r>
            <a:r>
              <a:rPr lang="en-US" dirty="0"/>
              <a:t> دقيقة لإكمال</a:t>
            </a:r>
            <a:r>
              <a:rPr lang="ar-SA" dirty="0"/>
              <a:t> النشاط</a:t>
            </a:r>
            <a:endParaRPr lang="en-GB" b="1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(٥ دقائق)</a:t>
            </a:r>
            <a:endParaRPr lang="en-GB" b="1" dirty="0"/>
          </a:p>
          <a:p>
            <a:pPr algn="r" rtl="1"/>
            <a:r>
              <a:rPr lang="en-GB" dirty="0"/>
              <a:t>اطلب من أحد المتطوعين تقديم كيفية ملئ نموذج مراجعة الحالة وما</a:t>
            </a:r>
            <a:r>
              <a:rPr lang="ar-SA" dirty="0"/>
              <a:t> قاموا بتدوينه</a:t>
            </a:r>
            <a:r>
              <a:rPr lang="en-GB" dirty="0"/>
              <a:t> </a:t>
            </a:r>
            <a:r>
              <a:rPr lang="ar-SA" dirty="0"/>
              <a:t>.</a:t>
            </a:r>
            <a:endParaRPr lang="en-GB" dirty="0"/>
          </a:p>
          <a:p>
            <a:pPr algn="r" rtl="1"/>
            <a:r>
              <a:rPr lang="en-GB" dirty="0"/>
              <a:t>مراجعة واستكمال العرض التقديمي</a:t>
            </a:r>
          </a:p>
          <a:p>
            <a:pPr lvl="1"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C62C55C-B661-8096-DC5B-91C1403F9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3BDF58B-21F6-5AC8-564D-C27F5049F5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8589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US" dirty="0">
                <a:sym typeface="Helvetica Neue"/>
              </a:rPr>
              <a:t>ذكر المشاركين بـ:</a:t>
            </a:r>
          </a:p>
          <a:p>
            <a:pPr lvl="1" algn="r" rtl="1"/>
            <a:r>
              <a:rPr lang="en-US" dirty="0">
                <a:sym typeface="Helvetica Neue"/>
              </a:rPr>
              <a:t>اتفاقية التعلم التي تم إجراؤها مسبقًا</a:t>
            </a:r>
          </a:p>
          <a:p>
            <a:pPr lvl="1" algn="r" rtl="1"/>
            <a:r>
              <a:rPr lang="en-US" dirty="0">
                <a:sym typeface="Helvetica Neue"/>
              </a:rPr>
              <a:t>أي "ت</a:t>
            </a:r>
            <a:r>
              <a:rPr lang="ar-SA" dirty="0">
                <a:sym typeface="Helvetica Neue"/>
              </a:rPr>
              <a:t>دابير إدارية</a:t>
            </a:r>
            <a:r>
              <a:rPr lang="en-US" dirty="0">
                <a:sym typeface="Helvetica Neue"/>
              </a:rPr>
              <a:t>" </a:t>
            </a:r>
            <a:r>
              <a:rPr lang="ar-SA" dirty="0">
                <a:sym typeface="Helvetica Neue"/>
              </a:rPr>
              <a:t> (</a:t>
            </a:r>
            <a:r>
              <a:rPr lang="en-US" dirty="0">
                <a:sym typeface="Helvetica Neue"/>
              </a:rPr>
              <a:t>مثل فترات ال</a:t>
            </a:r>
            <a:r>
              <a:rPr lang="ar-SA" dirty="0">
                <a:sym typeface="Helvetica Neue"/>
              </a:rPr>
              <a:t>است</a:t>
            </a:r>
            <a:r>
              <a:rPr lang="en-US" dirty="0">
                <a:sym typeface="Helvetica Neue"/>
              </a:rPr>
              <a:t>راحة ومكان المراحيض وما إلى ذلك</a:t>
            </a:r>
            <a:r>
              <a:rPr lang="ar-SA" dirty="0">
                <a:sym typeface="Helvetica Neue"/>
              </a:rPr>
              <a:t>)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69E1F66-22F5-4428-D8F2-7D22632B9E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F5BB758-2FCF-70EC-A993-60E58847319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3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اشلرح</a:t>
            </a:r>
            <a:endParaRPr lang="en-US" b="1" dirty="0">
              <a:sym typeface="Arial"/>
            </a:endParaRPr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7CA60ED-E43D-7DEA-E13B-D5D7F3AC48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521204E-66FA-5F58-B93B-6115CE340D5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الخامسة</a:t>
            </a:r>
            <a:r>
              <a:rPr lang="ar-SA" b="1" dirty="0"/>
              <a:t>: ٣٠ دقيقة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51EDA5E-01D7-6F62-02EE-FBB8B71FD3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405890D-A24F-DF4D-3452-468256C917D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توجيه المشاركين إلى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دليل العمل ١٨٢</a:t>
            </a:r>
            <a:r>
              <a:rPr lang="en-GB" sz="1100" b="1" dirty="0">
                <a:sym typeface="Arial"/>
              </a:rPr>
              <a:t>: أهداف التعلم</a:t>
            </a:r>
          </a:p>
          <a:p>
            <a:pPr algn="r" rtl="1"/>
            <a:r>
              <a:rPr lang="en-GB" sz="1100" i="1" dirty="0">
                <a:sym typeface="Arial"/>
              </a:rPr>
              <a:t>من المهم أن تأخذ الوقت الكافي لمراجعة أهداف التعلم </a:t>
            </a:r>
            <a:r>
              <a:rPr lang="ar-SA" sz="1100" i="1" dirty="0">
                <a:sym typeface="Arial"/>
              </a:rPr>
              <a:t>(</a:t>
            </a:r>
            <a:r>
              <a:rPr lang="en-GB" sz="1100" b="1" i="1" dirty="0">
                <a:sym typeface="Arial"/>
              </a:rPr>
              <a:t>صفحة </a:t>
            </a:r>
            <a:r>
              <a:rPr lang="ar-SA" sz="1100" b="1" i="1" dirty="0">
                <a:sym typeface="Arial"/>
              </a:rPr>
              <a:t>دليل العمل ١٧٠) </a:t>
            </a:r>
            <a:r>
              <a:rPr lang="en-GB" sz="1100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sz="1100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sz="1100" i="1" dirty="0">
                <a:sym typeface="Arial"/>
              </a:rPr>
              <a:t>ألقِ نظرة على تدريب اليوم وأجب عن الأسئلة المتعلقة بأهداف التعلم في </a:t>
            </a:r>
            <a:r>
              <a:rPr lang="ar-SA" sz="1100" i="1" dirty="0">
                <a:sym typeface="Arial"/>
              </a:rPr>
              <a:t>دليل العمل</a:t>
            </a:r>
            <a:r>
              <a:rPr lang="en-GB" sz="1100" i="1" dirty="0">
                <a:sym typeface="Arial"/>
              </a:rPr>
              <a:t> التدريبي</a:t>
            </a:r>
            <a:r>
              <a:rPr lang="ar-SA" sz="1100" i="1" dirty="0">
                <a:sym typeface="Arial"/>
              </a:rPr>
              <a:t> الخاص بكم.</a:t>
            </a:r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endParaRPr lang="en-GB" sz="1100" b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تحتاج إلى مزيد من المعلومات أو الممارسة أو الدعم لتحقيقها بالكامل؟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تشعر بالثقة حيالها؟</a:t>
            </a:r>
          </a:p>
          <a:p>
            <a:pPr algn="r" rtl="1"/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اكمل في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دليل العمل ١٨٢</a:t>
            </a:r>
            <a:r>
              <a:rPr lang="en-GB" sz="1100" b="1" dirty="0">
                <a:sym typeface="Arial"/>
              </a:rPr>
              <a:t>: </a:t>
            </a:r>
            <a:r>
              <a:rPr lang="ar-SA" sz="1100" b="1" dirty="0">
                <a:sym typeface="Arial"/>
              </a:rPr>
              <a:t>التأمل</a:t>
            </a:r>
            <a:endParaRPr lang="en-GB" sz="1100" b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ما الذي فاجأك؟</a:t>
            </a:r>
          </a:p>
          <a:p>
            <a:pPr algn="r" rtl="1"/>
            <a:r>
              <a:rPr lang="en-GB" sz="1100" i="1" dirty="0">
                <a:sym typeface="Arial"/>
              </a:rPr>
              <a:t>ما هو التحدي</a:t>
            </a:r>
            <a:r>
              <a:rPr lang="ar-SA" sz="1100" i="1" dirty="0">
                <a:sym typeface="Arial"/>
              </a:rPr>
              <a:t> بالنسبة لك</a:t>
            </a:r>
            <a:r>
              <a:rPr lang="en-GB" sz="1100" i="1" dirty="0">
                <a:sym typeface="Arial"/>
              </a:rPr>
              <a:t>؟</a:t>
            </a:r>
          </a:p>
          <a:p>
            <a:pPr algn="r" rtl="1"/>
            <a:r>
              <a:rPr lang="en-GB" sz="1100" i="1" dirty="0">
                <a:sym typeface="Arial"/>
              </a:rPr>
              <a:t>ماذا كنت ترغب في معرفة المزيد عنه؟</a:t>
            </a: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i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شيء تعلمه اليوم؟</a:t>
            </a:r>
          </a:p>
          <a:p>
            <a:pPr lvl="1" algn="r" rtl="1"/>
            <a:r>
              <a:rPr lang="en-GB" sz="1100" i="1" dirty="0">
                <a:sym typeface="Arial"/>
              </a:rPr>
              <a:t>شيء تريد معرفة المزيد عنه؟</a:t>
            </a:r>
          </a:p>
          <a:p>
            <a:pPr algn="r" rtl="1"/>
            <a:r>
              <a:rPr lang="en-GB" sz="1100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sz="1100" i="0" dirty="0">
                <a:sym typeface="Arial"/>
              </a:rPr>
              <a:t>اشكر المشاركين على مشاركتهم</a:t>
            </a:r>
            <a:endParaRPr lang="en-GB" sz="1100" dirty="0">
              <a:sym typeface="Arial"/>
            </a:endParaRP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7DDD2B3-E864-B038-48CC-11BD83E5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231AEE8-03C6-2632-09B1-A212A0FDEC9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i="0" dirty="0"/>
              <a:t>مقدمة</a:t>
            </a:r>
          </a:p>
          <a:p>
            <a:pPr algn="r" rtl="1"/>
            <a:r>
              <a:rPr lang="en-US" i="1" dirty="0"/>
              <a:t>سنقوم بنشاط رعاية ذاتية قصير جدًا وسهل الاستخدام عندما تبدأ في الشعور بالإرهاق أو لديك الكثير من التوتر في جسمك</a:t>
            </a:r>
            <a:endParaRPr lang="en-BE" i="1" dirty="0"/>
          </a:p>
          <a:p>
            <a:pPr algn="r" rtl="1"/>
            <a:r>
              <a:rPr lang="en-US" dirty="0"/>
              <a:t>اطلب من المجموعة الوقوف.</a:t>
            </a:r>
            <a:endParaRPr lang="en-BE" dirty="0"/>
          </a:p>
          <a:p>
            <a:pPr algn="r" rtl="1"/>
            <a:r>
              <a:rPr lang="en-US" i="1" dirty="0"/>
              <a:t>يسمى هذا النشاط "</a:t>
            </a:r>
            <a:r>
              <a:rPr lang="ar-SA" i="1" dirty="0"/>
              <a:t>هز الجسم</a:t>
            </a:r>
            <a:r>
              <a:rPr lang="en-US" i="1" dirty="0"/>
              <a:t>"</a:t>
            </a:r>
            <a:endParaRPr lang="en-BE" i="1" dirty="0"/>
          </a:p>
          <a:p>
            <a:pPr algn="r" rtl="1"/>
            <a:r>
              <a:rPr lang="en-US" i="1" dirty="0"/>
              <a:t>يتضمن هذا النشاط</a:t>
            </a:r>
            <a:r>
              <a:rPr lang="ar-SA" i="1" dirty="0"/>
              <a:t> هز</a:t>
            </a:r>
            <a:r>
              <a:rPr lang="en-US" i="1" dirty="0"/>
              <a:t>اليد اليمنى واليسرى والساق اليمنى والساق اليسرى. سنهز كل جزء من أجزاء الجسم </a:t>
            </a:r>
            <a:r>
              <a:rPr lang="ar-SA" i="1" dirty="0"/>
              <a:t>من </a:t>
            </a:r>
            <a:r>
              <a:rPr lang="en-US" i="1" dirty="0"/>
              <a:t> </a:t>
            </a:r>
            <a:r>
              <a:rPr lang="ar-SA" i="1" dirty="0"/>
              <a:t>٥</a:t>
            </a:r>
            <a:r>
              <a:rPr lang="en-US" i="1" dirty="0"/>
              <a:t> ثم </a:t>
            </a:r>
            <a:r>
              <a:rPr lang="ar-SA" i="1" dirty="0"/>
              <a:t>٤</a:t>
            </a:r>
            <a:r>
              <a:rPr lang="en-US" i="1" dirty="0"/>
              <a:t> ثم </a:t>
            </a:r>
            <a:r>
              <a:rPr lang="ar-SA" i="1" dirty="0"/>
              <a:t>٣</a:t>
            </a:r>
            <a:r>
              <a:rPr lang="en-US" i="1" dirty="0"/>
              <a:t> وهكذا.</a:t>
            </a:r>
            <a:endParaRPr lang="en-BE" i="1" dirty="0"/>
          </a:p>
          <a:p>
            <a:pPr algn="r" rtl="1"/>
            <a:r>
              <a:rPr lang="en-CA" i="1" dirty="0"/>
              <a:t>هل انت</a:t>
            </a:r>
            <a:r>
              <a:rPr lang="ar-SA" i="1" dirty="0"/>
              <a:t>م</a:t>
            </a:r>
            <a:r>
              <a:rPr lang="en-CA" i="1" dirty="0"/>
              <a:t> مستعد</a:t>
            </a:r>
            <a:r>
              <a:rPr lang="ar-SA" i="1" dirty="0"/>
              <a:t>ين</a:t>
            </a:r>
            <a:r>
              <a:rPr lang="en-CA" i="1" dirty="0"/>
              <a:t> للبدء؟</a:t>
            </a:r>
          </a:p>
          <a:p>
            <a:pPr algn="r" rtl="1"/>
            <a:endParaRPr lang="en-CA" i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>
                <a:sym typeface="Arial"/>
              </a:rPr>
              <a:t>تمرين العناية الذاتية </a:t>
            </a:r>
            <a:r>
              <a:rPr lang="ar-SA" b="1" dirty="0">
                <a:sym typeface="Arial"/>
              </a:rPr>
              <a:t>(</a:t>
            </a:r>
            <a:r>
              <a:rPr lang="en-GB" b="1" dirty="0">
                <a:sym typeface="Arial"/>
              </a:rPr>
              <a:t>هز</a:t>
            </a:r>
            <a:r>
              <a:rPr lang="ar-SA" b="1" dirty="0">
                <a:sym typeface="Arial"/>
              </a:rPr>
              <a:t> الجسم١٠ دقائق)</a:t>
            </a:r>
            <a:endParaRPr lang="en-GB" b="1" dirty="0">
              <a:sym typeface="Arial"/>
            </a:endParaRPr>
          </a:p>
          <a:p>
            <a:pPr algn="r" rtl="1"/>
            <a:r>
              <a:rPr lang="en-US" i="0" dirty="0"/>
              <a:t>ارفع يدك اليمنى واطلب من الجميع أن يفعلوا الشيء نفسه.</a:t>
            </a:r>
          </a:p>
          <a:p>
            <a:pPr algn="r" rtl="1"/>
            <a:r>
              <a:rPr lang="en-US" i="0" dirty="0"/>
              <a:t>ابدأ العد التنازلي من </a:t>
            </a:r>
            <a:r>
              <a:rPr lang="ar-SA" i="0" dirty="0"/>
              <a:t>٥</a:t>
            </a:r>
            <a:r>
              <a:rPr lang="en-US" i="0" dirty="0"/>
              <a:t> وهز يدك اليمنى</a:t>
            </a:r>
          </a:p>
          <a:p>
            <a:pPr algn="r" rtl="1"/>
            <a:r>
              <a:rPr lang="en-US" i="0" dirty="0"/>
              <a:t>قم بالتبديل إلى يدك اليسرى ، ثم </a:t>
            </a:r>
            <a:r>
              <a:rPr lang="ar-SA" i="0" dirty="0"/>
              <a:t>قم بهزها</a:t>
            </a:r>
            <a:r>
              <a:rPr lang="en-US" i="0" dirty="0"/>
              <a:t> و</a:t>
            </a:r>
            <a:r>
              <a:rPr lang="ar-SA" i="0" dirty="0"/>
              <a:t>ال</a:t>
            </a:r>
            <a:r>
              <a:rPr lang="en-US" i="0" dirty="0"/>
              <a:t>عد التنازلي </a:t>
            </a:r>
            <a:r>
              <a:rPr lang="ar-SA" i="0" dirty="0"/>
              <a:t>من ٥</a:t>
            </a:r>
            <a:r>
              <a:rPr lang="en-US" i="0" dirty="0"/>
              <a:t>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0" dirty="0"/>
              <a:t>قم بالتبديل إلى ساقك اليمنى ، ثم </a:t>
            </a:r>
            <a:r>
              <a:rPr lang="ar-SA" i="0" dirty="0"/>
              <a:t>قم بهزها</a:t>
            </a:r>
            <a:r>
              <a:rPr lang="en-US" i="0" dirty="0"/>
              <a:t> و</a:t>
            </a:r>
            <a:r>
              <a:rPr lang="ar-SA" i="0" dirty="0"/>
              <a:t>ال</a:t>
            </a:r>
            <a:r>
              <a:rPr lang="en-US" i="0" dirty="0"/>
              <a:t>عد التنازلي </a:t>
            </a:r>
            <a:r>
              <a:rPr lang="ar-SA" i="0" dirty="0"/>
              <a:t>من ٥</a:t>
            </a:r>
            <a:r>
              <a:rPr lang="en-US" i="0" dirty="0"/>
              <a:t>.</a:t>
            </a:r>
          </a:p>
          <a:p>
            <a:pPr algn="r" rtl="1"/>
            <a:r>
              <a:rPr lang="en-US" i="0" dirty="0"/>
              <a:t>قم بالتبديل إلى رجلك اليسرى ، ثم </a:t>
            </a:r>
            <a:r>
              <a:rPr lang="ar-SA" i="0" dirty="0"/>
              <a:t>قم بهزها</a:t>
            </a:r>
            <a:r>
              <a:rPr lang="en-US" i="0" dirty="0"/>
              <a:t> و</a:t>
            </a:r>
            <a:r>
              <a:rPr lang="ar-SA" i="0" dirty="0"/>
              <a:t>ال</a:t>
            </a:r>
            <a:r>
              <a:rPr lang="en-US" i="0" dirty="0"/>
              <a:t>عد التنازلي </a:t>
            </a:r>
            <a:r>
              <a:rPr lang="ar-SA" i="0" dirty="0"/>
              <a:t>من ٥</a:t>
            </a:r>
            <a:r>
              <a:rPr lang="en-US" i="0" dirty="0"/>
              <a:t>.</a:t>
            </a:r>
          </a:p>
          <a:p>
            <a:pPr algn="r" rtl="1"/>
            <a:r>
              <a:rPr lang="en-US" i="0" dirty="0"/>
              <a:t>كرر مع العد التنازلي </a:t>
            </a:r>
            <a:r>
              <a:rPr lang="ar-SA" i="0" dirty="0"/>
              <a:t>من </a:t>
            </a:r>
            <a:r>
              <a:rPr lang="en-US" i="0" dirty="0"/>
              <a:t> </a:t>
            </a:r>
            <a:r>
              <a:rPr lang="ar-SA" i="0" dirty="0"/>
              <a:t>٤</a:t>
            </a:r>
            <a:endParaRPr lang="en-BE" i="0" dirty="0"/>
          </a:p>
          <a:p>
            <a:pPr algn="r" rtl="1"/>
            <a:r>
              <a:rPr lang="en-US" i="0" dirty="0"/>
              <a:t>كرر مع العد التنازلي من </a:t>
            </a:r>
            <a:r>
              <a:rPr lang="ar-SA" i="0" dirty="0"/>
              <a:t>٣</a:t>
            </a:r>
            <a:endParaRPr lang="en-BE" i="0" dirty="0"/>
          </a:p>
          <a:p>
            <a:pPr algn="r" rtl="1"/>
            <a:r>
              <a:rPr lang="en-US" i="0" dirty="0"/>
              <a:t>كرر مع العد التنازلي من </a:t>
            </a:r>
            <a:r>
              <a:rPr lang="ar-SA" i="0" dirty="0"/>
              <a:t>٢</a:t>
            </a:r>
            <a:endParaRPr lang="en-BE" i="0" dirty="0"/>
          </a:p>
          <a:p>
            <a:pPr algn="r" rtl="1"/>
            <a:r>
              <a:rPr lang="en-US" i="0" dirty="0"/>
              <a:t>كرر مع العد التنازلي من </a:t>
            </a:r>
            <a:r>
              <a:rPr lang="ar-SA" i="0" dirty="0"/>
              <a:t>١</a:t>
            </a:r>
            <a:r>
              <a:rPr lang="en-US" i="0" dirty="0"/>
              <a:t>.</a:t>
            </a:r>
            <a:endParaRPr lang="en-BE" i="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C646D90-3C1F-F7B2-22A4-FF29DD160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D0B7766-9561-1D7E-3F6D-90E63F14FF3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1018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مقدمة</a:t>
            </a:r>
          </a:p>
          <a:p>
            <a:pPr algn="r" rtl="1"/>
            <a:r>
              <a:rPr lang="en-GB" dirty="0"/>
              <a:t>قسّم المشاركين إلى </a:t>
            </a:r>
            <a:r>
              <a:rPr lang="ar-SA" dirty="0"/>
              <a:t>٤</a:t>
            </a:r>
            <a:r>
              <a:rPr lang="en-GB" dirty="0"/>
              <a:t> مجموعات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قم بتعيين نوع نشاط لكل مجموعة: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ال</a:t>
            </a:r>
            <a:r>
              <a:rPr lang="ar-SA" dirty="0"/>
              <a:t>مناصرة لصالح </a:t>
            </a:r>
            <a:r>
              <a:rPr lang="en-GB" dirty="0"/>
              <a:t>الطفل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عجلة المشاعر</a:t>
            </a:r>
            <a:endParaRPr lang="ar-SA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 التنفس</a:t>
            </a:r>
            <a:r>
              <a:rPr lang="ar-SA" dirty="0"/>
              <a:t> من</a:t>
            </a:r>
            <a:r>
              <a:rPr lang="en-GB" dirty="0"/>
              <a:t> البطن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تحديث م</a:t>
            </a:r>
            <a:r>
              <a:rPr lang="ar-SA" dirty="0"/>
              <a:t>سح</a:t>
            </a:r>
            <a:r>
              <a:rPr lang="en-GB" dirty="0"/>
              <a:t> الخدم</a:t>
            </a:r>
            <a:r>
              <a:rPr lang="ar-SA" dirty="0"/>
              <a:t>ات</a:t>
            </a:r>
            <a:endParaRPr lang="en-GB" dirty="0"/>
          </a:p>
          <a:p>
            <a:pPr algn="r" rtl="1"/>
            <a:r>
              <a:rPr lang="en-GB" i="1" dirty="0"/>
              <a:t>في مجموعتك:</a:t>
            </a:r>
          </a:p>
          <a:p>
            <a:pPr lvl="1" algn="r" rtl="1"/>
            <a:r>
              <a:rPr lang="en-GB" i="1" dirty="0"/>
              <a:t>ناقش لماذا يمكن أن يكون النشاط المخصص ل</a:t>
            </a:r>
            <a:r>
              <a:rPr lang="ar-SA" i="1" dirty="0"/>
              <a:t>لمجموعة</a:t>
            </a:r>
            <a:r>
              <a:rPr lang="en-GB" i="1" dirty="0"/>
              <a:t> مفيدًا أو م</a:t>
            </a:r>
            <a:r>
              <a:rPr lang="ar-SA" i="1" dirty="0"/>
              <a:t>س</a:t>
            </a:r>
            <a:r>
              <a:rPr lang="en-GB" i="1" dirty="0"/>
              <a:t>ا</a:t>
            </a:r>
            <a:r>
              <a:rPr lang="ar-SA" i="1" dirty="0"/>
              <a:t>عداً</a:t>
            </a:r>
            <a:r>
              <a:rPr lang="en-GB" i="1" dirty="0"/>
              <a:t> لأخصائي الحالة </a:t>
            </a:r>
            <a:r>
              <a:rPr lang="ar-SA" i="1" dirty="0"/>
              <a:t>ل</a:t>
            </a:r>
            <a:r>
              <a:rPr lang="en-GB" i="1" dirty="0"/>
              <a:t>تنفيذه.</a:t>
            </a:r>
          </a:p>
          <a:p>
            <a:pPr lvl="1" algn="r" rtl="1"/>
            <a:r>
              <a:rPr lang="ar-SA" i="1" dirty="0"/>
              <a:t>التحضير</a:t>
            </a:r>
            <a:r>
              <a:rPr lang="en-GB" i="1" dirty="0"/>
              <a:t> ل</a:t>
            </a:r>
            <a:r>
              <a:rPr lang="ar-SA" i="1" dirty="0"/>
              <a:t>تقديم</a:t>
            </a:r>
            <a:r>
              <a:rPr lang="en-GB" i="1" dirty="0"/>
              <a:t> </a:t>
            </a:r>
            <a:r>
              <a:rPr lang="ar-SA" i="1" dirty="0"/>
              <a:t>ال</a:t>
            </a:r>
            <a:r>
              <a:rPr lang="en-GB" i="1" dirty="0"/>
              <a:t>أسباب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(٥ دقائق)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٥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(١٥ دقائق)</a:t>
            </a:r>
            <a:endParaRPr lang="en-GB" b="1" dirty="0"/>
          </a:p>
          <a:p>
            <a:pPr algn="r" rtl="1"/>
            <a:r>
              <a:rPr lang="en-GB" dirty="0"/>
              <a:t>اطلب من كل مجموعة أن</a:t>
            </a:r>
            <a:r>
              <a:rPr lang="ar-SA" dirty="0"/>
              <a:t> تقوم بالتقديم</a:t>
            </a:r>
            <a:r>
              <a:rPr lang="en-GB" dirty="0"/>
              <a:t> </a:t>
            </a:r>
          </a:p>
          <a:p>
            <a:pPr algn="r" rtl="1"/>
            <a:r>
              <a:rPr lang="en-GB" dirty="0"/>
              <a:t>راجع الاجابات المحتملة واستكملها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ال</a:t>
            </a:r>
            <a:r>
              <a:rPr lang="ar-SA" dirty="0"/>
              <a:t>مناصرة لصالح </a:t>
            </a:r>
            <a:r>
              <a:rPr lang="en-GB" dirty="0"/>
              <a:t>الطفل:</a:t>
            </a:r>
          </a:p>
          <a:p>
            <a:pPr lvl="1" algn="r" rtl="1"/>
            <a:r>
              <a:rPr lang="en-GB" dirty="0"/>
              <a:t>يمكن أن تشجع ال</a:t>
            </a:r>
            <a:r>
              <a:rPr lang="ar-SA" dirty="0"/>
              <a:t>أطفال</a:t>
            </a:r>
            <a:r>
              <a:rPr lang="en-GB" dirty="0"/>
              <a:t> على المشاركة والتعبير عن آرائهم</a:t>
            </a:r>
          </a:p>
          <a:p>
            <a:pPr lvl="1" algn="r" rtl="1"/>
            <a:r>
              <a:rPr lang="en-GB" dirty="0"/>
              <a:t>يمكن أن يكون لها أيضًا تأثير تمكيني ، مما يجعلهم يشعرون بمزيد من الثقة للدفاع عن أنفسهم والمطالبة بحقوقهم.</a:t>
            </a:r>
          </a:p>
          <a:p>
            <a:pPr marL="0" lvl="0" indent="0" algn="r" rtl="1">
              <a:buNone/>
            </a:pPr>
            <a:endParaRPr lang="en-GB" dirty="0"/>
          </a:p>
          <a:p>
            <a:pPr marL="0" lv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6236A845-1D93-1DE1-5DB0-08205B64FE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103FE91-C0B5-8700-428A-0CA1E676310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6:notes"/>
          <p:cNvSpPr txBox="1">
            <a:spLocks noGrp="1"/>
          </p:cNvSpPr>
          <p:nvPr>
            <p:ph type="body" idx="1"/>
          </p:nvPr>
        </p:nvSpPr>
        <p:spPr>
          <a:xfrm>
            <a:off x="477839" y="460375"/>
            <a:ext cx="6143624" cy="9313863"/>
          </a:xfrm>
        </p:spPr>
        <p:txBody>
          <a:bodyPr/>
          <a:lstStyle/>
          <a:p>
            <a:pPr lvl="0" algn="r" rtl="1"/>
            <a:r>
              <a:rPr lang="en-GB" dirty="0"/>
              <a:t>عجلة المشاعر:</a:t>
            </a:r>
          </a:p>
          <a:p>
            <a:pPr lvl="1" algn="r" rtl="1"/>
            <a:r>
              <a:rPr lang="en-GB" dirty="0"/>
              <a:t>هذا نشاط تثقيف نفسي</a:t>
            </a:r>
          </a:p>
          <a:p>
            <a:pPr lvl="1" algn="r" rtl="1"/>
            <a:r>
              <a:rPr lang="en-GB" dirty="0"/>
              <a:t>يمكن أن يساعد الأطفال على التعرف على المشاعر والعواطف</a:t>
            </a:r>
          </a:p>
          <a:p>
            <a:pPr lvl="1" algn="r" rtl="1"/>
            <a:r>
              <a:rPr lang="en-GB" dirty="0"/>
              <a:t>يمكن أن يساعدهم في التعرف على مشاعرهم</a:t>
            </a:r>
            <a:r>
              <a:rPr lang="ar-SA" dirty="0"/>
              <a:t> الخاصة</a:t>
            </a:r>
            <a:r>
              <a:rPr lang="en-GB" dirty="0"/>
              <a:t> ، وتعلم تصنيفها (كلمات مختلفة لوصف المشاعر المختلفة) ويمكن أن تشجعهم على التعبير عما يشعرون به.</a:t>
            </a:r>
          </a:p>
          <a:p>
            <a:pPr lvl="0" algn="r" rtl="1"/>
            <a:r>
              <a:rPr lang="ar-SA" dirty="0"/>
              <a:t>التنفس من </a:t>
            </a:r>
            <a:r>
              <a:rPr lang="en-GB" dirty="0"/>
              <a:t>البطن</a:t>
            </a:r>
          </a:p>
          <a:p>
            <a:pPr lvl="1" algn="r" rtl="1"/>
            <a:r>
              <a:rPr lang="en-GB" dirty="0"/>
              <a:t>هذا نشاط </a:t>
            </a:r>
            <a:r>
              <a:rPr lang="ar-SA" dirty="0"/>
              <a:t>لتن</a:t>
            </a:r>
            <a:r>
              <a:rPr lang="en-GB" dirty="0"/>
              <a:t>ظ</a:t>
            </a:r>
            <a:r>
              <a:rPr lang="ar-SA" dirty="0"/>
              <a:t>ي</a:t>
            </a:r>
            <a:r>
              <a:rPr lang="en-GB" dirty="0"/>
              <a:t>م </a:t>
            </a:r>
            <a:r>
              <a:rPr lang="ar-SA" dirty="0"/>
              <a:t>ال</a:t>
            </a:r>
            <a:r>
              <a:rPr lang="en-GB" dirty="0"/>
              <a:t>عاطفة</a:t>
            </a:r>
          </a:p>
          <a:p>
            <a:pPr lvl="1" algn="r" rtl="1"/>
            <a:r>
              <a:rPr lang="en-GB" dirty="0"/>
              <a:t>يمكن أن يساعد الطفل </a:t>
            </a:r>
            <a:r>
              <a:rPr lang="ar-SA" dirty="0"/>
              <a:t>أن يكون مدركًا لذاته</a:t>
            </a:r>
          </a:p>
          <a:p>
            <a:pPr lvl="1" algn="r" rtl="1"/>
            <a:r>
              <a:rPr lang="en-GB" dirty="0"/>
              <a:t>يمكن أن تساعد الطفل على استرخاء عقله وجسمه</a:t>
            </a:r>
          </a:p>
          <a:p>
            <a:pPr lvl="0" algn="r" rtl="1"/>
            <a:r>
              <a:rPr lang="en-GB" dirty="0"/>
              <a:t>تحديث م</a:t>
            </a:r>
            <a:r>
              <a:rPr lang="ar-SA" dirty="0"/>
              <a:t>سح</a:t>
            </a:r>
            <a:r>
              <a:rPr lang="en-GB" dirty="0"/>
              <a:t> الخدم</a:t>
            </a:r>
            <a:r>
              <a:rPr lang="ar-SA" dirty="0"/>
              <a:t>ات</a:t>
            </a:r>
            <a:r>
              <a:rPr lang="en-GB" dirty="0"/>
              <a:t>:</a:t>
            </a:r>
          </a:p>
          <a:p>
            <a:pPr lvl="1" algn="r" rtl="1"/>
            <a:r>
              <a:rPr lang="en-GB" dirty="0"/>
              <a:t>وهذا يشمل تحديث مسار الإحالة</a:t>
            </a:r>
          </a:p>
          <a:p>
            <a:pPr lvl="1" algn="r" rtl="1"/>
            <a:r>
              <a:rPr lang="en-GB" dirty="0"/>
              <a:t>يساعد ذلك أخصائي الحالة في الاحتفاظ بنظرة عامة عن أنواع الدعم المتاحة</a:t>
            </a:r>
          </a:p>
          <a:p>
            <a:pPr lvl="1" algn="r" rtl="1"/>
            <a:r>
              <a:rPr lang="en-GB" dirty="0"/>
              <a:t>يساعد ذلك أخصائي الحالة في التعرف بشكل أكبرعلى الخدمات التي تقدمها الجهات الفاعلة الأخرى.</a:t>
            </a:r>
          </a:p>
          <a:p>
            <a:pPr lvl="1" algn="r" rtl="1"/>
            <a:r>
              <a:rPr lang="en-GB" dirty="0"/>
              <a:t>هذه إحدى أفضل الممارسات لضمان الإحالات المناسبة للأطفال المحتاجين للدعم.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708E1C7-8602-B3F4-B741-A9DDBC77E82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3324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ar-SA" dirty="0"/>
              <a:t>مراجعة</a:t>
            </a:r>
            <a:r>
              <a:rPr lang="en-US" dirty="0"/>
              <a:t> عملية إدارة الحالة</a:t>
            </a:r>
          </a:p>
          <a:p>
            <a:pPr lvl="0" algn="r" rtl="1"/>
            <a:r>
              <a:rPr lang="en-US" dirty="0"/>
              <a:t>اشرح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موق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 </a:t>
            </a:r>
            <a:r>
              <a:rPr lang="en-US" dirty="0"/>
              <a:t>خطوة المتابعة والمراجعة</a:t>
            </a:r>
          </a:p>
          <a:p>
            <a:pPr lvl="0" algn="r" rtl="1"/>
            <a:r>
              <a:rPr lang="en-US" i="1" dirty="0"/>
              <a:t>يمكن متابعة سلامة الطفل ورفاهه في أي وقت أثناء عملية إدارة الحالة</a:t>
            </a:r>
            <a:r>
              <a:rPr lang="ar-SA" i="1" dirty="0"/>
              <a:t>، </a:t>
            </a:r>
            <a:r>
              <a:rPr lang="en-US" i="1" dirty="0"/>
              <a:t>بما في ذلك:</a:t>
            </a:r>
          </a:p>
          <a:p>
            <a:pPr lvl="1" algn="r" rtl="1"/>
            <a:r>
              <a:rPr lang="en-US" i="1" dirty="0"/>
              <a:t>مباشرة بعد التقييم</a:t>
            </a:r>
          </a:p>
          <a:p>
            <a:pPr lvl="1" algn="r" rtl="1"/>
            <a:r>
              <a:rPr lang="en-US" i="1" dirty="0"/>
              <a:t>بعد تطوير خط</a:t>
            </a:r>
            <a:r>
              <a:rPr lang="ar-SA" i="1" dirty="0"/>
              <a:t>ة ا</a:t>
            </a:r>
            <a:r>
              <a:rPr lang="en-US" i="1" dirty="0"/>
              <a:t>لحالة.</a:t>
            </a:r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498C45F-FAB6-38B4-3D9D-4565F35C61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BC35BF8-111F-4967-ACD7-3E85CC4F3A9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dirty="0">
                <a:sym typeface="Arial"/>
              </a:rPr>
              <a:t>عرض الشريحة</a:t>
            </a:r>
          </a:p>
          <a:p>
            <a:pPr algn="r" rtl="1"/>
            <a:r>
              <a:rPr lang="en-GB" i="1" dirty="0"/>
              <a:t>تتناول هذه الوحدة الخطوة الخامسة لإدارة الحالة وهي المتابعة والمراجعة.</a:t>
            </a:r>
          </a:p>
          <a:p>
            <a:pPr algn="r" rtl="1"/>
            <a:r>
              <a:rPr lang="en-GB" i="1" dirty="0">
                <a:sym typeface="Helvetica Neue"/>
              </a:rPr>
              <a:t>في هذه الوحدة سنتحدث عن بعض الطرق العديدة المختلفة للمتابعة وكيفية مراجعة حالة الطفل.</a:t>
            </a:r>
          </a:p>
          <a:p>
            <a:pPr algn="r" rtl="1"/>
            <a:r>
              <a:rPr lang="en-GB" i="1" dirty="0">
                <a:sym typeface="Arial"/>
              </a:rPr>
              <a:t>هل لدى أي شخص أي أسئلة أو بحاجة إلى توضيح؟</a:t>
            </a:r>
          </a:p>
          <a:p>
            <a:pPr algn="r" rtl="1"/>
            <a:r>
              <a:rPr lang="en-GB" i="1" dirty="0">
                <a:sym typeface="Arial"/>
              </a:rPr>
              <a:t>يمكن</a:t>
            </a:r>
            <a:r>
              <a:rPr lang="ar-SA" i="1" dirty="0">
                <a:sym typeface="Arial"/>
              </a:rPr>
              <a:t> الاطلاع</a:t>
            </a:r>
            <a:r>
              <a:rPr lang="en-GB" i="1" dirty="0">
                <a:sym typeface="Arial"/>
              </a:rPr>
              <a:t> على أهداف التعلم </a:t>
            </a:r>
            <a:r>
              <a:rPr lang="ar-SA" b="1" i="1" dirty="0">
                <a:sym typeface="Arial"/>
              </a:rPr>
              <a:t>في دليل العمل </a:t>
            </a:r>
            <a:r>
              <a:rPr lang="en-GB" b="1" i="1" dirty="0">
                <a:sym typeface="Arial"/>
              </a:rPr>
              <a:t>الصفحة</a:t>
            </a:r>
            <a:r>
              <a:rPr lang="ar-SA" b="1" i="1" dirty="0">
                <a:sym typeface="Arial"/>
              </a:rPr>
              <a:t> ١٧٠: </a:t>
            </a:r>
            <a:r>
              <a:rPr lang="en-GB" b="1" i="1" dirty="0">
                <a:sym typeface="Arial"/>
              </a:rPr>
              <a:t>أهداف التعلم</a:t>
            </a:r>
          </a:p>
          <a:p>
            <a:pPr algn="r" rtl="1"/>
            <a:endParaRPr lang="en-GB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C04495A-1030-5EE1-28F4-6829F55406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02BAAB04-F0E7-5172-71DC-00C80CE1394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الثانية: </a:t>
            </a:r>
            <a:r>
              <a:rPr lang="ar-SA" b="1" dirty="0"/>
              <a:t>ساعة و 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US" i="1" dirty="0"/>
              <a:t>سنناقش أولاً:</a:t>
            </a:r>
          </a:p>
          <a:p>
            <a:pPr lvl="1" algn="r" rtl="1"/>
            <a:r>
              <a:rPr lang="en-US" i="1" dirty="0"/>
              <a:t>لماذا</a:t>
            </a:r>
            <a:r>
              <a:rPr lang="ar-SA" i="1" dirty="0"/>
              <a:t> تعتبر</a:t>
            </a:r>
            <a:r>
              <a:rPr lang="en-US" i="1" dirty="0"/>
              <a:t> المتابعة مهمة</a:t>
            </a:r>
          </a:p>
          <a:p>
            <a:pPr lvl="1" algn="r" rtl="1"/>
            <a:r>
              <a:rPr lang="en-US" i="1" dirty="0"/>
              <a:t>الغرض من المتابعة</a:t>
            </a:r>
          </a:p>
          <a:p>
            <a:pPr lvl="1" algn="r" rtl="1"/>
            <a:r>
              <a:rPr lang="ar-SA" i="1" dirty="0"/>
              <a:t>ما الذي يجب متابعته بالضبط.</a:t>
            </a:r>
            <a:endParaRPr lang="en-US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D66D45DC-7CA7-19F7-147E-7CB3EE7F3E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F04958D-DDA2-DC3D-A9BF-995EED8F751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97D11-7B4C-6EB3-CF4D-2F8E6A36F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4209E-9346-F2AA-7138-6F9D93811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B21E5-9952-55D4-E379-555C72941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11A48-0813-DEF9-A3FE-BA882B620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A674D-D2D1-8AA7-5BB8-6CC86F4E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203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5AC4-9F53-89B8-30DB-537C8569F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765BC1-61DE-3D5F-35DA-6FBDD782D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E4287-F37C-CE38-1AF5-98B631B8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275A5-86C9-1676-CD26-1F867529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25441-F60F-C12C-34FF-5E9E2A61E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0205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3A014-B218-55F6-94AA-978DCFD119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5446EC-DEA5-1646-386F-DB87B83C0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C4C14-FC87-AF0C-C1EE-84C239E4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954DE-F313-0651-14B9-02EC97D2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FBA98-903E-0E03-97A7-216A481F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42855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chemeClr val="accen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0"/>
          <p:cNvSpPr/>
          <p:nvPr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0"/>
          <p:cNvSpPr txBox="1">
            <a:spLocks noGrp="1"/>
          </p:cNvSpPr>
          <p:nvPr>
            <p:ph type="title"/>
          </p:nvPr>
        </p:nvSpPr>
        <p:spPr>
          <a:xfrm>
            <a:off x="796385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4134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bg>
      <p:bgPr>
        <a:solidFill>
          <a:schemeClr val="accen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9"/>
          <p:cNvSpPr/>
          <p:nvPr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9"/>
          <p:cNvSpPr txBox="1">
            <a:spLocks noGrp="1"/>
          </p:cNvSpPr>
          <p:nvPr>
            <p:ph type="title"/>
          </p:nvPr>
        </p:nvSpPr>
        <p:spPr>
          <a:xfrm>
            <a:off x="1024548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3990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1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  <a:defRPr sz="3200" b="1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928DA7-E62C-340E-47F3-98EC43B9BE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C3AAD25-E4E9-EC99-2706-3DBA1EF34934}"/>
              </a:ext>
            </a:extLst>
          </p:cNvPr>
          <p:cNvSpPr/>
          <p:nvPr userDrawn="1"/>
        </p:nvSpPr>
        <p:spPr>
          <a:xfrm>
            <a:off x="766810" y="6277443"/>
            <a:ext cx="41607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1 Module 10: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Follow-up and Review</a:t>
            </a:r>
          </a:p>
        </p:txBody>
      </p:sp>
    </p:spTree>
    <p:extLst>
      <p:ext uri="{BB962C8B-B14F-4D97-AF65-F5344CB8AC3E}">
        <p14:creationId xmlns:p14="http://schemas.microsoft.com/office/powerpoint/2010/main" val="183097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E2D1B-556D-4BDD-1D76-97151FB9D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6AD33-7832-2E57-2639-16EEEEB1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EB42E-B2E8-0BC2-8E6F-879DDD15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F4DC1-85FA-0E76-D359-DDE52C70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33133-126F-D338-183C-C82AADAF8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941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0535-744C-7E5B-1964-CF4745132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08764-0794-512B-F3D6-70AD53D8D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4B741-42D2-A2F5-A0F6-CADF75B71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FB15D-352E-FC47-D062-AD551610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F2F68-6275-B4DB-4E9D-FD4259D6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4043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C3722-489A-D219-3A66-BC027DCED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A216E-112C-8620-F556-83FD42D17C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612F1-8D11-A5FA-8E93-4AAD5256D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D9D58-A35A-DFBD-8F69-1E6DB979F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9110F-B7D6-54EA-47F4-4AFF7306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A838B-61E7-01B1-41D1-AFDD14DA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0354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93F7-7588-5C7A-01D1-96BCBE703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CDA6D-6549-CCD9-A40A-223D4CC1E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B89A5-3F13-FB58-3155-DC6C24452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8BAEE-7889-82AC-9074-0E49491E0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D074ED-1A36-BC65-81B1-1935BA5EE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B17AD-38FF-5A2D-EBAA-210FC6A6C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BADE5B-29B1-DEE7-64D6-FE4415D3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60A10F-BD89-B4D1-EDD2-F20AF91B5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335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B53A-AEF6-E305-05A3-DE2BF43A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9D84-050D-2181-4F0E-38668BC2F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BC62C-BA43-C9F5-985F-77E3F1175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DB083-83B2-532E-FC01-A4577CEDA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6067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2AA1E2-CD0C-16A3-00DB-4435FB86F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BCD134-BCDC-3BB0-5E13-8F2356E0F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A38D4-01B3-285A-01F9-B911B6C0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7294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CA8D-CB09-41AD-43D6-E90BBC4A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93D8F-361E-47F7-71F8-C0CC83A09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7828B-7242-A3D6-4726-649310389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64094-73BE-E0CC-8E73-CAE2FA24B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9A44E-E94C-48E3-E0AF-3F9F8D1BC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38DE6-44DF-E1AA-3E0A-AE4F63A9B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9292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5C62-DA4F-AF2B-F533-B792D5A03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2E936-D1C9-5352-4A13-2F27C7688E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5042F5-8038-430A-272F-6E8A37DA2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200D4-ACC8-BEA7-0AE4-1C7914F8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CFAEB-E7C1-477B-D231-B0B4CCEAA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718D6-065A-9B6F-70D3-3A3EEA98F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6889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9E161D-208E-6406-80D5-83AA28863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D4C8FE-70A3-2078-410F-196122CB6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FA67-11F8-2BB2-812F-A62BAE823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2FBD0-D69E-47CB-BE57-4D41A3F8B326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EDA78-1D51-8749-C161-36D7F6FFD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51BE5-B1A4-E351-3D27-39FC76F6E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01E3F-FBD2-489A-A935-D68F4F1B4298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2157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F_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5096-BF6B-1D14-86DE-728CD7E9D0AD}"/>
              </a:ext>
            </a:extLst>
          </p:cNvPr>
          <p:cNvSpPr txBox="1"/>
          <p:nvPr/>
        </p:nvSpPr>
        <p:spPr>
          <a:xfrm>
            <a:off x="851850" y="1516739"/>
            <a:ext cx="5140411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5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 المراجعة</a:t>
            </a:r>
          </a:p>
          <a:p>
            <a:r>
              <a:rPr lang="ar-SA" sz="5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ar-SA" sz="2800" b="1" spc="3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١ الوحدة العاشرة</a:t>
            </a:r>
            <a:endParaRPr lang="en-CA" sz="2800" b="1" spc="3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A8722C8-A051-D289-0A23-0690D39D32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449460"/>
            <a:ext cx="2405008" cy="923462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AB1661EB-452F-1125-B53B-AD463E66C7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551101"/>
            <a:ext cx="2405009" cy="685884"/>
          </a:xfrm>
          <a:prstGeom prst="rect">
            <a:avLst/>
          </a:prstGeom>
        </p:spPr>
      </p:pic>
      <p:sp>
        <p:nvSpPr>
          <p:cNvPr id="10" name="Hexagon 9">
            <a:extLst>
              <a:ext uri="{FF2B5EF4-FFF2-40B4-BE49-F238E27FC236}">
                <a16:creationId xmlns:a16="http://schemas.microsoft.com/office/drawing/2014/main" id="{D4D3279D-F4B9-5279-34B6-3894A21136C2}"/>
              </a:ext>
            </a:extLst>
          </p:cNvPr>
          <p:cNvSpPr/>
          <p:nvPr/>
        </p:nvSpPr>
        <p:spPr>
          <a:xfrm rot="1782986">
            <a:off x="6596435" y="1550461"/>
            <a:ext cx="4536237" cy="3910539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FEDC178-3452-8699-1E97-F93C5242BB74}"/>
              </a:ext>
            </a:extLst>
          </p:cNvPr>
          <p:cNvGrpSpPr/>
          <p:nvPr/>
        </p:nvGrpSpPr>
        <p:grpSpPr>
          <a:xfrm>
            <a:off x="7778550" y="2363058"/>
            <a:ext cx="2289499" cy="2285343"/>
            <a:chOff x="-2278403" y="2075258"/>
            <a:chExt cx="477573" cy="476706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BAFA32F-BCEB-2018-E1BB-6F8B34DA68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2057174" y="2075258"/>
              <a:ext cx="0" cy="476247"/>
            </a:xfrm>
            <a:prstGeom prst="straightConnector1">
              <a:avLst/>
            </a:prstGeom>
            <a:ln w="2032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022F0F4-A4BD-7532-4BCF-630BD92524EA}"/>
                </a:ext>
              </a:extLst>
            </p:cNvPr>
            <p:cNvSpPr/>
            <p:nvPr/>
          </p:nvSpPr>
          <p:spPr>
            <a:xfrm>
              <a:off x="-2278403" y="2221377"/>
              <a:ext cx="126369" cy="330587"/>
            </a:xfrm>
            <a:custGeom>
              <a:avLst/>
              <a:gdLst>
                <a:gd name="connsiteX0" fmla="*/ 176784 w 176784"/>
                <a:gd name="connsiteY0" fmla="*/ 438912 h 438912"/>
                <a:gd name="connsiteX1" fmla="*/ 176784 w 176784"/>
                <a:gd name="connsiteY1" fmla="*/ 182880 h 438912"/>
                <a:gd name="connsiteX2" fmla="*/ 0 w 176784"/>
                <a:gd name="connsiteY2" fmla="*/ 0 h 438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784" h="438912">
                  <a:moveTo>
                    <a:pt x="176784" y="438912"/>
                  </a:moveTo>
                  <a:lnTo>
                    <a:pt x="176784" y="182880"/>
                  </a:lnTo>
                  <a:lnTo>
                    <a:pt x="0" y="0"/>
                  </a:lnTo>
                </a:path>
              </a:pathLst>
            </a:custGeom>
            <a:noFill/>
            <a:ln w="20320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EFA0291-46B4-6EAC-C612-367FC936D161}"/>
                </a:ext>
              </a:extLst>
            </p:cNvPr>
            <p:cNvSpPr/>
            <p:nvPr/>
          </p:nvSpPr>
          <p:spPr>
            <a:xfrm>
              <a:off x="-1970774" y="2230560"/>
              <a:ext cx="169944" cy="316812"/>
            </a:xfrm>
            <a:custGeom>
              <a:avLst/>
              <a:gdLst>
                <a:gd name="connsiteX0" fmla="*/ 0 w 237744"/>
                <a:gd name="connsiteY0" fmla="*/ 420624 h 420624"/>
                <a:gd name="connsiteX1" fmla="*/ 0 w 237744"/>
                <a:gd name="connsiteY1" fmla="*/ 73152 h 420624"/>
                <a:gd name="connsiteX2" fmla="*/ 237744 w 237744"/>
                <a:gd name="connsiteY2" fmla="*/ 0 h 420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7744" h="420624">
                  <a:moveTo>
                    <a:pt x="0" y="420624"/>
                  </a:moveTo>
                  <a:lnTo>
                    <a:pt x="0" y="73152"/>
                  </a:lnTo>
                  <a:lnTo>
                    <a:pt x="237744" y="0"/>
                  </a:lnTo>
                </a:path>
              </a:pathLst>
            </a:custGeom>
            <a:noFill/>
            <a:ln w="20320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2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مناقشة جماعية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3" name="Google Shape;483;p12"/>
          <p:cNvSpPr/>
          <p:nvPr/>
        </p:nvSpPr>
        <p:spPr>
          <a:xfrm>
            <a:off x="5936343" y="1389549"/>
            <a:ext cx="5232475" cy="4563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en-GB" sz="40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لماذا تعتقد أنه من المهم متابع</a:t>
            </a:r>
            <a:r>
              <a:rPr lang="ar-SA" sz="40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ة</a:t>
            </a:r>
            <a:r>
              <a:rPr lang="en-GB" sz="40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الحالات</a:t>
            </a:r>
            <a:r>
              <a:rPr lang="en-GB" sz="40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؟</a:t>
            </a:r>
            <a:r>
              <a:rPr lang="en-GB" sz="4000" b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4000" b="1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484" name="Google Shape;484;p12"/>
          <p:cNvGrpSpPr/>
          <p:nvPr/>
        </p:nvGrpSpPr>
        <p:grpSpPr>
          <a:xfrm>
            <a:off x="1756312" y="2194390"/>
            <a:ext cx="3415887" cy="2678824"/>
            <a:chOff x="1117683" y="2194390"/>
            <a:chExt cx="3415887" cy="2678824"/>
          </a:xfrm>
          <a:solidFill>
            <a:schemeClr val="accent1"/>
          </a:solidFill>
        </p:grpSpPr>
        <p:sp>
          <p:nvSpPr>
            <p:cNvPr id="485" name="Google Shape;485;p12"/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12"/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12"/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8C508FE-D5FA-7F4E-9CEC-4D7C8A8CE3A0}"/>
              </a:ext>
            </a:extLst>
          </p:cNvPr>
          <p:cNvSpPr txBox="1"/>
          <p:nvPr/>
        </p:nvSpPr>
        <p:spPr>
          <a:xfrm>
            <a:off x="5698480" y="2814258"/>
            <a:ext cx="1625600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pPr marR="0" lvl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تقييم التغييرات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167C5-AC45-ABA5-8BD2-7F43D4539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الغرض من المتابعة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A036A4-7718-5233-A345-7AAE896D36EE}"/>
              </a:ext>
            </a:extLst>
          </p:cNvPr>
          <p:cNvSpPr txBox="1"/>
          <p:nvPr/>
        </p:nvSpPr>
        <p:spPr>
          <a:xfrm>
            <a:off x="3650343" y="1596125"/>
            <a:ext cx="7416799" cy="7551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lvl="0" algn="ct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متابعة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C6C69-BA24-6B6D-92E7-1A7A1C8EB650}"/>
              </a:ext>
            </a:extLst>
          </p:cNvPr>
          <p:cNvSpPr txBox="1"/>
          <p:nvPr/>
        </p:nvSpPr>
        <p:spPr>
          <a:xfrm>
            <a:off x="3814869" y="2814259"/>
            <a:ext cx="1625600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pPr lvl="0" algn="ct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الحفاظ على / تعزيز العلاقات</a:t>
            </a:r>
            <a:endParaRPr lang="en-BE" sz="2400" b="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097D3B-EA60-6E4F-4912-8A214F72F60C}"/>
              </a:ext>
            </a:extLst>
          </p:cNvPr>
          <p:cNvSpPr txBox="1"/>
          <p:nvPr/>
        </p:nvSpPr>
        <p:spPr>
          <a:xfrm>
            <a:off x="7582091" y="2814259"/>
            <a:ext cx="1625600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pPr lvl="0" algn="ct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تحديد ما إذا تم إحراز تقدم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556DF7-0EC6-49F4-62F0-7973798378C7}"/>
              </a:ext>
            </a:extLst>
          </p:cNvPr>
          <p:cNvSpPr txBox="1"/>
          <p:nvPr/>
        </p:nvSpPr>
        <p:spPr>
          <a:xfrm>
            <a:off x="9465703" y="2814259"/>
            <a:ext cx="1625600" cy="13280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noAutofit/>
          </a:bodyPr>
          <a:lstStyle/>
          <a:p>
            <a:pPr lvl="0" algn="ct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مراقبة سلامة الطفل ورفاهه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30A1D3-5A68-495D-5CB3-F71A1D07AE8A}"/>
              </a:ext>
            </a:extLst>
          </p:cNvPr>
          <p:cNvSpPr txBox="1"/>
          <p:nvPr/>
        </p:nvSpPr>
        <p:spPr>
          <a:xfrm>
            <a:off x="4806759" y="4516170"/>
            <a:ext cx="1519131" cy="17062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تنسيق ومراجعة تقديم الخدمة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06FDFE-14DA-0DD5-D1EE-01AC8C3BB266}"/>
              </a:ext>
            </a:extLst>
          </p:cNvPr>
          <p:cNvSpPr txBox="1"/>
          <p:nvPr/>
        </p:nvSpPr>
        <p:spPr>
          <a:xfrm>
            <a:off x="6712808" y="4516170"/>
            <a:ext cx="1519131" cy="1328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إذا تم تلبية احتياجات الطفل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6B44C7A-5DB2-4B14-F5BB-E22285270A38}"/>
              </a:ext>
            </a:extLst>
          </p:cNvPr>
          <p:cNvGrpSpPr/>
          <p:nvPr/>
        </p:nvGrpSpPr>
        <p:grpSpPr>
          <a:xfrm>
            <a:off x="1057170" y="2077319"/>
            <a:ext cx="1856330" cy="3311490"/>
            <a:chOff x="5102983" y="1330093"/>
            <a:chExt cx="611190" cy="1090296"/>
          </a:xfrm>
          <a:solidFill>
            <a:schemeClr val="accent1"/>
          </a:solidFill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B676F85-B836-AD99-71AF-C8740D0138D6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21" name="Round Same Side Corner Rectangle 25">
                <a:extLst>
                  <a:ext uri="{FF2B5EF4-FFF2-40B4-BE49-F238E27FC236}">
                    <a16:creationId xmlns:a16="http://schemas.microsoft.com/office/drawing/2014/main" id="{22ACA211-0244-C645-F5EA-162D514A48AE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2" name="Round Same Side Corner Rectangle 26">
                <a:extLst>
                  <a:ext uri="{FF2B5EF4-FFF2-40B4-BE49-F238E27FC236}">
                    <a16:creationId xmlns:a16="http://schemas.microsoft.com/office/drawing/2014/main" id="{D698FC97-E2BF-5A8E-0525-4294D260CB07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2E36EEC-25D1-B14D-E9A0-A6DA6FA418F2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5" name="Round Same Side Corner Rectangle 26">
              <a:extLst>
                <a:ext uri="{FF2B5EF4-FFF2-40B4-BE49-F238E27FC236}">
                  <a16:creationId xmlns:a16="http://schemas.microsoft.com/office/drawing/2014/main" id="{C267B3D1-604F-78B6-6ADE-0B5AC44EE0DB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1DE719D-FEDA-B055-5283-BA7F8773F4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E88E4CC-BD7A-1B09-D308-4CE8E14EB0EC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18" name="Flowchart: Manual Operation 17">
                <a:extLst>
                  <a:ext uri="{FF2B5EF4-FFF2-40B4-BE49-F238E27FC236}">
                    <a16:creationId xmlns:a16="http://schemas.microsoft.com/office/drawing/2014/main" id="{C5936D96-1E73-E842-D2CA-D69F0127EECA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Round Same Side Corner Rectangle 23">
                <a:extLst>
                  <a:ext uri="{FF2B5EF4-FFF2-40B4-BE49-F238E27FC236}">
                    <a16:creationId xmlns:a16="http://schemas.microsoft.com/office/drawing/2014/main" id="{E1D4CF4C-5A91-EF3D-2F8B-8EFD9247E568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273187A9-BD56-EDED-487C-BDD68D3FB419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38" name="Arrow: Down 37">
            <a:extLst>
              <a:ext uri="{FF2B5EF4-FFF2-40B4-BE49-F238E27FC236}">
                <a16:creationId xmlns:a16="http://schemas.microsoft.com/office/drawing/2014/main" id="{86F91B4E-6803-9AD5-4559-881803C19027}"/>
              </a:ext>
            </a:extLst>
          </p:cNvPr>
          <p:cNvSpPr/>
          <p:nvPr/>
        </p:nvSpPr>
        <p:spPr>
          <a:xfrm>
            <a:off x="4448579" y="2222593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EEC4C636-586D-BA45-71D2-A6B978271870}"/>
              </a:ext>
            </a:extLst>
          </p:cNvPr>
          <p:cNvSpPr/>
          <p:nvPr/>
        </p:nvSpPr>
        <p:spPr>
          <a:xfrm>
            <a:off x="6369287" y="2222593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3B71FE66-B100-027C-434F-03BFE9F1BE1E}"/>
              </a:ext>
            </a:extLst>
          </p:cNvPr>
          <p:cNvSpPr/>
          <p:nvPr/>
        </p:nvSpPr>
        <p:spPr>
          <a:xfrm>
            <a:off x="8231939" y="2222593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8F3ABC68-E6CB-2C94-A6B5-28090BACBEB4}"/>
              </a:ext>
            </a:extLst>
          </p:cNvPr>
          <p:cNvSpPr/>
          <p:nvPr/>
        </p:nvSpPr>
        <p:spPr>
          <a:xfrm>
            <a:off x="10079484" y="2222593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59B4A997-974B-D2B5-3EC8-C85246114343}"/>
              </a:ext>
            </a:extLst>
          </p:cNvPr>
          <p:cNvSpPr/>
          <p:nvPr/>
        </p:nvSpPr>
        <p:spPr>
          <a:xfrm>
            <a:off x="5732186" y="3984095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9C366DCE-412C-F35F-4A70-E85E12325C6E}"/>
              </a:ext>
            </a:extLst>
          </p:cNvPr>
          <p:cNvSpPr/>
          <p:nvPr/>
        </p:nvSpPr>
        <p:spPr>
          <a:xfrm>
            <a:off x="6910983" y="3984095"/>
            <a:ext cx="358180" cy="408623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19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تعريف الرفاهية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9DA4E-E1F6-9CF8-129E-18807698594C}"/>
              </a:ext>
            </a:extLst>
          </p:cNvPr>
          <p:cNvSpPr txBox="1"/>
          <p:nvPr/>
        </p:nvSpPr>
        <p:spPr>
          <a:xfrm>
            <a:off x="4591728" y="5409530"/>
            <a:ext cx="65824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1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التحالف من أجل حماية الطفل في العمل الإنساني (2021). تعريف وقياس</a:t>
            </a:r>
            <a:r>
              <a:rPr lang="ar-SA" sz="1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رفاه</a:t>
            </a:r>
            <a:r>
              <a:rPr lang="en-US" sz="1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الطفل في العمل الإنساني</a:t>
            </a:r>
            <a:r>
              <a:rPr lang="ar-SA" sz="1400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400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C8CD9D-425C-466B-6C22-8D8EA108180E}"/>
              </a:ext>
            </a:extLst>
          </p:cNvPr>
          <p:cNvSpPr/>
          <p:nvPr/>
        </p:nvSpPr>
        <p:spPr>
          <a:xfrm>
            <a:off x="4405989" y="1548632"/>
            <a:ext cx="7236215" cy="11005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3888" algn="r" rtl="1"/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رفاه الطفل ه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حالة ديناميكية وذاتية وموضوعية 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 ال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صحة الجسدية والمعرفية والعاطفية والروحية والاجتماعية التي يتحقق فيها النمو الأمثل للأطفال من خلال: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EE8E90-ABE5-D5AF-0BAB-387BFF589C72}"/>
              </a:ext>
            </a:extLst>
          </p:cNvPr>
          <p:cNvSpPr txBox="1"/>
          <p:nvPr/>
        </p:nvSpPr>
        <p:spPr>
          <a:xfrm>
            <a:off x="4591728" y="2912953"/>
            <a:ext cx="65688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الأمان من </a:t>
            </a:r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الإساءة 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والإهمال والاستغلال والعنف ؛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تلبية الاحتياجات الأساسية ، بما في ذلك تلك التي تعزز البقاء والتنمية ؛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والرعاية المقدمة من قبل مقدمي الرعاية ال</a:t>
            </a:r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دائمين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والمتجاوبين ؛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علاقات داعمة مع الأقارب والأقران والمعلمين وأفراد المجتمع والمجتمع ككل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فرصة للأطفال لممارسة </a:t>
            </a:r>
            <a:r>
              <a:rPr lang="ar-S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المسؤولية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على أساس قدراتهم المتطورة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BE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04845FD-140C-DB0E-F63B-496A522C6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828" y="1434743"/>
            <a:ext cx="3199077" cy="449800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77005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F611-3E53-3CCA-BB17-A9FF834C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راقب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رفاه الطفل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oogle Shape;604;p20">
            <a:extLst>
              <a:ext uri="{FF2B5EF4-FFF2-40B4-BE49-F238E27FC236}">
                <a16:creationId xmlns:a16="http://schemas.microsoft.com/office/drawing/2014/main" id="{BBE6C72A-7370-FD77-05E1-DD6AF4DFB60B}"/>
              </a:ext>
            </a:extLst>
          </p:cNvPr>
          <p:cNvGrpSpPr/>
          <p:nvPr/>
        </p:nvGrpSpPr>
        <p:grpSpPr>
          <a:xfrm>
            <a:off x="4360315" y="1542887"/>
            <a:ext cx="2682723" cy="4686777"/>
            <a:chOff x="7729092" y="2226754"/>
            <a:chExt cx="2185223" cy="37301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" name="Google Shape;605;p20">
              <a:extLst>
                <a:ext uri="{FF2B5EF4-FFF2-40B4-BE49-F238E27FC236}">
                  <a16:creationId xmlns:a16="http://schemas.microsoft.com/office/drawing/2014/main" id="{A1E7FA73-8F0C-2C81-D9D9-597C53362B47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 w="76200"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606;p20">
              <a:extLst>
                <a:ext uri="{FF2B5EF4-FFF2-40B4-BE49-F238E27FC236}">
                  <a16:creationId xmlns:a16="http://schemas.microsoft.com/office/drawing/2014/main" id="{859A2B20-3159-9479-01C8-5ADFA578AF62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 w="76200"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" name="Google Shape;607;p20">
              <a:extLst>
                <a:ext uri="{FF2B5EF4-FFF2-40B4-BE49-F238E27FC236}">
                  <a16:creationId xmlns:a16="http://schemas.microsoft.com/office/drawing/2014/main" id="{229B9307-0172-72B9-E062-DDB2EDE43976}"/>
                </a:ext>
              </a:extLst>
            </p:cNvPr>
            <p:cNvGrpSpPr/>
            <p:nvPr/>
          </p:nvGrpSpPr>
          <p:grpSpPr>
            <a:xfrm rot="507905">
              <a:off x="7839580" y="3799168"/>
              <a:ext cx="669658" cy="1550686"/>
              <a:chOff x="7916671" y="3912471"/>
              <a:chExt cx="669658" cy="1550686"/>
            </a:xfrm>
            <a:grpFill/>
          </p:grpSpPr>
          <p:sp>
            <p:nvSpPr>
              <p:cNvPr id="11" name="Google Shape;608;p20">
                <a:extLst>
                  <a:ext uri="{FF2B5EF4-FFF2-40B4-BE49-F238E27FC236}">
                    <a16:creationId xmlns:a16="http://schemas.microsoft.com/office/drawing/2014/main" id="{8AA6F167-DB90-64E0-8BC1-A70FC7ED1FBF}"/>
                  </a:ext>
                </a:extLst>
              </p:cNvPr>
              <p:cNvSpPr/>
              <p:nvPr/>
            </p:nvSpPr>
            <p:spPr>
              <a:xfrm rot="-10029813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 w="76200"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2" name="Google Shape;609;p20">
                <a:extLst>
                  <a:ext uri="{FF2B5EF4-FFF2-40B4-BE49-F238E27FC236}">
                    <a16:creationId xmlns:a16="http://schemas.microsoft.com/office/drawing/2014/main" id="{6F70FEFC-B997-3D76-B5EC-C0D57974C4D6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 w="76200"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8" name="Google Shape;610;p20">
              <a:extLst>
                <a:ext uri="{FF2B5EF4-FFF2-40B4-BE49-F238E27FC236}">
                  <a16:creationId xmlns:a16="http://schemas.microsoft.com/office/drawing/2014/main" id="{655F3695-FB9A-2FAE-737E-4E0EF2D6034C}"/>
                </a:ext>
              </a:extLst>
            </p:cNvPr>
            <p:cNvGrpSpPr/>
            <p:nvPr/>
          </p:nvGrpSpPr>
          <p:grpSpPr>
            <a:xfrm rot="-494171" flipH="1">
              <a:off x="9124058" y="3789398"/>
              <a:ext cx="682707" cy="1550686"/>
              <a:chOff x="7916671" y="3912471"/>
              <a:chExt cx="669658" cy="1550686"/>
            </a:xfrm>
            <a:grpFill/>
          </p:grpSpPr>
          <p:sp>
            <p:nvSpPr>
              <p:cNvPr id="9" name="Google Shape;611;p20">
                <a:extLst>
                  <a:ext uri="{FF2B5EF4-FFF2-40B4-BE49-F238E27FC236}">
                    <a16:creationId xmlns:a16="http://schemas.microsoft.com/office/drawing/2014/main" id="{DC644D8D-57CA-053E-023B-3BD0B542F254}"/>
                  </a:ext>
                </a:extLst>
              </p:cNvPr>
              <p:cNvSpPr/>
              <p:nvPr/>
            </p:nvSpPr>
            <p:spPr>
              <a:xfrm rot="-10029813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 w="76200"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0" name="Google Shape;612;p20">
                <a:extLst>
                  <a:ext uri="{FF2B5EF4-FFF2-40B4-BE49-F238E27FC236}">
                    <a16:creationId xmlns:a16="http://schemas.microsoft.com/office/drawing/2014/main" id="{D1598C14-2EF8-A7EF-1031-92DE530F13C9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 w="76200"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62EBB26-94FF-8A09-197D-57266FC02CE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DD01A0A3-53CD-034A-DDFC-2DF7A136227C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3901F1B-7E01-CB11-5DB8-75BA8498B14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290F178-26F3-CA07-1D8F-BDCA49192C0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١٧١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38B0B494-C6C4-3D6D-B7D8-0725284E25F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1DE7047-81CC-3AEF-1C3F-292D47F9253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BD97A435-E858-B058-02E0-65C200D3490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9E68EF3-5BA5-F594-E3A0-C4A7AB0F6B0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4252799-8040-AD28-547C-A2C591426EF3}"/>
              </a:ext>
            </a:extLst>
          </p:cNvPr>
          <p:cNvGrpSpPr/>
          <p:nvPr/>
        </p:nvGrpSpPr>
        <p:grpSpPr>
          <a:xfrm>
            <a:off x="2679513" y="2305145"/>
            <a:ext cx="1765189" cy="1734826"/>
            <a:chOff x="3040073" y="3330439"/>
            <a:chExt cx="1765189" cy="1734826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9BCFC31-3FB3-1FFE-AA81-6140C94E104C}"/>
                </a:ext>
              </a:extLst>
            </p:cNvPr>
            <p:cNvSpPr txBox="1"/>
            <p:nvPr/>
          </p:nvSpPr>
          <p:spPr>
            <a:xfrm>
              <a:off x="3062261" y="3806961"/>
              <a:ext cx="1743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dirty="0"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الصحة الاجتماعية</a:t>
              </a:r>
              <a:endParaRPr lang="en-BE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F181AB-2DB8-B3FF-2341-6C09D3DC731E}"/>
                </a:ext>
              </a:extLst>
            </p:cNvPr>
            <p:cNvSpPr/>
            <p:nvPr/>
          </p:nvSpPr>
          <p:spPr>
            <a:xfrm>
              <a:off x="3040073" y="3330439"/>
              <a:ext cx="1734826" cy="1734826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EF9481C-DA3F-1EE9-8A2F-385C372B0AEF}"/>
              </a:ext>
            </a:extLst>
          </p:cNvPr>
          <p:cNvGrpSpPr/>
          <p:nvPr/>
        </p:nvGrpSpPr>
        <p:grpSpPr>
          <a:xfrm>
            <a:off x="5589823" y="1253747"/>
            <a:ext cx="1734826" cy="1734826"/>
            <a:chOff x="6274160" y="1152192"/>
            <a:chExt cx="1734826" cy="173482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C326FA8-91AE-AD06-6AD7-7384364E8EE0}"/>
                </a:ext>
              </a:extLst>
            </p:cNvPr>
            <p:cNvSpPr txBox="1"/>
            <p:nvPr/>
          </p:nvSpPr>
          <p:spPr>
            <a:xfrm>
              <a:off x="6274161" y="1696625"/>
              <a:ext cx="16909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dirty="0"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الصحة المعرفية</a:t>
              </a:r>
              <a:endParaRPr lang="en-BE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E1450B5-771F-7376-B240-7AC2F424E44E}"/>
                </a:ext>
              </a:extLst>
            </p:cNvPr>
            <p:cNvSpPr/>
            <p:nvPr/>
          </p:nvSpPr>
          <p:spPr>
            <a:xfrm>
              <a:off x="6274160" y="1152192"/>
              <a:ext cx="1734826" cy="1734826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35E6371-B158-7FE0-B0ED-C5EA5018DEFB}"/>
              </a:ext>
            </a:extLst>
          </p:cNvPr>
          <p:cNvGrpSpPr/>
          <p:nvPr/>
        </p:nvGrpSpPr>
        <p:grpSpPr>
          <a:xfrm>
            <a:off x="7960646" y="2256129"/>
            <a:ext cx="1734826" cy="1734826"/>
            <a:chOff x="8342747" y="2711434"/>
            <a:chExt cx="1734826" cy="173482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7CAB1E-9968-2DA8-144C-86BA6876659E}"/>
                </a:ext>
              </a:extLst>
            </p:cNvPr>
            <p:cNvSpPr txBox="1"/>
            <p:nvPr/>
          </p:nvSpPr>
          <p:spPr>
            <a:xfrm>
              <a:off x="8364671" y="3253223"/>
              <a:ext cx="16909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dirty="0"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الصحة الروحية</a:t>
              </a:r>
              <a:endParaRPr lang="en-BE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934EDFF-5051-39A9-4C8E-2AAFB2FC48DF}"/>
                </a:ext>
              </a:extLst>
            </p:cNvPr>
            <p:cNvSpPr/>
            <p:nvPr/>
          </p:nvSpPr>
          <p:spPr>
            <a:xfrm>
              <a:off x="8342747" y="2711434"/>
              <a:ext cx="1734826" cy="1734826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B2D061DA-367B-D1B1-11DA-7C189E7946C8}"/>
              </a:ext>
            </a:extLst>
          </p:cNvPr>
          <p:cNvGrpSpPr/>
          <p:nvPr/>
        </p:nvGrpSpPr>
        <p:grpSpPr>
          <a:xfrm>
            <a:off x="5446158" y="3143897"/>
            <a:ext cx="1992387" cy="1734826"/>
            <a:chOff x="5593033" y="3039992"/>
            <a:chExt cx="1992387" cy="173482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5954EF5-0BEF-DD55-8004-6FF43DC1A539}"/>
                </a:ext>
              </a:extLst>
            </p:cNvPr>
            <p:cNvSpPr txBox="1"/>
            <p:nvPr/>
          </p:nvSpPr>
          <p:spPr>
            <a:xfrm>
              <a:off x="5593033" y="3601955"/>
              <a:ext cx="1992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dirty="0"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الصحة النفسية</a:t>
              </a:r>
              <a:endParaRPr lang="en-BE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4E6EA82-4479-308C-6647-24D9E2E48CD3}"/>
                </a:ext>
              </a:extLst>
            </p:cNvPr>
            <p:cNvSpPr/>
            <p:nvPr/>
          </p:nvSpPr>
          <p:spPr>
            <a:xfrm>
              <a:off x="5717546" y="3039992"/>
              <a:ext cx="1734826" cy="1734826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21D7ECF-5159-F0C8-E848-D0441873E816}"/>
              </a:ext>
            </a:extLst>
          </p:cNvPr>
          <p:cNvGrpSpPr/>
          <p:nvPr/>
        </p:nvGrpSpPr>
        <p:grpSpPr>
          <a:xfrm>
            <a:off x="4046267" y="4550590"/>
            <a:ext cx="1992387" cy="1734826"/>
            <a:chOff x="4615971" y="4428101"/>
            <a:chExt cx="1992387" cy="1734826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C118463-78E5-E8C5-4D01-AE303DDB08EB}"/>
                </a:ext>
              </a:extLst>
            </p:cNvPr>
            <p:cNvSpPr txBox="1"/>
            <p:nvPr/>
          </p:nvSpPr>
          <p:spPr>
            <a:xfrm>
              <a:off x="4615971" y="4960658"/>
              <a:ext cx="1992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400" dirty="0"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الصحة الجسدية</a:t>
              </a:r>
              <a:endParaRPr lang="en-BE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93204D99-9F34-856C-CE43-59A60C785A15}"/>
                </a:ext>
              </a:extLst>
            </p:cNvPr>
            <p:cNvSpPr/>
            <p:nvPr/>
          </p:nvSpPr>
          <p:spPr>
            <a:xfrm>
              <a:off x="4728643" y="4428101"/>
              <a:ext cx="1734826" cy="1734826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2400" dirty="0"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5673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01185B54-E0A6-F28B-BC01-3FF30394C696}"/>
              </a:ext>
            </a:extLst>
          </p:cNvPr>
          <p:cNvSpPr txBox="1">
            <a:spLocks/>
          </p:cNvSpPr>
          <p:nvPr/>
        </p:nvSpPr>
        <p:spPr>
          <a:xfrm>
            <a:off x="4738392" y="286683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199399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327E66-4D62-E2FE-B0DB-5B0E5C96C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43" y="120516"/>
            <a:ext cx="10515600" cy="868968"/>
          </a:xfrm>
        </p:spPr>
        <p:txBody>
          <a:bodyPr>
            <a:normAutofit/>
          </a:bodyPr>
          <a:lstStyle/>
          <a:p>
            <a:pPr rtl="1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حد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د التقدم بالاطلاع على التقييم</a:t>
            </a:r>
            <a:endParaRPr lang="en-B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8607E13A-5BDE-057B-1399-3357334782CB}"/>
              </a:ext>
            </a:extLst>
          </p:cNvPr>
          <p:cNvSpPr/>
          <p:nvPr/>
        </p:nvSpPr>
        <p:spPr>
          <a:xfrm>
            <a:off x="0" y="2257215"/>
            <a:ext cx="5753100" cy="3477575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02EFEA6-DBD1-7CB6-7AEB-AF1EB6C772F9}"/>
              </a:ext>
            </a:extLst>
          </p:cNvPr>
          <p:cNvSpPr txBox="1"/>
          <p:nvPr/>
        </p:nvSpPr>
        <p:spPr>
          <a:xfrm>
            <a:off x="713190" y="1629373"/>
            <a:ext cx="4499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b="1" dirty="0">
                <a:latin typeface="Arial" panose="020B0604020202020204" pitchFamily="34" charset="0"/>
                <a:cs typeface="Calibri" panose="020F0502020204030204" pitchFamily="34" charset="0"/>
              </a:rPr>
              <a:t>عناصر المصلحة الفضلى</a:t>
            </a:r>
            <a:endParaRPr lang="en-BE" sz="2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182CBB-D146-7CA4-4978-7005621AB264}"/>
              </a:ext>
            </a:extLst>
          </p:cNvPr>
          <p:cNvSpPr txBox="1"/>
          <p:nvPr/>
        </p:nvSpPr>
        <p:spPr>
          <a:xfrm>
            <a:off x="5312105" y="1637449"/>
            <a:ext cx="2688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0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Arial" panose="020B0604020202020204" pitchFamily="34" charset="0"/>
                <a:cs typeface="Calibri" panose="020F0502020204030204" pitchFamily="34" charset="0"/>
              </a:rPr>
              <a:t>عوامل</a:t>
            </a:r>
            <a:endParaRPr lang="en-BE" sz="2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D27D5A-157B-6138-0E0C-7B0C4FFA5731}"/>
              </a:ext>
            </a:extLst>
          </p:cNvPr>
          <p:cNvSpPr txBox="1"/>
          <p:nvPr/>
        </p:nvSpPr>
        <p:spPr>
          <a:xfrm>
            <a:off x="713190" y="2797679"/>
            <a:ext cx="20142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الرفاه الجسدي والصح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ي</a:t>
            </a:r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الرفاه العاطفي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العلاقات الاجتماعيه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التعليم والعمل ووقت الفراغ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7C5016-98A7-2E5F-9AFD-73871049DB8D}"/>
              </a:ext>
            </a:extLst>
          </p:cNvPr>
          <p:cNvSpPr txBox="1"/>
          <p:nvPr/>
        </p:nvSpPr>
        <p:spPr>
          <a:xfrm>
            <a:off x="2796184" y="2797679"/>
            <a:ext cx="20142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توثيق</a:t>
            </a:r>
          </a:p>
          <a:p>
            <a:pPr algn="r" rtl="1"/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مجتمع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الرعاية ، البيئة المعيشية ، الأسرة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آراء ورغبات الطفل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Parallelogram 22">
            <a:extLst>
              <a:ext uri="{FF2B5EF4-FFF2-40B4-BE49-F238E27FC236}">
                <a16:creationId xmlns:a16="http://schemas.microsoft.com/office/drawing/2014/main" id="{9200F822-25C6-17D2-D4DA-BE59AA07DB1B}"/>
              </a:ext>
            </a:extLst>
          </p:cNvPr>
          <p:cNvSpPr/>
          <p:nvPr/>
        </p:nvSpPr>
        <p:spPr>
          <a:xfrm>
            <a:off x="5348448" y="3989170"/>
            <a:ext cx="3583102" cy="1745620"/>
          </a:xfrm>
          <a:prstGeom prst="parallelogram">
            <a:avLst>
              <a:gd name="adj" fmla="val 5264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عوامل الحماية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765F6648-062E-3775-39CB-554DB46F93CA}"/>
              </a:ext>
            </a:extLst>
          </p:cNvPr>
          <p:cNvSpPr/>
          <p:nvPr/>
        </p:nvSpPr>
        <p:spPr>
          <a:xfrm flipV="1">
            <a:off x="5361234" y="2260011"/>
            <a:ext cx="3583102" cy="1745620"/>
          </a:xfrm>
          <a:prstGeom prst="parallelogram">
            <a:avLst>
              <a:gd name="adj" fmla="val 52646"/>
            </a:avLst>
          </a:prstGeom>
          <a:solidFill>
            <a:srgbClr val="E05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4F1A43-7EFD-7F3F-20F9-BB5911D5815A}"/>
              </a:ext>
            </a:extLst>
          </p:cNvPr>
          <p:cNvSpPr txBox="1"/>
          <p:nvPr/>
        </p:nvSpPr>
        <p:spPr>
          <a:xfrm>
            <a:off x="6381454" y="2948155"/>
            <a:ext cx="17507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عوامل الخطر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003B3D2E-304E-5238-8E27-E74254531E9E}"/>
              </a:ext>
            </a:extLst>
          </p:cNvPr>
          <p:cNvSpPr/>
          <p:nvPr/>
        </p:nvSpPr>
        <p:spPr>
          <a:xfrm>
            <a:off x="8524535" y="2257215"/>
            <a:ext cx="3311865" cy="3477575"/>
          </a:xfrm>
          <a:prstGeom prst="chevron">
            <a:avLst>
              <a:gd name="adj" fmla="val 2758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92C16C-CC23-B11D-ED6B-E462D1A82AC4}"/>
              </a:ext>
            </a:extLst>
          </p:cNvPr>
          <p:cNvSpPr txBox="1"/>
          <p:nvPr/>
        </p:nvSpPr>
        <p:spPr>
          <a:xfrm>
            <a:off x="9665769" y="3534337"/>
            <a:ext cx="17507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احتياجات حماية الطفل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FC1118-A8C4-1341-0705-73DE5B7C0596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9DD0AE7C-F24B-2974-0BFA-D958FA8CD0C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6A9E9B0-779A-1760-B114-5D5245AF5A80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EE0FECC-F5F8-6128-679F-1FDD20E0364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١٢٢٠١٢٣</a:t>
                </a:r>
                <a:endParaRPr lang="en-CA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81F1388-85CD-A94E-01AC-9EF32E6195F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16B969-7404-C8AC-1952-11FCE9A24BB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B57454BD-4979-A22A-5D52-FD6FB16E5488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125EBD9-5AB4-7E32-869B-B9D78C26B409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6764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تحديد التقدم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8F0E84-E43D-7F78-40ED-C61E31931557}"/>
              </a:ext>
            </a:extLst>
          </p:cNvPr>
          <p:cNvSpPr/>
          <p:nvPr/>
        </p:nvSpPr>
        <p:spPr>
          <a:xfrm>
            <a:off x="3803650" y="1726974"/>
            <a:ext cx="4584700" cy="1530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إن إحراز التقدم ليس بالأمر السهل!</a:t>
            </a:r>
          </a:p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يتطلب الكثير من الوقت وال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التزام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والطاقة والجهد!</a:t>
            </a:r>
            <a:endParaRPr lang="en-B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F720365-C123-49FF-E1D3-18C2F058ADFF}"/>
              </a:ext>
            </a:extLst>
          </p:cNvPr>
          <p:cNvGrpSpPr/>
          <p:nvPr/>
        </p:nvGrpSpPr>
        <p:grpSpPr>
          <a:xfrm>
            <a:off x="10426906" y="3429000"/>
            <a:ext cx="774493" cy="1908835"/>
            <a:chOff x="1761807" y="5168657"/>
            <a:chExt cx="218613" cy="538800"/>
          </a:xfrm>
        </p:grpSpPr>
        <p:sp>
          <p:nvSpPr>
            <p:cNvPr id="16" name="Round Same Side Corner Rectangle 46">
              <a:extLst>
                <a:ext uri="{FF2B5EF4-FFF2-40B4-BE49-F238E27FC236}">
                  <a16:creationId xmlns:a16="http://schemas.microsoft.com/office/drawing/2014/main" id="{BEF60929-1170-84F1-44F6-90C79E1D0392}"/>
                </a:ext>
              </a:extLst>
            </p:cNvPr>
            <p:cNvSpPr/>
            <p:nvPr/>
          </p:nvSpPr>
          <p:spPr>
            <a:xfrm>
              <a:off x="1763411" y="5424816"/>
              <a:ext cx="216156" cy="28264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0764B71-C456-5173-F9CB-12BC51B2FCC9}"/>
                </a:ext>
              </a:extLst>
            </p:cNvPr>
            <p:cNvSpPr/>
            <p:nvPr/>
          </p:nvSpPr>
          <p:spPr>
            <a:xfrm>
              <a:off x="1761807" y="5168657"/>
              <a:ext cx="218613" cy="2186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F397307-1D22-5008-3CB6-246564EC33D9}"/>
              </a:ext>
            </a:extLst>
          </p:cNvPr>
          <p:cNvSpPr/>
          <p:nvPr/>
        </p:nvSpPr>
        <p:spPr>
          <a:xfrm>
            <a:off x="88900" y="3995110"/>
            <a:ext cx="10261600" cy="1840954"/>
          </a:xfrm>
          <a:custGeom>
            <a:avLst/>
            <a:gdLst>
              <a:gd name="connsiteX0" fmla="*/ 0 w 8559800"/>
              <a:gd name="connsiteY0" fmla="*/ 830794 h 1840954"/>
              <a:gd name="connsiteX1" fmla="*/ 800100 w 8559800"/>
              <a:gd name="connsiteY1" fmla="*/ 1148294 h 1840954"/>
              <a:gd name="connsiteX2" fmla="*/ 1638300 w 8559800"/>
              <a:gd name="connsiteY2" fmla="*/ 411694 h 1840954"/>
              <a:gd name="connsiteX3" fmla="*/ 2933700 w 8559800"/>
              <a:gd name="connsiteY3" fmla="*/ 1529294 h 1840954"/>
              <a:gd name="connsiteX4" fmla="*/ 4165600 w 8559800"/>
              <a:gd name="connsiteY4" fmla="*/ 5294 h 1840954"/>
              <a:gd name="connsiteX5" fmla="*/ 5270500 w 8559800"/>
              <a:gd name="connsiteY5" fmla="*/ 1008594 h 1840954"/>
              <a:gd name="connsiteX6" fmla="*/ 6121400 w 8559800"/>
              <a:gd name="connsiteY6" fmla="*/ 500594 h 1840954"/>
              <a:gd name="connsiteX7" fmla="*/ 7239000 w 8559800"/>
              <a:gd name="connsiteY7" fmla="*/ 1808694 h 1840954"/>
              <a:gd name="connsiteX8" fmla="*/ 8559800 w 8559800"/>
              <a:gd name="connsiteY8" fmla="*/ 1313394 h 1840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59800" h="1840954">
                <a:moveTo>
                  <a:pt x="0" y="830794"/>
                </a:moveTo>
                <a:cubicBezTo>
                  <a:pt x="263525" y="1024469"/>
                  <a:pt x="527050" y="1218144"/>
                  <a:pt x="800100" y="1148294"/>
                </a:cubicBezTo>
                <a:cubicBezTo>
                  <a:pt x="1073150" y="1078444"/>
                  <a:pt x="1282700" y="348194"/>
                  <a:pt x="1638300" y="411694"/>
                </a:cubicBezTo>
                <a:cubicBezTo>
                  <a:pt x="1993900" y="475194"/>
                  <a:pt x="2512483" y="1597027"/>
                  <a:pt x="2933700" y="1529294"/>
                </a:cubicBezTo>
                <a:cubicBezTo>
                  <a:pt x="3354917" y="1461561"/>
                  <a:pt x="3776133" y="92077"/>
                  <a:pt x="4165600" y="5294"/>
                </a:cubicBezTo>
                <a:cubicBezTo>
                  <a:pt x="4555067" y="-81489"/>
                  <a:pt x="4944533" y="926044"/>
                  <a:pt x="5270500" y="1008594"/>
                </a:cubicBezTo>
                <a:cubicBezTo>
                  <a:pt x="5596467" y="1091144"/>
                  <a:pt x="5793317" y="367244"/>
                  <a:pt x="6121400" y="500594"/>
                </a:cubicBezTo>
                <a:cubicBezTo>
                  <a:pt x="6449483" y="633944"/>
                  <a:pt x="6832600" y="1673227"/>
                  <a:pt x="7239000" y="1808694"/>
                </a:cubicBezTo>
                <a:cubicBezTo>
                  <a:pt x="7645400" y="1944161"/>
                  <a:pt x="8102600" y="1628777"/>
                  <a:pt x="8559800" y="1313394"/>
                </a:cubicBezTo>
              </a:path>
            </a:pathLst>
          </a:cu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pic>
        <p:nvPicPr>
          <p:cNvPr id="19" name="Graphic 18" descr="Water with solid fill">
            <a:extLst>
              <a:ext uri="{FF2B5EF4-FFF2-40B4-BE49-F238E27FC236}">
                <a16:creationId xmlns:a16="http://schemas.microsoft.com/office/drawing/2014/main" id="{09AB67A6-EBB2-1214-232C-49CA0E5E6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40263">
            <a:off x="10085820" y="3654024"/>
            <a:ext cx="341086" cy="34108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E1F70-67F5-74B7-3EA2-05609B71B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تقييم التغييرات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FC5E8B-EE3F-A644-0087-53E14DD2DE1D}"/>
              </a:ext>
            </a:extLst>
          </p:cNvPr>
          <p:cNvSpPr/>
          <p:nvPr/>
        </p:nvSpPr>
        <p:spPr>
          <a:xfrm>
            <a:off x="1291663" y="2128094"/>
            <a:ext cx="3610282" cy="288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يمكن أن تؤثر التغييرات على احتياجات الطفل ورفاهه وسلامته ومستوى الخطر الذي يتعرض له</a:t>
            </a:r>
            <a:endParaRPr lang="en-BE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0C906B2-4C75-BF34-7618-B5C8132A8C7D}"/>
              </a:ext>
            </a:extLst>
          </p:cNvPr>
          <p:cNvGrpSpPr/>
          <p:nvPr/>
        </p:nvGrpSpPr>
        <p:grpSpPr>
          <a:xfrm>
            <a:off x="5876723" y="2404683"/>
            <a:ext cx="4520491" cy="3183318"/>
            <a:chOff x="6527679" y="2767539"/>
            <a:chExt cx="3492164" cy="2459173"/>
          </a:xfrm>
        </p:grpSpPr>
        <p:sp>
          <p:nvSpPr>
            <p:cNvPr id="11" name="Arrow: Bent 10">
              <a:extLst>
                <a:ext uri="{FF2B5EF4-FFF2-40B4-BE49-F238E27FC236}">
                  <a16:creationId xmlns:a16="http://schemas.microsoft.com/office/drawing/2014/main" id="{09F33D0D-615D-C3FA-B0F7-CD92DD9C1C24}"/>
                </a:ext>
              </a:extLst>
            </p:cNvPr>
            <p:cNvSpPr/>
            <p:nvPr/>
          </p:nvSpPr>
          <p:spPr>
            <a:xfrm rot="2322247">
              <a:off x="7784643" y="2795630"/>
              <a:ext cx="2235200" cy="1965780"/>
            </a:xfrm>
            <a:prstGeom prst="ben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Arrow: Bent 11">
              <a:extLst>
                <a:ext uri="{FF2B5EF4-FFF2-40B4-BE49-F238E27FC236}">
                  <a16:creationId xmlns:a16="http://schemas.microsoft.com/office/drawing/2014/main" id="{1AF7516D-1912-B57D-F0E2-B4CC387683B5}"/>
                </a:ext>
              </a:extLst>
            </p:cNvPr>
            <p:cNvSpPr/>
            <p:nvPr/>
          </p:nvSpPr>
          <p:spPr>
            <a:xfrm rot="13282606">
              <a:off x="6527679" y="3260932"/>
              <a:ext cx="2235200" cy="1965780"/>
            </a:xfrm>
            <a:prstGeom prst="bentArrow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89E7D3A-A672-3E86-79DF-9ED22F921A58}"/>
                </a:ext>
              </a:extLst>
            </p:cNvPr>
            <p:cNvGrpSpPr/>
            <p:nvPr/>
          </p:nvGrpSpPr>
          <p:grpSpPr>
            <a:xfrm>
              <a:off x="8088650" y="2767539"/>
              <a:ext cx="774493" cy="1908835"/>
              <a:chOff x="1761807" y="5168657"/>
              <a:chExt cx="218613" cy="538800"/>
            </a:xfrm>
          </p:grpSpPr>
          <p:sp>
            <p:nvSpPr>
              <p:cNvPr id="8" name="Round Same Side Corner Rectangle 46">
                <a:extLst>
                  <a:ext uri="{FF2B5EF4-FFF2-40B4-BE49-F238E27FC236}">
                    <a16:creationId xmlns:a16="http://schemas.microsoft.com/office/drawing/2014/main" id="{92755C1B-CD91-E73E-7ECC-3ED0492C6828}"/>
                  </a:ext>
                </a:extLst>
              </p:cNvPr>
              <p:cNvSpPr/>
              <p:nvPr/>
            </p:nvSpPr>
            <p:spPr>
              <a:xfrm>
                <a:off x="1763411" y="5424816"/>
                <a:ext cx="216156" cy="2826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9D62580-37E2-13E5-8604-FC14B640F657}"/>
                  </a:ext>
                </a:extLst>
              </p:cNvPr>
              <p:cNvSpPr/>
              <p:nvPr/>
            </p:nvSpPr>
            <p:spPr>
              <a:xfrm>
                <a:off x="1761807" y="5168657"/>
                <a:ext cx="218613" cy="21861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9890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F6120-088A-88EF-064C-6C66106F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حف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ظ على العلاقات أو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عز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زها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FA915CC-4460-203F-B51F-EB1B8FF87489}"/>
              </a:ext>
            </a:extLst>
          </p:cNvPr>
          <p:cNvGrpSpPr/>
          <p:nvPr/>
        </p:nvGrpSpPr>
        <p:grpSpPr>
          <a:xfrm>
            <a:off x="1952985" y="1467602"/>
            <a:ext cx="1206497" cy="1639787"/>
            <a:chOff x="5438539" y="7646118"/>
            <a:chExt cx="814830" cy="1093633"/>
          </a:xfrm>
          <a:solidFill>
            <a:schemeClr val="accent1"/>
          </a:solidFill>
        </p:grpSpPr>
        <p:sp>
          <p:nvSpPr>
            <p:cNvPr id="6" name="Round Same Side Corner Rectangle 21">
              <a:extLst>
                <a:ext uri="{FF2B5EF4-FFF2-40B4-BE49-F238E27FC236}">
                  <a16:creationId xmlns:a16="http://schemas.microsoft.com/office/drawing/2014/main" id="{CC8258E6-6B86-2BA3-41FB-53FF6BDBEFD4}"/>
                </a:ext>
              </a:extLst>
            </p:cNvPr>
            <p:cNvSpPr/>
            <p:nvPr/>
          </p:nvSpPr>
          <p:spPr>
            <a:xfrm>
              <a:off x="5440940" y="8395605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5A46599-0AC7-B1EF-8B3C-013972C2B73C}"/>
                </a:ext>
              </a:extLst>
            </p:cNvPr>
            <p:cNvSpPr/>
            <p:nvPr/>
          </p:nvSpPr>
          <p:spPr>
            <a:xfrm>
              <a:off x="5438539" y="8011964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 Same Side Corner Rectangle 23">
              <a:extLst>
                <a:ext uri="{FF2B5EF4-FFF2-40B4-BE49-F238E27FC236}">
                  <a16:creationId xmlns:a16="http://schemas.microsoft.com/office/drawing/2014/main" id="{916B61BC-AE1D-CD0F-6F86-2F73DF5752C9}"/>
                </a:ext>
              </a:extLst>
            </p:cNvPr>
            <p:cNvSpPr/>
            <p:nvPr/>
          </p:nvSpPr>
          <p:spPr>
            <a:xfrm>
              <a:off x="5928360" y="8029758"/>
              <a:ext cx="323730" cy="70999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773A6E7-DE58-5A22-E40E-836CA2978E76}"/>
                </a:ext>
              </a:extLst>
            </p:cNvPr>
            <p:cNvSpPr/>
            <p:nvPr/>
          </p:nvSpPr>
          <p:spPr>
            <a:xfrm>
              <a:off x="5925959" y="7646118"/>
              <a:ext cx="327410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ound Same Side Corner Rectangle 25">
              <a:extLst>
                <a:ext uri="{FF2B5EF4-FFF2-40B4-BE49-F238E27FC236}">
                  <a16:creationId xmlns:a16="http://schemas.microsoft.com/office/drawing/2014/main" id="{91624896-4D0F-9D66-F567-4DF970E8D2AE}"/>
                </a:ext>
              </a:extLst>
            </p:cNvPr>
            <p:cNvSpPr/>
            <p:nvPr/>
          </p:nvSpPr>
          <p:spPr>
            <a:xfrm rot="12859561">
              <a:off x="5864557" y="8125814"/>
              <a:ext cx="101108" cy="244001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ound Same Side Corner Rectangle 26">
              <a:extLst>
                <a:ext uri="{FF2B5EF4-FFF2-40B4-BE49-F238E27FC236}">
                  <a16:creationId xmlns:a16="http://schemas.microsoft.com/office/drawing/2014/main" id="{F50CEA10-8388-20AB-04CC-9334E01952A3}"/>
                </a:ext>
              </a:extLst>
            </p:cNvPr>
            <p:cNvSpPr/>
            <p:nvPr/>
          </p:nvSpPr>
          <p:spPr>
            <a:xfrm rot="14101202">
              <a:off x="5757134" y="8268990"/>
              <a:ext cx="101108" cy="165176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44BC293-F361-E927-7493-362F5B801889}"/>
              </a:ext>
            </a:extLst>
          </p:cNvPr>
          <p:cNvSpPr txBox="1"/>
          <p:nvPr/>
        </p:nvSpPr>
        <p:spPr>
          <a:xfrm>
            <a:off x="918203" y="3750611"/>
            <a:ext cx="585807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علاقة الثقة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أساسية ل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تمكين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التواصل الم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نفت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 والصادق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، للحصول على المعلومات وفهم احتياجات الطفل وتقديم دعم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عالي الجودة.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7D8E25-D35F-9F7E-BD0D-0EE71B6A51C5}"/>
              </a:ext>
            </a:extLst>
          </p:cNvPr>
          <p:cNvGrpSpPr/>
          <p:nvPr/>
        </p:nvGrpSpPr>
        <p:grpSpPr>
          <a:xfrm>
            <a:off x="8858345" y="1716483"/>
            <a:ext cx="1644469" cy="1604820"/>
            <a:chOff x="6308006" y="3359796"/>
            <a:chExt cx="781209" cy="762374"/>
          </a:xfrm>
        </p:grpSpPr>
        <p:sp>
          <p:nvSpPr>
            <p:cNvPr id="4" name="Heart 3">
              <a:extLst>
                <a:ext uri="{FF2B5EF4-FFF2-40B4-BE49-F238E27FC236}">
                  <a16:creationId xmlns:a16="http://schemas.microsoft.com/office/drawing/2014/main" id="{1E42CD1C-E58A-0500-9E17-6CB40AA26EFC}"/>
                </a:ext>
              </a:extLst>
            </p:cNvPr>
            <p:cNvSpPr/>
            <p:nvPr/>
          </p:nvSpPr>
          <p:spPr>
            <a:xfrm>
              <a:off x="6311485" y="3359796"/>
              <a:ext cx="777730" cy="694839"/>
            </a:xfrm>
            <a:prstGeom prst="hear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Graphic 12" descr="Raised hand with solid fill">
              <a:extLst>
                <a:ext uri="{FF2B5EF4-FFF2-40B4-BE49-F238E27FC236}">
                  <a16:creationId xmlns:a16="http://schemas.microsoft.com/office/drawing/2014/main" id="{B24EA2C4-85AC-7F20-8354-04520D7FC7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162504" flipH="1">
              <a:off x="6308006" y="3492808"/>
              <a:ext cx="656882" cy="629362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3631F92-5518-FEA2-4980-7F5F381DD76C}"/>
              </a:ext>
            </a:extLst>
          </p:cNvPr>
          <p:cNvSpPr txBox="1"/>
          <p:nvPr/>
        </p:nvSpPr>
        <p:spPr>
          <a:xfrm>
            <a:off x="7405790" y="3750610"/>
            <a:ext cx="359954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يمكن أيضًا تعزيز الثقة من خلال 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المساءلة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، من خلال القيام بما تقول إنك ستفعله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14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2" name="Google Shape;572;p18"/>
          <p:cNvSpPr/>
          <p:nvPr/>
        </p:nvSpPr>
        <p:spPr>
          <a:xfrm>
            <a:off x="5570295" y="2170751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3" name="Google Shape;573;p18"/>
          <p:cNvSpPr/>
          <p:nvPr/>
        </p:nvSpPr>
        <p:spPr>
          <a:xfrm>
            <a:off x="8915211" y="2170751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4" name="Google Shape;574;p18"/>
          <p:cNvSpPr/>
          <p:nvPr/>
        </p:nvSpPr>
        <p:spPr>
          <a:xfrm>
            <a:off x="2225379" y="2170751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5" name="Google Shape;575;p18"/>
          <p:cNvSpPr txBox="1"/>
          <p:nvPr/>
        </p:nvSpPr>
        <p:spPr>
          <a:xfrm>
            <a:off x="4663177" y="3771707"/>
            <a:ext cx="2865796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المتابعة تخدم أكثر من غرض واحد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76" name="Google Shape;576;p18"/>
          <p:cNvSpPr txBox="1"/>
          <p:nvPr/>
        </p:nvSpPr>
        <p:spPr>
          <a:xfrm>
            <a:off x="1148650" y="3744632"/>
            <a:ext cx="320501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يمكن أن تحدث المتابعة في أي وقت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خلال</a:t>
            </a: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عملية إدارة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77" name="Google Shape;577;p18"/>
          <p:cNvSpPr txBox="1"/>
          <p:nvPr/>
        </p:nvSpPr>
        <p:spPr>
          <a:xfrm>
            <a:off x="7912448" y="3771707"/>
            <a:ext cx="320501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يتطلب التقدم الوقت وال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التزام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والطاقة والجهد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7BB8FE31-5F65-83DB-B0B8-F6B2CA22326A}"/>
              </a:ext>
            </a:extLst>
          </p:cNvPr>
          <p:cNvSpPr txBox="1">
            <a:spLocks/>
          </p:cNvSpPr>
          <p:nvPr/>
        </p:nvSpPr>
        <p:spPr>
          <a:xfrm>
            <a:off x="808418" y="2401860"/>
            <a:ext cx="10126172" cy="2579213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 الوحدة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2">
            <a:extLst>
              <a:ext uri="{FF2B5EF4-FFF2-40B4-BE49-F238E27FC236}">
                <a16:creationId xmlns:a16="http://schemas.microsoft.com/office/drawing/2014/main" id="{0EE02873-A0EF-CAC2-F303-64BFED95DAF1}"/>
              </a:ext>
            </a:extLst>
          </p:cNvPr>
          <p:cNvSpPr txBox="1">
            <a:spLocks/>
          </p:cNvSpPr>
          <p:nvPr/>
        </p:nvSpPr>
        <p:spPr>
          <a:xfrm>
            <a:off x="251637" y="3147916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تقديم المتابعة؟</a:t>
            </a:r>
          </a:p>
        </p:txBody>
      </p:sp>
    </p:spTree>
    <p:extLst>
      <p:ext uri="{BB962C8B-B14F-4D97-AF65-F5344CB8AC3E}">
        <p14:creationId xmlns:p14="http://schemas.microsoft.com/office/powerpoint/2010/main" val="3504340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D0C0-9086-D413-790B-4D346A5A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طرق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مختلفة للمتابعة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7F8BEED-A62C-B621-E1B3-3EC5643788BE}"/>
              </a:ext>
            </a:extLst>
          </p:cNvPr>
          <p:cNvGrpSpPr/>
          <p:nvPr/>
        </p:nvGrpSpPr>
        <p:grpSpPr>
          <a:xfrm rot="5400000">
            <a:off x="5092778" y="2740024"/>
            <a:ext cx="2289499" cy="2285343"/>
            <a:chOff x="-2278403" y="2075258"/>
            <a:chExt cx="477573" cy="476706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4306A9F1-704F-61E3-9818-2344E95F07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2057174" y="2075258"/>
              <a:ext cx="0" cy="476247"/>
            </a:xfrm>
            <a:prstGeom prst="straightConnector1">
              <a:avLst/>
            </a:prstGeom>
            <a:ln w="203200">
              <a:solidFill>
                <a:schemeClr val="accent1">
                  <a:lumMod val="20000"/>
                  <a:lumOff val="8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9B30435-52CE-2481-684E-B5A2AFB58990}"/>
                </a:ext>
              </a:extLst>
            </p:cNvPr>
            <p:cNvSpPr/>
            <p:nvPr/>
          </p:nvSpPr>
          <p:spPr>
            <a:xfrm>
              <a:off x="-2278403" y="2221377"/>
              <a:ext cx="126369" cy="330587"/>
            </a:xfrm>
            <a:custGeom>
              <a:avLst/>
              <a:gdLst>
                <a:gd name="connsiteX0" fmla="*/ 176784 w 176784"/>
                <a:gd name="connsiteY0" fmla="*/ 438912 h 438912"/>
                <a:gd name="connsiteX1" fmla="*/ 176784 w 176784"/>
                <a:gd name="connsiteY1" fmla="*/ 182880 h 438912"/>
                <a:gd name="connsiteX2" fmla="*/ 0 w 176784"/>
                <a:gd name="connsiteY2" fmla="*/ 0 h 438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784" h="438912">
                  <a:moveTo>
                    <a:pt x="176784" y="438912"/>
                  </a:moveTo>
                  <a:lnTo>
                    <a:pt x="176784" y="182880"/>
                  </a:lnTo>
                  <a:lnTo>
                    <a:pt x="0" y="0"/>
                  </a:lnTo>
                </a:path>
              </a:pathLst>
            </a:custGeom>
            <a:noFill/>
            <a:ln w="203200">
              <a:solidFill>
                <a:schemeClr val="accent1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3260817-4904-1A3F-1FCA-E72E5059639E}"/>
                </a:ext>
              </a:extLst>
            </p:cNvPr>
            <p:cNvSpPr/>
            <p:nvPr/>
          </p:nvSpPr>
          <p:spPr>
            <a:xfrm>
              <a:off x="-1970774" y="2230560"/>
              <a:ext cx="169944" cy="316812"/>
            </a:xfrm>
            <a:custGeom>
              <a:avLst/>
              <a:gdLst>
                <a:gd name="connsiteX0" fmla="*/ 0 w 237744"/>
                <a:gd name="connsiteY0" fmla="*/ 420624 h 420624"/>
                <a:gd name="connsiteX1" fmla="*/ 0 w 237744"/>
                <a:gd name="connsiteY1" fmla="*/ 73152 h 420624"/>
                <a:gd name="connsiteX2" fmla="*/ 237744 w 237744"/>
                <a:gd name="connsiteY2" fmla="*/ 0 h 420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7744" h="420624">
                  <a:moveTo>
                    <a:pt x="0" y="420624"/>
                  </a:moveTo>
                  <a:lnTo>
                    <a:pt x="0" y="73152"/>
                  </a:lnTo>
                  <a:lnTo>
                    <a:pt x="237744" y="0"/>
                  </a:lnTo>
                </a:path>
              </a:pathLst>
            </a:custGeom>
            <a:noFill/>
            <a:ln w="203200">
              <a:solidFill>
                <a:schemeClr val="accent1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C771533-4D8B-4122-B768-818214D633CE}"/>
              </a:ext>
            </a:extLst>
          </p:cNvPr>
          <p:cNvGrpSpPr/>
          <p:nvPr/>
        </p:nvGrpSpPr>
        <p:grpSpPr>
          <a:xfrm>
            <a:off x="8386783" y="2988543"/>
            <a:ext cx="686042" cy="1690835"/>
            <a:chOff x="7897348" y="2404683"/>
            <a:chExt cx="1002556" cy="2470924"/>
          </a:xfrm>
        </p:grpSpPr>
        <p:sp>
          <p:nvSpPr>
            <p:cNvPr id="34" name="Round Same Side Corner Rectangle 46">
              <a:extLst>
                <a:ext uri="{FF2B5EF4-FFF2-40B4-BE49-F238E27FC236}">
                  <a16:creationId xmlns:a16="http://schemas.microsoft.com/office/drawing/2014/main" id="{F9CDB7FA-E0F3-191F-4C5B-5086023374AA}"/>
                </a:ext>
              </a:extLst>
            </p:cNvPr>
            <p:cNvSpPr/>
            <p:nvPr/>
          </p:nvSpPr>
          <p:spPr>
            <a:xfrm>
              <a:off x="7904704" y="3579422"/>
              <a:ext cx="991288" cy="129618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9AA4D56-3AB6-E878-843B-B36A95E67F27}"/>
                </a:ext>
              </a:extLst>
            </p:cNvPr>
            <p:cNvSpPr/>
            <p:nvPr/>
          </p:nvSpPr>
          <p:spPr>
            <a:xfrm>
              <a:off x="7897348" y="2404683"/>
              <a:ext cx="1002556" cy="100255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01164D3-9435-2215-26F1-5C8E98368F0A}"/>
              </a:ext>
            </a:extLst>
          </p:cNvPr>
          <p:cNvGrpSpPr/>
          <p:nvPr/>
        </p:nvGrpSpPr>
        <p:grpSpPr>
          <a:xfrm flipH="1">
            <a:off x="2715174" y="2009873"/>
            <a:ext cx="1646610" cy="3287441"/>
            <a:chOff x="5102983" y="1330093"/>
            <a:chExt cx="553581" cy="1082378"/>
          </a:xfrm>
          <a:solidFill>
            <a:schemeClr val="accent1"/>
          </a:solidFill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7507EEE-5008-2FC0-8F77-5F9102A2A4EC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55" name="Round Same Side Corner Rectangle 25">
                <a:extLst>
                  <a:ext uri="{FF2B5EF4-FFF2-40B4-BE49-F238E27FC236}">
                    <a16:creationId xmlns:a16="http://schemas.microsoft.com/office/drawing/2014/main" id="{941A53BA-33C1-2936-9CEB-195A67B91B09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6" name="Round Same Side Corner Rectangle 26">
                <a:extLst>
                  <a:ext uri="{FF2B5EF4-FFF2-40B4-BE49-F238E27FC236}">
                    <a16:creationId xmlns:a16="http://schemas.microsoft.com/office/drawing/2014/main" id="{F5DAE4F2-8EF4-EDC1-F546-4B7EC553F3CB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4362A05-2358-FA4C-F31F-AE31EF9E8111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0" name="Round Same Side Corner Rectangle 26">
              <a:extLst>
                <a:ext uri="{FF2B5EF4-FFF2-40B4-BE49-F238E27FC236}">
                  <a16:creationId xmlns:a16="http://schemas.microsoft.com/office/drawing/2014/main" id="{0612179C-02AE-9420-00DA-BC469D6B1DE2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A4C0C23D-2E07-398C-DA21-BBA3EF0767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grpFill/>
            <a:ln w="28575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49C13947-90F2-7DDB-5D29-8C93F74222BF}"/>
                </a:ext>
              </a:extLst>
            </p:cNvPr>
            <p:cNvGrpSpPr/>
            <p:nvPr/>
          </p:nvGrpSpPr>
          <p:grpSpPr>
            <a:xfrm>
              <a:off x="5332523" y="1330093"/>
              <a:ext cx="324041" cy="1082378"/>
              <a:chOff x="4200727" y="1302447"/>
              <a:chExt cx="269696" cy="900853"/>
            </a:xfrm>
            <a:grpFill/>
          </p:grpSpPr>
          <p:sp>
            <p:nvSpPr>
              <p:cNvPr id="53" name="Round Same Side Corner Rectangle 23">
                <a:extLst>
                  <a:ext uri="{FF2B5EF4-FFF2-40B4-BE49-F238E27FC236}">
                    <a16:creationId xmlns:a16="http://schemas.microsoft.com/office/drawing/2014/main" id="{03F61EF5-07A8-438C-6CE8-0530BBB6BCE6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C2731111-6A80-7DB5-7732-C59BF27DA4DF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01FFD10-3A27-513F-F553-6D328342E9B7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5A3EA5BD-DC27-8ACB-1367-DFFB2D85BF6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6933F97-3AD4-9EF4-BB6D-37AC1F4448B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AD117F1-8CD8-2DFF-F050-07F316C78F1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١٧٢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06B5867-A4EE-E5AE-EAF9-1DF2FD6158C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044109B-2920-E219-1516-46B07287479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F9138CE7-7726-A8E8-6E9C-5EF75E35411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AECE0AB-D66A-3A22-9E3A-47C4C1D982C6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019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B4DBE1C-88CA-8268-E1A5-A9E9C80585FF}"/>
              </a:ext>
            </a:extLst>
          </p:cNvPr>
          <p:cNvSpPr/>
          <p:nvPr/>
        </p:nvSpPr>
        <p:spPr>
          <a:xfrm>
            <a:off x="6096000" y="1978698"/>
            <a:ext cx="5158389" cy="12759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19A93D4-E447-48F4-7E5D-8014485A7D84}"/>
              </a:ext>
            </a:extLst>
          </p:cNvPr>
          <p:cNvSpPr/>
          <p:nvPr/>
        </p:nvSpPr>
        <p:spPr>
          <a:xfrm>
            <a:off x="937611" y="1978698"/>
            <a:ext cx="4442455" cy="12759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516" name="Google Shape;516;p15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متابعة الإجراءات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9" name="Google Shape;519;p15"/>
          <p:cNvSpPr txBox="1"/>
          <p:nvPr/>
        </p:nvSpPr>
        <p:spPr>
          <a:xfrm>
            <a:off x="2516848" y="2096881"/>
            <a:ext cx="254771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 panose="020F0502020204030204" pitchFamily="34" charset="0"/>
                <a:sym typeface="Calibri"/>
              </a:rPr>
              <a:t>الاتصال بالطفل و / أو أسرته</a:t>
            </a:r>
            <a:endParaRPr sz="2400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20" name="Google Shape;520;p15"/>
          <p:cNvSpPr txBox="1"/>
          <p:nvPr/>
        </p:nvSpPr>
        <p:spPr>
          <a:xfrm>
            <a:off x="7607418" y="2096881"/>
            <a:ext cx="318137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/>
            <a:r>
              <a:rPr lang="ar-SA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 panose="020F0502020204030204" pitchFamily="34" charset="0"/>
                <a:sym typeface="Calibri"/>
              </a:rPr>
              <a:t>ال</a:t>
            </a:r>
            <a:r>
              <a:rPr lang="en-GB" sz="2400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 panose="020F0502020204030204" pitchFamily="34" charset="0"/>
                <a:sym typeface="Calibri"/>
              </a:rPr>
              <a:t>تواصل مع الآخرين الذين يدعمون أو يعتنون بالطفل</a:t>
            </a:r>
            <a:endParaRPr sz="2400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21" name="Google Shape;521;p15"/>
          <p:cNvSpPr txBox="1"/>
          <p:nvPr/>
        </p:nvSpPr>
        <p:spPr>
          <a:xfrm>
            <a:off x="1555025" y="3511098"/>
            <a:ext cx="3509535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زيارات </a:t>
            </a: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منزلية</a:t>
            </a:r>
            <a:endParaRPr sz="24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ar-SA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المجدولة</a:t>
            </a:r>
            <a:endParaRPr sz="24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حسب الحاجة</a:t>
            </a:r>
            <a:endParaRPr sz="24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اجتماعات في أماكن أخرى آمنة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اتصالات </a:t>
            </a: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هاتفية</a:t>
            </a:r>
            <a:endParaRPr sz="24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2" name="Google Shape;522;p15"/>
          <p:cNvSpPr txBox="1"/>
          <p:nvPr/>
        </p:nvSpPr>
        <p:spPr>
          <a:xfrm>
            <a:off x="6490794" y="3541430"/>
            <a:ext cx="43688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algn="r" rtl="1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مقدمي الخدمة</a:t>
            </a:r>
            <a:endParaRPr lang="en-GB" sz="2400" dirty="0">
              <a:solidFill>
                <a:schemeClr val="dk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الأسرة الممتدة</a:t>
            </a:r>
            <a:endParaRPr sz="24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م</a:t>
            </a: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علمو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المدارس ، مدرب الرياضة ، ميسر</a:t>
            </a:r>
            <a:r>
              <a:rPr lang="ar-SA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ي</a:t>
            </a: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الأماكن الآمنة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الزعماء الدينيين</a:t>
            </a:r>
          </a:p>
          <a:p>
            <a:pPr marL="285750" indent="-285750" algn="r" rtl="1">
              <a:buClr>
                <a:schemeClr val="dk1"/>
              </a:buClr>
              <a:buSzPts val="2400"/>
              <a:buFont typeface="Arial"/>
              <a:buChar char="•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قادة المجتمع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E1069C5-BC43-DAE9-07F6-3F9FB26C0CD2}"/>
              </a:ext>
            </a:extLst>
          </p:cNvPr>
          <p:cNvGrpSpPr/>
          <p:nvPr/>
        </p:nvGrpSpPr>
        <p:grpSpPr>
          <a:xfrm>
            <a:off x="1376310" y="1998672"/>
            <a:ext cx="834310" cy="1133936"/>
            <a:chOff x="5438539" y="7646118"/>
            <a:chExt cx="814830" cy="1093633"/>
          </a:xfrm>
          <a:solidFill>
            <a:schemeClr val="accent1"/>
          </a:solidFill>
        </p:grpSpPr>
        <p:sp>
          <p:nvSpPr>
            <p:cNvPr id="3" name="Round Same Side Corner Rectangle 21">
              <a:extLst>
                <a:ext uri="{FF2B5EF4-FFF2-40B4-BE49-F238E27FC236}">
                  <a16:creationId xmlns:a16="http://schemas.microsoft.com/office/drawing/2014/main" id="{DAA0B833-4857-BAF8-F588-6244C862FB75}"/>
                </a:ext>
              </a:extLst>
            </p:cNvPr>
            <p:cNvSpPr/>
            <p:nvPr/>
          </p:nvSpPr>
          <p:spPr>
            <a:xfrm>
              <a:off x="5440940" y="8395605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F14BE65-8729-4017-C6B7-4BBD3A098FAF}"/>
                </a:ext>
              </a:extLst>
            </p:cNvPr>
            <p:cNvSpPr/>
            <p:nvPr/>
          </p:nvSpPr>
          <p:spPr>
            <a:xfrm>
              <a:off x="5438539" y="8011964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ound Same Side Corner Rectangle 23">
              <a:extLst>
                <a:ext uri="{FF2B5EF4-FFF2-40B4-BE49-F238E27FC236}">
                  <a16:creationId xmlns:a16="http://schemas.microsoft.com/office/drawing/2014/main" id="{A2DAA67A-3F23-EA7E-23C4-0EBE594DB5E3}"/>
                </a:ext>
              </a:extLst>
            </p:cNvPr>
            <p:cNvSpPr/>
            <p:nvPr/>
          </p:nvSpPr>
          <p:spPr>
            <a:xfrm>
              <a:off x="5928360" y="8029758"/>
              <a:ext cx="323730" cy="70999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C5343F4-DECF-BFAB-5096-444AEA599903}"/>
                </a:ext>
              </a:extLst>
            </p:cNvPr>
            <p:cNvSpPr/>
            <p:nvPr/>
          </p:nvSpPr>
          <p:spPr>
            <a:xfrm>
              <a:off x="5925959" y="7646118"/>
              <a:ext cx="327410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ound Same Side Corner Rectangle 25">
              <a:extLst>
                <a:ext uri="{FF2B5EF4-FFF2-40B4-BE49-F238E27FC236}">
                  <a16:creationId xmlns:a16="http://schemas.microsoft.com/office/drawing/2014/main" id="{A8917B9B-88D7-CEE8-7F8C-E05F3CD853CE}"/>
                </a:ext>
              </a:extLst>
            </p:cNvPr>
            <p:cNvSpPr/>
            <p:nvPr/>
          </p:nvSpPr>
          <p:spPr>
            <a:xfrm rot="12859561">
              <a:off x="5864557" y="8125814"/>
              <a:ext cx="101108" cy="244001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 Same Side Corner Rectangle 26">
              <a:extLst>
                <a:ext uri="{FF2B5EF4-FFF2-40B4-BE49-F238E27FC236}">
                  <a16:creationId xmlns:a16="http://schemas.microsoft.com/office/drawing/2014/main" id="{38BE8364-FC74-DF25-7E2A-AAB0BECDB524}"/>
                </a:ext>
              </a:extLst>
            </p:cNvPr>
            <p:cNvSpPr/>
            <p:nvPr/>
          </p:nvSpPr>
          <p:spPr>
            <a:xfrm rot="14101202">
              <a:off x="5757134" y="8268990"/>
              <a:ext cx="101108" cy="165176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C563417-2957-2392-ABD4-63BDB49041A4}"/>
              </a:ext>
            </a:extLst>
          </p:cNvPr>
          <p:cNvGrpSpPr/>
          <p:nvPr/>
        </p:nvGrpSpPr>
        <p:grpSpPr>
          <a:xfrm>
            <a:off x="6250045" y="1738664"/>
            <a:ext cx="1099269" cy="1466172"/>
            <a:chOff x="6263492" y="1577300"/>
            <a:chExt cx="1099269" cy="146617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65D3ED3-C901-DC13-FC32-9CA41E4C45CF}"/>
                </a:ext>
              </a:extLst>
            </p:cNvPr>
            <p:cNvGrpSpPr/>
            <p:nvPr/>
          </p:nvGrpSpPr>
          <p:grpSpPr>
            <a:xfrm>
              <a:off x="6693934" y="2288864"/>
              <a:ext cx="335236" cy="754608"/>
              <a:chOff x="1168271" y="2111963"/>
              <a:chExt cx="335236" cy="754608"/>
            </a:xfrm>
          </p:grpSpPr>
          <p:sp>
            <p:nvSpPr>
              <p:cNvPr id="9" name="Round Same Side Corner Rectangle 21">
                <a:extLst>
                  <a:ext uri="{FF2B5EF4-FFF2-40B4-BE49-F238E27FC236}">
                    <a16:creationId xmlns:a16="http://schemas.microsoft.com/office/drawing/2014/main" id="{0C51C18A-4FE1-122E-64FB-9EFCA7682E35}"/>
                  </a:ext>
                </a:extLst>
              </p:cNvPr>
              <p:cNvSpPr/>
              <p:nvPr/>
            </p:nvSpPr>
            <p:spPr>
              <a:xfrm>
                <a:off x="1170729" y="2509742"/>
                <a:ext cx="331468" cy="35682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FC891F7-CE5F-7D78-BF8B-BDE126FAD1EF}"/>
                  </a:ext>
                </a:extLst>
              </p:cNvPr>
              <p:cNvSpPr/>
              <p:nvPr/>
            </p:nvSpPr>
            <p:spPr>
              <a:xfrm>
                <a:off x="1168271" y="2111963"/>
                <a:ext cx="335236" cy="3394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AEE54CA-A001-F698-CB5A-C3421A9B8239}"/>
                </a:ext>
              </a:extLst>
            </p:cNvPr>
            <p:cNvGrpSpPr/>
            <p:nvPr/>
          </p:nvGrpSpPr>
          <p:grpSpPr>
            <a:xfrm>
              <a:off x="6263492" y="1700118"/>
              <a:ext cx="165891" cy="561125"/>
              <a:chOff x="1667344" y="1732635"/>
              <a:chExt cx="335237" cy="1133936"/>
            </a:xfrm>
          </p:grpSpPr>
          <p:sp>
            <p:nvSpPr>
              <p:cNvPr id="12" name="Round Same Side Corner Rectangle 23">
                <a:extLst>
                  <a:ext uri="{FF2B5EF4-FFF2-40B4-BE49-F238E27FC236}">
                    <a16:creationId xmlns:a16="http://schemas.microsoft.com/office/drawing/2014/main" id="{AF13E052-1000-3FBA-3852-0B21D3AC276A}"/>
                  </a:ext>
                </a:extLst>
              </p:cNvPr>
              <p:cNvSpPr/>
              <p:nvPr/>
            </p:nvSpPr>
            <p:spPr>
              <a:xfrm>
                <a:off x="1669802" y="2130413"/>
                <a:ext cx="331469" cy="73615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C5CDE8A-840E-8867-AF8F-002E7A0D3A70}"/>
                  </a:ext>
                </a:extLst>
              </p:cNvPr>
              <p:cNvSpPr/>
              <p:nvPr/>
            </p:nvSpPr>
            <p:spPr>
              <a:xfrm>
                <a:off x="1667344" y="1732635"/>
                <a:ext cx="335237" cy="3394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7456E3F-92C2-957A-1595-74AF2A9960CA}"/>
                </a:ext>
              </a:extLst>
            </p:cNvPr>
            <p:cNvGrpSpPr/>
            <p:nvPr/>
          </p:nvGrpSpPr>
          <p:grpSpPr>
            <a:xfrm>
              <a:off x="6585644" y="1577300"/>
              <a:ext cx="165891" cy="561125"/>
              <a:chOff x="1667344" y="1732635"/>
              <a:chExt cx="335237" cy="1133936"/>
            </a:xfrm>
          </p:grpSpPr>
          <p:sp>
            <p:nvSpPr>
              <p:cNvPr id="16" name="Round Same Side Corner Rectangle 23">
                <a:extLst>
                  <a:ext uri="{FF2B5EF4-FFF2-40B4-BE49-F238E27FC236}">
                    <a16:creationId xmlns:a16="http://schemas.microsoft.com/office/drawing/2014/main" id="{AA76FB87-233B-158A-D6DD-667AD9C9934B}"/>
                  </a:ext>
                </a:extLst>
              </p:cNvPr>
              <p:cNvSpPr/>
              <p:nvPr/>
            </p:nvSpPr>
            <p:spPr>
              <a:xfrm>
                <a:off x="1669802" y="2130413"/>
                <a:ext cx="331469" cy="73615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1A27DC4-64A3-C8BC-004E-7295267D7753}"/>
                  </a:ext>
                </a:extLst>
              </p:cNvPr>
              <p:cNvSpPr/>
              <p:nvPr/>
            </p:nvSpPr>
            <p:spPr>
              <a:xfrm>
                <a:off x="1667344" y="1732635"/>
                <a:ext cx="335237" cy="3394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0546E0E-E343-50EB-6D0F-BB0497F6995D}"/>
                </a:ext>
              </a:extLst>
            </p:cNvPr>
            <p:cNvGrpSpPr/>
            <p:nvPr/>
          </p:nvGrpSpPr>
          <p:grpSpPr>
            <a:xfrm>
              <a:off x="7196870" y="1817334"/>
              <a:ext cx="165891" cy="561125"/>
              <a:chOff x="1667344" y="1732635"/>
              <a:chExt cx="335237" cy="1133936"/>
            </a:xfrm>
          </p:grpSpPr>
          <p:sp>
            <p:nvSpPr>
              <p:cNvPr id="19" name="Round Same Side Corner Rectangle 23">
                <a:extLst>
                  <a:ext uri="{FF2B5EF4-FFF2-40B4-BE49-F238E27FC236}">
                    <a16:creationId xmlns:a16="http://schemas.microsoft.com/office/drawing/2014/main" id="{C4243F67-4B1D-0904-539D-3207EA9D97CF}"/>
                  </a:ext>
                </a:extLst>
              </p:cNvPr>
              <p:cNvSpPr/>
              <p:nvPr/>
            </p:nvSpPr>
            <p:spPr>
              <a:xfrm>
                <a:off x="1669802" y="2130413"/>
                <a:ext cx="331469" cy="73615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1F28B110-1C18-B0A2-ACCA-34BD4042E265}"/>
                  </a:ext>
                </a:extLst>
              </p:cNvPr>
              <p:cNvSpPr/>
              <p:nvPr/>
            </p:nvSpPr>
            <p:spPr>
              <a:xfrm>
                <a:off x="1667344" y="1732635"/>
                <a:ext cx="335237" cy="3394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7E6EEF2-825E-1533-2EEB-C42540F2514C}"/>
              </a:ext>
            </a:extLst>
          </p:cNvPr>
          <p:cNvSpPr txBox="1">
            <a:spLocks/>
          </p:cNvSpPr>
          <p:nvPr/>
        </p:nvSpPr>
        <p:spPr>
          <a:xfrm>
            <a:off x="5140555" y="301865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625257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24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لعب الأدوار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1CC239-5A5F-6D04-5377-58532120C3F3}"/>
              </a:ext>
            </a:extLst>
          </p:cNvPr>
          <p:cNvGrpSpPr/>
          <p:nvPr/>
        </p:nvGrpSpPr>
        <p:grpSpPr>
          <a:xfrm>
            <a:off x="1809729" y="2106634"/>
            <a:ext cx="4286271" cy="3278165"/>
            <a:chOff x="1329070" y="2106635"/>
            <a:chExt cx="3778368" cy="288971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E18E7E2-E757-FCA4-9534-7CE159CEDAFA}"/>
                </a:ext>
              </a:extLst>
            </p:cNvPr>
            <p:cNvGrpSpPr/>
            <p:nvPr/>
          </p:nvGrpSpPr>
          <p:grpSpPr>
            <a:xfrm>
              <a:off x="1329070" y="2106635"/>
              <a:ext cx="1758272" cy="2079297"/>
              <a:chOff x="6846848" y="1141103"/>
              <a:chExt cx="999203" cy="1170617"/>
            </a:xfrm>
            <a:solidFill>
              <a:schemeClr val="accent1"/>
            </a:solidFill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03E85E1A-5111-5BEE-F664-AA5160B86BBC}"/>
                  </a:ext>
                </a:extLst>
              </p:cNvPr>
              <p:cNvSpPr/>
              <p:nvPr/>
            </p:nvSpPr>
            <p:spPr>
              <a:xfrm rot="1100420">
                <a:off x="7141985" y="1874813"/>
                <a:ext cx="152400" cy="43690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C0B2D1ED-92A4-3419-E370-EE3825670FCA}"/>
                  </a:ext>
                </a:extLst>
              </p:cNvPr>
              <p:cNvSpPr/>
              <p:nvPr/>
            </p:nvSpPr>
            <p:spPr>
              <a:xfrm rot="826591">
                <a:off x="6902427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B84C0661-D101-FFFC-476A-90C966B6584A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2F9E300A-D5CD-1239-558F-09608D1CC760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9" name="Block Arc 28">
                <a:extLst>
                  <a:ext uri="{FF2B5EF4-FFF2-40B4-BE49-F238E27FC236}">
                    <a16:creationId xmlns:a16="http://schemas.microsoft.com/office/drawing/2014/main" id="{70630299-5438-A2E5-3A21-EEC896FF0A11}"/>
                  </a:ext>
                </a:extLst>
              </p:cNvPr>
              <p:cNvSpPr/>
              <p:nvPr/>
            </p:nvSpPr>
            <p:spPr>
              <a:xfrm rot="11719641">
                <a:off x="7178956" y="163781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0867EFB-4E26-A713-41BE-52E20EDCEC19}"/>
                </a:ext>
              </a:extLst>
            </p:cNvPr>
            <p:cNvGrpSpPr/>
            <p:nvPr/>
          </p:nvGrpSpPr>
          <p:grpSpPr>
            <a:xfrm rot="19632759">
              <a:off x="3349168" y="2884825"/>
              <a:ext cx="1758270" cy="2111528"/>
              <a:chOff x="6846848" y="1141103"/>
              <a:chExt cx="999203" cy="1188766"/>
            </a:xfrm>
            <a:solidFill>
              <a:schemeClr val="accent1"/>
            </a:solidFill>
          </p:grpSpPr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D64159FD-8916-30B4-BB0F-D4E577D94967}"/>
                  </a:ext>
                </a:extLst>
              </p:cNvPr>
              <p:cNvSpPr/>
              <p:nvPr/>
            </p:nvSpPr>
            <p:spPr>
              <a:xfrm rot="582262">
                <a:off x="7185878" y="1892961"/>
                <a:ext cx="152400" cy="436908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4714C5E-483E-2610-6599-E123F15334F7}"/>
                  </a:ext>
                </a:extLst>
              </p:cNvPr>
              <p:cNvSpPr/>
              <p:nvPr/>
            </p:nvSpPr>
            <p:spPr>
              <a:xfrm rot="826591">
                <a:off x="6902428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86F9A67B-07B9-3C36-61F5-92D574440F5A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ED6040C-99FE-D033-8F50-9DC57104103E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4" name="Block Arc 23">
                <a:extLst>
                  <a:ext uri="{FF2B5EF4-FFF2-40B4-BE49-F238E27FC236}">
                    <a16:creationId xmlns:a16="http://schemas.microsoft.com/office/drawing/2014/main" id="{BDEB901E-E306-B3FA-1436-2DF51C05162E}"/>
                  </a:ext>
                </a:extLst>
              </p:cNvPr>
              <p:cNvSpPr/>
              <p:nvPr/>
            </p:nvSpPr>
            <p:spPr>
              <a:xfrm rot="726908">
                <a:off x="7119521" y="173008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75AE044-C203-964E-9316-6B24A91FA1BE}"/>
              </a:ext>
            </a:extLst>
          </p:cNvPr>
          <p:cNvSpPr txBox="1"/>
          <p:nvPr/>
        </p:nvSpPr>
        <p:spPr>
          <a:xfrm>
            <a:off x="6979666" y="3041759"/>
            <a:ext cx="3262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التمرن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 على زيارة </a:t>
            </a:r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متابعة</a:t>
            </a:r>
            <a:endParaRPr lang="en-BE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42E54EB-C890-A14A-735E-7B38596A1097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3CB572A2-468F-C4FE-DBE1-8D58727E6B8F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947E605-9649-10C4-4BF3-13D9807FAA7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6298C8-F100-B192-22EB-0ED2B8B67C2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١٧٣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A3A247F-2154-0C02-A9D2-6CB2BE8383A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84001C4-4C06-8C98-03F8-163A8BB2D3FE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6" name="Isosceles Triangle 5">
                <a:extLst>
                  <a:ext uri="{FF2B5EF4-FFF2-40B4-BE49-F238E27FC236}">
                    <a16:creationId xmlns:a16="http://schemas.microsoft.com/office/drawing/2014/main" id="{1D29FA2E-E523-3BC1-96A1-9ABEB92324C7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268CE81-D438-898F-4E8E-BD85DD544823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D6DEFEB0-E088-E84D-A530-2124613837CF}"/>
              </a:ext>
            </a:extLst>
          </p:cNvPr>
          <p:cNvSpPr txBox="1">
            <a:spLocks/>
          </p:cNvSpPr>
          <p:nvPr/>
        </p:nvSpPr>
        <p:spPr>
          <a:xfrm>
            <a:off x="4290153" y="306140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939172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F6120-088A-88EF-064C-6C66106F6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الحفاظ على العلاقات و / أو تقويتها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5EF007-623C-6A2C-272A-0828F7791F6C}"/>
              </a:ext>
            </a:extLst>
          </p:cNvPr>
          <p:cNvSpPr txBox="1"/>
          <p:nvPr/>
        </p:nvSpPr>
        <p:spPr>
          <a:xfrm>
            <a:off x="4985620" y="2119265"/>
            <a:ext cx="26574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 مهارات ال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والدعم النفسي الاجتماعي الأساسي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8C3735-8455-9C55-D1F3-FA2085D7C46F}"/>
              </a:ext>
            </a:extLst>
          </p:cNvPr>
          <p:cNvSpPr txBox="1"/>
          <p:nvPr/>
        </p:nvSpPr>
        <p:spPr>
          <a:xfrm>
            <a:off x="4985620" y="4345644"/>
            <a:ext cx="26574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اسأل عن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رفاههم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1F4144-7333-C719-BA8D-CA14F27FF655}"/>
              </a:ext>
            </a:extLst>
          </p:cNvPr>
          <p:cNvGrpSpPr/>
          <p:nvPr/>
        </p:nvGrpSpPr>
        <p:grpSpPr>
          <a:xfrm>
            <a:off x="7731223" y="2087750"/>
            <a:ext cx="670030" cy="700144"/>
            <a:chOff x="7345680" y="2484120"/>
            <a:chExt cx="904240" cy="94488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387F3D4-B478-18A8-A4C6-9F2B227D1D4E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-Shape 21">
              <a:extLst>
                <a:ext uri="{FF2B5EF4-FFF2-40B4-BE49-F238E27FC236}">
                  <a16:creationId xmlns:a16="http://schemas.microsoft.com/office/drawing/2014/main" id="{1EE8AABC-2082-E14C-D486-7D56AF42FA56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B416F995-9B78-A8CC-5464-1CC3089BCF67}"/>
              </a:ext>
            </a:extLst>
          </p:cNvPr>
          <p:cNvSpPr txBox="1"/>
          <p:nvPr/>
        </p:nvSpPr>
        <p:spPr>
          <a:xfrm>
            <a:off x="8573719" y="2119265"/>
            <a:ext cx="290558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وف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 الفرصة للطفل و / أو الوالد ومقدم الرعاية و / أو شخص بالغ موثوق به لطرح الأسئلة أو لطلب دعم إضافي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5BD739-310F-FC62-603F-A12825774BFA}"/>
              </a:ext>
            </a:extLst>
          </p:cNvPr>
          <p:cNvGrpSpPr/>
          <p:nvPr/>
        </p:nvGrpSpPr>
        <p:grpSpPr>
          <a:xfrm>
            <a:off x="7731223" y="4318116"/>
            <a:ext cx="670030" cy="700144"/>
            <a:chOff x="7345680" y="2484120"/>
            <a:chExt cx="904240" cy="9448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7479F8A-09FF-216A-51BF-4F0525E86E10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-Shape 25">
              <a:extLst>
                <a:ext uri="{FF2B5EF4-FFF2-40B4-BE49-F238E27FC236}">
                  <a16:creationId xmlns:a16="http://schemas.microsoft.com/office/drawing/2014/main" id="{639BD994-DE97-66E7-2E1E-8F1A06057C3F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D3B7838D-0279-A730-BE94-C505BD337D7F}"/>
              </a:ext>
            </a:extLst>
          </p:cNvPr>
          <p:cNvSpPr txBox="1"/>
          <p:nvPr/>
        </p:nvSpPr>
        <p:spPr>
          <a:xfrm>
            <a:off x="8573719" y="4268078"/>
            <a:ext cx="29055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توفير التحديثات وتبادل المعلومات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995445-CD6C-FFD6-6412-8D649C3455E1}"/>
              </a:ext>
            </a:extLst>
          </p:cNvPr>
          <p:cNvSpPr txBox="1"/>
          <p:nvPr/>
        </p:nvSpPr>
        <p:spPr>
          <a:xfrm>
            <a:off x="601403" y="1826270"/>
            <a:ext cx="2905587" cy="32272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t">
            <a:noAutofit/>
          </a:bodyPr>
          <a:lstStyle/>
          <a:p>
            <a:pPr algn="r" rtl="1"/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اتص</a:t>
            </a:r>
            <a:r>
              <a:rPr lang="ar-SA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 بانتظام بالطفل والوالدين ومقدمي الرعاية و / أو البالغين الموثوق بهم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0DB79B1-E875-3A42-B392-B10DBC4322BF}"/>
              </a:ext>
            </a:extLst>
          </p:cNvPr>
          <p:cNvGrpSpPr/>
          <p:nvPr/>
        </p:nvGrpSpPr>
        <p:grpSpPr>
          <a:xfrm>
            <a:off x="4049004" y="2087750"/>
            <a:ext cx="670030" cy="700144"/>
            <a:chOff x="7345680" y="2484120"/>
            <a:chExt cx="904240" cy="94488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8FD9FDB-13D2-D9E5-E4EF-6A0C18C7E707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-Shape 31">
              <a:extLst>
                <a:ext uri="{FF2B5EF4-FFF2-40B4-BE49-F238E27FC236}">
                  <a16:creationId xmlns:a16="http://schemas.microsoft.com/office/drawing/2014/main" id="{B7C85C0B-E5A0-A07E-1DA4-26AAD2E66E73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20CBB94-ADD7-5688-91DF-A2D1CE68CDC1}"/>
              </a:ext>
            </a:extLst>
          </p:cNvPr>
          <p:cNvGrpSpPr/>
          <p:nvPr/>
        </p:nvGrpSpPr>
        <p:grpSpPr>
          <a:xfrm>
            <a:off x="4049004" y="4318116"/>
            <a:ext cx="670030" cy="700144"/>
            <a:chOff x="7345680" y="2484120"/>
            <a:chExt cx="904240" cy="94488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3C046C5-0B79-A4D0-3E2E-09BD86621C5D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-Shape 34">
              <a:extLst>
                <a:ext uri="{FF2B5EF4-FFF2-40B4-BE49-F238E27FC236}">
                  <a16:creationId xmlns:a16="http://schemas.microsoft.com/office/drawing/2014/main" id="{19623816-43A8-0219-F952-426D021EA59F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4DDC13C-D5F2-CAC1-B971-62D5BD6010A1}"/>
              </a:ext>
            </a:extLst>
          </p:cNvPr>
          <p:cNvGrpSpPr/>
          <p:nvPr/>
        </p:nvGrpSpPr>
        <p:grpSpPr>
          <a:xfrm>
            <a:off x="1993450" y="3953435"/>
            <a:ext cx="1023620" cy="1391233"/>
            <a:chOff x="5438539" y="7646118"/>
            <a:chExt cx="814830" cy="1093633"/>
          </a:xfrm>
          <a:solidFill>
            <a:schemeClr val="accent1"/>
          </a:solidFill>
        </p:grpSpPr>
        <p:sp>
          <p:nvSpPr>
            <p:cNvPr id="37" name="Round Same Side Corner Rectangle 21">
              <a:extLst>
                <a:ext uri="{FF2B5EF4-FFF2-40B4-BE49-F238E27FC236}">
                  <a16:creationId xmlns:a16="http://schemas.microsoft.com/office/drawing/2014/main" id="{7780762D-F197-09B7-9B78-21BD6224B35E}"/>
                </a:ext>
              </a:extLst>
            </p:cNvPr>
            <p:cNvSpPr/>
            <p:nvPr/>
          </p:nvSpPr>
          <p:spPr>
            <a:xfrm>
              <a:off x="5440940" y="8395605"/>
              <a:ext cx="323729" cy="344146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D2071B6-F652-6957-5A03-20CCA5653A79}"/>
                </a:ext>
              </a:extLst>
            </p:cNvPr>
            <p:cNvSpPr/>
            <p:nvPr/>
          </p:nvSpPr>
          <p:spPr>
            <a:xfrm>
              <a:off x="5438539" y="8011964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ound Same Side Corner Rectangle 23">
              <a:extLst>
                <a:ext uri="{FF2B5EF4-FFF2-40B4-BE49-F238E27FC236}">
                  <a16:creationId xmlns:a16="http://schemas.microsoft.com/office/drawing/2014/main" id="{1EB28824-6FF6-3F7E-C6E6-31EAC8AB97BA}"/>
                </a:ext>
              </a:extLst>
            </p:cNvPr>
            <p:cNvSpPr/>
            <p:nvPr/>
          </p:nvSpPr>
          <p:spPr>
            <a:xfrm>
              <a:off x="5928360" y="8029758"/>
              <a:ext cx="323730" cy="709993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DDB91FB4-D9FF-4E22-DB29-BE952E68FB4C}"/>
                </a:ext>
              </a:extLst>
            </p:cNvPr>
            <p:cNvSpPr/>
            <p:nvPr/>
          </p:nvSpPr>
          <p:spPr>
            <a:xfrm>
              <a:off x="5925959" y="7646118"/>
              <a:ext cx="327410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ound Same Side Corner Rectangle 25">
              <a:extLst>
                <a:ext uri="{FF2B5EF4-FFF2-40B4-BE49-F238E27FC236}">
                  <a16:creationId xmlns:a16="http://schemas.microsoft.com/office/drawing/2014/main" id="{C993A93B-7BD2-ED08-4531-70065D1B8919}"/>
                </a:ext>
              </a:extLst>
            </p:cNvPr>
            <p:cNvSpPr/>
            <p:nvPr/>
          </p:nvSpPr>
          <p:spPr>
            <a:xfrm rot="12859561">
              <a:off x="5864557" y="8125814"/>
              <a:ext cx="101108" cy="244001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ound Same Side Corner Rectangle 26">
              <a:extLst>
                <a:ext uri="{FF2B5EF4-FFF2-40B4-BE49-F238E27FC236}">
                  <a16:creationId xmlns:a16="http://schemas.microsoft.com/office/drawing/2014/main" id="{ACC6EDE0-62EC-CFA7-3E3C-2EFB412DA4CD}"/>
                </a:ext>
              </a:extLst>
            </p:cNvPr>
            <p:cNvSpPr/>
            <p:nvPr/>
          </p:nvSpPr>
          <p:spPr>
            <a:xfrm rot="14101202">
              <a:off x="5757134" y="8268990"/>
              <a:ext cx="101108" cy="165176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2436709-4697-E7CB-5074-503982A0391F}"/>
              </a:ext>
            </a:extLst>
          </p:cNvPr>
          <p:cNvGrpSpPr/>
          <p:nvPr/>
        </p:nvGrpSpPr>
        <p:grpSpPr>
          <a:xfrm flipH="1">
            <a:off x="1032610" y="3953435"/>
            <a:ext cx="625319" cy="1386078"/>
            <a:chOff x="5157952" y="1330093"/>
            <a:chExt cx="498612" cy="1082378"/>
          </a:xfrm>
          <a:solidFill>
            <a:schemeClr val="accent1"/>
          </a:solidFill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62A0777-58C0-F8EC-1C00-9B80E094874B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51" name="Round Same Side Corner Rectangle 25">
                <a:extLst>
                  <a:ext uri="{FF2B5EF4-FFF2-40B4-BE49-F238E27FC236}">
                    <a16:creationId xmlns:a16="http://schemas.microsoft.com/office/drawing/2014/main" id="{1CEE1732-112F-D45C-F713-AB53EFDADAB2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2" name="Round Same Side Corner Rectangle 26">
                <a:extLst>
                  <a:ext uri="{FF2B5EF4-FFF2-40B4-BE49-F238E27FC236}">
                    <a16:creationId xmlns:a16="http://schemas.microsoft.com/office/drawing/2014/main" id="{433FCBFE-E70B-4A18-F422-4AE4A41F43EE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46" name="Round Same Side Corner Rectangle 26">
              <a:extLst>
                <a:ext uri="{FF2B5EF4-FFF2-40B4-BE49-F238E27FC236}">
                  <a16:creationId xmlns:a16="http://schemas.microsoft.com/office/drawing/2014/main" id="{E302B513-0D6E-34C0-6D80-31831DFDE021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DED11A2-A631-07EE-4810-9B791E5B8CD7}"/>
                </a:ext>
              </a:extLst>
            </p:cNvPr>
            <p:cNvGrpSpPr/>
            <p:nvPr/>
          </p:nvGrpSpPr>
          <p:grpSpPr>
            <a:xfrm>
              <a:off x="5332523" y="1330093"/>
              <a:ext cx="324041" cy="1082378"/>
              <a:chOff x="4200727" y="1302447"/>
              <a:chExt cx="269696" cy="900853"/>
            </a:xfrm>
            <a:grpFill/>
          </p:grpSpPr>
          <p:sp>
            <p:nvSpPr>
              <p:cNvPr id="49" name="Round Same Side Corner Rectangle 23">
                <a:extLst>
                  <a:ext uri="{FF2B5EF4-FFF2-40B4-BE49-F238E27FC236}">
                    <a16:creationId xmlns:a16="http://schemas.microsoft.com/office/drawing/2014/main" id="{EAC3C563-6EDB-3DF1-6E4A-0594992892E8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55BDFA2-EEBB-18FD-118A-D69B41FF3447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84073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25"/>
          <p:cNvSpPr txBox="1">
            <a:spLocks noGrp="1"/>
          </p:cNvSpPr>
          <p:nvPr>
            <p:ph type="title"/>
          </p:nvPr>
        </p:nvSpPr>
        <p:spPr>
          <a:xfrm>
            <a:off x="556418" y="120516"/>
            <a:ext cx="11214424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ct val="100000"/>
              <a:buFont typeface="Arial"/>
              <a:buNone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طرق 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إبداعية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للتواصل مع الطفل أثناء المتابعة</a:t>
            </a:r>
            <a:endParaRPr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11" name="Google Shape;711;p25"/>
          <p:cNvGrpSpPr/>
          <p:nvPr/>
        </p:nvGrpSpPr>
        <p:grpSpPr>
          <a:xfrm>
            <a:off x="1170939" y="1397374"/>
            <a:ext cx="9850121" cy="4827845"/>
            <a:chOff x="1153159" y="1447800"/>
            <a:chExt cx="10167763" cy="498353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712" name="Google Shape;712;p25"/>
            <p:cNvSpPr/>
            <p:nvPr/>
          </p:nvSpPr>
          <p:spPr>
            <a:xfrm>
              <a:off x="3230880" y="2394604"/>
              <a:ext cx="1320800" cy="13208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25"/>
            <p:cNvSpPr/>
            <p:nvPr/>
          </p:nvSpPr>
          <p:spPr>
            <a:xfrm>
              <a:off x="4104639" y="1654745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25"/>
            <p:cNvSpPr/>
            <p:nvPr/>
          </p:nvSpPr>
          <p:spPr>
            <a:xfrm>
              <a:off x="5273040" y="144780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25"/>
            <p:cNvSpPr/>
            <p:nvPr/>
          </p:nvSpPr>
          <p:spPr>
            <a:xfrm>
              <a:off x="1153159" y="2140014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25"/>
            <p:cNvSpPr/>
            <p:nvPr/>
          </p:nvSpPr>
          <p:spPr>
            <a:xfrm>
              <a:off x="2730498" y="3582169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25"/>
            <p:cNvSpPr/>
            <p:nvPr/>
          </p:nvSpPr>
          <p:spPr>
            <a:xfrm>
              <a:off x="6781801" y="3820211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25"/>
            <p:cNvSpPr/>
            <p:nvPr/>
          </p:nvSpPr>
          <p:spPr>
            <a:xfrm>
              <a:off x="4455032" y="452120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25"/>
            <p:cNvSpPr/>
            <p:nvPr/>
          </p:nvSpPr>
          <p:spPr>
            <a:xfrm>
              <a:off x="7599680" y="2140014"/>
              <a:ext cx="1320800" cy="13208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25"/>
            <p:cNvSpPr/>
            <p:nvPr/>
          </p:nvSpPr>
          <p:spPr>
            <a:xfrm>
              <a:off x="5812727" y="4092966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25"/>
            <p:cNvSpPr/>
            <p:nvPr/>
          </p:nvSpPr>
          <p:spPr>
            <a:xfrm>
              <a:off x="4414521" y="2602295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25"/>
            <p:cNvSpPr/>
            <p:nvPr/>
          </p:nvSpPr>
          <p:spPr>
            <a:xfrm>
              <a:off x="3445447" y="3625786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25"/>
            <p:cNvSpPr/>
            <p:nvPr/>
          </p:nvSpPr>
          <p:spPr>
            <a:xfrm>
              <a:off x="8709802" y="205237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25"/>
            <p:cNvSpPr/>
            <p:nvPr/>
          </p:nvSpPr>
          <p:spPr>
            <a:xfrm>
              <a:off x="8709802" y="390108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25"/>
            <p:cNvSpPr/>
            <p:nvPr/>
          </p:nvSpPr>
          <p:spPr>
            <a:xfrm>
              <a:off x="6574728" y="283423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25"/>
            <p:cNvSpPr/>
            <p:nvPr/>
          </p:nvSpPr>
          <p:spPr>
            <a:xfrm>
              <a:off x="1747092" y="3999141"/>
              <a:ext cx="1790829" cy="1790829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25"/>
            <p:cNvSpPr/>
            <p:nvPr/>
          </p:nvSpPr>
          <p:spPr>
            <a:xfrm>
              <a:off x="3282884" y="2809240"/>
              <a:ext cx="2611120" cy="261112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EE65EB2-F303-552D-A01C-7E11FABC6FBD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1" name="Hexagon 10">
              <a:extLst>
                <a:ext uri="{FF2B5EF4-FFF2-40B4-BE49-F238E27FC236}">
                  <a16:creationId xmlns:a16="http://schemas.microsoft.com/office/drawing/2014/main" id="{2E28977B-826A-E759-522D-F98450EF033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1F19F0B-96D3-92A9-83E3-083EB8DE40F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F1623A9-120B-136A-3253-DB22EB841E14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١٧٤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8BC76C2-44C3-5B9F-0709-9419C272ECA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629DB75-0A14-3147-F04B-12FFD96E3E3C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90045BD0-AA5C-94DC-073F-A440124EEDA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0A348AD-FED6-9D46-A996-448CA82F9F6D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E8C3C5C-57ED-0BCD-CAA4-E0C7EC871960}"/>
              </a:ext>
            </a:extLst>
          </p:cNvPr>
          <p:cNvSpPr txBox="1">
            <a:spLocks/>
          </p:cNvSpPr>
          <p:nvPr/>
        </p:nvSpPr>
        <p:spPr>
          <a:xfrm>
            <a:off x="4706905" y="286683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3690024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7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rgbClr val="EEE7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تكرار زيارات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المتابعة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560;p17">
            <a:extLst>
              <a:ext uri="{FF2B5EF4-FFF2-40B4-BE49-F238E27FC236}">
                <a16:creationId xmlns:a16="http://schemas.microsoft.com/office/drawing/2014/main" id="{A40AB65F-D6D8-71A7-3292-AC51A79BF87B}"/>
              </a:ext>
            </a:extLst>
          </p:cNvPr>
          <p:cNvSpPr txBox="1"/>
          <p:nvPr/>
        </p:nvSpPr>
        <p:spPr>
          <a:xfrm>
            <a:off x="1204222" y="4172393"/>
            <a:ext cx="505143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عندما يكون خطر الأذى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منخفض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، فقم بالمتابعة مرة واحدة على الأقل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كل أسبوعين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4" name="Google Shape;562;p17">
            <a:extLst>
              <a:ext uri="{FF2B5EF4-FFF2-40B4-BE49-F238E27FC236}">
                <a16:creationId xmlns:a16="http://schemas.microsoft.com/office/drawing/2014/main" id="{1040CA9C-75B9-7265-5DFF-559B131D9749}"/>
              </a:ext>
            </a:extLst>
          </p:cNvPr>
          <p:cNvSpPr/>
          <p:nvPr/>
        </p:nvSpPr>
        <p:spPr>
          <a:xfrm>
            <a:off x="7989837" y="1986297"/>
            <a:ext cx="684271" cy="1690352"/>
          </a:xfrm>
          <a:prstGeom prst="rect">
            <a:avLst/>
          </a:prstGeom>
          <a:solidFill>
            <a:srgbClr val="E05740"/>
          </a:solidFill>
          <a:ln w="38100" cap="flat" cmpd="sng">
            <a:solidFill>
              <a:srgbClr val="E057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lt1"/>
                </a:solidFill>
                <a:latin typeface="Britannic Bold" panose="020B0903060703020204" pitchFamily="34" charset="0"/>
                <a:ea typeface="Federo"/>
                <a:cs typeface="Arial" panose="020B0604020202020204" pitchFamily="34" charset="0"/>
                <a:sym typeface="Federo"/>
              </a:rPr>
              <a:t>!</a:t>
            </a:r>
            <a:endParaRPr dirty="0">
              <a:latin typeface="Britannic Bold" panose="020B0903060703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oogle Shape;563;p17">
            <a:extLst>
              <a:ext uri="{FF2B5EF4-FFF2-40B4-BE49-F238E27FC236}">
                <a16:creationId xmlns:a16="http://schemas.microsoft.com/office/drawing/2014/main" id="{98E96C5D-FA93-01E5-6CFE-C92C9810A72E}"/>
              </a:ext>
            </a:extLst>
          </p:cNvPr>
          <p:cNvGrpSpPr/>
          <p:nvPr/>
        </p:nvGrpSpPr>
        <p:grpSpPr>
          <a:xfrm>
            <a:off x="2255920" y="1897976"/>
            <a:ext cx="684271" cy="1690351"/>
            <a:chOff x="8319057" y="1952981"/>
            <a:chExt cx="490777" cy="1361439"/>
          </a:xfrm>
        </p:grpSpPr>
        <p:sp>
          <p:nvSpPr>
            <p:cNvPr id="6" name="Google Shape;564;p17">
              <a:extLst>
                <a:ext uri="{FF2B5EF4-FFF2-40B4-BE49-F238E27FC236}">
                  <a16:creationId xmlns:a16="http://schemas.microsoft.com/office/drawing/2014/main" id="{967EEAC5-0AEA-FA21-09CC-18D286A17486}"/>
                </a:ext>
              </a:extLst>
            </p:cNvPr>
            <p:cNvSpPr/>
            <p:nvPr/>
          </p:nvSpPr>
          <p:spPr>
            <a:xfrm>
              <a:off x="8319057" y="2842259"/>
              <a:ext cx="487680" cy="47216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0" rIns="91425" bIns="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3200" b="1" dirty="0">
                  <a:solidFill>
                    <a:schemeClr val="lt1"/>
                  </a:solidFill>
                  <a:latin typeface="Britannic Bold" panose="020B0903060703020204" pitchFamily="34" charset="0"/>
                  <a:ea typeface="Federo"/>
                  <a:cs typeface="Arial" panose="020B0604020202020204" pitchFamily="34" charset="0"/>
                  <a:sym typeface="Federo"/>
                </a:rPr>
                <a:t>!</a:t>
              </a:r>
              <a:endParaRPr dirty="0">
                <a:latin typeface="Britannic Bold" panose="020B09030607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Google Shape;565;p17">
              <a:extLst>
                <a:ext uri="{FF2B5EF4-FFF2-40B4-BE49-F238E27FC236}">
                  <a16:creationId xmlns:a16="http://schemas.microsoft.com/office/drawing/2014/main" id="{F311A606-D5E4-7327-92F8-FC9EDABDBE7F}"/>
                </a:ext>
              </a:extLst>
            </p:cNvPr>
            <p:cNvSpPr/>
            <p:nvPr/>
          </p:nvSpPr>
          <p:spPr>
            <a:xfrm>
              <a:off x="8322154" y="1952981"/>
              <a:ext cx="487680" cy="884059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odoni"/>
                <a:cs typeface="Arial" panose="020B0604020202020204" pitchFamily="34" charset="0"/>
                <a:sym typeface="Bodoni"/>
              </a:endParaRPr>
            </a:p>
          </p:txBody>
        </p:sp>
      </p:grpSp>
      <p:pic>
        <p:nvPicPr>
          <p:cNvPr id="8" name="Graphic 7" descr="Stopwatch 75% with solid fill">
            <a:extLst>
              <a:ext uri="{FF2B5EF4-FFF2-40B4-BE49-F238E27FC236}">
                <a16:creationId xmlns:a16="http://schemas.microsoft.com/office/drawing/2014/main" id="{6BC7C16E-8D0A-63B0-0CB1-D40834E5E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74692" y="2304833"/>
            <a:ext cx="1371816" cy="1371816"/>
          </a:xfrm>
          <a:prstGeom prst="rect">
            <a:avLst/>
          </a:prstGeom>
        </p:spPr>
      </p:pic>
      <p:pic>
        <p:nvPicPr>
          <p:cNvPr id="9" name="Graphic 8" descr="Stopwatch 25% with solid fill">
            <a:extLst>
              <a:ext uri="{FF2B5EF4-FFF2-40B4-BE49-F238E27FC236}">
                <a16:creationId xmlns:a16="http://schemas.microsoft.com/office/drawing/2014/main" id="{2AAE32A6-E1C3-DC4F-E184-0595AA3496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12927" y="2304834"/>
            <a:ext cx="1371815" cy="13718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46C99C4-3E90-E345-8503-11A3424681DD}"/>
              </a:ext>
            </a:extLst>
          </p:cNvPr>
          <p:cNvSpPr txBox="1"/>
          <p:nvPr/>
        </p:nvSpPr>
        <p:spPr>
          <a:xfrm>
            <a:off x="6490432" y="4260715"/>
            <a:ext cx="50514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r" defTabSz="914400" rtl="1" eaLnBrk="1" latinLnBrk="0" hangingPunct="1"/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الحد الأدنى 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مرتين في الأسبوع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للأ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طفال المعرضين لخطر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عالي 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من الأذى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. يمكن أن يكون 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أكثر 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 ذلك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حيان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اً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إذا لزم الأمر.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"/>
          <p:cNvSpPr txBox="1"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" name="Google Shape;266;p3"/>
          <p:cNvSpPr txBox="1"/>
          <p:nvPr/>
        </p:nvSpPr>
        <p:spPr>
          <a:xfrm>
            <a:off x="6426282" y="2257411"/>
            <a:ext cx="4206859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Clr>
                <a:schemeClr val="lt1"/>
              </a:buClr>
              <a:buSzPts val="3000"/>
            </a:pPr>
            <a:r>
              <a:rPr lang="en-GB" sz="28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تزويد المشاركين بالمعرفة والمهارات لمتابعة ومراجعة الحالات ، بما يتماشى مع المبادئ التوجيهية والمعايير المشتركة بين الوكالات.</a:t>
            </a:r>
            <a:endParaRPr sz="2800" b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48267E7-A8DD-B207-5FF6-242897F25A89}"/>
              </a:ext>
            </a:extLst>
          </p:cNvPr>
          <p:cNvGrpSpPr/>
          <p:nvPr/>
        </p:nvGrpSpPr>
        <p:grpSpPr>
          <a:xfrm>
            <a:off x="9823481" y="4516408"/>
            <a:ext cx="1747835" cy="1744662"/>
            <a:chOff x="-2278403" y="2075258"/>
            <a:chExt cx="477573" cy="476706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AC6E7643-422C-37B5-C812-069B241914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2057174" y="2075258"/>
              <a:ext cx="0" cy="476247"/>
            </a:xfrm>
            <a:prstGeom prst="straightConnector1">
              <a:avLst/>
            </a:prstGeom>
            <a:ln w="2032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3268E65-5AF9-CE77-1F66-50A41D136A91}"/>
                </a:ext>
              </a:extLst>
            </p:cNvPr>
            <p:cNvSpPr/>
            <p:nvPr/>
          </p:nvSpPr>
          <p:spPr>
            <a:xfrm>
              <a:off x="-2278403" y="2221377"/>
              <a:ext cx="126369" cy="330587"/>
            </a:xfrm>
            <a:custGeom>
              <a:avLst/>
              <a:gdLst>
                <a:gd name="connsiteX0" fmla="*/ 176784 w 176784"/>
                <a:gd name="connsiteY0" fmla="*/ 438912 h 438912"/>
                <a:gd name="connsiteX1" fmla="*/ 176784 w 176784"/>
                <a:gd name="connsiteY1" fmla="*/ 182880 h 438912"/>
                <a:gd name="connsiteX2" fmla="*/ 0 w 176784"/>
                <a:gd name="connsiteY2" fmla="*/ 0 h 438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784" h="438912">
                  <a:moveTo>
                    <a:pt x="176784" y="438912"/>
                  </a:moveTo>
                  <a:lnTo>
                    <a:pt x="176784" y="182880"/>
                  </a:lnTo>
                  <a:lnTo>
                    <a:pt x="0" y="0"/>
                  </a:lnTo>
                </a:path>
              </a:pathLst>
            </a:custGeom>
            <a:noFill/>
            <a:ln w="20320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F3891AC-682B-E495-2D8A-F5998A63BC5A}"/>
                </a:ext>
              </a:extLst>
            </p:cNvPr>
            <p:cNvSpPr/>
            <p:nvPr/>
          </p:nvSpPr>
          <p:spPr>
            <a:xfrm>
              <a:off x="-1970774" y="2230560"/>
              <a:ext cx="169944" cy="316812"/>
            </a:xfrm>
            <a:custGeom>
              <a:avLst/>
              <a:gdLst>
                <a:gd name="connsiteX0" fmla="*/ 0 w 237744"/>
                <a:gd name="connsiteY0" fmla="*/ 420624 h 420624"/>
                <a:gd name="connsiteX1" fmla="*/ 0 w 237744"/>
                <a:gd name="connsiteY1" fmla="*/ 73152 h 420624"/>
                <a:gd name="connsiteX2" fmla="*/ 237744 w 237744"/>
                <a:gd name="connsiteY2" fmla="*/ 0 h 420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7744" h="420624">
                  <a:moveTo>
                    <a:pt x="0" y="420624"/>
                  </a:moveTo>
                  <a:lnTo>
                    <a:pt x="0" y="73152"/>
                  </a:lnTo>
                  <a:lnTo>
                    <a:pt x="237744" y="0"/>
                  </a:lnTo>
                </a:path>
              </a:pathLst>
            </a:custGeom>
            <a:noFill/>
            <a:ln w="203200"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D0C0-9086-D413-790B-4D346A5A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نموذج إدارة الحالة - الأخطاء الشائعة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37DC67E-A5E3-9E22-E515-ACFBD0FF080B}"/>
              </a:ext>
            </a:extLst>
          </p:cNvPr>
          <p:cNvGrpSpPr/>
          <p:nvPr/>
        </p:nvGrpSpPr>
        <p:grpSpPr>
          <a:xfrm>
            <a:off x="4561211" y="2149394"/>
            <a:ext cx="3433331" cy="3295047"/>
            <a:chOff x="1744894" y="2192954"/>
            <a:chExt cx="2564275" cy="246099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23195ED-7540-AE90-4894-5A0BFF0BD206}"/>
                </a:ext>
              </a:extLst>
            </p:cNvPr>
            <p:cNvGrpSpPr/>
            <p:nvPr/>
          </p:nvGrpSpPr>
          <p:grpSpPr>
            <a:xfrm>
              <a:off x="1744894" y="2192954"/>
              <a:ext cx="2564275" cy="2460995"/>
              <a:chOff x="1459832" y="2812046"/>
              <a:chExt cx="1953652" cy="1874967"/>
            </a:xfrm>
          </p:grpSpPr>
          <p:sp>
            <p:nvSpPr>
              <p:cNvPr id="9" name="Rectangle: Single Corner Snipped 8">
                <a:extLst>
                  <a:ext uri="{FF2B5EF4-FFF2-40B4-BE49-F238E27FC236}">
                    <a16:creationId xmlns:a16="http://schemas.microsoft.com/office/drawing/2014/main" id="{C6D87104-14F8-6007-F280-1BC260A30727}"/>
                  </a:ext>
                </a:extLst>
              </p:cNvPr>
              <p:cNvSpPr/>
              <p:nvPr/>
            </p:nvSpPr>
            <p:spPr>
              <a:xfrm rot="20978324">
                <a:off x="1459832" y="2999874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Rectangle: Single Corner Snipped 9">
                <a:extLst>
                  <a:ext uri="{FF2B5EF4-FFF2-40B4-BE49-F238E27FC236}">
                    <a16:creationId xmlns:a16="http://schemas.microsoft.com/office/drawing/2014/main" id="{B3F4AE09-20B6-9A2F-2558-3189DF392E57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1" name="Rectangle: Single Corner Snipped 10">
                <a:extLst>
                  <a:ext uri="{FF2B5EF4-FFF2-40B4-BE49-F238E27FC236}">
                    <a16:creationId xmlns:a16="http://schemas.microsoft.com/office/drawing/2014/main" id="{4B6EDE20-AA36-CFD4-0373-08827CFD3743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A6BC360-F30D-C639-30DF-F25461C7DBEF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7" name="Round Same Side Corner Rectangle 46">
                <a:extLst>
                  <a:ext uri="{FF2B5EF4-FFF2-40B4-BE49-F238E27FC236}">
                    <a16:creationId xmlns:a16="http://schemas.microsoft.com/office/drawing/2014/main" id="{58D461D1-D73C-9D2F-8AE8-506147A957BC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7B7FB96-0AA9-4271-BB6C-6E2C7195F7DB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9574142-A353-74A7-7C2A-F6D93C9BB044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477E21FA-5E74-8741-F363-7EFD314DE41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9408A55-290D-8C41-8D17-5310B959CEDD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3891F51-7F73-4920-AC7B-C0F5F6327D3F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١٧٥-١٧٦</a:t>
                </a:r>
                <a:endParaRPr lang="en-CA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08AB12C-74C2-512F-4DA5-E7A671FE05B8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8632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284BE05-9A41-349E-27E1-A13A773DFB8B}"/>
              </a:ext>
            </a:extLst>
          </p:cNvPr>
          <p:cNvSpPr txBox="1">
            <a:spLocks/>
          </p:cNvSpPr>
          <p:nvPr/>
        </p:nvSpPr>
        <p:spPr>
          <a:xfrm>
            <a:off x="4755031" y="314791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2192978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2" name="Google Shape;572;p18"/>
          <p:cNvSpPr/>
          <p:nvPr/>
        </p:nvSpPr>
        <p:spPr>
          <a:xfrm>
            <a:off x="5613838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3" name="Google Shape;573;p18"/>
          <p:cNvSpPr/>
          <p:nvPr/>
        </p:nvSpPr>
        <p:spPr>
          <a:xfrm>
            <a:off x="9194298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4" name="Google Shape;574;p18"/>
          <p:cNvSpPr/>
          <p:nvPr/>
        </p:nvSpPr>
        <p:spPr>
          <a:xfrm>
            <a:off x="1959412" y="198206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76" name="Google Shape;576;p18"/>
          <p:cNvSpPr txBox="1"/>
          <p:nvPr/>
        </p:nvSpPr>
        <p:spPr>
          <a:xfrm>
            <a:off x="981619" y="3481646"/>
            <a:ext cx="3007146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هناك طرق مختلفة للمتابعة مع الطفل ،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الوالد ومقدم الرعاية و / أو</a:t>
            </a: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ال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بالغين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الموثوق بهم والشخصيات الأخرى المشاركة في حياة الطفل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577" name="Google Shape;577;p18"/>
          <p:cNvSpPr txBox="1"/>
          <p:nvPr/>
        </p:nvSpPr>
        <p:spPr>
          <a:xfrm>
            <a:off x="8148782" y="3481099"/>
            <a:ext cx="3205018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u="none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يجب أن يلتزم أخصائي الحالة بتخطيط وجدولة إجراءات المتابعة بانتظام</a:t>
            </a:r>
            <a:endParaRPr lang="en-GB"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sp>
        <p:nvSpPr>
          <p:cNvPr id="2" name="Google Shape;576;p18">
            <a:extLst>
              <a:ext uri="{FF2B5EF4-FFF2-40B4-BE49-F238E27FC236}">
                <a16:creationId xmlns:a16="http://schemas.microsoft.com/office/drawing/2014/main" id="{DCF32205-8C57-054C-2939-EC0991C27655}"/>
              </a:ext>
            </a:extLst>
          </p:cNvPr>
          <p:cNvSpPr txBox="1"/>
          <p:nvPr/>
        </p:nvSpPr>
        <p:spPr>
          <a:xfrm>
            <a:off x="4537109" y="3486126"/>
            <a:ext cx="3205018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كما هو الحال دائمًا ، يحتاج أخصائي الحالة إلى تكييف </a:t>
            </a:r>
            <a:r>
              <a:rPr lang="ar-SA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تواصله</a:t>
            </a: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</a:t>
            </a:r>
            <a:r>
              <a:rPr lang="ar-SA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بحسب</a:t>
            </a:r>
            <a:r>
              <a:rPr lang="en-GB" sz="2400" b="0" strike="noStrike" dirty="0">
                <a:solidFill>
                  <a:schemeClr val="dk1"/>
                </a:solidFill>
                <a:latin typeface="Calibri" panose="020F0502020204030204" pitchFamily="34" charset="0"/>
                <a:ea typeface="Helvetica Neue Light"/>
                <a:cs typeface="Calibri" panose="020F0502020204030204" pitchFamily="34" charset="0"/>
                <a:sym typeface="Helvetica Neue Light"/>
              </a:rPr>
              <a:t> عمر الطفل ومرحلة نموه وقدراته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259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98AC6E71-0B36-CB46-14FF-FA42E31C6ECD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2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معالجة التغييرات؟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29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متى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تقوم بالمراجعة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0" name="Google Shape;790;p29"/>
          <p:cNvSpPr txBox="1"/>
          <p:nvPr/>
        </p:nvSpPr>
        <p:spPr>
          <a:xfrm>
            <a:off x="2318395" y="2632535"/>
            <a:ext cx="303063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Clr>
                <a:schemeClr val="dk1"/>
              </a:buClr>
              <a:buSzPts val="2400"/>
            </a:pPr>
            <a:r>
              <a:rPr lang="en-GB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خطة الحالة لا تعمل أو غير فعالة</a:t>
            </a:r>
          </a:p>
          <a:p>
            <a:pPr algn="r" rtl="1">
              <a:buClr>
                <a:schemeClr val="dk1"/>
              </a:buClr>
              <a:buSzPts val="2400"/>
            </a:pP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Clr>
                <a:schemeClr val="dk1"/>
              </a:buClr>
              <a:buSzPts val="2400"/>
            </a:pPr>
            <a:r>
              <a:rPr lang="en-GB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زيادة كبيرة في مستوى الخطر الذي يواجهه الطفل</a:t>
            </a:r>
            <a:endParaRPr lang="en-GB"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3AB088-F254-9F0F-8644-EC267FAAA1A0}"/>
              </a:ext>
            </a:extLst>
          </p:cNvPr>
          <p:cNvSpPr txBox="1"/>
          <p:nvPr/>
        </p:nvSpPr>
        <p:spPr>
          <a:xfrm>
            <a:off x="2616835" y="1649548"/>
            <a:ext cx="88212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8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مؤشرات على أن المراجعة مطلوبة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Google Shape;790;p29">
            <a:extLst>
              <a:ext uri="{FF2B5EF4-FFF2-40B4-BE49-F238E27FC236}">
                <a16:creationId xmlns:a16="http://schemas.microsoft.com/office/drawing/2014/main" id="{DECFAC54-9C4A-D6E2-FBB2-44324308A6D7}"/>
              </a:ext>
            </a:extLst>
          </p:cNvPr>
          <p:cNvSpPr txBox="1"/>
          <p:nvPr/>
        </p:nvSpPr>
        <p:spPr>
          <a:xfrm>
            <a:off x="7190819" y="2632535"/>
            <a:ext cx="4360206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Clr>
                <a:schemeClr val="dk1"/>
              </a:buClr>
              <a:buSzPts val="2400"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علامات جديدة على العنف </a:t>
            </a:r>
            <a:r>
              <a:rPr lang="ar-SA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و الإساءة 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والإهمال و / أو الاستغلال</a:t>
            </a:r>
          </a:p>
          <a:p>
            <a:pPr algn="r" rtl="1">
              <a:buClr>
                <a:schemeClr val="dk1"/>
              </a:buClr>
              <a:buSzPts val="2400"/>
            </a:pP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Clr>
                <a:schemeClr val="dk1"/>
              </a:buClr>
              <a:buSzPts val="2400"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تدهور</a:t>
            </a:r>
            <a:r>
              <a:rPr lang="ar-SA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رفاه الطفل </a:t>
            </a:r>
          </a:p>
          <a:p>
            <a:pPr algn="r" rtl="1">
              <a:buClr>
                <a:schemeClr val="dk1"/>
              </a:buClr>
              <a:buSzPts val="2400"/>
            </a:pP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التغييرات في ترتيب </a:t>
            </a:r>
            <a:r>
              <a:rPr lang="ar-SA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رعاية </a:t>
            </a:r>
            <a:r>
              <a:rPr lang="ar-SA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الخاص ب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الطفل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290CC9D-6400-CCAE-748C-345A53CD504E}"/>
              </a:ext>
            </a:extLst>
          </p:cNvPr>
          <p:cNvGrpSpPr/>
          <p:nvPr/>
        </p:nvGrpSpPr>
        <p:grpSpPr>
          <a:xfrm>
            <a:off x="844260" y="2655571"/>
            <a:ext cx="941294" cy="1080037"/>
            <a:chOff x="972671" y="2514793"/>
            <a:chExt cx="941294" cy="1080037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847D5B0E-6DFB-D337-2E8C-113143CCD0BE}"/>
                </a:ext>
              </a:extLst>
            </p:cNvPr>
            <p:cNvSpPr/>
            <p:nvPr/>
          </p:nvSpPr>
          <p:spPr>
            <a:xfrm>
              <a:off x="972671" y="2653536"/>
              <a:ext cx="941294" cy="941294"/>
            </a:xfrm>
            <a:prstGeom prst="arc">
              <a:avLst>
                <a:gd name="adj1" fmla="val 10751286"/>
                <a:gd name="adj2" fmla="val 0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2" name="Flowchart: Manual Operation 11">
              <a:extLst>
                <a:ext uri="{FF2B5EF4-FFF2-40B4-BE49-F238E27FC236}">
                  <a16:creationId xmlns:a16="http://schemas.microsoft.com/office/drawing/2014/main" id="{B722C2A3-4544-8FBE-9FAC-F460ECAF454C}"/>
                </a:ext>
              </a:extLst>
            </p:cNvPr>
            <p:cNvSpPr/>
            <p:nvPr/>
          </p:nvSpPr>
          <p:spPr>
            <a:xfrm rot="12439255">
              <a:off x="1484591" y="2514793"/>
              <a:ext cx="110197" cy="626623"/>
            </a:xfrm>
            <a:prstGeom prst="flowChartManualOperati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979EE22-4614-DF47-8B65-653787030739}"/>
                </a:ext>
              </a:extLst>
            </p:cNvPr>
            <p:cNvSpPr/>
            <p:nvPr/>
          </p:nvSpPr>
          <p:spPr>
            <a:xfrm>
              <a:off x="1334230" y="2950855"/>
              <a:ext cx="200222" cy="20022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BBD4C5D-EAE0-FC0E-1A34-74E349B0BED3}"/>
              </a:ext>
            </a:extLst>
          </p:cNvPr>
          <p:cNvGrpSpPr/>
          <p:nvPr/>
        </p:nvGrpSpPr>
        <p:grpSpPr>
          <a:xfrm>
            <a:off x="844260" y="4123800"/>
            <a:ext cx="941294" cy="1080037"/>
            <a:chOff x="972671" y="2514793"/>
            <a:chExt cx="941294" cy="1080037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16BDAA7E-1DD3-00A9-FF50-7D4EA04CB2F8}"/>
                </a:ext>
              </a:extLst>
            </p:cNvPr>
            <p:cNvSpPr/>
            <p:nvPr/>
          </p:nvSpPr>
          <p:spPr>
            <a:xfrm>
              <a:off x="972671" y="2653536"/>
              <a:ext cx="941294" cy="941294"/>
            </a:xfrm>
            <a:prstGeom prst="arc">
              <a:avLst>
                <a:gd name="adj1" fmla="val 10751286"/>
                <a:gd name="adj2" fmla="val 0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7" name="Flowchart: Manual Operation 16">
              <a:extLst>
                <a:ext uri="{FF2B5EF4-FFF2-40B4-BE49-F238E27FC236}">
                  <a16:creationId xmlns:a16="http://schemas.microsoft.com/office/drawing/2014/main" id="{0EBCB099-19A2-516C-BB19-17C48C4ACD36}"/>
                </a:ext>
              </a:extLst>
            </p:cNvPr>
            <p:cNvSpPr/>
            <p:nvPr/>
          </p:nvSpPr>
          <p:spPr>
            <a:xfrm rot="12439255">
              <a:off x="1484591" y="2514793"/>
              <a:ext cx="110197" cy="626623"/>
            </a:xfrm>
            <a:prstGeom prst="flowChartManualOperati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9564EC3-0673-3BFD-1B29-5BC2D8FF9E8F}"/>
                </a:ext>
              </a:extLst>
            </p:cNvPr>
            <p:cNvSpPr/>
            <p:nvPr/>
          </p:nvSpPr>
          <p:spPr>
            <a:xfrm>
              <a:off x="1334230" y="2950855"/>
              <a:ext cx="200222" cy="20022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4783353-35EF-1609-877C-ACC73DD2DCDC}"/>
              </a:ext>
            </a:extLst>
          </p:cNvPr>
          <p:cNvGrpSpPr/>
          <p:nvPr/>
        </p:nvGrpSpPr>
        <p:grpSpPr>
          <a:xfrm>
            <a:off x="5911665" y="2632535"/>
            <a:ext cx="941294" cy="1080037"/>
            <a:chOff x="972671" y="2514793"/>
            <a:chExt cx="941294" cy="1080037"/>
          </a:xfrm>
        </p:grpSpPr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90C52FEE-6066-8EF0-A5A0-1F55668D7311}"/>
                </a:ext>
              </a:extLst>
            </p:cNvPr>
            <p:cNvSpPr/>
            <p:nvPr/>
          </p:nvSpPr>
          <p:spPr>
            <a:xfrm>
              <a:off x="972671" y="2653536"/>
              <a:ext cx="941294" cy="941294"/>
            </a:xfrm>
            <a:prstGeom prst="arc">
              <a:avLst>
                <a:gd name="adj1" fmla="val 10751286"/>
                <a:gd name="adj2" fmla="val 0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Flowchart: Manual Operation 20">
              <a:extLst>
                <a:ext uri="{FF2B5EF4-FFF2-40B4-BE49-F238E27FC236}">
                  <a16:creationId xmlns:a16="http://schemas.microsoft.com/office/drawing/2014/main" id="{DC167909-3582-28A9-378E-CF56F94E1A47}"/>
                </a:ext>
              </a:extLst>
            </p:cNvPr>
            <p:cNvSpPr/>
            <p:nvPr/>
          </p:nvSpPr>
          <p:spPr>
            <a:xfrm rot="12439255">
              <a:off x="1484591" y="2514793"/>
              <a:ext cx="110197" cy="626623"/>
            </a:xfrm>
            <a:prstGeom prst="flowChartManualOperati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FF432DB-98EB-07D0-12EB-F50980D371E5}"/>
                </a:ext>
              </a:extLst>
            </p:cNvPr>
            <p:cNvSpPr/>
            <p:nvPr/>
          </p:nvSpPr>
          <p:spPr>
            <a:xfrm>
              <a:off x="1334230" y="2950855"/>
              <a:ext cx="200222" cy="20022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EA7B72E-C233-A163-AD45-402B38DFF749}"/>
              </a:ext>
            </a:extLst>
          </p:cNvPr>
          <p:cNvGrpSpPr/>
          <p:nvPr/>
        </p:nvGrpSpPr>
        <p:grpSpPr>
          <a:xfrm>
            <a:off x="5911665" y="3735608"/>
            <a:ext cx="941294" cy="1080037"/>
            <a:chOff x="972671" y="2514793"/>
            <a:chExt cx="941294" cy="1080037"/>
          </a:xfrm>
        </p:grpSpPr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A3FE0EB9-5254-76AC-04A3-E4D8E20DB2B2}"/>
                </a:ext>
              </a:extLst>
            </p:cNvPr>
            <p:cNvSpPr/>
            <p:nvPr/>
          </p:nvSpPr>
          <p:spPr>
            <a:xfrm>
              <a:off x="972671" y="2653536"/>
              <a:ext cx="941294" cy="941294"/>
            </a:xfrm>
            <a:prstGeom prst="arc">
              <a:avLst>
                <a:gd name="adj1" fmla="val 10751286"/>
                <a:gd name="adj2" fmla="val 0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5" name="Flowchart: Manual Operation 24">
              <a:extLst>
                <a:ext uri="{FF2B5EF4-FFF2-40B4-BE49-F238E27FC236}">
                  <a16:creationId xmlns:a16="http://schemas.microsoft.com/office/drawing/2014/main" id="{DF7BF6A5-5679-FD59-ADC8-3564832BFAAB}"/>
                </a:ext>
              </a:extLst>
            </p:cNvPr>
            <p:cNvSpPr/>
            <p:nvPr/>
          </p:nvSpPr>
          <p:spPr>
            <a:xfrm rot="12439255">
              <a:off x="1484591" y="2514793"/>
              <a:ext cx="110197" cy="626623"/>
            </a:xfrm>
            <a:prstGeom prst="flowChartManualOperati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5CC6ACF-48F9-8728-370D-B81EE20CB39A}"/>
                </a:ext>
              </a:extLst>
            </p:cNvPr>
            <p:cNvSpPr/>
            <p:nvPr/>
          </p:nvSpPr>
          <p:spPr>
            <a:xfrm>
              <a:off x="1334230" y="2950855"/>
              <a:ext cx="200222" cy="20022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B63F3A7-AA67-B249-AC88-7524C3691235}"/>
              </a:ext>
            </a:extLst>
          </p:cNvPr>
          <p:cNvGrpSpPr/>
          <p:nvPr/>
        </p:nvGrpSpPr>
        <p:grpSpPr>
          <a:xfrm>
            <a:off x="5911665" y="4882190"/>
            <a:ext cx="941294" cy="1080037"/>
            <a:chOff x="972671" y="2514793"/>
            <a:chExt cx="941294" cy="1080037"/>
          </a:xfrm>
        </p:grpSpPr>
        <p:sp>
          <p:nvSpPr>
            <p:cNvPr id="28" name="Arc 27">
              <a:extLst>
                <a:ext uri="{FF2B5EF4-FFF2-40B4-BE49-F238E27FC236}">
                  <a16:creationId xmlns:a16="http://schemas.microsoft.com/office/drawing/2014/main" id="{FE3523E1-7D16-1149-4DA9-40E2CF434252}"/>
                </a:ext>
              </a:extLst>
            </p:cNvPr>
            <p:cNvSpPr/>
            <p:nvPr/>
          </p:nvSpPr>
          <p:spPr>
            <a:xfrm>
              <a:off x="972671" y="2653536"/>
              <a:ext cx="941294" cy="941294"/>
            </a:xfrm>
            <a:prstGeom prst="arc">
              <a:avLst>
                <a:gd name="adj1" fmla="val 10751286"/>
                <a:gd name="adj2" fmla="val 0"/>
              </a:avLst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9" name="Flowchart: Manual Operation 28">
              <a:extLst>
                <a:ext uri="{FF2B5EF4-FFF2-40B4-BE49-F238E27FC236}">
                  <a16:creationId xmlns:a16="http://schemas.microsoft.com/office/drawing/2014/main" id="{5D342EEA-D7A6-F63E-715B-18DB69051ACD}"/>
                </a:ext>
              </a:extLst>
            </p:cNvPr>
            <p:cNvSpPr/>
            <p:nvPr/>
          </p:nvSpPr>
          <p:spPr>
            <a:xfrm rot="12439255">
              <a:off x="1484591" y="2514793"/>
              <a:ext cx="110197" cy="626623"/>
            </a:xfrm>
            <a:prstGeom prst="flowChartManualOperati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A1FD085-DE2A-1ABD-448C-65ED51866930}"/>
                </a:ext>
              </a:extLst>
            </p:cNvPr>
            <p:cNvSpPr/>
            <p:nvPr/>
          </p:nvSpPr>
          <p:spPr>
            <a:xfrm>
              <a:off x="1334230" y="2950855"/>
              <a:ext cx="200222" cy="20022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3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التحضير لاجتماع مراجعة الحالة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0C68EA-F6B8-7DEB-BCBC-C007764F4A9F}"/>
              </a:ext>
            </a:extLst>
          </p:cNvPr>
          <p:cNvSpPr txBox="1"/>
          <p:nvPr/>
        </p:nvSpPr>
        <p:spPr>
          <a:xfrm>
            <a:off x="7253594" y="1712506"/>
            <a:ext cx="3350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Clr>
                <a:schemeClr val="dk1"/>
              </a:buClr>
              <a:buSzPts val="2200"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تيسير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المشاركة الهادفة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للطفل، وإذا كان مناسباً، الوالدين، ومقدمي الرعاية و/أو البالغين الموثوق بهم في اجتماع مراجعة الحالة واتخاذ القرارات.</a:t>
            </a: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5114C1C-0058-AB0B-FDE0-F819942378AF}"/>
              </a:ext>
            </a:extLst>
          </p:cNvPr>
          <p:cNvGrpSpPr/>
          <p:nvPr/>
        </p:nvGrpSpPr>
        <p:grpSpPr>
          <a:xfrm>
            <a:off x="675616" y="1429345"/>
            <a:ext cx="904240" cy="944880"/>
            <a:chOff x="7345680" y="2484120"/>
            <a:chExt cx="904240" cy="94488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9628240-811C-A122-A8B6-8025D2E7969A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" name="L-Shape 4">
              <a:extLst>
                <a:ext uri="{FF2B5EF4-FFF2-40B4-BE49-F238E27FC236}">
                  <a16:creationId xmlns:a16="http://schemas.microsoft.com/office/drawing/2014/main" id="{B833749A-5902-2FEB-0EFB-30A7C002FEF3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EC70A5-B5A0-0763-95F4-B6AA3ECE945E}"/>
              </a:ext>
            </a:extLst>
          </p:cNvPr>
          <p:cNvSpPr txBox="1"/>
          <p:nvPr/>
        </p:nvSpPr>
        <p:spPr>
          <a:xfrm>
            <a:off x="7253594" y="4160400"/>
            <a:ext cx="335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التحقق مما إذا كانت المعلومات التي سيتم تقديمها تفي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بمبادئ حماية البيانات الشخصية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D376C1A-8AEB-782A-95A3-CA05ADB9FA68}"/>
              </a:ext>
            </a:extLst>
          </p:cNvPr>
          <p:cNvGrpSpPr/>
          <p:nvPr/>
        </p:nvGrpSpPr>
        <p:grpSpPr>
          <a:xfrm>
            <a:off x="6022888" y="4219545"/>
            <a:ext cx="904240" cy="944880"/>
            <a:chOff x="7345680" y="2484120"/>
            <a:chExt cx="904240" cy="94488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C2EB9D4-77B8-431D-6AED-7334CD8E3D5A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9" name="L-Shape 8">
              <a:extLst>
                <a:ext uri="{FF2B5EF4-FFF2-40B4-BE49-F238E27FC236}">
                  <a16:creationId xmlns:a16="http://schemas.microsoft.com/office/drawing/2014/main" id="{53961CC9-E85C-DBA4-DE6B-9FE836117D24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1E56616-88B9-516A-C560-8663073F2ED2}"/>
              </a:ext>
            </a:extLst>
          </p:cNvPr>
          <p:cNvSpPr txBox="1"/>
          <p:nvPr/>
        </p:nvSpPr>
        <p:spPr>
          <a:xfrm>
            <a:off x="1541076" y="1665000"/>
            <a:ext cx="40684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الاستعداد ل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تقديم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حالة الطفل: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قم بتضمين المعلومات الأساسية مثل العمر والجنس والحالة وترتيب الرعاية.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قدم لمحة عامة عن احتياجات الطفل ومخاوف ومخاطر الحماية.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و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ضع قائمة بالإجراءات التي تم اتخاذها </a:t>
            </a:r>
            <a:r>
              <a:rPr lang="ar-SA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مسبقاً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، وما الذي نجح وما لم ينجح.</a:t>
            </a:r>
          </a:p>
          <a:p>
            <a:pPr marL="342900" indent="-342900" algn="r" rtl="1">
              <a:buClr>
                <a:schemeClr val="dk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تحديد التقدم المحرز والتغييرات الأخيرة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5236B9-DD01-3680-B391-430D387FEDC0}"/>
              </a:ext>
            </a:extLst>
          </p:cNvPr>
          <p:cNvGrpSpPr/>
          <p:nvPr/>
        </p:nvGrpSpPr>
        <p:grpSpPr>
          <a:xfrm>
            <a:off x="5994627" y="1712506"/>
            <a:ext cx="904240" cy="944880"/>
            <a:chOff x="7345680" y="2484120"/>
            <a:chExt cx="904240" cy="94488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6FDC471-26CB-F6E0-96E9-513992698EC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3" name="L-Shape 12">
              <a:extLst>
                <a:ext uri="{FF2B5EF4-FFF2-40B4-BE49-F238E27FC236}">
                  <a16:creationId xmlns:a16="http://schemas.microsoft.com/office/drawing/2014/main" id="{8C2A22EF-8720-C1D0-73A2-351272B6261A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بنية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اجتماع مراجعة الحالة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D9F5708-EE12-8E0C-C62A-7A0CDC1C95B4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0FE4AB-1036-873D-1263-B6782C57B9CE}"/>
              </a:ext>
            </a:extLst>
          </p:cNvPr>
          <p:cNvSpPr txBox="1"/>
          <p:nvPr/>
        </p:nvSpPr>
        <p:spPr>
          <a:xfrm>
            <a:off x="1754317" y="1323784"/>
            <a:ext cx="261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ت</a:t>
            </a:r>
            <a:r>
              <a:rPr lang="en-US" sz="2000" dirty="0">
                <a:latin typeface="Arial" panose="020B0604020202020204" pitchFamily="34" charset="0"/>
                <a:cs typeface="Calibri" panose="020F0502020204030204" pitchFamily="34" charset="0"/>
              </a:rPr>
              <a:t>قد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ي</a:t>
            </a:r>
            <a:r>
              <a:rPr lang="en-US" sz="2000" dirty="0">
                <a:latin typeface="Arial" panose="020B0604020202020204" pitchFamily="34" charset="0"/>
                <a:cs typeface="Calibri" panose="020F0502020204030204" pitchFamily="34" charset="0"/>
              </a:rPr>
              <a:t>م لمحة عامة عن الوضع الحالي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7EE9A9-9569-9AF9-E348-A30812BB8D37}"/>
              </a:ext>
            </a:extLst>
          </p:cNvPr>
          <p:cNvSpPr txBox="1"/>
          <p:nvPr/>
        </p:nvSpPr>
        <p:spPr>
          <a:xfrm>
            <a:off x="7477458" y="1458418"/>
            <a:ext cx="2971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تبادل الأفكار حول الخيارات والإجراءات الممكنة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4AA35A-866F-F66C-B7D5-46A91B75B29D}"/>
              </a:ext>
            </a:extLst>
          </p:cNvPr>
          <p:cNvSpPr txBox="1"/>
          <p:nvPr/>
        </p:nvSpPr>
        <p:spPr>
          <a:xfrm>
            <a:off x="4315346" y="1856702"/>
            <a:ext cx="2296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أسئلة وأجوبة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BB0A19-2CC9-EDD7-EC8F-0A89CC64ED4C}"/>
              </a:ext>
            </a:extLst>
          </p:cNvPr>
          <p:cNvSpPr txBox="1"/>
          <p:nvPr/>
        </p:nvSpPr>
        <p:spPr>
          <a:xfrm>
            <a:off x="9359921" y="2945383"/>
            <a:ext cx="22968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اتف</a:t>
            </a:r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ق على الخطوات التالية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D577EF-B46D-ADE8-08FE-3CB3AD04886D}"/>
              </a:ext>
            </a:extLst>
          </p:cNvPr>
          <p:cNvSpPr txBox="1"/>
          <p:nvPr/>
        </p:nvSpPr>
        <p:spPr>
          <a:xfrm>
            <a:off x="10033541" y="4115898"/>
            <a:ext cx="1704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US" sz="2000" dirty="0">
                <a:latin typeface="Arial" panose="020B0604020202020204" pitchFamily="34" charset="0"/>
                <a:cs typeface="Calibri" panose="020F0502020204030204" pitchFamily="34" charset="0"/>
              </a:rPr>
              <a:t>توثيق وتحديث الخطة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D81D333-DC32-BB77-7CC9-D3607B7D051B}"/>
              </a:ext>
            </a:extLst>
          </p:cNvPr>
          <p:cNvSpPr/>
          <p:nvPr/>
        </p:nvSpPr>
        <p:spPr>
          <a:xfrm>
            <a:off x="1031631" y="1677727"/>
            <a:ext cx="711112" cy="711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327D57-38BF-F60A-A185-BFC9D02C3E7F}"/>
              </a:ext>
            </a:extLst>
          </p:cNvPr>
          <p:cNvSpPr/>
          <p:nvPr/>
        </p:nvSpPr>
        <p:spPr>
          <a:xfrm>
            <a:off x="4102432" y="2702108"/>
            <a:ext cx="711112" cy="711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FC41748-ADDD-EB80-145A-80E5AD444BC7}"/>
              </a:ext>
            </a:extLst>
          </p:cNvPr>
          <p:cNvSpPr/>
          <p:nvPr/>
        </p:nvSpPr>
        <p:spPr>
          <a:xfrm>
            <a:off x="6534403" y="2211794"/>
            <a:ext cx="711112" cy="711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BFE8B94-996E-5FA2-606A-75DFA844651F}"/>
              </a:ext>
            </a:extLst>
          </p:cNvPr>
          <p:cNvSpPr/>
          <p:nvPr/>
        </p:nvSpPr>
        <p:spPr>
          <a:xfrm>
            <a:off x="8655153" y="3282994"/>
            <a:ext cx="711112" cy="711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031B51E-894A-C640-6F87-9FA61D7D27DE}"/>
              </a:ext>
            </a:extLst>
          </p:cNvPr>
          <p:cNvSpPr/>
          <p:nvPr/>
        </p:nvSpPr>
        <p:spPr>
          <a:xfrm>
            <a:off x="9416720" y="5042801"/>
            <a:ext cx="711112" cy="71111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31512E5B-F502-17E5-1E4C-7C6C9C243956}"/>
              </a:ext>
            </a:extLst>
          </p:cNvPr>
          <p:cNvSpPr/>
          <p:nvPr/>
        </p:nvSpPr>
        <p:spPr>
          <a:xfrm>
            <a:off x="1237992" y="3302587"/>
            <a:ext cx="2278907" cy="1586845"/>
          </a:xfrm>
          <a:prstGeom prst="wedgeRoundRectCallout">
            <a:avLst>
              <a:gd name="adj1" fmla="val -27520"/>
              <a:gd name="adj2" fmla="val 6176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يشارك الطفل والوالد أو مقدم الرعاية ما يعتقدون أنهم بحاجة إليه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50ACA9F-0381-3FDA-18A7-965644EABAE4}"/>
              </a:ext>
            </a:extLst>
          </p:cNvPr>
          <p:cNvGrpSpPr/>
          <p:nvPr/>
        </p:nvGrpSpPr>
        <p:grpSpPr>
          <a:xfrm>
            <a:off x="1285736" y="4731142"/>
            <a:ext cx="694684" cy="976316"/>
            <a:chOff x="2013347" y="1776810"/>
            <a:chExt cx="2306524" cy="3241614"/>
          </a:xfrm>
          <a:solidFill>
            <a:schemeClr val="accent1"/>
          </a:solidFill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40EE01A-4515-ED67-B19F-40973F9FE2F1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grpFill/>
          </p:grpSpPr>
          <p:sp>
            <p:nvSpPr>
              <p:cNvPr id="37" name="Round Same Side Corner Rectangle 46">
                <a:extLst>
                  <a:ext uri="{FF2B5EF4-FFF2-40B4-BE49-F238E27FC236}">
                    <a16:creationId xmlns:a16="http://schemas.microsoft.com/office/drawing/2014/main" id="{BDF6BD7C-0998-1A8C-DF97-FEAB3EA111E0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6BF13D79-EB10-1D80-1204-7FDBD5E04C92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39F694DF-F4F9-49DC-4B8D-108D68183017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grpFill/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20C93B6D-B8AA-32C9-93D7-5ED565473A97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Round Same Side Corner Rectangle 46">
                <a:extLst>
                  <a:ext uri="{FF2B5EF4-FFF2-40B4-BE49-F238E27FC236}">
                    <a16:creationId xmlns:a16="http://schemas.microsoft.com/office/drawing/2014/main" id="{AC0A1D29-54E3-EE61-1C23-9471FA4C2871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A47C9383-C781-2DA5-80D4-8A59277411E0}"/>
              </a:ext>
            </a:extLst>
          </p:cNvPr>
          <p:cNvSpPr/>
          <p:nvPr/>
        </p:nvSpPr>
        <p:spPr>
          <a:xfrm>
            <a:off x="5544591" y="3302587"/>
            <a:ext cx="2580229" cy="1586845"/>
          </a:xfrm>
          <a:prstGeom prst="wedgeRoundRectCallout">
            <a:avLst>
              <a:gd name="adj1" fmla="val -27520"/>
              <a:gd name="adj2" fmla="val 6176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يشارك الطفل والوالد أو مقدم الرعاية ما يمكن أن يساعدهم أو يدعمهم</a:t>
            </a:r>
            <a:endParaRPr lang="en-BE" sz="2000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AB17BE7-CEDD-EA60-ED3E-6C4DB74C0F03}"/>
              </a:ext>
            </a:extLst>
          </p:cNvPr>
          <p:cNvGrpSpPr/>
          <p:nvPr/>
        </p:nvGrpSpPr>
        <p:grpSpPr>
          <a:xfrm>
            <a:off x="5592335" y="4731142"/>
            <a:ext cx="694684" cy="976316"/>
            <a:chOff x="2013347" y="1776810"/>
            <a:chExt cx="2306524" cy="3241614"/>
          </a:xfrm>
          <a:solidFill>
            <a:schemeClr val="accent1"/>
          </a:solidFill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F28B43C-C6D3-121B-F047-B8C190D95A8A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grpFill/>
          </p:grpSpPr>
          <p:sp>
            <p:nvSpPr>
              <p:cNvPr id="45" name="Round Same Side Corner Rectangle 46">
                <a:extLst>
                  <a:ext uri="{FF2B5EF4-FFF2-40B4-BE49-F238E27FC236}">
                    <a16:creationId xmlns:a16="http://schemas.microsoft.com/office/drawing/2014/main" id="{D27837E5-570A-6F8F-B28D-1BAD903AAC54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576477A8-37B5-098F-E805-FD63AB0C654F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494018C-1162-7C73-B605-5BF92A35B5C5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grpFill/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E3E8C7A7-F165-AB63-8401-C8A413AA87FD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Round Same Side Corner Rectangle 46">
                <a:extLst>
                  <a:ext uri="{FF2B5EF4-FFF2-40B4-BE49-F238E27FC236}">
                    <a16:creationId xmlns:a16="http://schemas.microsoft.com/office/drawing/2014/main" id="{63BD8F7C-28D0-081D-8BD7-2FB26E6DDE57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7471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32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دراسة حالة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31882A3-DA51-809B-BA5D-9FF524F15DF8}"/>
              </a:ext>
            </a:extLst>
          </p:cNvPr>
          <p:cNvSpPr/>
          <p:nvPr/>
        </p:nvSpPr>
        <p:spPr>
          <a:xfrm>
            <a:off x="660400" y="3734797"/>
            <a:ext cx="10693400" cy="1951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3A5B17-9A4B-0BBB-0CCF-D468C97F8B9D}"/>
              </a:ext>
            </a:extLst>
          </p:cNvPr>
          <p:cNvGrpSpPr/>
          <p:nvPr/>
        </p:nvGrpSpPr>
        <p:grpSpPr>
          <a:xfrm>
            <a:off x="1645770" y="4224826"/>
            <a:ext cx="2064490" cy="1782273"/>
            <a:chOff x="6259687" y="4130191"/>
            <a:chExt cx="2284022" cy="191375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8D7E989-D2E2-C890-DC79-6DC17E28E3B9}"/>
                </a:ext>
              </a:extLst>
            </p:cNvPr>
            <p:cNvSpPr/>
            <p:nvPr/>
          </p:nvSpPr>
          <p:spPr>
            <a:xfrm>
              <a:off x="6259687" y="4130191"/>
              <a:ext cx="755183" cy="7551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068F7C7C-9336-FDD0-4585-49B62DB1D9FA}"/>
                </a:ext>
              </a:extLst>
            </p:cNvPr>
            <p:cNvSpPr/>
            <p:nvPr/>
          </p:nvSpPr>
          <p:spPr>
            <a:xfrm rot="18175017">
              <a:off x="7114646" y="4482418"/>
              <a:ext cx="755258" cy="1101316"/>
            </a:xfrm>
            <a:prstGeom prst="roundRect">
              <a:avLst>
                <a:gd name="adj" fmla="val 4438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F1C7B4AB-EC42-EEFC-A4A7-B36039A865D7}"/>
                </a:ext>
              </a:extLst>
            </p:cNvPr>
            <p:cNvSpPr/>
            <p:nvPr/>
          </p:nvSpPr>
          <p:spPr>
            <a:xfrm rot="2833693">
              <a:off x="7462045" y="5184310"/>
              <a:ext cx="312942" cy="5558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A89A1908-EF99-1D3C-6E2D-664049588C45}"/>
                </a:ext>
              </a:extLst>
            </p:cNvPr>
            <p:cNvSpPr/>
            <p:nvPr/>
          </p:nvSpPr>
          <p:spPr>
            <a:xfrm rot="9538565">
              <a:off x="7427004" y="5418232"/>
              <a:ext cx="308549" cy="62571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CAEA1EA7-27E9-8D3A-FB7D-FA8F2BF8D62E}"/>
                </a:ext>
              </a:extLst>
            </p:cNvPr>
            <p:cNvSpPr/>
            <p:nvPr/>
          </p:nvSpPr>
          <p:spPr>
            <a:xfrm rot="9538565">
              <a:off x="7839999" y="4926558"/>
              <a:ext cx="310445" cy="9120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63E3ED4C-4719-8B9B-7787-64FC0189C414}"/>
                </a:ext>
              </a:extLst>
            </p:cNvPr>
            <p:cNvSpPr/>
            <p:nvPr/>
          </p:nvSpPr>
          <p:spPr>
            <a:xfrm rot="7638124">
              <a:off x="8078098" y="5454895"/>
              <a:ext cx="310445" cy="62077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4E420FD-B3EE-ADA4-B610-2153EA2CF55F}"/>
                </a:ext>
              </a:extLst>
            </p:cNvPr>
            <p:cNvSpPr/>
            <p:nvPr/>
          </p:nvSpPr>
          <p:spPr>
            <a:xfrm rot="3168656">
              <a:off x="7293969" y="4091882"/>
              <a:ext cx="318606" cy="90107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ED8E3CAC-A79E-F6CA-5B6E-0F4A19CB0458}"/>
                </a:ext>
              </a:extLst>
            </p:cNvPr>
            <p:cNvSpPr/>
            <p:nvPr/>
          </p:nvSpPr>
          <p:spPr>
            <a:xfrm rot="5220404">
              <a:off x="7755334" y="3963787"/>
              <a:ext cx="306290" cy="73809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pic>
          <p:nvPicPr>
            <p:cNvPr id="31" name="Graphic 30" descr="Water with solid fill">
              <a:extLst>
                <a:ext uri="{FF2B5EF4-FFF2-40B4-BE49-F238E27FC236}">
                  <a16:creationId xmlns:a16="http://schemas.microsoft.com/office/drawing/2014/main" id="{2FEA9AAA-9AF2-B3F1-4857-6998BDAD9DC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9177277">
              <a:off x="6695155" y="4232721"/>
              <a:ext cx="200226" cy="200226"/>
            </a:xfrm>
            <a:prstGeom prst="rect">
              <a:avLst/>
            </a:prstGeom>
          </p:spPr>
        </p:pic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BCCF79E-CC85-A840-B19D-0D29A69B9ED6}"/>
                </a:ext>
              </a:extLst>
            </p:cNvPr>
            <p:cNvSpPr/>
            <p:nvPr/>
          </p:nvSpPr>
          <p:spPr>
            <a:xfrm rot="2024775">
              <a:off x="6744743" y="4729150"/>
              <a:ext cx="318606" cy="100856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pic>
          <p:nvPicPr>
            <p:cNvPr id="33" name="Graphic 32" descr="Water with solid fill">
              <a:extLst>
                <a:ext uri="{FF2B5EF4-FFF2-40B4-BE49-F238E27FC236}">
                  <a16:creationId xmlns:a16="http://schemas.microsoft.com/office/drawing/2014/main" id="{36CCB16C-ED00-9141-2DDB-E2796E2ED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9177277">
              <a:off x="6532454" y="4188872"/>
              <a:ext cx="200226" cy="200226"/>
            </a:xfrm>
            <a:prstGeom prst="rect">
              <a:avLst/>
            </a:prstGeom>
          </p:spPr>
        </p:pic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0F3E45F3-21B2-081E-2C9E-6A08C0D16340}"/>
              </a:ext>
            </a:extLst>
          </p:cNvPr>
          <p:cNvSpPr txBox="1"/>
          <p:nvPr/>
        </p:nvSpPr>
        <p:spPr>
          <a:xfrm>
            <a:off x="1962990" y="3090093"/>
            <a:ext cx="212641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عوامل الخطر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B3B9B6-6AFD-0D08-615C-ED735A2EA17F}"/>
              </a:ext>
            </a:extLst>
          </p:cNvPr>
          <p:cNvSpPr txBox="1"/>
          <p:nvPr/>
        </p:nvSpPr>
        <p:spPr>
          <a:xfrm>
            <a:off x="1943756" y="4468935"/>
            <a:ext cx="269143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عوامل الحماية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F4413A3-FBE5-56A3-BA66-2B538EA83913}"/>
              </a:ext>
            </a:extLst>
          </p:cNvPr>
          <p:cNvGrpSpPr/>
          <p:nvPr/>
        </p:nvGrpSpPr>
        <p:grpSpPr>
          <a:xfrm>
            <a:off x="4784724" y="2044696"/>
            <a:ext cx="5463520" cy="3430661"/>
            <a:chOff x="4784724" y="2601928"/>
            <a:chExt cx="5463520" cy="2488285"/>
          </a:xfrm>
        </p:grpSpPr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B96F3531-AD07-57C5-1277-AB1727645E39}"/>
                </a:ext>
              </a:extLst>
            </p:cNvPr>
            <p:cNvSpPr/>
            <p:nvPr/>
          </p:nvSpPr>
          <p:spPr>
            <a:xfrm>
              <a:off x="4784724" y="2601928"/>
              <a:ext cx="2626499" cy="910899"/>
            </a:xfrm>
            <a:prstGeom prst="cub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92ACCD75-6812-88B7-602C-3A3F89950556}"/>
                </a:ext>
              </a:extLst>
            </p:cNvPr>
            <p:cNvSpPr/>
            <p:nvPr/>
          </p:nvSpPr>
          <p:spPr>
            <a:xfrm>
              <a:off x="7603664" y="2601928"/>
              <a:ext cx="2626499" cy="910899"/>
            </a:xfrm>
            <a:prstGeom prst="cub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DAD25DE4-D0B6-5941-E42C-7BC2380B14E9}"/>
                </a:ext>
              </a:extLst>
            </p:cNvPr>
            <p:cNvSpPr/>
            <p:nvPr/>
          </p:nvSpPr>
          <p:spPr>
            <a:xfrm>
              <a:off x="4784724" y="4179314"/>
              <a:ext cx="2626499" cy="910899"/>
            </a:xfrm>
            <a:prstGeom prst="cub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CF9EA9C8-C684-608D-8AE6-30ADBD87102F}"/>
                </a:ext>
              </a:extLst>
            </p:cNvPr>
            <p:cNvSpPr/>
            <p:nvPr/>
          </p:nvSpPr>
          <p:spPr>
            <a:xfrm>
              <a:off x="7621745" y="4172539"/>
              <a:ext cx="2626499" cy="910899"/>
            </a:xfrm>
            <a:prstGeom prst="cub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90CDD68-42AB-C15C-CE7A-5A6D188C0391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D9BDC0A8-149B-5658-1F5B-19FF26D33E7E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F5CA12E-A75A-B995-86F4-46E288FE5DD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8CA608C-78B0-E267-F238-5AADAA2E445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١٧٧-١٧٨</a:t>
                </a:r>
                <a:endParaRPr lang="en-CA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C125D97-C563-615B-9045-8E5936740BF9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F53186B-CDFB-E501-ED1F-E9EBBD932A5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6" name="Isosceles Triangle 5">
                <a:extLst>
                  <a:ext uri="{FF2B5EF4-FFF2-40B4-BE49-F238E27FC236}">
                    <a16:creationId xmlns:a16="http://schemas.microsoft.com/office/drawing/2014/main" id="{03DE33D2-159C-A1B9-A020-41B1518DEDC1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4B229F2-D53A-0AF4-D1B7-F6E1AC24E21E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9B27269-B716-845A-36AD-4253E9AB9EBB}"/>
              </a:ext>
            </a:extLst>
          </p:cNvPr>
          <p:cNvSpPr txBox="1"/>
          <p:nvPr/>
        </p:nvSpPr>
        <p:spPr>
          <a:xfrm>
            <a:off x="1962990" y="3079766"/>
            <a:ext cx="212641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sz="2400" b="1" dirty="0">
                <a:latin typeface="Arial" panose="020B0604020202020204" pitchFamily="34" charset="0"/>
                <a:cs typeface="Calibri" panose="020F0502020204030204" pitchFamily="34" charset="0"/>
              </a:rPr>
              <a:t>عوامل الخطر</a:t>
            </a:r>
            <a:endParaRPr lang="en-CA" sz="24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641D01-54F8-3EA5-C762-572D250B9E17}"/>
              </a:ext>
            </a:extLst>
          </p:cNvPr>
          <p:cNvSpPr txBox="1"/>
          <p:nvPr/>
        </p:nvSpPr>
        <p:spPr>
          <a:xfrm>
            <a:off x="1943756" y="4458608"/>
            <a:ext cx="269143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sz="2400" b="1" dirty="0">
                <a:latin typeface="Arial" panose="020B0604020202020204" pitchFamily="34" charset="0"/>
                <a:cs typeface="Calibri" panose="020F0502020204030204" pitchFamily="34" charset="0"/>
              </a:rPr>
              <a:t>عوامل الحماية</a:t>
            </a:r>
            <a:endParaRPr lang="en-CA" sz="24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لعب الأدوار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624602B-0BC5-2DE6-674E-2117E20DB476}"/>
              </a:ext>
            </a:extLst>
          </p:cNvPr>
          <p:cNvGrpSpPr/>
          <p:nvPr/>
        </p:nvGrpSpPr>
        <p:grpSpPr>
          <a:xfrm>
            <a:off x="1809729" y="2106634"/>
            <a:ext cx="4286271" cy="3278165"/>
            <a:chOff x="1329070" y="2106635"/>
            <a:chExt cx="3778368" cy="288971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612C6DA-2ACB-0B02-26A1-DAEC235651CC}"/>
                </a:ext>
              </a:extLst>
            </p:cNvPr>
            <p:cNvGrpSpPr/>
            <p:nvPr/>
          </p:nvGrpSpPr>
          <p:grpSpPr>
            <a:xfrm>
              <a:off x="1329070" y="2106635"/>
              <a:ext cx="1758272" cy="2079297"/>
              <a:chOff x="6846848" y="1141103"/>
              <a:chExt cx="999203" cy="1170617"/>
            </a:xfrm>
            <a:solidFill>
              <a:schemeClr val="accent1"/>
            </a:solidFill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C8B0FBFB-EF08-6CA8-B5F5-76EB8F545B30}"/>
                  </a:ext>
                </a:extLst>
              </p:cNvPr>
              <p:cNvSpPr/>
              <p:nvPr/>
            </p:nvSpPr>
            <p:spPr>
              <a:xfrm rot="1100420">
                <a:off x="7141985" y="1874813"/>
                <a:ext cx="152400" cy="43690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F11DF7EE-CDEE-D3C9-9649-5721AA0E38C3}"/>
                  </a:ext>
                </a:extLst>
              </p:cNvPr>
              <p:cNvSpPr/>
              <p:nvPr/>
            </p:nvSpPr>
            <p:spPr>
              <a:xfrm rot="826591">
                <a:off x="6902427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ACFCE57C-40E4-DD7C-DE2C-2D724ED81D93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66B6CF52-30E4-F88B-4386-0D3DA1DEAE32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ECD2561F-A784-1444-682F-C71C3BD39BBF}"/>
                  </a:ext>
                </a:extLst>
              </p:cNvPr>
              <p:cNvSpPr/>
              <p:nvPr/>
            </p:nvSpPr>
            <p:spPr>
              <a:xfrm rot="11719641">
                <a:off x="7178956" y="163781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8B9C04B-4ADE-7387-EEC4-E4BA9EC6C451}"/>
                </a:ext>
              </a:extLst>
            </p:cNvPr>
            <p:cNvGrpSpPr/>
            <p:nvPr/>
          </p:nvGrpSpPr>
          <p:grpSpPr>
            <a:xfrm rot="19632759">
              <a:off x="3349168" y="2884825"/>
              <a:ext cx="1758270" cy="2111528"/>
              <a:chOff x="6846848" y="1141103"/>
              <a:chExt cx="999203" cy="1188766"/>
            </a:xfrm>
            <a:solidFill>
              <a:schemeClr val="accent1"/>
            </a:solidFill>
          </p:grpSpPr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66B66D54-DCFA-DE2E-EE3C-5DBFF91849A2}"/>
                  </a:ext>
                </a:extLst>
              </p:cNvPr>
              <p:cNvSpPr/>
              <p:nvPr/>
            </p:nvSpPr>
            <p:spPr>
              <a:xfrm rot="582262">
                <a:off x="7185878" y="1892961"/>
                <a:ext cx="152400" cy="436908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18584D5-8208-93C8-C950-B8B3FC810AD5}"/>
                  </a:ext>
                </a:extLst>
              </p:cNvPr>
              <p:cNvSpPr/>
              <p:nvPr/>
            </p:nvSpPr>
            <p:spPr>
              <a:xfrm rot="826591">
                <a:off x="6902428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81810B7-3CB0-76B2-227B-0E9C2993B7C3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6130BEF-A635-D51A-8DA2-A4F10BA8B42A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659D9391-CB45-79CD-EAFE-8B6081C7283C}"/>
                  </a:ext>
                </a:extLst>
              </p:cNvPr>
              <p:cNvSpPr/>
              <p:nvPr/>
            </p:nvSpPr>
            <p:spPr>
              <a:xfrm rot="726908">
                <a:off x="7119521" y="173008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73BF824-B14C-E3FB-0E2A-6042ADE35425}"/>
              </a:ext>
            </a:extLst>
          </p:cNvPr>
          <p:cNvSpPr txBox="1"/>
          <p:nvPr/>
        </p:nvSpPr>
        <p:spPr>
          <a:xfrm>
            <a:off x="6979666" y="3041759"/>
            <a:ext cx="3262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000" b="1" dirty="0">
                <a:latin typeface="Calibri" panose="020F0502020204030204" pitchFamily="34" charset="0"/>
                <a:cs typeface="Calibri" panose="020F0502020204030204" pitchFamily="34" charset="0"/>
              </a:rPr>
              <a:t>تمرين</a:t>
            </a:r>
            <a:r>
              <a:rPr lang="en-GB" sz="3000" b="1" dirty="0">
                <a:latin typeface="Calibri" panose="020F0502020204030204" pitchFamily="34" charset="0"/>
                <a:cs typeface="Calibri" panose="020F0502020204030204" pitchFamily="34" charset="0"/>
              </a:rPr>
              <a:t> على اجتماع لمراجعة الحالة!</a:t>
            </a:r>
            <a:endParaRPr lang="en-BE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6E4806-3D0B-3221-E91F-B3FA67A455B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AD320615-CA68-91F4-FDB6-31ED5EB4A55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FBF34DA-7CB8-0B8B-6D5B-8B8CA17402CE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6B8DAE0-7F67-A5A1-347D-5563EAAE124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١٧٩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38B2C796-7BC0-080D-F501-9B86435B6AC8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05BC804-3D62-46A7-A1C4-BC18BA6A714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0" name="Isosceles Triangle 19">
                <a:extLst>
                  <a:ext uri="{FF2B5EF4-FFF2-40B4-BE49-F238E27FC236}">
                    <a16:creationId xmlns:a16="http://schemas.microsoft.com/office/drawing/2014/main" id="{8A6F31EE-6564-96B1-BF3E-C64B75E6490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3E9C176E-6D47-3D6E-4664-87CEDB93452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77896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2D0C0-9086-D413-790B-4D346A5A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نموذج مراجعة الحالة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0B0AEAF-E00E-DD9E-8A1A-5C6314520A9E}"/>
              </a:ext>
            </a:extLst>
          </p:cNvPr>
          <p:cNvGrpSpPr/>
          <p:nvPr/>
        </p:nvGrpSpPr>
        <p:grpSpPr>
          <a:xfrm>
            <a:off x="4561211" y="2149394"/>
            <a:ext cx="3433331" cy="3295047"/>
            <a:chOff x="1744894" y="2192954"/>
            <a:chExt cx="2564275" cy="246099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07215B6-300F-B59C-0A67-F047FCF859B9}"/>
                </a:ext>
              </a:extLst>
            </p:cNvPr>
            <p:cNvGrpSpPr/>
            <p:nvPr/>
          </p:nvGrpSpPr>
          <p:grpSpPr>
            <a:xfrm>
              <a:off x="1744894" y="2192954"/>
              <a:ext cx="2564275" cy="2460995"/>
              <a:chOff x="1459832" y="2812046"/>
              <a:chExt cx="1953652" cy="1874967"/>
            </a:xfrm>
          </p:grpSpPr>
          <p:sp>
            <p:nvSpPr>
              <p:cNvPr id="16" name="Rectangle: Single Corner Snipped 15">
                <a:extLst>
                  <a:ext uri="{FF2B5EF4-FFF2-40B4-BE49-F238E27FC236}">
                    <a16:creationId xmlns:a16="http://schemas.microsoft.com/office/drawing/2014/main" id="{1AEEA87C-296C-F18E-47B0-F49F4BC30ECC}"/>
                  </a:ext>
                </a:extLst>
              </p:cNvPr>
              <p:cNvSpPr/>
              <p:nvPr/>
            </p:nvSpPr>
            <p:spPr>
              <a:xfrm rot="20978324">
                <a:off x="1459832" y="2999874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7" name="Rectangle: Single Corner Snipped 16">
                <a:extLst>
                  <a:ext uri="{FF2B5EF4-FFF2-40B4-BE49-F238E27FC236}">
                    <a16:creationId xmlns:a16="http://schemas.microsoft.com/office/drawing/2014/main" id="{64BBF1D7-532D-705C-8FB7-C7E7CA9CA97F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8" name="Rectangle: Single Corner Snipped 17">
                <a:extLst>
                  <a:ext uri="{FF2B5EF4-FFF2-40B4-BE49-F238E27FC236}">
                    <a16:creationId xmlns:a16="http://schemas.microsoft.com/office/drawing/2014/main" id="{B8B198D7-5CA7-3EB3-0D54-1446414FCDDE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3C566B8-7ADF-C884-FF83-C4AFE962845F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14" name="Round Same Side Corner Rectangle 46">
                <a:extLst>
                  <a:ext uri="{FF2B5EF4-FFF2-40B4-BE49-F238E27FC236}">
                    <a16:creationId xmlns:a16="http://schemas.microsoft.com/office/drawing/2014/main" id="{CADB77B4-1090-7B3B-8DED-2EE98E596985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E03D512D-B752-739E-AC0C-07D381FD1511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8D611BA-B815-589A-6CD9-344D0EB0D3B8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EC8E28B5-92FD-394E-EB3D-B1F7D1D3FA5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A4D5C21-078D-5D23-268F-C57047FC5B6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0F79B88-CD33-2539-BF1E-66C81C2C9855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١٨٠-١٨١</a:t>
                </a:r>
                <a:endParaRPr lang="en-CA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CBA470B-1C7E-8D64-A8FA-BFCD30BF25A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2346FB2-9C75-208B-9E92-955B41FB3F68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664956F2-54A7-8EF6-85AD-F06F76C22C1B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BC8E457-66EC-3AA4-CD0F-CFDB880FCDC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283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2" name="Google Shape;272;p4"/>
          <p:cNvCxnSpPr>
            <a:cxnSpLocks/>
            <a:endCxn id="289" idx="4"/>
          </p:cNvCxnSpPr>
          <p:nvPr/>
        </p:nvCxnSpPr>
        <p:spPr>
          <a:xfrm flipH="1">
            <a:off x="10040106" y="657356"/>
            <a:ext cx="1247" cy="5249485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3" name="Google Shape;273;p4"/>
          <p:cNvSpPr txBox="1"/>
          <p:nvPr/>
        </p:nvSpPr>
        <p:spPr>
          <a:xfrm>
            <a:off x="6317620" y="371094"/>
            <a:ext cx="3284737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فت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تا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 الوحدة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٣٠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4" name="Google Shape;274;p4"/>
          <p:cNvSpPr txBox="1"/>
          <p:nvPr/>
        </p:nvSpPr>
        <p:spPr>
          <a:xfrm>
            <a:off x="6317621" y="1194678"/>
            <a:ext cx="328473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Clr>
                <a:schemeClr val="lt1"/>
              </a:buClr>
              <a:buSzPts val="2000"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لماذا يجب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القيام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ب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متابعة الحالات؟</a:t>
            </a:r>
            <a:endParaRPr lang="ar-SA" sz="2000" b="1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  <a:p>
            <a:pPr algn="r" rtl="1">
              <a:buClr>
                <a:schemeClr val="lt1"/>
              </a:buClr>
              <a:buSzPts val="2000"/>
            </a:pP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ساعة و </a:t>
            </a: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٣٠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6" name="Google Shape;276;p4"/>
          <p:cNvSpPr txBox="1"/>
          <p:nvPr/>
        </p:nvSpPr>
        <p:spPr>
          <a:xfrm>
            <a:off x="6317621" y="2911410"/>
            <a:ext cx="328473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>
              <a:buClr>
                <a:schemeClr val="lt1"/>
              </a:buClr>
              <a:buSzPts val="2000"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كيف يمكنني تقديم المتابعة؟</a:t>
            </a:r>
            <a:endParaRPr sz="2000" dirty="0">
              <a:solidFill>
                <a:schemeClr val="l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</a:t>
            </a: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تين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7" name="Google Shape;277;p4"/>
          <p:cNvSpPr txBox="1"/>
          <p:nvPr/>
        </p:nvSpPr>
        <p:spPr>
          <a:xfrm>
            <a:off x="10226220" y="4082459"/>
            <a:ext cx="134940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</a:t>
            </a:r>
            <a:r>
              <a:rPr lang="en-GB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غداء</a:t>
            </a:r>
            <a:endParaRPr sz="2000" b="1" i="1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9" name="Google Shape;279;p4"/>
          <p:cNvSpPr txBox="1"/>
          <p:nvPr/>
        </p:nvSpPr>
        <p:spPr>
          <a:xfrm>
            <a:off x="6317621" y="4571331"/>
            <a:ext cx="328473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كيف يمكنني معالجة التغييرات</a:t>
            </a:r>
            <a:r>
              <a:rPr lang="en-GB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؟</a:t>
            </a:r>
            <a:endParaRPr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ساعتين</a:t>
            </a:r>
            <a:endParaRPr lang="ar-SA"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80" name="Google Shape;280;p4"/>
          <p:cNvSpPr txBox="1"/>
          <p:nvPr/>
        </p:nvSpPr>
        <p:spPr>
          <a:xfrm>
            <a:off x="6317621" y="5728725"/>
            <a:ext cx="322499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إغلاق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الوحدة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٣٠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81" name="Google Shape;281;p4"/>
          <p:cNvSpPr/>
          <p:nvPr/>
        </p:nvSpPr>
        <p:spPr>
          <a:xfrm rot="1782986">
            <a:off x="9840987" y="435250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2" name="Google Shape;282;p4"/>
          <p:cNvSpPr/>
          <p:nvPr/>
        </p:nvSpPr>
        <p:spPr>
          <a:xfrm rot="1782986">
            <a:off x="9869435" y="1461049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4" name="Google Shape;284;p4"/>
          <p:cNvSpPr/>
          <p:nvPr/>
        </p:nvSpPr>
        <p:spPr>
          <a:xfrm rot="1782986">
            <a:off x="9869435" y="3248413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5" name="Google Shape;285;p4"/>
          <p:cNvSpPr/>
          <p:nvPr/>
        </p:nvSpPr>
        <p:spPr>
          <a:xfrm rot="1782986">
            <a:off x="9873556" y="4142095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6" name="Google Shape;286;p4"/>
          <p:cNvSpPr/>
          <p:nvPr/>
        </p:nvSpPr>
        <p:spPr>
          <a:xfrm rot="1782986">
            <a:off x="9873556" y="5035777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9" name="Google Shape;289;p4"/>
          <p:cNvSpPr/>
          <p:nvPr/>
        </p:nvSpPr>
        <p:spPr>
          <a:xfrm rot="1782986">
            <a:off x="9873556" y="5929457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90" name="Google Shape;290;p4"/>
          <p:cNvSpPr txBox="1"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285;p4">
            <a:extLst>
              <a:ext uri="{FF2B5EF4-FFF2-40B4-BE49-F238E27FC236}">
                <a16:creationId xmlns:a16="http://schemas.microsoft.com/office/drawing/2014/main" id="{9C3CF8CA-BC8A-8111-DB8A-9D658AC1B001}"/>
              </a:ext>
            </a:extLst>
          </p:cNvPr>
          <p:cNvSpPr/>
          <p:nvPr/>
        </p:nvSpPr>
        <p:spPr>
          <a:xfrm rot="1782986">
            <a:off x="9873556" y="2354731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277;p4">
            <a:extLst>
              <a:ext uri="{FF2B5EF4-FFF2-40B4-BE49-F238E27FC236}">
                <a16:creationId xmlns:a16="http://schemas.microsoft.com/office/drawing/2014/main" id="{6BC119C6-DB97-08DF-1D24-9663FBE180A3}"/>
              </a:ext>
            </a:extLst>
          </p:cNvPr>
          <p:cNvSpPr txBox="1"/>
          <p:nvPr/>
        </p:nvSpPr>
        <p:spPr>
          <a:xfrm>
            <a:off x="10226221" y="2280063"/>
            <a:ext cx="134940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استراحة</a:t>
            </a:r>
            <a:endParaRPr sz="2000" b="1" i="1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33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9" name="Google Shape;849;p33"/>
          <p:cNvSpPr txBox="1"/>
          <p:nvPr/>
        </p:nvSpPr>
        <p:spPr>
          <a:xfrm>
            <a:off x="4333382" y="3566784"/>
            <a:ext cx="3334073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لزم مراجعة خطة الحالة عندما يتغير الوضع أو المخاطر أو الاحتياجات الخاصة بالطفل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50" name="Google Shape;850;p33"/>
          <p:cNvSpPr/>
          <p:nvPr/>
        </p:nvSpPr>
        <p:spPr>
          <a:xfrm>
            <a:off x="1859280" y="2007431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51" name="Google Shape;851;p33"/>
          <p:cNvSpPr/>
          <p:nvPr/>
        </p:nvSpPr>
        <p:spPr>
          <a:xfrm>
            <a:off x="5514915" y="1997232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52" name="Google Shape;852;p33"/>
          <p:cNvSpPr/>
          <p:nvPr/>
        </p:nvSpPr>
        <p:spPr>
          <a:xfrm>
            <a:off x="9228459" y="1997232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53" name="Google Shape;853;p33"/>
          <p:cNvSpPr txBox="1"/>
          <p:nvPr/>
        </p:nvSpPr>
        <p:spPr>
          <a:xfrm>
            <a:off x="918754" y="3566784"/>
            <a:ext cx="2852058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يجب تيسير المشاركة الهادفة للطفل من قبل أخصائي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54" name="Google Shape;854;p33"/>
          <p:cNvSpPr txBox="1"/>
          <p:nvPr/>
        </p:nvSpPr>
        <p:spPr>
          <a:xfrm>
            <a:off x="8019727" y="3566784"/>
            <a:ext cx="3334073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الغرض من اجتماع المراجعة هو تحديد الإجراءات ال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قادم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ة ، و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وضع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الجدول الزمني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و تحديد ا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لمسؤوليات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273F19CB-A858-114E-5A99-DF17E0017AFE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/>
              <a:t>نهاية الوحدة </a:t>
            </a:r>
            <a:r>
              <a:rPr lang="ar-SA" dirty="0"/>
              <a:t>١٠</a:t>
            </a:r>
            <a:endParaRPr lang="en-CA" dirty="0"/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7D4C3016-9FA8-5102-C640-E72EE44B723C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الإغلاق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36AB6703-F5EB-D23F-8A7B-764D917D6A43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التأمل و التعليقات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B6CD7B83-B755-659B-77BC-E2B22A23F27D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أهداف التعلم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2547367-B59A-A41B-EB0D-B42823B819BA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B0A98C2F-FC19-924B-DB1F-A2560D93C64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0B802C-8C5B-7EFB-6FAF-328FAFCFD53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3DD9A87-15EE-585F-6F91-EBCACFE52A51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١٨٢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8E206EF-A302-39C7-7F2B-B35D20C1126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2B544EC-60FF-7F54-F2A0-1927B0C6867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61528CDE-7144-37FD-1030-369AB78B7E88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8F114B2-1BA5-5E5A-AFDE-27837BF47A8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AB4D-03AE-F964-A555-9B05B62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رعاية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ذاتية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6D5DD393-099E-FAB1-BC8A-18AABB2205E3}"/>
              </a:ext>
            </a:extLst>
          </p:cNvPr>
          <p:cNvSpPr/>
          <p:nvPr/>
        </p:nvSpPr>
        <p:spPr>
          <a:xfrm>
            <a:off x="4674820" y="2453495"/>
            <a:ext cx="2842360" cy="2539419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7" name="Block Arc 6">
            <a:extLst>
              <a:ext uri="{FF2B5EF4-FFF2-40B4-BE49-F238E27FC236}">
                <a16:creationId xmlns:a16="http://schemas.microsoft.com/office/drawing/2014/main" id="{48293F80-565B-BCDF-50AB-BE92247A36B0}"/>
              </a:ext>
            </a:extLst>
          </p:cNvPr>
          <p:cNvSpPr/>
          <p:nvPr/>
        </p:nvSpPr>
        <p:spPr>
          <a:xfrm rot="10800000">
            <a:off x="5628782" y="3499014"/>
            <a:ext cx="934434" cy="752350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4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مراجعة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9B91C8-DF52-43D8-E5CF-5619058E5FD2}"/>
              </a:ext>
            </a:extLst>
          </p:cNvPr>
          <p:cNvSpPr txBox="1"/>
          <p:nvPr/>
        </p:nvSpPr>
        <p:spPr>
          <a:xfrm rot="20582596">
            <a:off x="4578244" y="2332659"/>
            <a:ext cx="4688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4400" b="1" dirty="0">
                <a:latin typeface="Calibri" panose="020F0502020204030204" pitchFamily="34" charset="0"/>
                <a:cs typeface="Calibri" panose="020F0502020204030204" pitchFamily="34" charset="0"/>
              </a:rPr>
              <a:t>لماذا لماذا لماذا ؟؟؟</a:t>
            </a:r>
          </a:p>
          <a:p>
            <a:pPr algn="r" rtl="1"/>
            <a:r>
              <a:rPr lang="en-GB" sz="4400" b="1" dirty="0">
                <a:latin typeface="Calibri" panose="020F0502020204030204" pitchFamily="34" charset="0"/>
                <a:cs typeface="Calibri" panose="020F0502020204030204" pitchFamily="34" charset="0"/>
              </a:rPr>
              <a:t>أرجوك أخبرني لماذا؟!</a:t>
            </a:r>
            <a:endParaRPr lang="en-BE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324B16B-091F-6762-D3DB-7A77FC9E64BD}"/>
              </a:ext>
            </a:extLst>
          </p:cNvPr>
          <p:cNvGrpSpPr/>
          <p:nvPr/>
        </p:nvGrpSpPr>
        <p:grpSpPr>
          <a:xfrm rot="20104771">
            <a:off x="2164371" y="3177320"/>
            <a:ext cx="2551548" cy="1924725"/>
            <a:chOff x="7371080" y="4395215"/>
            <a:chExt cx="1917615" cy="1416305"/>
          </a:xfrm>
        </p:grpSpPr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5B42D50-0A6F-833B-A88E-E8C791328C11}"/>
                </a:ext>
              </a:extLst>
            </p:cNvPr>
            <p:cNvSpPr/>
            <p:nvPr/>
          </p:nvSpPr>
          <p:spPr>
            <a:xfrm rot="16200000">
              <a:off x="7467600" y="4704080"/>
              <a:ext cx="822960" cy="1016000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A61F0C2-850B-D24C-461E-4F29FF15E5FF}"/>
                </a:ext>
              </a:extLst>
            </p:cNvPr>
            <p:cNvSpPr/>
            <p:nvPr/>
          </p:nvSpPr>
          <p:spPr>
            <a:xfrm rot="1578344">
              <a:off x="7538720" y="5313680"/>
              <a:ext cx="194894" cy="4978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81158492-FC66-B7E5-D7F9-BE65DF8DB4C1}"/>
                </a:ext>
              </a:extLst>
            </p:cNvPr>
            <p:cNvSpPr/>
            <p:nvPr/>
          </p:nvSpPr>
          <p:spPr>
            <a:xfrm>
              <a:off x="8307172" y="4395215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ln w="38100" cap="rnd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CCB6D37C-8411-9DFD-D87E-55386794F6DF}"/>
                </a:ext>
              </a:extLst>
            </p:cNvPr>
            <p:cNvSpPr/>
            <p:nvPr/>
          </p:nvSpPr>
          <p:spPr>
            <a:xfrm>
              <a:off x="8477927" y="4651085"/>
              <a:ext cx="810768" cy="810768"/>
            </a:xfrm>
            <a:prstGeom prst="arc">
              <a:avLst>
                <a:gd name="adj1" fmla="val 3433714"/>
                <a:gd name="adj2" fmla="val 8630925"/>
              </a:avLst>
            </a:prstGeom>
            <a:ln w="38100" cap="rnd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9313A063-9CBD-9C18-38D9-98D5666A0F6B}"/>
              </a:ext>
            </a:extLst>
          </p:cNvPr>
          <p:cNvSpPr txBox="1">
            <a:spLocks/>
          </p:cNvSpPr>
          <p:nvPr/>
        </p:nvSpPr>
        <p:spPr>
          <a:xfrm>
            <a:off x="4946001" y="314791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875403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1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BF5FB08-3928-C0D0-744D-1FAC3A45BA7D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تطوير </a:t>
            </a:r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الفردية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للطفل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تلبية الاحتياجات المحددة.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ضع إجراءات محددة زمنيًا وأهدافًا قابلة للقياس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9E662C3-F69E-714E-375B-135ABA9CE631}"/>
              </a:ext>
            </a:extLst>
          </p:cNvPr>
          <p:cNvSpPr/>
          <p:nvPr/>
        </p:nvSpPr>
        <p:spPr>
          <a:xfrm>
            <a:off x="559341" y="1397374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4234B66-BB23-350C-CCF2-0C31F3A5517C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احتياجات ونقاط القوة لدى الطفل وأسرته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E2AC67-B0DD-0548-2A20-9C84F1B125B3}"/>
              </a:ext>
            </a:extLst>
          </p:cNvPr>
          <p:cNvSpPr/>
          <p:nvPr/>
        </p:nvSpPr>
        <p:spPr>
          <a:xfrm>
            <a:off x="4461598" y="1397374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EB8E19A-E3BC-C9C4-8B73-E0973FF077F8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حديد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 المعرضين للخطر والتسجيل وفقًا لمعايير الأهلية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ECD1DE4-0697-41C8-B6CD-D7489D7D7DA6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AA0B43B-5EB4-6D67-3DE4-BF87E1ECE5CF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 الحالة</a:t>
            </a:r>
            <a:endParaRPr lang="en-CA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6B4743B-29AA-7A7E-2270-87512F5CDDCF}"/>
              </a:ext>
            </a:extLst>
          </p:cNvPr>
          <p:cNvSpPr/>
          <p:nvPr/>
        </p:nvSpPr>
        <p:spPr>
          <a:xfrm>
            <a:off x="559341" y="3689898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D52EE4C-560C-D9E8-947C-57F02BA9C219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والمراجعة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92181A4-4ACE-4B45-8B45-8EE872BE3F2B}"/>
              </a:ext>
            </a:extLst>
          </p:cNvPr>
          <p:cNvSpPr/>
          <p:nvPr/>
        </p:nvSpPr>
        <p:spPr>
          <a:xfrm>
            <a:off x="4461598" y="3689898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743493A-030D-7DE3-3937-6D5E70FC1C94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تنفيذ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 ، بما في ذلك الدعم المباشر والإحالات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AF8FAA2-5CBE-AEBC-21CD-779ED574FD8A}"/>
              </a:ext>
            </a:extLst>
          </p:cNvPr>
          <p:cNvSpPr/>
          <p:nvPr/>
        </p:nvSpPr>
        <p:spPr>
          <a:xfrm>
            <a:off x="8222329" y="3689898"/>
            <a:ext cx="557717" cy="55771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6A17AEF-79C3-DEED-9324-E5EA2E853808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4074783" y="2568171"/>
            <a:ext cx="665674" cy="8969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5BA41D5-3BC2-9B51-2C63-DE51D49BE935}"/>
              </a:ext>
            </a:extLst>
          </p:cNvPr>
          <p:cNvCxnSpPr>
            <a:cxnSpLocks/>
            <a:stCxn id="6" idx="1"/>
            <a:endCxn id="4" idx="3"/>
          </p:cNvCxnSpPr>
          <p:nvPr/>
        </p:nvCxnSpPr>
        <p:spPr>
          <a:xfrm flipH="1">
            <a:off x="7990165" y="2577140"/>
            <a:ext cx="511023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FC36226-3C87-0DA0-51CF-45FF2522E759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1DFC14C-22AF-B372-350A-856066DE35AA}"/>
              </a:ext>
            </a:extLst>
          </p:cNvPr>
          <p:cNvCxnSpPr>
            <a:cxnSpLocks/>
            <a:stCxn id="10" idx="1"/>
            <a:endCxn id="8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35AC90F-FE5A-A8B9-2C34-AF6A442252C3}"/>
              </a:ext>
            </a:extLst>
          </p:cNvPr>
          <p:cNvCxnSpPr>
            <a:cxnSpLocks/>
            <a:stCxn id="10" idx="0"/>
            <a:endCxn id="4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BA5FA1A-353F-91E4-EF85-539F375C5FF4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3793787" y="3292091"/>
            <a:ext cx="2571524" cy="603914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" name="Google Shape;348;p7"/>
          <p:cNvSpPr txBox="1"/>
          <p:nvPr/>
        </p:nvSpPr>
        <p:spPr>
          <a:xfrm>
            <a:off x="3783129" y="3579392"/>
            <a:ext cx="2475643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ممارسة تقنيات إبداعية للتواصل مع الأطفال أثناء متابعة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53" name="Google Shape;353;p7"/>
          <p:cNvSpPr txBox="1"/>
          <p:nvPr/>
        </p:nvSpPr>
        <p:spPr>
          <a:xfrm>
            <a:off x="9068346" y="3567147"/>
            <a:ext cx="26416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تحديد السبل والطرق الملائمة لمتابعة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54" name="Google Shape;354;p7"/>
          <p:cNvSpPr txBox="1"/>
          <p:nvPr/>
        </p:nvSpPr>
        <p:spPr>
          <a:xfrm>
            <a:off x="6639764" y="3579392"/>
            <a:ext cx="2224139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تحديد علامات تطور الحالة وعلامات زيادة المخاطر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5" name="Google Shape;355;p7"/>
          <p:cNvSpPr txBox="1"/>
          <p:nvPr/>
        </p:nvSpPr>
        <p:spPr>
          <a:xfrm>
            <a:off x="1249354" y="3774166"/>
            <a:ext cx="2191337" cy="88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إظهار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كيفية مراجعة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356" name="Google Shape;356;p7"/>
          <p:cNvGrpSpPr/>
          <p:nvPr/>
        </p:nvGrpSpPr>
        <p:grpSpPr>
          <a:xfrm>
            <a:off x="7087327" y="2275050"/>
            <a:ext cx="1196375" cy="868968"/>
            <a:chOff x="6878053" y="1156317"/>
            <a:chExt cx="1431178" cy="1039513"/>
          </a:xfrm>
          <a:solidFill>
            <a:schemeClr val="accent1"/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1627764" y="2275050"/>
            <a:ext cx="1196375" cy="868968"/>
            <a:chOff x="6878053" y="1156317"/>
            <a:chExt cx="1431178" cy="1039513"/>
          </a:xfrm>
          <a:solidFill>
            <a:schemeClr val="accent1"/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8" name="Google Shape;368;p7"/>
          <p:cNvGrpSpPr/>
          <p:nvPr/>
        </p:nvGrpSpPr>
        <p:grpSpPr>
          <a:xfrm>
            <a:off x="4336943" y="2289815"/>
            <a:ext cx="1196375" cy="868968"/>
            <a:chOff x="6878053" y="1156317"/>
            <a:chExt cx="1431178" cy="1039513"/>
          </a:xfrm>
          <a:solidFill>
            <a:schemeClr val="accent1"/>
          </a:solidFill>
        </p:grpSpPr>
        <p:grpSp>
          <p:nvGrpSpPr>
            <p:cNvPr id="369" name="Google Shape;369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70" name="Google Shape;370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71" name="Google Shape;371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72" name="Google Shape;372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73" name="Google Shape;373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74" name="Google Shape;374;p7"/>
          <p:cNvGrpSpPr/>
          <p:nvPr/>
        </p:nvGrpSpPr>
        <p:grpSpPr>
          <a:xfrm>
            <a:off x="9724639" y="2312285"/>
            <a:ext cx="1196375" cy="868968"/>
            <a:chOff x="6878053" y="1156317"/>
            <a:chExt cx="1431178" cy="1039513"/>
          </a:xfrm>
          <a:solidFill>
            <a:schemeClr val="accent1"/>
          </a:solidFill>
        </p:grpSpPr>
        <p:grpSp>
          <p:nvGrpSpPr>
            <p:cNvPr id="375" name="Google Shape;375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76" name="Google Shape;376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77" name="Google Shape;377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78" name="Google Shape;378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1DCAA5D-C421-5B46-F3A8-4B96E0CE5EFE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22F4FB15-6DAE-5586-FD42-9440C83EF0A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B81A8625-91E9-5F91-CA5C-C1E7AB546669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6A271C5-C4F4-3E53-0041-F9EC88247F17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١٧٠</a:t>
                </a:r>
                <a:endParaRPr lang="en-CA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FC9C5B7-627C-BB18-ACA0-9A81D403842F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E0B6CBE8-B781-8694-9022-9DA044DD7E5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لماذا يجب 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القيام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متابعة الحال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ات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5458</Words>
  <Application>Microsoft Office PowerPoint</Application>
  <PresentationFormat>Widescreen</PresentationFormat>
  <Paragraphs>725</Paragraphs>
  <Slides>43</Slides>
  <Notes>43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Britannic Bold</vt:lpstr>
      <vt:lpstr>Calibri</vt:lpstr>
      <vt:lpstr>Calibri Light</vt:lpstr>
      <vt:lpstr>Garamond</vt:lpstr>
      <vt:lpstr>Helvetica Neue</vt:lpstr>
      <vt:lpstr>Office Theme</vt:lpstr>
      <vt:lpstr>PowerPoint Presentation</vt:lpstr>
      <vt:lpstr>PowerPoint Presentation</vt:lpstr>
      <vt:lpstr>هدف الوحدة</vt:lpstr>
      <vt:lpstr>الأجندة</vt:lpstr>
      <vt:lpstr>مراجعة</vt:lpstr>
      <vt:lpstr>PowerPoint Presentation</vt:lpstr>
      <vt:lpstr>عملية إدارة الحالة</vt:lpstr>
      <vt:lpstr>أهداف التعلم</vt:lpstr>
      <vt:lpstr>PowerPoint Presentation</vt:lpstr>
      <vt:lpstr>مناقشة جماعية</vt:lpstr>
      <vt:lpstr>الغرض من المتابعة</vt:lpstr>
      <vt:lpstr>تعريف الرفاهية</vt:lpstr>
      <vt:lpstr>مراقبة رفاه الطفل</vt:lpstr>
      <vt:lpstr>PowerPoint Presentation</vt:lpstr>
      <vt:lpstr>تحديد التقدم بالاطلاع على التقييم</vt:lpstr>
      <vt:lpstr>تحديد التقدم</vt:lpstr>
      <vt:lpstr>تقييم التغييرات</vt:lpstr>
      <vt:lpstr>الحفاظ على العلاقات أو تعزيزها</vt:lpstr>
      <vt:lpstr>نقاط التعلم الأساسية</vt:lpstr>
      <vt:lpstr>PowerPoint Presentation</vt:lpstr>
      <vt:lpstr>الطرق المختلفة للمتابعة</vt:lpstr>
      <vt:lpstr>متابعة الإجراءات</vt:lpstr>
      <vt:lpstr>PowerPoint Presentation</vt:lpstr>
      <vt:lpstr>لعب الأدوار</vt:lpstr>
      <vt:lpstr>PowerPoint Presentation</vt:lpstr>
      <vt:lpstr>كيفية الحفاظ على العلاقات و / أو تقويتها</vt:lpstr>
      <vt:lpstr>طرق إبداعية للتواصل مع الطفل أثناء المتابعة</vt:lpstr>
      <vt:lpstr>PowerPoint Presentation</vt:lpstr>
      <vt:lpstr>تكرار زيارات المتابعة</vt:lpstr>
      <vt:lpstr>نموذج إدارة الحالة - الأخطاء الشائعة</vt:lpstr>
      <vt:lpstr>PowerPoint Presentation</vt:lpstr>
      <vt:lpstr>نقاط التعلم الأساسية</vt:lpstr>
      <vt:lpstr>PowerPoint Presentation</vt:lpstr>
      <vt:lpstr>متى تقوم بالمراجعة</vt:lpstr>
      <vt:lpstr>التحضير لاجتماع مراجعة الحالة</vt:lpstr>
      <vt:lpstr>بنية اجتماع مراجعة الحالة</vt:lpstr>
      <vt:lpstr>دراسة حالة</vt:lpstr>
      <vt:lpstr>لعب الأدوار</vt:lpstr>
      <vt:lpstr>نموذج مراجعة الحالة</vt:lpstr>
      <vt:lpstr>نقاط التعلم الأساسية</vt:lpstr>
      <vt:lpstr>PowerPoint Presentation</vt:lpstr>
      <vt:lpstr>نهاية الوحدة ١٠</vt:lpstr>
      <vt:lpstr>الرعاية الذاتية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4</cp:revision>
  <dcterms:created xsi:type="dcterms:W3CDTF">2023-02-13T10:35:19Z</dcterms:created>
  <dcterms:modified xsi:type="dcterms:W3CDTF">2023-04-03T12:09:00Z</dcterms:modified>
</cp:coreProperties>
</file>