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26" r:id="rId2"/>
    <p:sldId id="498" r:id="rId3"/>
    <p:sldId id="358" r:id="rId4"/>
    <p:sldId id="776" r:id="rId5"/>
    <p:sldId id="726" r:id="rId6"/>
    <p:sldId id="337" r:id="rId7"/>
    <p:sldId id="339" r:id="rId8"/>
    <p:sldId id="330" r:id="rId9"/>
    <p:sldId id="331" r:id="rId10"/>
    <p:sldId id="752" r:id="rId11"/>
    <p:sldId id="769" r:id="rId12"/>
    <p:sldId id="392" r:id="rId13"/>
    <p:sldId id="368" r:id="rId14"/>
    <p:sldId id="738" r:id="rId15"/>
    <p:sldId id="761" r:id="rId16"/>
    <p:sldId id="736" r:id="rId17"/>
    <p:sldId id="362" r:id="rId18"/>
    <p:sldId id="369" r:id="rId19"/>
    <p:sldId id="757" r:id="rId20"/>
    <p:sldId id="756" r:id="rId21"/>
    <p:sldId id="755" r:id="rId22"/>
    <p:sldId id="374" r:id="rId23"/>
    <p:sldId id="770" r:id="rId24"/>
    <p:sldId id="375" r:id="rId25"/>
    <p:sldId id="762" r:id="rId26"/>
    <p:sldId id="372" r:id="rId27"/>
    <p:sldId id="373" r:id="rId28"/>
    <p:sldId id="763" r:id="rId29"/>
    <p:sldId id="336" r:id="rId30"/>
    <p:sldId id="764" r:id="rId31"/>
    <p:sldId id="371" r:id="rId32"/>
    <p:sldId id="765" r:id="rId33"/>
    <p:sldId id="727" r:id="rId34"/>
    <p:sldId id="766" r:id="rId35"/>
    <p:sldId id="383" r:id="rId36"/>
    <p:sldId id="771" r:id="rId37"/>
    <p:sldId id="348" r:id="rId38"/>
    <p:sldId id="426" r:id="rId39"/>
    <p:sldId id="743" r:id="rId40"/>
    <p:sldId id="758" r:id="rId41"/>
    <p:sldId id="759" r:id="rId42"/>
    <p:sldId id="729" r:id="rId43"/>
    <p:sldId id="730" r:id="rId44"/>
    <p:sldId id="731" r:id="rId45"/>
    <p:sldId id="721" r:id="rId46"/>
    <p:sldId id="386" r:id="rId47"/>
    <p:sldId id="772" r:id="rId48"/>
    <p:sldId id="748" r:id="rId49"/>
    <p:sldId id="749" r:id="rId50"/>
    <p:sldId id="377" r:id="rId51"/>
    <p:sldId id="421" r:id="rId52"/>
    <p:sldId id="767" r:id="rId53"/>
    <p:sldId id="423" r:id="rId54"/>
    <p:sldId id="750" r:id="rId55"/>
    <p:sldId id="379" r:id="rId56"/>
    <p:sldId id="768" r:id="rId57"/>
    <p:sldId id="728" r:id="rId58"/>
    <p:sldId id="425" r:id="rId59"/>
    <p:sldId id="754" r:id="rId60"/>
    <p:sldId id="773" r:id="rId61"/>
    <p:sldId id="387" r:id="rId62"/>
    <p:sldId id="725" r:id="rId63"/>
  </p:sldIdLst>
  <p:sldSz cx="12192000" cy="6858000"/>
  <p:notesSz cx="7099300" cy="10234613"/>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FB840496-F0BB-4A2E-91D3-E318278ADF72}">
          <p14:sldIdLst>
            <p14:sldId id="326"/>
          </p14:sldIdLst>
        </p14:section>
        <p14:section name="Session 1" id="{E46C2F0E-7849-410E-BCEF-75BBE3E1D96C}">
          <p14:sldIdLst>
            <p14:sldId id="498"/>
            <p14:sldId id="358"/>
            <p14:sldId id="776"/>
            <p14:sldId id="726"/>
            <p14:sldId id="337"/>
            <p14:sldId id="339"/>
            <p14:sldId id="330"/>
            <p14:sldId id="331"/>
            <p14:sldId id="752"/>
          </p14:sldIdLst>
        </p14:section>
        <p14:section name="Session 2" id="{6508381E-E62D-4084-AA37-95F790C0A4FB}">
          <p14:sldIdLst>
            <p14:sldId id="769"/>
            <p14:sldId id="392"/>
            <p14:sldId id="368"/>
            <p14:sldId id="738"/>
            <p14:sldId id="761"/>
            <p14:sldId id="736"/>
            <p14:sldId id="362"/>
            <p14:sldId id="369"/>
            <p14:sldId id="757"/>
            <p14:sldId id="756"/>
            <p14:sldId id="755"/>
            <p14:sldId id="374"/>
          </p14:sldIdLst>
        </p14:section>
        <p14:section name="Session 3" id="{3C46B151-56C9-4C0D-9228-104DE7F8F5EA}">
          <p14:sldIdLst>
            <p14:sldId id="770"/>
            <p14:sldId id="375"/>
            <p14:sldId id="762"/>
            <p14:sldId id="372"/>
            <p14:sldId id="373"/>
            <p14:sldId id="763"/>
            <p14:sldId id="336"/>
            <p14:sldId id="764"/>
            <p14:sldId id="371"/>
            <p14:sldId id="765"/>
            <p14:sldId id="727"/>
            <p14:sldId id="766"/>
            <p14:sldId id="383"/>
          </p14:sldIdLst>
        </p14:section>
        <p14:section name="Session 4" id="{6E9B4137-09B9-4A96-A1D3-267B30CD7218}">
          <p14:sldIdLst>
            <p14:sldId id="771"/>
            <p14:sldId id="348"/>
            <p14:sldId id="426"/>
            <p14:sldId id="743"/>
            <p14:sldId id="758"/>
            <p14:sldId id="759"/>
            <p14:sldId id="729"/>
            <p14:sldId id="730"/>
            <p14:sldId id="731"/>
            <p14:sldId id="721"/>
            <p14:sldId id="386"/>
          </p14:sldIdLst>
        </p14:section>
        <p14:section name="Session 5" id="{85B08054-DBE0-486B-A0EB-72D0872395E6}">
          <p14:sldIdLst>
            <p14:sldId id="772"/>
            <p14:sldId id="748"/>
            <p14:sldId id="749"/>
            <p14:sldId id="377"/>
            <p14:sldId id="421"/>
            <p14:sldId id="767"/>
            <p14:sldId id="423"/>
            <p14:sldId id="750"/>
            <p14:sldId id="379"/>
            <p14:sldId id="768"/>
            <p14:sldId id="728"/>
            <p14:sldId id="425"/>
            <p14:sldId id="754"/>
          </p14:sldIdLst>
        </p14:section>
        <p14:section name="Session 6" id="{6E2B59A2-D270-4992-9857-1FAC96772326}">
          <p14:sldIdLst>
            <p14:sldId id="773"/>
            <p14:sldId id="387"/>
            <p14:sldId id="72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6EC714-8382-DEDA-363D-064BEB13D0B0}" name="Crystal Stewart" initials="CS" userId="GKZZVnRSUXtTMPrb39Zri5wg64SiJQpaNi8UeT9rgak=" providerId="None"/>
  <p188:author id="{AAEC1317-ED4B-3651-3741-C9C6FC8C0C6C}" name="Justina Ojom" initials="JO" userId="S::justina.ojom@little-fish.co::cbdaed7d-8d45-4372-a16a-f3f8900c2f45" providerId="AD"/>
  <p188:author id="{07B7A443-5A76-6AEC-D28E-95873D0A5E92}" name="Michelle Khoza" initials="MK" userId="S::administrator@little-fish.co::b4ee92c7-73cf-4698-99b6-469fc9585377" providerId="AD"/>
  <p188:author id="{2BA547FE-46EF-BB21-D252-B02F0AE3AB5E}" name="Ilse Van der Straeten" initials="IVdS" userId="Ilse Van der Straet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5F7B"/>
    <a:srgbClr val="E057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188" autoAdjust="0"/>
    <p:restoredTop sz="74465" autoAdjust="0"/>
  </p:normalViewPr>
  <p:slideViewPr>
    <p:cSldViewPr snapToGrid="0">
      <p:cViewPr varScale="1">
        <p:scale>
          <a:sx n="55" d="100"/>
          <a:sy n="55" d="100"/>
        </p:scale>
        <p:origin x="1098" y="45"/>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4109"/>
    </p:cViewPr>
  </p:sorterViewPr>
  <p:notesViewPr>
    <p:cSldViewPr snapToGrid="0">
      <p:cViewPr varScale="1">
        <p:scale>
          <a:sx n="50" d="100"/>
          <a:sy n="50" d="100"/>
        </p:scale>
        <p:origin x="2673" y="45"/>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1.292"/>
    </inkml:context>
    <inkml:brush xml:id="br0">
      <inkml:brushProperty name="width" value="0.05" units="cm"/>
      <inkml:brushProperty name="height" value="0.05" units="cm"/>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Image Placeholder 4">
            <a:extLst>
              <a:ext uri="{FF2B5EF4-FFF2-40B4-BE49-F238E27FC236}">
                <a16:creationId xmlns:a16="http://schemas.microsoft.com/office/drawing/2014/main" id="{D393F473-E313-BCD5-7327-1A1AE0418774}"/>
              </a:ext>
            </a:extLst>
          </p:cNvPr>
          <p:cNvSpPr>
            <a:spLocks noGrp="1" noRot="1" noChangeAspect="1"/>
          </p:cNvSpPr>
          <p:nvPr>
            <p:ph type="sldImg" idx="2"/>
          </p:nvPr>
        </p:nvSpPr>
        <p:spPr>
          <a:xfrm>
            <a:off x="477838" y="460375"/>
            <a:ext cx="6143625" cy="3455988"/>
          </a:xfrm>
          <a:prstGeom prst="rect">
            <a:avLst/>
          </a:prstGeom>
          <a:noFill/>
          <a:ln w="12700">
            <a:solidFill>
              <a:prstClr val="black"/>
            </a:solidFill>
          </a:ln>
        </p:spPr>
        <p:txBody>
          <a:bodyPr vert="horz" lIns="99048" tIns="49524" rIns="99048" bIns="49524" rtlCol="0" anchor="ctr"/>
          <a:lstStyle/>
          <a:p>
            <a:endParaRPr lang="en-CA" dirty="0"/>
          </a:p>
        </p:txBody>
      </p:sp>
      <p:sp>
        <p:nvSpPr>
          <p:cNvPr id="10" name="Notes Placeholder 9">
            <a:extLst>
              <a:ext uri="{FF2B5EF4-FFF2-40B4-BE49-F238E27FC236}">
                <a16:creationId xmlns:a16="http://schemas.microsoft.com/office/drawing/2014/main" id="{E5EC89C3-92FD-4B8B-2F8F-6D5462219D0D}"/>
              </a:ext>
            </a:extLst>
          </p:cNvPr>
          <p:cNvSpPr>
            <a:spLocks noGrp="1"/>
          </p:cNvSpPr>
          <p:nvPr>
            <p:ph type="body" sz="quarter" idx="3"/>
          </p:nvPr>
        </p:nvSpPr>
        <p:spPr>
          <a:xfrm>
            <a:off x="474662" y="4229101"/>
            <a:ext cx="6143625" cy="544260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813543424"/>
      </p:ext>
    </p:extLst>
  </p:cSld>
  <p:clrMap bg1="lt1" tx1="dk1" bg2="lt2" tx2="dk2" accent1="accent1" accent2="accent2" accent3="accent3" accent4="accent4" accent5="accent5" accent6="accent6" hlink="hlink" folHlink="folHlink"/>
  <p:notesStyle>
    <a:lvl1pPr marL="182563" indent="-182563"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7063" indent="-169863"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71563" indent="-157163"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28763" indent="-157163"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973263" indent="-144463"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a:latin typeface="Calibri" panose="020F0502020204030204" pitchFamily="34" charset="0"/>
                <a:cs typeface="Calibri" panose="020F0502020204030204" pitchFamily="34" charset="0"/>
              </a:rPr>
              <a:t>مرحباً</a:t>
            </a:r>
          </a:p>
          <a:p>
            <a:pPr algn="r" rtl="1"/>
            <a:r>
              <a:rPr lang="ar-SA" dirty="0">
                <a:latin typeface="Calibri" panose="020F0502020204030204" pitchFamily="34" charset="0"/>
                <a:cs typeface="Calibri" panose="020F0502020204030204" pitchFamily="34" charset="0"/>
              </a:rPr>
              <a:t>الت</a:t>
            </a:r>
            <a:r>
              <a:rPr lang="en-GB" dirty="0" err="1">
                <a:latin typeface="Calibri" panose="020F0502020204030204" pitchFamily="34" charset="0"/>
                <a:cs typeface="Calibri" panose="020F0502020204030204" pitchFamily="34" charset="0"/>
              </a:rPr>
              <a:t>رح</a:t>
            </a:r>
            <a:r>
              <a:rPr lang="ar-SA" dirty="0" err="1">
                <a:latin typeface="Calibri" panose="020F0502020204030204" pitchFamily="34" charset="0"/>
                <a:cs typeface="Calibri" panose="020F0502020204030204" pitchFamily="34" charset="0"/>
              </a:rPr>
              <a:t>ي</a:t>
            </a:r>
            <a:r>
              <a:rPr lang="en-GB" dirty="0" err="1">
                <a:latin typeface="Calibri" panose="020F0502020204030204" pitchFamily="34" charset="0"/>
                <a:cs typeface="Calibri" panose="020F0502020204030204" pitchFamily="34" charset="0"/>
              </a:rPr>
              <a:t>ب</a:t>
            </a:r>
            <a:r>
              <a:rPr lang="en-GB" dirty="0">
                <a:latin typeface="Calibri" panose="020F0502020204030204" pitchFamily="34" charset="0"/>
                <a:cs typeface="Calibri" panose="020F0502020204030204" pitchFamily="34" charset="0"/>
              </a:rPr>
              <a:t> بالمشاركين</a:t>
            </a:r>
            <a:endParaRPr lang="en-BE" dirty="0">
              <a:latin typeface="Calibri" panose="020F0502020204030204" pitchFamily="34" charset="0"/>
              <a:cs typeface="Calibri" panose="020F0502020204030204" pitchFamily="34" charset="0"/>
            </a:endParaRPr>
          </a:p>
        </p:txBody>
      </p:sp>
      <p:sp>
        <p:nvSpPr>
          <p:cNvPr id="6" name="Slide Image Placeholder 5">
            <a:extLst>
              <a:ext uri="{FF2B5EF4-FFF2-40B4-BE49-F238E27FC236}">
                <a16:creationId xmlns:a16="http://schemas.microsoft.com/office/drawing/2014/main" id="{5A98AD9D-78DC-5E42-DE33-4D2565342ABE}"/>
              </a:ext>
            </a:extLst>
          </p:cNvPr>
          <p:cNvSpPr>
            <a:spLocks noGrp="1" noRot="1" noChangeAspect="1"/>
          </p:cNvSpPr>
          <p:nvPr>
            <p:ph type="sldImg"/>
          </p:nvPr>
        </p:nvSpPr>
        <p:spPr>
          <a:xfrm>
            <a:off x="477838" y="468313"/>
            <a:ext cx="6143625" cy="3455987"/>
          </a:xfrm>
        </p:spPr>
      </p:sp>
      <p:sp>
        <p:nvSpPr>
          <p:cNvPr id="2" name="Google Shape;725;p48:notes">
            <a:extLst>
              <a:ext uri="{FF2B5EF4-FFF2-40B4-BE49-F238E27FC236}">
                <a16:creationId xmlns:a16="http://schemas.microsoft.com/office/drawing/2014/main" id="{2F2D5BFC-B74D-6508-C111-35121313029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a:t>
            </a:fld>
            <a:endParaRPr lang="en-US" sz="1200">
              <a:latin typeface="+mn-lt"/>
            </a:endParaRPr>
          </a:p>
        </p:txBody>
      </p:sp>
    </p:spTree>
    <p:extLst>
      <p:ext uri="{BB962C8B-B14F-4D97-AF65-F5344CB8AC3E}">
        <p14:creationId xmlns:p14="http://schemas.microsoft.com/office/powerpoint/2010/main" val="3673200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2" name="Google Shape;332;p7:notes"/>
          <p:cNvSpPr txBox="1">
            <a:spLocks noGrp="1"/>
          </p:cNvSpPr>
          <p:nvPr>
            <p:ph type="body" idx="1"/>
          </p:nvPr>
        </p:nvSpPr>
        <p:spPr/>
        <p:txBody>
          <a:bodyPr/>
          <a:lstStyle/>
          <a:p>
            <a:pPr marL="0" indent="0" algn="r" rtl="1">
              <a:buNone/>
            </a:pPr>
            <a:r>
              <a:rPr lang="ar-SA" b="1" dirty="0"/>
              <a:t>الشرح</a:t>
            </a:r>
            <a:endParaRPr lang="en-US" b="1" dirty="0"/>
          </a:p>
          <a:p>
            <a:pPr algn="r" rtl="1"/>
            <a:r>
              <a:rPr lang="en-US" dirty="0" err="1"/>
              <a:t>عرض</a:t>
            </a:r>
            <a:r>
              <a:rPr lang="en-US" dirty="0"/>
              <a:t> الشريحة</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err="1"/>
              <a:t>يمكنك</a:t>
            </a:r>
            <a:r>
              <a:rPr lang="ar-SA" i="1" dirty="0" err="1"/>
              <a:t>م</a:t>
            </a:r>
            <a:r>
              <a:rPr lang="en-US" i="1" dirty="0"/>
              <a:t> </a:t>
            </a:r>
            <a:r>
              <a:rPr lang="en-US" i="1" dirty="0" err="1"/>
              <a:t>أيضًا</a:t>
            </a:r>
            <a:r>
              <a:rPr lang="en-US" i="1" dirty="0"/>
              <a:t> </a:t>
            </a:r>
            <a:r>
              <a:rPr lang="en-US" i="1" dirty="0" err="1"/>
              <a:t>ال</a:t>
            </a:r>
            <a:r>
              <a:rPr lang="ar-SA" i="1" dirty="0"/>
              <a:t>اطلاع</a:t>
            </a:r>
            <a:r>
              <a:rPr lang="en-US" i="1" dirty="0"/>
              <a:t> على </a:t>
            </a:r>
            <a:r>
              <a:rPr lang="en-US" i="1" dirty="0" err="1"/>
              <a:t>هذا</a:t>
            </a:r>
            <a:r>
              <a:rPr lang="en-US" i="1" dirty="0"/>
              <a:t> </a:t>
            </a:r>
            <a:r>
              <a:rPr lang="ar-SA" i="1" dirty="0"/>
              <a:t>على الصفحة ٥</a:t>
            </a:r>
            <a:r>
              <a:rPr lang="ar-SA" b="1" i="1" dirty="0"/>
              <a:t>: </a:t>
            </a:r>
            <a:r>
              <a:rPr lang="en-US" b="1" i="1" dirty="0"/>
              <a:t> أهداف التعلم</a:t>
            </a:r>
          </a:p>
          <a:p>
            <a:pPr algn="r" rtl="1"/>
            <a:r>
              <a:rPr lang="en-US" i="1" dirty="0"/>
              <a:t>هل لدى أي شخص أي أسئلة أو تعليقات؟</a:t>
            </a:r>
          </a:p>
        </p:txBody>
      </p:sp>
      <p:sp>
        <p:nvSpPr>
          <p:cNvPr id="3" name="Slide Image Placeholder 2">
            <a:extLst>
              <a:ext uri="{FF2B5EF4-FFF2-40B4-BE49-F238E27FC236}">
                <a16:creationId xmlns:a16="http://schemas.microsoft.com/office/drawing/2014/main" id="{BBFE217F-713D-FCE6-2C0B-4ABBE3D42F0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ABD9F35-1638-7E3D-D8CE-06975E5506D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10</a:t>
            </a:fld>
            <a:endParaRPr lang="en-US" sz="1200" dirty="0">
              <a:latin typeface="+mn-lt"/>
            </a:endParaRPr>
          </a:p>
        </p:txBody>
      </p:sp>
    </p:spTree>
    <p:extLst>
      <p:ext uri="{BB962C8B-B14F-4D97-AF65-F5344CB8AC3E}">
        <p14:creationId xmlns:p14="http://schemas.microsoft.com/office/powerpoint/2010/main" val="1110655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9425" y="4229101"/>
            <a:ext cx="6140450" cy="5442609"/>
          </a:xfrm>
          <a:prstGeom prst="rect">
            <a:avLst/>
          </a:prstGeom>
        </p:spPr>
        <p:txBody>
          <a:bodyPr/>
          <a:lstStyle/>
          <a:p>
            <a:pPr marL="0" indent="0" algn="r" rtl="1">
              <a:buNone/>
            </a:pPr>
            <a:r>
              <a:rPr lang="en-GB" b="1" dirty="0"/>
              <a:t>مدة </a:t>
            </a:r>
            <a:r>
              <a:rPr lang="en-GB" b="1" dirty="0" err="1"/>
              <a:t>الجلسة</a:t>
            </a:r>
            <a:r>
              <a:rPr lang="en-GB" b="1" dirty="0"/>
              <a:t> </a:t>
            </a:r>
            <a:r>
              <a:rPr lang="en-GB" b="1" dirty="0" err="1"/>
              <a:t>الثانية</a:t>
            </a:r>
            <a:r>
              <a:rPr lang="ar-SA" b="1" dirty="0"/>
              <a:t>: ساعة و ١٠ دقائق</a:t>
            </a:r>
            <a:endParaRPr lang="en-GB" b="1" dirty="0"/>
          </a:p>
          <a:p>
            <a:pPr marL="0" indent="0" algn="r" rtl="1">
              <a:buNone/>
            </a:pPr>
            <a:r>
              <a:rPr lang="en-US" dirty="0"/>
              <a:t>______________________________________________________________________________</a:t>
            </a:r>
          </a:p>
          <a:p>
            <a:pPr algn="r" rtl="1"/>
            <a:endParaRPr lang="en-GB" dirty="0"/>
          </a:p>
          <a:p>
            <a:pPr marL="0" indent="0" algn="r" rtl="1">
              <a:buNone/>
            </a:pPr>
            <a:r>
              <a:rPr lang="ar-SA" b="1" dirty="0"/>
              <a:t>الشرح</a:t>
            </a:r>
            <a:endParaRPr lang="en-GB" b="1" dirty="0"/>
          </a:p>
          <a:p>
            <a:pPr algn="r" rtl="1"/>
            <a:r>
              <a:rPr lang="en-GB" i="1" dirty="0" err="1"/>
              <a:t>في</a:t>
            </a:r>
            <a:r>
              <a:rPr lang="en-GB" i="1" dirty="0"/>
              <a:t> </a:t>
            </a:r>
            <a:r>
              <a:rPr lang="en-GB" i="1" dirty="0" err="1"/>
              <a:t>الوحدة</a:t>
            </a:r>
            <a:r>
              <a:rPr lang="en-GB" i="1" dirty="0"/>
              <a:t> </a:t>
            </a:r>
            <a:r>
              <a:rPr lang="en-GB" i="1" dirty="0" err="1"/>
              <a:t>الأولى</a:t>
            </a:r>
            <a:r>
              <a:rPr lang="ar-SA" i="1" dirty="0"/>
              <a:t>، </a:t>
            </a:r>
            <a:r>
              <a:rPr lang="en-GB" i="1" dirty="0" err="1"/>
              <a:t>سوف</a:t>
            </a:r>
            <a:r>
              <a:rPr lang="en-GB" i="1" dirty="0"/>
              <a:t> نتعلم المزيد عن حماية الطفل حيث أن إدارة الحالة هي نشاط رئيسي ضمن استجابة حماية الطفل.</a:t>
            </a:r>
          </a:p>
          <a:p>
            <a:pPr algn="r" rtl="1"/>
            <a:r>
              <a:rPr lang="en-GB" i="1" dirty="0"/>
              <a:t>أولاً سنبدأ بشرح المصطلحات والمفاهيم الأساسية.</a:t>
            </a:r>
          </a:p>
        </p:txBody>
      </p:sp>
      <p:sp>
        <p:nvSpPr>
          <p:cNvPr id="6" name="Slide Image Placeholder 5">
            <a:extLst>
              <a:ext uri="{FF2B5EF4-FFF2-40B4-BE49-F238E27FC236}">
                <a16:creationId xmlns:a16="http://schemas.microsoft.com/office/drawing/2014/main" id="{0F720C98-494C-1527-05B8-F60E936BA4A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EA3BD7B-CCCA-374E-66EE-90F2B3C9B6A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11</a:t>
            </a:fld>
            <a:endParaRPr lang="en-US" sz="1200" dirty="0">
              <a:latin typeface="+mn-lt"/>
            </a:endParaRPr>
          </a:p>
        </p:txBody>
      </p:sp>
    </p:spTree>
    <p:extLst>
      <p:ext uri="{BB962C8B-B14F-4D97-AF65-F5344CB8AC3E}">
        <p14:creationId xmlns:p14="http://schemas.microsoft.com/office/powerpoint/2010/main" val="3689897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err="1"/>
              <a:t>مناقشة</a:t>
            </a:r>
            <a:r>
              <a:rPr lang="en-GB" b="1" dirty="0"/>
              <a:t> </a:t>
            </a:r>
            <a:r>
              <a:rPr lang="en-GB" b="1" dirty="0" err="1"/>
              <a:t>عامة</a:t>
            </a:r>
            <a:r>
              <a:rPr lang="en-GB" b="1" dirty="0"/>
              <a:t> (١٠ دقائق)</a:t>
            </a:r>
          </a:p>
          <a:p>
            <a:pPr algn="r" rtl="1"/>
            <a:r>
              <a:rPr lang="en-GB" i="1" dirty="0"/>
              <a:t>لنبدأ بسؤال جماعي سريع.</a:t>
            </a:r>
          </a:p>
          <a:p>
            <a:pPr algn="r" rtl="1"/>
            <a:r>
              <a:rPr lang="en-GB" i="1" dirty="0" err="1"/>
              <a:t>كيف</a:t>
            </a:r>
            <a:r>
              <a:rPr lang="en-GB" i="1" dirty="0"/>
              <a:t> </a:t>
            </a:r>
            <a:r>
              <a:rPr lang="en-GB" i="1" dirty="0" err="1"/>
              <a:t>تفسر</a:t>
            </a:r>
            <a:r>
              <a:rPr lang="ar-SA" i="1" dirty="0"/>
              <a:t> ما هي</a:t>
            </a:r>
            <a:r>
              <a:rPr lang="en-GB" i="1" dirty="0"/>
              <a:t> حماية الطفل؟</a:t>
            </a:r>
          </a:p>
          <a:p>
            <a:pPr lvl="1" algn="r" rtl="1"/>
            <a:r>
              <a:rPr lang="en-GB" i="1" dirty="0"/>
              <a:t>تخيل شرح حماية الطفل لأحد أفراد الأسرة أو الجيران أو الأصدقاء باستخدام كلماتهم الخاصة.</a:t>
            </a:r>
          </a:p>
          <a:p>
            <a:pPr algn="r" rtl="1"/>
            <a:r>
              <a:rPr lang="en-GB" dirty="0"/>
              <a:t>امنح المشاركين دقيقة إلى دقيقتين للتفكير في هذا السؤال</a:t>
            </a:r>
          </a:p>
          <a:p>
            <a:pPr algn="r" rtl="1"/>
            <a:r>
              <a:rPr lang="en-GB" dirty="0"/>
              <a:t>شجع بعض المشاركين على </a:t>
            </a:r>
            <a:r>
              <a:rPr lang="en-GB" dirty="0" err="1"/>
              <a:t>مشاركة</a:t>
            </a:r>
            <a:r>
              <a:rPr lang="en-GB" dirty="0"/>
              <a:t> </a:t>
            </a:r>
            <a:r>
              <a:rPr lang="ar-SA" dirty="0"/>
              <a:t>إجاباتهم</a:t>
            </a:r>
            <a:r>
              <a:rPr lang="en-GB" dirty="0"/>
              <a:t> </a:t>
            </a:r>
            <a:r>
              <a:rPr lang="ar-SA" dirty="0"/>
              <a:t>للمجموعة</a:t>
            </a:r>
            <a:endParaRPr lang="en-GB" dirty="0"/>
          </a:p>
          <a:p>
            <a:pPr algn="r" rtl="1"/>
            <a:r>
              <a:rPr lang="ar-SA" dirty="0"/>
              <a:t>قم ب</a:t>
            </a:r>
            <a:r>
              <a:rPr lang="en-GB" dirty="0" err="1"/>
              <a:t>كت</a:t>
            </a:r>
            <a:r>
              <a:rPr lang="ar-SA" dirty="0" err="1"/>
              <a:t>ا</a:t>
            </a:r>
            <a:r>
              <a:rPr lang="en-GB" dirty="0" err="1"/>
              <a:t>ب</a:t>
            </a:r>
            <a:r>
              <a:rPr lang="ar-SA" dirty="0" err="1"/>
              <a:t>ة</a:t>
            </a:r>
            <a:r>
              <a:rPr lang="en-GB" dirty="0"/>
              <a:t> </a:t>
            </a:r>
            <a:r>
              <a:rPr lang="en-GB" dirty="0" err="1"/>
              <a:t>ال</a:t>
            </a:r>
            <a:r>
              <a:rPr lang="ar-SA" dirty="0"/>
              <a:t>إجابات </a:t>
            </a:r>
            <a:r>
              <a:rPr lang="en-GB" dirty="0" err="1"/>
              <a:t>على</a:t>
            </a:r>
            <a:r>
              <a:rPr lang="en-GB" dirty="0"/>
              <a:t> اللوح الورقي</a:t>
            </a:r>
          </a:p>
          <a:p>
            <a:pPr algn="r" rtl="1"/>
            <a:endParaRPr lang="en-GB" dirty="0"/>
          </a:p>
        </p:txBody>
      </p:sp>
      <p:sp>
        <p:nvSpPr>
          <p:cNvPr id="6" name="Slide Image Placeholder 5">
            <a:extLst>
              <a:ext uri="{FF2B5EF4-FFF2-40B4-BE49-F238E27FC236}">
                <a16:creationId xmlns:a16="http://schemas.microsoft.com/office/drawing/2014/main" id="{5D2C1A11-44A2-76E3-FD8F-5F46745DD0B3}"/>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058860F-1D9F-E230-D82C-A22DD5A6E1D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12</a:t>
            </a:fld>
            <a:endParaRPr lang="en-US" sz="1200" dirty="0">
              <a:latin typeface="+mn-lt"/>
            </a:endParaRPr>
          </a:p>
        </p:txBody>
      </p:sp>
    </p:spTree>
    <p:extLst>
      <p:ext uri="{BB962C8B-B14F-4D97-AF65-F5344CB8AC3E}">
        <p14:creationId xmlns:p14="http://schemas.microsoft.com/office/powerpoint/2010/main" val="3487906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latin typeface="Calibri" panose="020F0502020204030204" pitchFamily="34" charset="0"/>
                <a:cs typeface="Calibri" panose="020F0502020204030204" pitchFamily="34" charset="0"/>
              </a:rPr>
              <a:t>الشرح</a:t>
            </a:r>
            <a:endParaRPr lang="en-GB" b="1" dirty="0">
              <a:latin typeface="Calibri" panose="020F0502020204030204" pitchFamily="34" charset="0"/>
              <a:cs typeface="Calibri" panose="020F0502020204030204" pitchFamily="34" charset="0"/>
            </a:endParaRPr>
          </a:p>
          <a:p>
            <a:pPr algn="r" rtl="1"/>
            <a:r>
              <a:rPr lang="en-GB" dirty="0" err="1">
                <a:latin typeface="Calibri" panose="020F0502020204030204" pitchFamily="34" charset="0"/>
                <a:cs typeface="Calibri" panose="020F0502020204030204" pitchFamily="34" charset="0"/>
              </a:rPr>
              <a:t>عرض</a:t>
            </a:r>
            <a:r>
              <a:rPr lang="en-GB" dirty="0">
                <a:latin typeface="Calibri" panose="020F0502020204030204" pitchFamily="34" charset="0"/>
                <a:cs typeface="Calibri" panose="020F0502020204030204" pitchFamily="34" charset="0"/>
              </a:rPr>
              <a:t> الشريحة</a:t>
            </a:r>
          </a:p>
          <a:p>
            <a:pPr algn="r" rtl="1"/>
            <a:r>
              <a:rPr lang="en-GB" dirty="0" err="1">
                <a:latin typeface="Calibri" panose="020F0502020204030204" pitchFamily="34" charset="0"/>
                <a:cs typeface="Calibri" panose="020F0502020204030204" pitchFamily="34" charset="0"/>
              </a:rPr>
              <a:t>قم</a:t>
            </a:r>
            <a:r>
              <a:rPr lang="en-GB" dirty="0">
                <a:latin typeface="Calibri" panose="020F0502020204030204" pitchFamily="34" charset="0"/>
                <a:cs typeface="Calibri" panose="020F0502020204030204" pitchFamily="34" charset="0"/>
              </a:rPr>
              <a:t> </a:t>
            </a:r>
            <a:r>
              <a:rPr lang="ar-SA" dirty="0">
                <a:latin typeface="Calibri" panose="020F0502020204030204" pitchFamily="34" charset="0"/>
                <a:cs typeface="Calibri" panose="020F0502020204030204" pitchFamily="34" charset="0"/>
              </a:rPr>
              <a:t> بالربط </a:t>
            </a:r>
            <a:r>
              <a:rPr lang="ar-SA" dirty="0" err="1">
                <a:latin typeface="Calibri" panose="020F0502020204030204" pitchFamily="34" charset="0"/>
                <a:cs typeface="Calibri" panose="020F0502020204030204" pitchFamily="34" charset="0"/>
              </a:rPr>
              <a:t>وا</a:t>
            </a:r>
            <a:r>
              <a:rPr lang="en-GB" dirty="0" err="1">
                <a:latin typeface="Calibri" panose="020F0502020204030204" pitchFamily="34" charset="0"/>
                <a:cs typeface="Calibri" panose="020F0502020204030204" pitchFamily="34" charset="0"/>
              </a:rPr>
              <a:t>لإشارة</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إلى</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اللوح</a:t>
            </a:r>
            <a:r>
              <a:rPr lang="ar-SA" dirty="0">
                <a:latin typeface="Calibri" panose="020F0502020204030204" pitchFamily="34" charset="0"/>
                <a:cs typeface="Calibri" panose="020F0502020204030204" pitchFamily="34" charset="0"/>
              </a:rPr>
              <a:t> الورقي</a:t>
            </a:r>
            <a:r>
              <a:rPr lang="en-GB" dirty="0">
                <a:latin typeface="Calibri" panose="020F0502020204030204" pitchFamily="34" charset="0"/>
                <a:cs typeface="Calibri" panose="020F0502020204030204" pitchFamily="34" charset="0"/>
              </a:rPr>
              <a:t> القلاب الذي يحتوي على التفسيرات </a:t>
            </a:r>
            <a:r>
              <a:rPr lang="en-GB" dirty="0" err="1">
                <a:latin typeface="Calibri" panose="020F0502020204030204" pitchFamily="34" charset="0"/>
                <a:cs typeface="Calibri" panose="020F0502020204030204" pitchFamily="34" charset="0"/>
              </a:rPr>
              <a:t>المختلفة</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التي</a:t>
            </a:r>
            <a:r>
              <a:rPr lang="ar-SA" dirty="0">
                <a:latin typeface="Calibri" panose="020F0502020204030204" pitchFamily="34" charset="0"/>
                <a:cs typeface="Calibri" panose="020F0502020204030204" pitchFamily="34" charset="0"/>
              </a:rPr>
              <a:t> قام </a:t>
            </a:r>
            <a:r>
              <a:rPr lang="en-GB" dirty="0" err="1">
                <a:latin typeface="Calibri" panose="020F0502020204030204" pitchFamily="34" charset="0"/>
                <a:cs typeface="Calibri" panose="020F0502020204030204" pitchFamily="34" charset="0"/>
              </a:rPr>
              <a:t>المشاركون</a:t>
            </a:r>
            <a:r>
              <a:rPr lang="en-GB" dirty="0">
                <a:latin typeface="Calibri" panose="020F0502020204030204" pitchFamily="34" charset="0"/>
                <a:cs typeface="Calibri" panose="020F0502020204030204" pitchFamily="34" charset="0"/>
              </a:rPr>
              <a:t> </a:t>
            </a:r>
            <a:r>
              <a:rPr lang="ar-SA" dirty="0">
                <a:latin typeface="Calibri" panose="020F0502020204030204" pitchFamily="34" charset="0"/>
                <a:cs typeface="Calibri" panose="020F0502020204030204" pitchFamily="34" charset="0"/>
              </a:rPr>
              <a:t>بم</a:t>
            </a:r>
            <a:r>
              <a:rPr lang="en-GB" dirty="0" err="1">
                <a:latin typeface="Calibri" panose="020F0502020204030204" pitchFamily="34" charset="0"/>
                <a:cs typeface="Calibri" panose="020F0502020204030204" pitchFamily="34" charset="0"/>
              </a:rPr>
              <a:t>شارك</a:t>
            </a:r>
            <a:r>
              <a:rPr lang="ar-SA" dirty="0" err="1">
                <a:latin typeface="Calibri" panose="020F0502020204030204" pitchFamily="34" charset="0"/>
                <a:cs typeface="Calibri" panose="020F0502020204030204" pitchFamily="34" charset="0"/>
              </a:rPr>
              <a:t>ت</a:t>
            </a:r>
            <a:r>
              <a:rPr lang="en-GB" dirty="0" err="1">
                <a:latin typeface="Calibri" panose="020F0502020204030204" pitchFamily="34" charset="0"/>
                <a:cs typeface="Calibri" panose="020F0502020204030204" pitchFamily="34" charset="0"/>
              </a:rPr>
              <a:t>ها</a:t>
            </a:r>
            <a:r>
              <a:rPr lang="ar-SA" dirty="0">
                <a:latin typeface="Calibri" panose="020F0502020204030204" pitchFamily="34" charset="0"/>
                <a:cs typeface="Calibri" panose="020F0502020204030204" pitchFamily="34" charset="0"/>
              </a:rPr>
              <a:t> </a:t>
            </a:r>
          </a:p>
          <a:p>
            <a:pPr algn="r" rtl="1"/>
            <a:r>
              <a:rPr lang="en-GB" i="1" dirty="0" err="1">
                <a:latin typeface="Calibri" panose="020F0502020204030204" pitchFamily="34" charset="0"/>
                <a:cs typeface="Calibri" panose="020F0502020204030204" pitchFamily="34" charset="0"/>
              </a:rPr>
              <a:t>الفرق</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بين</a:t>
            </a:r>
            <a:r>
              <a:rPr lang="ar-SA" i="1" dirty="0">
                <a:latin typeface="Calibri" panose="020F0502020204030204" pitchFamily="34" charset="0"/>
                <a:cs typeface="Calibri" panose="020F0502020204030204" pitchFamily="34" charset="0"/>
              </a:rPr>
              <a:t> التصدي (المنع) </a:t>
            </a:r>
            <a:r>
              <a:rPr lang="en-GB" i="1" dirty="0" err="1">
                <a:latin typeface="Calibri" panose="020F0502020204030204" pitchFamily="34" charset="0"/>
                <a:cs typeface="Calibri" panose="020F0502020204030204" pitchFamily="34" charset="0"/>
              </a:rPr>
              <a:t>والاستجابة</a:t>
            </a:r>
            <a:endParaRPr lang="en-GB" i="1" dirty="0">
              <a:latin typeface="Calibri" panose="020F0502020204030204" pitchFamily="34" charset="0"/>
              <a:cs typeface="Calibri" panose="020F0502020204030204" pitchFamily="34" charset="0"/>
            </a:endParaRPr>
          </a:p>
          <a:p>
            <a:pPr lvl="1" algn="r" rtl="1"/>
            <a:r>
              <a:rPr lang="ar-SA" i="1" dirty="0">
                <a:latin typeface="Calibri" panose="020F0502020204030204" pitchFamily="34" charset="0"/>
                <a:cs typeface="Calibri" panose="020F0502020204030204" pitchFamily="34" charset="0"/>
              </a:rPr>
              <a:t>التصدي</a:t>
            </a:r>
            <a:r>
              <a:rPr lang="en-GB" i="1" dirty="0">
                <a:latin typeface="Calibri" panose="020F0502020204030204" pitchFamily="34" charset="0"/>
                <a:cs typeface="Calibri" panose="020F0502020204030204" pitchFamily="34" charset="0"/>
              </a:rPr>
              <a:t>:</a:t>
            </a:r>
            <a:r>
              <a:rPr lang="ar-SA"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منع</a:t>
            </a:r>
            <a:r>
              <a:rPr lang="en-GB" i="1" dirty="0">
                <a:latin typeface="Calibri" panose="020F0502020204030204" pitchFamily="34" charset="0"/>
                <a:cs typeface="Calibri" panose="020F0502020204030204" pitchFamily="34" charset="0"/>
              </a:rPr>
              <a:t> </a:t>
            </a:r>
            <a:r>
              <a:rPr lang="ar-SA" i="1" dirty="0">
                <a:latin typeface="Calibri" panose="020F0502020204030204" pitchFamily="34" charset="0"/>
                <a:cs typeface="Calibri" panose="020F0502020204030204" pitchFamily="34" charset="0"/>
              </a:rPr>
              <a:t> أو تجنب </a:t>
            </a:r>
            <a:r>
              <a:rPr lang="en-GB" i="1" dirty="0" err="1">
                <a:latin typeface="Calibri" panose="020F0502020204030204" pitchFamily="34" charset="0"/>
                <a:cs typeface="Calibri" panose="020F0502020204030204" pitchFamily="34" charset="0"/>
              </a:rPr>
              <a:t>حدوث</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الضرر</a:t>
            </a:r>
            <a:r>
              <a:rPr lang="en-GB" i="1" dirty="0">
                <a:latin typeface="Calibri" panose="020F0502020204030204" pitchFamily="34" charset="0"/>
                <a:cs typeface="Calibri" panose="020F0502020204030204" pitchFamily="34" charset="0"/>
              </a:rPr>
              <a:t> .</a:t>
            </a:r>
          </a:p>
          <a:p>
            <a:pPr lvl="1" algn="r" rtl="1"/>
            <a:r>
              <a:rPr lang="en-GB" i="1" dirty="0" err="1">
                <a:latin typeface="Calibri" panose="020F0502020204030204" pitchFamily="34" charset="0"/>
                <a:cs typeface="Calibri" panose="020F0502020204030204" pitchFamily="34" charset="0"/>
              </a:rPr>
              <a:t>ال</a:t>
            </a:r>
            <a:r>
              <a:rPr lang="ar-SA" i="1" dirty="0">
                <a:latin typeface="Calibri" panose="020F0502020204030204" pitchFamily="34" charset="0"/>
                <a:cs typeface="Calibri" panose="020F0502020204030204" pitchFamily="34" charset="0"/>
              </a:rPr>
              <a:t>استجابة: </a:t>
            </a:r>
            <a:r>
              <a:rPr lang="en-GB" i="1" dirty="0" err="1">
                <a:latin typeface="Calibri" panose="020F0502020204030204" pitchFamily="34" charset="0"/>
                <a:cs typeface="Calibri" panose="020F0502020204030204" pitchFamily="34" charset="0"/>
              </a:rPr>
              <a:t>بعد</a:t>
            </a:r>
            <a:r>
              <a:rPr lang="en-GB" i="1" dirty="0">
                <a:latin typeface="Calibri" panose="020F0502020204030204" pitchFamily="34" charset="0"/>
                <a:cs typeface="Calibri" panose="020F0502020204030204" pitchFamily="34" charset="0"/>
              </a:rPr>
              <a:t> حدوث سوء المعاملة أو العنف أو الإهمال </a:t>
            </a:r>
            <a:r>
              <a:rPr lang="en-GB" i="1" dirty="0" err="1">
                <a:latin typeface="Calibri" panose="020F0502020204030204" pitchFamily="34" charset="0"/>
                <a:cs typeface="Calibri" panose="020F0502020204030204" pitchFamily="34" charset="0"/>
              </a:rPr>
              <a:t>أو</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الاستغلال</a:t>
            </a:r>
            <a:r>
              <a:rPr lang="ar-SA"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يجب</a:t>
            </a:r>
            <a:r>
              <a:rPr lang="en-GB" i="1" dirty="0">
                <a:latin typeface="Calibri" panose="020F0502020204030204" pitchFamily="34" charset="0"/>
                <a:cs typeface="Calibri" panose="020F0502020204030204" pitchFamily="34" charset="0"/>
              </a:rPr>
              <a:t> الاستجابة لتقليل التأثير أو الأثر السلبي.</a:t>
            </a:r>
          </a:p>
          <a:p>
            <a:pPr algn="r" rtl="1"/>
            <a:r>
              <a:rPr lang="en-GB" i="1" dirty="0" err="1">
                <a:latin typeface="Calibri" panose="020F0502020204030204" pitchFamily="34" charset="0"/>
                <a:cs typeface="Calibri" panose="020F0502020204030204" pitchFamily="34" charset="0"/>
              </a:rPr>
              <a:t>هل</a:t>
            </a:r>
            <a:r>
              <a:rPr lang="en-GB" i="1" dirty="0">
                <a:latin typeface="Calibri" panose="020F0502020204030204" pitchFamily="34" charset="0"/>
                <a:cs typeface="Calibri" panose="020F0502020204030204" pitchFamily="34" charset="0"/>
              </a:rPr>
              <a:t> </a:t>
            </a:r>
            <a:r>
              <a:rPr lang="ar-SA" i="1" dirty="0">
                <a:latin typeface="Calibri" panose="020F0502020204030204" pitchFamily="34" charset="0"/>
                <a:cs typeface="Calibri" panose="020F0502020204030204" pitchFamily="34" charset="0"/>
              </a:rPr>
              <a:t>لديكم</a:t>
            </a:r>
            <a:r>
              <a:rPr lang="en-GB" i="1" dirty="0">
                <a:latin typeface="Calibri" panose="020F0502020204030204" pitchFamily="34" charset="0"/>
                <a:cs typeface="Calibri" panose="020F0502020204030204" pitchFamily="34" charset="0"/>
              </a:rPr>
              <a:t> أية أسئلة؟</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dirty="0" err="1">
                <a:latin typeface="Calibri" panose="020F0502020204030204" pitchFamily="34" charset="0"/>
                <a:cs typeface="Calibri" panose="020F0502020204030204" pitchFamily="34" charset="0"/>
              </a:rPr>
              <a:t>يمكنك</a:t>
            </a:r>
            <a:r>
              <a:rPr lang="ar-SA" sz="1200" i="1" dirty="0" err="1">
                <a:latin typeface="Calibri" panose="020F0502020204030204" pitchFamily="34" charset="0"/>
                <a:cs typeface="Calibri" panose="020F0502020204030204" pitchFamily="34" charset="0"/>
              </a:rPr>
              <a:t>م</a:t>
            </a:r>
            <a:r>
              <a:rPr lang="en-GB" sz="1200" i="1" dirty="0">
                <a:latin typeface="Calibri" panose="020F0502020204030204" pitchFamily="34" charset="0"/>
                <a:cs typeface="Calibri" panose="020F0502020204030204" pitchFamily="34" charset="0"/>
              </a:rPr>
              <a:t> </a:t>
            </a:r>
            <a:r>
              <a:rPr lang="en-GB" sz="1200" i="1" dirty="0" err="1">
                <a:latin typeface="Calibri" panose="020F0502020204030204" pitchFamily="34" charset="0"/>
                <a:cs typeface="Calibri" panose="020F0502020204030204" pitchFamily="34" charset="0"/>
              </a:rPr>
              <a:t>أيضًا</a:t>
            </a:r>
            <a:r>
              <a:rPr lang="en-GB" sz="1200" i="1" dirty="0">
                <a:latin typeface="Calibri" panose="020F0502020204030204" pitchFamily="34" charset="0"/>
                <a:cs typeface="Calibri" panose="020F0502020204030204" pitchFamily="34" charset="0"/>
              </a:rPr>
              <a:t> </a:t>
            </a:r>
            <a:r>
              <a:rPr lang="en-GB" sz="1200" i="1" dirty="0" err="1">
                <a:latin typeface="Calibri" panose="020F0502020204030204" pitchFamily="34" charset="0"/>
                <a:cs typeface="Calibri" panose="020F0502020204030204" pitchFamily="34" charset="0"/>
              </a:rPr>
              <a:t>ال</a:t>
            </a:r>
            <a:r>
              <a:rPr lang="ar-SA" sz="1200" i="1" dirty="0">
                <a:latin typeface="Calibri" panose="020F0502020204030204" pitchFamily="34" charset="0"/>
                <a:cs typeface="Calibri" panose="020F0502020204030204" pitchFamily="34" charset="0"/>
              </a:rPr>
              <a:t>اطلاع</a:t>
            </a:r>
            <a:r>
              <a:rPr lang="en-GB" sz="1200" i="1" dirty="0">
                <a:latin typeface="Calibri" panose="020F0502020204030204" pitchFamily="34" charset="0"/>
                <a:cs typeface="Calibri" panose="020F0502020204030204" pitchFamily="34" charset="0"/>
              </a:rPr>
              <a:t> </a:t>
            </a:r>
            <a:r>
              <a:rPr lang="en-GB" sz="1200" i="1" dirty="0" err="1">
                <a:latin typeface="Calibri" panose="020F0502020204030204" pitchFamily="34" charset="0"/>
                <a:cs typeface="Calibri" panose="020F0502020204030204" pitchFamily="34" charset="0"/>
              </a:rPr>
              <a:t>على</a:t>
            </a:r>
            <a:r>
              <a:rPr lang="en-GB" sz="1200" i="1" dirty="0">
                <a:latin typeface="Calibri" panose="020F0502020204030204" pitchFamily="34" charset="0"/>
                <a:cs typeface="Calibri" panose="020F0502020204030204" pitchFamily="34" charset="0"/>
              </a:rPr>
              <a:t> </a:t>
            </a:r>
            <a:r>
              <a:rPr lang="en-GB" sz="1200" i="1" dirty="0" err="1">
                <a:latin typeface="Calibri" panose="020F0502020204030204" pitchFamily="34" charset="0"/>
                <a:cs typeface="Calibri" panose="020F0502020204030204" pitchFamily="34" charset="0"/>
              </a:rPr>
              <a:t>هذا</a:t>
            </a:r>
            <a:r>
              <a:rPr lang="en-US" i="1" dirty="0">
                <a:latin typeface="Calibri" panose="020F0502020204030204" pitchFamily="34" charset="0"/>
                <a:cs typeface="Calibri" panose="020F0502020204030204" pitchFamily="34" charset="0"/>
              </a:rPr>
              <a:t> </a:t>
            </a:r>
            <a:r>
              <a:rPr lang="ar-SA" i="1" dirty="0">
                <a:latin typeface="Calibri" panose="020F0502020204030204" pitchFamily="34" charset="0"/>
                <a:cs typeface="Calibri" panose="020F0502020204030204" pitchFamily="34" charset="0"/>
              </a:rPr>
              <a:t>على </a:t>
            </a:r>
            <a:r>
              <a:rPr lang="ar-SA" b="1" i="1" dirty="0">
                <a:latin typeface="Calibri" panose="020F0502020204030204" pitchFamily="34" charset="0"/>
                <a:cs typeface="Calibri" panose="020F0502020204030204" pitchFamily="34" charset="0"/>
              </a:rPr>
              <a:t>الصفحة ٦ من دليل العمل:</a:t>
            </a:r>
            <a:r>
              <a:rPr lang="ar-SA" sz="1200" b="1" i="1" dirty="0">
                <a:latin typeface="Calibri" panose="020F0502020204030204" pitchFamily="34" charset="0"/>
                <a:cs typeface="Calibri" panose="020F0502020204030204" pitchFamily="34" charset="0"/>
              </a:rPr>
              <a:t> </a:t>
            </a:r>
            <a:r>
              <a:rPr lang="en-GB" sz="1200" b="1" i="1" dirty="0" err="1">
                <a:latin typeface="Calibri" panose="020F0502020204030204" pitchFamily="34" charset="0"/>
                <a:cs typeface="Calibri" panose="020F0502020204030204" pitchFamily="34" charset="0"/>
              </a:rPr>
              <a:t>تعريف</a:t>
            </a:r>
            <a:r>
              <a:rPr lang="en-GB" sz="1200" b="1" i="1" dirty="0">
                <a:latin typeface="Calibri" panose="020F0502020204030204" pitchFamily="34" charset="0"/>
                <a:cs typeface="Calibri" panose="020F0502020204030204" pitchFamily="34" charset="0"/>
              </a:rPr>
              <a:t> حماية الطفل</a:t>
            </a:r>
            <a:endParaRPr lang="en-GB" i="1" dirty="0">
              <a:latin typeface="Calibri" panose="020F0502020204030204" pitchFamily="34" charset="0"/>
              <a:cs typeface="Calibri" panose="020F0502020204030204" pitchFamily="34" charset="0"/>
            </a:endParaRPr>
          </a:p>
          <a:p>
            <a:pPr algn="r" rtl="1"/>
            <a:r>
              <a:rPr lang="en-GB" i="1" dirty="0">
                <a:latin typeface="Calibri" panose="020F0502020204030204" pitchFamily="34" charset="0"/>
                <a:cs typeface="Calibri" panose="020F0502020204030204" pitchFamily="34" charset="0"/>
              </a:rPr>
              <a:t>سننظر الآن بمزيد من </a:t>
            </a:r>
            <a:r>
              <a:rPr lang="en-GB" i="1" dirty="0" err="1">
                <a:latin typeface="Calibri" panose="020F0502020204030204" pitchFamily="34" charset="0"/>
                <a:cs typeface="Calibri" panose="020F0502020204030204" pitchFamily="34" charset="0"/>
              </a:rPr>
              <a:t>التفصيل</a:t>
            </a:r>
            <a:r>
              <a:rPr lang="en-GB" i="1" dirty="0">
                <a:latin typeface="Calibri" panose="020F0502020204030204" pitchFamily="34" charset="0"/>
                <a:cs typeface="Calibri" panose="020F0502020204030204" pitchFamily="34" charset="0"/>
              </a:rPr>
              <a:t> </a:t>
            </a:r>
            <a:r>
              <a:rPr lang="ar-SA" i="1" dirty="0">
                <a:latin typeface="Calibri" panose="020F0502020204030204" pitchFamily="34" charset="0"/>
                <a:cs typeface="Calibri" panose="020F0502020204030204" pitchFamily="34" charset="0"/>
              </a:rPr>
              <a:t>على </a:t>
            </a:r>
            <a:r>
              <a:rPr lang="en-GB" i="1" dirty="0" err="1">
                <a:latin typeface="Calibri" panose="020F0502020204030204" pitchFamily="34" charset="0"/>
                <a:cs typeface="Calibri" panose="020F0502020204030204" pitchFamily="34" charset="0"/>
              </a:rPr>
              <a:t>سوء</a:t>
            </a:r>
            <a:r>
              <a:rPr lang="en-GB" i="1" dirty="0">
                <a:latin typeface="Calibri" panose="020F0502020204030204" pitchFamily="34" charset="0"/>
                <a:cs typeface="Calibri" panose="020F0502020204030204" pitchFamily="34" charset="0"/>
              </a:rPr>
              <a:t> المعاملة والإهمال والاستغلال والعنف ضد الأطفال</a:t>
            </a:r>
          </a:p>
        </p:txBody>
      </p:sp>
      <p:sp>
        <p:nvSpPr>
          <p:cNvPr id="6" name="Slide Image Placeholder 5">
            <a:extLst>
              <a:ext uri="{FF2B5EF4-FFF2-40B4-BE49-F238E27FC236}">
                <a16:creationId xmlns:a16="http://schemas.microsoft.com/office/drawing/2014/main" id="{56F03CF1-4FAD-9E8A-FE6A-5DB9CE47BB3F}"/>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D036C9A-03CA-10A0-F00D-4FADE0E2C7A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13</a:t>
            </a:fld>
            <a:endParaRPr lang="en-US" sz="1200" dirty="0">
              <a:latin typeface="+mn-lt"/>
            </a:endParaRPr>
          </a:p>
        </p:txBody>
      </p:sp>
    </p:spTree>
    <p:extLst>
      <p:ext uri="{BB962C8B-B14F-4D97-AF65-F5344CB8AC3E}">
        <p14:creationId xmlns:p14="http://schemas.microsoft.com/office/powerpoint/2010/main" val="1765252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a:t>مقدمة</a:t>
            </a:r>
          </a:p>
          <a:p>
            <a:pPr algn="r" rtl="1"/>
            <a:r>
              <a:rPr lang="en-GB" i="1" dirty="0"/>
              <a:t>يشير تعريف حماية الطفل إلى الاستجابة للعنف والإساءة والإهمال والاستغلال</a:t>
            </a:r>
          </a:p>
          <a:p>
            <a:pPr algn="r" rtl="1"/>
            <a:r>
              <a:rPr lang="en-GB" i="1" dirty="0"/>
              <a:t>سنلقي الآن نظرة على ما تعنيه هذه المصطلحات بالضبط</a:t>
            </a:r>
          </a:p>
          <a:p>
            <a:pPr algn="r" rtl="1"/>
            <a:endParaRPr lang="en-GB" dirty="0"/>
          </a:p>
          <a:p>
            <a:pPr marL="0" indent="0" algn="r" rtl="1">
              <a:buNone/>
            </a:pPr>
            <a:r>
              <a:rPr lang="en-GB" b="1" dirty="0"/>
              <a:t>العمل </a:t>
            </a:r>
            <a:r>
              <a:rPr lang="en-GB" b="1" dirty="0" err="1"/>
              <a:t>الفردي</a:t>
            </a:r>
            <a:r>
              <a:rPr lang="en-GB" b="1" dirty="0"/>
              <a:t> </a:t>
            </a:r>
            <a:r>
              <a:rPr lang="ar-SA" b="1" dirty="0"/>
              <a:t>( ١٠ دقائق)</a:t>
            </a:r>
            <a:endParaRPr lang="en-GB" b="1" dirty="0"/>
          </a:p>
          <a:p>
            <a:pPr algn="r" rtl="1"/>
            <a:r>
              <a:rPr lang="en-GB" dirty="0"/>
              <a:t>توجيه </a:t>
            </a:r>
            <a:r>
              <a:rPr lang="en-GB" dirty="0" err="1"/>
              <a:t>المشاركين</a:t>
            </a:r>
            <a:r>
              <a:rPr lang="en-GB" dirty="0"/>
              <a:t> </a:t>
            </a:r>
            <a:r>
              <a:rPr lang="en-GB" dirty="0" err="1"/>
              <a:t>إلى</a:t>
            </a:r>
            <a:r>
              <a:rPr lang="ar-SA" dirty="0"/>
              <a:t> </a:t>
            </a:r>
            <a:r>
              <a:rPr lang="ar-SA" b="1" dirty="0"/>
              <a:t>ال</a:t>
            </a:r>
            <a:r>
              <a:rPr lang="en-GB" b="1" dirty="0" err="1"/>
              <a:t>صفحة</a:t>
            </a:r>
            <a:r>
              <a:rPr lang="en-GB" b="1" dirty="0"/>
              <a:t> </a:t>
            </a:r>
            <a:r>
              <a:rPr lang="ar-SA" b="1" dirty="0"/>
              <a:t>٦ من دليل العمل</a:t>
            </a:r>
            <a:r>
              <a:rPr lang="en-GB" b="1" dirty="0"/>
              <a:t>: </a:t>
            </a:r>
            <a:r>
              <a:rPr lang="en-GB" b="1" dirty="0" err="1"/>
              <a:t>شرح</a:t>
            </a:r>
            <a:r>
              <a:rPr lang="en-GB" b="1" dirty="0"/>
              <a:t> </a:t>
            </a:r>
            <a:r>
              <a:rPr lang="ar-SA" b="1" dirty="0"/>
              <a:t>مصطلحات </a:t>
            </a:r>
            <a:r>
              <a:rPr lang="en-GB" b="1" dirty="0" err="1"/>
              <a:t>حماية</a:t>
            </a:r>
            <a:r>
              <a:rPr lang="en-GB" b="1" dirty="0"/>
              <a:t> الطفل</a:t>
            </a:r>
          </a:p>
          <a:p>
            <a:pPr algn="r" rtl="1"/>
            <a:r>
              <a:rPr lang="en-GB" dirty="0" err="1"/>
              <a:t>اقرأ</a:t>
            </a:r>
            <a:r>
              <a:rPr lang="en-GB" dirty="0"/>
              <a:t> </a:t>
            </a:r>
            <a:r>
              <a:rPr lang="ar-SA" dirty="0"/>
              <a:t>شرح</a:t>
            </a:r>
            <a:r>
              <a:rPr lang="en-GB" dirty="0"/>
              <a:t> المصطلحات المختلفة المختلطة.</a:t>
            </a:r>
          </a:p>
          <a:p>
            <a:pPr algn="r" rtl="1"/>
            <a:r>
              <a:rPr lang="ar-SA" i="1" dirty="0"/>
              <a:t>قم ب</a:t>
            </a:r>
            <a:r>
              <a:rPr lang="en-GB" i="1" dirty="0" err="1"/>
              <a:t>رسم</a:t>
            </a:r>
            <a:r>
              <a:rPr lang="en-GB" i="1" dirty="0"/>
              <a:t> </a:t>
            </a:r>
            <a:r>
              <a:rPr lang="en-GB" i="1" dirty="0" err="1"/>
              <a:t>خط</a:t>
            </a:r>
            <a:r>
              <a:rPr lang="en-GB" i="1" dirty="0"/>
              <a:t> من المصطلح الرئيسي </a:t>
            </a:r>
            <a:r>
              <a:rPr lang="en-GB" i="1" dirty="0" err="1"/>
              <a:t>إلى</a:t>
            </a:r>
            <a:r>
              <a:rPr lang="en-GB" i="1" dirty="0"/>
              <a:t> </a:t>
            </a:r>
            <a:r>
              <a:rPr lang="en-GB" i="1" dirty="0" err="1"/>
              <a:t>ال</a:t>
            </a:r>
            <a:r>
              <a:rPr lang="ar-SA" i="1" dirty="0"/>
              <a:t>شرح</a:t>
            </a:r>
            <a:r>
              <a:rPr lang="en-GB" i="1" dirty="0"/>
              <a:t> الصحيح.</a:t>
            </a:r>
          </a:p>
          <a:p>
            <a:pPr algn="r" rtl="1"/>
            <a:r>
              <a:rPr lang="en-GB" dirty="0" err="1"/>
              <a:t>امنح</a:t>
            </a:r>
            <a:r>
              <a:rPr lang="en-GB" dirty="0"/>
              <a:t> </a:t>
            </a:r>
            <a:r>
              <a:rPr lang="en-GB" dirty="0" err="1"/>
              <a:t>المشاركين</a:t>
            </a:r>
            <a:r>
              <a:rPr lang="ar-SA" dirty="0"/>
              <a:t>٥ </a:t>
            </a:r>
            <a:r>
              <a:rPr lang="en-GB" dirty="0" err="1"/>
              <a:t>دقائق</a:t>
            </a:r>
            <a:r>
              <a:rPr lang="en-GB" dirty="0"/>
              <a:t> لإكمال النشاط</a:t>
            </a:r>
          </a:p>
          <a:p>
            <a:pPr marL="0" indent="0" algn="r" rtl="1">
              <a:buNone/>
            </a:pPr>
            <a:endParaRPr lang="en-GB" dirty="0"/>
          </a:p>
          <a:p>
            <a:pPr marL="0" indent="0" algn="r" rtl="1">
              <a:buNone/>
            </a:pPr>
            <a:r>
              <a:rPr lang="en-GB" b="1" dirty="0"/>
              <a:t>مناقشة عامة</a:t>
            </a:r>
          </a:p>
          <a:p>
            <a:pPr algn="r" rtl="1"/>
            <a:r>
              <a:rPr lang="en-GB" dirty="0"/>
              <a:t>اطلب من المشاركين التطوع لقراءة شرح المصطلح</a:t>
            </a:r>
          </a:p>
          <a:p>
            <a:pPr algn="r" rtl="1"/>
            <a:r>
              <a:rPr lang="en-GB" dirty="0"/>
              <a:t>تحقق مما إذا كانت مجموعة المشاركين توافق على الشرح المحدد</a:t>
            </a:r>
          </a:p>
          <a:p>
            <a:pPr algn="r" rtl="1"/>
            <a:r>
              <a:rPr lang="en-GB" dirty="0"/>
              <a:t>استمر حتى يتم شرح جميع المصطلحات وتصحيحها إذا لزم الأمر باستخدام الإجابات الموجودة في الصفحة التالية</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هل لدى أي شخص أي أسئلة أو بحاجة إلى مزيد من الإيضاحات؟</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______________________________________________________________________________</a:t>
            </a:r>
            <a:endParaRPr lang="en-GB" b="0" dirty="0"/>
          </a:p>
          <a:p>
            <a:pPr marL="0" indent="0" algn="r" rtl="1">
              <a:buNone/>
            </a:pPr>
            <a:endParaRPr lang="en-GB" dirty="0"/>
          </a:p>
          <a:p>
            <a:pPr marL="0" indent="0" algn="r" rtl="1">
              <a:buNone/>
            </a:pPr>
            <a:r>
              <a:rPr lang="ar-SA" b="1" dirty="0"/>
              <a:t>يتبع</a:t>
            </a:r>
            <a:r>
              <a:rPr lang="en-GB" b="1" dirty="0">
                <a:sym typeface="Wingdings" panose="05000000000000000000" pitchFamily="2" charset="2"/>
              </a:rPr>
              <a:t></a:t>
            </a:r>
            <a:endParaRPr lang="en-GB" b="1" dirty="0"/>
          </a:p>
        </p:txBody>
      </p:sp>
      <p:sp>
        <p:nvSpPr>
          <p:cNvPr id="6" name="Slide Image Placeholder 5">
            <a:extLst>
              <a:ext uri="{FF2B5EF4-FFF2-40B4-BE49-F238E27FC236}">
                <a16:creationId xmlns:a16="http://schemas.microsoft.com/office/drawing/2014/main" id="{7AF060B4-8AA6-5A9F-608B-FC5A3098B28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78E3E17-B039-0FAC-2A76-64E11312AC4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14</a:t>
            </a:fld>
            <a:endParaRPr lang="en-US" sz="1200" dirty="0">
              <a:latin typeface="+mn-lt"/>
            </a:endParaRPr>
          </a:p>
        </p:txBody>
      </p:sp>
    </p:spTree>
    <p:extLst>
      <p:ext uri="{BB962C8B-B14F-4D97-AF65-F5344CB8AC3E}">
        <p14:creationId xmlns:p14="http://schemas.microsoft.com/office/powerpoint/2010/main" val="3855021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4662" y="460375"/>
            <a:ext cx="6143625" cy="9211334"/>
          </a:xfrm>
        </p:spPr>
        <p:txBody>
          <a:bodyPr/>
          <a:lstStyle/>
          <a:p>
            <a:pPr marL="0" indent="0" algn="r" rtl="1">
              <a:buNone/>
            </a:pPr>
            <a:r>
              <a:rPr lang="en-GB" sz="1400" b="1" dirty="0">
                <a:latin typeface="+mn-lt"/>
              </a:rPr>
              <a:t>الإجابات</a:t>
            </a:r>
          </a:p>
          <a:p>
            <a:pPr lvl="0" algn="r" rtl="1"/>
            <a:r>
              <a:rPr lang="ar-SA" sz="1400" b="1" dirty="0">
                <a:latin typeface="+mn-lt"/>
              </a:rPr>
              <a:t>ال</a:t>
            </a:r>
            <a:r>
              <a:rPr lang="en-GB" sz="1400" b="1" dirty="0" err="1">
                <a:latin typeface="+mn-lt"/>
              </a:rPr>
              <a:t>إساءة</a:t>
            </a:r>
            <a:r>
              <a:rPr lang="en-GB" sz="1400" b="1" dirty="0">
                <a:latin typeface="+mn-lt"/>
              </a:rPr>
              <a:t>:</a:t>
            </a:r>
            <a:r>
              <a:rPr lang="ar-SA" sz="1400" b="1" dirty="0">
                <a:latin typeface="+mn-lt"/>
              </a:rPr>
              <a:t> </a:t>
            </a:r>
            <a:r>
              <a:rPr lang="en-GB" sz="1400" dirty="0" err="1">
                <a:latin typeface="+mn-lt"/>
              </a:rPr>
              <a:t>فعل</a:t>
            </a:r>
            <a:r>
              <a:rPr lang="en-GB" sz="1400" dirty="0">
                <a:latin typeface="+mn-lt"/>
              </a:rPr>
              <a:t> متعمد له آثار سلبية فعلية أو محتملة على سلامة </a:t>
            </a:r>
            <a:r>
              <a:rPr lang="en-GB" sz="1400" dirty="0" err="1">
                <a:latin typeface="+mn-lt"/>
              </a:rPr>
              <a:t>الطفل</a:t>
            </a:r>
            <a:r>
              <a:rPr lang="en-GB" sz="1400" dirty="0">
                <a:latin typeface="+mn-lt"/>
              </a:rPr>
              <a:t> </a:t>
            </a:r>
            <a:r>
              <a:rPr lang="en-GB" sz="1400" dirty="0" err="1">
                <a:latin typeface="+mn-lt"/>
              </a:rPr>
              <a:t>ورفاه</a:t>
            </a:r>
            <a:r>
              <a:rPr lang="ar-SA" sz="1400" dirty="0">
                <a:latin typeface="+mn-lt"/>
              </a:rPr>
              <a:t>ه</a:t>
            </a:r>
            <a:r>
              <a:rPr lang="en-GB" sz="1400" dirty="0">
                <a:latin typeface="+mn-lt"/>
              </a:rPr>
              <a:t> وكرامته ونموه. يرتكب هذا الفعل في سياق علاقة المسؤولية أو الثقة </a:t>
            </a:r>
            <a:r>
              <a:rPr lang="en-GB" sz="1400" dirty="0" err="1">
                <a:latin typeface="+mn-lt"/>
              </a:rPr>
              <a:t>أو</a:t>
            </a:r>
            <a:r>
              <a:rPr lang="en-GB" sz="1400" dirty="0">
                <a:latin typeface="+mn-lt"/>
              </a:rPr>
              <a:t> </a:t>
            </a:r>
            <a:r>
              <a:rPr lang="en-GB" sz="1400" dirty="0" err="1">
                <a:latin typeface="+mn-lt"/>
              </a:rPr>
              <a:t>ال</a:t>
            </a:r>
            <a:r>
              <a:rPr lang="ar-SA" sz="1400" dirty="0">
                <a:latin typeface="+mn-lt"/>
              </a:rPr>
              <a:t>سلطة</a:t>
            </a:r>
            <a:endParaRPr lang="en-GB" sz="1400" dirty="0">
              <a:latin typeface="+mn-lt"/>
            </a:endParaRPr>
          </a:p>
          <a:p>
            <a:pPr lvl="0" algn="r" rtl="1"/>
            <a:r>
              <a:rPr lang="ar-SA" sz="1400" b="1" dirty="0" err="1">
                <a:latin typeface="+mn-lt"/>
              </a:rPr>
              <a:t>الإ</a:t>
            </a:r>
            <a:r>
              <a:rPr lang="en-GB" sz="1400" b="1" dirty="0" err="1">
                <a:latin typeface="+mn-lt"/>
              </a:rPr>
              <a:t>هم</a:t>
            </a:r>
            <a:r>
              <a:rPr lang="ar-SA" sz="1400" b="1" dirty="0" err="1">
                <a:latin typeface="+mn-lt"/>
              </a:rPr>
              <a:t>ا</a:t>
            </a:r>
            <a:r>
              <a:rPr lang="en-GB" sz="1400" b="1" dirty="0" err="1">
                <a:latin typeface="+mn-lt"/>
              </a:rPr>
              <a:t>ل</a:t>
            </a:r>
            <a:r>
              <a:rPr lang="en-GB" sz="1400" b="1" dirty="0">
                <a:latin typeface="+mn-lt"/>
              </a:rPr>
              <a:t>:</a:t>
            </a:r>
            <a:r>
              <a:rPr lang="ar-SA" sz="1400" b="1" dirty="0">
                <a:latin typeface="+mn-lt"/>
              </a:rPr>
              <a:t> </a:t>
            </a:r>
            <a:r>
              <a:rPr lang="en-GB" sz="1400" dirty="0" err="1">
                <a:latin typeface="+mn-lt"/>
              </a:rPr>
              <a:t>الإخفاق</a:t>
            </a:r>
            <a:r>
              <a:rPr lang="en-GB" sz="1400" dirty="0">
                <a:latin typeface="+mn-lt"/>
              </a:rPr>
              <a:t> المتعمد أو غير المتعمد في حماية الطفل من الأذى الفعلي أو المحتمل </a:t>
            </a:r>
            <a:r>
              <a:rPr lang="en-GB" sz="1400" dirty="0" err="1">
                <a:latin typeface="+mn-lt"/>
              </a:rPr>
              <a:t>لسلامته</a:t>
            </a:r>
            <a:r>
              <a:rPr lang="en-GB" sz="1400" dirty="0">
                <a:latin typeface="+mn-lt"/>
              </a:rPr>
              <a:t> </a:t>
            </a:r>
            <a:r>
              <a:rPr lang="en-GB" sz="1400" dirty="0" err="1">
                <a:latin typeface="+mn-lt"/>
              </a:rPr>
              <a:t>ورفاه</a:t>
            </a:r>
            <a:r>
              <a:rPr lang="ar-SA" sz="1400" dirty="0">
                <a:latin typeface="+mn-lt"/>
              </a:rPr>
              <a:t>ه</a:t>
            </a:r>
            <a:r>
              <a:rPr lang="en-GB" sz="1400" dirty="0">
                <a:latin typeface="+mn-lt"/>
              </a:rPr>
              <a:t> وكرامته ونموه أو عدم الوفاء بحقوق الطفل ، مع تحمل المسؤولية الواضحة عن رفاه الطفل وقدرته ، </a:t>
            </a:r>
            <a:r>
              <a:rPr lang="ar-SA" sz="1400" dirty="0">
                <a:latin typeface="+mn-lt"/>
              </a:rPr>
              <a:t>و القابلية </a:t>
            </a:r>
            <a:r>
              <a:rPr lang="en-GB" sz="1400" dirty="0" err="1">
                <a:latin typeface="+mn-lt"/>
              </a:rPr>
              <a:t>والموارد</a:t>
            </a:r>
            <a:r>
              <a:rPr lang="en-GB" sz="1400" dirty="0">
                <a:latin typeface="+mn-lt"/>
              </a:rPr>
              <a:t> للقيام بذلك.</a:t>
            </a:r>
          </a:p>
          <a:p>
            <a:pPr lvl="0" algn="r" rtl="1"/>
            <a:r>
              <a:rPr lang="ar-SA" sz="1400" b="1" dirty="0">
                <a:latin typeface="+mn-lt"/>
              </a:rPr>
              <a:t>ال</a:t>
            </a:r>
            <a:r>
              <a:rPr lang="en-GB" sz="1400" b="1" dirty="0" err="1">
                <a:latin typeface="+mn-lt"/>
              </a:rPr>
              <a:t>عنف</a:t>
            </a:r>
            <a:r>
              <a:rPr lang="en-GB" sz="1400" b="1" dirty="0">
                <a:latin typeface="+mn-lt"/>
              </a:rPr>
              <a:t>:</a:t>
            </a:r>
            <a:r>
              <a:rPr lang="ar-SA" sz="1400" b="1" dirty="0">
                <a:latin typeface="+mn-lt"/>
              </a:rPr>
              <a:t> </a:t>
            </a:r>
            <a:r>
              <a:rPr lang="en-GB" sz="1400" dirty="0" err="1">
                <a:latin typeface="+mn-lt"/>
              </a:rPr>
              <a:t>جميع</a:t>
            </a:r>
            <a:r>
              <a:rPr lang="en-GB" sz="1400" dirty="0">
                <a:latin typeface="+mn-lt"/>
              </a:rPr>
              <a:t> الأفعال التي تنطوي على استخدام </a:t>
            </a:r>
            <a:r>
              <a:rPr lang="en-GB" sz="1400" dirty="0" err="1">
                <a:latin typeface="+mn-lt"/>
              </a:rPr>
              <a:t>متعمد</a:t>
            </a:r>
            <a:r>
              <a:rPr lang="en-GB" sz="1400" dirty="0">
                <a:latin typeface="+mn-lt"/>
              </a:rPr>
              <a:t> </a:t>
            </a:r>
            <a:r>
              <a:rPr lang="en-GB" sz="1400" dirty="0" err="1">
                <a:latin typeface="+mn-lt"/>
              </a:rPr>
              <a:t>لل</a:t>
            </a:r>
            <a:r>
              <a:rPr lang="ar-SA" sz="1400" dirty="0">
                <a:latin typeface="+mn-lt"/>
              </a:rPr>
              <a:t>سلطة</a:t>
            </a:r>
            <a:r>
              <a:rPr lang="en-GB" sz="1400" dirty="0">
                <a:latin typeface="+mn-lt"/>
              </a:rPr>
              <a:t> أو القوة (لفظيًا أو جسديًا) </a:t>
            </a:r>
            <a:r>
              <a:rPr lang="en-GB" sz="1400" dirty="0" err="1">
                <a:latin typeface="+mn-lt"/>
              </a:rPr>
              <a:t>ضد</a:t>
            </a:r>
            <a:r>
              <a:rPr lang="en-GB" sz="1400" dirty="0">
                <a:latin typeface="+mn-lt"/>
              </a:rPr>
              <a:t> </a:t>
            </a:r>
            <a:r>
              <a:rPr lang="ar-SA" sz="1400" dirty="0">
                <a:latin typeface="+mn-lt"/>
              </a:rPr>
              <a:t>ال</a:t>
            </a:r>
            <a:r>
              <a:rPr lang="en-GB" sz="1400" dirty="0" err="1">
                <a:latin typeface="+mn-lt"/>
              </a:rPr>
              <a:t>طفل</a:t>
            </a:r>
            <a:r>
              <a:rPr lang="en-GB" sz="1400" dirty="0">
                <a:latin typeface="+mn-lt"/>
              </a:rPr>
              <a:t> </a:t>
            </a:r>
            <a:r>
              <a:rPr lang="ar-SA" sz="1400" dirty="0">
                <a:latin typeface="+mn-lt"/>
              </a:rPr>
              <a:t>و التي </a:t>
            </a:r>
            <a:r>
              <a:rPr lang="en-GB" sz="1400" dirty="0" err="1">
                <a:latin typeface="+mn-lt"/>
              </a:rPr>
              <a:t>ينتج</a:t>
            </a:r>
            <a:r>
              <a:rPr lang="en-GB" sz="1400" dirty="0">
                <a:latin typeface="+mn-lt"/>
              </a:rPr>
              <a:t> عنها إما ضرر أو احتمال كبير للإضرار بسلامة </a:t>
            </a:r>
            <a:r>
              <a:rPr lang="en-GB" sz="1400" dirty="0" err="1">
                <a:latin typeface="+mn-lt"/>
              </a:rPr>
              <a:t>الطفل</a:t>
            </a:r>
            <a:r>
              <a:rPr lang="en-GB" sz="1400" dirty="0">
                <a:latin typeface="+mn-lt"/>
              </a:rPr>
              <a:t> </a:t>
            </a:r>
            <a:r>
              <a:rPr lang="en-GB" sz="1400" dirty="0" err="1">
                <a:latin typeface="+mn-lt"/>
              </a:rPr>
              <a:t>ورفاه</a:t>
            </a:r>
            <a:r>
              <a:rPr lang="ar-SA" sz="1400" dirty="0">
                <a:latin typeface="+mn-lt"/>
              </a:rPr>
              <a:t>ه</a:t>
            </a:r>
            <a:r>
              <a:rPr lang="en-GB" sz="1400" dirty="0">
                <a:latin typeface="+mn-lt"/>
              </a:rPr>
              <a:t> وكرامته ونموه.</a:t>
            </a:r>
          </a:p>
          <a:p>
            <a:pPr lvl="0" algn="r" rtl="1"/>
            <a:r>
              <a:rPr lang="ar-SA" sz="1400" b="1" dirty="0">
                <a:latin typeface="+mn-lt"/>
              </a:rPr>
              <a:t>ال</a:t>
            </a:r>
            <a:r>
              <a:rPr lang="en-GB" sz="1400" b="1" dirty="0" err="1">
                <a:latin typeface="+mn-lt"/>
              </a:rPr>
              <a:t>استغلال:</a:t>
            </a:r>
            <a:r>
              <a:rPr lang="en-GB" sz="1400" dirty="0" err="1">
                <a:latin typeface="+mn-lt"/>
              </a:rPr>
              <a:t>عندما</a:t>
            </a:r>
            <a:r>
              <a:rPr lang="en-GB" sz="1400" dirty="0">
                <a:latin typeface="+mn-lt"/>
              </a:rPr>
              <a:t> يقوم فرد في </a:t>
            </a:r>
            <a:r>
              <a:rPr lang="en-GB" sz="1400" dirty="0" err="1">
                <a:latin typeface="+mn-lt"/>
              </a:rPr>
              <a:t>موقع</a:t>
            </a:r>
            <a:r>
              <a:rPr lang="en-GB" sz="1400" dirty="0">
                <a:latin typeface="+mn-lt"/>
              </a:rPr>
              <a:t> </a:t>
            </a:r>
            <a:r>
              <a:rPr lang="ar-SA" sz="1400" dirty="0">
                <a:latin typeface="+mn-lt"/>
              </a:rPr>
              <a:t>سلطة</a:t>
            </a:r>
            <a:r>
              <a:rPr lang="en-GB" sz="1400" dirty="0">
                <a:latin typeface="+mn-lt"/>
              </a:rPr>
              <a:t> و / أو ثقة بأخذ أو محاولة استغلال طفل لمصلحته الشخصية </a:t>
            </a:r>
            <a:r>
              <a:rPr lang="en-GB" sz="1400" dirty="0" err="1">
                <a:latin typeface="+mn-lt"/>
              </a:rPr>
              <a:t>أو</a:t>
            </a:r>
            <a:r>
              <a:rPr lang="en-GB" sz="1400" dirty="0">
                <a:latin typeface="+mn-lt"/>
              </a:rPr>
              <a:t> </a:t>
            </a:r>
            <a:r>
              <a:rPr lang="ar-SA" sz="1400" dirty="0">
                <a:latin typeface="+mn-lt"/>
              </a:rPr>
              <a:t>لصالحه</a:t>
            </a:r>
            <a:r>
              <a:rPr lang="en-GB" sz="1400" dirty="0">
                <a:latin typeface="+mn-lt"/>
              </a:rPr>
              <a:t> </a:t>
            </a:r>
            <a:r>
              <a:rPr lang="en-GB" sz="1400" dirty="0" err="1">
                <a:latin typeface="+mn-lt"/>
              </a:rPr>
              <a:t>أو</a:t>
            </a:r>
            <a:r>
              <a:rPr lang="en-GB" sz="1400" dirty="0">
                <a:latin typeface="+mn-lt"/>
              </a:rPr>
              <a:t> </a:t>
            </a:r>
            <a:r>
              <a:rPr lang="ar-SA" sz="1400" dirty="0">
                <a:latin typeface="+mn-lt"/>
              </a:rPr>
              <a:t>ل</a:t>
            </a:r>
            <a:r>
              <a:rPr lang="en-GB" sz="1400" dirty="0" err="1">
                <a:latin typeface="+mn-lt"/>
              </a:rPr>
              <a:t>إرضاءه</a:t>
            </a:r>
            <a:r>
              <a:rPr lang="en-GB" sz="1400" dirty="0">
                <a:latin typeface="+mn-lt"/>
              </a:rPr>
              <a:t> </a:t>
            </a:r>
            <a:r>
              <a:rPr lang="en-GB" sz="1400" dirty="0" err="1">
                <a:latin typeface="+mn-lt"/>
              </a:rPr>
              <a:t>أو</a:t>
            </a:r>
            <a:r>
              <a:rPr lang="en-GB" sz="1400" dirty="0">
                <a:latin typeface="+mn-lt"/>
              </a:rPr>
              <a:t> </a:t>
            </a:r>
            <a:r>
              <a:rPr lang="ar-SA" sz="1400" dirty="0">
                <a:latin typeface="+mn-lt"/>
              </a:rPr>
              <a:t>لمنفعته</a:t>
            </a:r>
            <a:r>
              <a:rPr lang="en-GB" sz="1400" dirty="0">
                <a:latin typeface="+mn-lt"/>
              </a:rPr>
              <a:t>. قد تأخذ هذه المنفعة الشخصية أشكالًا مختلفة: جسدية ، أو جنسية ، أو مالية ، أو مادية ، أو اجتماعية ، أو عسكرية ، أو سياسية</a:t>
            </a:r>
            <a:r>
              <a:rPr lang="en-GB" dirty="0"/>
              <a:t>.</a:t>
            </a:r>
          </a:p>
          <a:p>
            <a:pPr marL="0" indent="0" algn="r" rtl="1">
              <a:buNone/>
            </a:pPr>
            <a:endParaRPr lang="en-BE" dirty="0"/>
          </a:p>
          <a:p>
            <a:pPr algn="r" rtl="1"/>
            <a:endParaRPr lang="en-CA" dirty="0"/>
          </a:p>
        </p:txBody>
      </p:sp>
      <p:sp>
        <p:nvSpPr>
          <p:cNvPr id="4" name="Google Shape;725;p48:notes">
            <a:extLst>
              <a:ext uri="{FF2B5EF4-FFF2-40B4-BE49-F238E27FC236}">
                <a16:creationId xmlns:a16="http://schemas.microsoft.com/office/drawing/2014/main" id="{C8841499-4A12-A631-F14B-151C9DAF1C1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15</a:t>
            </a:fld>
            <a:endParaRPr lang="en-US" sz="1200" dirty="0">
              <a:latin typeface="+mn-lt"/>
            </a:endParaRPr>
          </a:p>
        </p:txBody>
      </p:sp>
    </p:spTree>
    <p:extLst>
      <p:ext uri="{BB962C8B-B14F-4D97-AF65-F5344CB8AC3E}">
        <p14:creationId xmlns:p14="http://schemas.microsoft.com/office/powerpoint/2010/main" val="1436048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err="1"/>
              <a:t>التكي</a:t>
            </a:r>
            <a:r>
              <a:rPr lang="ar-SA" b="1" dirty="0" err="1"/>
              <a:t>ي</a:t>
            </a:r>
            <a:r>
              <a:rPr lang="en-GB" b="1" dirty="0" err="1"/>
              <a:t>ف</a:t>
            </a:r>
            <a:r>
              <a:rPr lang="en-GB" b="1" dirty="0"/>
              <a:t> </a:t>
            </a:r>
            <a:r>
              <a:rPr lang="ar-SA" b="1" dirty="0"/>
              <a:t>بحسب</a:t>
            </a:r>
            <a:r>
              <a:rPr lang="en-GB" b="1" dirty="0"/>
              <a:t> السياق</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جميع التعريفات </a:t>
            </a:r>
            <a:r>
              <a:rPr lang="en-GB" dirty="0" err="1"/>
              <a:t>المقدمة</a:t>
            </a:r>
            <a:r>
              <a:rPr lang="en-GB" dirty="0"/>
              <a:t> </a:t>
            </a:r>
            <a:r>
              <a:rPr lang="en-GB" dirty="0" err="1"/>
              <a:t>م</a:t>
            </a:r>
            <a:r>
              <a:rPr lang="ar-SA" dirty="0" err="1"/>
              <a:t>قتبسة</a:t>
            </a:r>
            <a:r>
              <a:rPr lang="en-GB" dirty="0"/>
              <a:t> من المعايير الدنيا العالمية لحماية الطفل في العمل الإنساني.</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يرجى التأكد </a:t>
            </a:r>
            <a:r>
              <a:rPr lang="en-GB" dirty="0" err="1"/>
              <a:t>من</a:t>
            </a:r>
            <a:r>
              <a:rPr lang="en-GB" dirty="0"/>
              <a:t> </a:t>
            </a:r>
            <a:r>
              <a:rPr lang="ar-SA" dirty="0"/>
              <a:t>معرفتك</a:t>
            </a:r>
            <a:r>
              <a:rPr lang="en-GB" dirty="0"/>
              <a:t> بالتعريفات المحلية لحماية </a:t>
            </a:r>
            <a:r>
              <a:rPr lang="en-GB" dirty="0" err="1"/>
              <a:t>الأطفال</a:t>
            </a:r>
            <a:r>
              <a:rPr lang="en-GB" dirty="0"/>
              <a:t> </a:t>
            </a:r>
            <a:r>
              <a:rPr lang="en-GB" dirty="0" err="1"/>
              <a:t>و</a:t>
            </a:r>
            <a:r>
              <a:rPr lang="ar-SA" dirty="0"/>
              <a:t>ال</a:t>
            </a:r>
            <a:r>
              <a:rPr lang="en-GB" dirty="0" err="1"/>
              <a:t>إساءة</a:t>
            </a:r>
            <a:r>
              <a:rPr lang="en-GB" dirty="0"/>
              <a:t> </a:t>
            </a:r>
            <a:endParaRPr lang="en-GB" b="0" dirty="0"/>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______________________________________________________________________________</a:t>
            </a:r>
            <a:endParaRPr lang="en-GB" b="0" dirty="0"/>
          </a:p>
          <a:p>
            <a:pPr marL="0" indent="0" algn="r" rtl="1">
              <a:buNone/>
            </a:pPr>
            <a:endParaRPr lang="en-GB" b="1" dirty="0"/>
          </a:p>
          <a:p>
            <a:pPr marL="0" indent="0" algn="r" rtl="1">
              <a:buNone/>
            </a:pPr>
            <a:r>
              <a:rPr lang="ar-SA" b="1" dirty="0"/>
              <a:t>الشرح</a:t>
            </a:r>
            <a:endParaRPr lang="en-GB" b="1" dirty="0"/>
          </a:p>
          <a:p>
            <a:pPr algn="r" rtl="1"/>
            <a:r>
              <a:rPr lang="en-GB" dirty="0" err="1"/>
              <a:t>عرض</a:t>
            </a:r>
            <a:r>
              <a:rPr lang="en-GB" dirty="0"/>
              <a:t> </a:t>
            </a:r>
            <a:r>
              <a:rPr lang="en-GB" dirty="0" err="1"/>
              <a:t>تعريف</a:t>
            </a:r>
            <a:r>
              <a:rPr lang="ar-SA" dirty="0"/>
              <a:t> </a:t>
            </a:r>
            <a:r>
              <a:rPr lang="ar-SA" b="1" dirty="0"/>
              <a:t>ال</a:t>
            </a:r>
            <a:r>
              <a:rPr lang="en-GB" b="1" dirty="0" err="1"/>
              <a:t>إساءة</a:t>
            </a:r>
            <a:r>
              <a:rPr lang="ar-SA" b="1" dirty="0"/>
              <a:t> </a:t>
            </a:r>
            <a:r>
              <a:rPr lang="en-GB" dirty="0" err="1"/>
              <a:t>على</a:t>
            </a:r>
            <a:r>
              <a:rPr lang="en-GB" dirty="0"/>
              <a:t> </a:t>
            </a:r>
            <a:r>
              <a:rPr lang="en-GB" dirty="0" err="1"/>
              <a:t>الشريحة</a:t>
            </a:r>
            <a:endParaRPr lang="en-GB" dirty="0"/>
          </a:p>
          <a:p>
            <a:pPr lvl="1" algn="r" rtl="1"/>
            <a:r>
              <a:rPr lang="en-GB" i="1" dirty="0"/>
              <a:t>الإساءة </a:t>
            </a:r>
            <a:r>
              <a:rPr lang="en-GB" i="1" dirty="0" err="1"/>
              <a:t>فعل</a:t>
            </a:r>
            <a:r>
              <a:rPr lang="en-GB" i="1" dirty="0"/>
              <a:t> </a:t>
            </a:r>
            <a:r>
              <a:rPr lang="en-GB" i="1" dirty="0" err="1"/>
              <a:t>متعمد</a:t>
            </a:r>
            <a:endParaRPr lang="en-GB" i="1" dirty="0"/>
          </a:p>
          <a:p>
            <a:pPr lvl="1" algn="r" rtl="1"/>
            <a:r>
              <a:rPr lang="en-GB" i="1" dirty="0"/>
              <a:t>يمكن أن تكون </a:t>
            </a:r>
            <a:r>
              <a:rPr lang="en-GB" i="1" dirty="0" err="1"/>
              <a:t>الآثار</a:t>
            </a:r>
            <a:r>
              <a:rPr lang="en-GB" i="1" dirty="0"/>
              <a:t> </a:t>
            </a:r>
            <a:r>
              <a:rPr lang="en-GB" i="1" dirty="0" err="1"/>
              <a:t>السلبية</a:t>
            </a:r>
            <a:r>
              <a:rPr lang="ar-SA" i="1" dirty="0"/>
              <a:t> فعلية</a:t>
            </a:r>
            <a:r>
              <a:rPr lang="en-GB" i="1" dirty="0"/>
              <a:t> على سلامة </a:t>
            </a:r>
            <a:r>
              <a:rPr lang="en-GB" i="1" dirty="0" err="1"/>
              <a:t>الطفل</a:t>
            </a:r>
            <a:r>
              <a:rPr lang="en-GB" i="1" dirty="0"/>
              <a:t> </a:t>
            </a:r>
            <a:r>
              <a:rPr lang="en-GB" i="1" dirty="0" err="1"/>
              <a:t>ورفاه</a:t>
            </a:r>
            <a:r>
              <a:rPr lang="ar-SA" i="1" dirty="0"/>
              <a:t>ه</a:t>
            </a:r>
            <a:r>
              <a:rPr lang="en-GB" i="1" dirty="0"/>
              <a:t> </a:t>
            </a:r>
            <a:r>
              <a:rPr lang="en-GB" i="1" dirty="0" err="1"/>
              <a:t>وكرامته</a:t>
            </a:r>
            <a:r>
              <a:rPr lang="en-GB" i="1" dirty="0"/>
              <a:t> </a:t>
            </a:r>
            <a:r>
              <a:rPr lang="en-GB" i="1" dirty="0" err="1"/>
              <a:t>ونموه</a:t>
            </a:r>
            <a:r>
              <a:rPr lang="en-GB" i="1" dirty="0"/>
              <a:t> </a:t>
            </a:r>
            <a:r>
              <a:rPr lang="ar-SA" i="1" dirty="0"/>
              <a:t>(</a:t>
            </a:r>
            <a:r>
              <a:rPr lang="en-GB" i="1" dirty="0" err="1"/>
              <a:t>تحدث</a:t>
            </a:r>
            <a:r>
              <a:rPr lang="en-GB" i="1" dirty="0"/>
              <a:t> </a:t>
            </a:r>
            <a:r>
              <a:rPr lang="en-GB" i="1" dirty="0" err="1"/>
              <a:t>الآن</a:t>
            </a:r>
            <a:r>
              <a:rPr lang="ar-SA" i="1" dirty="0"/>
              <a:t>، </a:t>
            </a:r>
            <a:r>
              <a:rPr lang="en-GB" i="1" dirty="0" err="1"/>
              <a:t>مؤكدة</a:t>
            </a:r>
            <a:r>
              <a:rPr lang="en-GB" i="1" dirty="0"/>
              <a:t>) أو </a:t>
            </a:r>
            <a:r>
              <a:rPr lang="en-GB" i="1" dirty="0" err="1"/>
              <a:t>محتملة</a:t>
            </a:r>
            <a:r>
              <a:rPr lang="en-GB" i="1" dirty="0"/>
              <a:t> </a:t>
            </a:r>
            <a:r>
              <a:rPr lang="ar-SA" i="1" dirty="0"/>
              <a:t>(</a:t>
            </a:r>
            <a:r>
              <a:rPr lang="en-GB" i="1" dirty="0" err="1"/>
              <a:t>ممكنة</a:t>
            </a:r>
            <a:r>
              <a:rPr lang="ar-SA" i="1" dirty="0"/>
              <a:t>، </a:t>
            </a:r>
            <a:r>
              <a:rPr lang="en-GB" i="1" dirty="0" err="1"/>
              <a:t>يمكن</a:t>
            </a:r>
            <a:r>
              <a:rPr lang="en-GB" i="1" dirty="0"/>
              <a:t> أن تحدث </a:t>
            </a:r>
            <a:r>
              <a:rPr lang="en-GB" i="1" dirty="0" err="1"/>
              <a:t>في</a:t>
            </a:r>
            <a:r>
              <a:rPr lang="en-GB" i="1" dirty="0"/>
              <a:t> </a:t>
            </a:r>
            <a:r>
              <a:rPr lang="en-GB" i="1" dirty="0" err="1"/>
              <a:t>المستقبل</a:t>
            </a:r>
            <a:r>
              <a:rPr lang="ar-SA" i="1" dirty="0"/>
              <a:t>)</a:t>
            </a:r>
            <a:endParaRPr lang="en-GB" i="1" dirty="0"/>
          </a:p>
          <a:p>
            <a:pPr lvl="1" algn="r" rtl="1"/>
            <a:r>
              <a:rPr lang="en-GB" i="1" dirty="0"/>
              <a:t>تتم الإساءة من قبل شخص تربطه بالطفل علاقة مسؤولية أو ثقة </a:t>
            </a:r>
            <a:r>
              <a:rPr lang="en-GB" i="1" dirty="0" err="1"/>
              <a:t>أو</a:t>
            </a:r>
            <a:r>
              <a:rPr lang="en-GB" i="1" dirty="0"/>
              <a:t> </a:t>
            </a:r>
            <a:r>
              <a:rPr lang="ar-SA" i="1" dirty="0"/>
              <a:t>سلطة</a:t>
            </a:r>
            <a:endParaRPr lang="en-GB" dirty="0"/>
          </a:p>
          <a:p>
            <a:pPr algn="r" rtl="1"/>
            <a:r>
              <a:rPr lang="en-GB" dirty="0" err="1"/>
              <a:t>عرض</a:t>
            </a:r>
            <a:r>
              <a:rPr lang="en-GB" dirty="0"/>
              <a:t> </a:t>
            </a:r>
            <a:r>
              <a:rPr lang="en-GB" dirty="0" err="1"/>
              <a:t>تعريف</a:t>
            </a:r>
            <a:r>
              <a:rPr lang="ar-SA" dirty="0"/>
              <a:t> </a:t>
            </a:r>
            <a:r>
              <a:rPr lang="ar-SA" b="1" dirty="0"/>
              <a:t>ال</a:t>
            </a:r>
            <a:r>
              <a:rPr lang="en-GB" b="1" dirty="0" err="1"/>
              <a:t>عنف</a:t>
            </a:r>
            <a:r>
              <a:rPr lang="ar-SA" b="1" dirty="0"/>
              <a:t> </a:t>
            </a:r>
            <a:r>
              <a:rPr lang="en-GB" dirty="0" err="1"/>
              <a:t>على</a:t>
            </a:r>
            <a:r>
              <a:rPr lang="en-GB" dirty="0"/>
              <a:t> الشريحة</a:t>
            </a:r>
          </a:p>
          <a:p>
            <a:pPr lvl="1" algn="r" rtl="1"/>
            <a:r>
              <a:rPr lang="en-GB" i="1" dirty="0"/>
              <a:t>يشمل العنف </a:t>
            </a:r>
            <a:r>
              <a:rPr lang="en-GB" i="1" dirty="0" err="1"/>
              <a:t>الاستخدام</a:t>
            </a:r>
            <a:r>
              <a:rPr lang="en-GB" i="1" dirty="0"/>
              <a:t> </a:t>
            </a:r>
            <a:r>
              <a:rPr lang="en-GB" i="1" dirty="0" err="1"/>
              <a:t>المتعمد</a:t>
            </a:r>
            <a:r>
              <a:rPr lang="ar-SA" i="1" dirty="0"/>
              <a:t> (المقصود)  </a:t>
            </a:r>
            <a:r>
              <a:rPr lang="en-GB" i="1" dirty="0" err="1"/>
              <a:t>للقوة</a:t>
            </a:r>
            <a:r>
              <a:rPr lang="en-GB" i="1" dirty="0"/>
              <a:t> </a:t>
            </a:r>
            <a:r>
              <a:rPr lang="en-GB" i="1" dirty="0" err="1"/>
              <a:t>أو</a:t>
            </a:r>
            <a:r>
              <a:rPr lang="en-GB" i="1" dirty="0"/>
              <a:t> </a:t>
            </a:r>
            <a:r>
              <a:rPr lang="en-GB" i="1" dirty="0" err="1"/>
              <a:t>ا</a:t>
            </a:r>
            <a:r>
              <a:rPr lang="ar-SA" i="1" dirty="0"/>
              <a:t>لسلطة</a:t>
            </a:r>
            <a:r>
              <a:rPr lang="en-GB" i="1" dirty="0"/>
              <a:t> التي يمكن أن تكون جسدية أو لفظية أو كليهما.</a:t>
            </a:r>
          </a:p>
          <a:p>
            <a:pPr lvl="1" algn="r" rtl="1"/>
            <a:r>
              <a:rPr lang="en-GB" i="1" dirty="0"/>
              <a:t>يمكن أن تكون الآثار </a:t>
            </a:r>
            <a:r>
              <a:rPr lang="en-GB" i="1" dirty="0" err="1"/>
              <a:t>السلبية</a:t>
            </a:r>
            <a:r>
              <a:rPr lang="en-GB" i="1" dirty="0"/>
              <a:t> </a:t>
            </a:r>
            <a:r>
              <a:rPr lang="ar-SA" i="1" dirty="0"/>
              <a:t>فعلية </a:t>
            </a:r>
            <a:r>
              <a:rPr lang="en-GB" i="1" dirty="0" err="1"/>
              <a:t>على</a:t>
            </a:r>
            <a:r>
              <a:rPr lang="en-GB" i="1" dirty="0"/>
              <a:t> سلامة </a:t>
            </a:r>
            <a:r>
              <a:rPr lang="en-GB" i="1" dirty="0" err="1"/>
              <a:t>الطفل</a:t>
            </a:r>
            <a:r>
              <a:rPr lang="en-GB" i="1" dirty="0"/>
              <a:t> </a:t>
            </a:r>
            <a:r>
              <a:rPr lang="en-GB" i="1" dirty="0" err="1"/>
              <a:t>ورفاه</a:t>
            </a:r>
            <a:r>
              <a:rPr lang="ar-SA" i="1" dirty="0"/>
              <a:t>ه</a:t>
            </a:r>
            <a:r>
              <a:rPr lang="en-GB" i="1" dirty="0"/>
              <a:t> </a:t>
            </a:r>
            <a:r>
              <a:rPr lang="en-GB" i="1" dirty="0" err="1"/>
              <a:t>وكرامته</a:t>
            </a:r>
            <a:r>
              <a:rPr lang="en-GB" i="1" dirty="0"/>
              <a:t> </a:t>
            </a:r>
            <a:r>
              <a:rPr lang="en-GB" i="1" dirty="0" err="1"/>
              <a:t>ونموه</a:t>
            </a:r>
            <a:r>
              <a:rPr lang="en-GB" i="1" dirty="0"/>
              <a:t> (تحدث </a:t>
            </a:r>
            <a:r>
              <a:rPr lang="en-GB" i="1" dirty="0" err="1"/>
              <a:t>الآن</a:t>
            </a:r>
            <a:r>
              <a:rPr lang="en-GB" i="1" dirty="0"/>
              <a:t> </a:t>
            </a:r>
            <a:r>
              <a:rPr lang="ar-SA" i="1" dirty="0"/>
              <a:t>، </a:t>
            </a:r>
            <a:r>
              <a:rPr lang="en-GB" i="1" dirty="0" err="1"/>
              <a:t>مؤكدة</a:t>
            </a:r>
            <a:r>
              <a:rPr lang="en-GB" i="1" dirty="0"/>
              <a:t>) أو </a:t>
            </a:r>
            <a:r>
              <a:rPr lang="en-GB" i="1" dirty="0" err="1"/>
              <a:t>محتملة</a:t>
            </a:r>
            <a:r>
              <a:rPr lang="en-GB" i="1" dirty="0"/>
              <a:t> </a:t>
            </a:r>
            <a:r>
              <a:rPr lang="ar-SA" i="1" dirty="0"/>
              <a:t>(</a:t>
            </a:r>
            <a:r>
              <a:rPr lang="en-GB" i="1" dirty="0" err="1"/>
              <a:t>ممكنة</a:t>
            </a:r>
            <a:r>
              <a:rPr lang="ar-SA" i="1" dirty="0"/>
              <a:t>، </a:t>
            </a:r>
            <a:r>
              <a:rPr lang="en-GB" i="1" dirty="0" err="1"/>
              <a:t>يمكن</a:t>
            </a:r>
            <a:r>
              <a:rPr lang="en-GB" i="1" dirty="0"/>
              <a:t> أن تحدث </a:t>
            </a:r>
            <a:r>
              <a:rPr lang="en-GB" i="1" dirty="0" err="1"/>
              <a:t>في</a:t>
            </a:r>
            <a:r>
              <a:rPr lang="en-GB" i="1" dirty="0"/>
              <a:t> </a:t>
            </a:r>
            <a:r>
              <a:rPr lang="en-GB" i="1" dirty="0" err="1"/>
              <a:t>المستقبل</a:t>
            </a:r>
            <a:r>
              <a:rPr lang="ar-SA" i="1" dirty="0"/>
              <a:t>)</a:t>
            </a:r>
            <a:endParaRPr lang="en-GB" i="1" dirty="0"/>
          </a:p>
          <a:p>
            <a:pPr algn="r" rtl="1"/>
            <a:endParaRPr lang="en-GB" dirty="0"/>
          </a:p>
        </p:txBody>
      </p:sp>
      <p:sp>
        <p:nvSpPr>
          <p:cNvPr id="6" name="Slide Image Placeholder 5">
            <a:extLst>
              <a:ext uri="{FF2B5EF4-FFF2-40B4-BE49-F238E27FC236}">
                <a16:creationId xmlns:a16="http://schemas.microsoft.com/office/drawing/2014/main" id="{48A4E000-D70F-C2D5-C7C8-D9949682CAE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3CD7D1A-B864-34ED-A921-90992A2A706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16</a:t>
            </a:fld>
            <a:endParaRPr lang="en-US" sz="1200" dirty="0">
              <a:latin typeface="+mn-lt"/>
            </a:endParaRPr>
          </a:p>
        </p:txBody>
      </p:sp>
    </p:spTree>
    <p:extLst>
      <p:ext uri="{BB962C8B-B14F-4D97-AF65-F5344CB8AC3E}">
        <p14:creationId xmlns:p14="http://schemas.microsoft.com/office/powerpoint/2010/main" val="3129276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i="0" dirty="0">
                <a:latin typeface="+mn-lt"/>
              </a:rPr>
              <a:t>مقدمة</a:t>
            </a:r>
          </a:p>
          <a:p>
            <a:pPr algn="r" rtl="1"/>
            <a:r>
              <a:rPr lang="en-GB" i="1" dirty="0">
                <a:latin typeface="+mn-lt"/>
              </a:rPr>
              <a:t>يمكن تقسيم </a:t>
            </a:r>
            <a:r>
              <a:rPr lang="en-GB" i="1" dirty="0" err="1">
                <a:latin typeface="+mn-lt"/>
              </a:rPr>
              <a:t>العنف</a:t>
            </a:r>
            <a:r>
              <a:rPr lang="en-GB" i="1" dirty="0">
                <a:latin typeface="+mn-lt"/>
              </a:rPr>
              <a:t> </a:t>
            </a:r>
            <a:r>
              <a:rPr lang="ar-SA" i="1" dirty="0">
                <a:latin typeface="+mn-lt"/>
              </a:rPr>
              <a:t>و الإساءة </a:t>
            </a:r>
            <a:r>
              <a:rPr lang="en-GB" i="1" dirty="0" err="1">
                <a:latin typeface="+mn-lt"/>
              </a:rPr>
              <a:t>إلى</a:t>
            </a:r>
            <a:r>
              <a:rPr lang="ar-SA" i="1" dirty="0">
                <a:latin typeface="+mn-lt"/>
              </a:rPr>
              <a:t> ثلاثة</a:t>
            </a:r>
            <a:r>
              <a:rPr lang="en-GB" i="1" dirty="0">
                <a:latin typeface="+mn-lt"/>
              </a:rPr>
              <a:t> أنواع مختلفة.</a:t>
            </a:r>
          </a:p>
          <a:p>
            <a:pPr algn="r" rtl="1"/>
            <a:r>
              <a:rPr lang="en-US" dirty="0" err="1">
                <a:latin typeface="+mn-lt"/>
              </a:rPr>
              <a:t>عرض</a:t>
            </a:r>
            <a:r>
              <a:rPr lang="en-US" dirty="0">
                <a:latin typeface="+mn-lt"/>
              </a:rPr>
              <a:t> الشريحة</a:t>
            </a:r>
          </a:p>
          <a:p>
            <a:pPr marL="0" indent="0" algn="r" rtl="1">
              <a:buNone/>
            </a:pPr>
            <a:endParaRPr lang="en-GB" dirty="0">
              <a:latin typeface="+mn-lt"/>
            </a:endParaRPr>
          </a:p>
          <a:p>
            <a:pPr marL="0" indent="0" algn="r" rtl="1">
              <a:buNone/>
            </a:pPr>
            <a:r>
              <a:rPr lang="en-GB" b="1" dirty="0">
                <a:latin typeface="+mn-lt"/>
              </a:rPr>
              <a:t>العمل </a:t>
            </a:r>
            <a:r>
              <a:rPr lang="en-GB" b="1" dirty="0" err="1">
                <a:latin typeface="+mn-lt"/>
              </a:rPr>
              <a:t>الفردي</a:t>
            </a:r>
            <a:r>
              <a:rPr lang="en-GB" b="1" dirty="0">
                <a:latin typeface="+mn-lt"/>
              </a:rPr>
              <a:t> </a:t>
            </a:r>
            <a:r>
              <a:rPr lang="ar-SA" b="1" dirty="0">
                <a:latin typeface="+mn-lt"/>
              </a:rPr>
              <a:t>( ١٠ دقائق)</a:t>
            </a:r>
            <a:endParaRPr lang="en-GB" b="1" dirty="0">
              <a:latin typeface="+mn-lt"/>
            </a:endParaRPr>
          </a:p>
          <a:p>
            <a:pPr algn="r" rtl="1"/>
            <a:r>
              <a:rPr lang="en-GB" dirty="0">
                <a:latin typeface="+mn-lt"/>
              </a:rPr>
              <a:t>توجيه </a:t>
            </a:r>
            <a:r>
              <a:rPr lang="en-GB" dirty="0" err="1">
                <a:latin typeface="+mn-lt"/>
              </a:rPr>
              <a:t>المشاركين</a:t>
            </a:r>
            <a:r>
              <a:rPr lang="en-GB" dirty="0">
                <a:latin typeface="+mn-lt"/>
              </a:rPr>
              <a:t> </a:t>
            </a:r>
            <a:r>
              <a:rPr lang="ar-SA" b="1" dirty="0" err="1">
                <a:latin typeface="+mn-lt"/>
              </a:rPr>
              <a:t>لل</a:t>
            </a:r>
            <a:r>
              <a:rPr lang="en-GB" b="1" dirty="0" err="1">
                <a:latin typeface="+mn-lt"/>
              </a:rPr>
              <a:t>صفحة</a:t>
            </a:r>
            <a:r>
              <a:rPr lang="en-GB" b="1" dirty="0">
                <a:latin typeface="+mn-lt"/>
              </a:rPr>
              <a:t> </a:t>
            </a:r>
            <a:r>
              <a:rPr lang="ar-SA" b="1" dirty="0">
                <a:latin typeface="+mn-lt"/>
              </a:rPr>
              <a:t>٧ من دليل العمل</a:t>
            </a:r>
            <a:r>
              <a:rPr lang="en-GB" b="1" dirty="0">
                <a:latin typeface="+mn-lt"/>
              </a:rPr>
              <a:t>: الأنواع الشائعة من </a:t>
            </a:r>
            <a:r>
              <a:rPr lang="en-GB" b="1" dirty="0" err="1">
                <a:latin typeface="+mn-lt"/>
              </a:rPr>
              <a:t>العنف</a:t>
            </a:r>
            <a:r>
              <a:rPr lang="en-GB" b="1" dirty="0">
                <a:latin typeface="+mn-lt"/>
              </a:rPr>
              <a:t> </a:t>
            </a:r>
            <a:r>
              <a:rPr lang="en-GB" b="1" dirty="0" err="1">
                <a:latin typeface="+mn-lt"/>
              </a:rPr>
              <a:t>و</a:t>
            </a:r>
            <a:r>
              <a:rPr lang="ar-SA" sz="1200" dirty="0">
                <a:latin typeface="+mn-lt"/>
                <a:cs typeface="Calibri" panose="020F0502020204030204" pitchFamily="34" charset="0"/>
              </a:rPr>
              <a:t>الإساءة</a:t>
            </a:r>
          </a:p>
          <a:p>
            <a:pPr algn="r" rtl="1"/>
            <a:r>
              <a:rPr lang="en-GB" dirty="0" err="1">
                <a:latin typeface="+mn-lt"/>
              </a:rPr>
              <a:t>اقرأ</a:t>
            </a:r>
            <a:r>
              <a:rPr lang="en-GB" dirty="0">
                <a:latin typeface="+mn-lt"/>
              </a:rPr>
              <a:t> </a:t>
            </a:r>
            <a:r>
              <a:rPr lang="ar-SA" dirty="0">
                <a:latin typeface="+mn-lt"/>
              </a:rPr>
              <a:t>شرح</a:t>
            </a:r>
            <a:r>
              <a:rPr lang="en-GB" dirty="0">
                <a:latin typeface="+mn-lt"/>
              </a:rPr>
              <a:t> المصطلحات المختلفة المختلطة.</a:t>
            </a:r>
          </a:p>
          <a:p>
            <a:pPr algn="r" rtl="1"/>
            <a:r>
              <a:rPr lang="ar-SA" i="1" dirty="0">
                <a:latin typeface="+mn-lt"/>
              </a:rPr>
              <a:t>قم ب</a:t>
            </a:r>
            <a:r>
              <a:rPr lang="en-GB" i="1" dirty="0" err="1">
                <a:latin typeface="+mn-lt"/>
              </a:rPr>
              <a:t>رسم</a:t>
            </a:r>
            <a:r>
              <a:rPr lang="en-GB" i="1" dirty="0">
                <a:latin typeface="+mn-lt"/>
              </a:rPr>
              <a:t> </a:t>
            </a:r>
            <a:r>
              <a:rPr lang="en-GB" i="1" dirty="0" err="1">
                <a:latin typeface="+mn-lt"/>
              </a:rPr>
              <a:t>خط</a:t>
            </a:r>
            <a:r>
              <a:rPr lang="en-GB" i="1" dirty="0">
                <a:latin typeface="+mn-lt"/>
              </a:rPr>
              <a:t> </a:t>
            </a:r>
            <a:r>
              <a:rPr lang="en-GB" i="1" dirty="0" err="1">
                <a:latin typeface="+mn-lt"/>
              </a:rPr>
              <a:t>من</a:t>
            </a:r>
            <a:r>
              <a:rPr lang="en-GB" i="1" dirty="0">
                <a:latin typeface="+mn-lt"/>
              </a:rPr>
              <a:t> </a:t>
            </a:r>
            <a:r>
              <a:rPr lang="en-GB" i="1" dirty="0" err="1">
                <a:latin typeface="+mn-lt"/>
              </a:rPr>
              <a:t>المصطلح</a:t>
            </a:r>
            <a:r>
              <a:rPr lang="en-GB" i="1" dirty="0">
                <a:latin typeface="+mn-lt"/>
              </a:rPr>
              <a:t> </a:t>
            </a:r>
            <a:r>
              <a:rPr lang="en-GB" i="1" dirty="0" err="1">
                <a:latin typeface="+mn-lt"/>
              </a:rPr>
              <a:t>الرئيسي</a:t>
            </a:r>
            <a:r>
              <a:rPr lang="en-GB" i="1" dirty="0">
                <a:latin typeface="+mn-lt"/>
              </a:rPr>
              <a:t> </a:t>
            </a:r>
            <a:r>
              <a:rPr lang="en-GB" i="1" dirty="0" err="1">
                <a:latin typeface="+mn-lt"/>
              </a:rPr>
              <a:t>إلى</a:t>
            </a:r>
            <a:r>
              <a:rPr lang="en-GB" i="1" dirty="0">
                <a:latin typeface="+mn-lt"/>
              </a:rPr>
              <a:t> </a:t>
            </a:r>
            <a:r>
              <a:rPr lang="en-GB" i="1" dirty="0" err="1">
                <a:latin typeface="+mn-lt"/>
              </a:rPr>
              <a:t>ال</a:t>
            </a:r>
            <a:r>
              <a:rPr lang="ar-SA" i="1" dirty="0">
                <a:latin typeface="+mn-lt"/>
              </a:rPr>
              <a:t>شرح</a:t>
            </a:r>
            <a:r>
              <a:rPr lang="en-GB" i="1" dirty="0">
                <a:latin typeface="+mn-lt"/>
              </a:rPr>
              <a:t> </a:t>
            </a:r>
            <a:r>
              <a:rPr lang="en-GB" i="1" dirty="0" err="1">
                <a:latin typeface="+mn-lt"/>
              </a:rPr>
              <a:t>الصحيح</a:t>
            </a:r>
            <a:r>
              <a:rPr lang="en-GB" i="1" dirty="0">
                <a:latin typeface="+mn-lt"/>
              </a:rPr>
              <a:t>.</a:t>
            </a:r>
          </a:p>
          <a:p>
            <a:pPr algn="r" rtl="1"/>
            <a:r>
              <a:rPr lang="en-GB" dirty="0" err="1">
                <a:latin typeface="+mn-lt"/>
              </a:rPr>
              <a:t>امنح</a:t>
            </a:r>
            <a:r>
              <a:rPr lang="en-GB" dirty="0">
                <a:latin typeface="+mn-lt"/>
              </a:rPr>
              <a:t> </a:t>
            </a:r>
            <a:r>
              <a:rPr lang="en-GB" dirty="0" err="1">
                <a:latin typeface="+mn-lt"/>
              </a:rPr>
              <a:t>المشاركين</a:t>
            </a:r>
            <a:r>
              <a:rPr lang="en-GB" dirty="0">
                <a:latin typeface="+mn-lt"/>
              </a:rPr>
              <a:t> </a:t>
            </a:r>
            <a:r>
              <a:rPr lang="ar-SA" dirty="0">
                <a:latin typeface="+mn-lt"/>
              </a:rPr>
              <a:t>٥</a:t>
            </a:r>
            <a:r>
              <a:rPr lang="en-GB" dirty="0">
                <a:latin typeface="+mn-lt"/>
              </a:rPr>
              <a:t> دقائق لإكمال النشاط</a:t>
            </a:r>
          </a:p>
          <a:p>
            <a:pPr marL="0" indent="0" algn="r" rtl="1">
              <a:buNone/>
            </a:pPr>
            <a:endParaRPr lang="en-GB" dirty="0">
              <a:latin typeface="+mn-lt"/>
            </a:endParaRPr>
          </a:p>
          <a:p>
            <a:pPr marL="0" indent="0" algn="r" rtl="1">
              <a:buNone/>
            </a:pPr>
            <a:r>
              <a:rPr lang="en-GB" b="1" dirty="0">
                <a:latin typeface="+mn-lt"/>
              </a:rPr>
              <a:t>مناقشة عامة</a:t>
            </a:r>
          </a:p>
          <a:p>
            <a:pPr algn="r" rtl="1"/>
            <a:r>
              <a:rPr lang="en-GB" dirty="0">
                <a:latin typeface="+mn-lt"/>
              </a:rPr>
              <a:t>اطلب من المشاركين التطوع لقراءة شرح المصطلح</a:t>
            </a:r>
          </a:p>
          <a:p>
            <a:pPr algn="r" rtl="1"/>
            <a:r>
              <a:rPr lang="en-GB" dirty="0">
                <a:latin typeface="+mn-lt"/>
              </a:rPr>
              <a:t>تحقق مما إذا كانت مجموعة المشاركين توافق على الشرح المحدد</a:t>
            </a:r>
          </a:p>
          <a:p>
            <a:pPr algn="r" rtl="1"/>
            <a:r>
              <a:rPr lang="en-GB" dirty="0">
                <a:latin typeface="+mn-lt"/>
              </a:rPr>
              <a:t>استمر حتى يتم شرح جميع المصطلحات وتصحيحها إذا لزم الأمر باستخدام الإجابات أدناه</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latin typeface="+mn-lt"/>
              </a:rPr>
              <a:t>هل لدى أي شخص أي أسئلة أو بحاجة إلى مزيد من الإيضاحات؟</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mn-lt"/>
              </a:rPr>
              <a:t>______________________________________________________________________________</a:t>
            </a:r>
            <a:endParaRPr lang="en-GB" b="0" dirty="0">
              <a:latin typeface="+mn-lt"/>
            </a:endParaRPr>
          </a:p>
          <a:p>
            <a:pPr marL="0" indent="0" algn="r" rtl="1">
              <a:buNone/>
            </a:pPr>
            <a:endParaRPr lang="en-GB" dirty="0">
              <a:latin typeface="+mn-lt"/>
            </a:endParaRPr>
          </a:p>
          <a:p>
            <a:pPr marL="0" indent="0" algn="r" rtl="1">
              <a:buNone/>
            </a:pPr>
            <a:r>
              <a:rPr lang="en-GB" b="1" dirty="0">
                <a:latin typeface="Calibri" panose="020F0502020204030204" pitchFamily="34" charset="0"/>
                <a:cs typeface="Calibri" panose="020F0502020204030204" pitchFamily="34" charset="0"/>
              </a:rPr>
              <a:t>الإجابات</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err="1">
                <a:effectLst/>
                <a:latin typeface="Calibri" panose="020F0502020204030204" pitchFamily="34" charset="0"/>
                <a:ea typeface="Calibri" panose="020F0502020204030204" pitchFamily="34" charset="0"/>
                <a:cs typeface="Calibri" panose="020F0502020204030204" pitchFamily="34" charset="0"/>
              </a:rPr>
              <a:t>الإساءة</a:t>
            </a:r>
            <a:r>
              <a:rPr lang="en-US" sz="1200" b="1" dirty="0">
                <a:effectLst/>
                <a:latin typeface="Calibri" panose="020F0502020204030204" pitchFamily="34" charset="0"/>
                <a:ea typeface="Calibri" panose="020F0502020204030204" pitchFamily="34" charset="0"/>
                <a:cs typeface="Calibri" panose="020F0502020204030204" pitchFamily="34" charset="0"/>
              </a:rPr>
              <a:t> </a:t>
            </a:r>
            <a:r>
              <a:rPr lang="ar-SA" sz="1200" b="1" dirty="0">
                <a:effectLst/>
                <a:latin typeface="Calibri" panose="020F0502020204030204" pitchFamily="34" charset="0"/>
                <a:ea typeface="Calibri" panose="020F0502020204030204" pitchFamily="34" charset="0"/>
                <a:cs typeface="Calibri" panose="020F0502020204030204" pitchFamily="34" charset="0"/>
              </a:rPr>
              <a:t>أو</a:t>
            </a:r>
            <a:r>
              <a:rPr lang="ar-SA" sz="1200" b="1" dirty="0">
                <a:latin typeface="Calibri" panose="020F0502020204030204" pitchFamily="34" charset="0"/>
                <a:ea typeface="Calibri" panose="020F0502020204030204" pitchFamily="34" charset="0"/>
                <a:cs typeface="Calibri" panose="020F0502020204030204" pitchFamily="34" charset="0"/>
              </a:rPr>
              <a:t>ال</a:t>
            </a:r>
            <a:r>
              <a:rPr lang="en-US" sz="1200" b="1" dirty="0" err="1">
                <a:effectLst/>
                <a:latin typeface="Calibri" panose="020F0502020204030204" pitchFamily="34" charset="0"/>
                <a:ea typeface="Calibri" panose="020F0502020204030204" pitchFamily="34" charset="0"/>
                <a:cs typeface="Calibri" panose="020F0502020204030204" pitchFamily="34" charset="0"/>
              </a:rPr>
              <a:t>عنف</a:t>
            </a:r>
            <a:r>
              <a:rPr lang="en-US" sz="1200" b="1" dirty="0">
                <a:effectLst/>
                <a:latin typeface="Calibri" panose="020F0502020204030204" pitchFamily="34" charset="0"/>
                <a:ea typeface="Calibri" panose="020F0502020204030204" pitchFamily="34" charset="0"/>
                <a:cs typeface="Calibri" panose="020F0502020204030204" pitchFamily="34" charset="0"/>
              </a:rPr>
              <a:t> </a:t>
            </a:r>
            <a:r>
              <a:rPr lang="en-US" sz="1200" b="1" dirty="0" err="1">
                <a:effectLst/>
                <a:latin typeface="Calibri" panose="020F0502020204030204" pitchFamily="34" charset="0"/>
                <a:ea typeface="Calibri" panose="020F0502020204030204" pitchFamily="34" charset="0"/>
                <a:cs typeface="Calibri" panose="020F0502020204030204" pitchFamily="34" charset="0"/>
              </a:rPr>
              <a:t>الجسدي</a:t>
            </a:r>
            <a:r>
              <a:rPr lang="en-GB" b="1" dirty="0">
                <a:latin typeface="Calibri" panose="020F0502020204030204" pitchFamily="34" charset="0"/>
                <a:cs typeface="Calibri" panose="020F0502020204030204" pitchFamily="34" charset="0"/>
              </a:rPr>
              <a:t>:</a:t>
            </a:r>
            <a:r>
              <a:rPr lang="ar-SA" b="1"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استخدام</a:t>
            </a:r>
            <a:r>
              <a:rPr lang="en-GB" dirty="0">
                <a:latin typeface="Calibri" panose="020F0502020204030204" pitchFamily="34" charset="0"/>
                <a:cs typeface="Calibri" panose="020F0502020204030204" pitchFamily="34" charset="0"/>
              </a:rPr>
              <a:t> القوة الجسدية العنيفة لإحداث إصابة جسدية أو معاناة فعلية أو محتملة (مثل الضرب </a:t>
            </a:r>
            <a:r>
              <a:rPr lang="en-GB" dirty="0" err="1">
                <a:latin typeface="Calibri" panose="020F0502020204030204" pitchFamily="34" charset="0"/>
                <a:cs typeface="Calibri" panose="020F0502020204030204" pitchFamily="34" charset="0"/>
              </a:rPr>
              <a:t>أو</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a:t>
            </a:r>
            <a:r>
              <a:rPr lang="ar-SA" dirty="0">
                <a:latin typeface="Calibri" panose="020F0502020204030204" pitchFamily="34" charset="0"/>
                <a:cs typeface="Calibri" panose="020F0502020204030204" pitchFamily="34" charset="0"/>
              </a:rPr>
              <a:t>هز</a:t>
            </a:r>
            <a:r>
              <a:rPr lang="en-GB" dirty="0">
                <a:latin typeface="Calibri" panose="020F0502020204030204" pitchFamily="34" charset="0"/>
                <a:cs typeface="Calibri" panose="020F0502020204030204" pitchFamily="34" charset="0"/>
              </a:rPr>
              <a:t> أو الحرق أو التعذيب </a:t>
            </a:r>
            <a:r>
              <a:rPr lang="en-GB" dirty="0" err="1">
                <a:latin typeface="Calibri" panose="020F0502020204030204" pitchFamily="34" charset="0"/>
                <a:cs typeface="Calibri" panose="020F0502020204030204" pitchFamily="34" charset="0"/>
              </a:rPr>
              <a:t>الجسدي</a:t>
            </a:r>
            <a:r>
              <a:rPr lang="en-GB" dirty="0">
                <a:latin typeface="Calibri" panose="020F0502020204030204" pitchFamily="34" charset="0"/>
                <a:cs typeface="Calibri" panose="020F0502020204030204" pitchFamily="34" charset="0"/>
              </a:rPr>
              <a:t> ... </a:t>
            </a:r>
            <a:r>
              <a:rPr lang="ar-SA" dirty="0">
                <a:latin typeface="Calibri" panose="020F0502020204030204" pitchFamily="34" charset="0"/>
                <a:cs typeface="Calibri" panose="020F0502020204030204" pitchFamily="34" charset="0"/>
              </a:rPr>
              <a:t>)</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err="1">
                <a:effectLst/>
                <a:latin typeface="Calibri" panose="020F0502020204030204" pitchFamily="34" charset="0"/>
                <a:ea typeface="Calibri" panose="020F0502020204030204" pitchFamily="34" charset="0"/>
                <a:cs typeface="Calibri" panose="020F0502020204030204" pitchFamily="34" charset="0"/>
              </a:rPr>
              <a:t>الاعتداء</a:t>
            </a:r>
            <a:r>
              <a:rPr lang="ar-SA" sz="1200" b="1" dirty="0">
                <a:effectLst/>
                <a:latin typeface="Calibri" panose="020F0502020204030204" pitchFamily="34" charset="0"/>
                <a:ea typeface="Calibri" panose="020F0502020204030204" pitchFamily="34" charset="0"/>
                <a:cs typeface="Calibri" panose="020F0502020204030204" pitchFamily="34" charset="0"/>
              </a:rPr>
              <a:t> أو</a:t>
            </a:r>
            <a:r>
              <a:rPr lang="ar-SA" sz="1200" b="1" dirty="0">
                <a:latin typeface="Calibri" panose="020F0502020204030204" pitchFamily="34" charset="0"/>
                <a:ea typeface="Calibri" panose="020F0502020204030204" pitchFamily="34" charset="0"/>
                <a:cs typeface="Calibri" panose="020F0502020204030204" pitchFamily="34" charset="0"/>
              </a:rPr>
              <a:t>ال</a:t>
            </a:r>
            <a:r>
              <a:rPr lang="en-US" sz="1200" b="1" dirty="0" err="1">
                <a:effectLst/>
                <a:latin typeface="Calibri" panose="020F0502020204030204" pitchFamily="34" charset="0"/>
                <a:ea typeface="Calibri" panose="020F0502020204030204" pitchFamily="34" charset="0"/>
                <a:cs typeface="Calibri" panose="020F0502020204030204" pitchFamily="34" charset="0"/>
              </a:rPr>
              <a:t>عنف</a:t>
            </a:r>
            <a:r>
              <a:rPr lang="en-US" sz="1200" b="1" dirty="0">
                <a:effectLst/>
                <a:latin typeface="Calibri" panose="020F0502020204030204" pitchFamily="34" charset="0"/>
                <a:ea typeface="Calibri" panose="020F0502020204030204" pitchFamily="34" charset="0"/>
                <a:cs typeface="Calibri" panose="020F0502020204030204" pitchFamily="34" charset="0"/>
              </a:rPr>
              <a:t> </a:t>
            </a:r>
            <a:r>
              <a:rPr lang="en-US" sz="1200" b="1" dirty="0" err="1">
                <a:effectLst/>
                <a:latin typeface="Calibri" panose="020F0502020204030204" pitchFamily="34" charset="0"/>
                <a:ea typeface="Calibri" panose="020F0502020204030204" pitchFamily="34" charset="0"/>
                <a:cs typeface="Calibri" panose="020F0502020204030204" pitchFamily="34" charset="0"/>
              </a:rPr>
              <a:t>الجنسي</a:t>
            </a:r>
            <a:r>
              <a:rPr lang="en-GB" b="1" dirty="0">
                <a:latin typeface="Calibri" panose="020F0502020204030204" pitchFamily="34" charset="0"/>
                <a:cs typeface="Calibri" panose="020F0502020204030204" pitchFamily="34" charset="0"/>
              </a:rPr>
              <a:t>:</a:t>
            </a:r>
            <a:r>
              <a:rPr lang="ar-SA" b="1"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جميع</a:t>
            </a:r>
            <a:r>
              <a:rPr lang="en-GB" dirty="0">
                <a:latin typeface="Calibri" panose="020F0502020204030204" pitchFamily="34" charset="0"/>
                <a:cs typeface="Calibri" panose="020F0502020204030204" pitchFamily="34" charset="0"/>
              </a:rPr>
              <a:t> أشكال العنف الجنسي (مثل الاغتصاب من قبل أي جاني ، الاستغلال الجنسي ، اللمس والتعرض غير اللائقين ، استخدام لغة جنسية صريحة تجاه الطفل ، عرض مواد </a:t>
            </a:r>
            <a:r>
              <a:rPr lang="en-GB" dirty="0" err="1">
                <a:latin typeface="Calibri" panose="020F0502020204030204" pitchFamily="34" charset="0"/>
                <a:cs typeface="Calibri" panose="020F0502020204030204" pitchFamily="34" charset="0"/>
              </a:rPr>
              <a:t>إباحية</a:t>
            </a:r>
            <a:r>
              <a:rPr lang="en-GB" dirty="0">
                <a:latin typeface="Calibri" panose="020F0502020204030204" pitchFamily="34" charset="0"/>
                <a:cs typeface="Calibri" panose="020F0502020204030204" pitchFamily="34" charset="0"/>
              </a:rPr>
              <a:t> </a:t>
            </a:r>
            <a:r>
              <a:rPr lang="ar-SA" dirty="0">
                <a:latin typeface="Calibri" panose="020F0502020204030204" pitchFamily="34" charset="0"/>
                <a:cs typeface="Calibri" panose="020F0502020204030204" pitchFamily="34" charset="0"/>
              </a:rPr>
              <a:t>على </a:t>
            </a:r>
            <a:r>
              <a:rPr lang="ar-SA" dirty="0" err="1">
                <a:latin typeface="Calibri" panose="020F0502020204030204" pitchFamily="34" charset="0"/>
                <a:cs typeface="Calibri" panose="020F0502020204030204" pitchFamily="34" charset="0"/>
              </a:rPr>
              <a:t>ا</a:t>
            </a:r>
            <a:r>
              <a:rPr lang="en-GB" dirty="0" err="1">
                <a:latin typeface="Calibri" panose="020F0502020204030204" pitchFamily="34" charset="0"/>
                <a:cs typeface="Calibri" panose="020F0502020204030204" pitchFamily="34" charset="0"/>
              </a:rPr>
              <a:t>لأطفال</a:t>
            </a:r>
            <a:r>
              <a:rPr lang="en-GB" dirty="0">
                <a:latin typeface="Calibri" panose="020F0502020204030204" pitchFamily="34" charset="0"/>
                <a:cs typeface="Calibri" panose="020F0502020204030204" pitchFamily="34" charset="0"/>
              </a:rPr>
              <a:t> ... </a:t>
            </a:r>
            <a:r>
              <a:rPr lang="ar-SA" dirty="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err="1">
                <a:effectLst/>
                <a:latin typeface="Calibri" panose="020F0502020204030204" pitchFamily="34" charset="0"/>
                <a:ea typeface="Calibri" panose="020F0502020204030204" pitchFamily="34" charset="0"/>
                <a:cs typeface="Calibri" panose="020F0502020204030204" pitchFamily="34" charset="0"/>
              </a:rPr>
              <a:t>الإساءة</a:t>
            </a:r>
            <a:r>
              <a:rPr lang="ar-SA" sz="1200" b="1" dirty="0">
                <a:effectLst/>
                <a:latin typeface="Calibri" panose="020F0502020204030204" pitchFamily="34" charset="0"/>
                <a:ea typeface="Calibri" panose="020F0502020204030204" pitchFamily="34" charset="0"/>
                <a:cs typeface="Calibri" panose="020F0502020204030204" pitchFamily="34" charset="0"/>
              </a:rPr>
              <a:t> </a:t>
            </a:r>
            <a:r>
              <a:rPr lang="ar-SA" sz="1200" b="1" dirty="0">
                <a:latin typeface="Calibri" panose="020F0502020204030204" pitchFamily="34" charset="0"/>
                <a:ea typeface="Calibri" panose="020F0502020204030204" pitchFamily="34" charset="0"/>
                <a:cs typeface="Calibri" panose="020F0502020204030204" pitchFamily="34" charset="0"/>
              </a:rPr>
              <a:t>أوال</a:t>
            </a:r>
            <a:r>
              <a:rPr lang="en-US" sz="1200" b="1" dirty="0" err="1">
                <a:effectLst/>
                <a:latin typeface="Calibri" panose="020F0502020204030204" pitchFamily="34" charset="0"/>
                <a:ea typeface="Calibri" panose="020F0502020204030204" pitchFamily="34" charset="0"/>
                <a:cs typeface="Calibri" panose="020F0502020204030204" pitchFamily="34" charset="0"/>
              </a:rPr>
              <a:t>عنف</a:t>
            </a:r>
            <a:r>
              <a:rPr lang="en-US" sz="1200" b="1" dirty="0">
                <a:effectLst/>
                <a:latin typeface="Calibri" panose="020F0502020204030204" pitchFamily="34" charset="0"/>
                <a:ea typeface="Calibri" panose="020F0502020204030204" pitchFamily="34" charset="0"/>
                <a:cs typeface="Calibri" panose="020F0502020204030204" pitchFamily="34" charset="0"/>
              </a:rPr>
              <a:t> </a:t>
            </a:r>
            <a:r>
              <a:rPr lang="en-US" sz="1200" b="1" dirty="0" err="1">
                <a:effectLst/>
                <a:latin typeface="Calibri" panose="020F0502020204030204" pitchFamily="34" charset="0"/>
                <a:ea typeface="Calibri" panose="020F0502020204030204" pitchFamily="34" charset="0"/>
                <a:cs typeface="Calibri" panose="020F0502020204030204" pitchFamily="34" charset="0"/>
              </a:rPr>
              <a:t>ال</a:t>
            </a:r>
            <a:r>
              <a:rPr lang="ar-SA" sz="1200" b="1" dirty="0">
                <a:effectLst/>
                <a:latin typeface="Calibri" panose="020F0502020204030204" pitchFamily="34" charset="0"/>
                <a:ea typeface="Calibri" panose="020F0502020204030204" pitchFamily="34" charset="0"/>
                <a:cs typeface="Calibri" panose="020F0502020204030204" pitchFamily="34" charset="0"/>
              </a:rPr>
              <a:t>عاطفي</a:t>
            </a:r>
            <a:r>
              <a:rPr lang="en-GB" b="1" dirty="0">
                <a:latin typeface="Calibri" panose="020F0502020204030204" pitchFamily="34" charset="0"/>
                <a:cs typeface="Calibri" panose="020F0502020204030204" pitchFamily="34" charset="0"/>
              </a:rPr>
              <a:t>:</a:t>
            </a:r>
            <a:r>
              <a:rPr lang="ar-SA" b="1" dirty="0">
                <a:latin typeface="Calibri" panose="020F0502020204030204" pitchFamily="34" charset="0"/>
                <a:cs typeface="Calibri" panose="020F0502020204030204" pitchFamily="34" charset="0"/>
              </a:rPr>
              <a:t>  </a:t>
            </a:r>
            <a:r>
              <a:rPr lang="ar-SA" b="0" dirty="0">
                <a:latin typeface="Calibri" panose="020F0502020204030204" pitchFamily="34" charset="0"/>
                <a:cs typeface="Calibri" panose="020F0502020204030204" pitchFamily="34" charset="0"/>
              </a:rPr>
              <a:t>الإذلال و</a:t>
            </a:r>
            <a:r>
              <a:rPr lang="en-GB" dirty="0" err="1">
                <a:latin typeface="Calibri" panose="020F0502020204030204" pitchFamily="34" charset="0"/>
                <a:cs typeface="Calibri" panose="020F0502020204030204" pitchFamily="34" charset="0"/>
              </a:rPr>
              <a:t>المعاملة</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المهينة</a:t>
            </a:r>
            <a:r>
              <a:rPr lang="en-GB" dirty="0">
                <a:latin typeface="Calibri" panose="020F0502020204030204" pitchFamily="34" charset="0"/>
                <a:cs typeface="Calibri" panose="020F0502020204030204" pitchFamily="34" charset="0"/>
              </a:rPr>
              <a:t> (على سبيل المثال ، الشتائم ، النقد المستمر ، التقليل </a:t>
            </a:r>
            <a:r>
              <a:rPr lang="en-GB" dirty="0" err="1">
                <a:latin typeface="Calibri" panose="020F0502020204030204" pitchFamily="34" charset="0"/>
                <a:cs typeface="Calibri" panose="020F0502020204030204" pitchFamily="34" charset="0"/>
              </a:rPr>
              <a:t>من</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شأن</a:t>
            </a:r>
            <a:r>
              <a:rPr lang="ar-SA" dirty="0">
                <a:latin typeface="Calibri" panose="020F0502020204030204" pitchFamily="34" charset="0"/>
                <a:cs typeface="Calibri" panose="020F0502020204030204" pitchFamily="34" charset="0"/>
              </a:rPr>
              <a:t> الطفل</a:t>
            </a:r>
            <a:r>
              <a:rPr lang="en-GB" dirty="0">
                <a:latin typeface="Calibri" panose="020F0502020204030204" pitchFamily="34" charset="0"/>
                <a:cs typeface="Calibri" panose="020F0502020204030204" pitchFamily="34" charset="0"/>
              </a:rPr>
              <a:t> ، التشهير المستمر ، الحبس الانفرادي ، </a:t>
            </a:r>
            <a:r>
              <a:rPr lang="en-GB" dirty="0" err="1">
                <a:latin typeface="Calibri" panose="020F0502020204030204" pitchFamily="34" charset="0"/>
                <a:cs typeface="Calibri" panose="020F0502020204030204" pitchFamily="34" charset="0"/>
              </a:rPr>
              <a:t>العزلة</a:t>
            </a:r>
            <a:r>
              <a:rPr lang="en-GB" dirty="0">
                <a:latin typeface="Calibri" panose="020F0502020204030204" pitchFamily="34" charset="0"/>
                <a:cs typeface="Calibri" panose="020F0502020204030204" pitchFamily="34" charset="0"/>
              </a:rPr>
              <a:t>... </a:t>
            </a:r>
            <a:r>
              <a:rPr lang="ar-SA" dirty="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a:p>
            <a:pPr algn="r" rtl="1"/>
            <a:endParaRPr lang="en-GB" dirty="0"/>
          </a:p>
          <a:p>
            <a:pPr algn="r" rtl="1"/>
            <a:endParaRPr lang="en-GB" dirty="0"/>
          </a:p>
          <a:p>
            <a:pPr algn="r" rtl="1"/>
            <a:endParaRPr lang="en-GB" dirty="0"/>
          </a:p>
          <a:p>
            <a:pPr algn="r" rtl="1"/>
            <a:endParaRPr lang="en-BE" dirty="0"/>
          </a:p>
        </p:txBody>
      </p:sp>
      <p:sp>
        <p:nvSpPr>
          <p:cNvPr id="6" name="Slide Image Placeholder 5">
            <a:extLst>
              <a:ext uri="{FF2B5EF4-FFF2-40B4-BE49-F238E27FC236}">
                <a16:creationId xmlns:a16="http://schemas.microsoft.com/office/drawing/2014/main" id="{4C3535CB-ECA1-7103-0E50-A10B77148C4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ADC5570-0813-F040-F2F8-A793CCCD61E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17</a:t>
            </a:fld>
            <a:endParaRPr lang="en-US" sz="1200" dirty="0">
              <a:latin typeface="+mn-lt"/>
            </a:endParaRPr>
          </a:p>
        </p:txBody>
      </p:sp>
    </p:spTree>
    <p:extLst>
      <p:ext uri="{BB962C8B-B14F-4D97-AF65-F5344CB8AC3E}">
        <p14:creationId xmlns:p14="http://schemas.microsoft.com/office/powerpoint/2010/main" val="2661995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ar-SA" dirty="0"/>
              <a:t>قم بت</a:t>
            </a:r>
            <a:r>
              <a:rPr lang="en-GB" dirty="0" err="1"/>
              <a:t>لخ</a:t>
            </a:r>
            <a:r>
              <a:rPr lang="ar-SA" dirty="0" err="1"/>
              <a:t>ي</a:t>
            </a:r>
            <a:r>
              <a:rPr lang="en-GB" dirty="0" err="1"/>
              <a:t>ص</a:t>
            </a:r>
            <a:r>
              <a:rPr lang="en-GB" dirty="0"/>
              <a:t> الإجابات كما هو موضح في الشريحة </a:t>
            </a:r>
            <a:r>
              <a:rPr lang="en-GB" dirty="0" err="1"/>
              <a:t>وفي</a:t>
            </a:r>
            <a:r>
              <a:rPr lang="en-GB" dirty="0"/>
              <a:t> </a:t>
            </a:r>
            <a:r>
              <a:rPr lang="ar-SA" dirty="0"/>
              <a:t>دليل العمل</a:t>
            </a:r>
            <a:endParaRPr lang="en-GB" dirty="0"/>
          </a:p>
          <a:p>
            <a:pPr algn="r" rtl="1"/>
            <a:endParaRPr lang="en-GB" dirty="0"/>
          </a:p>
          <a:p>
            <a:pPr algn="r" rtl="1"/>
            <a:endParaRPr lang="en-GB" dirty="0"/>
          </a:p>
        </p:txBody>
      </p:sp>
      <p:sp>
        <p:nvSpPr>
          <p:cNvPr id="6" name="Slide Image Placeholder 5">
            <a:extLst>
              <a:ext uri="{FF2B5EF4-FFF2-40B4-BE49-F238E27FC236}">
                <a16:creationId xmlns:a16="http://schemas.microsoft.com/office/drawing/2014/main" id="{B1B8D592-CDF6-5760-A06F-33705C15F168}"/>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2EE19BC-8792-8861-7AF3-C3B8CDD8D7D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18</a:t>
            </a:fld>
            <a:endParaRPr lang="en-US" sz="1200" dirty="0">
              <a:latin typeface="+mn-lt"/>
            </a:endParaRPr>
          </a:p>
        </p:txBody>
      </p:sp>
    </p:spTree>
    <p:extLst>
      <p:ext uri="{BB962C8B-B14F-4D97-AF65-F5344CB8AC3E}">
        <p14:creationId xmlns:p14="http://schemas.microsoft.com/office/powerpoint/2010/main" val="3588903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err="1"/>
              <a:t>التك</a:t>
            </a:r>
            <a:r>
              <a:rPr lang="ar-SA" b="1" dirty="0" err="1"/>
              <a:t>ي</a:t>
            </a:r>
            <a:r>
              <a:rPr lang="en-GB" b="1" dirty="0" err="1"/>
              <a:t>يف</a:t>
            </a:r>
            <a:r>
              <a:rPr lang="en-GB" b="1" dirty="0"/>
              <a:t> </a:t>
            </a:r>
            <a:r>
              <a:rPr lang="ar-SA" b="1" dirty="0"/>
              <a:t>بحسب</a:t>
            </a:r>
            <a:r>
              <a:rPr lang="en-GB" b="1" dirty="0"/>
              <a:t> السياق</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جميع التعريفات </a:t>
            </a:r>
            <a:r>
              <a:rPr lang="en-GB" dirty="0" err="1"/>
              <a:t>المقدمة</a:t>
            </a:r>
            <a:r>
              <a:rPr lang="en-GB" dirty="0"/>
              <a:t> </a:t>
            </a:r>
            <a:r>
              <a:rPr lang="en-GB" dirty="0" err="1"/>
              <a:t>م</a:t>
            </a:r>
            <a:r>
              <a:rPr lang="ar-SA" dirty="0" err="1"/>
              <a:t>قتبسة</a:t>
            </a:r>
            <a:r>
              <a:rPr lang="en-GB" dirty="0"/>
              <a:t> من المعايير الدنيا العالمية لحماية الطفل في العمل الإنساني.</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يرجى التأكد من إلمامك بالتعريفات المحلية لحماية </a:t>
            </a:r>
            <a:r>
              <a:rPr lang="en-GB" dirty="0" err="1"/>
              <a:t>الأطفال</a:t>
            </a:r>
            <a:r>
              <a:rPr lang="en-GB" dirty="0"/>
              <a:t> </a:t>
            </a:r>
            <a:r>
              <a:rPr lang="en-GB" dirty="0" err="1"/>
              <a:t>و</a:t>
            </a:r>
            <a:r>
              <a:rPr lang="ar-SA" dirty="0"/>
              <a:t>ال</a:t>
            </a:r>
            <a:r>
              <a:rPr lang="en-GB" dirty="0" err="1"/>
              <a:t>إساءة</a:t>
            </a:r>
            <a:r>
              <a:rPr lang="ar-SA" dirty="0"/>
              <a:t>.</a:t>
            </a:r>
            <a:endParaRPr lang="en-GB" b="0" dirty="0"/>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______________________________________________________________________________</a:t>
            </a:r>
            <a:endParaRPr lang="en-GB" b="0" dirty="0"/>
          </a:p>
          <a:p>
            <a:pPr marL="0" indent="0" algn="r" rtl="1">
              <a:buNone/>
            </a:pPr>
            <a:endParaRPr lang="en-GB" b="1" dirty="0"/>
          </a:p>
          <a:p>
            <a:pPr marL="0" indent="0" algn="r" rtl="1">
              <a:buNone/>
            </a:pPr>
            <a:r>
              <a:rPr lang="ar-SA" b="1" dirty="0"/>
              <a:t>الشرح</a:t>
            </a:r>
            <a:endParaRPr lang="en-GB" b="1" dirty="0"/>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err="1"/>
              <a:t>عرض</a:t>
            </a:r>
            <a:r>
              <a:rPr lang="en-GB" dirty="0"/>
              <a:t> </a:t>
            </a:r>
            <a:r>
              <a:rPr lang="en-GB" dirty="0" err="1"/>
              <a:t>تعريف</a:t>
            </a:r>
            <a:r>
              <a:rPr lang="ar-SA" dirty="0"/>
              <a:t> </a:t>
            </a:r>
            <a:r>
              <a:rPr lang="ar-SA" b="1" dirty="0" err="1">
                <a:solidFill>
                  <a:schemeClr val="tx1"/>
                </a:solidFill>
                <a:latin typeface="Calibri" panose="020F0502020204030204" pitchFamily="34" charset="0"/>
                <a:cs typeface="Calibri" panose="020F0502020204030204" pitchFamily="34" charset="0"/>
              </a:rPr>
              <a:t>الإ</a:t>
            </a:r>
            <a:r>
              <a:rPr lang="en-CA" b="1" dirty="0" err="1">
                <a:solidFill>
                  <a:schemeClr val="tx1"/>
                </a:solidFill>
                <a:latin typeface="Calibri" panose="020F0502020204030204" pitchFamily="34" charset="0"/>
                <a:cs typeface="Calibri" panose="020F0502020204030204" pitchFamily="34" charset="0"/>
              </a:rPr>
              <a:t>هم</a:t>
            </a:r>
            <a:r>
              <a:rPr lang="ar-SA" b="1" dirty="0" err="1">
                <a:solidFill>
                  <a:schemeClr val="tx1"/>
                </a:solidFill>
                <a:latin typeface="Calibri" panose="020F0502020204030204" pitchFamily="34" charset="0"/>
                <a:cs typeface="Calibri" panose="020F0502020204030204" pitchFamily="34" charset="0"/>
              </a:rPr>
              <a:t>ا</a:t>
            </a:r>
            <a:r>
              <a:rPr lang="en-CA" b="1" dirty="0" err="1">
                <a:solidFill>
                  <a:schemeClr val="tx1"/>
                </a:solidFill>
                <a:latin typeface="Calibri" panose="020F0502020204030204" pitchFamily="34" charset="0"/>
                <a:cs typeface="Calibri" panose="020F0502020204030204" pitchFamily="34" charset="0"/>
              </a:rPr>
              <a:t>ل</a:t>
            </a:r>
            <a:r>
              <a:rPr lang="ar-SA" b="1" dirty="0">
                <a:solidFill>
                  <a:schemeClr val="tx1"/>
                </a:solidFill>
                <a:latin typeface="Calibri" panose="020F0502020204030204" pitchFamily="34" charset="0"/>
                <a:cs typeface="Calibri" panose="020F0502020204030204" pitchFamily="34" charset="0"/>
              </a:rPr>
              <a:t> </a:t>
            </a:r>
            <a:r>
              <a:rPr lang="en-GB" dirty="0" err="1"/>
              <a:t>على</a:t>
            </a:r>
            <a:r>
              <a:rPr lang="en-GB" dirty="0"/>
              <a:t> الشريحة</a:t>
            </a:r>
          </a:p>
          <a:p>
            <a:pPr lvl="1" algn="r" rtl="1"/>
            <a:r>
              <a:rPr lang="en-GB" i="1" dirty="0"/>
              <a:t>يمكن أن يكون الإهمال متعمدًا (عن قصد </a:t>
            </a:r>
            <a:r>
              <a:rPr lang="en-GB" i="1" dirty="0" err="1"/>
              <a:t>أو</a:t>
            </a:r>
            <a:r>
              <a:rPr lang="en-GB" i="1" dirty="0"/>
              <a:t> </a:t>
            </a:r>
            <a:r>
              <a:rPr lang="ar-SA" i="1" dirty="0"/>
              <a:t>عمد)</a:t>
            </a:r>
            <a:r>
              <a:rPr lang="en-GB" i="1" dirty="0"/>
              <a:t> </a:t>
            </a:r>
            <a:r>
              <a:rPr lang="ar-SA" i="1" dirty="0"/>
              <a:t> </a:t>
            </a:r>
            <a:r>
              <a:rPr lang="en-GB" i="1" dirty="0" err="1"/>
              <a:t>أو</a:t>
            </a:r>
            <a:r>
              <a:rPr lang="en-GB" i="1" dirty="0"/>
              <a:t> غير </a:t>
            </a:r>
            <a:r>
              <a:rPr lang="en-GB" i="1" dirty="0" err="1"/>
              <a:t>مقصود</a:t>
            </a:r>
            <a:r>
              <a:rPr lang="en-GB" i="1" dirty="0"/>
              <a:t> </a:t>
            </a:r>
            <a:r>
              <a:rPr lang="ar-SA" i="1" dirty="0"/>
              <a:t>(</a:t>
            </a:r>
            <a:r>
              <a:rPr lang="en-GB" i="1" dirty="0" err="1"/>
              <a:t>غير</a:t>
            </a:r>
            <a:r>
              <a:rPr lang="en-GB" i="1" dirty="0"/>
              <a:t> </a:t>
            </a:r>
            <a:r>
              <a:rPr lang="en-GB" i="1" dirty="0" err="1"/>
              <a:t>م</a:t>
            </a:r>
            <a:r>
              <a:rPr lang="ar-SA" i="1" dirty="0"/>
              <a:t>تعمد</a:t>
            </a:r>
            <a:r>
              <a:rPr lang="en-GB" i="1" dirty="0"/>
              <a:t> </a:t>
            </a:r>
            <a:r>
              <a:rPr lang="en-GB" i="1" dirty="0" err="1"/>
              <a:t>أو</a:t>
            </a:r>
            <a:r>
              <a:rPr lang="en-GB" i="1" dirty="0"/>
              <a:t> </a:t>
            </a:r>
            <a:r>
              <a:rPr lang="en-GB" i="1" dirty="0" err="1"/>
              <a:t>عرضي</a:t>
            </a:r>
            <a:r>
              <a:rPr lang="ar-SA" i="1" dirty="0"/>
              <a:t>)</a:t>
            </a:r>
            <a:endParaRPr lang="en-GB" i="1" dirty="0"/>
          </a:p>
          <a:p>
            <a:pPr lvl="1" algn="r" rtl="1"/>
            <a:r>
              <a:rPr lang="en-GB" i="1" dirty="0"/>
              <a:t>يرتكب الإهمال مقدم رعاية </a:t>
            </a:r>
            <a:r>
              <a:rPr lang="en-GB" i="1" dirty="0" err="1"/>
              <a:t>يتحمل</a:t>
            </a:r>
            <a:r>
              <a:rPr lang="en-GB" i="1" dirty="0"/>
              <a:t> </a:t>
            </a:r>
            <a:r>
              <a:rPr lang="ar-SA" i="1" dirty="0"/>
              <a:t>ال</a:t>
            </a:r>
            <a:r>
              <a:rPr lang="en-GB" i="1" dirty="0" err="1"/>
              <a:t>مسؤولية</a:t>
            </a:r>
            <a:r>
              <a:rPr lang="en-GB" i="1" dirty="0"/>
              <a:t> </a:t>
            </a:r>
            <a:r>
              <a:rPr lang="ar-SA" i="1" dirty="0"/>
              <a:t>ال</a:t>
            </a:r>
            <a:r>
              <a:rPr lang="en-GB" i="1" dirty="0" err="1"/>
              <a:t>واضحة</a:t>
            </a:r>
            <a:r>
              <a:rPr lang="en-GB" i="1" dirty="0"/>
              <a:t> لرعاية الطفل بموجب العرف أو القانون. يمكن أن يكون مقدم الرعاية فردًا (أحد الوالدين) أو مجتمعًا أو مؤسسة (بما في ذلك الدولة).</a:t>
            </a:r>
          </a:p>
          <a:p>
            <a:pPr lvl="1" algn="r" rtl="1"/>
            <a:r>
              <a:rPr lang="en-GB" i="1" dirty="0"/>
              <a:t>يشير الإهمال فقط إلى الحالة </a:t>
            </a:r>
            <a:r>
              <a:rPr lang="en-GB" i="1" dirty="0" err="1"/>
              <a:t>التي</a:t>
            </a:r>
            <a:r>
              <a:rPr lang="en-GB" i="1" dirty="0"/>
              <a:t> </a:t>
            </a:r>
            <a:r>
              <a:rPr lang="en-GB" i="1" dirty="0" err="1"/>
              <a:t>يكون</a:t>
            </a:r>
            <a:r>
              <a:rPr lang="ar-SA" i="1" dirty="0"/>
              <a:t> فيها</a:t>
            </a:r>
            <a:r>
              <a:rPr lang="en-GB" i="1" dirty="0"/>
              <a:t> لدى مقدم </a:t>
            </a:r>
            <a:r>
              <a:rPr lang="en-GB" i="1" dirty="0" err="1"/>
              <a:t>الرعاية</a:t>
            </a:r>
            <a:r>
              <a:rPr lang="en-GB" i="1" dirty="0"/>
              <a:t> </a:t>
            </a:r>
            <a:r>
              <a:rPr lang="en-GB" i="1" dirty="0" err="1"/>
              <a:t>القدرة</a:t>
            </a:r>
            <a:r>
              <a:rPr lang="en-GB" i="1" dirty="0"/>
              <a:t> </a:t>
            </a:r>
            <a:r>
              <a:rPr lang="en-GB" i="1" dirty="0" err="1"/>
              <a:t>والق</a:t>
            </a:r>
            <a:r>
              <a:rPr lang="ar-SA" i="1" dirty="0" err="1"/>
              <a:t>ابلية</a:t>
            </a:r>
            <a:r>
              <a:rPr lang="ar-SA" i="1" dirty="0"/>
              <a:t> </a:t>
            </a:r>
            <a:r>
              <a:rPr lang="en-GB" i="1" dirty="0" err="1"/>
              <a:t>والموارد</a:t>
            </a:r>
            <a:r>
              <a:rPr lang="en-GB" i="1" dirty="0"/>
              <a:t> لحماية الطفل والعناية به ولكنه يفشل في القيام بذلك.</a:t>
            </a:r>
            <a:endParaRPr lang="en-GB" dirty="0"/>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err="1"/>
              <a:t>عرض</a:t>
            </a:r>
            <a:r>
              <a:rPr lang="en-GB" dirty="0"/>
              <a:t> </a:t>
            </a:r>
            <a:r>
              <a:rPr lang="en-GB" dirty="0" err="1"/>
              <a:t>تعريف</a:t>
            </a:r>
            <a:r>
              <a:rPr lang="ar-SA" dirty="0"/>
              <a:t> </a:t>
            </a:r>
            <a:r>
              <a:rPr lang="ar-SA" b="1" dirty="0">
                <a:solidFill>
                  <a:schemeClr val="tx1"/>
                </a:solidFill>
                <a:latin typeface="Calibri" panose="020F0502020204030204" pitchFamily="34" charset="0"/>
                <a:cs typeface="Calibri" panose="020F0502020204030204" pitchFamily="34" charset="0"/>
              </a:rPr>
              <a:t>ال</a:t>
            </a:r>
            <a:r>
              <a:rPr lang="en-CA" b="1" dirty="0" err="1">
                <a:solidFill>
                  <a:schemeClr val="tx1"/>
                </a:solidFill>
                <a:latin typeface="Calibri" panose="020F0502020204030204" pitchFamily="34" charset="0"/>
                <a:cs typeface="Calibri" panose="020F0502020204030204" pitchFamily="34" charset="0"/>
              </a:rPr>
              <a:t>استغلال</a:t>
            </a:r>
            <a:r>
              <a:rPr lang="ar-SA" b="1" dirty="0">
                <a:solidFill>
                  <a:schemeClr val="tx1"/>
                </a:solidFill>
                <a:latin typeface="Calibri" panose="020F0502020204030204" pitchFamily="34" charset="0"/>
                <a:cs typeface="Calibri" panose="020F0502020204030204" pitchFamily="34" charset="0"/>
              </a:rPr>
              <a:t> </a:t>
            </a:r>
            <a:r>
              <a:rPr lang="en-GB" dirty="0" err="1"/>
              <a:t>على</a:t>
            </a:r>
            <a:r>
              <a:rPr lang="en-GB" dirty="0"/>
              <a:t> الشريحة</a:t>
            </a:r>
          </a:p>
          <a:p>
            <a:pPr lvl="1" algn="r" rtl="1"/>
            <a:r>
              <a:rPr lang="en-GB" i="1" dirty="0"/>
              <a:t>يتم الاستغلال من قبل شخص تربطه بالطفل علاقة ثقة </a:t>
            </a:r>
            <a:r>
              <a:rPr lang="en-GB" i="1" dirty="0" err="1"/>
              <a:t>أو</a:t>
            </a:r>
            <a:r>
              <a:rPr lang="en-GB" i="1" dirty="0"/>
              <a:t> </a:t>
            </a:r>
            <a:r>
              <a:rPr lang="ar-SA" i="1" dirty="0"/>
              <a:t>سلطة</a:t>
            </a:r>
            <a:endParaRPr lang="en-GB" i="1" dirty="0"/>
          </a:p>
          <a:p>
            <a:pPr lvl="1" algn="r" rtl="1"/>
            <a:r>
              <a:rPr lang="en-GB" i="1" dirty="0"/>
              <a:t>الشخص الذي يرتكب </a:t>
            </a:r>
            <a:r>
              <a:rPr lang="en-GB" i="1" dirty="0" err="1"/>
              <a:t>الاستغلال</a:t>
            </a:r>
            <a:r>
              <a:rPr lang="en-GB" i="1" dirty="0"/>
              <a:t> </a:t>
            </a:r>
            <a:r>
              <a:rPr lang="en-GB" i="1" dirty="0" err="1"/>
              <a:t>ي</a:t>
            </a:r>
            <a:r>
              <a:rPr lang="ar-SA" i="1" dirty="0"/>
              <a:t>قوم</a:t>
            </a:r>
            <a:r>
              <a:rPr lang="en-GB" i="1" dirty="0"/>
              <a:t> أو يحاول استغلال الطفل لمصلحته الخاصة.</a:t>
            </a:r>
          </a:p>
          <a:p>
            <a:pPr lvl="1" algn="r" rtl="1"/>
            <a:r>
              <a:rPr lang="en-GB" i="1" dirty="0"/>
              <a:t>هناك أشكال مختلفة من </a:t>
            </a:r>
            <a:r>
              <a:rPr lang="en-GB" i="1" dirty="0" err="1"/>
              <a:t>الاستغلال</a:t>
            </a:r>
            <a:r>
              <a:rPr lang="en-GB" i="1" dirty="0"/>
              <a:t> </a:t>
            </a:r>
            <a:r>
              <a:rPr lang="ar-SA" i="1" dirty="0"/>
              <a:t>إن</a:t>
            </a:r>
            <a:r>
              <a:rPr lang="en-GB" i="1" dirty="0" err="1"/>
              <a:t>ه</a:t>
            </a:r>
            <a:r>
              <a:rPr lang="en-GB" i="1" dirty="0"/>
              <a:t> من الممكن أن يتعرض الأطفال لأشكال متعددة من الاستغلال في نفس الوقت (على سبيل المثال الجنسي والمالي)</a:t>
            </a:r>
          </a:p>
        </p:txBody>
      </p:sp>
      <p:sp>
        <p:nvSpPr>
          <p:cNvPr id="6" name="Slide Image Placeholder 5">
            <a:extLst>
              <a:ext uri="{FF2B5EF4-FFF2-40B4-BE49-F238E27FC236}">
                <a16:creationId xmlns:a16="http://schemas.microsoft.com/office/drawing/2014/main" id="{76A5B5D0-B4E6-227B-3C38-32156B0A51DD}"/>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38F608A8-D9A4-4D59-6DEE-A1DE64FC4AA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19</a:t>
            </a:fld>
            <a:endParaRPr lang="en-US" sz="1200" dirty="0">
              <a:latin typeface="+mn-lt"/>
            </a:endParaRPr>
          </a:p>
        </p:txBody>
      </p:sp>
    </p:spTree>
    <p:extLst>
      <p:ext uri="{BB962C8B-B14F-4D97-AF65-F5344CB8AC3E}">
        <p14:creationId xmlns:p14="http://schemas.microsoft.com/office/powerpoint/2010/main" val="1769789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9425" y="4229101"/>
            <a:ext cx="6140450" cy="5442609"/>
          </a:xfrm>
          <a:prstGeom prst="rect">
            <a:avLst/>
          </a:prstGeom>
        </p:spPr>
        <p:txBody>
          <a:bodyPr/>
          <a:lstStyle/>
          <a:p>
            <a:pPr marL="0" indent="0" algn="r" rtl="1">
              <a:buNone/>
            </a:pPr>
            <a:r>
              <a:rPr lang="ar-SA" b="1" dirty="0">
                <a:cs typeface="Calibri" panose="020F0502020204030204" pitchFamily="34" charset="0"/>
              </a:rPr>
              <a:t>مدة الجلسة الأولى: ساعة واحدة</a:t>
            </a:r>
            <a:endParaRPr lang="en-GB" b="1" dirty="0">
              <a:cs typeface="Calibri" panose="020F0502020204030204" pitchFamily="34" charset="0"/>
            </a:endParaRPr>
          </a:p>
          <a:p>
            <a:pPr marL="0" indent="0" algn="r" rtl="1">
              <a:buNone/>
            </a:pPr>
            <a:r>
              <a:rPr lang="en-US" dirty="0">
                <a:cs typeface="Calibri" panose="020F0502020204030204" pitchFamily="34" charset="0"/>
              </a:rPr>
              <a:t>______________________________________________________________________________</a:t>
            </a:r>
          </a:p>
          <a:p>
            <a:pPr marL="0" indent="0" algn="r" rtl="1">
              <a:buNone/>
            </a:pPr>
            <a:endParaRPr lang="en-GB" b="1" dirty="0">
              <a:cs typeface="Calibri" panose="020F0502020204030204" pitchFamily="34" charset="0"/>
            </a:endParaRPr>
          </a:p>
          <a:p>
            <a:pPr marL="0" indent="0" algn="r" rtl="1">
              <a:buNone/>
            </a:pPr>
            <a:r>
              <a:rPr lang="ar-SA" b="1" dirty="0">
                <a:cs typeface="Calibri" panose="020F0502020204030204" pitchFamily="34" charset="0"/>
              </a:rPr>
              <a:t>الشرح</a:t>
            </a:r>
            <a:endParaRPr lang="en-GB" b="1" dirty="0">
              <a:cs typeface="Calibri" panose="020F0502020204030204" pitchFamily="34" charset="0"/>
            </a:endParaRPr>
          </a:p>
          <a:p>
            <a:pPr algn="r" rtl="1"/>
            <a:r>
              <a:rPr lang="en-GB" i="1" dirty="0">
                <a:cs typeface="Calibri" panose="020F0502020204030204" pitchFamily="34" charset="0"/>
              </a:rPr>
              <a:t>خلال هذه </a:t>
            </a:r>
            <a:r>
              <a:rPr lang="en-GB" i="1" dirty="0" err="1">
                <a:cs typeface="Calibri" panose="020F0502020204030204" pitchFamily="34" charset="0"/>
              </a:rPr>
              <a:t>الجلسة</a:t>
            </a:r>
            <a:r>
              <a:rPr lang="en-GB" i="1" dirty="0">
                <a:cs typeface="Calibri" panose="020F0502020204030204" pitchFamily="34" charset="0"/>
              </a:rPr>
              <a:t> </a:t>
            </a:r>
            <a:r>
              <a:rPr lang="en-GB" i="1" dirty="0" err="1">
                <a:cs typeface="Calibri" panose="020F0502020204030204" pitchFamily="34" charset="0"/>
              </a:rPr>
              <a:t>الافتتاحية</a:t>
            </a:r>
            <a:r>
              <a:rPr lang="ar-SA" i="1" dirty="0">
                <a:cs typeface="Calibri" panose="020F0502020204030204" pitchFamily="34" charset="0"/>
              </a:rPr>
              <a:t>، </a:t>
            </a:r>
            <a:r>
              <a:rPr lang="en-GB" i="1" dirty="0" err="1">
                <a:cs typeface="Calibri" panose="020F0502020204030204" pitchFamily="34" charset="0"/>
              </a:rPr>
              <a:t>سوف</a:t>
            </a:r>
            <a:r>
              <a:rPr lang="en-GB" i="1" dirty="0">
                <a:cs typeface="Calibri" panose="020F0502020204030204" pitchFamily="34" charset="0"/>
              </a:rPr>
              <a:t> نقوم بما يلي:</a:t>
            </a:r>
          </a:p>
          <a:p>
            <a:pPr lvl="1" algn="r" rtl="1"/>
            <a:r>
              <a:rPr lang="ar-SA" i="1" dirty="0">
                <a:cs typeface="Calibri" panose="020F0502020204030204" pitchFamily="34" charset="0"/>
              </a:rPr>
              <a:t>الت</a:t>
            </a:r>
            <a:r>
              <a:rPr lang="en-US" i="1" dirty="0" err="1">
                <a:cs typeface="Calibri" panose="020F0502020204030204" pitchFamily="34" charset="0"/>
              </a:rPr>
              <a:t>عرف</a:t>
            </a:r>
            <a:r>
              <a:rPr lang="ar-SA" i="1" dirty="0">
                <a:cs typeface="Calibri" panose="020F0502020204030204" pitchFamily="34" charset="0"/>
              </a:rPr>
              <a:t> على</a:t>
            </a:r>
            <a:r>
              <a:rPr lang="en-US" i="1" dirty="0">
                <a:cs typeface="Calibri" panose="020F0502020204030204" pitchFamily="34" charset="0"/>
              </a:rPr>
              <a:t> بعضنا البعض</a:t>
            </a:r>
          </a:p>
          <a:p>
            <a:pPr lvl="1" algn="r" rtl="1"/>
            <a:r>
              <a:rPr lang="en-US" i="1" dirty="0">
                <a:cs typeface="Calibri" panose="020F0502020204030204" pitchFamily="34" charset="0"/>
              </a:rPr>
              <a:t>تطوير اتفاقية التعلم</a:t>
            </a:r>
          </a:p>
          <a:p>
            <a:pPr lvl="1" algn="r" rtl="1"/>
            <a:r>
              <a:rPr lang="ar-SA" i="1" dirty="0">
                <a:cs typeface="Calibri" panose="020F0502020204030204" pitchFamily="34" charset="0"/>
              </a:rPr>
              <a:t>الاطلاع على</a:t>
            </a:r>
            <a:r>
              <a:rPr lang="en-US" i="1" dirty="0">
                <a:cs typeface="Calibri" panose="020F0502020204030204" pitchFamily="34" charset="0"/>
              </a:rPr>
              <a:t> </a:t>
            </a:r>
            <a:r>
              <a:rPr lang="en-US" i="1" dirty="0" err="1">
                <a:cs typeface="Calibri" panose="020F0502020204030204" pitchFamily="34" charset="0"/>
              </a:rPr>
              <a:t>هيكل</a:t>
            </a:r>
            <a:r>
              <a:rPr lang="en-US" i="1" dirty="0">
                <a:cs typeface="Calibri" panose="020F0502020204030204" pitchFamily="34" charset="0"/>
              </a:rPr>
              <a:t> </a:t>
            </a:r>
            <a:r>
              <a:rPr lang="en-US" i="1" dirty="0" err="1">
                <a:cs typeface="Calibri" panose="020F0502020204030204" pitchFamily="34" charset="0"/>
              </a:rPr>
              <a:t>هذا</a:t>
            </a:r>
            <a:r>
              <a:rPr lang="en-US" i="1" dirty="0">
                <a:cs typeface="Calibri" panose="020F0502020204030204" pitchFamily="34" charset="0"/>
              </a:rPr>
              <a:t> </a:t>
            </a:r>
            <a:r>
              <a:rPr lang="en-US" i="1" dirty="0" err="1">
                <a:cs typeface="Calibri" panose="020F0502020204030204" pitchFamily="34" charset="0"/>
              </a:rPr>
              <a:t>المنه</a:t>
            </a:r>
            <a:r>
              <a:rPr lang="ar-SA" i="1" dirty="0" err="1">
                <a:cs typeface="Calibri" panose="020F0502020204030204" pitchFamily="34" charset="0"/>
              </a:rPr>
              <a:t>ا</a:t>
            </a:r>
            <a:r>
              <a:rPr lang="en-US" i="1" dirty="0" err="1">
                <a:cs typeface="Calibri" panose="020F0502020204030204" pitchFamily="34" charset="0"/>
              </a:rPr>
              <a:t>ج</a:t>
            </a:r>
            <a:r>
              <a:rPr lang="en-US" i="1" dirty="0">
                <a:cs typeface="Calibri" panose="020F0502020204030204" pitchFamily="34" charset="0"/>
              </a:rPr>
              <a:t> </a:t>
            </a:r>
            <a:r>
              <a:rPr lang="en-US" i="1" dirty="0" err="1">
                <a:cs typeface="Calibri" panose="020F0502020204030204" pitchFamily="34" charset="0"/>
              </a:rPr>
              <a:t>التدريبي</a:t>
            </a:r>
            <a:endParaRPr lang="ar-SA" i="1" dirty="0">
              <a:cs typeface="Calibri" panose="020F0502020204030204" pitchFamily="34" charset="0"/>
            </a:endParaRPr>
          </a:p>
          <a:p>
            <a:pPr lvl="1" algn="r" rtl="1"/>
            <a:r>
              <a:rPr lang="ar-SA" i="1" dirty="0">
                <a:cs typeface="Calibri" panose="020F0502020204030204" pitchFamily="34" charset="0"/>
              </a:rPr>
              <a:t>شر</a:t>
            </a:r>
            <a:r>
              <a:rPr lang="en-US" i="1" dirty="0" err="1">
                <a:cs typeface="Calibri" panose="020F0502020204030204" pitchFamily="34" charset="0"/>
              </a:rPr>
              <a:t>ح</a:t>
            </a:r>
            <a:r>
              <a:rPr lang="en-US" i="1" dirty="0">
                <a:cs typeface="Calibri" panose="020F0502020204030204" pitchFamily="34" charset="0"/>
              </a:rPr>
              <a:t> ما هو مدرج </a:t>
            </a:r>
            <a:r>
              <a:rPr lang="en-US" i="1" dirty="0" err="1">
                <a:cs typeface="Calibri" panose="020F0502020204030204" pitchFamily="34" charset="0"/>
              </a:rPr>
              <a:t>في</a:t>
            </a:r>
            <a:r>
              <a:rPr lang="en-US" i="1" dirty="0">
                <a:cs typeface="Calibri" panose="020F0502020204030204" pitchFamily="34" charset="0"/>
              </a:rPr>
              <a:t> </a:t>
            </a:r>
            <a:r>
              <a:rPr lang="ar-SA" i="1" dirty="0">
                <a:cs typeface="Calibri" panose="020F0502020204030204" pitchFamily="34" charset="0"/>
              </a:rPr>
              <a:t>أجندة </a:t>
            </a:r>
            <a:r>
              <a:rPr lang="en-US" i="1" dirty="0" err="1">
                <a:cs typeface="Calibri" panose="020F0502020204030204" pitchFamily="34" charset="0"/>
              </a:rPr>
              <a:t>اليوم</a:t>
            </a:r>
            <a:endParaRPr lang="en-GB" i="1" dirty="0">
              <a:cs typeface="Calibri" panose="020F0502020204030204" pitchFamily="34" charset="0"/>
            </a:endParaRPr>
          </a:p>
        </p:txBody>
      </p:sp>
      <p:sp>
        <p:nvSpPr>
          <p:cNvPr id="6" name="Slide Image Placeholder 5">
            <a:extLst>
              <a:ext uri="{FF2B5EF4-FFF2-40B4-BE49-F238E27FC236}">
                <a16:creationId xmlns:a16="http://schemas.microsoft.com/office/drawing/2014/main" id="{0F720C98-494C-1527-05B8-F60E936BA4A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EA3BD7B-CCCA-374E-66EE-90F2B3C9B6A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a:t>
            </a:fld>
            <a:endParaRPr lang="en-US" sz="1200" dirty="0">
              <a:latin typeface="+mn-lt"/>
            </a:endParaRPr>
          </a:p>
        </p:txBody>
      </p:sp>
    </p:spTree>
    <p:extLst>
      <p:ext uri="{BB962C8B-B14F-4D97-AF65-F5344CB8AC3E}">
        <p14:creationId xmlns:p14="http://schemas.microsoft.com/office/powerpoint/2010/main" val="3947967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dirty="0"/>
              <a:t>قدم شرحًا عمليًا أكثر للإهمال والاستغلال</a:t>
            </a:r>
            <a:endParaRPr lang="en-CA" dirty="0"/>
          </a:p>
          <a:p>
            <a:pPr algn="r" rtl="1"/>
            <a:endParaRPr lang="en-BE" dirty="0"/>
          </a:p>
        </p:txBody>
      </p:sp>
      <p:sp>
        <p:nvSpPr>
          <p:cNvPr id="6" name="Slide Image Placeholder 5">
            <a:extLst>
              <a:ext uri="{FF2B5EF4-FFF2-40B4-BE49-F238E27FC236}">
                <a16:creationId xmlns:a16="http://schemas.microsoft.com/office/drawing/2014/main" id="{1DB61C00-6773-96A7-F0D5-63DB1758DE5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6DE5BA0-7D67-3D76-5FCB-93EA3AF03AE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20</a:t>
            </a:fld>
            <a:endParaRPr lang="en-US" sz="1200" dirty="0">
              <a:latin typeface="+mn-lt"/>
            </a:endParaRPr>
          </a:p>
        </p:txBody>
      </p:sp>
    </p:spTree>
    <p:extLst>
      <p:ext uri="{BB962C8B-B14F-4D97-AF65-F5344CB8AC3E}">
        <p14:creationId xmlns:p14="http://schemas.microsoft.com/office/powerpoint/2010/main" val="502153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sz="1150" b="1" dirty="0"/>
              <a:t>مسابقة </a:t>
            </a:r>
            <a:r>
              <a:rPr lang="ar-SA" sz="1150" b="1" dirty="0" err="1"/>
              <a:t>حماعية</a:t>
            </a:r>
            <a:r>
              <a:rPr lang="ar-SA" sz="1150" b="1" dirty="0"/>
              <a:t> ( ١٠ دقائق)</a:t>
            </a:r>
            <a:endParaRPr lang="en-GB" sz="1150" b="1" dirty="0"/>
          </a:p>
          <a:p>
            <a:pPr algn="r" rtl="1"/>
            <a:r>
              <a:rPr lang="en-GB" sz="1150" i="1" dirty="0" err="1"/>
              <a:t>سنجري</a:t>
            </a:r>
            <a:r>
              <a:rPr lang="en-GB" sz="1150" i="1" dirty="0"/>
              <a:t> </a:t>
            </a:r>
            <a:r>
              <a:rPr lang="ar-SA" sz="1150" i="1" dirty="0"/>
              <a:t>مسابقة</a:t>
            </a:r>
            <a:r>
              <a:rPr lang="en-GB" sz="1150" i="1" dirty="0"/>
              <a:t> لجعل هذه المفاهيم المعقدة لمخاوف حماية الطفل أكثر عملية.</a:t>
            </a:r>
          </a:p>
          <a:p>
            <a:pPr algn="r" rtl="1"/>
            <a:r>
              <a:rPr lang="en-GB" sz="1150" i="1" dirty="0" err="1"/>
              <a:t>س</a:t>
            </a:r>
            <a:r>
              <a:rPr lang="ar-SA" sz="1150" i="1" dirty="0"/>
              <a:t>أقوم بقراءة العبارة</a:t>
            </a:r>
            <a:endParaRPr lang="en-GB" sz="1150" i="1" dirty="0"/>
          </a:p>
          <a:p>
            <a:pPr algn="r" rtl="1"/>
            <a:r>
              <a:rPr lang="ar-SA" sz="1150" i="1" dirty="0"/>
              <a:t>لديك ١٥ </a:t>
            </a:r>
            <a:r>
              <a:rPr lang="en-GB" sz="1150" i="1" dirty="0" err="1"/>
              <a:t>ثانية</a:t>
            </a:r>
            <a:r>
              <a:rPr lang="en-GB" sz="1150" i="1" dirty="0"/>
              <a:t> </a:t>
            </a:r>
            <a:r>
              <a:rPr lang="en-GB" sz="1150" i="1" dirty="0" err="1"/>
              <a:t>ل</a:t>
            </a:r>
            <a:r>
              <a:rPr lang="ar-SA" sz="1150" i="1" dirty="0"/>
              <a:t>لتفكير</a:t>
            </a:r>
            <a:r>
              <a:rPr lang="en-GB" sz="1150" i="1" dirty="0"/>
              <a:t> </a:t>
            </a:r>
            <a:r>
              <a:rPr lang="ar-SA" sz="1150" i="1" dirty="0"/>
              <a:t>ب</a:t>
            </a:r>
            <a:r>
              <a:rPr lang="en-GB" sz="1150" i="1" dirty="0" err="1"/>
              <a:t>نوع</a:t>
            </a:r>
            <a:r>
              <a:rPr lang="en-GB" sz="1150" i="1" dirty="0"/>
              <a:t> الإساءة </a:t>
            </a:r>
            <a:r>
              <a:rPr lang="en-GB" sz="1150" i="1" dirty="0" err="1"/>
              <a:t>التي</a:t>
            </a:r>
            <a:r>
              <a:rPr lang="en-GB" sz="1150" i="1" dirty="0"/>
              <a:t> </a:t>
            </a:r>
            <a:r>
              <a:rPr lang="ar-SA" sz="1150" i="1" dirty="0" err="1"/>
              <a:t>ت</a:t>
            </a:r>
            <a:r>
              <a:rPr lang="en-GB" sz="1150" i="1" dirty="0" err="1"/>
              <a:t>شير</a:t>
            </a:r>
            <a:r>
              <a:rPr lang="en-GB" sz="1150" i="1" dirty="0"/>
              <a:t> </a:t>
            </a:r>
            <a:r>
              <a:rPr lang="en-GB" sz="1150" i="1" dirty="0" err="1"/>
              <a:t>إليها</a:t>
            </a:r>
            <a:r>
              <a:rPr lang="en-GB" sz="1150" i="1" dirty="0"/>
              <a:t> </a:t>
            </a:r>
            <a:r>
              <a:rPr lang="en-GB" sz="1150" i="1" dirty="0" err="1"/>
              <a:t>ال</a:t>
            </a:r>
            <a:r>
              <a:rPr lang="ar-SA" sz="1150" i="1" dirty="0"/>
              <a:t>عبارة</a:t>
            </a:r>
            <a:r>
              <a:rPr lang="en-GB" sz="1150" i="1" dirty="0"/>
              <a:t>.</a:t>
            </a:r>
          </a:p>
          <a:p>
            <a:pPr algn="r" rtl="1"/>
            <a:r>
              <a:rPr lang="en-GB" sz="1150" dirty="0" err="1"/>
              <a:t>اقرأ</a:t>
            </a:r>
            <a:r>
              <a:rPr lang="en-GB" sz="1150" dirty="0"/>
              <a:t> </a:t>
            </a:r>
            <a:r>
              <a:rPr lang="en-GB" sz="1150" dirty="0" err="1"/>
              <a:t>ال</a:t>
            </a:r>
            <a:r>
              <a:rPr lang="ar-SA" sz="1150" dirty="0"/>
              <a:t>عبارة</a:t>
            </a:r>
            <a:r>
              <a:rPr lang="en-GB" sz="1150" dirty="0"/>
              <a:t> </a:t>
            </a:r>
            <a:r>
              <a:rPr lang="en-GB" sz="1150" dirty="0" err="1"/>
              <a:t>الأول</a:t>
            </a:r>
            <a:r>
              <a:rPr lang="ar-SA" sz="1150" dirty="0" err="1"/>
              <a:t>ى</a:t>
            </a:r>
            <a:r>
              <a:rPr lang="en-GB" sz="1150" dirty="0"/>
              <a:t> </a:t>
            </a:r>
            <a:r>
              <a:rPr lang="en-GB" sz="1150" dirty="0" err="1"/>
              <a:t>وانتظر</a:t>
            </a:r>
            <a:r>
              <a:rPr lang="en-GB" sz="1150" dirty="0"/>
              <a:t> </a:t>
            </a:r>
            <a:r>
              <a:rPr lang="ar-SA" sz="1150" dirty="0"/>
              <a:t>١٥</a:t>
            </a:r>
            <a:r>
              <a:rPr lang="en-GB" sz="1150" dirty="0"/>
              <a:t> ثانية ثم اطلب من المشاركين </a:t>
            </a:r>
            <a:r>
              <a:rPr lang="en-GB" sz="1150" dirty="0" err="1"/>
              <a:t>أن</a:t>
            </a:r>
            <a:r>
              <a:rPr lang="en-GB" sz="1150" dirty="0"/>
              <a:t> </a:t>
            </a:r>
            <a:r>
              <a:rPr lang="ar-SA" sz="1150" dirty="0"/>
              <a:t>يقوموا بالإجابة</a:t>
            </a:r>
            <a:r>
              <a:rPr lang="en-GB" sz="1150" dirty="0"/>
              <a:t>.</a:t>
            </a:r>
          </a:p>
          <a:p>
            <a:pPr algn="r" rtl="1"/>
            <a:r>
              <a:rPr lang="en-GB" sz="1150" dirty="0"/>
              <a:t>اطلب </a:t>
            </a:r>
            <a:r>
              <a:rPr lang="en-GB" sz="1150" dirty="0" err="1"/>
              <a:t>من</a:t>
            </a:r>
            <a:r>
              <a:rPr lang="en-GB" sz="1150" dirty="0"/>
              <a:t> </a:t>
            </a:r>
            <a:r>
              <a:rPr lang="en-GB" sz="1150" dirty="0" err="1"/>
              <a:t>المشاركين</a:t>
            </a:r>
            <a:r>
              <a:rPr lang="en-GB" sz="1150" dirty="0"/>
              <a:t> ذوي الآراء المختلفة إبداء </a:t>
            </a:r>
            <a:r>
              <a:rPr lang="en-GB" sz="1150" dirty="0" err="1"/>
              <a:t>أسباب</a:t>
            </a:r>
            <a:r>
              <a:rPr lang="en-GB" sz="1150" dirty="0"/>
              <a:t> </a:t>
            </a:r>
            <a:r>
              <a:rPr lang="ar-SA" sz="1150" dirty="0" err="1"/>
              <a:t>ا</a:t>
            </a:r>
            <a:r>
              <a:rPr lang="en-GB" sz="1150" dirty="0" err="1"/>
              <a:t>ختيارهم</a:t>
            </a:r>
            <a:r>
              <a:rPr lang="en-GB" sz="1150" dirty="0"/>
              <a:t>.</a:t>
            </a:r>
          </a:p>
          <a:p>
            <a:pPr algn="r" rtl="1"/>
            <a:r>
              <a:rPr lang="en-GB" sz="1150" dirty="0"/>
              <a:t>قم بتوجيه مناقشة قصيرة وتوضيح الإجابة إذا كان </a:t>
            </a:r>
            <a:r>
              <a:rPr lang="en-GB" sz="1150" dirty="0" err="1"/>
              <a:t>هناك</a:t>
            </a:r>
            <a:r>
              <a:rPr lang="en-GB" sz="1150" dirty="0"/>
              <a:t> </a:t>
            </a:r>
            <a:r>
              <a:rPr lang="ar-SA" sz="1150" dirty="0"/>
              <a:t>عدم توافق</a:t>
            </a:r>
            <a:r>
              <a:rPr lang="en-GB" sz="1150" dirty="0"/>
              <a:t> داخل المجموعة ، قبل الانتقال </a:t>
            </a:r>
            <a:r>
              <a:rPr lang="en-GB" sz="1150" dirty="0" err="1"/>
              <a:t>إلى</a:t>
            </a:r>
            <a:r>
              <a:rPr lang="en-GB" sz="1150" dirty="0"/>
              <a:t> </a:t>
            </a:r>
            <a:r>
              <a:rPr lang="en-GB" sz="1150" dirty="0" err="1"/>
              <a:t>ال</a:t>
            </a:r>
            <a:r>
              <a:rPr lang="ar-SA" sz="1150" dirty="0"/>
              <a:t>خطوة</a:t>
            </a:r>
            <a:r>
              <a:rPr lang="en-GB" sz="1150" dirty="0"/>
              <a:t> التالية.</a:t>
            </a:r>
          </a:p>
          <a:p>
            <a:pPr algn="r" rtl="1"/>
            <a:endParaRPr lang="en-GB" sz="1150" dirty="0"/>
          </a:p>
          <a:p>
            <a:pPr marL="0" indent="0" algn="r" rtl="1">
              <a:buNone/>
            </a:pPr>
            <a:r>
              <a:rPr lang="ar-SA" sz="1150" b="1" dirty="0"/>
              <a:t>عبارات المسابقة</a:t>
            </a:r>
            <a:endParaRPr lang="en-GB" sz="1150" b="1" dirty="0"/>
          </a:p>
          <a:p>
            <a:pPr lvl="0" algn="r" rtl="1"/>
            <a:r>
              <a:rPr lang="en-GB" sz="1150" b="0" i="1" dirty="0"/>
              <a:t>العبارة 1: توجيه النقد المستمر لطفل يعاني من إعاقة جسدية</a:t>
            </a:r>
          </a:p>
          <a:p>
            <a:pPr lvl="1" algn="r" rtl="1"/>
            <a:r>
              <a:rPr lang="en-GB" sz="1150" b="0" dirty="0"/>
              <a:t>الجواب: العنف العاطفي </a:t>
            </a:r>
            <a:r>
              <a:rPr lang="en-GB" sz="1150" b="0" dirty="0" err="1"/>
              <a:t>أو</a:t>
            </a:r>
            <a:r>
              <a:rPr lang="en-GB" sz="1150" b="0" dirty="0"/>
              <a:t> </a:t>
            </a:r>
            <a:r>
              <a:rPr lang="en-GB" sz="1150" b="0" dirty="0" err="1"/>
              <a:t>الإساءة</a:t>
            </a:r>
            <a:r>
              <a:rPr lang="ar-SA" sz="1150" b="0" dirty="0"/>
              <a:t> العاطفية</a:t>
            </a:r>
            <a:endParaRPr lang="en-GB" sz="1150" b="0" dirty="0"/>
          </a:p>
          <a:p>
            <a:pPr lvl="0" algn="r" rtl="1"/>
            <a:r>
              <a:rPr lang="en-GB" sz="1150" b="0" i="1" dirty="0"/>
              <a:t>العبارة 2: إجبار الطفل على التسول في الشوارع من الصباح الباكر حتى الليل</a:t>
            </a:r>
          </a:p>
          <a:p>
            <a:pPr lvl="1" algn="r" rtl="1"/>
            <a:r>
              <a:rPr lang="en-GB" sz="1150" b="0" dirty="0"/>
              <a:t>الجواب: الاستغلال</a:t>
            </a:r>
          </a:p>
          <a:p>
            <a:pPr lvl="0" algn="r" rtl="1"/>
            <a:r>
              <a:rPr lang="en-GB" sz="1150" b="0" i="1" dirty="0"/>
              <a:t>العبارة 3: صفع الطفل على وجهه كعقاب لارتكاب خطأ</a:t>
            </a:r>
          </a:p>
          <a:p>
            <a:pPr lvl="1" algn="r" rtl="1"/>
            <a:r>
              <a:rPr lang="en-GB" sz="1150" b="0" dirty="0"/>
              <a:t>الجواب: عنف جسدي </a:t>
            </a:r>
            <a:r>
              <a:rPr lang="en-GB" sz="1150" b="0" dirty="0" err="1"/>
              <a:t>أو</a:t>
            </a:r>
            <a:r>
              <a:rPr lang="en-GB" sz="1150" b="0" dirty="0"/>
              <a:t> </a:t>
            </a:r>
            <a:r>
              <a:rPr lang="ar-SA" sz="1150" b="0" dirty="0"/>
              <a:t>إساءة جسدية</a:t>
            </a:r>
            <a:endParaRPr lang="en-GB" sz="1150" b="0" dirty="0"/>
          </a:p>
          <a:p>
            <a:pPr lvl="0" algn="r" rtl="1"/>
            <a:r>
              <a:rPr lang="en-GB" sz="1150" b="0" i="1" dirty="0"/>
              <a:t>العبارة 4: ترك الطفل الصغير وحده في المنزل لساعات دون رعاية أو إشراف</a:t>
            </a:r>
          </a:p>
          <a:p>
            <a:pPr lvl="1" algn="r" rtl="1"/>
            <a:r>
              <a:rPr lang="en-GB" sz="1150" b="0" dirty="0"/>
              <a:t>الجواب: </a:t>
            </a:r>
            <a:r>
              <a:rPr lang="ar-SA" sz="1150" b="0" dirty="0"/>
              <a:t>ال</a:t>
            </a:r>
            <a:r>
              <a:rPr lang="en-GB" sz="1150" b="0" dirty="0" err="1"/>
              <a:t>إهمال</a:t>
            </a:r>
            <a:endParaRPr lang="en-GB" sz="1150" b="0" dirty="0"/>
          </a:p>
          <a:p>
            <a:pPr lvl="0" algn="r" rtl="1"/>
            <a:r>
              <a:rPr lang="en-GB" sz="1150" b="0" i="1" dirty="0"/>
              <a:t>العبارة 5: عرض مقاطع فيديو </a:t>
            </a:r>
            <a:r>
              <a:rPr lang="en-GB" sz="1150" b="0" i="1" dirty="0" err="1"/>
              <a:t>إباحية</a:t>
            </a:r>
            <a:r>
              <a:rPr lang="en-GB" sz="1150" b="0" i="1" dirty="0"/>
              <a:t> </a:t>
            </a:r>
            <a:r>
              <a:rPr lang="en-GB" sz="1150" b="0" i="1" dirty="0" err="1"/>
              <a:t>ل</a:t>
            </a:r>
            <a:r>
              <a:rPr lang="ar-SA" sz="1150" b="0" i="1" dirty="0"/>
              <a:t>ل</a:t>
            </a:r>
            <a:r>
              <a:rPr lang="en-GB" sz="1150" b="0" i="1" dirty="0" err="1"/>
              <a:t>طفل</a:t>
            </a:r>
            <a:endParaRPr lang="en-GB" sz="1150" b="0" i="1" dirty="0"/>
          </a:p>
          <a:p>
            <a:pPr lvl="1" algn="r" rtl="1"/>
            <a:r>
              <a:rPr lang="en-GB" sz="1150" b="0" dirty="0"/>
              <a:t>الجواب: عنف أو </a:t>
            </a:r>
            <a:r>
              <a:rPr lang="en-GB" sz="1150" b="0" dirty="0" err="1"/>
              <a:t>اعتداء</a:t>
            </a:r>
            <a:r>
              <a:rPr lang="en-GB" sz="1150" b="0" dirty="0"/>
              <a:t> </a:t>
            </a:r>
            <a:r>
              <a:rPr lang="en-GB" sz="1150" b="0" dirty="0" err="1"/>
              <a:t>جنسي</a:t>
            </a:r>
            <a:r>
              <a:rPr lang="ar-SA" sz="1150" b="0" dirty="0"/>
              <a:t>ين</a:t>
            </a:r>
            <a:endParaRPr lang="en-GB" sz="1150" b="0" dirty="0"/>
          </a:p>
          <a:p>
            <a:pPr lvl="0" algn="r" rtl="1"/>
            <a:endParaRPr lang="en-GB" sz="1150" dirty="0"/>
          </a:p>
          <a:p>
            <a:pPr marL="0" lvl="0" indent="0" algn="r" rtl="1">
              <a:buNone/>
            </a:pPr>
            <a:r>
              <a:rPr lang="en-GB" sz="1150" b="1" dirty="0"/>
              <a:t>خاتمة</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50" i="1" dirty="0"/>
              <a:t>هل لدى أي شخص أسئلة </a:t>
            </a:r>
            <a:r>
              <a:rPr lang="en-GB" sz="1150" i="1" dirty="0" err="1"/>
              <a:t>أو</a:t>
            </a:r>
            <a:r>
              <a:rPr lang="en-GB" sz="1150" i="1" dirty="0"/>
              <a:t> </a:t>
            </a:r>
            <a:r>
              <a:rPr lang="ar-SA" sz="1150" i="1" dirty="0"/>
              <a:t>ب</a:t>
            </a:r>
            <a:r>
              <a:rPr lang="en-GB" sz="1150" i="1" dirty="0" err="1"/>
              <a:t>ح</a:t>
            </a:r>
            <a:r>
              <a:rPr lang="ar-SA" sz="1150" i="1" dirty="0" err="1"/>
              <a:t>ا</a:t>
            </a:r>
            <a:r>
              <a:rPr lang="en-GB" sz="1150" i="1" dirty="0" err="1"/>
              <a:t>ج</a:t>
            </a:r>
            <a:r>
              <a:rPr lang="ar-SA" sz="1150" i="1" dirty="0" err="1"/>
              <a:t>ة</a:t>
            </a:r>
            <a:r>
              <a:rPr lang="en-GB" sz="1150" i="1" dirty="0"/>
              <a:t> إلى توضيحات؟</a:t>
            </a:r>
          </a:p>
          <a:p>
            <a:pPr algn="r" rtl="1"/>
            <a:r>
              <a:rPr lang="en-GB" sz="1150" i="1" dirty="0"/>
              <a:t>من النادر حدوث نوع واحد من الإساءة بشكل منعزل.</a:t>
            </a:r>
          </a:p>
          <a:p>
            <a:pPr lvl="1" algn="r" rtl="1"/>
            <a:r>
              <a:rPr lang="en-GB" sz="1150" i="1" dirty="0"/>
              <a:t>في </a:t>
            </a:r>
            <a:r>
              <a:rPr lang="en-GB" sz="1150" i="1" dirty="0" err="1"/>
              <a:t>أغلب</a:t>
            </a:r>
            <a:r>
              <a:rPr lang="en-GB" sz="1150" i="1" dirty="0"/>
              <a:t> </a:t>
            </a:r>
            <a:r>
              <a:rPr lang="en-GB" sz="1150" i="1" dirty="0" err="1"/>
              <a:t>الأحيان</a:t>
            </a:r>
            <a:r>
              <a:rPr lang="ar-SA" sz="1150" i="1" dirty="0"/>
              <a:t>، </a:t>
            </a:r>
            <a:r>
              <a:rPr lang="en-GB" sz="1150" i="1" dirty="0" err="1"/>
              <a:t>يتعرض</a:t>
            </a:r>
            <a:r>
              <a:rPr lang="en-GB" sz="1150" i="1" dirty="0"/>
              <a:t> الأطفال لأشكال متعددة من سوء المعاملة.</a:t>
            </a:r>
          </a:p>
          <a:p>
            <a:pPr lvl="1" algn="r" rtl="1"/>
            <a:r>
              <a:rPr lang="en-GB" sz="1150" i="1" dirty="0"/>
              <a:t>على </a:t>
            </a:r>
            <a:r>
              <a:rPr lang="en-GB" sz="1150" i="1" dirty="0" err="1"/>
              <a:t>وجه</a:t>
            </a:r>
            <a:r>
              <a:rPr lang="en-GB" sz="1150" i="1" dirty="0"/>
              <a:t> </a:t>
            </a:r>
            <a:r>
              <a:rPr lang="en-GB" sz="1150" i="1" dirty="0" err="1"/>
              <a:t>الخصوص</a:t>
            </a:r>
            <a:r>
              <a:rPr lang="ar-SA" sz="1150" i="1" dirty="0"/>
              <a:t>، </a:t>
            </a:r>
            <a:r>
              <a:rPr lang="ar-SA" sz="1150" i="1" dirty="0" err="1"/>
              <a:t>ت</a:t>
            </a:r>
            <a:r>
              <a:rPr lang="en-GB" sz="1150" i="1" dirty="0" err="1"/>
              <a:t>حدث</a:t>
            </a:r>
            <a:r>
              <a:rPr lang="en-GB" sz="1150" i="1" dirty="0"/>
              <a:t> الإساءة العاطفية بشكل شائع جنبًا إلى جنب مع أشكال أخرى من الإساءة أو الإهمال أو الاستغلال.</a:t>
            </a:r>
          </a:p>
          <a:p>
            <a:pPr algn="r" rtl="1"/>
            <a:r>
              <a:rPr lang="en-GB" sz="1150" i="1" dirty="0"/>
              <a:t>في الجلسة التالية سوف نستكشف كيف يمكن لديناميكيات القوة داخل العائلات والمجتمعات أن تجعل العديد من الأطفال وكذلك البالغين عرضة للعنف.</a:t>
            </a:r>
          </a:p>
        </p:txBody>
      </p:sp>
      <p:sp>
        <p:nvSpPr>
          <p:cNvPr id="6" name="Slide Image Placeholder 5">
            <a:extLst>
              <a:ext uri="{FF2B5EF4-FFF2-40B4-BE49-F238E27FC236}">
                <a16:creationId xmlns:a16="http://schemas.microsoft.com/office/drawing/2014/main" id="{94035037-66C1-2AFF-49D1-A5BCD45FC53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FD77770-6E40-F9CF-9BBC-DF58DC3063F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21</a:t>
            </a:fld>
            <a:endParaRPr lang="en-US" sz="1200" dirty="0">
              <a:latin typeface="+mn-lt"/>
            </a:endParaRPr>
          </a:p>
        </p:txBody>
      </p:sp>
    </p:spTree>
    <p:extLst>
      <p:ext uri="{BB962C8B-B14F-4D97-AF65-F5344CB8AC3E}">
        <p14:creationId xmlns:p14="http://schemas.microsoft.com/office/powerpoint/2010/main" val="2991228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US" b="1" dirty="0"/>
          </a:p>
          <a:p>
            <a:pPr algn="r" rtl="1"/>
            <a:r>
              <a:rPr lang="en-US" dirty="0" err="1"/>
              <a:t>عرض</a:t>
            </a:r>
            <a:r>
              <a:rPr lang="en-US" dirty="0"/>
              <a:t> الشريحة</a:t>
            </a:r>
          </a:p>
          <a:p>
            <a:pPr algn="r" rtl="1"/>
            <a:r>
              <a:rPr lang="en-US" i="1" dirty="0"/>
              <a:t>هل لدى أي شخص أي أسئلة أو تعليقات؟</a:t>
            </a:r>
          </a:p>
          <a:p>
            <a:pPr algn="r" rtl="1"/>
            <a:r>
              <a:rPr lang="en-US" i="1" dirty="0"/>
              <a:t>في الجلسة التالية سوف نستكشف كيف تعمل حماية الطفل للحفاظ على سلامة الأطفال.</a:t>
            </a:r>
            <a:endParaRPr lang="en-BE" i="1" dirty="0"/>
          </a:p>
        </p:txBody>
      </p:sp>
      <p:sp>
        <p:nvSpPr>
          <p:cNvPr id="6" name="Slide Image Placeholder 5">
            <a:extLst>
              <a:ext uri="{FF2B5EF4-FFF2-40B4-BE49-F238E27FC236}">
                <a16:creationId xmlns:a16="http://schemas.microsoft.com/office/drawing/2014/main" id="{3FEAA928-5FC7-3F44-1D3E-6892F932A99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20282BC-9DF7-06D3-5655-E20ADF895F6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22</a:t>
            </a:fld>
            <a:endParaRPr lang="en-US" sz="1200" dirty="0">
              <a:latin typeface="+mn-lt"/>
            </a:endParaRPr>
          </a:p>
        </p:txBody>
      </p:sp>
    </p:spTree>
    <p:extLst>
      <p:ext uri="{BB962C8B-B14F-4D97-AF65-F5344CB8AC3E}">
        <p14:creationId xmlns:p14="http://schemas.microsoft.com/office/powerpoint/2010/main" val="3094482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9425" y="4229101"/>
            <a:ext cx="6140450" cy="5442609"/>
          </a:xfrm>
          <a:prstGeom prst="rect">
            <a:avLst/>
          </a:prstGeom>
        </p:spPr>
        <p:txBody>
          <a:bodyPr/>
          <a:lstStyle/>
          <a:p>
            <a:pPr marL="0" indent="0" algn="r" rtl="1">
              <a:buNone/>
            </a:pPr>
            <a:r>
              <a:rPr lang="en-GB" b="1" dirty="0"/>
              <a:t>مدة الجلسة الثالثة: ساعة </a:t>
            </a:r>
            <a:r>
              <a:rPr lang="en-GB" b="1" dirty="0" err="1"/>
              <a:t>و</a:t>
            </a:r>
            <a:r>
              <a:rPr lang="en-GB" b="1" dirty="0"/>
              <a:t> </a:t>
            </a:r>
            <a:r>
              <a:rPr lang="ar-SA" b="1" dirty="0"/>
              <a:t>٤٥</a:t>
            </a:r>
            <a:r>
              <a:rPr lang="en-GB" b="1" dirty="0"/>
              <a:t> دقيقة</a:t>
            </a:r>
          </a:p>
        </p:txBody>
      </p:sp>
      <p:sp>
        <p:nvSpPr>
          <p:cNvPr id="6" name="Slide Image Placeholder 5">
            <a:extLst>
              <a:ext uri="{FF2B5EF4-FFF2-40B4-BE49-F238E27FC236}">
                <a16:creationId xmlns:a16="http://schemas.microsoft.com/office/drawing/2014/main" id="{0F720C98-494C-1527-05B8-F60E936BA4A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EA3BD7B-CCCA-374E-66EE-90F2B3C9B6A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23</a:t>
            </a:fld>
            <a:endParaRPr lang="en-US" sz="1200" dirty="0">
              <a:latin typeface="+mn-lt"/>
            </a:endParaRPr>
          </a:p>
        </p:txBody>
      </p:sp>
    </p:spTree>
    <p:extLst>
      <p:ext uri="{BB962C8B-B14F-4D97-AF65-F5344CB8AC3E}">
        <p14:creationId xmlns:p14="http://schemas.microsoft.com/office/powerpoint/2010/main" val="2075888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US" sz="1150" b="1" i="0" dirty="0"/>
              <a:t>مقدمة</a:t>
            </a:r>
          </a:p>
          <a:p>
            <a:pPr lvl="0" algn="r" rtl="1"/>
            <a:r>
              <a:rPr lang="en-US" sz="1150" i="0" dirty="0" err="1"/>
              <a:t>عرض</a:t>
            </a:r>
            <a:r>
              <a:rPr lang="en-US" sz="1150" i="0" dirty="0"/>
              <a:t> الشريحة</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50" i="1" dirty="0"/>
              <a:t>الرسم البياني </a:t>
            </a:r>
            <a:r>
              <a:rPr lang="en-US" sz="1150" i="1" dirty="0" err="1"/>
              <a:t>هو</a:t>
            </a:r>
            <a:r>
              <a:rPr lang="en-US" sz="1150" i="1" dirty="0"/>
              <a:t> </a:t>
            </a:r>
            <a:r>
              <a:rPr lang="en-US" sz="1150" i="1" dirty="0" err="1"/>
              <a:t>النموذج</a:t>
            </a:r>
            <a:r>
              <a:rPr lang="ar-SA" sz="1150" i="1" dirty="0"/>
              <a:t> البيئي (</a:t>
            </a:r>
            <a:r>
              <a:rPr lang="en-US" sz="1150" i="1" dirty="0" err="1"/>
              <a:t>الإيكولوجي</a:t>
            </a:r>
            <a:r>
              <a:rPr lang="ar-SA" sz="1150" i="1" dirty="0"/>
              <a:t>) </a:t>
            </a:r>
            <a:r>
              <a:rPr lang="en-US" sz="1150" i="1" dirty="0" err="1"/>
              <a:t>الاجتماعي</a:t>
            </a:r>
            <a:r>
              <a:rPr lang="en-US" sz="1150" i="1" dirty="0"/>
              <a:t> </a:t>
            </a:r>
            <a:r>
              <a:rPr lang="ar-SA" sz="1150" i="1" dirty="0"/>
              <a:t>.</a:t>
            </a:r>
            <a:endParaRPr lang="en-US" sz="1150" i="1" dirty="0"/>
          </a:p>
          <a:p>
            <a:pPr lvl="1" algn="r" rtl="1"/>
            <a:r>
              <a:rPr lang="ar-SA" sz="1150" i="1" dirty="0"/>
              <a:t>توضح</a:t>
            </a:r>
            <a:r>
              <a:rPr lang="en-US" sz="1150" i="1" dirty="0"/>
              <a:t> هذه الطبقات البيئية المختلفة المحيطة بالطفل: </a:t>
            </a:r>
            <a:r>
              <a:rPr lang="en-US" sz="1150" i="1" dirty="0" err="1"/>
              <a:t>الأسرة</a:t>
            </a:r>
            <a:r>
              <a:rPr lang="en-US" sz="1150" i="1" dirty="0"/>
              <a:t> </a:t>
            </a:r>
            <a:r>
              <a:rPr lang="ar-SA" sz="1150" i="1" dirty="0"/>
              <a:t>، </a:t>
            </a:r>
            <a:r>
              <a:rPr lang="en-US" sz="1150" i="1" dirty="0" err="1"/>
              <a:t>والمجتمع</a:t>
            </a:r>
            <a:r>
              <a:rPr lang="ar-SA" sz="1150" i="1" dirty="0"/>
              <a:t> المحلي</a:t>
            </a:r>
            <a:r>
              <a:rPr lang="en-US" sz="1150" i="1" dirty="0"/>
              <a:t> </a:t>
            </a:r>
            <a:r>
              <a:rPr lang="ar-SA" sz="1150" i="1" dirty="0"/>
              <a:t>، </a:t>
            </a:r>
            <a:r>
              <a:rPr lang="en-US" sz="1150" i="1" dirty="0" err="1"/>
              <a:t>وال</a:t>
            </a:r>
            <a:r>
              <a:rPr lang="ar-SA" sz="1150" i="1" dirty="0"/>
              <a:t>مجتمع </a:t>
            </a:r>
            <a:r>
              <a:rPr lang="en-US" sz="1150" i="1" dirty="0" err="1"/>
              <a:t>والأعراف</a:t>
            </a:r>
            <a:r>
              <a:rPr lang="en-US" sz="1150" i="1" dirty="0"/>
              <a:t> الاجتماعية والثقافية.</a:t>
            </a:r>
          </a:p>
          <a:p>
            <a:pPr lvl="1" algn="r" rtl="1"/>
            <a:r>
              <a:rPr lang="en-US" sz="1150" i="1" dirty="0"/>
              <a:t>يمكن أن تحتوي الطبقات المختلفة على رعاية وحماية الطفل</a:t>
            </a:r>
          </a:p>
          <a:p>
            <a:pPr lvl="1" algn="r" rtl="1"/>
            <a:r>
              <a:rPr lang="en-US" sz="1150" i="1" dirty="0"/>
              <a:t>كما تظهر مخاطر حماية الطفل التي يمكن أن تسبب ضررًا لرفاه الطفل وسلامته وكرامته ونموه</a:t>
            </a:r>
            <a:endParaRPr lang="en-US" sz="1150" dirty="0"/>
          </a:p>
          <a:p>
            <a:pPr algn="r" rtl="1"/>
            <a:r>
              <a:rPr lang="en-US" sz="1150" i="1" dirty="0"/>
              <a:t>بصفتك </a:t>
            </a:r>
            <a:r>
              <a:rPr lang="en-US" sz="1150" i="1" dirty="0" err="1"/>
              <a:t>أخصائي</a:t>
            </a:r>
            <a:r>
              <a:rPr lang="en-US" sz="1150" i="1" dirty="0"/>
              <a:t> </a:t>
            </a:r>
            <a:r>
              <a:rPr lang="en-US" sz="1150" i="1" dirty="0" err="1"/>
              <a:t>حالة</a:t>
            </a:r>
            <a:r>
              <a:rPr lang="ar-SA" sz="1150" i="1" dirty="0"/>
              <a:t>، </a:t>
            </a:r>
            <a:r>
              <a:rPr lang="en-US" sz="1150" i="1" dirty="0" err="1"/>
              <a:t>فإن</a:t>
            </a:r>
            <a:r>
              <a:rPr lang="en-US" sz="1150" i="1" dirty="0"/>
              <a:t> دورك هو:</a:t>
            </a:r>
          </a:p>
          <a:p>
            <a:pPr lvl="1" algn="r" rtl="1"/>
            <a:r>
              <a:rPr lang="ar-SA" sz="1150" i="1" dirty="0"/>
              <a:t>أن تقوم ب</a:t>
            </a:r>
            <a:r>
              <a:rPr lang="en-US" sz="1150" i="1" dirty="0" err="1"/>
              <a:t>تحديد</a:t>
            </a:r>
            <a:r>
              <a:rPr lang="en-US" sz="1150" i="1" dirty="0"/>
              <a:t> من أو </a:t>
            </a:r>
            <a:r>
              <a:rPr lang="en-US" sz="1150" i="1" dirty="0" err="1"/>
              <a:t>ما</a:t>
            </a:r>
            <a:r>
              <a:rPr lang="en-US" sz="1150" i="1" dirty="0"/>
              <a:t> </a:t>
            </a:r>
            <a:r>
              <a:rPr lang="ar-SA" sz="1150" i="1" dirty="0"/>
              <a:t> يمكن أن يساعد </a:t>
            </a:r>
            <a:r>
              <a:rPr lang="en-US" sz="1150" i="1" dirty="0" err="1"/>
              <a:t>في</a:t>
            </a:r>
            <a:r>
              <a:rPr lang="en-US" sz="1150" i="1" dirty="0"/>
              <a:t> </a:t>
            </a:r>
            <a:r>
              <a:rPr lang="en-US" sz="1150" i="1" dirty="0" err="1"/>
              <a:t>بيئة</a:t>
            </a:r>
            <a:r>
              <a:rPr lang="en-US" sz="1150" i="1" dirty="0"/>
              <a:t> </a:t>
            </a:r>
            <a:r>
              <a:rPr lang="en-US" sz="1150" i="1" dirty="0" err="1"/>
              <a:t>الطفل</a:t>
            </a:r>
            <a:r>
              <a:rPr lang="en-US" sz="1150" i="1" dirty="0"/>
              <a:t> </a:t>
            </a:r>
            <a:r>
              <a:rPr lang="ar-SA" sz="1150" i="1" dirty="0"/>
              <a:t>ل</a:t>
            </a:r>
            <a:r>
              <a:rPr lang="en-US" sz="1150" i="1" dirty="0" err="1"/>
              <a:t>ضمان</a:t>
            </a:r>
            <a:r>
              <a:rPr lang="en-US" sz="1150" i="1" dirty="0"/>
              <a:t> حمايته</a:t>
            </a:r>
          </a:p>
          <a:p>
            <a:pPr lvl="1" algn="r" rtl="1"/>
            <a:r>
              <a:rPr lang="en-US" sz="1150" i="1" dirty="0" err="1"/>
              <a:t>تحديد</a:t>
            </a:r>
            <a:r>
              <a:rPr lang="en-US" sz="1150" i="1" dirty="0"/>
              <a:t> من </a:t>
            </a:r>
            <a:r>
              <a:rPr lang="en-US" sz="1150" i="1" dirty="0" err="1"/>
              <a:t>أو</a:t>
            </a:r>
            <a:r>
              <a:rPr lang="en-US" sz="1150" i="1" dirty="0"/>
              <a:t> </a:t>
            </a:r>
            <a:r>
              <a:rPr lang="en-US" sz="1150" i="1" dirty="0" err="1"/>
              <a:t>ما</a:t>
            </a:r>
            <a:r>
              <a:rPr lang="ar-SA" sz="1150" i="1" dirty="0"/>
              <a:t>الذي </a:t>
            </a:r>
            <a:r>
              <a:rPr lang="en-US" sz="1150" i="1" dirty="0" err="1"/>
              <a:t>يسبب</a:t>
            </a:r>
            <a:r>
              <a:rPr lang="en-US" sz="1150" i="1" dirty="0"/>
              <a:t> أو يمكن أن </a:t>
            </a:r>
            <a:r>
              <a:rPr lang="en-US" sz="1150" i="1" dirty="0" err="1"/>
              <a:t>يسبب</a:t>
            </a:r>
            <a:r>
              <a:rPr lang="en-US" sz="1150" i="1" dirty="0"/>
              <a:t> </a:t>
            </a:r>
            <a:r>
              <a:rPr lang="en-US" sz="1150" i="1" dirty="0" err="1"/>
              <a:t>الضرر</a:t>
            </a:r>
            <a:r>
              <a:rPr lang="en-US" sz="1150" i="1" dirty="0"/>
              <a:t> </a:t>
            </a:r>
            <a:r>
              <a:rPr lang="en-US" sz="1150" i="1" dirty="0" err="1"/>
              <a:t>في</a:t>
            </a:r>
            <a:r>
              <a:rPr lang="en-US" sz="1150" i="1" dirty="0"/>
              <a:t> </a:t>
            </a:r>
            <a:r>
              <a:rPr lang="en-US" sz="1150" i="1" dirty="0" err="1"/>
              <a:t>بيئة</a:t>
            </a:r>
            <a:r>
              <a:rPr lang="en-US" sz="1150" i="1" dirty="0"/>
              <a:t> </a:t>
            </a:r>
            <a:r>
              <a:rPr lang="en-US" sz="1150" i="1" dirty="0" err="1"/>
              <a:t>الطفل</a:t>
            </a:r>
            <a:r>
              <a:rPr lang="en-US" sz="1150" i="1" dirty="0"/>
              <a:t> </a:t>
            </a:r>
          </a:p>
          <a:p>
            <a:pPr algn="r" rtl="1"/>
            <a:endParaRPr lang="en-US" sz="1150" dirty="0"/>
          </a:p>
          <a:p>
            <a:pPr marL="0" indent="0" algn="r" rtl="1">
              <a:buNone/>
            </a:pPr>
            <a:r>
              <a:rPr lang="en-US" sz="1150" b="1" dirty="0"/>
              <a:t>العمل </a:t>
            </a:r>
            <a:r>
              <a:rPr lang="en-US" sz="1150" b="1" dirty="0" err="1"/>
              <a:t>الفردي</a:t>
            </a:r>
            <a:r>
              <a:rPr lang="en-US" sz="1150" b="1" dirty="0"/>
              <a:t> </a:t>
            </a:r>
            <a:r>
              <a:rPr lang="ar-SA" sz="1150" b="1" dirty="0"/>
              <a:t>(٢٥ دقيقة)</a:t>
            </a:r>
            <a:endParaRPr lang="en-US" sz="1150" b="1" dirty="0"/>
          </a:p>
          <a:p>
            <a:pPr algn="r" rtl="1"/>
            <a:r>
              <a:rPr lang="en-US" sz="1150" dirty="0"/>
              <a:t>توجيه </a:t>
            </a:r>
            <a:r>
              <a:rPr lang="en-US" sz="1150" dirty="0" err="1"/>
              <a:t>المشاركين</a:t>
            </a:r>
            <a:r>
              <a:rPr lang="en-US" sz="1150" dirty="0"/>
              <a:t> </a:t>
            </a:r>
            <a:r>
              <a:rPr lang="ar-SA" sz="1100" b="1" dirty="0" err="1">
                <a:latin typeface="+mn-lt"/>
              </a:rPr>
              <a:t>لل</a:t>
            </a:r>
            <a:r>
              <a:rPr lang="en-GB" sz="1100" b="1" dirty="0" err="1">
                <a:latin typeface="+mn-lt"/>
              </a:rPr>
              <a:t>صفحة</a:t>
            </a:r>
            <a:r>
              <a:rPr lang="en-GB" sz="1100" b="1" dirty="0">
                <a:latin typeface="+mn-lt"/>
              </a:rPr>
              <a:t> </a:t>
            </a:r>
            <a:r>
              <a:rPr lang="ar-SA" sz="1100" b="1" dirty="0">
                <a:latin typeface="+mn-lt"/>
              </a:rPr>
              <a:t>٨ من دليل العمل</a:t>
            </a:r>
            <a:r>
              <a:rPr lang="en-GB" sz="1100" b="1" dirty="0">
                <a:latin typeface="+mn-lt"/>
              </a:rPr>
              <a:t> </a:t>
            </a:r>
            <a:r>
              <a:rPr lang="en-US" sz="1150" b="1" dirty="0"/>
              <a:t>: </a:t>
            </a:r>
            <a:r>
              <a:rPr lang="ar-SA" sz="1200" b="1" i="1" dirty="0">
                <a:latin typeface="Calibri" panose="020F0502020204030204" pitchFamily="34" charset="0"/>
                <a:cs typeface="Calibri" panose="020F0502020204030204" pitchFamily="34" charset="0"/>
              </a:rPr>
              <a:t>تطبيق </a:t>
            </a:r>
            <a:r>
              <a:rPr lang="en-US" sz="1200" b="1" i="1" dirty="0" err="1">
                <a:latin typeface="Calibri" panose="020F0502020204030204" pitchFamily="34" charset="0"/>
                <a:cs typeface="Calibri" panose="020F0502020204030204" pitchFamily="34" charset="0"/>
              </a:rPr>
              <a:t>نهج</a:t>
            </a:r>
            <a:r>
              <a:rPr lang="ar-SA" sz="1200" b="1" i="1" dirty="0">
                <a:latin typeface="Calibri" panose="020F0502020204030204" pitchFamily="34" charset="0"/>
                <a:cs typeface="Calibri" panose="020F0502020204030204" pitchFamily="34" charset="0"/>
              </a:rPr>
              <a:t> البيئة الاجتماعية</a:t>
            </a:r>
            <a:endParaRPr lang="en-US" sz="1150" b="1" i="1" dirty="0"/>
          </a:p>
          <a:p>
            <a:pPr algn="r" rtl="1"/>
            <a:r>
              <a:rPr lang="en-US" sz="1150" i="1" dirty="0" err="1"/>
              <a:t>على</a:t>
            </a:r>
            <a:r>
              <a:rPr lang="en-US" sz="1150" i="1" dirty="0"/>
              <a:t> </a:t>
            </a:r>
            <a:r>
              <a:rPr lang="en-US" sz="1150" i="1" dirty="0" err="1"/>
              <a:t>نموذج</a:t>
            </a:r>
            <a:r>
              <a:rPr lang="en-US" sz="1150" i="1" dirty="0"/>
              <a:t> </a:t>
            </a:r>
            <a:r>
              <a:rPr lang="ar-SA" sz="1100" b="0" i="1" dirty="0">
                <a:latin typeface="Calibri" panose="020F0502020204030204" pitchFamily="34" charset="0"/>
                <a:cs typeface="Calibri" panose="020F0502020204030204" pitchFamily="34" charset="0"/>
              </a:rPr>
              <a:t>البيئة الاجتماعية</a:t>
            </a:r>
            <a:r>
              <a:rPr lang="en-US" sz="1150" b="0" i="1" dirty="0"/>
              <a:t> </a:t>
            </a:r>
            <a:r>
              <a:rPr lang="en-US" sz="1150" i="1" dirty="0"/>
              <a:t>الفارغ:</a:t>
            </a:r>
          </a:p>
          <a:p>
            <a:pPr lvl="1" algn="r" rtl="1"/>
            <a:r>
              <a:rPr lang="en-US" sz="1150" i="1" dirty="0"/>
              <a:t>املأ الأشخاص والمجموعات والمنظمات والسلطات والأعراف التي يمكن أن تحمي الأطفال</a:t>
            </a:r>
          </a:p>
          <a:p>
            <a:pPr lvl="1" algn="r" rtl="1"/>
            <a:r>
              <a:rPr lang="en-GB" sz="1150" i="1" dirty="0"/>
              <a:t>المعايير الاجتماعية والثقافية هي القواعد التي تستخدمها مجموعة أو مجتمع لتحديد ما هو مناسب وغير مناسب في السلوك والتعبير والقيم.</a:t>
            </a:r>
            <a:endParaRPr lang="en-US" sz="1150" i="1" dirty="0"/>
          </a:p>
          <a:p>
            <a:pPr algn="r" rtl="1"/>
            <a:r>
              <a:rPr lang="en-US" sz="1150" dirty="0"/>
              <a:t>امنح </a:t>
            </a:r>
            <a:r>
              <a:rPr lang="en-US" sz="1150" dirty="0" err="1"/>
              <a:t>المشاركين</a:t>
            </a:r>
            <a:r>
              <a:rPr lang="en-US" sz="1150" dirty="0"/>
              <a:t> </a:t>
            </a:r>
            <a:r>
              <a:rPr lang="ar-SA" sz="1150" dirty="0"/>
              <a:t>٥</a:t>
            </a:r>
            <a:r>
              <a:rPr lang="en-US" sz="1150" dirty="0"/>
              <a:t> دقائق للتفكير</a:t>
            </a:r>
          </a:p>
          <a:p>
            <a:pPr algn="r" rtl="1"/>
            <a:r>
              <a:rPr lang="en-US" sz="1150" dirty="0"/>
              <a:t>تجول في الغرفة وتحقق من فهم الجميع.</a:t>
            </a:r>
          </a:p>
          <a:p>
            <a:pPr marL="0" indent="0" algn="r" rtl="1">
              <a:buNone/>
            </a:pPr>
            <a:endParaRPr lang="en-US" sz="1150" dirty="0"/>
          </a:p>
          <a:p>
            <a:pPr marL="0" indent="0" algn="r" rtl="1">
              <a:buNone/>
            </a:pPr>
            <a:r>
              <a:rPr lang="en-US" sz="1150" b="1" dirty="0"/>
              <a:t>مناقشة عامة</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150" dirty="0"/>
              <a:t>قم ب</a:t>
            </a:r>
            <a:r>
              <a:rPr lang="en-US" sz="1150" dirty="0" err="1"/>
              <a:t>رسم</a:t>
            </a:r>
            <a:r>
              <a:rPr lang="en-US" sz="1150" dirty="0"/>
              <a:t> </a:t>
            </a:r>
            <a:r>
              <a:rPr lang="ar-SA" sz="1150" dirty="0"/>
              <a:t>بياني </a:t>
            </a:r>
            <a:r>
              <a:rPr lang="en-US" sz="1150" dirty="0" err="1"/>
              <a:t>على</a:t>
            </a:r>
            <a:r>
              <a:rPr lang="en-US" sz="1150" dirty="0"/>
              <a:t> اللوح الورقي</a:t>
            </a:r>
          </a:p>
          <a:p>
            <a:pPr algn="r" rtl="1"/>
            <a:r>
              <a:rPr lang="en-GB" sz="1150" dirty="0"/>
              <a:t>اطلب من متطوع </a:t>
            </a:r>
            <a:r>
              <a:rPr lang="en-GB" sz="1150" dirty="0" err="1"/>
              <a:t>واحد</a:t>
            </a:r>
            <a:r>
              <a:rPr lang="en-GB" sz="1150" dirty="0"/>
              <a:t> </a:t>
            </a:r>
            <a:r>
              <a:rPr lang="ar-SA" sz="1150" dirty="0"/>
              <a:t>ل</a:t>
            </a:r>
            <a:r>
              <a:rPr lang="en-GB" sz="1150" dirty="0" err="1"/>
              <a:t>كل</a:t>
            </a:r>
            <a:r>
              <a:rPr lang="en-GB" sz="1150" dirty="0"/>
              <a:t> طبقة </a:t>
            </a:r>
            <a:r>
              <a:rPr lang="en-GB" sz="1150" dirty="0" err="1"/>
              <a:t>مشاركة</a:t>
            </a:r>
            <a:r>
              <a:rPr lang="en-GB" sz="1150" dirty="0"/>
              <a:t> </a:t>
            </a:r>
            <a:r>
              <a:rPr lang="ar-SA" sz="1150" dirty="0"/>
              <a:t>إجاباتهم</a:t>
            </a:r>
            <a:endParaRPr lang="en-GB" sz="1150" dirty="0"/>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50" dirty="0" err="1"/>
              <a:t>اكتب</a:t>
            </a:r>
            <a:r>
              <a:rPr lang="en-GB" sz="1150" dirty="0"/>
              <a:t> </a:t>
            </a:r>
            <a:r>
              <a:rPr lang="ar-SA" sz="1150" dirty="0"/>
              <a:t>إجاباتهم</a:t>
            </a:r>
            <a:r>
              <a:rPr lang="en-GB" sz="1150" dirty="0"/>
              <a:t> في الطبقة اليمنى من </a:t>
            </a:r>
            <a:r>
              <a:rPr lang="en-GB" sz="1150" dirty="0" err="1"/>
              <a:t>الرسم</a:t>
            </a:r>
            <a:r>
              <a:rPr lang="en-GB" sz="1150" dirty="0"/>
              <a:t> </a:t>
            </a:r>
            <a:r>
              <a:rPr lang="en-GB" sz="1150" dirty="0" err="1"/>
              <a:t>ال</a:t>
            </a:r>
            <a:r>
              <a:rPr lang="ar-SA" sz="1150" dirty="0"/>
              <a:t>بياني </a:t>
            </a:r>
            <a:r>
              <a:rPr lang="en-GB" sz="1150" dirty="0" err="1"/>
              <a:t>المرسوم</a:t>
            </a:r>
            <a:r>
              <a:rPr lang="en-GB" sz="1150" dirty="0"/>
              <a:t> على اللوح الورقي.</a:t>
            </a:r>
          </a:p>
          <a:p>
            <a:pPr algn="r" rtl="1"/>
            <a:r>
              <a:rPr lang="en-GB" sz="1150" dirty="0"/>
              <a:t>قم بمراجعة </a:t>
            </a:r>
            <a:r>
              <a:rPr lang="en-GB" sz="1150" dirty="0" err="1"/>
              <a:t>واستكمال</a:t>
            </a:r>
            <a:r>
              <a:rPr lang="en-GB" sz="1150" dirty="0"/>
              <a:t> </a:t>
            </a:r>
            <a:r>
              <a:rPr lang="en-GB" sz="1150" dirty="0" err="1"/>
              <a:t>ال</a:t>
            </a:r>
            <a:r>
              <a:rPr lang="ar-SA" sz="1150" dirty="0"/>
              <a:t>إجابات</a:t>
            </a:r>
            <a:r>
              <a:rPr lang="en-GB" sz="1150" dirty="0"/>
              <a:t> المشتركة بناءً على الإجابات المحتملة المدرجة أدناه</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50" b="1" dirty="0"/>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SA" sz="1150" b="1" dirty="0"/>
              <a:t>يتبع</a:t>
            </a:r>
            <a:r>
              <a:rPr lang="en-US" sz="1150" b="1" dirty="0">
                <a:sym typeface="Wingdings" panose="05000000000000000000" pitchFamily="2" charset="2"/>
              </a:rPr>
              <a:t></a:t>
            </a:r>
            <a:endParaRPr lang="en-US" sz="1150" b="1" dirty="0"/>
          </a:p>
        </p:txBody>
      </p:sp>
      <p:sp>
        <p:nvSpPr>
          <p:cNvPr id="6" name="Slide Image Placeholder 5">
            <a:extLst>
              <a:ext uri="{FF2B5EF4-FFF2-40B4-BE49-F238E27FC236}">
                <a16:creationId xmlns:a16="http://schemas.microsoft.com/office/drawing/2014/main" id="{A336EEF7-874D-209A-8D00-931E5B1A3CC8}"/>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36264F6-19EB-2E3F-237E-407BF84BC91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24</a:t>
            </a:fld>
            <a:endParaRPr lang="en-US" sz="1200" dirty="0">
              <a:latin typeface="+mn-lt"/>
            </a:endParaRPr>
          </a:p>
        </p:txBody>
      </p:sp>
    </p:spTree>
    <p:extLst>
      <p:ext uri="{BB962C8B-B14F-4D97-AF65-F5344CB8AC3E}">
        <p14:creationId xmlns:p14="http://schemas.microsoft.com/office/powerpoint/2010/main" val="1267053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4662" y="460375"/>
            <a:ext cx="6143625" cy="9211334"/>
          </a:xfrm>
        </p:spPr>
        <p:txBody>
          <a:bodyPr/>
          <a:lstStyle/>
          <a:p>
            <a:pPr marL="0" lvl="0" indent="0" algn="r" rtl="1">
              <a:buNone/>
            </a:pPr>
            <a:r>
              <a:rPr lang="ar-SA" b="1" dirty="0">
                <a:latin typeface="Calibri" panose="020F0502020204030204" pitchFamily="34" charset="0"/>
                <a:cs typeface="Calibri" panose="020F0502020204030204" pitchFamily="34" charset="0"/>
              </a:rPr>
              <a:t>الإجابات</a:t>
            </a:r>
            <a:r>
              <a:rPr lang="en-US" b="1" dirty="0">
                <a:latin typeface="Calibri" panose="020F0502020204030204" pitchFamily="34" charset="0"/>
                <a:cs typeface="Calibri" panose="020F0502020204030204" pitchFamily="34" charset="0"/>
              </a:rPr>
              <a:t> الممكنة</a:t>
            </a:r>
          </a:p>
          <a:p>
            <a:pPr lvl="0" algn="r" rtl="1"/>
            <a:r>
              <a:rPr lang="ar-SA" b="1" dirty="0">
                <a:latin typeface="Calibri" panose="020F0502020204030204" pitchFamily="34" charset="0"/>
                <a:cs typeface="Calibri" panose="020F0502020204030204" pitchFamily="34" charset="0"/>
              </a:rPr>
              <a:t>ال</a:t>
            </a:r>
            <a:r>
              <a:rPr lang="en-US" b="1" dirty="0" err="1">
                <a:latin typeface="Calibri" panose="020F0502020204030204" pitchFamily="34" charset="0"/>
                <a:cs typeface="Calibri" panose="020F0502020204030204" pitchFamily="34" charset="0"/>
              </a:rPr>
              <a:t>عائلة:</a:t>
            </a:r>
            <a:r>
              <a:rPr lang="en-US" dirty="0" err="1">
                <a:latin typeface="Calibri" panose="020F0502020204030204" pitchFamily="34" charset="0"/>
                <a:cs typeface="Calibri" panose="020F0502020204030204" pitchFamily="34" charset="0"/>
              </a:rPr>
              <a:t>الآباء</a:t>
            </a:r>
            <a:r>
              <a:rPr lang="en-US" dirty="0">
                <a:latin typeface="Calibri" panose="020F0502020204030204" pitchFamily="34" charset="0"/>
                <a:cs typeface="Calibri" panose="020F0502020204030204" pitchFamily="34" charset="0"/>
              </a:rPr>
              <a:t> / مقدمو الرعاية ، الأشقاء ، الخالات والأعمام ، أبناء العم ، الأجداد ، ...</a:t>
            </a:r>
            <a:endParaRPr lang="en-BE" dirty="0">
              <a:latin typeface="Calibri" panose="020F0502020204030204" pitchFamily="34" charset="0"/>
              <a:cs typeface="Calibri" panose="020F0502020204030204" pitchFamily="34" charset="0"/>
            </a:endParaRPr>
          </a:p>
          <a:p>
            <a:pPr lvl="0" algn="r" rtl="1"/>
            <a:r>
              <a:rPr lang="ar-SA" b="1" dirty="0">
                <a:latin typeface="Calibri" panose="020F0502020204030204" pitchFamily="34" charset="0"/>
                <a:cs typeface="Calibri" panose="020F0502020204030204" pitchFamily="34" charset="0"/>
              </a:rPr>
              <a:t>ال</a:t>
            </a:r>
            <a:r>
              <a:rPr lang="en-US" b="1" dirty="0" err="1">
                <a:latin typeface="Calibri" panose="020F0502020204030204" pitchFamily="34" charset="0"/>
                <a:cs typeface="Calibri" panose="020F0502020204030204" pitchFamily="34" charset="0"/>
              </a:rPr>
              <a:t>مجتمع</a:t>
            </a:r>
            <a:r>
              <a:rPr lang="ar-SA" b="1" dirty="0">
                <a:latin typeface="Calibri" panose="020F0502020204030204" pitchFamily="34" charset="0"/>
                <a:cs typeface="Calibri" panose="020F0502020204030204" pitchFamily="34" charset="0"/>
              </a:rPr>
              <a:t> المحلي</a:t>
            </a:r>
            <a:r>
              <a:rPr lang="en-US" b="1"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الجيران</a:t>
            </a:r>
            <a:r>
              <a:rPr lang="en-US" dirty="0">
                <a:latin typeface="Calibri" panose="020F0502020204030204" pitchFamily="34" charset="0"/>
                <a:cs typeface="Calibri" panose="020F0502020204030204" pitchFamily="34" charset="0"/>
              </a:rPr>
              <a:t> والمعلمين وقادة المجتمع ...</a:t>
            </a:r>
            <a:endParaRPr lang="en-BE" dirty="0">
              <a:latin typeface="Calibri" panose="020F0502020204030204" pitchFamily="34" charset="0"/>
              <a:cs typeface="Calibri" panose="020F0502020204030204" pitchFamily="34" charset="0"/>
            </a:endParaRPr>
          </a:p>
          <a:p>
            <a:pPr lvl="0" algn="r" rtl="1"/>
            <a:r>
              <a:rPr lang="ar-SA" b="1" dirty="0">
                <a:latin typeface="Calibri" panose="020F0502020204030204" pitchFamily="34" charset="0"/>
                <a:cs typeface="Calibri" panose="020F0502020204030204" pitchFamily="34" charset="0"/>
              </a:rPr>
              <a:t>ال</a:t>
            </a:r>
            <a:r>
              <a:rPr lang="en-US" b="1" dirty="0" err="1">
                <a:latin typeface="Calibri" panose="020F0502020204030204" pitchFamily="34" charset="0"/>
                <a:cs typeface="Calibri" panose="020F0502020204030204" pitchFamily="34" charset="0"/>
              </a:rPr>
              <a:t>مج</a:t>
            </a:r>
            <a:r>
              <a:rPr lang="ar-SA" b="1" dirty="0">
                <a:latin typeface="Calibri" panose="020F0502020204030204" pitchFamily="34" charset="0"/>
                <a:cs typeface="Calibri" panose="020F0502020204030204" pitchFamily="34" charset="0"/>
              </a:rPr>
              <a:t>تمع: </a:t>
            </a:r>
            <a:r>
              <a:rPr lang="en-US" dirty="0" err="1">
                <a:latin typeface="Calibri" panose="020F0502020204030204" pitchFamily="34" charset="0"/>
                <a:cs typeface="Calibri" panose="020F0502020204030204" pitchFamily="34" charset="0"/>
              </a:rPr>
              <a:t>الشرطة</a:t>
            </a:r>
            <a:r>
              <a:rPr lang="en-US" dirty="0">
                <a:latin typeface="Calibri" panose="020F0502020204030204" pitchFamily="34" charset="0"/>
                <a:cs typeface="Calibri" panose="020F0502020204030204" pitchFamily="34" charset="0"/>
              </a:rPr>
              <a:t> ، والسلطات المحلية ، والحكومة ، وجماعات حقوق المرأة ، ...</a:t>
            </a:r>
            <a:endParaRPr lang="en-BE" dirty="0">
              <a:latin typeface="Calibri" panose="020F0502020204030204" pitchFamily="34" charset="0"/>
              <a:cs typeface="Calibri" panose="020F0502020204030204" pitchFamily="34" charset="0"/>
            </a:endParaRPr>
          </a:p>
          <a:p>
            <a:pPr lvl="0" algn="r" rtl="1"/>
            <a:r>
              <a:rPr lang="en-US" b="1" dirty="0">
                <a:latin typeface="Calibri" panose="020F0502020204030204" pitchFamily="34" charset="0"/>
                <a:cs typeface="Calibri" panose="020F0502020204030204" pitchFamily="34" charset="0"/>
              </a:rPr>
              <a:t>الأعراف الاجتماعية والثقافية:</a:t>
            </a:r>
            <a:r>
              <a:rPr lang="en-US" dirty="0">
                <a:latin typeface="Calibri" panose="020F0502020204030204" pitchFamily="34" charset="0"/>
                <a:cs typeface="Calibri" panose="020F0502020204030204" pitchFamily="34" charset="0"/>
              </a:rPr>
              <a:t>لا ينبغي للمرأة أن تعمل خارج المنزل ، </a:t>
            </a:r>
            <a:r>
              <a:rPr lang="ar-SA" dirty="0">
                <a:latin typeface="Calibri" panose="020F0502020204030204" pitchFamily="34" charset="0"/>
                <a:cs typeface="Calibri" panose="020F0502020204030204" pitchFamily="34" charset="0"/>
              </a:rPr>
              <a:t>احترام</a:t>
            </a:r>
            <a:r>
              <a:rPr lang="en-US" dirty="0">
                <a:latin typeface="Calibri" panose="020F0502020204030204" pitchFamily="34" charset="0"/>
                <a:cs typeface="Calibri" panose="020F0502020204030204" pitchFamily="34" charset="0"/>
              </a:rPr>
              <a:t> كبار السن ، </a:t>
            </a:r>
            <a:r>
              <a:rPr lang="en-US" dirty="0" err="1">
                <a:latin typeface="Calibri" panose="020F0502020204030204" pitchFamily="34" charset="0"/>
                <a:cs typeface="Calibri" panose="020F0502020204030204" pitchFamily="34" charset="0"/>
              </a:rPr>
              <a:t>يجب</a:t>
            </a:r>
            <a:r>
              <a:rPr lang="en-US" dirty="0">
                <a:latin typeface="Calibri" panose="020F0502020204030204" pitchFamily="34" charset="0"/>
                <a:cs typeface="Calibri" panose="020F0502020204030204" pitchFamily="34" charset="0"/>
              </a:rPr>
              <a:t> أن ترتدي الفتيات ملابس </a:t>
            </a:r>
            <a:r>
              <a:rPr lang="en-US" dirty="0" err="1">
                <a:latin typeface="Calibri" panose="020F0502020204030204" pitchFamily="34" charset="0"/>
                <a:cs typeface="Calibri" panose="020F0502020204030204" pitchFamily="34" charset="0"/>
              </a:rPr>
              <a:t>أنثوية</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نم</a:t>
            </a:r>
            <a:r>
              <a:rPr lang="ar-SA" dirty="0">
                <a:latin typeface="Calibri" panose="020F0502020204030204" pitchFamily="34" charset="0"/>
                <a:cs typeface="Calibri" panose="020F0502020204030204" pitchFamily="34" charset="0"/>
              </a:rPr>
              <a:t>طية</a:t>
            </a:r>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ويتحمل</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ال</a:t>
            </a:r>
            <a:r>
              <a:rPr lang="ar-SA" dirty="0">
                <a:latin typeface="Calibri" panose="020F0502020204030204" pitchFamily="34" charset="0"/>
                <a:cs typeface="Calibri" panose="020F0502020204030204" pitchFamily="34" charset="0"/>
              </a:rPr>
              <a:t>فتى </a:t>
            </a:r>
            <a:r>
              <a:rPr lang="en-US" dirty="0" err="1">
                <a:latin typeface="Calibri" panose="020F0502020204030204" pitchFamily="34" charset="0"/>
                <a:cs typeface="Calibri" panose="020F0502020204030204" pitchFamily="34" charset="0"/>
              </a:rPr>
              <a:t>الأكبر</a:t>
            </a:r>
            <a:r>
              <a:rPr lang="en-US" dirty="0">
                <a:latin typeface="Calibri" panose="020F0502020204030204" pitchFamily="34" charset="0"/>
                <a:cs typeface="Calibri" panose="020F0502020204030204" pitchFamily="34" charset="0"/>
              </a:rPr>
              <a:t> المسؤولية تجاه إخوته ، ...</a:t>
            </a:r>
            <a:endParaRPr lang="en-GB" dirty="0">
              <a:latin typeface="Calibri" panose="020F0502020204030204" pitchFamily="34" charset="0"/>
              <a:cs typeface="Calibri" panose="020F0502020204030204" pitchFamily="34" charset="0"/>
            </a:endParaRPr>
          </a:p>
          <a:p>
            <a:pPr algn="r" rtl="1"/>
            <a:endParaRPr lang="en-CA" dirty="0"/>
          </a:p>
        </p:txBody>
      </p:sp>
      <p:sp>
        <p:nvSpPr>
          <p:cNvPr id="4" name="Google Shape;725;p48:notes">
            <a:extLst>
              <a:ext uri="{FF2B5EF4-FFF2-40B4-BE49-F238E27FC236}">
                <a16:creationId xmlns:a16="http://schemas.microsoft.com/office/drawing/2014/main" id="{62E2A186-72D6-B6BB-0379-118E1187190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25</a:t>
            </a:fld>
            <a:endParaRPr lang="en-US" sz="1200" dirty="0">
              <a:latin typeface="+mn-lt"/>
            </a:endParaRPr>
          </a:p>
        </p:txBody>
      </p:sp>
    </p:spTree>
    <p:extLst>
      <p:ext uri="{BB962C8B-B14F-4D97-AF65-F5344CB8AC3E}">
        <p14:creationId xmlns:p14="http://schemas.microsoft.com/office/powerpoint/2010/main" val="3568292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dirty="0" err="1"/>
              <a:t>عرض</a:t>
            </a:r>
            <a:r>
              <a:rPr lang="en-GB" dirty="0"/>
              <a:t> </a:t>
            </a:r>
            <a:r>
              <a:rPr lang="en-GB" dirty="0" err="1"/>
              <a:t>تعريف</a:t>
            </a:r>
            <a:r>
              <a:rPr lang="ar-SA" dirty="0"/>
              <a:t> </a:t>
            </a:r>
            <a:r>
              <a:rPr lang="en-GB" b="1" dirty="0" err="1"/>
              <a:t>الأعراف</a:t>
            </a:r>
            <a:r>
              <a:rPr lang="en-GB" b="1" dirty="0"/>
              <a:t> </a:t>
            </a:r>
            <a:r>
              <a:rPr lang="en-GB" b="1" dirty="0" err="1"/>
              <a:t>الاجتماعية</a:t>
            </a:r>
            <a:r>
              <a:rPr lang="ar-SA" b="1" dirty="0"/>
              <a:t> </a:t>
            </a:r>
            <a:r>
              <a:rPr lang="en-GB" dirty="0" err="1"/>
              <a:t>على</a:t>
            </a:r>
            <a:r>
              <a:rPr lang="en-GB" dirty="0"/>
              <a:t> الشريحة</a:t>
            </a:r>
          </a:p>
          <a:p>
            <a:pPr lvl="0" algn="r" rtl="1"/>
            <a:r>
              <a:rPr lang="en-GB" i="1" dirty="0"/>
              <a:t>هذه هي القواعد التي تستخدمها مجموعة أو مجتمع لتحديد ما هو مناسب وغير مناسب في السلوك والتعبير والقيم</a:t>
            </a:r>
          </a:p>
          <a:p>
            <a:pPr lvl="0" algn="r" rtl="1"/>
            <a:r>
              <a:rPr lang="en-GB" i="1" dirty="0"/>
              <a:t>هذه القواعد غير </a:t>
            </a:r>
            <a:r>
              <a:rPr lang="en-GB" i="1" dirty="0" err="1"/>
              <a:t>المكتوبة</a:t>
            </a:r>
            <a:r>
              <a:rPr lang="en-GB" i="1" dirty="0"/>
              <a:t> </a:t>
            </a:r>
            <a:r>
              <a:rPr lang="en-GB" i="1" dirty="0" err="1"/>
              <a:t>توجه</a:t>
            </a:r>
            <a:r>
              <a:rPr lang="ar-SA" i="1" dirty="0"/>
              <a:t> </a:t>
            </a:r>
            <a:r>
              <a:rPr lang="en-US" i="1" noProof="0" dirty="0" err="1"/>
              <a:t>سلوك</a:t>
            </a:r>
            <a:r>
              <a:rPr lang="ar-SA" i="1" noProof="0" dirty="0"/>
              <a:t> </a:t>
            </a:r>
            <a:r>
              <a:rPr lang="en-GB" i="1" dirty="0" err="1"/>
              <a:t>الأفراد</a:t>
            </a:r>
            <a:r>
              <a:rPr lang="en-GB" i="1" dirty="0"/>
              <a:t> والجماعات والمجتمعات.</a:t>
            </a:r>
          </a:p>
          <a:p>
            <a:pPr lvl="0" algn="r" rtl="1"/>
            <a:r>
              <a:rPr lang="en-GB" i="1" dirty="0"/>
              <a:t>من المهم فهم المعايير الاجتماعية والثقافية القائمة للأسباب التالية:</a:t>
            </a:r>
          </a:p>
          <a:p>
            <a:pPr lvl="1" algn="r" rtl="1"/>
            <a:r>
              <a:rPr lang="en-GB" i="1" dirty="0"/>
              <a:t>يمكنهم حماية الأطفال</a:t>
            </a:r>
          </a:p>
          <a:p>
            <a:pPr lvl="1" algn="r" rtl="1"/>
            <a:r>
              <a:rPr lang="en-GB" i="1" dirty="0"/>
              <a:t>يمكنهم أيضًا </a:t>
            </a:r>
            <a:r>
              <a:rPr lang="en-GB" i="1" dirty="0" err="1"/>
              <a:t>تمكين</a:t>
            </a:r>
            <a:r>
              <a:rPr lang="en-GB" i="1" dirty="0"/>
              <a:t> </a:t>
            </a:r>
            <a:r>
              <a:rPr lang="ar-SA" i="1" dirty="0"/>
              <a:t>(= </a:t>
            </a:r>
            <a:r>
              <a:rPr lang="ar-SA" i="1" dirty="0" err="1"/>
              <a:t>ا</a:t>
            </a:r>
            <a:r>
              <a:rPr lang="en-GB" i="1" dirty="0" err="1"/>
              <a:t>لسماح</a:t>
            </a:r>
            <a:r>
              <a:rPr lang="ar-SA" i="1" dirty="0"/>
              <a:t>، </a:t>
            </a:r>
            <a:r>
              <a:rPr lang="en-GB" i="1" dirty="0" err="1"/>
              <a:t>جعله</a:t>
            </a:r>
            <a:r>
              <a:rPr lang="en-GB" i="1" dirty="0"/>
              <a:t> ممكنًا) العنف أو الإساءة للأطفال. هذا </a:t>
            </a:r>
            <a:r>
              <a:rPr lang="en-GB" i="1" dirty="0" err="1"/>
              <a:t>ما</a:t>
            </a:r>
            <a:r>
              <a:rPr lang="en-GB" i="1" dirty="0"/>
              <a:t> </a:t>
            </a:r>
            <a:r>
              <a:rPr lang="en-GB" i="1" dirty="0" err="1"/>
              <a:t>نسميه</a:t>
            </a:r>
            <a:r>
              <a:rPr lang="ar-SA" i="1" dirty="0"/>
              <a:t> بالأعراف </a:t>
            </a:r>
            <a:r>
              <a:rPr lang="en-GB" i="1" dirty="0" err="1"/>
              <a:t>الاجتماعية</a:t>
            </a:r>
            <a:r>
              <a:rPr lang="en-GB" i="1" dirty="0"/>
              <a:t> الضارة.</a:t>
            </a:r>
          </a:p>
        </p:txBody>
      </p:sp>
      <p:sp>
        <p:nvSpPr>
          <p:cNvPr id="6" name="Slide Image Placeholder 5">
            <a:extLst>
              <a:ext uri="{FF2B5EF4-FFF2-40B4-BE49-F238E27FC236}">
                <a16:creationId xmlns:a16="http://schemas.microsoft.com/office/drawing/2014/main" id="{1F315029-69A9-FE8C-B9FE-16624DABC7D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67EEF6C-BF17-17A5-FA20-0D72967B0F6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26</a:t>
            </a:fld>
            <a:endParaRPr lang="en-US" sz="1200" dirty="0">
              <a:latin typeface="+mn-lt"/>
            </a:endParaRPr>
          </a:p>
        </p:txBody>
      </p:sp>
    </p:spTree>
    <p:extLst>
      <p:ext uri="{BB962C8B-B14F-4D97-AF65-F5344CB8AC3E}">
        <p14:creationId xmlns:p14="http://schemas.microsoft.com/office/powerpoint/2010/main" val="711345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US" b="1" dirty="0" err="1"/>
              <a:t>التكي</a:t>
            </a:r>
            <a:r>
              <a:rPr lang="ar-SA" b="1" dirty="0" err="1"/>
              <a:t>ي</a:t>
            </a:r>
            <a:r>
              <a:rPr lang="en-US" b="1" dirty="0" err="1"/>
              <a:t>ف</a:t>
            </a:r>
            <a:r>
              <a:rPr lang="en-US" b="1" dirty="0"/>
              <a:t> </a:t>
            </a:r>
            <a:r>
              <a:rPr lang="ar-SA" b="1" dirty="0"/>
              <a:t>بحسب</a:t>
            </a:r>
            <a:r>
              <a:rPr lang="en-US" b="1" dirty="0"/>
              <a:t> السياق</a:t>
            </a:r>
          </a:p>
          <a:p>
            <a:pPr marL="182563" indent="-182563" algn="r" rtl="1"/>
            <a:r>
              <a:rPr lang="en-US" dirty="0"/>
              <a:t>إذا كنت تقدم هذا التدريب في </a:t>
            </a:r>
            <a:r>
              <a:rPr lang="en-US" dirty="0" err="1"/>
              <a:t>سياق</a:t>
            </a:r>
            <a:r>
              <a:rPr lang="en-US" dirty="0"/>
              <a:t> </a:t>
            </a:r>
            <a:r>
              <a:rPr lang="ar-SA" dirty="0" err="1"/>
              <a:t>ت</a:t>
            </a:r>
            <a:r>
              <a:rPr lang="en-US" dirty="0" err="1"/>
              <a:t>كون</a:t>
            </a:r>
            <a:r>
              <a:rPr lang="en-US" dirty="0"/>
              <a:t> فيه المثلية الجنسية أو التعبير عن هوية جنسية مختلفة عن تلك التي تم تحديدها عند الولادة أمرًا غير قانوني أو </a:t>
            </a:r>
            <a:r>
              <a:rPr lang="en-US" dirty="0" err="1"/>
              <a:t>محظورًا</a:t>
            </a:r>
            <a:r>
              <a:rPr lang="en-US" dirty="0"/>
              <a:t> </a:t>
            </a:r>
            <a:r>
              <a:rPr lang="en-US" dirty="0" err="1"/>
              <a:t>اجتماعيًا</a:t>
            </a:r>
            <a:r>
              <a:rPr lang="ar-SA" dirty="0"/>
              <a:t>:</a:t>
            </a:r>
            <a:endParaRPr lang="en-US" dirty="0"/>
          </a:p>
          <a:p>
            <a:pPr marL="627063" lvl="1" indent="-182563" algn="r" rtl="1"/>
            <a:r>
              <a:rPr lang="en-US" dirty="0"/>
              <a:t>ضع في اعتبارك إلى أي مدى يكون من الآمن مناقشة هذه المواضيع</a:t>
            </a:r>
          </a:p>
          <a:p>
            <a:pPr marL="627063" lvl="1" indent="-182563" algn="r" rtl="1"/>
            <a:r>
              <a:rPr lang="ar-SA" dirty="0"/>
              <a:t>تكييف</a:t>
            </a:r>
            <a:r>
              <a:rPr lang="en-US" dirty="0"/>
              <a:t> المحتوى حسب الحاجة</a:t>
            </a:r>
            <a:endParaRPr lang="en-US" b="1" dirty="0"/>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______________________________________________________________________________</a:t>
            </a:r>
            <a:endParaRPr lang="en-GB" b="0" dirty="0"/>
          </a:p>
          <a:p>
            <a:pPr marL="0" indent="0" algn="r" rtl="1">
              <a:buNone/>
            </a:pPr>
            <a:endParaRPr lang="en-US" b="1" dirty="0"/>
          </a:p>
          <a:p>
            <a:pPr marL="0" indent="0" algn="r" rtl="1">
              <a:buNone/>
            </a:pPr>
            <a:r>
              <a:rPr lang="ar-SA" b="1" dirty="0"/>
              <a:t>الشرح</a:t>
            </a:r>
            <a:endParaRPr lang="en-US" b="1" dirty="0"/>
          </a:p>
          <a:p>
            <a:pPr algn="r" rtl="1"/>
            <a:r>
              <a:rPr lang="en-US" i="0" dirty="0" err="1"/>
              <a:t>عرض</a:t>
            </a:r>
            <a:r>
              <a:rPr lang="en-US" i="0" dirty="0"/>
              <a:t> الشريحة</a:t>
            </a:r>
          </a:p>
          <a:p>
            <a:pPr algn="r" rtl="1"/>
            <a:r>
              <a:rPr lang="en-US" i="1" dirty="0"/>
              <a:t>هذه المصطلحات هي أعراف اجتماعية ضارة.</a:t>
            </a:r>
          </a:p>
          <a:p>
            <a:pPr algn="r" rtl="1"/>
            <a:r>
              <a:rPr lang="en-US" i="1" dirty="0"/>
              <a:t>هل يفهم الجميع ما يعنيه كل مصطلح؟</a:t>
            </a:r>
          </a:p>
          <a:p>
            <a:pPr algn="r" rtl="1"/>
            <a:r>
              <a:rPr lang="en-CA" dirty="0"/>
              <a:t>اشرح المصطلحات عند الضرورة:</a:t>
            </a:r>
            <a:endParaRPr lang="en-BE" dirty="0"/>
          </a:p>
          <a:p>
            <a:pPr marL="627063" marR="0" lvl="1" indent="-1698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1" dirty="0" err="1">
                <a:solidFill>
                  <a:schemeClr val="bg1"/>
                </a:solidFill>
                <a:latin typeface="Calibri" panose="020F0502020204030204" pitchFamily="34" charset="0"/>
                <a:cs typeface="Calibri" panose="020F0502020204030204" pitchFamily="34" charset="0"/>
              </a:rPr>
              <a:t>التمييز</a:t>
            </a:r>
            <a:r>
              <a:rPr lang="en-CA" sz="1200" b="1" dirty="0">
                <a:solidFill>
                  <a:schemeClr val="bg1"/>
                </a:solidFill>
                <a:latin typeface="Calibri" panose="020F0502020204030204" pitchFamily="34" charset="0"/>
                <a:cs typeface="Calibri" panose="020F0502020204030204" pitchFamily="34" charset="0"/>
              </a:rPr>
              <a:t> </a:t>
            </a:r>
            <a:r>
              <a:rPr lang="en-CA" sz="1200" b="1" dirty="0" err="1">
                <a:solidFill>
                  <a:schemeClr val="bg1"/>
                </a:solidFill>
                <a:latin typeface="Calibri" panose="020F0502020204030204" pitchFamily="34" charset="0"/>
                <a:cs typeface="Calibri" panose="020F0502020204030204" pitchFamily="34" charset="0"/>
              </a:rPr>
              <a:t>على</a:t>
            </a:r>
            <a:r>
              <a:rPr lang="en-CA" sz="1200" b="1" dirty="0">
                <a:solidFill>
                  <a:schemeClr val="bg1"/>
                </a:solidFill>
                <a:latin typeface="Calibri" panose="020F0502020204030204" pitchFamily="34" charset="0"/>
                <a:cs typeface="Calibri" panose="020F0502020204030204" pitchFamily="34" charset="0"/>
              </a:rPr>
              <a:t> </a:t>
            </a:r>
            <a:r>
              <a:rPr lang="en-CA" sz="1200" b="1" dirty="0" err="1">
                <a:solidFill>
                  <a:schemeClr val="bg1"/>
                </a:solidFill>
                <a:latin typeface="Calibri" panose="020F0502020204030204" pitchFamily="34" charset="0"/>
                <a:cs typeface="Calibri" panose="020F0502020204030204" pitchFamily="34" charset="0"/>
              </a:rPr>
              <a:t>أساس</a:t>
            </a:r>
            <a:r>
              <a:rPr lang="en-CA" sz="1200" b="1" dirty="0">
                <a:solidFill>
                  <a:schemeClr val="bg1"/>
                </a:solidFill>
                <a:latin typeface="Calibri" panose="020F0502020204030204" pitchFamily="34" charset="0"/>
                <a:cs typeface="Calibri" panose="020F0502020204030204" pitchFamily="34" charset="0"/>
              </a:rPr>
              <a:t> </a:t>
            </a:r>
            <a:r>
              <a:rPr lang="en-CA" sz="1200" b="1" dirty="0" err="1">
                <a:solidFill>
                  <a:schemeClr val="bg1"/>
                </a:solidFill>
                <a:latin typeface="Calibri" panose="020F0502020204030204" pitchFamily="34" charset="0"/>
                <a:cs typeface="Calibri" panose="020F0502020204030204" pitchFamily="34" charset="0"/>
              </a:rPr>
              <a:t>الجنس</a:t>
            </a:r>
            <a:r>
              <a:rPr lang="en-GB" b="1" dirty="0"/>
              <a:t>:</a:t>
            </a:r>
            <a:r>
              <a:rPr lang="en-GB" dirty="0"/>
              <a:t>التحيز أو التمييز على أساس الجنس </a:t>
            </a:r>
            <a:r>
              <a:rPr lang="en-GB" dirty="0" err="1"/>
              <a:t>أو</a:t>
            </a:r>
            <a:r>
              <a:rPr lang="en-GB" dirty="0"/>
              <a:t> </a:t>
            </a:r>
            <a:r>
              <a:rPr lang="en-GB" dirty="0" err="1"/>
              <a:t>ال</a:t>
            </a:r>
            <a:r>
              <a:rPr lang="ar-SA" dirty="0"/>
              <a:t>هوية </a:t>
            </a:r>
            <a:r>
              <a:rPr lang="ar-SA" dirty="0" err="1"/>
              <a:t>الجندرية</a:t>
            </a:r>
            <a:r>
              <a:rPr lang="en-GB" dirty="0"/>
              <a:t> ، على سبيل المثال ضد النساء والفتيات.</a:t>
            </a:r>
            <a:endParaRPr lang="en-BE" dirty="0"/>
          </a:p>
          <a:p>
            <a:pPr marL="627063" marR="0" lvl="1" indent="-1698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err="1"/>
              <a:t>ا</a:t>
            </a:r>
            <a:r>
              <a:rPr lang="ar-SA" sz="1200" b="1" i="0" dirty="0">
                <a:solidFill>
                  <a:schemeClr val="bg1"/>
                </a:solidFill>
                <a:effectLst/>
                <a:latin typeface="Calibri" panose="020F0502020204030204" pitchFamily="34" charset="0"/>
                <a:cs typeface="Calibri" panose="020F0502020204030204" pitchFamily="34" charset="0"/>
              </a:rPr>
              <a:t>لتمييز ضد العمر</a:t>
            </a:r>
            <a:r>
              <a:rPr lang="en-GB" b="1" dirty="0"/>
              <a:t>:</a:t>
            </a:r>
            <a:r>
              <a:rPr lang="en-GB" dirty="0"/>
              <a:t>التحيز أو التمييز على أساس صغر السن ، على سبيل المثال الآراء السلبية عن الأطفال والشباب</a:t>
            </a:r>
            <a:endParaRPr lang="en-BE" dirty="0"/>
          </a:p>
          <a:p>
            <a:pPr lvl="1" algn="r" rtl="1"/>
            <a:r>
              <a:rPr lang="ar-SA" b="1" dirty="0"/>
              <a:t>ال</a:t>
            </a:r>
            <a:r>
              <a:rPr lang="en-GB" b="1" dirty="0" err="1"/>
              <a:t>عنصرية:</a:t>
            </a:r>
            <a:r>
              <a:rPr lang="en-GB" dirty="0" err="1"/>
              <a:t>التحيز</a:t>
            </a:r>
            <a:r>
              <a:rPr lang="en-GB" dirty="0"/>
              <a:t> أو التمييز على أساس </a:t>
            </a:r>
            <a:r>
              <a:rPr lang="en-GB" dirty="0" err="1"/>
              <a:t>العرق</a:t>
            </a:r>
            <a:r>
              <a:rPr lang="en-GB" dirty="0"/>
              <a:t> </a:t>
            </a:r>
            <a:r>
              <a:rPr lang="en-GB" dirty="0" err="1"/>
              <a:t>وال</a:t>
            </a:r>
            <a:r>
              <a:rPr lang="ar-SA" dirty="0"/>
              <a:t>إثنية</a:t>
            </a:r>
            <a:endParaRPr lang="en-BE" dirty="0"/>
          </a:p>
          <a:p>
            <a:pPr marL="627063" marR="0" lvl="1" indent="-1698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err="1"/>
              <a:t>ا</a:t>
            </a:r>
            <a:r>
              <a:rPr lang="ar-SA" sz="1200" b="1" dirty="0">
                <a:solidFill>
                  <a:schemeClr val="bg1"/>
                </a:solidFill>
                <a:latin typeface="Calibri" panose="020F0502020204030204" pitchFamily="34" charset="0"/>
                <a:cs typeface="Calibri" panose="020F0502020204030204" pitchFamily="34" charset="0"/>
              </a:rPr>
              <a:t>التمييز ضد ذوي الاحتياجات الخاصة: </a:t>
            </a:r>
            <a:r>
              <a:rPr lang="en-GB" dirty="0" err="1"/>
              <a:t>التحيز</a:t>
            </a:r>
            <a:r>
              <a:rPr lang="en-GB" dirty="0"/>
              <a:t> أو التمييز على أساس قدرة الشخص ، على سبيل المثال الآراء السلبية حول الأشخاص </a:t>
            </a:r>
            <a:r>
              <a:rPr lang="en-GB" dirty="0" err="1"/>
              <a:t>ذوي</a:t>
            </a:r>
            <a:r>
              <a:rPr lang="en-GB" dirty="0"/>
              <a:t> </a:t>
            </a:r>
            <a:r>
              <a:rPr lang="en-GB" dirty="0" err="1"/>
              <a:t>الإ</a:t>
            </a:r>
            <a:r>
              <a:rPr lang="ar-SA" dirty="0" err="1"/>
              <a:t>حتياجات</a:t>
            </a:r>
            <a:r>
              <a:rPr lang="ar-SA" dirty="0"/>
              <a:t> الخاصة</a:t>
            </a:r>
            <a:endParaRPr lang="en-BE" dirty="0"/>
          </a:p>
          <a:p>
            <a:pPr lvl="1" algn="r" rtl="1"/>
            <a:r>
              <a:rPr lang="en-GB" b="1" dirty="0"/>
              <a:t>رهاب المثلية:</a:t>
            </a:r>
            <a:r>
              <a:rPr lang="en-GB" dirty="0"/>
              <a:t>التحيز أو التمييز على أساس التوجه الجنسي للشخص ، على سبيل المثال الآراء السلبية </a:t>
            </a:r>
            <a:r>
              <a:rPr lang="en-GB" dirty="0" err="1"/>
              <a:t>حول</a:t>
            </a:r>
            <a:r>
              <a:rPr lang="en-GB" dirty="0"/>
              <a:t> </a:t>
            </a:r>
            <a:r>
              <a:rPr lang="en-GB" dirty="0" err="1"/>
              <a:t>الأشخاص</a:t>
            </a:r>
            <a:r>
              <a:rPr lang="ar-SA" dirty="0"/>
              <a:t> من مجتمع الميم.</a:t>
            </a:r>
            <a:endParaRPr lang="en-BE" dirty="0"/>
          </a:p>
          <a:p>
            <a:pPr marL="627063" marR="0" lvl="1" indent="-1698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b="1" dirty="0">
                <a:solidFill>
                  <a:schemeClr val="bg1"/>
                </a:solidFill>
                <a:latin typeface="Calibri" panose="020F0502020204030204" pitchFamily="34" charset="0"/>
                <a:cs typeface="Calibri" panose="020F0502020204030204" pitchFamily="34" charset="0"/>
              </a:rPr>
              <a:t>الطبقية </a:t>
            </a:r>
            <a:r>
              <a:rPr lang="en-GB" b="1" dirty="0"/>
              <a:t>:</a:t>
            </a:r>
            <a:r>
              <a:rPr lang="en-GB" dirty="0"/>
              <a:t>التحيز أو التمييز القائم على الطبقة الاجتماعية للفرد (يمكن أن يشمل الأشخاص الذين يعيشون في فقر ، أو الطبقة العاملة ، أو الطبقة الوسطى ، أو الطبقة العليا)</a:t>
            </a:r>
          </a:p>
          <a:p>
            <a:pPr lvl="1" algn="r" rtl="1"/>
            <a:endParaRPr lang="en-GB" dirty="0"/>
          </a:p>
          <a:p>
            <a:pPr marL="0" indent="0" algn="r" rtl="1">
              <a:buNone/>
            </a:pPr>
            <a:r>
              <a:rPr lang="ar-SA" b="1" dirty="0"/>
              <a:t>يتبع</a:t>
            </a:r>
            <a:r>
              <a:rPr lang="en-GB" b="1" dirty="0">
                <a:sym typeface="Wingdings" panose="05000000000000000000" pitchFamily="2" charset="2"/>
              </a:rPr>
              <a:t></a:t>
            </a:r>
            <a:endParaRPr lang="en-GB" b="1" dirty="0"/>
          </a:p>
        </p:txBody>
      </p:sp>
      <p:sp>
        <p:nvSpPr>
          <p:cNvPr id="8" name="Slide Image Placeholder 7">
            <a:extLst>
              <a:ext uri="{FF2B5EF4-FFF2-40B4-BE49-F238E27FC236}">
                <a16:creationId xmlns:a16="http://schemas.microsoft.com/office/drawing/2014/main" id="{C7F44323-A540-59FE-1C13-D734B850E845}"/>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8A9F454-0171-687B-7AED-2D0986BD42F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27</a:t>
            </a:fld>
            <a:endParaRPr lang="en-US" sz="1200" dirty="0">
              <a:latin typeface="+mn-lt"/>
            </a:endParaRPr>
          </a:p>
        </p:txBody>
      </p:sp>
    </p:spTree>
    <p:extLst>
      <p:ext uri="{BB962C8B-B14F-4D97-AF65-F5344CB8AC3E}">
        <p14:creationId xmlns:p14="http://schemas.microsoft.com/office/powerpoint/2010/main" val="1828311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4662" y="460375"/>
            <a:ext cx="6143625" cy="9211334"/>
          </a:xfrm>
        </p:spPr>
        <p:txBody>
          <a:bodyPr/>
          <a:lstStyle/>
          <a:p>
            <a:pPr marL="0" indent="0" algn="r" rtl="1">
              <a:buNone/>
            </a:pPr>
            <a:r>
              <a:rPr lang="en-GB" b="1" dirty="0"/>
              <a:t>مناقشة </a:t>
            </a:r>
            <a:r>
              <a:rPr lang="en-GB" b="1" dirty="0" err="1"/>
              <a:t>عامة</a:t>
            </a:r>
            <a:r>
              <a:rPr lang="en-GB" b="1" dirty="0"/>
              <a:t> </a:t>
            </a:r>
            <a:r>
              <a:rPr lang="ar-SA" b="1" dirty="0"/>
              <a:t>(٥ دقائق)</a:t>
            </a:r>
          </a:p>
          <a:p>
            <a:pPr marL="0" indent="0" algn="r" rtl="1">
              <a:buNone/>
            </a:pPr>
            <a:r>
              <a:rPr lang="en-US" i="1" dirty="0" err="1"/>
              <a:t>هل</a:t>
            </a:r>
            <a:r>
              <a:rPr lang="en-US" i="1" dirty="0"/>
              <a:t> يمكنك الخروج بأمثلة لكل معيار اجتماعي ضار؟</a:t>
            </a:r>
          </a:p>
          <a:p>
            <a:pPr lvl="1" algn="r" rtl="1"/>
            <a:r>
              <a:rPr lang="en-US" i="1" dirty="0"/>
              <a:t>يجب أن تكون هذه قابلة للتطبيق </a:t>
            </a:r>
            <a:r>
              <a:rPr lang="en-US" i="1" dirty="0" err="1"/>
              <a:t>على</a:t>
            </a:r>
            <a:r>
              <a:rPr lang="en-US" i="1" dirty="0"/>
              <a:t> </a:t>
            </a:r>
            <a:r>
              <a:rPr lang="ar-SA" i="1" dirty="0"/>
              <a:t>وضع</a:t>
            </a:r>
            <a:r>
              <a:rPr lang="en-US" i="1" dirty="0"/>
              <a:t> الأطفال في سياقهم</a:t>
            </a:r>
          </a:p>
          <a:p>
            <a:pPr algn="r" rtl="1"/>
            <a:r>
              <a:rPr lang="ar-SA" dirty="0"/>
              <a:t>قم بت</a:t>
            </a:r>
            <a:r>
              <a:rPr lang="en-US" dirty="0" err="1"/>
              <a:t>شج</a:t>
            </a:r>
            <a:r>
              <a:rPr lang="ar-SA" dirty="0" err="1"/>
              <a:t>ي</a:t>
            </a:r>
            <a:r>
              <a:rPr lang="en-US" dirty="0" err="1"/>
              <a:t>ع</a:t>
            </a:r>
            <a:r>
              <a:rPr lang="en-US" dirty="0"/>
              <a:t> المشاركين </a:t>
            </a:r>
            <a:r>
              <a:rPr lang="en-US" dirty="0" err="1"/>
              <a:t>على</a:t>
            </a:r>
            <a:r>
              <a:rPr lang="en-US" dirty="0"/>
              <a:t> </a:t>
            </a:r>
            <a:r>
              <a:rPr lang="ar-SA" dirty="0"/>
              <a:t>مشاركة إجاباتهم</a:t>
            </a:r>
            <a:endParaRPr lang="en-US" dirty="0"/>
          </a:p>
          <a:p>
            <a:pPr algn="r" rtl="1"/>
            <a:r>
              <a:rPr lang="en-US" dirty="0"/>
              <a:t>مراجعة </a:t>
            </a:r>
            <a:r>
              <a:rPr lang="en-US" dirty="0" err="1"/>
              <a:t>واستكمال</a:t>
            </a:r>
            <a:r>
              <a:rPr lang="en-US" dirty="0"/>
              <a:t> </a:t>
            </a:r>
            <a:r>
              <a:rPr lang="en-US" dirty="0" err="1"/>
              <a:t>ال</a:t>
            </a:r>
            <a:r>
              <a:rPr lang="ar-SA" dirty="0"/>
              <a:t>إجابات التي تمت مشاركتها</a:t>
            </a:r>
            <a:r>
              <a:rPr lang="en-US" dirty="0"/>
              <a:t> </a:t>
            </a:r>
            <a:r>
              <a:rPr lang="ar-SA" dirty="0"/>
              <a:t>بناء على الأمثلة</a:t>
            </a:r>
            <a:r>
              <a:rPr lang="en-US" dirty="0"/>
              <a:t>:</a:t>
            </a:r>
          </a:p>
          <a:p>
            <a:pPr lvl="1" algn="r" rtl="1"/>
            <a:r>
              <a:rPr lang="en-CA" sz="1200" b="1" dirty="0" err="1">
                <a:solidFill>
                  <a:schemeClr val="bg1"/>
                </a:solidFill>
                <a:latin typeface="Calibri" panose="020F0502020204030204" pitchFamily="34" charset="0"/>
                <a:cs typeface="Calibri" panose="020F0502020204030204" pitchFamily="34" charset="0"/>
              </a:rPr>
              <a:t>التمييز</a:t>
            </a:r>
            <a:r>
              <a:rPr lang="en-CA" sz="1200" b="1" dirty="0">
                <a:solidFill>
                  <a:schemeClr val="bg1"/>
                </a:solidFill>
                <a:latin typeface="Calibri" panose="020F0502020204030204" pitchFamily="34" charset="0"/>
                <a:cs typeface="Calibri" panose="020F0502020204030204" pitchFamily="34" charset="0"/>
              </a:rPr>
              <a:t> </a:t>
            </a:r>
            <a:r>
              <a:rPr lang="en-CA" sz="1200" b="1" dirty="0" err="1">
                <a:solidFill>
                  <a:schemeClr val="bg1"/>
                </a:solidFill>
                <a:latin typeface="Calibri" panose="020F0502020204030204" pitchFamily="34" charset="0"/>
                <a:cs typeface="Calibri" panose="020F0502020204030204" pitchFamily="34" charset="0"/>
              </a:rPr>
              <a:t>على</a:t>
            </a:r>
            <a:r>
              <a:rPr lang="en-CA" sz="1200" b="1" dirty="0">
                <a:solidFill>
                  <a:schemeClr val="bg1"/>
                </a:solidFill>
                <a:latin typeface="Calibri" panose="020F0502020204030204" pitchFamily="34" charset="0"/>
                <a:cs typeface="Calibri" panose="020F0502020204030204" pitchFamily="34" charset="0"/>
              </a:rPr>
              <a:t> </a:t>
            </a:r>
            <a:r>
              <a:rPr lang="en-CA" sz="1200" b="1" dirty="0" err="1">
                <a:solidFill>
                  <a:schemeClr val="bg1"/>
                </a:solidFill>
                <a:latin typeface="Calibri" panose="020F0502020204030204" pitchFamily="34" charset="0"/>
                <a:cs typeface="Calibri" panose="020F0502020204030204" pitchFamily="34" charset="0"/>
              </a:rPr>
              <a:t>أساس</a:t>
            </a:r>
            <a:r>
              <a:rPr lang="en-CA" sz="1200" b="1" dirty="0">
                <a:solidFill>
                  <a:schemeClr val="bg1"/>
                </a:solidFill>
                <a:latin typeface="Calibri" panose="020F0502020204030204" pitchFamily="34" charset="0"/>
                <a:cs typeface="Calibri" panose="020F0502020204030204" pitchFamily="34" charset="0"/>
              </a:rPr>
              <a:t> </a:t>
            </a:r>
            <a:r>
              <a:rPr lang="en-CA" sz="1200" b="1" dirty="0" err="1">
                <a:solidFill>
                  <a:schemeClr val="bg1"/>
                </a:solidFill>
                <a:latin typeface="Calibri" panose="020F0502020204030204" pitchFamily="34" charset="0"/>
                <a:cs typeface="Calibri" panose="020F0502020204030204" pitchFamily="34" charset="0"/>
              </a:rPr>
              <a:t>الجنس</a:t>
            </a:r>
            <a:r>
              <a:rPr lang="en-GB" b="1" dirty="0"/>
              <a:t>:</a:t>
            </a:r>
            <a:r>
              <a:rPr lang="en-GB" dirty="0"/>
              <a:t>يجب ألا تذهب الفتيات إلى المدرسة الثانوية ، بل يجب عليهن البقاء في المنزل والقيام بالأعمال المنزلية.</a:t>
            </a:r>
          </a:p>
          <a:p>
            <a:pPr lvl="1" algn="r" rtl="1"/>
            <a:r>
              <a:rPr lang="en-GB" b="1" dirty="0" err="1"/>
              <a:t>ا</a:t>
            </a:r>
            <a:r>
              <a:rPr lang="ar-SA" sz="1200" b="1" i="0" dirty="0">
                <a:solidFill>
                  <a:schemeClr val="bg1"/>
                </a:solidFill>
                <a:effectLst/>
                <a:latin typeface="Calibri" panose="020F0502020204030204" pitchFamily="34" charset="0"/>
                <a:cs typeface="Calibri" panose="020F0502020204030204" pitchFamily="34" charset="0"/>
              </a:rPr>
              <a:t>لتمييز ضد العمر</a:t>
            </a:r>
            <a:r>
              <a:rPr lang="en-GB" b="1" dirty="0"/>
              <a:t>::</a:t>
            </a:r>
            <a:r>
              <a:rPr lang="en-GB" dirty="0"/>
              <a:t>يجب أن يظل الأطفال هادئين ويجب ألا يشاركوا آرائهم</a:t>
            </a:r>
          </a:p>
          <a:p>
            <a:pPr lvl="1" algn="r" rtl="1"/>
            <a:r>
              <a:rPr lang="ar-SA" b="1" dirty="0"/>
              <a:t>ال</a:t>
            </a:r>
            <a:r>
              <a:rPr lang="en-GB" b="1" dirty="0" err="1"/>
              <a:t>عنصرية:</a:t>
            </a:r>
            <a:r>
              <a:rPr lang="en-GB" dirty="0" err="1"/>
              <a:t>يجب</a:t>
            </a:r>
            <a:r>
              <a:rPr lang="en-GB" dirty="0"/>
              <a:t> ألا يلعب الأطفال من مجموعة الأقليات العرقية مع الأطفال من المجتمع المضيف</a:t>
            </a:r>
          </a:p>
          <a:p>
            <a:pPr lvl="1" algn="r" rtl="1"/>
            <a:r>
              <a:rPr lang="ar-SA" sz="1200" b="1" dirty="0">
                <a:solidFill>
                  <a:schemeClr val="bg1"/>
                </a:solidFill>
                <a:latin typeface="Calibri" panose="020F0502020204030204" pitchFamily="34" charset="0"/>
                <a:cs typeface="Calibri" panose="020F0502020204030204" pitchFamily="34" charset="0"/>
              </a:rPr>
              <a:t>التمييز ضد ذوي الاحتياجات الخاصة</a:t>
            </a:r>
            <a:r>
              <a:rPr lang="en-GB" b="1" dirty="0"/>
              <a:t>:</a:t>
            </a:r>
            <a:r>
              <a:rPr lang="en-GB" dirty="0"/>
              <a:t>يجب إبقاء الأطفال </a:t>
            </a:r>
            <a:r>
              <a:rPr lang="en-GB" dirty="0" err="1"/>
              <a:t>ذوي</a:t>
            </a:r>
            <a:r>
              <a:rPr lang="en-GB" dirty="0"/>
              <a:t> </a:t>
            </a:r>
            <a:r>
              <a:rPr lang="en-GB" dirty="0" err="1"/>
              <a:t>الإ</a:t>
            </a:r>
            <a:r>
              <a:rPr lang="ar-SA" dirty="0" err="1"/>
              <a:t>حتياجات</a:t>
            </a:r>
            <a:r>
              <a:rPr lang="ar-SA" dirty="0"/>
              <a:t> الخاصة</a:t>
            </a:r>
            <a:r>
              <a:rPr lang="en-GB" dirty="0"/>
              <a:t> بعيدًا عن الأنظار وبالتالي البقاء في المنزل.</a:t>
            </a:r>
          </a:p>
          <a:p>
            <a:pPr lvl="1" algn="r" rtl="1"/>
            <a:r>
              <a:rPr lang="en-GB" b="1" dirty="0"/>
              <a:t>رهاب المثلية:</a:t>
            </a:r>
            <a:r>
              <a:rPr lang="en-GB" dirty="0"/>
              <a:t>الأطفال الذين يقولون إنهم مثليين يعانون من أمراض نفسية أو سيئة.</a:t>
            </a:r>
          </a:p>
          <a:p>
            <a:pPr lvl="1" algn="r" rtl="1"/>
            <a:r>
              <a:rPr lang="ar-SA" sz="1200" b="1" dirty="0">
                <a:solidFill>
                  <a:schemeClr val="bg1"/>
                </a:solidFill>
                <a:latin typeface="Calibri" panose="020F0502020204030204" pitchFamily="34" charset="0"/>
                <a:cs typeface="Calibri" panose="020F0502020204030204" pitchFamily="34" charset="0"/>
              </a:rPr>
              <a:t>الطبقية</a:t>
            </a:r>
            <a:r>
              <a:rPr lang="en-GB" b="1" dirty="0"/>
              <a:t>:</a:t>
            </a:r>
            <a:r>
              <a:rPr lang="en-GB" dirty="0"/>
              <a:t>يجب على الأطفال الفقراء البقاء في حيهم وعدم </a:t>
            </a:r>
            <a:r>
              <a:rPr lang="en-GB" dirty="0" err="1"/>
              <a:t>اللعب</a:t>
            </a:r>
            <a:r>
              <a:rPr lang="en-GB" dirty="0"/>
              <a:t> </a:t>
            </a:r>
            <a:r>
              <a:rPr lang="ar-SA" dirty="0"/>
              <a:t>في الحي الأكثر ثراء.</a:t>
            </a:r>
            <a:r>
              <a:rPr lang="en-GB" dirty="0"/>
              <a:t> </a:t>
            </a:r>
          </a:p>
          <a:p>
            <a:pPr algn="r" rtl="1"/>
            <a:r>
              <a:rPr lang="en-GB" i="1" dirty="0" err="1"/>
              <a:t>الأطفال</a:t>
            </a:r>
            <a:r>
              <a:rPr lang="en-GB" i="1" dirty="0"/>
              <a:t> </a:t>
            </a:r>
            <a:r>
              <a:rPr lang="en-GB" i="1" dirty="0" err="1"/>
              <a:t>الذين</a:t>
            </a:r>
            <a:r>
              <a:rPr lang="en-GB" i="1" dirty="0"/>
              <a:t> </a:t>
            </a:r>
            <a:r>
              <a:rPr lang="en-GB" i="1" dirty="0" err="1"/>
              <a:t>لا</a:t>
            </a:r>
            <a:r>
              <a:rPr lang="en-GB" i="1" dirty="0"/>
              <a:t> </a:t>
            </a:r>
            <a:r>
              <a:rPr lang="en-GB" i="1" dirty="0" err="1"/>
              <a:t>يستطيعون</a:t>
            </a:r>
            <a:r>
              <a:rPr lang="en-GB" i="1" dirty="0"/>
              <a:t> </a:t>
            </a:r>
            <a:r>
              <a:rPr lang="en-GB" i="1" dirty="0" err="1"/>
              <a:t>أو</a:t>
            </a:r>
            <a:r>
              <a:rPr lang="en-GB" i="1" dirty="0"/>
              <a:t> </a:t>
            </a:r>
            <a:r>
              <a:rPr lang="en-GB" i="1" dirty="0" err="1"/>
              <a:t>لا</a:t>
            </a:r>
            <a:r>
              <a:rPr lang="en-GB" i="1" dirty="0"/>
              <a:t> </a:t>
            </a:r>
            <a:r>
              <a:rPr lang="en-GB" i="1" dirty="0" err="1"/>
              <a:t>يوافقون</a:t>
            </a:r>
            <a:r>
              <a:rPr lang="en-GB" i="1" dirty="0"/>
              <a:t> </a:t>
            </a:r>
            <a:r>
              <a:rPr lang="en-GB" i="1" dirty="0" err="1"/>
              <a:t>على</a:t>
            </a:r>
            <a:r>
              <a:rPr lang="en-GB" i="1" dirty="0"/>
              <a:t> </a:t>
            </a:r>
            <a:r>
              <a:rPr lang="en-GB" i="1" dirty="0" err="1"/>
              <a:t>الأعراف</a:t>
            </a:r>
            <a:r>
              <a:rPr lang="en-GB" i="1" dirty="0"/>
              <a:t> </a:t>
            </a:r>
            <a:r>
              <a:rPr lang="en-GB" i="1" dirty="0" err="1"/>
              <a:t>الاجتماعية</a:t>
            </a:r>
            <a:r>
              <a:rPr lang="en-GB" i="1" dirty="0"/>
              <a:t> </a:t>
            </a:r>
            <a:r>
              <a:rPr lang="en-GB" i="1" dirty="0" err="1"/>
              <a:t>معرضون</a:t>
            </a:r>
            <a:r>
              <a:rPr lang="en-GB" i="1" dirty="0"/>
              <a:t> </a:t>
            </a:r>
            <a:r>
              <a:rPr lang="en-GB" i="1" dirty="0" err="1"/>
              <a:t>لخطر</a:t>
            </a:r>
            <a:r>
              <a:rPr lang="en-GB" i="1" dirty="0"/>
              <a:t> </a:t>
            </a:r>
            <a:r>
              <a:rPr lang="en-GB" i="1" dirty="0" err="1"/>
              <a:t>العنف</a:t>
            </a:r>
            <a:r>
              <a:rPr lang="en-GB" i="1" dirty="0"/>
              <a:t> </a:t>
            </a:r>
            <a:r>
              <a:rPr lang="en-GB" i="1" dirty="0" err="1"/>
              <a:t>أو</a:t>
            </a:r>
            <a:r>
              <a:rPr lang="en-GB" i="1" dirty="0"/>
              <a:t> </a:t>
            </a:r>
            <a:r>
              <a:rPr lang="en-GB" i="1" dirty="0" err="1"/>
              <a:t>سوء</a:t>
            </a:r>
            <a:r>
              <a:rPr lang="en-GB" i="1" dirty="0"/>
              <a:t> </a:t>
            </a:r>
            <a:r>
              <a:rPr lang="en-GB" i="1" dirty="0" err="1"/>
              <a:t>المعاملة</a:t>
            </a:r>
            <a:r>
              <a:rPr lang="en-GB" i="1" dirty="0"/>
              <a:t>.</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err="1"/>
              <a:t>اشرح</a:t>
            </a:r>
            <a:r>
              <a:rPr lang="en-GB" dirty="0"/>
              <a:t> أنه من المهم للعاملين في مجال حماية الطفل أن يكونوا على دراية بالأعراف الاجتماعية </a:t>
            </a:r>
            <a:r>
              <a:rPr lang="en-GB" dirty="0" err="1"/>
              <a:t>وأن</a:t>
            </a:r>
            <a:r>
              <a:rPr lang="en-GB" dirty="0"/>
              <a:t> </a:t>
            </a:r>
            <a:r>
              <a:rPr lang="en-GB" dirty="0" err="1"/>
              <a:t>ي</a:t>
            </a:r>
            <a:r>
              <a:rPr lang="ar-SA" dirty="0"/>
              <a:t>دعموا </a:t>
            </a:r>
            <a:r>
              <a:rPr lang="en-GB" dirty="0"/>
              <a:t> الأعراف الاجتماعية الإيجابية (مثل رعاية الأطفال وتربيتهم) والعمل على منع ومعالجة الأعراف الاجتماعية الضارة (مثل سوء معاملة الفتيات والأطفال </a:t>
            </a:r>
            <a:r>
              <a:rPr lang="en-GB" dirty="0" err="1"/>
              <a:t>ذوي</a:t>
            </a:r>
            <a:r>
              <a:rPr lang="en-GB" dirty="0"/>
              <a:t> </a:t>
            </a:r>
            <a:r>
              <a:rPr lang="en-GB" dirty="0" err="1"/>
              <a:t>الإ</a:t>
            </a:r>
            <a:r>
              <a:rPr lang="ar-SA" dirty="0" err="1"/>
              <a:t>حتياجات</a:t>
            </a:r>
            <a:r>
              <a:rPr lang="ar-SA" dirty="0"/>
              <a:t> الخاصة</a:t>
            </a:r>
            <a:r>
              <a:rPr lang="en-GB" dirty="0"/>
              <a:t>...</a:t>
            </a:r>
            <a:r>
              <a:rPr lang="ar-SA" dirty="0"/>
              <a:t>)</a:t>
            </a:r>
            <a:endParaRPr lang="en-GB" dirty="0"/>
          </a:p>
          <a:p>
            <a:pPr algn="r" rtl="1"/>
            <a:endParaRPr lang="en-CA" dirty="0"/>
          </a:p>
        </p:txBody>
      </p:sp>
      <p:sp>
        <p:nvSpPr>
          <p:cNvPr id="4" name="Google Shape;725;p48:notes">
            <a:extLst>
              <a:ext uri="{FF2B5EF4-FFF2-40B4-BE49-F238E27FC236}">
                <a16:creationId xmlns:a16="http://schemas.microsoft.com/office/drawing/2014/main" id="{EA630BFE-0E56-0531-B195-A64AA3826C7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28</a:t>
            </a:fld>
            <a:endParaRPr lang="en-US" sz="1200" dirty="0">
              <a:latin typeface="+mn-lt"/>
            </a:endParaRPr>
          </a:p>
        </p:txBody>
      </p:sp>
    </p:spTree>
    <p:extLst>
      <p:ext uri="{BB962C8B-B14F-4D97-AF65-F5344CB8AC3E}">
        <p14:creationId xmlns:p14="http://schemas.microsoft.com/office/powerpoint/2010/main" val="1640926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US" b="1" dirty="0"/>
              <a:t>مقدمة</a:t>
            </a:r>
          </a:p>
          <a:p>
            <a:pPr algn="r" rtl="1"/>
            <a:r>
              <a:rPr lang="en-US" i="1" dirty="0" err="1"/>
              <a:t>يعمل</a:t>
            </a:r>
            <a:r>
              <a:rPr lang="en-US" i="1" dirty="0"/>
              <a:t> </a:t>
            </a:r>
            <a:r>
              <a:rPr lang="ar-SA" i="1" dirty="0"/>
              <a:t>أخصائيو الحالة </a:t>
            </a:r>
            <a:r>
              <a:rPr lang="en-US" i="1" dirty="0" err="1"/>
              <a:t>ضمن</a:t>
            </a:r>
            <a:r>
              <a:rPr lang="en-US" i="1" dirty="0"/>
              <a:t> قواعد ووجهات نظر المجتمع.</a:t>
            </a:r>
          </a:p>
          <a:p>
            <a:pPr lvl="1" algn="r" rtl="1"/>
            <a:r>
              <a:rPr lang="en-US" i="1" dirty="0"/>
              <a:t>من المهم فهم كيفية النظر إلى الأطفال في المجتمع لأن هذا يؤثر على الطريقة </a:t>
            </a:r>
            <a:r>
              <a:rPr lang="en-US" i="1" dirty="0" err="1"/>
              <a:t>التي</a:t>
            </a:r>
            <a:r>
              <a:rPr lang="en-US" i="1" dirty="0"/>
              <a:t> </a:t>
            </a:r>
            <a:r>
              <a:rPr lang="en-US" i="1" dirty="0" err="1"/>
              <a:t>ي</a:t>
            </a:r>
            <a:r>
              <a:rPr lang="ar-SA" i="1" dirty="0"/>
              <a:t>حدد</a:t>
            </a:r>
            <a:r>
              <a:rPr lang="en-US" i="1" dirty="0"/>
              <a:t> </a:t>
            </a:r>
            <a:r>
              <a:rPr lang="en-US" i="1" dirty="0" err="1"/>
              <a:t>بها</a:t>
            </a:r>
            <a:r>
              <a:rPr lang="ar-SA" i="1" dirty="0"/>
              <a:t> أو ينظر إليها</a:t>
            </a:r>
            <a:r>
              <a:rPr lang="en-US" i="1" dirty="0"/>
              <a:t> المجتمع أو الأفراد داخل </a:t>
            </a:r>
            <a:r>
              <a:rPr lang="en-US" i="1" dirty="0" err="1"/>
              <a:t>المجتمع</a:t>
            </a:r>
            <a:r>
              <a:rPr lang="en-US" i="1" dirty="0"/>
              <a:t> </a:t>
            </a:r>
            <a:r>
              <a:rPr lang="ar-SA" i="1" dirty="0" err="1"/>
              <a:t>لل</a:t>
            </a:r>
            <a:r>
              <a:rPr lang="en-US" i="1" dirty="0" err="1"/>
              <a:t>إساءة</a:t>
            </a:r>
            <a:r>
              <a:rPr lang="en-US" i="1" dirty="0"/>
              <a:t> </a:t>
            </a:r>
            <a:r>
              <a:rPr lang="ar-SA" i="1" dirty="0"/>
              <a:t>ل</a:t>
            </a:r>
            <a:r>
              <a:rPr lang="en-US" i="1" dirty="0" err="1"/>
              <a:t>لأطفال</a:t>
            </a:r>
            <a:r>
              <a:rPr lang="en-US" i="1" dirty="0"/>
              <a:t>.</a:t>
            </a:r>
          </a:p>
          <a:p>
            <a:pPr lvl="1" algn="r" rtl="1"/>
            <a:r>
              <a:rPr lang="en-US" i="1" dirty="0"/>
              <a:t>يمكن أن تختلف وجهات النظر أو المعتقدات حول الطفولة من مجتمع إلى آخر ومن عائلة إلى أخرى.</a:t>
            </a:r>
          </a:p>
          <a:p>
            <a:pPr algn="r" rtl="1"/>
            <a:r>
              <a:rPr lang="en-US" dirty="0"/>
              <a:t>إذا لم يكن بعض المشاركين أو جميعهم على </a:t>
            </a:r>
            <a:r>
              <a:rPr lang="en-US" dirty="0" err="1"/>
              <a:t>دراية</a:t>
            </a:r>
            <a:r>
              <a:rPr lang="en-US" dirty="0"/>
              <a:t> </a:t>
            </a:r>
            <a:r>
              <a:rPr lang="en-US" dirty="0" err="1"/>
              <a:t>ب</a:t>
            </a:r>
            <a:r>
              <a:rPr lang="ar-SA" dirty="0" err="1"/>
              <a:t>الآ</a:t>
            </a:r>
            <a:r>
              <a:rPr lang="en-US" dirty="0" err="1"/>
              <a:t>راء</a:t>
            </a:r>
            <a:r>
              <a:rPr lang="ar-SA" dirty="0"/>
              <a:t> حول</a:t>
            </a:r>
            <a:r>
              <a:rPr lang="en-US" dirty="0"/>
              <a:t> الأطفال في المجتمع (على سبيل المثال ، لأنهم لم يبدأوا العمل في المجتمع بعد)</a:t>
            </a:r>
          </a:p>
          <a:p>
            <a:pPr lvl="1" algn="r" rtl="1"/>
            <a:r>
              <a:rPr lang="en-US" i="1" dirty="0"/>
              <a:t>من المهم عدم وضع افتراضات حول المجتمع أو السماح للآراء الشخصية بالتأثير على عملهم.</a:t>
            </a:r>
          </a:p>
          <a:p>
            <a:pPr marL="0" indent="0" algn="r" rtl="1">
              <a:buNone/>
            </a:pPr>
            <a:endParaRPr lang="en-GB" dirty="0"/>
          </a:p>
          <a:p>
            <a:pPr marL="0" indent="0" algn="r" rtl="1">
              <a:buNone/>
            </a:pPr>
            <a:r>
              <a:rPr lang="en-GB" b="1" dirty="0" err="1"/>
              <a:t>عمل</a:t>
            </a:r>
            <a:r>
              <a:rPr lang="en-GB" b="1" dirty="0"/>
              <a:t> </a:t>
            </a:r>
            <a:r>
              <a:rPr lang="en-GB" b="1" dirty="0" err="1"/>
              <a:t>جماعي</a:t>
            </a:r>
            <a:r>
              <a:rPr lang="en-GB" b="1" dirty="0"/>
              <a:t> </a:t>
            </a:r>
            <a:r>
              <a:rPr lang="ar-SA" b="1" dirty="0"/>
              <a:t>(١٠ دقائق)</a:t>
            </a:r>
            <a:endParaRPr lang="en-GB" b="1" dirty="0"/>
          </a:p>
          <a:p>
            <a:pPr algn="r" rtl="1"/>
            <a:r>
              <a:rPr lang="ar-SA" dirty="0"/>
              <a:t>تق</a:t>
            </a:r>
            <a:r>
              <a:rPr lang="en-GB" dirty="0" err="1"/>
              <a:t>س</a:t>
            </a:r>
            <a:r>
              <a:rPr lang="ar-SA" dirty="0" err="1"/>
              <a:t>س</a:t>
            </a:r>
            <a:r>
              <a:rPr lang="en-GB" dirty="0" err="1"/>
              <a:t>م</a:t>
            </a:r>
            <a:r>
              <a:rPr lang="ar-SA" dirty="0"/>
              <a:t> </a:t>
            </a:r>
            <a:r>
              <a:rPr lang="en-US" dirty="0" err="1"/>
              <a:t>المشارك</a:t>
            </a:r>
            <a:r>
              <a:rPr lang="ar-SA" dirty="0" err="1"/>
              <a:t>ي</a:t>
            </a:r>
            <a:r>
              <a:rPr lang="en-US" dirty="0" err="1"/>
              <a:t>ن</a:t>
            </a:r>
            <a:r>
              <a:rPr lang="en-US" dirty="0"/>
              <a:t> </a:t>
            </a:r>
            <a:r>
              <a:rPr lang="ar-SA" dirty="0"/>
              <a:t>إلى ٣</a:t>
            </a:r>
            <a:r>
              <a:rPr lang="en-US" dirty="0"/>
              <a:t> مجموعات</a:t>
            </a:r>
          </a:p>
          <a:p>
            <a:pPr algn="r" rtl="1"/>
            <a:r>
              <a:rPr lang="en-US" dirty="0"/>
              <a:t>خصص لكل مجموعة أحد الأسئلة الموجودة على الشريحة.</a:t>
            </a:r>
          </a:p>
          <a:p>
            <a:pPr algn="r" rtl="1"/>
            <a:r>
              <a:rPr lang="ar-SA" i="1" dirty="0"/>
              <a:t>ضمن</a:t>
            </a:r>
            <a:r>
              <a:rPr lang="en-US" i="1" dirty="0"/>
              <a:t> مجموعتك:</a:t>
            </a:r>
          </a:p>
          <a:p>
            <a:pPr lvl="1" algn="r" rtl="1"/>
            <a:r>
              <a:rPr lang="en-US" i="1" dirty="0" err="1"/>
              <a:t>ناقش</a:t>
            </a:r>
            <a:r>
              <a:rPr lang="en-US" i="1" dirty="0"/>
              <a:t> </a:t>
            </a:r>
            <a:r>
              <a:rPr lang="ar-SA" i="1" dirty="0"/>
              <a:t>الإجابات</a:t>
            </a:r>
            <a:r>
              <a:rPr lang="en-US" i="1" dirty="0"/>
              <a:t> المحتملة على السؤال</a:t>
            </a:r>
          </a:p>
          <a:p>
            <a:pPr lvl="1" algn="r" rtl="1"/>
            <a:r>
              <a:rPr lang="ar-SA" i="1" dirty="0"/>
              <a:t>قم بكتابة</a:t>
            </a:r>
            <a:r>
              <a:rPr lang="en-US" i="1" dirty="0"/>
              <a:t> </a:t>
            </a:r>
            <a:r>
              <a:rPr lang="ar-SA" i="1" dirty="0"/>
              <a:t>الإجابات</a:t>
            </a:r>
            <a:r>
              <a:rPr lang="en-US" i="1" dirty="0"/>
              <a:t> </a:t>
            </a:r>
            <a:r>
              <a:rPr lang="ar-SA" i="1" dirty="0"/>
              <a:t>بقلم التخطيط</a:t>
            </a:r>
            <a:r>
              <a:rPr lang="en-US" i="1" dirty="0"/>
              <a:t> على ورقة A4 بيضاء</a:t>
            </a:r>
          </a:p>
          <a:p>
            <a:pPr algn="r" rtl="1"/>
            <a:r>
              <a:rPr lang="en-US" dirty="0" err="1"/>
              <a:t>خصص</a:t>
            </a:r>
            <a:r>
              <a:rPr lang="en-US" dirty="0"/>
              <a:t> </a:t>
            </a:r>
            <a:r>
              <a:rPr lang="ar-SA" dirty="0"/>
              <a:t>١٠</a:t>
            </a:r>
            <a:r>
              <a:rPr lang="en-US" dirty="0"/>
              <a:t> دقائق للمجموعات للمناقشة والاتفاق </a:t>
            </a:r>
            <a:r>
              <a:rPr lang="en-US" dirty="0" err="1"/>
              <a:t>على</a:t>
            </a:r>
            <a:r>
              <a:rPr lang="en-US" dirty="0"/>
              <a:t> </a:t>
            </a:r>
            <a:r>
              <a:rPr lang="ar-SA" dirty="0"/>
              <a:t>إجاباتهم</a:t>
            </a:r>
            <a:r>
              <a:rPr lang="en-US" dirty="0"/>
              <a:t> </a:t>
            </a:r>
            <a:r>
              <a:rPr lang="en-US" dirty="0" err="1"/>
              <a:t>وكتابته</a:t>
            </a:r>
            <a:r>
              <a:rPr lang="ar-SA" dirty="0" err="1"/>
              <a:t>ا</a:t>
            </a:r>
            <a:r>
              <a:rPr lang="ar-SA" dirty="0"/>
              <a:t>.</a:t>
            </a:r>
            <a:endParaRPr lang="en-US" dirty="0"/>
          </a:p>
          <a:p>
            <a:pPr lvl="0" algn="r" rtl="1"/>
            <a:r>
              <a:rPr lang="en-US" dirty="0"/>
              <a:t>أثناء عمل المجموعات ، تحقق من كل مجموعة. </a:t>
            </a:r>
            <a:r>
              <a:rPr lang="en-US" dirty="0" err="1"/>
              <a:t>اسأل</a:t>
            </a:r>
            <a:r>
              <a:rPr lang="en-US" dirty="0"/>
              <a:t> </a:t>
            </a:r>
            <a:r>
              <a:rPr lang="ar-SA" dirty="0"/>
              <a:t>نقاط التعزيز</a:t>
            </a:r>
            <a:r>
              <a:rPr lang="en-US" dirty="0"/>
              <a:t> التالية:</a:t>
            </a:r>
          </a:p>
          <a:p>
            <a:pPr lvl="1" algn="r" rtl="1"/>
            <a:r>
              <a:rPr lang="en-GB" i="1" dirty="0"/>
              <a:t>كيف ينظر المجتمع للأطفال من مختلف الأعمار ويعاملهم؟</a:t>
            </a:r>
          </a:p>
          <a:p>
            <a:pPr lvl="2" algn="r" rtl="1"/>
            <a:r>
              <a:rPr lang="en-GB" i="1" dirty="0"/>
              <a:t>هل يتم تشجيع الأطفال من مختلف الأعمار على اللعب؟</a:t>
            </a:r>
          </a:p>
          <a:p>
            <a:pPr lvl="2" algn="r" rtl="1"/>
            <a:r>
              <a:rPr lang="en-GB" i="1" dirty="0"/>
              <a:t>هل لديهم وظائف ومهام؟</a:t>
            </a:r>
          </a:p>
          <a:p>
            <a:pPr lvl="2" algn="r" rtl="1"/>
            <a:r>
              <a:rPr lang="en-GB" i="1" dirty="0"/>
              <a:t>هل الوظائف والمهام مختلفة بالنسبة للفتيات والفتيان؟</a:t>
            </a:r>
          </a:p>
          <a:p>
            <a:pPr lvl="2" algn="r" rtl="1"/>
            <a:r>
              <a:rPr lang="en-GB" i="1" dirty="0"/>
              <a:t>هل يتم الاستماع إلى الأطفال؟ </a:t>
            </a:r>
            <a:r>
              <a:rPr lang="en-GB" i="1" dirty="0" err="1"/>
              <a:t>هل</a:t>
            </a:r>
            <a:r>
              <a:rPr lang="ar-SA" i="1" dirty="0"/>
              <a:t> يتم احترام </a:t>
            </a:r>
            <a:r>
              <a:rPr lang="en-GB" i="1" dirty="0" err="1"/>
              <a:t>الأطفال</a:t>
            </a:r>
            <a:r>
              <a:rPr lang="en-GB" i="1" dirty="0"/>
              <a:t>؟ هل هذا مختلف بالنسبة للفتيات والفتيان؟</a:t>
            </a:r>
          </a:p>
          <a:p>
            <a:pPr lvl="2" algn="r" rtl="1"/>
            <a:r>
              <a:rPr lang="en-GB" i="1" dirty="0"/>
              <a:t>هل التعليم أولوية للأطفال؟</a:t>
            </a:r>
          </a:p>
          <a:p>
            <a:pPr lvl="2" algn="r" rtl="1"/>
            <a:endParaRPr lang="en-GB" i="1" dirty="0"/>
          </a:p>
          <a:p>
            <a:pPr marL="0" indent="0" algn="r" rtl="1">
              <a:buNone/>
            </a:pPr>
            <a:r>
              <a:rPr lang="ar-SA" b="1" dirty="0"/>
              <a:t>يتبع</a:t>
            </a:r>
            <a:r>
              <a:rPr lang="en-GB" b="1" dirty="0">
                <a:sym typeface="Wingdings" panose="05000000000000000000" pitchFamily="2" charset="2"/>
              </a:rPr>
              <a:t></a:t>
            </a:r>
            <a:endParaRPr lang="en-GB" b="1" dirty="0"/>
          </a:p>
        </p:txBody>
      </p:sp>
      <p:sp>
        <p:nvSpPr>
          <p:cNvPr id="6" name="Slide Image Placeholder 5">
            <a:extLst>
              <a:ext uri="{FF2B5EF4-FFF2-40B4-BE49-F238E27FC236}">
                <a16:creationId xmlns:a16="http://schemas.microsoft.com/office/drawing/2014/main" id="{1EEF81F4-26C3-7030-06CD-846441BF8269}"/>
              </a:ext>
            </a:extLst>
          </p:cNvPr>
          <p:cNvSpPr>
            <a:spLocks noGrp="1" noRot="1" noChangeAspect="1"/>
          </p:cNvSpPr>
          <p:nvPr>
            <p:ph type="sldImg"/>
          </p:nvPr>
        </p:nvSpPr>
        <p:spPr>
          <a:xfrm>
            <a:off x="477838" y="452438"/>
            <a:ext cx="6143625" cy="3455987"/>
          </a:xfrm>
        </p:spPr>
      </p:sp>
      <p:sp>
        <p:nvSpPr>
          <p:cNvPr id="2" name="Google Shape;725;p48:notes">
            <a:extLst>
              <a:ext uri="{FF2B5EF4-FFF2-40B4-BE49-F238E27FC236}">
                <a16:creationId xmlns:a16="http://schemas.microsoft.com/office/drawing/2014/main" id="{2B300A48-A6F9-786A-527D-0A9F8FFE8D0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29</a:t>
            </a:fld>
            <a:endParaRPr lang="en-US" sz="1200" dirty="0">
              <a:latin typeface="+mn-lt"/>
            </a:endParaRPr>
          </a:p>
        </p:txBody>
      </p:sp>
    </p:spTree>
    <p:extLst>
      <p:ext uri="{BB962C8B-B14F-4D97-AF65-F5344CB8AC3E}">
        <p14:creationId xmlns:p14="http://schemas.microsoft.com/office/powerpoint/2010/main" val="3905016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latin typeface="Calibri" panose="020F0502020204030204" pitchFamily="34" charset="0"/>
                <a:cs typeface="Calibri" panose="020F0502020204030204" pitchFamily="34" charset="0"/>
              </a:rPr>
              <a:t>الشرح</a:t>
            </a:r>
            <a:endParaRPr lang="en-GB" b="1" dirty="0">
              <a:latin typeface="Calibri" panose="020F0502020204030204" pitchFamily="34" charset="0"/>
              <a:cs typeface="Calibri" panose="020F0502020204030204" pitchFamily="34" charset="0"/>
            </a:endParaRPr>
          </a:p>
          <a:p>
            <a:pPr algn="r" rtl="1"/>
            <a:r>
              <a:rPr lang="en-GB" i="1" dirty="0">
                <a:latin typeface="Calibri" panose="020F0502020204030204" pitchFamily="34" charset="0"/>
                <a:cs typeface="Calibri" panose="020F0502020204030204" pitchFamily="34" charset="0"/>
              </a:rPr>
              <a:t>المعايير الدنيا لحماية الطفل في الأعمال الإنسانية</a:t>
            </a:r>
          </a:p>
          <a:p>
            <a:pPr lvl="1" algn="r" rtl="1"/>
            <a:r>
              <a:rPr lang="en-GB" i="1" dirty="0">
                <a:latin typeface="Calibri" panose="020F0502020204030204" pitchFamily="34" charset="0"/>
                <a:cs typeface="Calibri" panose="020F0502020204030204" pitchFamily="34" charset="0"/>
              </a:rPr>
              <a:t>الهدف هو التأكد من أن الإجراءات ترتكز على </a:t>
            </a:r>
            <a:r>
              <a:rPr lang="en-GB" i="1" dirty="0" err="1">
                <a:latin typeface="Calibri" panose="020F0502020204030204" pitchFamily="34" charset="0"/>
                <a:cs typeface="Calibri" panose="020F0502020204030204" pitchFamily="34" charset="0"/>
              </a:rPr>
              <a:t>الحقوق</a:t>
            </a:r>
            <a:r>
              <a:rPr lang="en-GB" i="1" dirty="0">
                <a:latin typeface="Calibri" panose="020F0502020204030204" pitchFamily="34" charset="0"/>
                <a:cs typeface="Calibri" panose="020F0502020204030204" pitchFamily="34" charset="0"/>
              </a:rPr>
              <a:t> </a:t>
            </a:r>
            <a:r>
              <a:rPr lang="ar-SA" i="1" dirty="0">
                <a:latin typeface="Calibri" panose="020F0502020204030204" pitchFamily="34" charset="0"/>
                <a:cs typeface="Calibri" panose="020F0502020204030204" pitchFamily="34" charset="0"/>
              </a:rPr>
              <a:t>،</a:t>
            </a:r>
            <a:r>
              <a:rPr lang="en-GB" i="1" dirty="0" err="1">
                <a:latin typeface="Calibri" panose="020F0502020204030204" pitchFamily="34" charset="0"/>
                <a:cs typeface="Calibri" panose="020F0502020204030204" pitchFamily="34" charset="0"/>
              </a:rPr>
              <a:t>مستنيرة</a:t>
            </a:r>
            <a:r>
              <a:rPr lang="en-GB" i="1" dirty="0">
                <a:latin typeface="Calibri" panose="020F0502020204030204" pitchFamily="34" charset="0"/>
                <a:cs typeface="Calibri" panose="020F0502020204030204" pitchFamily="34" charset="0"/>
              </a:rPr>
              <a:t> بالأدلة وقابلة للقياس في نتائجها</a:t>
            </a:r>
          </a:p>
          <a:p>
            <a:pPr lvl="1" algn="r" rtl="1"/>
            <a:r>
              <a:rPr lang="en-GB" i="1" dirty="0">
                <a:latin typeface="Calibri" panose="020F0502020204030204" pitchFamily="34" charset="0"/>
                <a:cs typeface="Calibri" panose="020F0502020204030204" pitchFamily="34" charset="0"/>
              </a:rPr>
              <a:t>يتعين على الجهات الفاعلة في مجال حماية الطفل والوكالات الأخرى العاملة في البيئة الإنسانية تلبية المتطلبات الواردة في المعايير الدنيا لحماية الطفل.</a:t>
            </a:r>
          </a:p>
          <a:p>
            <a:pPr lvl="1" algn="r" rtl="1"/>
            <a:r>
              <a:rPr lang="en-GB" i="1" dirty="0">
                <a:latin typeface="Calibri" panose="020F0502020204030204" pitchFamily="34" charset="0"/>
                <a:cs typeface="Calibri" panose="020F0502020204030204" pitchFamily="34" charset="0"/>
              </a:rPr>
              <a:t>المصدر: التحالف من أجل حماية الطفل في العمل </a:t>
            </a:r>
            <a:r>
              <a:rPr lang="en-GB" i="1" dirty="0" err="1">
                <a:latin typeface="Calibri" panose="020F0502020204030204" pitchFamily="34" charset="0"/>
                <a:cs typeface="Calibri" panose="020F0502020204030204" pitchFamily="34" charset="0"/>
              </a:rPr>
              <a:t>الإنساني</a:t>
            </a:r>
            <a:r>
              <a:rPr lang="en-GB" i="1" dirty="0">
                <a:latin typeface="Calibri" panose="020F0502020204030204" pitchFamily="34" charset="0"/>
                <a:cs typeface="Calibri" panose="020F0502020204030204" pitchFamily="34" charset="0"/>
              </a:rPr>
              <a:t> </a:t>
            </a:r>
            <a:r>
              <a:rPr lang="ar-SA"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المعايير</a:t>
            </a:r>
            <a:r>
              <a:rPr lang="en-GB" i="1" dirty="0">
                <a:latin typeface="Calibri" panose="020F0502020204030204" pitchFamily="34" charset="0"/>
                <a:cs typeface="Calibri" panose="020F0502020204030204" pitchFamily="34" charset="0"/>
              </a:rPr>
              <a:t> الدنيا لحماية الطفل في العمل </a:t>
            </a:r>
            <a:r>
              <a:rPr lang="en-GB" i="1" dirty="0" err="1">
                <a:latin typeface="Calibri" panose="020F0502020204030204" pitchFamily="34" charset="0"/>
                <a:cs typeface="Calibri" panose="020F0502020204030204" pitchFamily="34" charset="0"/>
              </a:rPr>
              <a:t>الإنساني</a:t>
            </a:r>
            <a:r>
              <a:rPr lang="en-GB" i="1" dirty="0">
                <a:latin typeface="Calibri" panose="020F0502020204030204" pitchFamily="34" charset="0"/>
                <a:cs typeface="Calibri" panose="020F0502020204030204" pitchFamily="34" charset="0"/>
              </a:rPr>
              <a:t> </a:t>
            </a:r>
            <a:r>
              <a:rPr lang="ar-SA"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إصدار</a:t>
            </a:r>
            <a:r>
              <a:rPr lang="en-GB" i="1" dirty="0">
                <a:latin typeface="Calibri" panose="020F0502020204030204" pitchFamily="34" charset="0"/>
                <a:cs typeface="Calibri" panose="020F0502020204030204" pitchFamily="34" charset="0"/>
              </a:rPr>
              <a:t> 2019</a:t>
            </a:r>
            <a:r>
              <a:rPr lang="en-BE" i="1">
                <a:latin typeface="Calibri" panose="020F0502020204030204" pitchFamily="34" charset="0"/>
                <a:cs typeface="Calibri" panose="020F0502020204030204" pitchFamily="34" charset="0"/>
              </a:rPr>
              <a:t>.</a:t>
            </a:r>
            <a:endParaRPr lang="en-GB" i="1" dirty="0">
              <a:latin typeface="Calibri" panose="020F0502020204030204" pitchFamily="34" charset="0"/>
              <a:cs typeface="Calibri" panose="020F0502020204030204" pitchFamily="34" charset="0"/>
            </a:endParaRPr>
          </a:p>
          <a:p>
            <a:pPr algn="r" rtl="1"/>
            <a:r>
              <a:rPr lang="ar-SA" i="1" dirty="0">
                <a:latin typeface="Calibri" panose="020F0502020204030204" pitchFamily="34" charset="0"/>
                <a:cs typeface="Calibri" panose="020F0502020204030204" pitchFamily="34" charset="0"/>
              </a:rPr>
              <a:t>المبادئ التوجيهية </a:t>
            </a:r>
            <a:r>
              <a:rPr lang="en-GB" i="1" dirty="0" err="1">
                <a:latin typeface="Calibri" panose="020F0502020204030204" pitchFamily="34" charset="0"/>
                <a:cs typeface="Calibri" panose="020F0502020204030204" pitchFamily="34" charset="0"/>
              </a:rPr>
              <a:t>لإدارة</a:t>
            </a:r>
            <a:r>
              <a:rPr lang="en-GB" i="1" dirty="0">
                <a:latin typeface="Calibri" panose="020F0502020204030204" pitchFamily="34" charset="0"/>
                <a:cs typeface="Calibri" panose="020F0502020204030204" pitchFamily="34" charset="0"/>
              </a:rPr>
              <a:t> </a:t>
            </a:r>
            <a:r>
              <a:rPr lang="ar-SA" i="1" dirty="0">
                <a:latin typeface="Calibri" panose="020F0502020204030204" pitchFamily="34" charset="0"/>
                <a:cs typeface="Calibri" panose="020F0502020204030204" pitchFamily="34" charset="0"/>
              </a:rPr>
              <a:t>ال</a:t>
            </a:r>
            <a:r>
              <a:rPr lang="en-GB" i="1" dirty="0" err="1">
                <a:latin typeface="Calibri" panose="020F0502020204030204" pitchFamily="34" charset="0"/>
                <a:cs typeface="Calibri" panose="020F0502020204030204" pitchFamily="34" charset="0"/>
              </a:rPr>
              <a:t>حالة</a:t>
            </a:r>
            <a:r>
              <a:rPr lang="en-GB" i="1" dirty="0">
                <a:latin typeface="Calibri" panose="020F0502020204030204" pitchFamily="34" charset="0"/>
                <a:cs typeface="Calibri" panose="020F0502020204030204" pitchFamily="34" charset="0"/>
              </a:rPr>
              <a:t> </a:t>
            </a:r>
            <a:r>
              <a:rPr lang="ar-SA" i="1" dirty="0">
                <a:latin typeface="Calibri" panose="020F0502020204030204" pitchFamily="34" charset="0"/>
                <a:cs typeface="Calibri" panose="020F0502020204030204" pitchFamily="34" charset="0"/>
              </a:rPr>
              <a:t>ل</a:t>
            </a:r>
            <a:r>
              <a:rPr lang="en-GB" i="1" dirty="0" err="1">
                <a:latin typeface="Calibri" panose="020F0502020204030204" pitchFamily="34" charset="0"/>
                <a:cs typeface="Calibri" panose="020F0502020204030204" pitchFamily="34" charset="0"/>
              </a:rPr>
              <a:t>حماية</a:t>
            </a:r>
            <a:r>
              <a:rPr lang="en-GB" i="1" dirty="0">
                <a:latin typeface="Calibri" panose="020F0502020204030204" pitchFamily="34" charset="0"/>
                <a:cs typeface="Calibri" panose="020F0502020204030204" pitchFamily="34" charset="0"/>
              </a:rPr>
              <a:t> الطفل</a:t>
            </a:r>
          </a:p>
          <a:p>
            <a:pPr marL="627063" marR="0" lvl="1" indent="-1698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err="1">
                <a:latin typeface="Calibri" panose="020F0502020204030204" pitchFamily="34" charset="0"/>
                <a:cs typeface="Calibri" panose="020F0502020204030204" pitchFamily="34" charset="0"/>
              </a:rPr>
              <a:t>تم</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تطويره</a:t>
            </a:r>
            <a:r>
              <a:rPr lang="ar-SA" i="1" dirty="0" err="1">
                <a:latin typeface="Calibri" panose="020F0502020204030204" pitchFamily="34" charset="0"/>
                <a:cs typeface="Calibri" panose="020F0502020204030204" pitchFamily="34" charset="0"/>
              </a:rPr>
              <a:t>ا</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على</a:t>
            </a:r>
            <a:r>
              <a:rPr lang="en-GB" i="1" dirty="0">
                <a:latin typeface="Calibri" panose="020F0502020204030204" pitchFamily="34" charset="0"/>
                <a:cs typeface="Calibri" panose="020F0502020204030204" pitchFamily="34" charset="0"/>
              </a:rPr>
              <a:t> </a:t>
            </a:r>
            <a:r>
              <a:rPr lang="ar-SA" i="1" dirty="0">
                <a:latin typeface="Calibri" panose="020F0502020204030204" pitchFamily="34" charset="0"/>
                <a:cs typeface="Calibri" panose="020F0502020204030204" pitchFamily="34" charset="0"/>
              </a:rPr>
              <a:t>ال</a:t>
            </a:r>
            <a:r>
              <a:rPr lang="en-GB" i="1" dirty="0" err="1">
                <a:latin typeface="Calibri" panose="020F0502020204030204" pitchFamily="34" charset="0"/>
                <a:cs typeface="Calibri" panose="020F0502020204030204" pitchFamily="34" charset="0"/>
              </a:rPr>
              <a:t>مستوى</a:t>
            </a:r>
            <a:r>
              <a:rPr lang="en-GB" i="1" dirty="0">
                <a:latin typeface="Calibri" panose="020F0502020204030204" pitchFamily="34" charset="0"/>
                <a:cs typeface="Calibri" panose="020F0502020204030204" pitchFamily="34" charset="0"/>
              </a:rPr>
              <a:t> </a:t>
            </a:r>
            <a:r>
              <a:rPr lang="ar-SA" i="1" dirty="0">
                <a:latin typeface="Calibri" panose="020F0502020204030204" pitchFamily="34" charset="0"/>
                <a:cs typeface="Calibri" panose="020F0502020204030204" pitchFamily="34" charset="0"/>
              </a:rPr>
              <a:t>ال</a:t>
            </a:r>
            <a:r>
              <a:rPr lang="en-GB" i="1" dirty="0" err="1">
                <a:latin typeface="Calibri" panose="020F0502020204030204" pitchFamily="34" charset="0"/>
                <a:cs typeface="Calibri" panose="020F0502020204030204" pitchFamily="34" charset="0"/>
              </a:rPr>
              <a:t>مشترك</a:t>
            </a:r>
            <a:r>
              <a:rPr lang="en-GB" i="1" dirty="0">
                <a:latin typeface="Calibri" panose="020F0502020204030204" pitchFamily="34" charset="0"/>
                <a:cs typeface="Calibri" panose="020F0502020204030204" pitchFamily="34" charset="0"/>
              </a:rPr>
              <a:t> بين </a:t>
            </a:r>
            <a:r>
              <a:rPr lang="en-GB" i="1" dirty="0" err="1">
                <a:latin typeface="Calibri" panose="020F0502020204030204" pitchFamily="34" charset="0"/>
                <a:cs typeface="Calibri" panose="020F0502020204030204" pitchFamily="34" charset="0"/>
              </a:rPr>
              <a:t>الوكالات</a:t>
            </a:r>
            <a:r>
              <a:rPr lang="en-GB" i="1" dirty="0">
                <a:latin typeface="Calibri" panose="020F0502020204030204" pitchFamily="34" charset="0"/>
                <a:cs typeface="Calibri" panose="020F0502020204030204" pitchFamily="34" charset="0"/>
              </a:rPr>
              <a:t> </a:t>
            </a:r>
            <a:r>
              <a:rPr lang="ar-SA" i="1" dirty="0">
                <a:latin typeface="Calibri" panose="020F0502020204030204" pitchFamily="34" charset="0"/>
                <a:cs typeface="Calibri" panose="020F0502020204030204" pitchFamily="34" charset="0"/>
              </a:rPr>
              <a:t>( ٢٠١٤) </a:t>
            </a:r>
            <a:r>
              <a:rPr lang="en-GB" i="1" dirty="0" err="1">
                <a:latin typeface="Calibri" panose="020F0502020204030204" pitchFamily="34" charset="0"/>
                <a:cs typeface="Calibri" panose="020F0502020204030204" pitchFamily="34" charset="0"/>
              </a:rPr>
              <a:t>لاستكمال</a:t>
            </a:r>
            <a:r>
              <a:rPr lang="en-GB" i="1" dirty="0">
                <a:latin typeface="Calibri" panose="020F0502020204030204" pitchFamily="34" charset="0"/>
                <a:cs typeface="Calibri" panose="020F0502020204030204" pitchFamily="34" charset="0"/>
              </a:rPr>
              <a:t> المعيار المتفق </a:t>
            </a:r>
            <a:r>
              <a:rPr lang="en-GB" i="1" dirty="0" err="1">
                <a:latin typeface="Calibri" panose="020F0502020204030204" pitchFamily="34" charset="0"/>
                <a:cs typeface="Calibri" panose="020F0502020204030204" pitchFamily="34" charset="0"/>
              </a:rPr>
              <a:t>عليه</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بشأن</a:t>
            </a:r>
            <a:r>
              <a:rPr lang="ar-SA" i="1" dirty="0">
                <a:latin typeface="Calibri" panose="020F0502020204030204" pitchFamily="34" charset="0"/>
                <a:cs typeface="Calibri" panose="020F0502020204030204" pitchFamily="34" charset="0"/>
              </a:rPr>
              <a:t> إدارة</a:t>
            </a:r>
            <a:r>
              <a:rPr lang="en-GB" i="1" dirty="0">
                <a:latin typeface="Calibri" panose="020F0502020204030204" pitchFamily="34" charset="0"/>
                <a:cs typeface="Calibri" panose="020F0502020204030204" pitchFamily="34" charset="0"/>
              </a:rPr>
              <a:t> </a:t>
            </a:r>
            <a:r>
              <a:rPr lang="ar-SA" i="1" dirty="0">
                <a:latin typeface="Calibri" panose="020F0502020204030204" pitchFamily="34" charset="0"/>
                <a:cs typeface="Calibri" panose="020F0502020204030204" pitchFamily="34" charset="0"/>
              </a:rPr>
              <a:t>ال</a:t>
            </a:r>
            <a:r>
              <a:rPr lang="en-GB" i="1" dirty="0" err="1">
                <a:latin typeface="Calibri" panose="020F0502020204030204" pitchFamily="34" charset="0"/>
                <a:cs typeface="Calibri" panose="020F0502020204030204" pitchFamily="34" charset="0"/>
              </a:rPr>
              <a:t>حالة</a:t>
            </a:r>
            <a:r>
              <a:rPr lang="en-GB" i="1" dirty="0">
                <a:latin typeface="Calibri" panose="020F0502020204030204" pitchFamily="34" charset="0"/>
                <a:cs typeface="Calibri" panose="020F0502020204030204" pitchFamily="34" charset="0"/>
              </a:rPr>
              <a:t> </a:t>
            </a:r>
            <a:r>
              <a:rPr lang="ar-SA" i="1" dirty="0">
                <a:latin typeface="Calibri" panose="020F0502020204030204" pitchFamily="34" charset="0"/>
                <a:cs typeface="Calibri" panose="020F0502020204030204" pitchFamily="34" charset="0"/>
              </a:rPr>
              <a:t>ل</a:t>
            </a:r>
            <a:r>
              <a:rPr lang="en-GB" i="1" dirty="0" err="1">
                <a:latin typeface="Calibri" panose="020F0502020204030204" pitchFamily="34" charset="0"/>
                <a:cs typeface="Calibri" panose="020F0502020204030204" pitchFamily="34" charset="0"/>
              </a:rPr>
              <a:t>حماية</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الطفل</a:t>
            </a:r>
            <a:endParaRPr lang="en-GB" i="1" dirty="0">
              <a:latin typeface="Calibri" panose="020F0502020204030204" pitchFamily="34" charset="0"/>
              <a:cs typeface="Calibri" panose="020F0502020204030204" pitchFamily="34" charset="0"/>
            </a:endParaRPr>
          </a:p>
          <a:p>
            <a:pPr lvl="1" algn="r" rtl="1"/>
            <a:r>
              <a:rPr lang="en-GB" i="1" dirty="0">
                <a:latin typeface="Calibri" panose="020F0502020204030204" pitchFamily="34" charset="0"/>
                <a:cs typeface="Calibri" panose="020F0502020204030204" pitchFamily="34" charset="0"/>
              </a:rPr>
              <a:t>توفر </a:t>
            </a:r>
            <a:r>
              <a:rPr lang="en-GB" i="1" dirty="0" err="1">
                <a:latin typeface="Calibri" panose="020F0502020204030204" pitchFamily="34" charset="0"/>
                <a:cs typeface="Calibri" panose="020F0502020204030204" pitchFamily="34" charset="0"/>
              </a:rPr>
              <a:t>هذه</a:t>
            </a:r>
            <a:r>
              <a:rPr lang="en-GB" i="1" dirty="0">
                <a:latin typeface="Calibri" panose="020F0502020204030204" pitchFamily="34" charset="0"/>
                <a:cs typeface="Calibri" panose="020F0502020204030204" pitchFamily="34" charset="0"/>
              </a:rPr>
              <a:t> </a:t>
            </a:r>
            <a:r>
              <a:rPr lang="ar-SA" i="1" dirty="0">
                <a:latin typeface="Calibri" panose="020F0502020204030204" pitchFamily="34" charset="0"/>
                <a:cs typeface="Calibri" panose="020F0502020204030204" pitchFamily="34" charset="0"/>
              </a:rPr>
              <a:t>المبادئ التوجيهية</a:t>
            </a:r>
            <a:r>
              <a:rPr lang="en-GB" i="1" dirty="0">
                <a:latin typeface="Calibri" panose="020F0502020204030204" pitchFamily="34" charset="0"/>
                <a:cs typeface="Calibri" panose="020F0502020204030204" pitchFamily="34" charset="0"/>
              </a:rPr>
              <a:t> فهمًا </a:t>
            </a:r>
            <a:r>
              <a:rPr lang="en-GB" i="1" dirty="0" err="1">
                <a:latin typeface="Calibri" panose="020F0502020204030204" pitchFamily="34" charset="0"/>
                <a:cs typeface="Calibri" panose="020F0502020204030204" pitchFamily="34" charset="0"/>
              </a:rPr>
              <a:t>مشتركًا</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و</a:t>
            </a:r>
            <a:r>
              <a:rPr lang="ar-SA" i="1" dirty="0">
                <a:latin typeface="Calibri" panose="020F0502020204030204" pitchFamily="34" charset="0"/>
                <a:cs typeface="Calibri" panose="020F0502020204030204" pitchFamily="34" charset="0"/>
              </a:rPr>
              <a:t>توجيه تدريجي</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حول</a:t>
            </a:r>
            <a:r>
              <a:rPr lang="en-GB" i="1" dirty="0">
                <a:latin typeface="Calibri" panose="020F0502020204030204" pitchFamily="34" charset="0"/>
                <a:cs typeface="Calibri" panose="020F0502020204030204" pitchFamily="34" charset="0"/>
              </a:rPr>
              <a:t> كيفية </a:t>
            </a:r>
            <a:r>
              <a:rPr lang="en-GB" i="1" dirty="0" err="1">
                <a:latin typeface="Calibri" panose="020F0502020204030204" pitchFamily="34" charset="0"/>
                <a:cs typeface="Calibri" panose="020F0502020204030204" pitchFamily="34" charset="0"/>
              </a:rPr>
              <a:t>إدارة</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الحالة</a:t>
            </a:r>
            <a:r>
              <a:rPr lang="ar-SA" i="1" dirty="0">
                <a:latin typeface="Calibri" panose="020F0502020204030204" pitchFamily="34" charset="0"/>
                <a:cs typeface="Calibri" panose="020F0502020204030204" pitchFamily="34" charset="0"/>
              </a:rPr>
              <a:t>.</a:t>
            </a:r>
            <a:endParaRPr lang="en-GB" i="1" dirty="0">
              <a:latin typeface="Calibri" panose="020F0502020204030204" pitchFamily="34" charset="0"/>
              <a:cs typeface="Calibri" panose="020F0502020204030204" pitchFamily="34" charset="0"/>
            </a:endParaRPr>
          </a:p>
          <a:p>
            <a:pPr lvl="1" algn="r" rtl="1"/>
            <a:r>
              <a:rPr lang="en-GB" i="1" dirty="0">
                <a:latin typeface="Calibri" panose="020F0502020204030204" pitchFamily="34" charset="0"/>
                <a:cs typeface="Calibri" panose="020F0502020204030204" pitchFamily="34" charset="0"/>
              </a:rPr>
              <a:t>يُطلب من الوكالات التي تقدم </a:t>
            </a:r>
            <a:r>
              <a:rPr lang="en-GB" i="1" dirty="0" err="1">
                <a:latin typeface="Calibri" panose="020F0502020204030204" pitchFamily="34" charset="0"/>
                <a:cs typeface="Calibri" panose="020F0502020204030204" pitchFamily="34" charset="0"/>
              </a:rPr>
              <a:t>إدارة</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الحال</a:t>
            </a:r>
            <a:r>
              <a:rPr lang="ar-SA" i="1" dirty="0" err="1">
                <a:latin typeface="Calibri" panose="020F0502020204030204" pitchFamily="34" charset="0"/>
                <a:cs typeface="Calibri" panose="020F0502020204030204" pitchFamily="34" charset="0"/>
              </a:rPr>
              <a:t>ة</a:t>
            </a:r>
            <a:r>
              <a:rPr lang="en-GB" i="1" dirty="0">
                <a:latin typeface="Calibri" panose="020F0502020204030204" pitchFamily="34" charset="0"/>
                <a:cs typeface="Calibri" panose="020F0502020204030204" pitchFamily="34" charset="0"/>
              </a:rPr>
              <a:t> في العمل الإنساني اتباع </a:t>
            </a:r>
            <a:r>
              <a:rPr lang="en-GB" i="1" dirty="0" err="1">
                <a:latin typeface="Calibri" panose="020F0502020204030204" pitchFamily="34" charset="0"/>
                <a:cs typeface="Calibri" panose="020F0502020204030204" pitchFamily="34" charset="0"/>
              </a:rPr>
              <a:t>هذه</a:t>
            </a:r>
            <a:r>
              <a:rPr lang="en-GB" i="1" dirty="0">
                <a:latin typeface="Calibri" panose="020F0502020204030204" pitchFamily="34" charset="0"/>
                <a:cs typeface="Calibri" panose="020F0502020204030204" pitchFamily="34" charset="0"/>
              </a:rPr>
              <a:t> </a:t>
            </a:r>
            <a:r>
              <a:rPr lang="ar-SA" i="1" dirty="0">
                <a:latin typeface="Calibri" panose="020F0502020204030204" pitchFamily="34" charset="0"/>
                <a:cs typeface="Calibri" panose="020F0502020204030204" pitchFamily="34" charset="0"/>
              </a:rPr>
              <a:t>المبادئ التوجيهية</a:t>
            </a:r>
            <a:r>
              <a:rPr lang="en-GB" i="1" dirty="0">
                <a:latin typeface="Calibri" panose="020F0502020204030204" pitchFamily="34" charset="0"/>
                <a:cs typeface="Calibri" panose="020F0502020204030204" pitchFamily="34" charset="0"/>
              </a:rPr>
              <a:t> .</a:t>
            </a:r>
          </a:p>
          <a:p>
            <a:pPr lvl="1" algn="r" rtl="1"/>
            <a:r>
              <a:rPr lang="en-GB" i="1" dirty="0">
                <a:latin typeface="Calibri" panose="020F0502020204030204" pitchFamily="34" charset="0"/>
                <a:cs typeface="Calibri" panose="020F0502020204030204" pitchFamily="34" charset="0"/>
              </a:rPr>
              <a:t>المصدر: التحالف من أجل حماية الطفل في </a:t>
            </a:r>
            <a:r>
              <a:rPr lang="en-GB" i="1" dirty="0" err="1">
                <a:latin typeface="Calibri" panose="020F0502020204030204" pitchFamily="34" charset="0"/>
                <a:cs typeface="Calibri" panose="020F0502020204030204" pitchFamily="34" charset="0"/>
              </a:rPr>
              <a:t>العمل</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الإنساني</a:t>
            </a:r>
            <a:r>
              <a:rPr lang="ar-SA"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المبادئ</a:t>
            </a:r>
            <a:r>
              <a:rPr lang="en-GB" i="1" dirty="0">
                <a:latin typeface="Calibri" panose="020F0502020204030204" pitchFamily="34" charset="0"/>
                <a:cs typeface="Calibri" panose="020F0502020204030204" pitchFamily="34" charset="0"/>
              </a:rPr>
              <a:t> التوجيهية المشتركة بين الوكالات </a:t>
            </a:r>
            <a:r>
              <a:rPr lang="en-GB" i="1" dirty="0" err="1">
                <a:latin typeface="Calibri" panose="020F0502020204030204" pitchFamily="34" charset="0"/>
                <a:cs typeface="Calibri" panose="020F0502020204030204" pitchFamily="34" charset="0"/>
              </a:rPr>
              <a:t>لإدارة</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الحال</a:t>
            </a:r>
            <a:r>
              <a:rPr lang="ar-SA" i="1" dirty="0" err="1">
                <a:latin typeface="Calibri" panose="020F0502020204030204" pitchFamily="34" charset="0"/>
                <a:cs typeface="Calibri" panose="020F0502020204030204" pitchFamily="34" charset="0"/>
              </a:rPr>
              <a:t>ة</a:t>
            </a:r>
            <a:r>
              <a:rPr lang="en-GB" i="1" dirty="0">
                <a:latin typeface="Calibri" panose="020F0502020204030204" pitchFamily="34" charset="0"/>
                <a:cs typeface="Calibri" panose="020F0502020204030204" pitchFamily="34" charset="0"/>
              </a:rPr>
              <a:t> وحماية </a:t>
            </a:r>
            <a:r>
              <a:rPr lang="en-GB" i="1" dirty="0" err="1">
                <a:latin typeface="Calibri" panose="020F0502020204030204" pitchFamily="34" charset="0"/>
                <a:cs typeface="Calibri" panose="020F0502020204030204" pitchFamily="34" charset="0"/>
              </a:rPr>
              <a:t>الطفل</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إصدار</a:t>
            </a:r>
            <a:r>
              <a:rPr lang="en-GB" i="1" dirty="0">
                <a:latin typeface="Calibri" panose="020F0502020204030204" pitchFamily="34" charset="0"/>
                <a:cs typeface="Calibri" panose="020F0502020204030204" pitchFamily="34" charset="0"/>
              </a:rPr>
              <a:t> </a:t>
            </a:r>
            <a:r>
              <a:rPr lang="ar-SA" i="1" dirty="0">
                <a:latin typeface="Calibri" panose="020F0502020204030204" pitchFamily="34" charset="0"/>
                <a:cs typeface="Calibri" panose="020F0502020204030204" pitchFamily="34" charset="0"/>
              </a:rPr>
              <a:t>٢٠١٤</a:t>
            </a:r>
            <a:r>
              <a:rPr lang="en-BE" i="1">
                <a:latin typeface="Calibri" panose="020F0502020204030204" pitchFamily="34" charset="0"/>
                <a:cs typeface="Calibri" panose="020F0502020204030204" pitchFamily="34" charset="0"/>
              </a:rPr>
              <a:t>.</a:t>
            </a:r>
            <a:endParaRPr lang="en-GB" i="1" dirty="0">
              <a:latin typeface="Calibri" panose="020F0502020204030204" pitchFamily="34" charset="0"/>
              <a:cs typeface="Calibri" panose="020F0502020204030204" pitchFamily="34" charset="0"/>
            </a:endParaRPr>
          </a:p>
          <a:p>
            <a:pPr algn="r" rtl="1"/>
            <a:r>
              <a:rPr lang="en-GB" i="1" dirty="0">
                <a:latin typeface="Calibri" panose="020F0502020204030204" pitchFamily="34" charset="0"/>
                <a:cs typeface="Calibri" panose="020F0502020204030204" pitchFamily="34" charset="0"/>
              </a:rPr>
              <a:t>الهدف من هذا التدريب هو بناء معرفتك ومهاراتك لتوفير إدارة الحالة بما يتماشى </a:t>
            </a:r>
            <a:r>
              <a:rPr lang="en-GB" i="1" dirty="0" err="1">
                <a:latin typeface="Calibri" panose="020F0502020204030204" pitchFamily="34" charset="0"/>
                <a:cs typeface="Calibri" panose="020F0502020204030204" pitchFamily="34" charset="0"/>
              </a:rPr>
              <a:t>مع</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المبادئ</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التوجيهية</a:t>
            </a:r>
            <a:r>
              <a:rPr lang="en-GB" i="1" dirty="0">
                <a:latin typeface="Calibri" panose="020F0502020204030204" pitchFamily="34" charset="0"/>
                <a:cs typeface="Calibri" panose="020F0502020204030204" pitchFamily="34" charset="0"/>
              </a:rPr>
              <a:t>  والمعايير المشتركة بين الوكالات.</a:t>
            </a:r>
          </a:p>
        </p:txBody>
      </p:sp>
      <p:sp>
        <p:nvSpPr>
          <p:cNvPr id="6" name="Slide Image Placeholder 5">
            <a:extLst>
              <a:ext uri="{FF2B5EF4-FFF2-40B4-BE49-F238E27FC236}">
                <a16:creationId xmlns:a16="http://schemas.microsoft.com/office/drawing/2014/main" id="{D6D27918-1AF7-9B1A-4C67-D8B305DA30E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09F54AE-6B06-F34B-8848-9071DFCDB4A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a:t>
            </a:fld>
            <a:endParaRPr lang="en-US" sz="1200" dirty="0">
              <a:latin typeface="+mn-lt"/>
            </a:endParaRPr>
          </a:p>
        </p:txBody>
      </p:sp>
    </p:spTree>
    <p:extLst>
      <p:ext uri="{BB962C8B-B14F-4D97-AF65-F5344CB8AC3E}">
        <p14:creationId xmlns:p14="http://schemas.microsoft.com/office/powerpoint/2010/main" val="2715013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4662" y="460375"/>
            <a:ext cx="6143625" cy="9211334"/>
          </a:xfrm>
        </p:spPr>
        <p:txBody>
          <a:bodyPr/>
          <a:lstStyle/>
          <a:p>
            <a:pPr lvl="1" algn="r" rtl="1"/>
            <a:r>
              <a:rPr lang="en-GB" i="1" dirty="0"/>
              <a:t>متى يصبح الأطفال في المجتمع بالغين؟</a:t>
            </a:r>
          </a:p>
          <a:p>
            <a:pPr lvl="1" algn="r" rtl="1"/>
            <a:r>
              <a:rPr lang="en-GB" i="1" dirty="0"/>
              <a:t>في أي سيناريوهات يتم إعطاء الأطفال مسؤوليات الكبار؟</a:t>
            </a:r>
          </a:p>
          <a:p>
            <a:pPr lvl="1" algn="r" rtl="1"/>
            <a:r>
              <a:rPr lang="en-GB" i="1" dirty="0"/>
              <a:t>من </a:t>
            </a:r>
            <a:r>
              <a:rPr lang="en-GB" i="1" dirty="0" err="1"/>
              <a:t>الذي</a:t>
            </a:r>
            <a:r>
              <a:rPr lang="en-GB" i="1" dirty="0"/>
              <a:t> </a:t>
            </a:r>
            <a:r>
              <a:rPr lang="ar-SA" i="1" dirty="0"/>
              <a:t> يتم إعطاءه أي من </a:t>
            </a:r>
            <a:r>
              <a:rPr lang="en-GB" i="1" dirty="0" err="1"/>
              <a:t>المسؤوليات</a:t>
            </a:r>
            <a:r>
              <a:rPr lang="en-GB" i="1" dirty="0"/>
              <a:t>؟ </a:t>
            </a:r>
            <a:r>
              <a:rPr lang="en-GB" i="1" dirty="0" err="1"/>
              <a:t>هل</a:t>
            </a:r>
            <a:r>
              <a:rPr lang="en-GB" i="1" dirty="0"/>
              <a:t> </a:t>
            </a:r>
            <a:r>
              <a:rPr lang="en-GB" i="1" dirty="0" err="1"/>
              <a:t>الفتيان</a:t>
            </a:r>
            <a:r>
              <a:rPr lang="en-GB" i="1" dirty="0"/>
              <a:t> </a:t>
            </a:r>
            <a:r>
              <a:rPr lang="en-GB" i="1" dirty="0" err="1"/>
              <a:t>والفتيات</a:t>
            </a:r>
            <a:r>
              <a:rPr lang="en-GB" i="1" dirty="0"/>
              <a:t> </a:t>
            </a:r>
            <a:r>
              <a:rPr lang="en-GB" i="1" dirty="0" err="1"/>
              <a:t>يتحملون</a:t>
            </a:r>
            <a:r>
              <a:rPr lang="en-GB" i="1" dirty="0"/>
              <a:t> مسؤوليات مختلفة؟ بأعمار مختلفة؟</a:t>
            </a:r>
          </a:p>
          <a:p>
            <a:pPr lvl="1" algn="r" rtl="1"/>
            <a:r>
              <a:rPr lang="en-GB" i="1" dirty="0"/>
              <a:t>هل تنتهي الطفولة </a:t>
            </a:r>
            <a:r>
              <a:rPr lang="en-GB" i="1" dirty="0" err="1"/>
              <a:t>بالبلوغ</a:t>
            </a:r>
            <a:r>
              <a:rPr lang="en-GB" i="1" dirty="0"/>
              <a:t> </a:t>
            </a:r>
            <a:r>
              <a:rPr lang="ar-SA" i="1" dirty="0"/>
              <a:t>،ب</a:t>
            </a:r>
            <a:r>
              <a:rPr lang="en-GB" i="1" dirty="0" err="1"/>
              <a:t>الزواج</a:t>
            </a:r>
            <a:r>
              <a:rPr lang="en-GB" i="1" dirty="0"/>
              <a:t> </a:t>
            </a:r>
            <a:r>
              <a:rPr lang="ar-SA" i="1" dirty="0"/>
              <a:t>، ب</a:t>
            </a:r>
            <a:r>
              <a:rPr lang="en-GB" i="1" dirty="0" err="1"/>
              <a:t>الاستقلال</a:t>
            </a:r>
            <a:r>
              <a:rPr lang="en-GB" i="1" dirty="0"/>
              <a:t> المادي وما إلى ذلك؟</a:t>
            </a:r>
          </a:p>
          <a:p>
            <a:pPr lvl="1" algn="r" rtl="1"/>
            <a:r>
              <a:rPr lang="en-GB" i="1" dirty="0"/>
              <a:t>هل تختلف نهاية الطفولة بالنسبة للفتيات والفتيان؟</a:t>
            </a:r>
          </a:p>
          <a:p>
            <a:pPr lvl="1" algn="r" rtl="1"/>
            <a:r>
              <a:rPr lang="en-GB" i="1" dirty="0"/>
              <a:t>متى يميل الناس في المجتمع المتضرر إلى الزواج والبدء في العمل؟</a:t>
            </a:r>
          </a:p>
          <a:p>
            <a:pPr lvl="1" algn="r" rtl="1"/>
            <a:r>
              <a:rPr lang="en-GB" i="1" dirty="0"/>
              <a:t>هل للفتيات / النساء دور مختلف؟</a:t>
            </a:r>
          </a:p>
          <a:p>
            <a:pPr lvl="1" algn="r" rtl="1"/>
            <a:r>
              <a:rPr lang="en-GB" i="1" dirty="0" err="1"/>
              <a:t>كيف</a:t>
            </a:r>
            <a:r>
              <a:rPr lang="en-GB" i="1" dirty="0"/>
              <a:t> </a:t>
            </a:r>
            <a:r>
              <a:rPr lang="ar-SA" i="1" dirty="0" err="1"/>
              <a:t>ت</a:t>
            </a:r>
            <a:r>
              <a:rPr lang="en-GB" i="1" dirty="0" err="1"/>
              <a:t>تم</a:t>
            </a:r>
            <a:r>
              <a:rPr lang="en-GB" i="1" dirty="0"/>
              <a:t> </a:t>
            </a:r>
            <a:r>
              <a:rPr lang="en-GB" i="1" dirty="0" err="1"/>
              <a:t>ت</a:t>
            </a:r>
            <a:r>
              <a:rPr lang="ar-SA" i="1" dirty="0"/>
              <a:t>ربية</a:t>
            </a:r>
            <a:r>
              <a:rPr lang="en-GB" i="1" dirty="0"/>
              <a:t> الأطفال في المجتمع؟</a:t>
            </a:r>
          </a:p>
          <a:p>
            <a:pPr lvl="2" algn="r" rtl="1"/>
            <a:r>
              <a:rPr lang="ar-SA" i="1" dirty="0"/>
              <a:t>ب</a:t>
            </a:r>
            <a:r>
              <a:rPr lang="en-GB" i="1" dirty="0" err="1"/>
              <a:t>عنف</a:t>
            </a:r>
            <a:r>
              <a:rPr lang="en-GB" i="1" dirty="0"/>
              <a:t> أم </a:t>
            </a:r>
            <a:r>
              <a:rPr lang="en-GB" i="1" dirty="0" err="1"/>
              <a:t>غير</a:t>
            </a:r>
            <a:r>
              <a:rPr lang="en-GB" i="1" dirty="0"/>
              <a:t> </a:t>
            </a:r>
            <a:r>
              <a:rPr lang="ar-SA" i="1" dirty="0"/>
              <a:t>عن</a:t>
            </a:r>
            <a:r>
              <a:rPr lang="en-GB" i="1" dirty="0" err="1"/>
              <a:t>ف</a:t>
            </a:r>
            <a:r>
              <a:rPr lang="en-GB" i="1" dirty="0"/>
              <a:t>؟</a:t>
            </a:r>
          </a:p>
          <a:p>
            <a:pPr lvl="2" algn="r" rtl="1"/>
            <a:r>
              <a:rPr lang="en-GB" i="1" dirty="0"/>
              <a:t>لفظيًا أم جسديًا؟</a:t>
            </a:r>
          </a:p>
          <a:p>
            <a:pPr lvl="2" algn="r" rtl="1"/>
            <a:r>
              <a:rPr lang="en-GB" i="1" dirty="0"/>
              <a:t>علنا أو سرا؟</a:t>
            </a:r>
          </a:p>
          <a:p>
            <a:pPr lvl="2" algn="r" rtl="1"/>
            <a:r>
              <a:rPr lang="en-GB" i="1" dirty="0"/>
              <a:t>هل يتلقى الفتيان والفتيات أنواعًا مختلفة </a:t>
            </a:r>
            <a:r>
              <a:rPr lang="en-GB" i="1" dirty="0" err="1"/>
              <a:t>من</a:t>
            </a:r>
            <a:r>
              <a:rPr lang="en-GB" i="1" dirty="0"/>
              <a:t> </a:t>
            </a:r>
            <a:r>
              <a:rPr lang="en-GB" i="1" dirty="0" err="1"/>
              <a:t>ال</a:t>
            </a:r>
            <a:r>
              <a:rPr lang="ar-SA" i="1" dirty="0"/>
              <a:t>تربية</a:t>
            </a:r>
            <a:r>
              <a:rPr lang="en-GB" i="1" dirty="0"/>
              <a:t>؟ أو الانضباط على السلوكيات والقواعد المختلفة وما إلى ذلك؟</a:t>
            </a:r>
          </a:p>
          <a:p>
            <a:pPr marL="0" indent="0" algn="r" rtl="1">
              <a:buNone/>
            </a:pPr>
            <a:endParaRPr lang="en-US" dirty="0"/>
          </a:p>
          <a:p>
            <a:pPr marL="0" indent="0" algn="r" rtl="1">
              <a:buNone/>
            </a:pPr>
            <a:r>
              <a:rPr lang="en-US" b="1" dirty="0"/>
              <a:t>مناقشة </a:t>
            </a:r>
            <a:r>
              <a:rPr lang="en-US" b="1" dirty="0" err="1"/>
              <a:t>عامة</a:t>
            </a:r>
            <a:r>
              <a:rPr lang="en-US" b="1" dirty="0"/>
              <a:t> </a:t>
            </a:r>
            <a:r>
              <a:rPr lang="ar-SA" b="1" dirty="0"/>
              <a:t>(٢٠ دقيقة)</a:t>
            </a:r>
            <a:endParaRPr lang="en-US" b="1" dirty="0"/>
          </a:p>
          <a:p>
            <a:pPr algn="r" rtl="1"/>
            <a:r>
              <a:rPr lang="en-US" dirty="0"/>
              <a:t>توجيه </a:t>
            </a:r>
            <a:r>
              <a:rPr lang="en-US" dirty="0" err="1"/>
              <a:t>المشاركين</a:t>
            </a:r>
            <a:r>
              <a:rPr lang="en-US" dirty="0"/>
              <a:t> </a:t>
            </a:r>
            <a:r>
              <a:rPr lang="en-US" dirty="0" err="1"/>
              <a:t>إلى</a:t>
            </a:r>
            <a:r>
              <a:rPr lang="ar-SA" dirty="0"/>
              <a:t> </a:t>
            </a:r>
            <a:r>
              <a:rPr lang="ar-SA" b="1" dirty="0"/>
              <a:t>ال</a:t>
            </a:r>
            <a:r>
              <a:rPr lang="en-US" b="1" dirty="0" err="1"/>
              <a:t>صفحة</a:t>
            </a:r>
            <a:r>
              <a:rPr lang="ar-SA" b="1" dirty="0"/>
              <a:t> ٩</a:t>
            </a:r>
            <a:r>
              <a:rPr lang="en-US" b="1" dirty="0"/>
              <a:t> </a:t>
            </a:r>
            <a:r>
              <a:rPr lang="ar-SA" b="1" dirty="0"/>
              <a:t>من دليل</a:t>
            </a:r>
            <a:r>
              <a:rPr lang="en-US" b="1" dirty="0"/>
              <a:t> </a:t>
            </a:r>
            <a:r>
              <a:rPr lang="en-US" b="1" dirty="0" err="1"/>
              <a:t>العمل</a:t>
            </a:r>
            <a:r>
              <a:rPr lang="en-US" b="1" dirty="0"/>
              <a:t> : </a:t>
            </a:r>
            <a:r>
              <a:rPr lang="ar-SA" b="1" dirty="0"/>
              <a:t>ال</a:t>
            </a:r>
            <a:r>
              <a:rPr lang="en-US" b="1" dirty="0" err="1"/>
              <a:t>مستوى</a:t>
            </a:r>
            <a:r>
              <a:rPr lang="en-US" b="1" dirty="0"/>
              <a:t> </a:t>
            </a:r>
            <a:r>
              <a:rPr lang="en-US" b="1" dirty="0" err="1"/>
              <a:t>المجتمع</a:t>
            </a:r>
            <a:r>
              <a:rPr lang="ar-SA" b="1" dirty="0" err="1"/>
              <a:t>ي</a:t>
            </a:r>
            <a:r>
              <a:rPr lang="en-US" b="1" dirty="0"/>
              <a:t> </a:t>
            </a:r>
            <a:r>
              <a:rPr lang="en-US" b="1" dirty="0" err="1"/>
              <a:t>والم</a:t>
            </a:r>
            <a:r>
              <a:rPr lang="ar-SA" b="1" dirty="0"/>
              <a:t>حلي</a:t>
            </a:r>
            <a:r>
              <a:rPr lang="en-US" b="1" dirty="0"/>
              <a:t>: </a:t>
            </a:r>
            <a:r>
              <a:rPr lang="ar-SA" b="1" dirty="0"/>
              <a:t> ال</a:t>
            </a:r>
            <a:r>
              <a:rPr lang="en-US" b="1" dirty="0" err="1"/>
              <a:t>آراء</a:t>
            </a:r>
            <a:r>
              <a:rPr lang="en-US" b="1" dirty="0"/>
              <a:t> حول الطفولة</a:t>
            </a:r>
          </a:p>
          <a:p>
            <a:pPr algn="r" rtl="1"/>
            <a:r>
              <a:rPr lang="en-US" i="1" dirty="0"/>
              <a:t>قم بتدوين الملاحظات على العروض التقديمية حيث سنعيد النظر في هذه الآراء خلال التدريب</a:t>
            </a:r>
          </a:p>
          <a:p>
            <a:pPr algn="r" rtl="1"/>
            <a:r>
              <a:rPr lang="en-US" dirty="0"/>
              <a:t>امنح كل </a:t>
            </a:r>
            <a:r>
              <a:rPr lang="en-US" dirty="0" err="1"/>
              <a:t>مجموعة</a:t>
            </a:r>
            <a:r>
              <a:rPr lang="en-US" dirty="0"/>
              <a:t> </a:t>
            </a:r>
            <a:r>
              <a:rPr lang="ar-SA" dirty="0"/>
              <a:t>٥</a:t>
            </a:r>
            <a:r>
              <a:rPr lang="en-US" dirty="0"/>
              <a:t> دقائق للقيام بعرضها التقديمي للمشاركين الآخرين </a:t>
            </a:r>
            <a:r>
              <a:rPr lang="en-US" dirty="0" err="1"/>
              <a:t>والإجابة</a:t>
            </a:r>
            <a:r>
              <a:rPr lang="en-US" dirty="0"/>
              <a:t> </a:t>
            </a:r>
            <a:r>
              <a:rPr lang="en-US" dirty="0" err="1"/>
              <a:t>ع</a:t>
            </a:r>
            <a:r>
              <a:rPr lang="ar-SA" dirty="0" err="1"/>
              <a:t>لى</a:t>
            </a:r>
            <a:r>
              <a:rPr lang="en-US" dirty="0"/>
              <a:t> الأسئلة</a:t>
            </a:r>
          </a:p>
          <a:p>
            <a:pPr algn="r" rtl="1"/>
            <a:r>
              <a:rPr lang="en-GB" i="1" u="none" dirty="0" err="1"/>
              <a:t>بصفتك</a:t>
            </a:r>
            <a:r>
              <a:rPr lang="en-GB" i="1" u="none" dirty="0"/>
              <a:t> </a:t>
            </a:r>
            <a:r>
              <a:rPr lang="ar-SA" i="1" u="none" dirty="0"/>
              <a:t>أخصائيا ً في إدارة </a:t>
            </a:r>
            <a:r>
              <a:rPr lang="en-GB" i="1" u="none" dirty="0" err="1"/>
              <a:t>الحالة</a:t>
            </a:r>
            <a:r>
              <a:rPr lang="ar-SA" i="1" u="none" dirty="0"/>
              <a:t>، </a:t>
            </a:r>
            <a:r>
              <a:rPr lang="en-GB" i="1" u="none" dirty="0" err="1"/>
              <a:t>يجب</a:t>
            </a:r>
            <a:r>
              <a:rPr lang="en-GB" i="1" u="none" dirty="0"/>
              <a:t> الحفاظ على معايير معينة:</a:t>
            </a:r>
          </a:p>
          <a:p>
            <a:pPr lvl="1" algn="r" rtl="1"/>
            <a:r>
              <a:rPr lang="en-GB" i="1" u="none" dirty="0"/>
              <a:t>الطفل هو أي شخص يقل عمره </a:t>
            </a:r>
            <a:r>
              <a:rPr lang="en-GB" i="1" u="none" dirty="0" err="1"/>
              <a:t>عن</a:t>
            </a:r>
            <a:r>
              <a:rPr lang="en-GB" i="1" u="none" dirty="0"/>
              <a:t> </a:t>
            </a:r>
            <a:r>
              <a:rPr lang="ar-SA" i="1" u="none" dirty="0"/>
              <a:t>١٨</a:t>
            </a:r>
            <a:r>
              <a:rPr lang="en-GB" i="1" u="none" dirty="0"/>
              <a:t> عامًا</a:t>
            </a:r>
          </a:p>
          <a:p>
            <a:pPr lvl="1" algn="r" rtl="1"/>
            <a:r>
              <a:rPr lang="en-GB" i="1" u="none" dirty="0"/>
              <a:t>كل الأطفال يستحقون الاحترام</a:t>
            </a:r>
          </a:p>
          <a:p>
            <a:pPr lvl="1" algn="r" rtl="1"/>
            <a:r>
              <a:rPr lang="en-GB" i="1" u="none" dirty="0"/>
              <a:t>يجب حماية حقوق الأطفال </a:t>
            </a:r>
            <a:r>
              <a:rPr lang="en-GB" i="1" u="none" dirty="0" err="1"/>
              <a:t>من</a:t>
            </a:r>
            <a:r>
              <a:rPr lang="en-GB" i="1" u="none" dirty="0"/>
              <a:t> </a:t>
            </a:r>
            <a:r>
              <a:rPr lang="en-GB" i="1" u="none" dirty="0" err="1"/>
              <a:t>العنف</a:t>
            </a:r>
            <a:r>
              <a:rPr lang="ar-SA" i="1" u="none" dirty="0"/>
              <a:t>، </a:t>
            </a:r>
            <a:r>
              <a:rPr lang="en-GB" i="1" u="none" dirty="0" err="1"/>
              <a:t>بغض</a:t>
            </a:r>
            <a:r>
              <a:rPr lang="en-GB" i="1" u="none" dirty="0"/>
              <a:t> النظر عن سنهم أو جنسهم </a:t>
            </a:r>
            <a:r>
              <a:rPr lang="en-GB" i="1" u="none" dirty="0" err="1"/>
              <a:t>أو</a:t>
            </a:r>
            <a:r>
              <a:rPr lang="en-GB" i="1" u="none" dirty="0"/>
              <a:t> </a:t>
            </a:r>
            <a:r>
              <a:rPr lang="ar-SA" i="1" u="none" dirty="0"/>
              <a:t>هويتهم الاجتماعية </a:t>
            </a:r>
            <a:r>
              <a:rPr lang="en-GB" i="1" u="none" dirty="0" err="1"/>
              <a:t>أو</a:t>
            </a:r>
            <a:r>
              <a:rPr lang="en-GB" i="1" u="none" dirty="0"/>
              <a:t> قدرتهم أو مجموعتهم العرقية أو دينهم أو أي </a:t>
            </a:r>
            <a:r>
              <a:rPr lang="en-GB" i="1" u="none" dirty="0" err="1"/>
              <a:t>خصائص</a:t>
            </a:r>
            <a:r>
              <a:rPr lang="en-GB" i="1" u="none" dirty="0"/>
              <a:t> </a:t>
            </a:r>
            <a:r>
              <a:rPr lang="en-GB" i="1" u="none" dirty="0" err="1"/>
              <a:t>أخرى</a:t>
            </a:r>
            <a:endParaRPr lang="en-GB" i="1" u="none" dirty="0"/>
          </a:p>
          <a:p>
            <a:pPr lvl="1" algn="r" rtl="1"/>
            <a:r>
              <a:rPr lang="en-US" i="1" u="none" dirty="0" err="1"/>
              <a:t>المعاملة</a:t>
            </a:r>
            <a:r>
              <a:rPr lang="en-US" i="1" u="none" dirty="0"/>
              <a:t> </a:t>
            </a:r>
            <a:r>
              <a:rPr lang="en-US" i="1" u="none" dirty="0" err="1"/>
              <a:t>المهينة</a:t>
            </a:r>
            <a:r>
              <a:rPr lang="en-US" i="1" u="none" dirty="0"/>
              <a:t> </a:t>
            </a:r>
            <a:r>
              <a:rPr lang="en-US" i="1" u="none" dirty="0" err="1"/>
              <a:t>و</a:t>
            </a:r>
            <a:r>
              <a:rPr lang="ar-SA" i="1" u="none" dirty="0"/>
              <a:t>الإذلال، </a:t>
            </a:r>
            <a:r>
              <a:rPr lang="en-US" i="1" u="none" dirty="0" err="1"/>
              <a:t>بما</a:t>
            </a:r>
            <a:r>
              <a:rPr lang="en-US" i="1" u="none" dirty="0"/>
              <a:t> </a:t>
            </a:r>
            <a:r>
              <a:rPr lang="en-US" i="1" u="none" dirty="0" err="1"/>
              <a:t>في</a:t>
            </a:r>
            <a:r>
              <a:rPr lang="en-US" i="1" u="none" dirty="0"/>
              <a:t> </a:t>
            </a:r>
            <a:r>
              <a:rPr lang="en-US" i="1" u="none" dirty="0" err="1"/>
              <a:t>ذلك</a:t>
            </a:r>
            <a:r>
              <a:rPr lang="en-US" i="1" u="none" dirty="0"/>
              <a:t> </a:t>
            </a:r>
            <a:r>
              <a:rPr lang="en-US" i="1" u="none" dirty="0" err="1"/>
              <a:t>العقوبة</a:t>
            </a:r>
            <a:r>
              <a:rPr lang="en-US" i="1" u="none" dirty="0"/>
              <a:t> </a:t>
            </a:r>
            <a:r>
              <a:rPr lang="en-US" i="1" u="none" dirty="0" err="1"/>
              <a:t>البدنية</a:t>
            </a:r>
            <a:r>
              <a:rPr lang="en-US" i="1" u="none" dirty="0"/>
              <a:t> </a:t>
            </a:r>
            <a:r>
              <a:rPr lang="en-US" i="1" u="none" dirty="0" err="1"/>
              <a:t>غير</a:t>
            </a:r>
            <a:r>
              <a:rPr lang="en-US" i="1" u="none" dirty="0"/>
              <a:t> </a:t>
            </a:r>
            <a:r>
              <a:rPr lang="en-US" i="1" u="none" dirty="0" err="1"/>
              <a:t>مقبولة</a:t>
            </a:r>
            <a:endParaRPr lang="en-US" i="1" u="none" dirty="0"/>
          </a:p>
        </p:txBody>
      </p:sp>
      <p:sp>
        <p:nvSpPr>
          <p:cNvPr id="4" name="Google Shape;725;p48:notes">
            <a:extLst>
              <a:ext uri="{FF2B5EF4-FFF2-40B4-BE49-F238E27FC236}">
                <a16:creationId xmlns:a16="http://schemas.microsoft.com/office/drawing/2014/main" id="{ADCFE2AA-51F3-4C77-8D68-F48F72C9FE3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30</a:t>
            </a:fld>
            <a:endParaRPr lang="en-US" sz="1200" dirty="0">
              <a:latin typeface="+mn-lt"/>
            </a:endParaRPr>
          </a:p>
        </p:txBody>
      </p:sp>
    </p:spTree>
    <p:extLst>
      <p:ext uri="{BB962C8B-B14F-4D97-AF65-F5344CB8AC3E}">
        <p14:creationId xmlns:p14="http://schemas.microsoft.com/office/powerpoint/2010/main" val="3449644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a:t>
            </a:r>
            <a:r>
              <a:rPr lang="en-GB" b="1" dirty="0" err="1"/>
              <a:t>تحضير</a:t>
            </a:r>
            <a:endParaRPr lang="en-GB" b="1" dirty="0"/>
          </a:p>
          <a:p>
            <a:pPr marL="182563" marR="0" lvl="0" indent="-182563" algn="r" defTabSz="914400" rtl="1" eaLnBrk="1" fontAlgn="auto" latinLnBrk="0" hangingPunct="1">
              <a:lnSpc>
                <a:spcPct val="100000"/>
              </a:lnSpc>
              <a:spcBef>
                <a:spcPts val="0"/>
              </a:spcBef>
              <a:spcAft>
                <a:spcPts val="0"/>
              </a:spcAft>
              <a:buClrTx/>
              <a:buSzTx/>
              <a:tabLst/>
              <a:defRPr/>
            </a:pPr>
            <a:r>
              <a:rPr lang="en-GB" dirty="0"/>
              <a:t>أثناء لعب الأدوار ، ستحتاج </a:t>
            </a:r>
            <a:r>
              <a:rPr lang="en-GB" dirty="0" err="1"/>
              <a:t>إلى</a:t>
            </a:r>
            <a:r>
              <a:rPr lang="en-GB" dirty="0"/>
              <a:t> </a:t>
            </a:r>
            <a:r>
              <a:rPr lang="en-GB" dirty="0" err="1"/>
              <a:t>الأدوار</a:t>
            </a:r>
            <a:r>
              <a:rPr lang="ar-SA" dirty="0"/>
              <a:t>في </a:t>
            </a:r>
            <a:r>
              <a:rPr lang="ar-SA" b="1" dirty="0"/>
              <a:t>ال</a:t>
            </a:r>
            <a:r>
              <a:rPr lang="en-GB" b="1" dirty="0" err="1"/>
              <a:t>صفحة</a:t>
            </a:r>
            <a:r>
              <a:rPr lang="ar-SA" b="1" dirty="0"/>
              <a:t> ١٠-١١ من دليل العمل</a:t>
            </a:r>
            <a:r>
              <a:rPr lang="en-GB" b="1" dirty="0"/>
              <a:t> : </a:t>
            </a:r>
            <a:r>
              <a:rPr lang="en-GB" b="1" dirty="0" err="1"/>
              <a:t>أدوار</a:t>
            </a:r>
            <a:r>
              <a:rPr lang="ar-SA" b="1" dirty="0"/>
              <a:t> مشية القوة (السلطة)</a:t>
            </a:r>
            <a:endParaRPr lang="en-GB" b="1" dirty="0"/>
          </a:p>
          <a:p>
            <a:pPr marL="627063" marR="0" lvl="1" indent="-182563" algn="r" defTabSz="914400" rtl="1" eaLnBrk="1" fontAlgn="auto" latinLnBrk="0" hangingPunct="1">
              <a:lnSpc>
                <a:spcPct val="100000"/>
              </a:lnSpc>
              <a:spcBef>
                <a:spcPts val="0"/>
              </a:spcBef>
              <a:spcAft>
                <a:spcPts val="0"/>
              </a:spcAft>
              <a:buClrTx/>
              <a:buSzTx/>
              <a:tabLst/>
              <a:defRPr/>
            </a:pPr>
            <a:r>
              <a:rPr lang="en-GB" dirty="0"/>
              <a:t>يمكنك إعطاء المشاركين بطاقات لعب الأدوار المطبوعة - في هذه الحالة ، </a:t>
            </a:r>
            <a:r>
              <a:rPr lang="ar-SA" dirty="0"/>
              <a:t> قم ب</a:t>
            </a:r>
            <a:r>
              <a:rPr lang="en-GB" dirty="0" err="1"/>
              <a:t>طب</a:t>
            </a:r>
            <a:r>
              <a:rPr lang="ar-SA" dirty="0" err="1"/>
              <a:t>ا</a:t>
            </a:r>
            <a:r>
              <a:rPr lang="en-GB" dirty="0" err="1"/>
              <a:t>ع</a:t>
            </a:r>
            <a:r>
              <a:rPr lang="ar-SA" dirty="0" err="1"/>
              <a:t>ة</a:t>
            </a:r>
            <a:r>
              <a:rPr lang="en-GB" dirty="0"/>
              <a:t> بطاقات لعب الأدوار مسبقًا</a:t>
            </a:r>
          </a:p>
          <a:p>
            <a:pPr marL="627063" marR="0" lvl="1" indent="-182563" algn="r" defTabSz="914400" rtl="1" eaLnBrk="1" fontAlgn="auto" latinLnBrk="0" hangingPunct="1">
              <a:lnSpc>
                <a:spcPct val="100000"/>
              </a:lnSpc>
              <a:spcBef>
                <a:spcPts val="0"/>
              </a:spcBef>
              <a:spcAft>
                <a:spcPts val="0"/>
              </a:spcAft>
              <a:buClrTx/>
              <a:buSzTx/>
              <a:tabLst/>
              <a:defRPr/>
            </a:pPr>
            <a:r>
              <a:rPr lang="en-GB" dirty="0"/>
              <a:t>أو يمكنك تعيين دور للمشاركين يمكنهم الرجوع إليه </a:t>
            </a:r>
            <a:r>
              <a:rPr lang="en-GB" dirty="0" err="1"/>
              <a:t>في</a:t>
            </a:r>
            <a:r>
              <a:rPr lang="en-GB" dirty="0"/>
              <a:t> </a:t>
            </a:r>
            <a:r>
              <a:rPr lang="ar-SA" dirty="0"/>
              <a:t>دليل العمل</a:t>
            </a:r>
            <a:endParaRPr lang="en-GB" dirty="0"/>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______________________________________________________________________________</a:t>
            </a:r>
            <a:endParaRPr lang="en-GB" b="0" dirty="0"/>
          </a:p>
          <a:p>
            <a:pPr marL="0" indent="0" algn="r" rtl="1">
              <a:buNone/>
            </a:pPr>
            <a:endParaRPr lang="en-GB" dirty="0"/>
          </a:p>
          <a:p>
            <a:pPr marL="0" indent="0" algn="r" rtl="1">
              <a:buNone/>
            </a:pPr>
            <a:r>
              <a:rPr lang="en-GB" b="1" dirty="0"/>
              <a:t>مقدمة</a:t>
            </a:r>
          </a:p>
          <a:p>
            <a:pPr algn="r" rtl="1"/>
            <a:r>
              <a:rPr lang="en-GB" i="1" dirty="0" err="1"/>
              <a:t>في</a:t>
            </a:r>
            <a:r>
              <a:rPr lang="en-GB" i="1" dirty="0"/>
              <a:t> </a:t>
            </a:r>
            <a:r>
              <a:rPr lang="en-GB" i="1" dirty="0" err="1"/>
              <a:t>مجموعة</a:t>
            </a:r>
            <a:r>
              <a:rPr lang="ar-SA" i="1" dirty="0"/>
              <a:t>، </a:t>
            </a:r>
            <a:r>
              <a:rPr lang="en-GB" i="1" dirty="0" err="1"/>
              <a:t>مثل</a:t>
            </a:r>
            <a:r>
              <a:rPr lang="en-GB" i="1" dirty="0"/>
              <a:t> الأسرة أو </a:t>
            </a:r>
            <a:r>
              <a:rPr lang="en-GB" i="1" dirty="0" err="1"/>
              <a:t>المجتمع</a:t>
            </a:r>
            <a:r>
              <a:rPr lang="en-GB" i="1" dirty="0"/>
              <a:t> </a:t>
            </a:r>
            <a:r>
              <a:rPr lang="en-GB" i="1" dirty="0" err="1"/>
              <a:t>المحلي</a:t>
            </a:r>
            <a:r>
              <a:rPr lang="ar-SA" i="1" dirty="0"/>
              <a:t>، </a:t>
            </a:r>
            <a:r>
              <a:rPr lang="en-GB" i="1" dirty="0" err="1"/>
              <a:t>غالبًا</a:t>
            </a:r>
            <a:r>
              <a:rPr lang="en-GB" i="1" dirty="0"/>
              <a:t> ما تتميز العلاقات بأشخاص يتمتعون بالسلطة </a:t>
            </a:r>
            <a:r>
              <a:rPr lang="en-GB" i="1" dirty="0" err="1"/>
              <a:t>وأشخاص</a:t>
            </a:r>
            <a:r>
              <a:rPr lang="en-GB" i="1" dirty="0"/>
              <a:t> </a:t>
            </a:r>
            <a:r>
              <a:rPr lang="en-GB" i="1" dirty="0" err="1"/>
              <a:t>بلا</a:t>
            </a:r>
            <a:r>
              <a:rPr lang="ar-SA" i="1" dirty="0"/>
              <a:t> سلطة</a:t>
            </a:r>
            <a:r>
              <a:rPr lang="en-GB" i="1" dirty="0"/>
              <a:t>.</a:t>
            </a:r>
          </a:p>
          <a:p>
            <a:pPr algn="r" rtl="1"/>
            <a:r>
              <a:rPr lang="en-GB" i="1" dirty="0"/>
              <a:t>أصحاب السلطة لديهم امتياز في المجتمع.</a:t>
            </a:r>
          </a:p>
          <a:p>
            <a:pPr algn="r" rtl="1"/>
            <a:r>
              <a:rPr lang="en-GB" i="1" dirty="0"/>
              <a:t>أولئك الذين </a:t>
            </a:r>
            <a:r>
              <a:rPr lang="en-GB" i="1" dirty="0" err="1"/>
              <a:t>لديهم</a:t>
            </a:r>
            <a:r>
              <a:rPr lang="en-GB" i="1" dirty="0"/>
              <a:t> </a:t>
            </a:r>
            <a:r>
              <a:rPr lang="ar-SA" i="1" dirty="0"/>
              <a:t>سلطة </a:t>
            </a:r>
            <a:r>
              <a:rPr lang="en-GB" i="1" dirty="0"/>
              <a:t> أقل </a:t>
            </a:r>
            <a:r>
              <a:rPr lang="en-GB" i="1" dirty="0" err="1"/>
              <a:t>أو</a:t>
            </a:r>
            <a:r>
              <a:rPr lang="en-GB" i="1" dirty="0"/>
              <a:t> </a:t>
            </a:r>
            <a:r>
              <a:rPr lang="en-GB" i="1" dirty="0" err="1"/>
              <a:t>بدون</a:t>
            </a:r>
            <a:r>
              <a:rPr lang="en-GB" i="1" dirty="0"/>
              <a:t> </a:t>
            </a:r>
            <a:r>
              <a:rPr lang="ar-SA" i="1" dirty="0"/>
              <a:t>سلطة</a:t>
            </a:r>
            <a:r>
              <a:rPr lang="en-GB" i="1" dirty="0"/>
              <a:t> (مثل الأطفال) هم أقل قدرة </a:t>
            </a:r>
            <a:r>
              <a:rPr lang="en-GB" i="1" dirty="0" err="1"/>
              <a:t>على</a:t>
            </a:r>
            <a:r>
              <a:rPr lang="en-GB" i="1" dirty="0"/>
              <a:t> </a:t>
            </a:r>
            <a:r>
              <a:rPr lang="en-GB" i="1" dirty="0" err="1"/>
              <a:t>حماية</a:t>
            </a:r>
            <a:r>
              <a:rPr lang="en-GB" i="1" dirty="0"/>
              <a:t> </a:t>
            </a:r>
            <a:r>
              <a:rPr lang="en-GB" i="1" dirty="0" err="1"/>
              <a:t>ودعم</a:t>
            </a:r>
            <a:r>
              <a:rPr lang="en-GB" i="1" dirty="0"/>
              <a:t> </a:t>
            </a:r>
            <a:r>
              <a:rPr lang="en-GB" i="1" dirty="0" err="1"/>
              <a:t>والدفاع</a:t>
            </a:r>
            <a:r>
              <a:rPr lang="en-GB" i="1" dirty="0"/>
              <a:t> </a:t>
            </a:r>
            <a:r>
              <a:rPr lang="en-GB" i="1" dirty="0" err="1"/>
              <a:t>عن</a:t>
            </a:r>
            <a:r>
              <a:rPr lang="en-GB" i="1" dirty="0"/>
              <a:t> </a:t>
            </a:r>
            <a:r>
              <a:rPr lang="en-GB" i="1" dirty="0" err="1"/>
              <a:t>أنفسهم</a:t>
            </a:r>
            <a:r>
              <a:rPr lang="en-GB" i="1" dirty="0"/>
              <a:t> ويكونون أكثر عرضة للخطر.</a:t>
            </a:r>
          </a:p>
          <a:p>
            <a:pPr marL="0" indent="0" algn="r" rtl="1">
              <a:buNone/>
            </a:pPr>
            <a:endParaRPr lang="en-GB" dirty="0"/>
          </a:p>
          <a:p>
            <a:pPr marL="0" indent="0" algn="r" rtl="1">
              <a:buNone/>
            </a:pPr>
            <a:r>
              <a:rPr lang="ar-SA" b="1" dirty="0"/>
              <a:t>نشاط عام (٢٠ دقيقة)</a:t>
            </a:r>
            <a:endParaRPr lang="en-GB" dirty="0"/>
          </a:p>
          <a:p>
            <a:pPr algn="r" rtl="1"/>
            <a:r>
              <a:rPr lang="en-GB" dirty="0"/>
              <a:t>اطلب من المشاركين الوقوف جنبًا إلى جنب على طول حافة الجدار أو الانتقال إلى مكان مفتوح.</a:t>
            </a:r>
          </a:p>
          <a:p>
            <a:pPr algn="r" rtl="1"/>
            <a:r>
              <a:rPr lang="en-GB" dirty="0"/>
              <a:t>قم بتعيين دور لكل مشارك</a:t>
            </a:r>
          </a:p>
          <a:p>
            <a:pPr algn="r" rtl="1"/>
            <a:r>
              <a:rPr lang="en-GB" i="1" dirty="0"/>
              <a:t>فكر في دورك</a:t>
            </a:r>
          </a:p>
          <a:p>
            <a:pPr lvl="1" algn="r" rtl="1"/>
            <a:r>
              <a:rPr lang="en-GB" i="1" dirty="0"/>
              <a:t>لا تخبر أي </a:t>
            </a:r>
            <a:r>
              <a:rPr lang="en-GB" i="1" dirty="0" err="1"/>
              <a:t>شخص</a:t>
            </a:r>
            <a:r>
              <a:rPr lang="en-GB" i="1" dirty="0"/>
              <a:t> </a:t>
            </a:r>
            <a:r>
              <a:rPr lang="en-GB" i="1" dirty="0" err="1"/>
              <a:t>آخر</a:t>
            </a:r>
            <a:r>
              <a:rPr lang="ar-SA" i="1" dirty="0"/>
              <a:t> عن</a:t>
            </a:r>
            <a:r>
              <a:rPr lang="en-GB" i="1" dirty="0"/>
              <a:t> دورك</a:t>
            </a:r>
          </a:p>
          <a:p>
            <a:pPr lvl="1" algn="r" rtl="1"/>
            <a:r>
              <a:rPr lang="en-GB" i="1" dirty="0"/>
              <a:t>خذ بضع دقائق لتفكر بنفسك في الدور.</a:t>
            </a:r>
          </a:p>
          <a:p>
            <a:pPr lvl="1" algn="r" rtl="1"/>
            <a:r>
              <a:rPr lang="en-GB" i="1" dirty="0"/>
              <a:t>تخيل كيف تبدو الحياة مثل هذا الشخص.</a:t>
            </a:r>
          </a:p>
          <a:p>
            <a:pPr lvl="1" algn="r" rtl="1"/>
            <a:r>
              <a:rPr lang="en-GB" i="1" dirty="0"/>
              <a:t>لم نقدم لك عن قصد مزيدًا من المعلومات </a:t>
            </a:r>
            <a:r>
              <a:rPr lang="en-GB" i="1" dirty="0" err="1"/>
              <a:t>حول</a:t>
            </a:r>
            <a:r>
              <a:rPr lang="en-GB" i="1" dirty="0"/>
              <a:t> </a:t>
            </a:r>
            <a:r>
              <a:rPr lang="en-GB" i="1" dirty="0" err="1"/>
              <a:t>الشخص</a:t>
            </a:r>
            <a:r>
              <a:rPr lang="ar-SA" i="1" dirty="0"/>
              <a:t>، </a:t>
            </a:r>
            <a:r>
              <a:rPr lang="en-GB" i="1" dirty="0" err="1"/>
              <a:t>لأننا</a:t>
            </a:r>
            <a:r>
              <a:rPr lang="en-GB" i="1" dirty="0"/>
              <a:t> نريدك أن تتخيل الموقف الذي يعيش فيه.</a:t>
            </a:r>
          </a:p>
          <a:p>
            <a:pPr lvl="1" algn="r" rtl="1"/>
            <a:r>
              <a:rPr lang="en-GB" i="1" dirty="0"/>
              <a:t>إذا لم يكن لديك إجابة </a:t>
            </a:r>
            <a:r>
              <a:rPr lang="en-GB" i="1" dirty="0" err="1"/>
              <a:t>على</a:t>
            </a:r>
            <a:r>
              <a:rPr lang="en-GB" i="1" dirty="0"/>
              <a:t> </a:t>
            </a:r>
            <a:r>
              <a:rPr lang="en-GB" i="1" dirty="0" err="1"/>
              <a:t>سؤال</a:t>
            </a:r>
            <a:r>
              <a:rPr lang="ar-SA" i="1" dirty="0"/>
              <a:t>، </a:t>
            </a:r>
            <a:r>
              <a:rPr lang="en-GB" i="1" dirty="0" err="1"/>
              <a:t>فيرجى</a:t>
            </a:r>
            <a:r>
              <a:rPr lang="en-GB" i="1" dirty="0"/>
              <a:t> التخمين بناءً على المعلومات المتوفرة لديك.</a:t>
            </a:r>
          </a:p>
          <a:p>
            <a:pPr algn="r" rtl="1"/>
            <a:endParaRPr lang="en-GB" i="1" dirty="0"/>
          </a:p>
          <a:p>
            <a:pPr marL="0" indent="0" algn="r" rtl="1">
              <a:buNone/>
            </a:pPr>
            <a:r>
              <a:rPr lang="ar-SA" b="1" dirty="0"/>
              <a:t>يتبع</a:t>
            </a:r>
            <a:r>
              <a:rPr lang="en-GB" b="1" dirty="0">
                <a:sym typeface="Wingdings" panose="05000000000000000000" pitchFamily="2" charset="2"/>
              </a:rPr>
              <a:t></a:t>
            </a:r>
            <a:endParaRPr lang="en-GB" b="1" dirty="0"/>
          </a:p>
        </p:txBody>
      </p:sp>
      <p:sp>
        <p:nvSpPr>
          <p:cNvPr id="6" name="Slide Image Placeholder 5">
            <a:extLst>
              <a:ext uri="{FF2B5EF4-FFF2-40B4-BE49-F238E27FC236}">
                <a16:creationId xmlns:a16="http://schemas.microsoft.com/office/drawing/2014/main" id="{2EF103BB-A558-341D-74E2-D3A831F0F07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AE6C085-7711-5CB6-1191-2D0BACE3833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31</a:t>
            </a:fld>
            <a:endParaRPr lang="en-US" sz="1200" dirty="0">
              <a:latin typeface="+mn-lt"/>
            </a:endParaRPr>
          </a:p>
        </p:txBody>
      </p:sp>
    </p:spTree>
    <p:extLst>
      <p:ext uri="{BB962C8B-B14F-4D97-AF65-F5344CB8AC3E}">
        <p14:creationId xmlns:p14="http://schemas.microsoft.com/office/powerpoint/2010/main" val="2929365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4662" y="460375"/>
            <a:ext cx="6143625" cy="9211334"/>
          </a:xfrm>
        </p:spPr>
        <p:txBody>
          <a:bodyPr/>
          <a:lstStyle/>
          <a:p>
            <a:pPr algn="r" rtl="1"/>
            <a:r>
              <a:rPr lang="ar-SA" i="1" dirty="0"/>
              <a:t>قم بالإجابة </a:t>
            </a:r>
            <a:r>
              <a:rPr lang="en-GB" i="1" dirty="0" err="1"/>
              <a:t>على</a:t>
            </a:r>
            <a:r>
              <a:rPr lang="en-GB" i="1" dirty="0"/>
              <a:t> </a:t>
            </a:r>
            <a:r>
              <a:rPr lang="en-GB" i="1" dirty="0" err="1"/>
              <a:t>ال</a:t>
            </a:r>
            <a:r>
              <a:rPr lang="ar-SA" i="1" dirty="0"/>
              <a:t>عبارات </a:t>
            </a:r>
            <a:r>
              <a:rPr lang="en-GB" i="1" dirty="0" err="1"/>
              <a:t>التي</a:t>
            </a:r>
            <a:r>
              <a:rPr lang="en-GB" i="1" dirty="0"/>
              <a:t> سوف نقرأها</a:t>
            </a:r>
            <a:endParaRPr lang="en-GB" dirty="0"/>
          </a:p>
          <a:p>
            <a:pPr lvl="1" algn="r" rtl="1"/>
            <a:r>
              <a:rPr lang="en-GB" i="1" dirty="0"/>
              <a:t>إذا كنت توافق وتستطيع الإجابة بنعم </a:t>
            </a:r>
            <a:r>
              <a:rPr lang="en-GB" i="1" dirty="0" err="1"/>
              <a:t>في</a:t>
            </a:r>
            <a:r>
              <a:rPr lang="en-GB" i="1" dirty="0"/>
              <a:t> </a:t>
            </a:r>
            <a:r>
              <a:rPr lang="en-GB" i="1" dirty="0" err="1"/>
              <a:t>شخصيتك</a:t>
            </a:r>
            <a:r>
              <a:rPr lang="ar-SA" i="1" dirty="0"/>
              <a:t>، </a:t>
            </a:r>
            <a:r>
              <a:rPr lang="en-GB" i="1" dirty="0" err="1"/>
              <a:t>فخذ</a:t>
            </a:r>
            <a:r>
              <a:rPr lang="en-GB" i="1" dirty="0"/>
              <a:t> خطوة إلى الأمام.</a:t>
            </a:r>
          </a:p>
          <a:p>
            <a:pPr lvl="2" algn="r" rtl="1"/>
            <a:r>
              <a:rPr lang="en-GB" i="1" dirty="0"/>
              <a:t>تعني الخطوة الكبيرة أنه يمكنك أن تقول نعم بسهولة</a:t>
            </a:r>
          </a:p>
          <a:p>
            <a:pPr lvl="2" algn="r" rtl="1"/>
            <a:r>
              <a:rPr lang="en-GB" i="1" dirty="0"/>
              <a:t>تعني الخطوة الصغيرة أنها صحيحة إلى حد ما بالنسبة لك.</a:t>
            </a:r>
          </a:p>
          <a:p>
            <a:pPr lvl="1" algn="r" rtl="1"/>
            <a:r>
              <a:rPr lang="en-GB" i="1" dirty="0"/>
              <a:t>إذا كانت إجابتك لا أو لا تنطبق </a:t>
            </a:r>
            <a:r>
              <a:rPr lang="en-GB" i="1" dirty="0" err="1"/>
              <a:t>على</a:t>
            </a:r>
            <a:r>
              <a:rPr lang="en-GB" i="1" dirty="0"/>
              <a:t> </a:t>
            </a:r>
            <a:r>
              <a:rPr lang="en-GB" i="1" dirty="0" err="1"/>
              <a:t>شخصيتك</a:t>
            </a:r>
            <a:r>
              <a:rPr lang="ar-SA" i="1" dirty="0"/>
              <a:t>، </a:t>
            </a:r>
            <a:r>
              <a:rPr lang="en-GB" i="1" dirty="0" err="1"/>
              <a:t>فلا</a:t>
            </a:r>
            <a:r>
              <a:rPr lang="en-GB" i="1" dirty="0"/>
              <a:t> تتقدم </a:t>
            </a:r>
            <a:r>
              <a:rPr lang="en-GB" i="1" dirty="0" err="1"/>
              <a:t>للأمام</a:t>
            </a:r>
            <a:r>
              <a:rPr lang="en-GB" i="1" dirty="0"/>
              <a:t> </a:t>
            </a:r>
            <a:r>
              <a:rPr lang="en-GB" i="1" dirty="0" err="1"/>
              <a:t>و</a:t>
            </a:r>
            <a:r>
              <a:rPr lang="ar-SA" i="1" dirty="0"/>
              <a:t>ابقى</a:t>
            </a:r>
            <a:r>
              <a:rPr lang="en-GB" i="1" dirty="0"/>
              <a:t> في مكانك.</a:t>
            </a:r>
          </a:p>
          <a:p>
            <a:pPr algn="r" rtl="1"/>
            <a:r>
              <a:rPr lang="en-US" dirty="0"/>
              <a:t>اقرأ العبارات التالية ، واحدة تلو الأخرى</a:t>
            </a:r>
          </a:p>
          <a:p>
            <a:pPr algn="r" rtl="1"/>
            <a:r>
              <a:rPr lang="en-US" dirty="0"/>
              <a:t>إتاحة الوقت للمشاركين للنظر في السؤال والمضي قدمًا.</a:t>
            </a:r>
          </a:p>
          <a:p>
            <a:pPr algn="r" rtl="1"/>
            <a:r>
              <a:rPr lang="ar-SA" b="1" dirty="0"/>
              <a:t>العبارات</a:t>
            </a:r>
            <a:endParaRPr lang="en-BE" b="1" dirty="0"/>
          </a:p>
          <a:p>
            <a:pPr lvl="1" algn="r" rtl="1"/>
            <a:r>
              <a:rPr lang="ar-SA" i="1" dirty="0" err="1"/>
              <a:t>تذه</a:t>
            </a:r>
            <a:r>
              <a:rPr lang="en-US" i="1" dirty="0" err="1"/>
              <a:t>ب</a:t>
            </a:r>
            <a:r>
              <a:rPr lang="en-US" i="1" dirty="0"/>
              <a:t> إلى / ذهبت إلى المدرسة</a:t>
            </a:r>
            <a:endParaRPr lang="en-BE" i="1" dirty="0"/>
          </a:p>
          <a:p>
            <a:pPr lvl="1" algn="r" rtl="1"/>
            <a:r>
              <a:rPr lang="en-US" i="1" dirty="0"/>
              <a:t>تشعر بالأمان</a:t>
            </a:r>
            <a:endParaRPr lang="en-BE" i="1" dirty="0"/>
          </a:p>
          <a:p>
            <a:pPr lvl="1" algn="r" rtl="1"/>
            <a:r>
              <a:rPr lang="en-US" i="1" dirty="0"/>
              <a:t>لديك الكثير من المعلومات حول حقوق الأطفال وكيفية حماية نفسك</a:t>
            </a:r>
            <a:endParaRPr lang="en-BE" i="1" dirty="0"/>
          </a:p>
          <a:p>
            <a:pPr lvl="1" algn="r" rtl="1"/>
            <a:r>
              <a:rPr lang="en-US" i="1" dirty="0"/>
              <a:t>لا يتم التمييز ضدك بأي شكل من الأشكال</a:t>
            </a:r>
            <a:endParaRPr lang="en-BE" i="1" dirty="0"/>
          </a:p>
          <a:p>
            <a:pPr lvl="1" algn="r" rtl="1"/>
            <a:r>
              <a:rPr lang="en-US" i="1" dirty="0"/>
              <a:t>عائلتك معك</a:t>
            </a:r>
            <a:endParaRPr lang="en-BE" i="1" dirty="0"/>
          </a:p>
          <a:p>
            <a:pPr lvl="1" algn="r" rtl="1"/>
            <a:r>
              <a:rPr lang="en-US" i="1" dirty="0"/>
              <a:t>لا داعي للقلق بشأن المال والطعام</a:t>
            </a:r>
            <a:endParaRPr lang="en-BE" i="1" dirty="0"/>
          </a:p>
          <a:p>
            <a:pPr lvl="1" algn="r" rtl="1"/>
            <a:r>
              <a:rPr lang="en-US" i="1" dirty="0"/>
              <a:t>أنت بصحة جيدة وسعيد</a:t>
            </a:r>
            <a:endParaRPr lang="en-BE" i="1" dirty="0"/>
          </a:p>
          <a:p>
            <a:pPr lvl="1" algn="r" rtl="1"/>
            <a:r>
              <a:rPr lang="en-US" i="1" dirty="0"/>
              <a:t>يمكنك الوصول إلى المرافق الطبية عندما تكون مريضًا</a:t>
            </a:r>
            <a:endParaRPr lang="en-BE" i="1" dirty="0"/>
          </a:p>
          <a:p>
            <a:pPr lvl="1" algn="r" rtl="1"/>
            <a:r>
              <a:rPr lang="en-US" i="1" dirty="0"/>
              <a:t>عائلتك مؤثرة في المجتمع / يحترمهم الناس</a:t>
            </a:r>
            <a:endParaRPr lang="en-BE" i="1" dirty="0"/>
          </a:p>
          <a:p>
            <a:pPr lvl="1" algn="r" rtl="1"/>
            <a:r>
              <a:rPr lang="en-US" i="1" dirty="0"/>
              <a:t>لديك وقت فراغ </a:t>
            </a:r>
            <a:r>
              <a:rPr lang="en-US" i="1" dirty="0" err="1"/>
              <a:t>كافٍ</a:t>
            </a:r>
            <a:r>
              <a:rPr lang="en-US" i="1" dirty="0"/>
              <a:t> (</a:t>
            </a:r>
            <a:r>
              <a:rPr lang="ar-SA" i="1" dirty="0"/>
              <a:t>(ال</a:t>
            </a:r>
            <a:r>
              <a:rPr lang="en-US" i="1" dirty="0" err="1"/>
              <a:t>لعب</a:t>
            </a:r>
            <a:r>
              <a:rPr lang="en-US" i="1" dirty="0"/>
              <a:t> </a:t>
            </a:r>
            <a:r>
              <a:rPr lang="en-US" i="1" dirty="0" err="1"/>
              <a:t>للأطفال</a:t>
            </a:r>
            <a:r>
              <a:rPr lang="ar-SA" i="1" dirty="0"/>
              <a:t>)</a:t>
            </a:r>
            <a:endParaRPr lang="en-BE" i="1" dirty="0"/>
          </a:p>
          <a:p>
            <a:pPr lvl="1" algn="r" rtl="1"/>
            <a:r>
              <a:rPr lang="en-US" i="1" dirty="0"/>
              <a:t>يمكنك بسهولة الاستعانة بشخص ما لمساعدتك عندما تكون </a:t>
            </a:r>
            <a:r>
              <a:rPr lang="en-US" i="1" dirty="0" err="1"/>
              <a:t>في</a:t>
            </a:r>
            <a:r>
              <a:rPr lang="en-US" i="1" dirty="0"/>
              <a:t> </a:t>
            </a:r>
            <a:r>
              <a:rPr lang="ar-SA" i="1" dirty="0"/>
              <a:t>مشكلة</a:t>
            </a:r>
          </a:p>
          <a:p>
            <a:pPr lvl="1" algn="r" rtl="1"/>
            <a:r>
              <a:rPr lang="en-US" i="1" dirty="0"/>
              <a:t> </a:t>
            </a:r>
            <a:r>
              <a:rPr lang="en-US" i="1" dirty="0" err="1"/>
              <a:t>ل</a:t>
            </a:r>
            <a:r>
              <a:rPr lang="ar-SA" i="1" dirty="0" err="1"/>
              <a:t>ي</a:t>
            </a:r>
            <a:r>
              <a:rPr lang="en-US" i="1" dirty="0" err="1"/>
              <a:t>س</a:t>
            </a:r>
            <a:r>
              <a:rPr lang="ar-SA" i="1" dirty="0"/>
              <a:t> لديك</a:t>
            </a:r>
            <a:r>
              <a:rPr lang="en-US" i="1" dirty="0"/>
              <a:t> </a:t>
            </a:r>
            <a:r>
              <a:rPr lang="ar-SA" i="1" dirty="0"/>
              <a:t> إعاقة</a:t>
            </a:r>
            <a:endParaRPr lang="en-BE" i="1" dirty="0"/>
          </a:p>
          <a:p>
            <a:pPr lvl="1" algn="r" rtl="1"/>
            <a:r>
              <a:rPr lang="en-US" i="1" dirty="0"/>
              <a:t>سيستمع الناس إلى آرائك</a:t>
            </a:r>
            <a:endParaRPr lang="en-GB" i="1" dirty="0"/>
          </a:p>
          <a:p>
            <a:pPr algn="r" rtl="1"/>
            <a:r>
              <a:rPr lang="en-US" i="1" dirty="0"/>
              <a:t>الآن سوف أقرأ المزيد </a:t>
            </a:r>
            <a:r>
              <a:rPr lang="en-US" i="1" dirty="0" err="1"/>
              <a:t>من</a:t>
            </a:r>
            <a:r>
              <a:rPr lang="en-US" i="1" dirty="0"/>
              <a:t> </a:t>
            </a:r>
            <a:r>
              <a:rPr lang="en-US" i="1" dirty="0" err="1"/>
              <a:t>ال</a:t>
            </a:r>
            <a:r>
              <a:rPr lang="ar-SA" i="1" dirty="0"/>
              <a:t>عبار</a:t>
            </a:r>
            <a:r>
              <a:rPr lang="en-US" i="1" dirty="0" err="1"/>
              <a:t>ات</a:t>
            </a:r>
            <a:r>
              <a:rPr lang="en-US" i="1" dirty="0"/>
              <a:t>. إذا كان بإمكانك </a:t>
            </a:r>
            <a:r>
              <a:rPr lang="en-US" i="1" dirty="0" err="1"/>
              <a:t>الإجابة</a:t>
            </a:r>
            <a:r>
              <a:rPr lang="en-US" i="1" dirty="0"/>
              <a:t> </a:t>
            </a:r>
            <a:r>
              <a:rPr lang="en-US" i="1" dirty="0" err="1"/>
              <a:t>بنعم</a:t>
            </a:r>
            <a:r>
              <a:rPr lang="ar-SA" i="1" dirty="0"/>
              <a:t>، </a:t>
            </a:r>
            <a:r>
              <a:rPr lang="en-US" i="1" dirty="0" err="1"/>
              <a:t>فستتراجع</a:t>
            </a:r>
            <a:r>
              <a:rPr lang="en-US" i="1" dirty="0"/>
              <a:t> خطوة إلى الوراء بدلاً من الأمام.</a:t>
            </a:r>
            <a:endParaRPr lang="en-BE" i="1" dirty="0"/>
          </a:p>
          <a:p>
            <a:pPr lvl="1" algn="r" rtl="1"/>
            <a:r>
              <a:rPr lang="en-US" i="1" dirty="0"/>
              <a:t>أنت لا تعرف ما إذا كان لديك طعام لتأكله الليلة.</a:t>
            </a:r>
            <a:endParaRPr lang="en-BE" i="1" dirty="0"/>
          </a:p>
          <a:p>
            <a:pPr lvl="1" algn="r" rtl="1"/>
            <a:r>
              <a:rPr lang="en-US" i="1" dirty="0"/>
              <a:t>أنت تعيش في بيئة يختلف فيها الناس كثيرًا عنك.</a:t>
            </a:r>
            <a:endParaRPr lang="en-BE" i="1" dirty="0"/>
          </a:p>
          <a:p>
            <a:pPr lvl="1" algn="r" rtl="1"/>
            <a:r>
              <a:rPr lang="en-US" i="1" dirty="0"/>
              <a:t>لديك الكثير من التوتر الذي يؤثر على حياتك اليومية.</a:t>
            </a:r>
            <a:endParaRPr lang="en-BE" i="1" dirty="0"/>
          </a:p>
          <a:p>
            <a:pPr lvl="1" algn="r" rtl="1"/>
            <a:r>
              <a:rPr lang="en-US" i="1" dirty="0"/>
              <a:t>لديك تحديات أو مخاوف تتعلق بالصحة البدنية.</a:t>
            </a:r>
            <a:endParaRPr lang="en-BE" i="1" dirty="0"/>
          </a:p>
          <a:p>
            <a:pPr lvl="1" algn="r" rtl="1"/>
            <a:r>
              <a:rPr lang="en-US" i="1" dirty="0"/>
              <a:t>لديك تحديات أو مخاوف تتعلق </a:t>
            </a:r>
            <a:r>
              <a:rPr lang="en-US" i="1" dirty="0" err="1"/>
              <a:t>بالصحة</a:t>
            </a:r>
            <a:r>
              <a:rPr lang="en-US" i="1" dirty="0"/>
              <a:t> </a:t>
            </a:r>
            <a:r>
              <a:rPr lang="en-US" i="1" dirty="0" err="1"/>
              <a:t>ال</a:t>
            </a:r>
            <a:r>
              <a:rPr lang="ar-SA" i="1" dirty="0"/>
              <a:t>نفسية</a:t>
            </a:r>
            <a:r>
              <a:rPr lang="en-US" i="1" dirty="0"/>
              <a:t>.</a:t>
            </a:r>
          </a:p>
          <a:p>
            <a:pPr marL="0" indent="0" algn="r" rtl="1">
              <a:buNone/>
            </a:pPr>
            <a:endParaRPr lang="en-US" b="1" dirty="0"/>
          </a:p>
          <a:p>
            <a:pPr marL="0" indent="0" algn="r" rtl="1">
              <a:buNone/>
            </a:pPr>
            <a:r>
              <a:rPr lang="en-US" b="1" dirty="0"/>
              <a:t>مناقشة عامة</a:t>
            </a:r>
            <a:endParaRPr lang="en-GB" b="1" dirty="0"/>
          </a:p>
          <a:p>
            <a:pPr algn="r" rtl="1"/>
            <a:r>
              <a:rPr lang="en-GB" dirty="0"/>
              <a:t>اطلب من </a:t>
            </a:r>
            <a:r>
              <a:rPr lang="en-GB" dirty="0" err="1"/>
              <a:t>المشاركين</a:t>
            </a:r>
            <a:r>
              <a:rPr lang="en-GB" dirty="0"/>
              <a:t> </a:t>
            </a:r>
            <a:r>
              <a:rPr lang="en-GB" dirty="0" err="1"/>
              <a:t>الكشف</a:t>
            </a:r>
            <a:r>
              <a:rPr lang="ar-SA" dirty="0"/>
              <a:t> </a:t>
            </a:r>
            <a:r>
              <a:rPr lang="en-GB" dirty="0" err="1"/>
              <a:t>عن</a:t>
            </a:r>
            <a:r>
              <a:rPr lang="en-GB" dirty="0"/>
              <a:t> </a:t>
            </a:r>
            <a:r>
              <a:rPr lang="en-GB" dirty="0" err="1"/>
              <a:t>هويتهم</a:t>
            </a:r>
            <a:r>
              <a:rPr lang="ar-SA" dirty="0"/>
              <a:t>، الواحدة </a:t>
            </a:r>
            <a:r>
              <a:rPr lang="en-US" dirty="0" err="1"/>
              <a:t>تلو</a:t>
            </a:r>
            <a:r>
              <a:rPr lang="en-US" dirty="0"/>
              <a:t> الآخر ، من خلال قراءة بطاقة دورهم بصوت عالٍ.</a:t>
            </a:r>
          </a:p>
          <a:p>
            <a:pPr lvl="0" algn="r" rtl="1"/>
            <a:r>
              <a:rPr lang="en-US" i="1" dirty="0"/>
              <a:t> المشاركون </a:t>
            </a:r>
            <a:r>
              <a:rPr lang="en-US" i="1" dirty="0" err="1"/>
              <a:t>في</a:t>
            </a:r>
            <a:r>
              <a:rPr lang="en-US" i="1" dirty="0"/>
              <a:t> </a:t>
            </a:r>
            <a:r>
              <a:rPr lang="en-US" i="1" dirty="0" err="1"/>
              <a:t>الخلف</a:t>
            </a:r>
            <a:r>
              <a:rPr lang="ar-SA" i="1" dirty="0"/>
              <a:t>، </a:t>
            </a:r>
            <a:r>
              <a:rPr lang="en-US" i="1" dirty="0" err="1"/>
              <a:t>ما</a:t>
            </a:r>
            <a:r>
              <a:rPr lang="en-US" i="1" dirty="0"/>
              <a:t> </a:t>
            </a:r>
            <a:r>
              <a:rPr lang="en-US" i="1" dirty="0" err="1"/>
              <a:t>الذي</a:t>
            </a:r>
            <a:r>
              <a:rPr lang="en-US" i="1" dirty="0"/>
              <a:t> </a:t>
            </a:r>
            <a:r>
              <a:rPr lang="en-US" i="1" dirty="0" err="1"/>
              <a:t>جعلك</a:t>
            </a:r>
            <a:r>
              <a:rPr lang="ar-SA" i="1" dirty="0" err="1"/>
              <a:t>م</a:t>
            </a:r>
            <a:r>
              <a:rPr lang="en-US" i="1" dirty="0"/>
              <a:t> عرضة للخطر؟</a:t>
            </a:r>
          </a:p>
          <a:p>
            <a:pPr lvl="0" algn="r" rtl="1"/>
            <a:r>
              <a:rPr lang="en-US" i="1" dirty="0"/>
              <a:t>المشاركون </a:t>
            </a:r>
            <a:r>
              <a:rPr lang="en-US" i="1" dirty="0" err="1"/>
              <a:t>في</a:t>
            </a:r>
            <a:r>
              <a:rPr lang="en-US" i="1" dirty="0"/>
              <a:t> </a:t>
            </a:r>
            <a:r>
              <a:rPr lang="ar-SA" i="1" dirty="0"/>
              <a:t>الأمام؟ </a:t>
            </a:r>
            <a:r>
              <a:rPr lang="en-US" i="1" dirty="0" err="1"/>
              <a:t>ما</a:t>
            </a:r>
            <a:r>
              <a:rPr lang="en-US" i="1" dirty="0"/>
              <a:t> الذي </a:t>
            </a:r>
            <a:r>
              <a:rPr lang="en-US" i="1" dirty="0" err="1"/>
              <a:t>منحكم</a:t>
            </a:r>
            <a:r>
              <a:rPr lang="en-US" i="1" dirty="0"/>
              <a:t> </a:t>
            </a:r>
            <a:r>
              <a:rPr lang="en-US" i="1" dirty="0" err="1"/>
              <a:t>القوة</a:t>
            </a:r>
            <a:r>
              <a:rPr lang="ar-SA" i="1" dirty="0"/>
              <a:t>/السلطة</a:t>
            </a:r>
            <a:r>
              <a:rPr lang="en-US" i="1" dirty="0"/>
              <a:t>؟</a:t>
            </a:r>
          </a:p>
          <a:p>
            <a:pPr algn="r" rtl="1"/>
            <a:r>
              <a:rPr lang="en-US" i="1" dirty="0"/>
              <a:t>توضح </a:t>
            </a:r>
            <a:r>
              <a:rPr lang="en-US" i="1" dirty="0" err="1"/>
              <a:t>لنا</a:t>
            </a:r>
            <a:r>
              <a:rPr lang="en-US" i="1" dirty="0"/>
              <a:t> </a:t>
            </a:r>
            <a:r>
              <a:rPr lang="en-US" i="1" dirty="0" err="1"/>
              <a:t>م</a:t>
            </a:r>
            <a:r>
              <a:rPr lang="ar-SA" i="1" dirty="0"/>
              <a:t>شية</a:t>
            </a:r>
            <a:r>
              <a:rPr lang="en-US" i="1" dirty="0"/>
              <a:t> القوة أن بعض العوامل مثل العمر والإعاقة والمكانة التي تمنح بعض أفراد </a:t>
            </a:r>
            <a:r>
              <a:rPr lang="en-US" i="1" dirty="0" err="1"/>
              <a:t>المجتمع</a:t>
            </a:r>
            <a:r>
              <a:rPr lang="en-US" i="1" dirty="0"/>
              <a:t> </a:t>
            </a:r>
            <a:r>
              <a:rPr lang="en-US" i="1" dirty="0" err="1"/>
              <a:t>القوة</a:t>
            </a:r>
            <a:r>
              <a:rPr lang="ar-SA" i="1" dirty="0"/>
              <a:t>،</a:t>
            </a:r>
            <a:r>
              <a:rPr lang="en-US" i="1" dirty="0"/>
              <a:t> و (غيابها) </a:t>
            </a:r>
            <a:r>
              <a:rPr lang="ar-SA" i="1" dirty="0" err="1"/>
              <a:t>ي</a:t>
            </a:r>
            <a:r>
              <a:rPr lang="en-US" i="1" dirty="0" err="1"/>
              <a:t>جعل</a:t>
            </a:r>
            <a:r>
              <a:rPr lang="en-US" i="1" dirty="0"/>
              <a:t> أفراد المجتمع الآخرين (خاصة الأطفال) معرضين لخطر العنف والخسارة </a:t>
            </a:r>
            <a:r>
              <a:rPr lang="en-US" i="1" dirty="0" err="1"/>
              <a:t>وانعدام</a:t>
            </a:r>
            <a:r>
              <a:rPr lang="en-US" i="1" dirty="0"/>
              <a:t> </a:t>
            </a:r>
            <a:r>
              <a:rPr lang="en-US" i="1" dirty="0" err="1"/>
              <a:t>الأمن</a:t>
            </a:r>
            <a:r>
              <a:rPr lang="en-US" i="1" dirty="0"/>
              <a:t> والمعاناة.</a:t>
            </a:r>
            <a:endParaRPr lang="en-BE" i="1" dirty="0"/>
          </a:p>
          <a:p>
            <a:pPr algn="r" rtl="1"/>
            <a:endParaRPr lang="en-CA" dirty="0"/>
          </a:p>
        </p:txBody>
      </p:sp>
      <p:sp>
        <p:nvSpPr>
          <p:cNvPr id="4" name="Google Shape;725;p48:notes">
            <a:extLst>
              <a:ext uri="{FF2B5EF4-FFF2-40B4-BE49-F238E27FC236}">
                <a16:creationId xmlns:a16="http://schemas.microsoft.com/office/drawing/2014/main" id="{C3ECEA37-B464-D711-5DB0-658AFBB8D7A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32</a:t>
            </a:fld>
            <a:endParaRPr lang="en-US" sz="1200" dirty="0">
              <a:latin typeface="+mn-lt"/>
            </a:endParaRPr>
          </a:p>
        </p:txBody>
      </p:sp>
    </p:spTree>
    <p:extLst>
      <p:ext uri="{BB962C8B-B14F-4D97-AF65-F5344CB8AC3E}">
        <p14:creationId xmlns:p14="http://schemas.microsoft.com/office/powerpoint/2010/main" val="1707794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err="1"/>
              <a:t>التكيف</a:t>
            </a:r>
            <a:r>
              <a:rPr lang="en-GB" b="1" dirty="0"/>
              <a:t> </a:t>
            </a:r>
            <a:r>
              <a:rPr lang="ar-SA" b="1" dirty="0"/>
              <a:t>بحسب</a:t>
            </a:r>
            <a:r>
              <a:rPr lang="en-GB" b="1" dirty="0"/>
              <a:t> السياق</a:t>
            </a:r>
          </a:p>
          <a:p>
            <a:pPr algn="r" rtl="1"/>
            <a:r>
              <a:rPr lang="en-GB" dirty="0"/>
              <a:t>قم بتكييف الخصائص المعروضة على </a:t>
            </a:r>
            <a:r>
              <a:rPr lang="en-GB" dirty="0" err="1"/>
              <a:t>عجلة</a:t>
            </a:r>
            <a:r>
              <a:rPr lang="en-GB" dirty="0"/>
              <a:t> </a:t>
            </a:r>
            <a:r>
              <a:rPr lang="en-GB" dirty="0" err="1"/>
              <a:t>ال</a:t>
            </a:r>
            <a:r>
              <a:rPr lang="ar-SA" dirty="0"/>
              <a:t>قوة</a:t>
            </a:r>
            <a:r>
              <a:rPr lang="en-GB" dirty="0"/>
              <a:t> </a:t>
            </a:r>
            <a:r>
              <a:rPr lang="en-GB" dirty="0" err="1"/>
              <a:t>وفقًا</a:t>
            </a:r>
            <a:r>
              <a:rPr lang="en-GB" dirty="0"/>
              <a:t> </a:t>
            </a:r>
            <a:r>
              <a:rPr lang="en-GB" dirty="0" err="1"/>
              <a:t>لسياقك</a:t>
            </a:r>
            <a:r>
              <a:rPr lang="ar-SA" dirty="0" err="1"/>
              <a:t>م</a:t>
            </a:r>
            <a:r>
              <a:rPr lang="en-GB" dirty="0"/>
              <a:t>.</a:t>
            </a:r>
            <a:endParaRPr lang="en-GB" b="1" dirty="0"/>
          </a:p>
          <a:p>
            <a:pPr marL="0" indent="0" algn="r" rtl="1">
              <a:buNone/>
            </a:pPr>
            <a:r>
              <a:rPr lang="en-US" dirty="0"/>
              <a:t>______________________________________________________________________________</a:t>
            </a:r>
          </a:p>
          <a:p>
            <a:pPr marL="0" indent="0" algn="r" rtl="1">
              <a:buNone/>
            </a:pPr>
            <a:endParaRPr lang="en-GB" b="1" i="0" dirty="0"/>
          </a:p>
          <a:p>
            <a:pPr marL="0" indent="0" algn="r" rtl="1">
              <a:buNone/>
            </a:pPr>
            <a:endParaRPr lang="en-GB" b="1" i="0" dirty="0"/>
          </a:p>
          <a:p>
            <a:pPr marL="0" indent="0" algn="r" rtl="1">
              <a:buNone/>
            </a:pPr>
            <a:r>
              <a:rPr lang="en-GB" b="1" i="0" dirty="0"/>
              <a:t>مقدمة</a:t>
            </a:r>
          </a:p>
          <a:p>
            <a:pPr algn="r" rtl="1"/>
            <a:r>
              <a:rPr lang="en-GB" i="1" dirty="0"/>
              <a:t>يتمتع </a:t>
            </a:r>
            <a:r>
              <a:rPr lang="en-GB" i="1" dirty="0" err="1"/>
              <a:t>كل</a:t>
            </a:r>
            <a:r>
              <a:rPr lang="en-GB" i="1" dirty="0"/>
              <a:t> </a:t>
            </a:r>
            <a:r>
              <a:rPr lang="en-GB" i="1" dirty="0" err="1"/>
              <a:t>فرد</a:t>
            </a:r>
            <a:r>
              <a:rPr lang="ar-SA" i="1" dirty="0"/>
              <a:t>، </a:t>
            </a:r>
            <a:r>
              <a:rPr lang="en-GB" i="1" dirty="0" err="1"/>
              <a:t>بما</a:t>
            </a:r>
            <a:r>
              <a:rPr lang="en-GB" i="1" dirty="0"/>
              <a:t> في </a:t>
            </a:r>
            <a:r>
              <a:rPr lang="en-GB" i="1" dirty="0" err="1"/>
              <a:t>ذلك</a:t>
            </a:r>
            <a:r>
              <a:rPr lang="en-GB" i="1" dirty="0"/>
              <a:t> </a:t>
            </a:r>
            <a:r>
              <a:rPr lang="en-GB" i="1" dirty="0" err="1"/>
              <a:t>الأطفال</a:t>
            </a:r>
            <a:r>
              <a:rPr lang="ar-SA" i="1" dirty="0"/>
              <a:t>، </a:t>
            </a:r>
            <a:r>
              <a:rPr lang="en-GB" i="1" dirty="0" err="1"/>
              <a:t>بخصائص</a:t>
            </a:r>
            <a:r>
              <a:rPr lang="en-GB" i="1" dirty="0"/>
              <a:t> وخبرات معينة توفر امتيازًا </a:t>
            </a:r>
            <a:r>
              <a:rPr lang="en-GB" i="1" dirty="0" err="1"/>
              <a:t>أو</a:t>
            </a:r>
            <a:r>
              <a:rPr lang="en-GB" i="1" dirty="0"/>
              <a:t> </a:t>
            </a:r>
            <a:r>
              <a:rPr lang="ar-SA" i="1" dirty="0"/>
              <a:t>أفضلية </a:t>
            </a:r>
            <a:r>
              <a:rPr lang="en-GB" i="1" dirty="0" err="1"/>
              <a:t>أو</a:t>
            </a:r>
            <a:r>
              <a:rPr lang="en-GB" i="1" dirty="0"/>
              <a:t> تسبب الاضطهاد / تضعهم في وضع </a:t>
            </a:r>
            <a:r>
              <a:rPr lang="en-GB" i="1" dirty="0" err="1"/>
              <a:t>غير</a:t>
            </a:r>
            <a:r>
              <a:rPr lang="en-GB" i="1" dirty="0"/>
              <a:t> </a:t>
            </a:r>
            <a:r>
              <a:rPr lang="ar-SA" i="1" dirty="0"/>
              <a:t>ملائم</a:t>
            </a:r>
            <a:endParaRPr lang="en-GB" i="1" dirty="0"/>
          </a:p>
          <a:p>
            <a:pPr lvl="1" algn="r" rtl="1"/>
            <a:r>
              <a:rPr lang="en-GB" i="1" dirty="0"/>
              <a:t>الامتياز هو ميزة </a:t>
            </a:r>
            <a:r>
              <a:rPr lang="en-GB" i="1" dirty="0" err="1"/>
              <a:t>أو</a:t>
            </a:r>
            <a:r>
              <a:rPr lang="en-GB" i="1" dirty="0"/>
              <a:t> </a:t>
            </a:r>
            <a:r>
              <a:rPr lang="en-GB" i="1" dirty="0" err="1"/>
              <a:t>سلطة</a:t>
            </a:r>
            <a:r>
              <a:rPr lang="ar-SA" i="1" dirty="0"/>
              <a:t>، </a:t>
            </a:r>
            <a:r>
              <a:rPr lang="en-GB" i="1" dirty="0" err="1"/>
              <a:t>يمكن</a:t>
            </a:r>
            <a:r>
              <a:rPr lang="en-GB" i="1" dirty="0"/>
              <a:t> أن يؤدي إلى مزيد من القوة</a:t>
            </a:r>
          </a:p>
          <a:p>
            <a:pPr lvl="1" algn="r" rtl="1"/>
            <a:r>
              <a:rPr lang="en-GB" i="1" dirty="0"/>
              <a:t>الاضطهاد أو الحرمان هو عندما يتم ممارسة السلطة عليك من قبل الآخرين أو الظروف التي تقلل من فرص الشخص في النجاح والبقاء على قيد </a:t>
            </a:r>
            <a:r>
              <a:rPr lang="en-GB" i="1" dirty="0" err="1"/>
              <a:t>الحياة</a:t>
            </a:r>
            <a:r>
              <a:rPr lang="en-GB" i="1" dirty="0"/>
              <a:t> </a:t>
            </a:r>
            <a:r>
              <a:rPr lang="en-GB" i="1" dirty="0" err="1"/>
              <a:t>وما</a:t>
            </a:r>
            <a:r>
              <a:rPr lang="en-GB" i="1" dirty="0"/>
              <a:t> إلى ذلك.</a:t>
            </a:r>
          </a:p>
          <a:p>
            <a:pPr algn="r" rtl="1"/>
            <a:r>
              <a:rPr lang="en-GB" i="0" dirty="0" err="1"/>
              <a:t>عرض</a:t>
            </a:r>
            <a:r>
              <a:rPr lang="en-GB" i="0" dirty="0"/>
              <a:t> الشريحة</a:t>
            </a:r>
          </a:p>
          <a:p>
            <a:pPr lvl="1" algn="r" rtl="1"/>
            <a:r>
              <a:rPr lang="en-GB" i="1" dirty="0"/>
              <a:t>توفر الخصائص في الأعلى امتيازًا </a:t>
            </a:r>
            <a:r>
              <a:rPr lang="en-GB" i="1" dirty="0" err="1"/>
              <a:t>أو</a:t>
            </a:r>
            <a:r>
              <a:rPr lang="en-GB" i="1" dirty="0"/>
              <a:t> </a:t>
            </a:r>
            <a:r>
              <a:rPr lang="ar-SA" i="1" dirty="0"/>
              <a:t>أفضلية</a:t>
            </a:r>
            <a:r>
              <a:rPr lang="en-GB" i="1" dirty="0"/>
              <a:t> في العديد من السياقات</a:t>
            </a:r>
          </a:p>
          <a:p>
            <a:pPr lvl="1" algn="r" rtl="1"/>
            <a:r>
              <a:rPr lang="en-GB" i="1" dirty="0"/>
              <a:t>على الطرف الآخر </a:t>
            </a:r>
            <a:r>
              <a:rPr lang="en-GB" i="1" dirty="0" err="1"/>
              <a:t>من</a:t>
            </a:r>
            <a:r>
              <a:rPr lang="en-GB" i="1" dirty="0"/>
              <a:t> </a:t>
            </a:r>
            <a:r>
              <a:rPr lang="en-GB" i="1" dirty="0" err="1"/>
              <a:t>الخط</a:t>
            </a:r>
            <a:r>
              <a:rPr lang="ar-SA" i="1" dirty="0"/>
              <a:t>، </a:t>
            </a:r>
            <a:r>
              <a:rPr lang="en-GB" i="1" dirty="0" err="1"/>
              <a:t>غالبًا</a:t>
            </a:r>
            <a:r>
              <a:rPr lang="en-GB" i="1" dirty="0"/>
              <a:t> ما تؤدي الخصائص إلى الاضطهاد أو الحرمان</a:t>
            </a:r>
          </a:p>
          <a:p>
            <a:pPr lvl="0" algn="r" rtl="1"/>
            <a:r>
              <a:rPr lang="ar-SA" i="1" dirty="0"/>
              <a:t>هل لديكم</a:t>
            </a:r>
            <a:r>
              <a:rPr lang="en-US" i="1" dirty="0"/>
              <a:t> </a:t>
            </a:r>
            <a:r>
              <a:rPr lang="ar-SA" i="1" dirty="0"/>
              <a:t>أي </a:t>
            </a:r>
            <a:r>
              <a:rPr lang="en-US" i="1" dirty="0" err="1"/>
              <a:t>اسئلة</a:t>
            </a:r>
            <a:r>
              <a:rPr lang="en-US" i="1" dirty="0"/>
              <a:t>؟</a:t>
            </a:r>
          </a:p>
          <a:p>
            <a:pPr lvl="0" algn="r" rtl="1"/>
            <a:r>
              <a:rPr lang="en-US" i="1" dirty="0" err="1"/>
              <a:t>هل</a:t>
            </a:r>
            <a:r>
              <a:rPr lang="en-US" i="1" dirty="0"/>
              <a:t> </a:t>
            </a:r>
            <a:r>
              <a:rPr lang="ar-SA" i="1" dirty="0"/>
              <a:t>تتفقون </a:t>
            </a:r>
            <a:r>
              <a:rPr lang="en-US" i="1" dirty="0" err="1"/>
              <a:t>أم</a:t>
            </a:r>
            <a:r>
              <a:rPr lang="en-US" i="1" dirty="0"/>
              <a:t> </a:t>
            </a:r>
            <a:r>
              <a:rPr lang="en-US" i="1" dirty="0" err="1"/>
              <a:t>لا</a:t>
            </a:r>
            <a:r>
              <a:rPr lang="ar-SA" i="1" dirty="0" err="1"/>
              <a:t>تت</a:t>
            </a:r>
            <a:r>
              <a:rPr lang="en-US" i="1" dirty="0" err="1"/>
              <a:t>فقون</a:t>
            </a:r>
            <a:r>
              <a:rPr lang="en-US" i="1" dirty="0"/>
              <a:t>؟</a:t>
            </a:r>
          </a:p>
          <a:p>
            <a:pPr marL="0" indent="0" algn="r" rtl="1">
              <a:buNone/>
            </a:pPr>
            <a:endParaRPr lang="en-US" dirty="0"/>
          </a:p>
          <a:p>
            <a:pPr marL="0" indent="0" algn="r" rtl="1">
              <a:buNone/>
            </a:pPr>
            <a:r>
              <a:rPr lang="en-US" b="1" dirty="0"/>
              <a:t>العمل </a:t>
            </a:r>
            <a:r>
              <a:rPr lang="en-US" b="1" dirty="0" err="1"/>
              <a:t>الفردي</a:t>
            </a:r>
            <a:r>
              <a:rPr lang="en-US" b="1" dirty="0"/>
              <a:t> </a:t>
            </a:r>
            <a:r>
              <a:rPr lang="ar-SA" b="1" dirty="0"/>
              <a:t>( ١٥ دقيقة)</a:t>
            </a:r>
            <a:endParaRPr lang="en-US" b="1" dirty="0"/>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err="1"/>
              <a:t>مثل</a:t>
            </a:r>
            <a:r>
              <a:rPr lang="en-US" i="1" dirty="0"/>
              <a:t> </a:t>
            </a:r>
            <a:r>
              <a:rPr lang="en-US" i="1" dirty="0" err="1"/>
              <a:t>تمرين</a:t>
            </a:r>
            <a:r>
              <a:rPr lang="ar-SA" i="1" dirty="0"/>
              <a:t> مشية</a:t>
            </a:r>
            <a:r>
              <a:rPr lang="en-US" i="1" dirty="0"/>
              <a:t> القوة الذي قمنا </a:t>
            </a:r>
            <a:r>
              <a:rPr lang="en-US" i="1" dirty="0" err="1"/>
              <a:t>به</a:t>
            </a:r>
            <a:r>
              <a:rPr lang="en-US" i="1" dirty="0"/>
              <a:t> </a:t>
            </a:r>
            <a:r>
              <a:rPr lang="en-US" i="1" dirty="0" err="1"/>
              <a:t>سابقًا</a:t>
            </a:r>
            <a:r>
              <a:rPr lang="ar-SA" i="1" dirty="0"/>
              <a:t>، </a:t>
            </a:r>
            <a:r>
              <a:rPr lang="en-US" i="1" dirty="0" err="1"/>
              <a:t>يبحث</a:t>
            </a:r>
            <a:r>
              <a:rPr lang="en-US" i="1" dirty="0"/>
              <a:t> هذا التمرين في كيفية </a:t>
            </a:r>
            <a:r>
              <a:rPr lang="en-US" i="1" dirty="0" err="1"/>
              <a:t>تجربة</a:t>
            </a:r>
            <a:r>
              <a:rPr lang="en-US" i="1" dirty="0"/>
              <a:t> </a:t>
            </a:r>
            <a:r>
              <a:rPr lang="en-US" i="1" dirty="0" err="1"/>
              <a:t>الأشخاص</a:t>
            </a:r>
            <a:r>
              <a:rPr lang="ar-SA" i="1" dirty="0"/>
              <a:t> الذين يملكون</a:t>
            </a:r>
            <a:r>
              <a:rPr lang="en-US" i="1" dirty="0"/>
              <a:t> الخصائص </a:t>
            </a:r>
            <a:r>
              <a:rPr lang="en-US" i="1" dirty="0" err="1"/>
              <a:t>المختلفة</a:t>
            </a:r>
            <a:r>
              <a:rPr lang="en-US" i="1" dirty="0"/>
              <a:t> </a:t>
            </a:r>
            <a:r>
              <a:rPr lang="en-US" i="1" dirty="0" err="1"/>
              <a:t>للقوة</a:t>
            </a:r>
            <a:r>
              <a:rPr lang="ar-SA" i="1" dirty="0"/>
              <a:t>/ السلطة </a:t>
            </a:r>
            <a:r>
              <a:rPr lang="en-US" i="1" dirty="0" err="1"/>
              <a:t>أو</a:t>
            </a:r>
            <a:r>
              <a:rPr lang="ar-SA" i="1" dirty="0"/>
              <a:t>عدمها</a:t>
            </a:r>
            <a:r>
              <a:rPr lang="en-US" i="1" dirty="0"/>
              <a:t>.</a:t>
            </a:r>
            <a:endParaRPr lang="en-US" dirty="0"/>
          </a:p>
          <a:p>
            <a:pPr algn="r" rtl="1"/>
            <a:r>
              <a:rPr lang="en-US" dirty="0"/>
              <a:t>توجيه </a:t>
            </a:r>
            <a:r>
              <a:rPr lang="en-US" dirty="0" err="1"/>
              <a:t>المشاركين</a:t>
            </a:r>
            <a:r>
              <a:rPr lang="en-US" dirty="0"/>
              <a:t> </a:t>
            </a:r>
            <a:r>
              <a:rPr lang="en-US" dirty="0" err="1"/>
              <a:t>إلى</a:t>
            </a:r>
            <a:r>
              <a:rPr lang="ar-SA" dirty="0"/>
              <a:t> ا</a:t>
            </a:r>
            <a:r>
              <a:rPr lang="ar-SA" b="1" dirty="0"/>
              <a:t>ل</a:t>
            </a:r>
            <a:r>
              <a:rPr lang="en-US" b="1" dirty="0" err="1"/>
              <a:t>صفحة</a:t>
            </a:r>
            <a:r>
              <a:rPr lang="ar-SA" b="1" dirty="0"/>
              <a:t> ١٢ من دليل العمل: </a:t>
            </a:r>
            <a:r>
              <a:rPr lang="en-US" b="1" dirty="0"/>
              <a:t>عجلة </a:t>
            </a:r>
            <a:r>
              <a:rPr lang="en-US" b="1" dirty="0" err="1"/>
              <a:t>ال</a:t>
            </a:r>
            <a:r>
              <a:rPr lang="ar-SA" b="1" dirty="0"/>
              <a:t>قوة (السلطة)</a:t>
            </a:r>
            <a:endParaRPr lang="en-US" b="1" dirty="0"/>
          </a:p>
          <a:p>
            <a:pPr lvl="1" algn="r" rtl="1"/>
            <a:r>
              <a:rPr lang="en-US" i="1" dirty="0" err="1"/>
              <a:t>خذ</a:t>
            </a:r>
            <a:r>
              <a:rPr lang="ar-SA" i="1" dirty="0"/>
              <a:t> ٥ </a:t>
            </a:r>
            <a:r>
              <a:rPr lang="en-US" i="1" dirty="0" err="1"/>
              <a:t>دقائق</a:t>
            </a:r>
            <a:r>
              <a:rPr lang="en-US" i="1" dirty="0"/>
              <a:t> </a:t>
            </a:r>
            <a:r>
              <a:rPr lang="en-US" i="1" dirty="0" err="1"/>
              <a:t>لمراجعة</a:t>
            </a:r>
            <a:r>
              <a:rPr lang="en-US" i="1" dirty="0"/>
              <a:t> </a:t>
            </a:r>
            <a:r>
              <a:rPr lang="en-US" b="1" dirty="0"/>
              <a:t>عجلة </a:t>
            </a:r>
            <a:r>
              <a:rPr lang="en-US" b="1" dirty="0" err="1"/>
              <a:t>ال</a:t>
            </a:r>
            <a:r>
              <a:rPr lang="ar-SA" b="1" dirty="0"/>
              <a:t>قوة </a:t>
            </a:r>
          </a:p>
          <a:p>
            <a:pPr lvl="1" algn="r" rtl="1"/>
            <a:r>
              <a:rPr lang="ar-SA" i="1" dirty="0"/>
              <a:t>قم بالتفكير</a:t>
            </a:r>
            <a:r>
              <a:rPr lang="en-US" i="1" dirty="0"/>
              <a:t> بشكل فردي</a:t>
            </a:r>
          </a:p>
          <a:p>
            <a:pPr lvl="1" algn="r" rtl="1"/>
            <a:r>
              <a:rPr lang="en-US" i="1" dirty="0"/>
              <a:t>ارسم دائرة حول بعض الخصائص التي تتمتع بها والتي توفر امتيازًا / </a:t>
            </a:r>
            <a:r>
              <a:rPr lang="ar-SA" i="1" dirty="0"/>
              <a:t>أفضلية </a:t>
            </a:r>
            <a:r>
              <a:rPr lang="en-US" i="1" dirty="0"/>
              <a:t> أو تسبب الاضطهاد / الحرمان.</a:t>
            </a:r>
          </a:p>
          <a:p>
            <a:pPr algn="r" rtl="1"/>
            <a:r>
              <a:rPr lang="en-US" i="1" dirty="0"/>
              <a:t>تؤثر خبرتنا </a:t>
            </a:r>
            <a:r>
              <a:rPr lang="en-US" i="1" dirty="0" err="1"/>
              <a:t>في</a:t>
            </a:r>
            <a:r>
              <a:rPr lang="en-US" i="1" dirty="0"/>
              <a:t> </a:t>
            </a:r>
            <a:r>
              <a:rPr lang="en-US" i="1" dirty="0" err="1"/>
              <a:t>ال</a:t>
            </a:r>
            <a:r>
              <a:rPr lang="ar-SA" i="1" dirty="0"/>
              <a:t>سلطة</a:t>
            </a:r>
            <a:r>
              <a:rPr lang="en-US" i="1" dirty="0"/>
              <a:t> </a:t>
            </a:r>
            <a:r>
              <a:rPr lang="en-US" i="1" dirty="0" err="1"/>
              <a:t>والامتياز</a:t>
            </a:r>
            <a:r>
              <a:rPr lang="en-US" i="1" dirty="0"/>
              <a:t> </a:t>
            </a:r>
            <a:r>
              <a:rPr lang="ar-SA" i="1" dirty="0"/>
              <a:t>(</a:t>
            </a:r>
            <a:r>
              <a:rPr lang="en-US" i="1" dirty="0" err="1"/>
              <a:t>أو</a:t>
            </a:r>
            <a:r>
              <a:rPr lang="en-US" i="1" dirty="0"/>
              <a:t> </a:t>
            </a:r>
            <a:r>
              <a:rPr lang="en-US" i="1" dirty="0" err="1"/>
              <a:t>الافتقار</a:t>
            </a:r>
            <a:r>
              <a:rPr lang="en-US" i="1" dirty="0"/>
              <a:t> </a:t>
            </a:r>
            <a:r>
              <a:rPr lang="ar-SA" i="1" dirty="0"/>
              <a:t>لها) </a:t>
            </a:r>
            <a:r>
              <a:rPr lang="en-US" i="1" dirty="0" err="1"/>
              <a:t>على</a:t>
            </a:r>
            <a:r>
              <a:rPr lang="en-US" i="1" dirty="0"/>
              <a:t> آرائنا وقراراتنا كأخصائي حالة.</a:t>
            </a:r>
          </a:p>
          <a:p>
            <a:pPr algn="r" rtl="1"/>
            <a:r>
              <a:rPr lang="en-US" i="1" dirty="0"/>
              <a:t>من المهم أن تكون على دراية بتجاربك الخاصة عند العمل مع الأطفال.</a:t>
            </a:r>
            <a:endParaRPr lang="en-BE" i="1" dirty="0"/>
          </a:p>
          <a:p>
            <a:pPr marL="0" indent="0" algn="r" rtl="1">
              <a:buNone/>
            </a:pPr>
            <a:endParaRPr lang="en-US" dirty="0"/>
          </a:p>
          <a:p>
            <a:pPr marL="0" indent="0" algn="r" rtl="1">
              <a:buNone/>
            </a:pPr>
            <a:r>
              <a:rPr lang="ar-SA" b="1" dirty="0"/>
              <a:t>يتبع</a:t>
            </a:r>
            <a:r>
              <a:rPr lang="en-US" b="1" dirty="0">
                <a:sym typeface="Wingdings" panose="05000000000000000000" pitchFamily="2" charset="2"/>
              </a:rPr>
              <a:t></a:t>
            </a:r>
            <a:endParaRPr lang="en-US" b="1" dirty="0"/>
          </a:p>
        </p:txBody>
      </p:sp>
      <p:sp>
        <p:nvSpPr>
          <p:cNvPr id="6" name="Slide Image Placeholder 5">
            <a:extLst>
              <a:ext uri="{FF2B5EF4-FFF2-40B4-BE49-F238E27FC236}">
                <a16:creationId xmlns:a16="http://schemas.microsoft.com/office/drawing/2014/main" id="{C86454D7-9859-CAA2-4E08-192139F9024D}"/>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683CA4D-D684-C37B-C199-CA640BCF128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33</a:t>
            </a:fld>
            <a:endParaRPr lang="en-US" sz="1200" dirty="0">
              <a:latin typeface="+mn-lt"/>
            </a:endParaRPr>
          </a:p>
        </p:txBody>
      </p:sp>
    </p:spTree>
    <p:extLst>
      <p:ext uri="{BB962C8B-B14F-4D97-AF65-F5344CB8AC3E}">
        <p14:creationId xmlns:p14="http://schemas.microsoft.com/office/powerpoint/2010/main" val="3832753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4662" y="460375"/>
            <a:ext cx="6143625" cy="9211334"/>
          </a:xfrm>
        </p:spPr>
        <p:txBody>
          <a:bodyPr/>
          <a:lstStyle/>
          <a:p>
            <a:pPr marL="0" indent="0" algn="r" rtl="1">
              <a:buNone/>
            </a:pPr>
            <a:r>
              <a:rPr lang="en-US" b="1" dirty="0"/>
              <a:t>مناقشة </a:t>
            </a:r>
            <a:r>
              <a:rPr lang="en-US" b="1" dirty="0" err="1"/>
              <a:t>جماعية</a:t>
            </a:r>
            <a:r>
              <a:rPr lang="en-US" b="1" dirty="0"/>
              <a:t> </a:t>
            </a:r>
            <a:r>
              <a:rPr lang="ar-SA" b="1" dirty="0"/>
              <a:t>(٥ دقائق)</a:t>
            </a:r>
            <a:endParaRPr lang="en-US" b="1" dirty="0"/>
          </a:p>
          <a:p>
            <a:pPr algn="r" rtl="1"/>
            <a:r>
              <a:rPr lang="en-US" i="1" dirty="0"/>
              <a:t>فكر مرة أخرى </a:t>
            </a:r>
            <a:r>
              <a:rPr lang="en-US" i="1" dirty="0" err="1"/>
              <a:t>في</a:t>
            </a:r>
            <a:r>
              <a:rPr lang="en-US" i="1" dirty="0"/>
              <a:t> </a:t>
            </a:r>
            <a:r>
              <a:rPr lang="en-US" i="1" dirty="0" err="1"/>
              <a:t>م</a:t>
            </a:r>
            <a:r>
              <a:rPr lang="ar-SA" i="1" dirty="0"/>
              <a:t>شي</a:t>
            </a:r>
            <a:r>
              <a:rPr lang="en-US" i="1" dirty="0" err="1"/>
              <a:t>ة</a:t>
            </a:r>
            <a:r>
              <a:rPr lang="en-US" i="1" dirty="0"/>
              <a:t> القوة والتفكير في الأطفال </a:t>
            </a:r>
            <a:r>
              <a:rPr lang="en-US" i="1" dirty="0" err="1"/>
              <a:t>الذين</a:t>
            </a:r>
            <a:r>
              <a:rPr lang="en-US" i="1" dirty="0"/>
              <a:t> </a:t>
            </a:r>
            <a:r>
              <a:rPr lang="en-US" i="1" dirty="0" err="1"/>
              <a:t>تدعمهم</a:t>
            </a:r>
            <a:r>
              <a:rPr lang="ar-SA" i="1" dirty="0"/>
              <a:t> من خلال</a:t>
            </a:r>
            <a:r>
              <a:rPr lang="en-US" i="1" dirty="0"/>
              <a:t> إدارة الحالة في المجتمع المتضرر.</a:t>
            </a:r>
          </a:p>
          <a:p>
            <a:pPr algn="r" rtl="1"/>
            <a:r>
              <a:rPr lang="en-US" i="1" dirty="0"/>
              <a:t>ما هي الخصائص التي لاحظتها والتي تسبب الاضطهاد / الحرمان أو </a:t>
            </a:r>
            <a:r>
              <a:rPr lang="en-US" i="1" dirty="0" err="1"/>
              <a:t>تمنح</a:t>
            </a:r>
            <a:r>
              <a:rPr lang="en-US" i="1" dirty="0"/>
              <a:t> </a:t>
            </a:r>
            <a:r>
              <a:rPr lang="en-US" i="1" dirty="0" err="1"/>
              <a:t>ا</a:t>
            </a:r>
            <a:r>
              <a:rPr lang="ar-SA" i="1" dirty="0"/>
              <a:t>لا</a:t>
            </a:r>
            <a:r>
              <a:rPr lang="en-US" i="1" dirty="0" err="1"/>
              <a:t>متياز</a:t>
            </a:r>
            <a:r>
              <a:rPr lang="ar-SA" i="1" dirty="0"/>
              <a:t> </a:t>
            </a:r>
            <a:r>
              <a:rPr lang="en-US" i="1" dirty="0"/>
              <a:t> للأطفال؟</a:t>
            </a:r>
          </a:p>
          <a:p>
            <a:pPr lvl="1" algn="r" rtl="1"/>
            <a:r>
              <a:rPr lang="ar-SA" dirty="0"/>
              <a:t>الإجابات </a:t>
            </a:r>
            <a:r>
              <a:rPr lang="en-US" dirty="0" err="1"/>
              <a:t>على</a:t>
            </a:r>
            <a:r>
              <a:rPr lang="en-US" dirty="0"/>
              <a:t> سبيل المثال:</a:t>
            </a:r>
          </a:p>
          <a:p>
            <a:pPr lvl="2" algn="r" rtl="1"/>
            <a:r>
              <a:rPr lang="en-US" dirty="0"/>
              <a:t>الطفل الذي ينتمي إلى أغلبية عرقية أو دينية</a:t>
            </a:r>
          </a:p>
          <a:p>
            <a:pPr lvl="2" algn="r" rtl="1"/>
            <a:r>
              <a:rPr lang="en-US" dirty="0"/>
              <a:t>الطفل القادر جسديًا أو الذي لا يعاني من اضطراب التعلم ، وما </a:t>
            </a:r>
            <a:r>
              <a:rPr lang="en-US" dirty="0" err="1"/>
              <a:t>إلى</a:t>
            </a:r>
            <a:r>
              <a:rPr lang="en-US" dirty="0"/>
              <a:t> </a:t>
            </a:r>
            <a:r>
              <a:rPr lang="en-US" dirty="0" err="1"/>
              <a:t>ذلك</a:t>
            </a:r>
            <a:endParaRPr lang="ar-SA" dirty="0"/>
          </a:p>
          <a:p>
            <a:pPr lvl="2" algn="r" rtl="1"/>
            <a:r>
              <a:rPr lang="en-US" dirty="0" err="1"/>
              <a:t>بمجرد</a:t>
            </a:r>
            <a:r>
              <a:rPr lang="en-US" dirty="0"/>
              <a:t> </a:t>
            </a:r>
            <a:r>
              <a:rPr lang="en-US" dirty="0" err="1"/>
              <a:t>أن</a:t>
            </a:r>
            <a:r>
              <a:rPr lang="en-US" dirty="0"/>
              <a:t> </a:t>
            </a:r>
            <a:r>
              <a:rPr lang="en-US" dirty="0" err="1"/>
              <a:t>يجيب</a:t>
            </a:r>
            <a:r>
              <a:rPr lang="en-US" dirty="0"/>
              <a:t> شخص ما ، </a:t>
            </a:r>
            <a:r>
              <a:rPr lang="en-US" dirty="0" err="1"/>
              <a:t>ا</a:t>
            </a:r>
            <a:r>
              <a:rPr lang="ar-SA" dirty="0"/>
              <a:t>سأل:  </a:t>
            </a:r>
            <a:r>
              <a:rPr lang="en-US" i="1" dirty="0" err="1"/>
              <a:t>كيف</a:t>
            </a:r>
            <a:r>
              <a:rPr lang="en-US" i="1" dirty="0"/>
              <a:t> تؤثر هذه الخاصية على حياة الطفل في هذا السياق؟</a:t>
            </a:r>
          </a:p>
          <a:p>
            <a:pPr lvl="0" algn="r" rtl="1"/>
            <a:r>
              <a:rPr lang="en-US" i="1" dirty="0"/>
              <a:t>ضع في اعتبارك كيف يختبر الأطفال القوة والامتياز اعتمادًا على خصائصهم المختلفة</a:t>
            </a:r>
          </a:p>
          <a:p>
            <a:pPr lvl="1" algn="r" rtl="1"/>
            <a:r>
              <a:rPr lang="en-US" i="1" dirty="0"/>
              <a:t>تؤثر الخصائص مثل الجنس والدين </a:t>
            </a:r>
            <a:r>
              <a:rPr lang="en-US" i="1" dirty="0" err="1"/>
              <a:t>والعرق</a:t>
            </a:r>
            <a:r>
              <a:rPr lang="en-US" i="1" dirty="0"/>
              <a:t> </a:t>
            </a:r>
            <a:r>
              <a:rPr lang="en-US" i="1" dirty="0" err="1"/>
              <a:t>والق</a:t>
            </a:r>
            <a:r>
              <a:rPr lang="ar-SA" i="1" dirty="0"/>
              <a:t>درة</a:t>
            </a:r>
            <a:r>
              <a:rPr lang="en-US" i="1" dirty="0"/>
              <a:t> </a:t>
            </a:r>
            <a:r>
              <a:rPr lang="ar-SA" i="1" dirty="0"/>
              <a:t>ال</a:t>
            </a:r>
            <a:r>
              <a:rPr lang="en-US" i="1" dirty="0" err="1"/>
              <a:t>جسدي</a:t>
            </a:r>
            <a:r>
              <a:rPr lang="ar-SA" i="1" dirty="0" err="1"/>
              <a:t>ة</a:t>
            </a:r>
            <a:r>
              <a:rPr lang="en-US" i="1" dirty="0"/>
              <a:t> </a:t>
            </a:r>
            <a:r>
              <a:rPr lang="en-US" i="1" dirty="0" err="1"/>
              <a:t>أو</a:t>
            </a:r>
            <a:r>
              <a:rPr lang="en-US" i="1" dirty="0"/>
              <a:t> </a:t>
            </a:r>
            <a:r>
              <a:rPr lang="en-US" i="1" dirty="0" err="1"/>
              <a:t>ال</a:t>
            </a:r>
            <a:r>
              <a:rPr lang="ar-SA" i="1" dirty="0"/>
              <a:t>إعاقة، </a:t>
            </a:r>
            <a:r>
              <a:rPr lang="en-US" i="1" dirty="0" err="1"/>
              <a:t>وما</a:t>
            </a:r>
            <a:r>
              <a:rPr lang="en-US" i="1" dirty="0"/>
              <a:t> </a:t>
            </a:r>
            <a:r>
              <a:rPr lang="en-US" i="1" dirty="0" err="1"/>
              <a:t>إلى</a:t>
            </a:r>
            <a:r>
              <a:rPr lang="en-US" i="1" dirty="0"/>
              <a:t> </a:t>
            </a:r>
            <a:r>
              <a:rPr lang="en-US" i="1" dirty="0" err="1"/>
              <a:t>ذلك</a:t>
            </a:r>
            <a:r>
              <a:rPr lang="ar-SA" i="1" dirty="0"/>
              <a:t>، </a:t>
            </a:r>
            <a:r>
              <a:rPr lang="en-US" i="1" dirty="0" err="1"/>
              <a:t>على</a:t>
            </a:r>
            <a:r>
              <a:rPr lang="en-US" i="1" dirty="0"/>
              <a:t> القوة والامتيازات للأطفال أيضًا.</a:t>
            </a:r>
          </a:p>
          <a:p>
            <a:pPr lvl="1" algn="r" rtl="1"/>
            <a:r>
              <a:rPr lang="en-US" i="1" dirty="0"/>
              <a:t>هذا ما </a:t>
            </a:r>
            <a:r>
              <a:rPr lang="en-US" i="1" dirty="0" err="1"/>
              <a:t>نسميه</a:t>
            </a:r>
            <a:r>
              <a:rPr lang="en-US" i="1" dirty="0"/>
              <a:t> </a:t>
            </a:r>
            <a:r>
              <a:rPr lang="en-US" i="1" dirty="0" err="1"/>
              <a:t>التقاطع</a:t>
            </a:r>
            <a:r>
              <a:rPr lang="ar-SA" i="1" dirty="0"/>
              <a:t>، بحيث </a:t>
            </a:r>
            <a:r>
              <a:rPr lang="en-US" i="1" dirty="0" err="1"/>
              <a:t>يمكن</a:t>
            </a:r>
            <a:r>
              <a:rPr lang="en-US" i="1" dirty="0"/>
              <a:t> أن تزيد الخصائص المتقاطعة المتعددة من الضعف أو توفر المزيد من القوة أو السلطة.</a:t>
            </a:r>
          </a:p>
          <a:p>
            <a:pPr lvl="1" algn="r" rtl="1"/>
            <a:r>
              <a:rPr lang="en-US" i="1" dirty="0"/>
              <a:t>غالبًا ما يكون أصحاب السلطة غير مدركين لامتيازاتهم</a:t>
            </a:r>
          </a:p>
          <a:p>
            <a:pPr lvl="1" algn="r" rtl="1"/>
            <a:r>
              <a:rPr lang="en-US" i="1" dirty="0"/>
              <a:t>أولئك المضطهدون يميلون إلى أن يكونوا مدركين تمامًا لافتقارهم إلى الامتياز.</a:t>
            </a:r>
            <a:endParaRPr lang="en-GB" i="1" dirty="0"/>
          </a:p>
          <a:p>
            <a:pPr algn="r" rtl="1"/>
            <a:r>
              <a:rPr lang="en-US" i="1" dirty="0"/>
              <a:t>لقد ناقشنا الكثير من </a:t>
            </a:r>
            <a:r>
              <a:rPr lang="en-US" i="1" dirty="0" err="1"/>
              <a:t>الخصائص</a:t>
            </a:r>
            <a:r>
              <a:rPr lang="en-US" i="1" dirty="0"/>
              <a:t> </a:t>
            </a:r>
            <a:r>
              <a:rPr lang="en-US" i="1" dirty="0" err="1"/>
              <a:t>المختلفة</a:t>
            </a:r>
            <a:r>
              <a:rPr lang="ar-SA" i="1" dirty="0"/>
              <a:t>، </a:t>
            </a:r>
            <a:r>
              <a:rPr lang="en-US" i="1" dirty="0" err="1"/>
              <a:t>لكننا</a:t>
            </a:r>
            <a:r>
              <a:rPr lang="en-US" i="1" dirty="0"/>
              <a:t> الآن سنركز على العمر ومرحلة النمو التي يمكن رؤيتها في القدرات المتطورة للطفل.</a:t>
            </a:r>
            <a:endParaRPr lang="en-BE" i="1" dirty="0"/>
          </a:p>
          <a:p>
            <a:pPr algn="r" rtl="1"/>
            <a:endParaRPr lang="en-CA" dirty="0"/>
          </a:p>
        </p:txBody>
      </p:sp>
      <p:sp>
        <p:nvSpPr>
          <p:cNvPr id="6" name="Google Shape;725;p48:notes">
            <a:extLst>
              <a:ext uri="{FF2B5EF4-FFF2-40B4-BE49-F238E27FC236}">
                <a16:creationId xmlns:a16="http://schemas.microsoft.com/office/drawing/2014/main" id="{45343F7E-204B-4144-5467-D3648F650D6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34</a:t>
            </a:fld>
            <a:endParaRPr lang="en-US" sz="1200" dirty="0">
              <a:latin typeface="+mn-lt"/>
            </a:endParaRPr>
          </a:p>
        </p:txBody>
      </p:sp>
    </p:spTree>
    <p:extLst>
      <p:ext uri="{BB962C8B-B14F-4D97-AF65-F5344CB8AC3E}">
        <p14:creationId xmlns:p14="http://schemas.microsoft.com/office/powerpoint/2010/main" val="28532583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US" b="1" dirty="0"/>
          </a:p>
          <a:p>
            <a:pPr algn="r" rtl="1"/>
            <a:r>
              <a:rPr lang="en-US" dirty="0" err="1"/>
              <a:t>عرض</a:t>
            </a:r>
            <a:r>
              <a:rPr lang="en-US" dirty="0"/>
              <a:t> الشريحة</a:t>
            </a:r>
          </a:p>
          <a:p>
            <a:pPr algn="r" rtl="1"/>
            <a:r>
              <a:rPr lang="en-US" i="1" dirty="0"/>
              <a:t>هل لدى أي شخص أي أسئلة أو تعليقات؟</a:t>
            </a:r>
          </a:p>
          <a:p>
            <a:pPr algn="r" rtl="1"/>
            <a:r>
              <a:rPr lang="en-US" i="1" dirty="0"/>
              <a:t>في </a:t>
            </a:r>
            <a:r>
              <a:rPr lang="en-US" i="1" dirty="0" err="1"/>
              <a:t>الجلسة</a:t>
            </a:r>
            <a:r>
              <a:rPr lang="en-US" i="1" dirty="0"/>
              <a:t> </a:t>
            </a:r>
            <a:r>
              <a:rPr lang="en-US" i="1" dirty="0" err="1"/>
              <a:t>التالية</a:t>
            </a:r>
            <a:r>
              <a:rPr lang="ar-SA" i="1" dirty="0"/>
              <a:t>، </a:t>
            </a:r>
            <a:r>
              <a:rPr lang="en-US" i="1" dirty="0" err="1"/>
              <a:t>سنك</a:t>
            </a:r>
            <a:r>
              <a:rPr lang="ar-SA" i="1" dirty="0" err="1"/>
              <a:t>ت</a:t>
            </a:r>
            <a:r>
              <a:rPr lang="en-US" i="1" dirty="0" err="1"/>
              <a:t>شف</a:t>
            </a:r>
            <a:r>
              <a:rPr lang="en-US" i="1" dirty="0"/>
              <a:t> كيف يجب استخدام مفاهيم تنمية الطفل الأساسية من قبل </a:t>
            </a:r>
            <a:r>
              <a:rPr lang="en-US" i="1" dirty="0" err="1"/>
              <a:t>أخصائيي</a:t>
            </a:r>
            <a:r>
              <a:rPr lang="en-US" i="1" dirty="0"/>
              <a:t> </a:t>
            </a:r>
            <a:r>
              <a:rPr lang="en-US" i="1" dirty="0" err="1"/>
              <a:t>الحال</a:t>
            </a:r>
            <a:r>
              <a:rPr lang="ar-SA" i="1" dirty="0" err="1"/>
              <a:t>ة</a:t>
            </a:r>
            <a:r>
              <a:rPr lang="en-US" i="1" dirty="0"/>
              <a:t> لتحقيق نتائج حماية الطفل في </a:t>
            </a:r>
            <a:r>
              <a:rPr lang="en-US" i="1" dirty="0" err="1"/>
              <a:t>إدارة</a:t>
            </a:r>
            <a:r>
              <a:rPr lang="en-US" i="1" dirty="0"/>
              <a:t> </a:t>
            </a:r>
            <a:r>
              <a:rPr lang="en-US" i="1" dirty="0" err="1"/>
              <a:t>الحال</a:t>
            </a:r>
            <a:r>
              <a:rPr lang="ar-SA" i="1" dirty="0" err="1"/>
              <a:t>ة</a:t>
            </a:r>
            <a:r>
              <a:rPr lang="en-US" i="1" dirty="0"/>
              <a:t> من </a:t>
            </a:r>
            <a:r>
              <a:rPr lang="en-US" i="1" dirty="0" err="1"/>
              <a:t>خلال</a:t>
            </a:r>
            <a:r>
              <a:rPr lang="en-US" i="1" dirty="0"/>
              <a:t> </a:t>
            </a:r>
            <a:r>
              <a:rPr lang="en-US" i="1" dirty="0" err="1"/>
              <a:t>التك</a:t>
            </a:r>
            <a:r>
              <a:rPr lang="ar-SA" i="1" dirty="0" err="1"/>
              <a:t>ي</a:t>
            </a:r>
            <a:r>
              <a:rPr lang="en-US" i="1" dirty="0" err="1"/>
              <a:t>ف</a:t>
            </a:r>
            <a:r>
              <a:rPr lang="en-US" i="1" dirty="0"/>
              <a:t> مع عمر الطفل ومرحلة نموه.</a:t>
            </a:r>
            <a:endParaRPr lang="en-BE" i="1" dirty="0"/>
          </a:p>
        </p:txBody>
      </p:sp>
      <p:sp>
        <p:nvSpPr>
          <p:cNvPr id="6" name="Slide Image Placeholder 5">
            <a:extLst>
              <a:ext uri="{FF2B5EF4-FFF2-40B4-BE49-F238E27FC236}">
                <a16:creationId xmlns:a16="http://schemas.microsoft.com/office/drawing/2014/main" id="{1B34C1B9-9285-F831-803C-77CC7F860F0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D21F32A-22D0-4F34-1C0F-A359904D653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35</a:t>
            </a:fld>
            <a:endParaRPr lang="en-US" sz="1200" dirty="0">
              <a:latin typeface="+mn-lt"/>
            </a:endParaRPr>
          </a:p>
        </p:txBody>
      </p:sp>
    </p:spTree>
    <p:extLst>
      <p:ext uri="{BB962C8B-B14F-4D97-AF65-F5344CB8AC3E}">
        <p14:creationId xmlns:p14="http://schemas.microsoft.com/office/powerpoint/2010/main" val="978296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9425" y="4229101"/>
            <a:ext cx="6140450" cy="5442609"/>
          </a:xfrm>
          <a:prstGeom prst="rect">
            <a:avLst/>
          </a:prstGeom>
        </p:spPr>
        <p:txBody>
          <a:bodyPr/>
          <a:lstStyle/>
          <a:p>
            <a:pPr marL="0" indent="0" algn="r" rtl="1">
              <a:buNone/>
            </a:pPr>
            <a:r>
              <a:rPr lang="en-GB" b="1" dirty="0">
                <a:latin typeface="Calibri" panose="020F0502020204030204" pitchFamily="34" charset="0"/>
                <a:cs typeface="Calibri" panose="020F0502020204030204" pitchFamily="34" charset="0"/>
              </a:rPr>
              <a:t>مدة </a:t>
            </a:r>
            <a:r>
              <a:rPr lang="en-GB" b="1" dirty="0" err="1">
                <a:latin typeface="Calibri" panose="020F0502020204030204" pitchFamily="34" charset="0"/>
                <a:cs typeface="Calibri" panose="020F0502020204030204" pitchFamily="34" charset="0"/>
              </a:rPr>
              <a:t>الجلسة</a:t>
            </a:r>
            <a:r>
              <a:rPr lang="en-GB" b="1" dirty="0">
                <a:latin typeface="Calibri" panose="020F0502020204030204" pitchFamily="34" charset="0"/>
                <a:cs typeface="Calibri" panose="020F0502020204030204" pitchFamily="34" charset="0"/>
              </a:rPr>
              <a:t> </a:t>
            </a:r>
            <a:r>
              <a:rPr lang="ar-SA" b="1" dirty="0">
                <a:latin typeface="Calibri" panose="020F0502020204030204" pitchFamily="34" charset="0"/>
                <a:cs typeface="Calibri" panose="020F0502020204030204" pitchFamily="34" charset="0"/>
              </a:rPr>
              <a:t>٤: ساعة و ٢٠ دقيقة</a:t>
            </a:r>
            <a:endParaRPr lang="en-GB" b="1" dirty="0">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Calibri" panose="020F0502020204030204" pitchFamily="34" charset="0"/>
                <a:cs typeface="Calibri" panose="020F0502020204030204" pitchFamily="34" charset="0"/>
              </a:rPr>
              <a:t>______________________________________________________________________________</a:t>
            </a:r>
            <a:endParaRPr lang="en-GB" b="0" dirty="0">
              <a:latin typeface="Calibri" panose="020F0502020204030204" pitchFamily="34" charset="0"/>
              <a:cs typeface="Calibri" panose="020F0502020204030204" pitchFamily="34" charset="0"/>
            </a:endParaRPr>
          </a:p>
          <a:p>
            <a:pPr marL="0" indent="0" algn="r" rtl="1">
              <a:buNone/>
            </a:pPr>
            <a:endParaRPr lang="en-GB" dirty="0">
              <a:latin typeface="Calibri" panose="020F0502020204030204" pitchFamily="34" charset="0"/>
              <a:cs typeface="Calibri" panose="020F0502020204030204" pitchFamily="34" charset="0"/>
            </a:endParaRPr>
          </a:p>
          <a:p>
            <a:pPr marL="0" indent="0" algn="r" rtl="1">
              <a:buNone/>
            </a:pPr>
            <a:r>
              <a:rPr lang="ar-SA" b="1" dirty="0">
                <a:latin typeface="Calibri" panose="020F0502020204030204" pitchFamily="34" charset="0"/>
                <a:cs typeface="Calibri" panose="020F0502020204030204" pitchFamily="34" charset="0"/>
              </a:rPr>
              <a:t>الشرح</a:t>
            </a:r>
            <a:endParaRPr lang="en-GB" b="1" dirty="0">
              <a:latin typeface="Calibri" panose="020F0502020204030204" pitchFamily="34" charset="0"/>
              <a:cs typeface="Calibri" panose="020F0502020204030204" pitchFamily="34" charset="0"/>
            </a:endParaRPr>
          </a:p>
          <a:p>
            <a:pPr lvl="0" algn="r" rtl="1"/>
            <a:r>
              <a:rPr lang="en-GB" i="1" dirty="0">
                <a:latin typeface="Calibri" panose="020F0502020204030204" pitchFamily="34" charset="0"/>
                <a:cs typeface="Calibri" panose="020F0502020204030204" pitchFamily="34" charset="0"/>
              </a:rPr>
              <a:t>يرتبط </a:t>
            </a:r>
            <a:r>
              <a:rPr lang="en-GB" i="1" dirty="0" err="1">
                <a:latin typeface="Calibri" panose="020F0502020204030204" pitchFamily="34" charset="0"/>
                <a:cs typeface="Calibri" panose="020F0502020204030204" pitchFamily="34" charset="0"/>
              </a:rPr>
              <a:t>العمر</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ومرحلة</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a:t>
            </a:r>
            <a:r>
              <a:rPr lang="ar-SA" i="1" dirty="0">
                <a:latin typeface="Calibri" panose="020F0502020204030204" pitchFamily="34" charset="0"/>
                <a:cs typeface="Calibri" panose="020F0502020204030204" pitchFamily="34" charset="0"/>
              </a:rPr>
              <a:t>ل</a:t>
            </a:r>
            <a:r>
              <a:rPr lang="en-GB" i="1" dirty="0" err="1">
                <a:latin typeface="Calibri" panose="020F0502020204030204" pitchFamily="34" charset="0"/>
                <a:cs typeface="Calibri" panose="020F0502020204030204" pitchFamily="34" charset="0"/>
              </a:rPr>
              <a:t>نمو</a:t>
            </a:r>
            <a:r>
              <a:rPr lang="en-GB" i="1" dirty="0">
                <a:latin typeface="Calibri" panose="020F0502020204030204" pitchFamily="34" charset="0"/>
                <a:cs typeface="Calibri" panose="020F0502020204030204" pitchFamily="34" charset="0"/>
              </a:rPr>
              <a:t> والقدرات بالخصائص الفردية (نقاط الضعف والقوة)</a:t>
            </a:r>
          </a:p>
          <a:p>
            <a:pPr marL="627063" marR="0" lvl="1" indent="-1698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latin typeface="Calibri" panose="020F0502020204030204" pitchFamily="34" charset="0"/>
                <a:cs typeface="Calibri" panose="020F0502020204030204" pitchFamily="34" charset="0"/>
              </a:rPr>
              <a:t>يحدد العمر ومرحلة النمو والقدرات أيضًا مدى قدرة الطفل على فهم ما يحدث وما هو </a:t>
            </a:r>
            <a:r>
              <a:rPr lang="en-US" i="1" dirty="0" err="1">
                <a:latin typeface="Calibri" panose="020F0502020204030204" pitchFamily="34" charset="0"/>
                <a:cs typeface="Calibri" panose="020F0502020204030204" pitchFamily="34" charset="0"/>
              </a:rPr>
              <a:t>في</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مصل</a:t>
            </a:r>
            <a:r>
              <a:rPr lang="ar-SA" i="1" dirty="0" err="1">
                <a:latin typeface="Calibri" panose="020F0502020204030204" pitchFamily="34" charset="0"/>
                <a:cs typeface="Calibri" panose="020F0502020204030204" pitchFamily="34" charset="0"/>
              </a:rPr>
              <a:t>حة</a:t>
            </a:r>
            <a:r>
              <a:rPr lang="ar-SA" i="1" dirty="0">
                <a:latin typeface="Calibri" panose="020F0502020204030204" pitchFamily="34" charset="0"/>
                <a:cs typeface="Calibri" panose="020F0502020204030204" pitchFamily="34" charset="0"/>
              </a:rPr>
              <a:t> الطفل</a:t>
            </a:r>
            <a:r>
              <a:rPr lang="en-US" i="1" dirty="0">
                <a:latin typeface="Calibri" panose="020F0502020204030204" pitchFamily="34" charset="0"/>
                <a:cs typeface="Calibri" panose="020F0502020204030204" pitchFamily="34" charset="0"/>
              </a:rPr>
              <a:t> الفضلى.</a:t>
            </a:r>
          </a:p>
          <a:p>
            <a:pPr marL="182563" marR="0" lvl="0" indent="-1698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latin typeface="Calibri" panose="020F0502020204030204" pitchFamily="34" charset="0"/>
                <a:cs typeface="Calibri" panose="020F0502020204030204" pitchFamily="34" charset="0"/>
              </a:rPr>
              <a:t>المعرفة </a:t>
            </a:r>
            <a:r>
              <a:rPr lang="en-GB" i="1" dirty="0" err="1">
                <a:latin typeface="Calibri" panose="020F0502020204030204" pitchFamily="34" charset="0"/>
                <a:cs typeface="Calibri" panose="020F0502020204030204" pitchFamily="34" charset="0"/>
              </a:rPr>
              <a:t>حول</a:t>
            </a:r>
            <a:r>
              <a:rPr lang="en-GB" i="1" dirty="0">
                <a:latin typeface="Calibri" panose="020F0502020204030204" pitchFamily="34" charset="0"/>
                <a:cs typeface="Calibri" panose="020F0502020204030204" pitchFamily="34" charset="0"/>
              </a:rPr>
              <a:t> </a:t>
            </a:r>
            <a:r>
              <a:rPr lang="ar-SA" i="1" dirty="0">
                <a:latin typeface="Calibri" panose="020F0502020204030204" pitchFamily="34" charset="0"/>
                <a:cs typeface="Calibri" panose="020F0502020204030204" pitchFamily="34" charset="0"/>
              </a:rPr>
              <a:t>نمو</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الأطفال</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مهم</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ل</a:t>
            </a:r>
            <a:r>
              <a:rPr lang="ar-SA" i="1" dirty="0">
                <a:latin typeface="Calibri" panose="020F0502020204030204" pitchFamily="34" charset="0"/>
                <a:cs typeface="Calibri" panose="020F0502020204030204" pitchFamily="34" charset="0"/>
              </a:rPr>
              <a:t>أخصائي</a:t>
            </a:r>
            <a:r>
              <a:rPr lang="en-GB" i="1" dirty="0">
                <a:latin typeface="Calibri" panose="020F0502020204030204" pitchFamily="34" charset="0"/>
                <a:cs typeface="Calibri" panose="020F0502020204030204" pitchFamily="34" charset="0"/>
              </a:rPr>
              <a:t> الحالة</a:t>
            </a:r>
          </a:p>
          <a:p>
            <a:pPr lvl="1" algn="r" rtl="1"/>
            <a:r>
              <a:rPr lang="en-GB" i="1" dirty="0">
                <a:latin typeface="Calibri" panose="020F0502020204030204" pitchFamily="34" charset="0"/>
                <a:cs typeface="Calibri" panose="020F0502020204030204" pitchFamily="34" charset="0"/>
              </a:rPr>
              <a:t>يجب على أخصائي الحالة توفير إدارة الحالة والدعم المصمم خصيصًا للاحتياجات الفردية للطفل.</a:t>
            </a:r>
          </a:p>
          <a:p>
            <a:pPr lvl="1" algn="r" rtl="1"/>
            <a:r>
              <a:rPr lang="en-GB" i="1" dirty="0">
                <a:latin typeface="Calibri" panose="020F0502020204030204" pitchFamily="34" charset="0"/>
                <a:cs typeface="Calibri" panose="020F0502020204030204" pitchFamily="34" charset="0"/>
              </a:rPr>
              <a:t>تعتمد احتياجات الطفل ومستوى الخطر على عمر الطفل ومرحلة نموه وقدراته</a:t>
            </a:r>
          </a:p>
        </p:txBody>
      </p:sp>
      <p:sp>
        <p:nvSpPr>
          <p:cNvPr id="6" name="Slide Image Placeholder 5">
            <a:extLst>
              <a:ext uri="{FF2B5EF4-FFF2-40B4-BE49-F238E27FC236}">
                <a16:creationId xmlns:a16="http://schemas.microsoft.com/office/drawing/2014/main" id="{0F720C98-494C-1527-05B8-F60E936BA4A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EA3BD7B-CCCA-374E-66EE-90F2B3C9B6A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36</a:t>
            </a:fld>
            <a:endParaRPr lang="en-US" sz="1200" dirty="0">
              <a:latin typeface="+mn-lt"/>
            </a:endParaRPr>
          </a:p>
        </p:txBody>
      </p:sp>
    </p:spTree>
    <p:extLst>
      <p:ext uri="{BB962C8B-B14F-4D97-AF65-F5344CB8AC3E}">
        <p14:creationId xmlns:p14="http://schemas.microsoft.com/office/powerpoint/2010/main" val="6437451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ar-SA" i="1" dirty="0"/>
              <a:t>مع نمو الأطفال من الرضع إلى المراهقة:</a:t>
            </a:r>
          </a:p>
          <a:p>
            <a:pPr algn="r" rtl="1"/>
            <a:r>
              <a:rPr lang="en-GB" i="1" dirty="0" err="1"/>
              <a:t>يمرون</a:t>
            </a:r>
            <a:r>
              <a:rPr lang="en-GB" i="1" dirty="0"/>
              <a:t> بمراحل نمو مختلفة</a:t>
            </a:r>
          </a:p>
          <a:p>
            <a:pPr lvl="1" algn="r" rtl="1"/>
            <a:r>
              <a:rPr lang="en-GB" i="1" dirty="0"/>
              <a:t>يحققون مراحل تنموية: قدرات محددة يحققها معظم الأطفال في سن معينة.</a:t>
            </a:r>
          </a:p>
          <a:p>
            <a:pPr lvl="0" algn="r" rtl="1"/>
            <a:r>
              <a:rPr lang="en-GB" i="1" dirty="0"/>
              <a:t>حسب السياق والثقافة:</a:t>
            </a:r>
          </a:p>
          <a:p>
            <a:pPr lvl="1" algn="r" rtl="1"/>
            <a:r>
              <a:rPr lang="en-GB" i="1" dirty="0"/>
              <a:t>يمكن أن تختلف الفئات العمرية</a:t>
            </a:r>
          </a:p>
          <a:p>
            <a:pPr lvl="1" algn="r" rtl="1"/>
            <a:r>
              <a:rPr lang="en-GB" i="1" dirty="0"/>
              <a:t>غالبًا ما يتم تنظيم مراحل النمو في مراحل مختلفة </a:t>
            </a:r>
            <a:r>
              <a:rPr lang="en-GB" i="1" dirty="0" err="1"/>
              <a:t>من</a:t>
            </a:r>
            <a:r>
              <a:rPr lang="en-GB" i="1" dirty="0"/>
              <a:t> </a:t>
            </a:r>
            <a:r>
              <a:rPr lang="en-GB" i="1" dirty="0" err="1"/>
              <a:t>ال</a:t>
            </a:r>
            <a:r>
              <a:rPr lang="ar-SA" i="1" dirty="0"/>
              <a:t>نمو</a:t>
            </a:r>
            <a:r>
              <a:rPr lang="en-GB" i="1" dirty="0"/>
              <a:t>.</a:t>
            </a:r>
          </a:p>
          <a:p>
            <a:pPr lvl="0" algn="r" rtl="1"/>
            <a:r>
              <a:rPr lang="en-GB" i="1" dirty="0" err="1"/>
              <a:t>مراحل</a:t>
            </a:r>
            <a:r>
              <a:rPr lang="en-GB" i="1" dirty="0"/>
              <a:t> </a:t>
            </a:r>
            <a:r>
              <a:rPr lang="en-GB" i="1" dirty="0" err="1"/>
              <a:t>ال</a:t>
            </a:r>
            <a:r>
              <a:rPr lang="ar-SA" i="1" dirty="0"/>
              <a:t>نمو</a:t>
            </a:r>
            <a:r>
              <a:rPr lang="en-GB" i="1" dirty="0"/>
              <a:t> المستخدمة في مجموعة أدوات التدريب على </a:t>
            </a:r>
            <a:r>
              <a:rPr lang="en-GB" i="1" dirty="0" err="1"/>
              <a:t>إدارة</a:t>
            </a:r>
            <a:r>
              <a:rPr lang="en-GB" i="1" dirty="0"/>
              <a:t> </a:t>
            </a:r>
            <a:r>
              <a:rPr lang="ar-SA" i="1" dirty="0"/>
              <a:t>ال</a:t>
            </a:r>
            <a:r>
              <a:rPr lang="en-GB" i="1" dirty="0" err="1"/>
              <a:t>حال</a:t>
            </a:r>
            <a:r>
              <a:rPr lang="ar-SA" i="1" dirty="0" err="1"/>
              <a:t>ة</a:t>
            </a:r>
            <a:r>
              <a:rPr lang="en-GB" i="1" dirty="0"/>
              <a:t> </a:t>
            </a:r>
            <a:r>
              <a:rPr lang="ar-SA" i="1" dirty="0"/>
              <a:t>ل</a:t>
            </a:r>
            <a:r>
              <a:rPr lang="en-GB" i="1" dirty="0" err="1"/>
              <a:t>حماية</a:t>
            </a:r>
            <a:r>
              <a:rPr lang="en-GB" i="1" dirty="0"/>
              <a:t> الطفل:</a:t>
            </a:r>
          </a:p>
          <a:p>
            <a:pPr lvl="1" algn="r" rtl="1"/>
            <a:r>
              <a:rPr lang="en-GB" i="0" dirty="0" err="1"/>
              <a:t>عرض</a:t>
            </a:r>
            <a:r>
              <a:rPr lang="en-GB" i="0" dirty="0"/>
              <a:t> الشريحة</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dirty="0"/>
              <a:t>يمكنك </a:t>
            </a:r>
            <a:r>
              <a:rPr lang="en-GB" sz="1200" i="1" dirty="0" err="1"/>
              <a:t>أيضًا</a:t>
            </a:r>
            <a:r>
              <a:rPr lang="en-GB" sz="1200" i="1" dirty="0"/>
              <a:t> </a:t>
            </a:r>
            <a:r>
              <a:rPr lang="en-GB" sz="1200" i="1" dirty="0" err="1"/>
              <a:t>ال</a:t>
            </a:r>
            <a:r>
              <a:rPr lang="ar-SA" sz="1200" i="1" dirty="0"/>
              <a:t>اطلاع</a:t>
            </a:r>
            <a:r>
              <a:rPr lang="en-GB" sz="1200" i="1" dirty="0"/>
              <a:t> على </a:t>
            </a:r>
            <a:r>
              <a:rPr lang="en-GB" sz="1200" i="1" dirty="0" err="1"/>
              <a:t>هذا</a:t>
            </a:r>
            <a:r>
              <a:rPr lang="en-GB" sz="1200" i="1" dirty="0"/>
              <a:t> </a:t>
            </a:r>
            <a:r>
              <a:rPr lang="ar-SA" sz="1200" b="1" i="1" dirty="0"/>
              <a:t>في دليل العمل الصفحة ١٣: الم</a:t>
            </a:r>
            <a:r>
              <a:rPr lang="en-GB" sz="1200" b="1" i="1" dirty="0" err="1"/>
              <a:t>جالات</a:t>
            </a:r>
            <a:r>
              <a:rPr lang="en-GB" sz="1200" b="1" i="1" dirty="0"/>
              <a:t> </a:t>
            </a:r>
            <a:r>
              <a:rPr lang="ar-SA" sz="1200" b="1" i="1" dirty="0"/>
              <a:t>ال</a:t>
            </a:r>
            <a:r>
              <a:rPr lang="en-GB" sz="1200" b="1" i="1" dirty="0" err="1"/>
              <a:t>مختلفة</a:t>
            </a:r>
            <a:r>
              <a:rPr lang="en-GB" sz="1200" b="1" i="1" dirty="0"/>
              <a:t> </a:t>
            </a:r>
            <a:r>
              <a:rPr lang="en-GB" sz="1200" b="1" i="1" dirty="0" err="1"/>
              <a:t>لل</a:t>
            </a:r>
            <a:r>
              <a:rPr lang="ar-SA" sz="1200" b="1" i="1" dirty="0"/>
              <a:t>نمو</a:t>
            </a:r>
            <a:r>
              <a:rPr lang="en-GB" sz="1200" b="1" i="1" dirty="0"/>
              <a:t> </a:t>
            </a:r>
            <a:r>
              <a:rPr lang="en-GB" sz="1200" b="1" i="1" dirty="0" err="1"/>
              <a:t>و</a:t>
            </a:r>
            <a:r>
              <a:rPr lang="ar-SA" sz="1200" b="1" i="1" dirty="0"/>
              <a:t>ال</a:t>
            </a:r>
            <a:r>
              <a:rPr lang="en-GB" sz="1200" b="1" i="1" dirty="0" err="1"/>
              <a:t>مراحل</a:t>
            </a:r>
            <a:r>
              <a:rPr lang="ar-SA" sz="1200" b="1" i="1" dirty="0"/>
              <a:t> ال</a:t>
            </a:r>
            <a:r>
              <a:rPr lang="en-GB" sz="1200" b="1" i="1" dirty="0" err="1"/>
              <a:t>تنموية</a:t>
            </a:r>
            <a:r>
              <a:rPr lang="en-GB" sz="1200" b="1" i="1" dirty="0"/>
              <a:t> </a:t>
            </a:r>
            <a:r>
              <a:rPr lang="ar-SA" sz="1200" b="1" i="1" dirty="0"/>
              <a:t>ال</a:t>
            </a:r>
            <a:r>
              <a:rPr lang="en-GB" sz="1200" b="1" i="1" dirty="0" err="1"/>
              <a:t>مختلفة</a:t>
            </a:r>
            <a:endParaRPr lang="en-GB" i="1" dirty="0"/>
          </a:p>
        </p:txBody>
      </p:sp>
      <p:sp>
        <p:nvSpPr>
          <p:cNvPr id="6" name="Slide Image Placeholder 5">
            <a:extLst>
              <a:ext uri="{FF2B5EF4-FFF2-40B4-BE49-F238E27FC236}">
                <a16:creationId xmlns:a16="http://schemas.microsoft.com/office/drawing/2014/main" id="{1D5DA287-3D36-3731-D146-2FB9D4963E6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0B57AB9-50F1-8F54-CDAF-3B94D4B8A21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37</a:t>
            </a:fld>
            <a:endParaRPr lang="en-US" sz="1200" dirty="0">
              <a:latin typeface="+mn-lt"/>
            </a:endParaRPr>
          </a:p>
        </p:txBody>
      </p:sp>
    </p:spTree>
    <p:extLst>
      <p:ext uri="{BB962C8B-B14F-4D97-AF65-F5344CB8AC3E}">
        <p14:creationId xmlns:p14="http://schemas.microsoft.com/office/powerpoint/2010/main" val="40275320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الشرج</a:t>
            </a:r>
            <a:endParaRPr lang="en-GB" b="1" dirty="0"/>
          </a:p>
          <a:p>
            <a:pPr marL="182563" indent="-182563" algn="r" rtl="1"/>
            <a:r>
              <a:rPr lang="en-GB" i="1" dirty="0"/>
              <a:t>نمو الطفل</a:t>
            </a:r>
          </a:p>
          <a:p>
            <a:pPr marL="627063" lvl="1" indent="-182563" algn="r" rtl="1"/>
            <a:r>
              <a:rPr lang="en-GB" i="1" dirty="0"/>
              <a:t>إنها عملية النمو والنضج الفردي من الولادة إلى البلوغ.</a:t>
            </a:r>
          </a:p>
          <a:p>
            <a:pPr marL="627063" lvl="1" indent="-182563" algn="r" rtl="1"/>
            <a:r>
              <a:rPr lang="ar-SA" i="1" dirty="0" err="1"/>
              <a:t>تت</a:t>
            </a:r>
            <a:r>
              <a:rPr lang="en-GB" i="1" dirty="0" err="1"/>
              <a:t>علق</a:t>
            </a:r>
            <a:r>
              <a:rPr lang="en-GB" i="1" dirty="0"/>
              <a:t> بالتغيرات الجسدية والمعرفية والعاطفية والاجتماعية التي </a:t>
            </a:r>
            <a:r>
              <a:rPr lang="en-GB" i="1" dirty="0" err="1"/>
              <a:t>تحدث</a:t>
            </a:r>
            <a:r>
              <a:rPr lang="en-GB" i="1" dirty="0"/>
              <a:t> </a:t>
            </a:r>
            <a:r>
              <a:rPr lang="ar-SA" i="1" dirty="0"/>
              <a:t>ل</a:t>
            </a:r>
            <a:r>
              <a:rPr lang="en-GB" i="1" dirty="0" err="1"/>
              <a:t>جميع</a:t>
            </a:r>
            <a:r>
              <a:rPr lang="en-GB" i="1" dirty="0"/>
              <a:t> الأطفال والشباب مع تقدمهم </a:t>
            </a:r>
            <a:r>
              <a:rPr lang="en-GB" i="1" dirty="0" err="1"/>
              <a:t>في</a:t>
            </a:r>
            <a:r>
              <a:rPr lang="en-GB" i="1" dirty="0"/>
              <a:t> </a:t>
            </a:r>
            <a:r>
              <a:rPr lang="en-GB" i="1" dirty="0" err="1"/>
              <a:t>ال</a:t>
            </a:r>
            <a:r>
              <a:rPr lang="ar-SA" i="1" dirty="0"/>
              <a:t>عمر</a:t>
            </a:r>
            <a:endParaRPr lang="en-GB" i="1" dirty="0"/>
          </a:p>
          <a:p>
            <a:pPr algn="r" rtl="1"/>
            <a:r>
              <a:rPr lang="en-GB" i="0" dirty="0" err="1"/>
              <a:t>عرض</a:t>
            </a:r>
            <a:r>
              <a:rPr lang="en-GB" i="0" dirty="0"/>
              <a:t> الشريحة</a:t>
            </a:r>
          </a:p>
          <a:p>
            <a:pPr lvl="1" algn="r" rtl="1"/>
            <a:r>
              <a:rPr lang="en-GB" i="1" dirty="0"/>
              <a:t>تتعلق التغييرات الجسدية بنمو الجسم ونضجه: </a:t>
            </a:r>
            <a:r>
              <a:rPr lang="en-GB" i="1" dirty="0" err="1"/>
              <a:t>زيادة</a:t>
            </a:r>
            <a:r>
              <a:rPr lang="en-GB" i="1" dirty="0"/>
              <a:t> </a:t>
            </a:r>
            <a:r>
              <a:rPr lang="en-GB" i="1" dirty="0" err="1"/>
              <a:t>الطول</a:t>
            </a:r>
            <a:r>
              <a:rPr lang="ar-SA" i="1" dirty="0"/>
              <a:t>،</a:t>
            </a:r>
            <a:r>
              <a:rPr lang="en-GB" i="1" dirty="0" err="1"/>
              <a:t>واكتساب</a:t>
            </a:r>
            <a:r>
              <a:rPr lang="en-GB" i="1" dirty="0"/>
              <a:t> </a:t>
            </a:r>
            <a:r>
              <a:rPr lang="en-GB" i="1" dirty="0" err="1"/>
              <a:t>الوزن</a:t>
            </a:r>
            <a:r>
              <a:rPr lang="ar-SA" i="1" dirty="0"/>
              <a:t>، </a:t>
            </a:r>
            <a:r>
              <a:rPr lang="en-GB" i="1" dirty="0" err="1"/>
              <a:t>والتنسيق</a:t>
            </a:r>
            <a:r>
              <a:rPr lang="en-GB" i="1" dirty="0"/>
              <a:t> بين </a:t>
            </a:r>
            <a:r>
              <a:rPr lang="en-GB" i="1" dirty="0" err="1"/>
              <a:t>اليد</a:t>
            </a:r>
            <a:r>
              <a:rPr lang="en-GB" i="1" dirty="0"/>
              <a:t> </a:t>
            </a:r>
            <a:r>
              <a:rPr lang="en-GB" i="1" dirty="0" err="1"/>
              <a:t>والعين</a:t>
            </a:r>
            <a:r>
              <a:rPr lang="ar-SA" i="1" dirty="0"/>
              <a:t>، </a:t>
            </a:r>
            <a:r>
              <a:rPr lang="en-GB" i="1" dirty="0" err="1"/>
              <a:t>والمهارات</a:t>
            </a:r>
            <a:r>
              <a:rPr lang="en-GB" i="1" dirty="0"/>
              <a:t> الحركية </a:t>
            </a:r>
            <a:r>
              <a:rPr lang="en-GB" i="1" dirty="0" err="1"/>
              <a:t>الدقيقة</a:t>
            </a:r>
            <a:r>
              <a:rPr lang="en-GB" i="1" dirty="0"/>
              <a:t> </a:t>
            </a:r>
            <a:r>
              <a:rPr lang="ar-SA" i="1" dirty="0"/>
              <a:t>( </a:t>
            </a:r>
            <a:r>
              <a:rPr lang="en-GB" i="1" dirty="0" err="1"/>
              <a:t>الإمساك</a:t>
            </a:r>
            <a:r>
              <a:rPr lang="en-GB" i="1" dirty="0"/>
              <a:t> </a:t>
            </a:r>
            <a:r>
              <a:rPr lang="ar-SA" i="1" dirty="0"/>
              <a:t>، </a:t>
            </a:r>
            <a:r>
              <a:rPr lang="en-GB" i="1" dirty="0" err="1"/>
              <a:t>والإمساك</a:t>
            </a:r>
            <a:r>
              <a:rPr lang="en-GB" i="1" dirty="0"/>
              <a:t> </a:t>
            </a:r>
            <a:r>
              <a:rPr lang="en-GB" i="1" dirty="0" err="1"/>
              <a:t>بالقلم</a:t>
            </a:r>
            <a:r>
              <a:rPr lang="en-GB" i="1" dirty="0"/>
              <a:t>) </a:t>
            </a:r>
            <a:r>
              <a:rPr lang="en-GB" i="1" dirty="0" err="1"/>
              <a:t>و</a:t>
            </a:r>
            <a:r>
              <a:rPr lang="ar-SA" i="1" dirty="0"/>
              <a:t>نمو </a:t>
            </a:r>
            <a:r>
              <a:rPr lang="en-GB" i="1" dirty="0" err="1"/>
              <a:t>العضلات</a:t>
            </a:r>
            <a:r>
              <a:rPr lang="ar-SA" i="1" dirty="0"/>
              <a:t>، </a:t>
            </a:r>
            <a:r>
              <a:rPr lang="en-GB" i="1" dirty="0" err="1"/>
              <a:t>والمهارات</a:t>
            </a:r>
            <a:r>
              <a:rPr lang="en-GB" i="1" dirty="0"/>
              <a:t> الحركية الإجمالية </a:t>
            </a:r>
            <a:r>
              <a:rPr lang="en-GB" i="1" dirty="0" err="1"/>
              <a:t>مثل</a:t>
            </a:r>
            <a:r>
              <a:rPr lang="en-GB" i="1" dirty="0"/>
              <a:t> </a:t>
            </a:r>
            <a:r>
              <a:rPr lang="en-GB" i="1" dirty="0" err="1"/>
              <a:t>ال</a:t>
            </a:r>
            <a:r>
              <a:rPr lang="ar-SA" i="1" dirty="0" err="1"/>
              <a:t>حبو</a:t>
            </a:r>
            <a:r>
              <a:rPr lang="en-GB" i="1" dirty="0"/>
              <a:t> </a:t>
            </a:r>
            <a:r>
              <a:rPr lang="en-GB" i="1" dirty="0" err="1"/>
              <a:t>والمشي</a:t>
            </a:r>
            <a:r>
              <a:rPr lang="en-GB" i="1" dirty="0"/>
              <a:t> </a:t>
            </a:r>
            <a:r>
              <a:rPr lang="en-GB" i="1" dirty="0" err="1"/>
              <a:t>والتغيرات</a:t>
            </a:r>
            <a:r>
              <a:rPr lang="en-GB" i="1" dirty="0"/>
              <a:t> الجسدية المرتبطة بالبلوغ.</a:t>
            </a:r>
          </a:p>
          <a:p>
            <a:pPr lvl="1" algn="r" rtl="1"/>
            <a:r>
              <a:rPr lang="en-GB" i="1" dirty="0"/>
              <a:t>تتعلق التغييرات المعرفية بتعلم اللغة وتذكر الحقائق وحل المشكلات والفضول والخيال ومعالجة المعلومات والتفكير المجرد.</a:t>
            </a:r>
          </a:p>
          <a:p>
            <a:pPr lvl="1" algn="r" rtl="1"/>
            <a:r>
              <a:rPr lang="en-GB" i="1" dirty="0"/>
              <a:t>تدور التغييرات العاطفية حول تعلم التعرف على المشاعر في الذات </a:t>
            </a:r>
            <a:r>
              <a:rPr lang="en-GB" i="1" dirty="0" err="1"/>
              <a:t>والآخرين</a:t>
            </a:r>
            <a:r>
              <a:rPr lang="en-GB" i="1" dirty="0"/>
              <a:t> </a:t>
            </a:r>
            <a:r>
              <a:rPr lang="en-GB" i="1" dirty="0" err="1"/>
              <a:t>وتعلم</a:t>
            </a:r>
            <a:r>
              <a:rPr lang="en-GB" i="1" dirty="0"/>
              <a:t> التعبير عن المشاعر </a:t>
            </a:r>
            <a:r>
              <a:rPr lang="en-GB" i="1" dirty="0" err="1"/>
              <a:t>وتنظيمها</a:t>
            </a:r>
            <a:r>
              <a:rPr lang="en-GB" i="1" dirty="0"/>
              <a:t> </a:t>
            </a:r>
            <a:r>
              <a:rPr lang="en-GB" i="1" dirty="0" err="1"/>
              <a:t>والتعبير</a:t>
            </a:r>
            <a:r>
              <a:rPr lang="en-GB" i="1" dirty="0"/>
              <a:t> عن الثقة </a:t>
            </a:r>
            <a:r>
              <a:rPr lang="en-GB" i="1" dirty="0" err="1"/>
              <a:t>بالنفس</a:t>
            </a:r>
            <a:r>
              <a:rPr lang="en-GB" i="1" dirty="0"/>
              <a:t> </a:t>
            </a:r>
            <a:r>
              <a:rPr lang="en-GB" i="1" dirty="0" err="1"/>
              <a:t>وتنمية</a:t>
            </a:r>
            <a:r>
              <a:rPr lang="en-GB" i="1" dirty="0"/>
              <a:t> الشعور بالذات.</a:t>
            </a:r>
          </a:p>
          <a:p>
            <a:pPr lvl="1" algn="r" rtl="1"/>
            <a:r>
              <a:rPr lang="en-GB" i="1" dirty="0"/>
              <a:t>تدور التغييرات الاجتماعية حول تعلم المهارات اللفظية وغير اللفظية والقدرة على التعبير عن الاحتياجات والآراء </a:t>
            </a:r>
            <a:r>
              <a:rPr lang="en-GB" i="1" dirty="0" err="1"/>
              <a:t>والدوافع</a:t>
            </a:r>
            <a:r>
              <a:rPr lang="en-GB" i="1" dirty="0"/>
              <a:t> </a:t>
            </a:r>
            <a:r>
              <a:rPr lang="en-GB" i="1" dirty="0" err="1"/>
              <a:t>وتعلم</a:t>
            </a:r>
            <a:r>
              <a:rPr lang="en-GB" i="1" dirty="0"/>
              <a:t> التعاون </a:t>
            </a:r>
            <a:r>
              <a:rPr lang="en-GB" i="1" dirty="0" err="1"/>
              <a:t>والتناوب</a:t>
            </a:r>
            <a:r>
              <a:rPr lang="en-GB" i="1" dirty="0"/>
              <a:t> </a:t>
            </a:r>
            <a:r>
              <a:rPr lang="en-GB" i="1" dirty="0" err="1"/>
              <a:t>وتطوير</a:t>
            </a:r>
            <a:r>
              <a:rPr lang="en-GB" i="1" dirty="0"/>
              <a:t> التعاطف والاعتبار للآخرين.</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dirty="0"/>
              <a:t>يمكنك أيضًا العثور على </a:t>
            </a:r>
            <a:r>
              <a:rPr lang="en-GB" sz="1200" i="1" dirty="0" err="1"/>
              <a:t>هذا</a:t>
            </a:r>
            <a:r>
              <a:rPr lang="en-GB" sz="1200" i="1" dirty="0"/>
              <a:t> </a:t>
            </a:r>
            <a:r>
              <a:rPr lang="ar-SA" sz="1200" b="1" i="1" dirty="0"/>
              <a:t>في دليل العمل الصفحة ١٣: الم</a:t>
            </a:r>
            <a:r>
              <a:rPr lang="en-GB" sz="1200" b="1" i="1" dirty="0" err="1"/>
              <a:t>جالات</a:t>
            </a:r>
            <a:r>
              <a:rPr lang="en-GB" sz="1200" b="1" i="1" dirty="0"/>
              <a:t> </a:t>
            </a:r>
            <a:r>
              <a:rPr lang="ar-SA" sz="1200" b="1" i="1" dirty="0"/>
              <a:t>ال</a:t>
            </a:r>
            <a:r>
              <a:rPr lang="en-GB" sz="1200" b="1" i="1" dirty="0" err="1"/>
              <a:t>مختلفة</a:t>
            </a:r>
            <a:r>
              <a:rPr lang="en-GB" sz="1200" b="1" i="1" dirty="0"/>
              <a:t> </a:t>
            </a:r>
            <a:r>
              <a:rPr lang="en-GB" sz="1200" b="1" i="1" dirty="0" err="1"/>
              <a:t>لل</a:t>
            </a:r>
            <a:r>
              <a:rPr lang="ar-SA" sz="1200" b="1" i="1" dirty="0"/>
              <a:t>نمو</a:t>
            </a:r>
            <a:r>
              <a:rPr lang="en-GB" sz="1200" b="1" i="1" dirty="0"/>
              <a:t> </a:t>
            </a:r>
            <a:r>
              <a:rPr lang="en-GB" sz="1200" b="1" i="1" dirty="0" err="1"/>
              <a:t>و</a:t>
            </a:r>
            <a:r>
              <a:rPr lang="ar-SA" sz="1200" b="1" i="1" dirty="0"/>
              <a:t>ال</a:t>
            </a:r>
            <a:r>
              <a:rPr lang="en-GB" sz="1200" b="1" i="1" dirty="0" err="1"/>
              <a:t>مراحل</a:t>
            </a:r>
            <a:r>
              <a:rPr lang="ar-SA" sz="1200" b="1" i="1" dirty="0"/>
              <a:t> ال</a:t>
            </a:r>
            <a:r>
              <a:rPr lang="en-GB" sz="1200" b="1" i="1" dirty="0" err="1"/>
              <a:t>تنموية</a:t>
            </a:r>
            <a:r>
              <a:rPr lang="en-GB" sz="1200" b="1" i="1" dirty="0"/>
              <a:t> </a:t>
            </a:r>
            <a:r>
              <a:rPr lang="ar-SA" sz="1200" b="1" i="1" dirty="0"/>
              <a:t>ال</a:t>
            </a:r>
            <a:r>
              <a:rPr lang="en-GB" sz="1200" b="1" i="1" dirty="0" err="1"/>
              <a:t>مختلفة</a:t>
            </a:r>
            <a:endParaRPr lang="en-GB" i="1" dirty="0"/>
          </a:p>
        </p:txBody>
      </p:sp>
      <p:sp>
        <p:nvSpPr>
          <p:cNvPr id="6" name="Slide Image Placeholder 5">
            <a:extLst>
              <a:ext uri="{FF2B5EF4-FFF2-40B4-BE49-F238E27FC236}">
                <a16:creationId xmlns:a16="http://schemas.microsoft.com/office/drawing/2014/main" id="{22888005-A90E-93BE-D226-9897D37BADA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F2AFA52-2144-1F5F-7B0D-8F807DE7E5B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38</a:t>
            </a:fld>
            <a:endParaRPr lang="en-US" sz="1200" dirty="0">
              <a:latin typeface="+mn-lt"/>
            </a:endParaRPr>
          </a:p>
        </p:txBody>
      </p:sp>
    </p:spTree>
    <p:extLst>
      <p:ext uri="{BB962C8B-B14F-4D97-AF65-F5344CB8AC3E}">
        <p14:creationId xmlns:p14="http://schemas.microsoft.com/office/powerpoint/2010/main" val="3062646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err="1"/>
              <a:t>عمل</a:t>
            </a:r>
            <a:r>
              <a:rPr lang="en-GB" b="1" dirty="0"/>
              <a:t> </a:t>
            </a:r>
            <a:r>
              <a:rPr lang="en-GB" b="1" dirty="0" err="1"/>
              <a:t>جماعي</a:t>
            </a:r>
            <a:r>
              <a:rPr lang="en-GB" b="1" dirty="0"/>
              <a:t> </a:t>
            </a:r>
            <a:r>
              <a:rPr lang="ar-SA" b="1" dirty="0"/>
              <a:t>(١٥ دقيقة)</a:t>
            </a:r>
            <a:endParaRPr lang="en-GB" b="1" dirty="0"/>
          </a:p>
          <a:p>
            <a:pPr algn="r" rtl="1"/>
            <a:r>
              <a:rPr lang="en-GB" dirty="0"/>
              <a:t>قسّم المشاركين </a:t>
            </a:r>
            <a:r>
              <a:rPr lang="en-GB" dirty="0" err="1"/>
              <a:t>إلى</a:t>
            </a:r>
            <a:r>
              <a:rPr lang="en-GB" dirty="0"/>
              <a:t> </a:t>
            </a:r>
            <a:r>
              <a:rPr lang="ar-SA" dirty="0"/>
              <a:t>٣</a:t>
            </a:r>
            <a:r>
              <a:rPr lang="en-GB" dirty="0"/>
              <a:t> مجموعات</a:t>
            </a:r>
          </a:p>
          <a:p>
            <a:pPr lvl="1" algn="r" rtl="1"/>
            <a:r>
              <a:rPr lang="en-GB" dirty="0"/>
              <a:t>قم </a:t>
            </a:r>
            <a:r>
              <a:rPr lang="en-GB" dirty="0" err="1"/>
              <a:t>بتعيين</a:t>
            </a:r>
            <a:r>
              <a:rPr lang="en-GB" dirty="0"/>
              <a:t> </a:t>
            </a:r>
            <a:r>
              <a:rPr lang="en-GB" dirty="0" err="1"/>
              <a:t>مرحل</a:t>
            </a:r>
            <a:r>
              <a:rPr lang="ar-SA" dirty="0" err="1"/>
              <a:t>ة</a:t>
            </a:r>
            <a:r>
              <a:rPr lang="en-GB" dirty="0"/>
              <a:t> نمو واحدة </a:t>
            </a:r>
            <a:r>
              <a:rPr lang="en-GB" dirty="0" err="1"/>
              <a:t>لكل</a:t>
            </a:r>
            <a:r>
              <a:rPr lang="en-GB" dirty="0"/>
              <a:t> </a:t>
            </a:r>
            <a:r>
              <a:rPr lang="en-GB" dirty="0" err="1"/>
              <a:t>مجموعة</a:t>
            </a:r>
            <a:r>
              <a:rPr lang="ar-SA" dirty="0"/>
              <a:t>:</a:t>
            </a:r>
            <a:r>
              <a:rPr lang="en-GB" dirty="0"/>
              <a:t> </a:t>
            </a:r>
            <a:r>
              <a:rPr lang="ar-SA" dirty="0"/>
              <a:t>(١)</a:t>
            </a:r>
            <a:r>
              <a:rPr lang="en-GB" dirty="0"/>
              <a:t> الطفولة المبكرة ، </a:t>
            </a:r>
            <a:r>
              <a:rPr lang="ar-SA" dirty="0"/>
              <a:t>(٢) </a:t>
            </a:r>
            <a:r>
              <a:rPr lang="en-GB" dirty="0" err="1"/>
              <a:t>الطفولة</a:t>
            </a:r>
            <a:r>
              <a:rPr lang="en-GB" dirty="0"/>
              <a:t> المتوسطة ، </a:t>
            </a:r>
            <a:r>
              <a:rPr lang="ar-SA" dirty="0"/>
              <a:t>(٣) </a:t>
            </a:r>
            <a:r>
              <a:rPr lang="en-GB" dirty="0" err="1"/>
              <a:t>المراهقة</a:t>
            </a:r>
            <a:endParaRPr lang="en-GB" dirty="0"/>
          </a:p>
          <a:p>
            <a:pPr marL="627063" marR="0" lvl="1" indent="-1698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زود كل مجموعة </a:t>
            </a:r>
            <a:r>
              <a:rPr lang="en-GB" dirty="0" err="1"/>
              <a:t>بلوح</a:t>
            </a:r>
            <a:r>
              <a:rPr lang="en-GB" dirty="0"/>
              <a:t> </a:t>
            </a:r>
            <a:r>
              <a:rPr lang="en-GB" dirty="0" err="1"/>
              <a:t>ورقي</a:t>
            </a:r>
            <a:r>
              <a:rPr lang="ar-SA" dirty="0"/>
              <a:t> قلاب</a:t>
            </a:r>
            <a:r>
              <a:rPr lang="en-GB" dirty="0"/>
              <a:t> وقلم</a:t>
            </a:r>
          </a:p>
          <a:p>
            <a:pPr marL="182563" marR="0" lvl="0" indent="-1698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اطلب من المشاركين </a:t>
            </a:r>
            <a:r>
              <a:rPr lang="en-GB" dirty="0" err="1"/>
              <a:t>إغلاق</a:t>
            </a:r>
            <a:r>
              <a:rPr lang="en-GB" dirty="0"/>
              <a:t> </a:t>
            </a:r>
            <a:r>
              <a:rPr lang="ar-SA" dirty="0"/>
              <a:t>دليل عملهم</a:t>
            </a:r>
            <a:r>
              <a:rPr lang="en-GB" dirty="0"/>
              <a:t> التدريبي حتى </a:t>
            </a:r>
            <a:r>
              <a:rPr lang="en-GB" dirty="0" err="1"/>
              <a:t>لا</a:t>
            </a:r>
            <a:r>
              <a:rPr lang="en-GB" dirty="0"/>
              <a:t> </a:t>
            </a:r>
            <a:r>
              <a:rPr lang="ar-SA" dirty="0" err="1"/>
              <a:t>يطلعو</a:t>
            </a:r>
            <a:r>
              <a:rPr lang="en-GB" dirty="0" err="1"/>
              <a:t>ا</a:t>
            </a:r>
            <a:r>
              <a:rPr lang="ar-SA" dirty="0"/>
              <a:t> على</a:t>
            </a:r>
            <a:r>
              <a:rPr lang="en-GB" dirty="0"/>
              <a:t> الإجابات</a:t>
            </a:r>
          </a:p>
          <a:p>
            <a:pPr marL="182563" marR="0" lvl="0" indent="-1698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err="1"/>
              <a:t>عرض</a:t>
            </a:r>
            <a:r>
              <a:rPr lang="en-GB" dirty="0"/>
              <a:t> الشريحة</a:t>
            </a:r>
          </a:p>
          <a:p>
            <a:pPr marL="182563" marR="0" lvl="0" indent="-1698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i="1" dirty="0"/>
              <a:t>ضمن </a:t>
            </a:r>
            <a:r>
              <a:rPr lang="en-GB" i="1" dirty="0" err="1"/>
              <a:t>مجموعاتك</a:t>
            </a:r>
            <a:r>
              <a:rPr lang="en-GB" i="1" dirty="0"/>
              <a:t>:</a:t>
            </a:r>
          </a:p>
          <a:p>
            <a:pPr marL="627063" marR="0" lvl="1" indent="-1698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ارسم الجدول كما هو موضح بالشريحة</a:t>
            </a:r>
          </a:p>
          <a:p>
            <a:pPr lvl="1" algn="r" rtl="1"/>
            <a:r>
              <a:rPr lang="en-GB" i="1" dirty="0"/>
              <a:t>املأ </a:t>
            </a:r>
            <a:r>
              <a:rPr lang="en-GB" i="1" dirty="0" err="1"/>
              <a:t>هذا</a:t>
            </a:r>
            <a:r>
              <a:rPr lang="en-GB" i="1" dirty="0"/>
              <a:t> </a:t>
            </a:r>
            <a:r>
              <a:rPr lang="en-GB" i="1" dirty="0" err="1"/>
              <a:t>الجدول</a:t>
            </a:r>
            <a:r>
              <a:rPr lang="ar-SA" i="1" dirty="0"/>
              <a:t> ب</a:t>
            </a:r>
            <a:r>
              <a:rPr lang="en-GB" i="1" dirty="0" err="1"/>
              <a:t>مراحل</a:t>
            </a:r>
            <a:r>
              <a:rPr lang="en-GB" i="1" dirty="0"/>
              <a:t> </a:t>
            </a:r>
            <a:r>
              <a:rPr lang="en-GB" i="1" dirty="0" err="1"/>
              <a:t>ال</a:t>
            </a:r>
            <a:r>
              <a:rPr lang="ar-SA" i="1" dirty="0"/>
              <a:t>نمو</a:t>
            </a:r>
            <a:r>
              <a:rPr lang="en-GB" i="1" dirty="0"/>
              <a:t> المخصصة لمجموعتك</a:t>
            </a:r>
          </a:p>
          <a:p>
            <a:pPr algn="r" rtl="1"/>
            <a:r>
              <a:rPr lang="en-GB" dirty="0"/>
              <a:t>امنح </a:t>
            </a:r>
            <a:r>
              <a:rPr lang="en-GB" dirty="0" err="1"/>
              <a:t>المشاركين</a:t>
            </a:r>
            <a:r>
              <a:rPr lang="en-GB" dirty="0"/>
              <a:t> </a:t>
            </a:r>
            <a:r>
              <a:rPr lang="ar-SA" dirty="0"/>
              <a:t>١٥</a:t>
            </a:r>
            <a:r>
              <a:rPr lang="en-GB" dirty="0"/>
              <a:t> دقيقة للتفكير في </a:t>
            </a:r>
            <a:r>
              <a:rPr lang="en-GB" dirty="0" err="1"/>
              <a:t>مجالات</a:t>
            </a:r>
            <a:r>
              <a:rPr lang="en-GB" dirty="0"/>
              <a:t> </a:t>
            </a:r>
            <a:r>
              <a:rPr lang="en-GB" dirty="0" err="1"/>
              <a:t>ال</a:t>
            </a:r>
            <a:r>
              <a:rPr lang="ar-SA" dirty="0"/>
              <a:t>نمو</a:t>
            </a:r>
            <a:r>
              <a:rPr lang="en-GB" dirty="0"/>
              <a:t> المختلفة لمراحلهم</a:t>
            </a:r>
          </a:p>
          <a:p>
            <a:pPr algn="r" rtl="1"/>
            <a:r>
              <a:rPr lang="en-GB" dirty="0" err="1"/>
              <a:t>أعط</a:t>
            </a:r>
            <a:r>
              <a:rPr lang="en-GB" dirty="0"/>
              <a:t> </a:t>
            </a:r>
            <a:r>
              <a:rPr lang="en-GB" dirty="0" err="1"/>
              <a:t>ت</a:t>
            </a:r>
            <a:r>
              <a:rPr lang="ar-SA" dirty="0"/>
              <a:t>نبيهاً ل</a:t>
            </a:r>
            <a:r>
              <a:rPr lang="en-GB" dirty="0" err="1"/>
              <a:t>دقيقة</a:t>
            </a:r>
            <a:r>
              <a:rPr lang="en-GB" dirty="0"/>
              <a:t> واحدة بعد </a:t>
            </a:r>
            <a:r>
              <a:rPr lang="en-GB" dirty="0" err="1"/>
              <a:t>مرور</a:t>
            </a:r>
            <a:r>
              <a:rPr lang="en-GB" dirty="0"/>
              <a:t> </a:t>
            </a:r>
            <a:r>
              <a:rPr lang="ar-SA" dirty="0"/>
              <a:t>١٤</a:t>
            </a:r>
            <a:r>
              <a:rPr lang="en-GB" dirty="0"/>
              <a:t> دقيقة</a:t>
            </a:r>
          </a:p>
          <a:p>
            <a:pPr marL="0" indent="0" algn="r" rtl="1">
              <a:buNone/>
            </a:pPr>
            <a:endParaRPr lang="en-GB" dirty="0"/>
          </a:p>
          <a:p>
            <a:pPr marL="0" indent="0" algn="r" rtl="1">
              <a:buNone/>
            </a:pPr>
            <a:r>
              <a:rPr lang="en-GB" b="1" dirty="0"/>
              <a:t>مناقشة </a:t>
            </a:r>
            <a:r>
              <a:rPr lang="en-GB" b="1" dirty="0" err="1"/>
              <a:t>عامة</a:t>
            </a:r>
            <a:r>
              <a:rPr lang="en-GB" b="1" dirty="0"/>
              <a:t> </a:t>
            </a:r>
            <a:r>
              <a:rPr lang="ar-SA" b="1" dirty="0"/>
              <a:t>(١٥ دقيقة)</a:t>
            </a:r>
            <a:endParaRPr lang="en-GB" b="1" dirty="0"/>
          </a:p>
          <a:p>
            <a:pPr algn="r" rtl="1"/>
            <a:r>
              <a:rPr lang="en-GB" dirty="0" err="1"/>
              <a:t>اجمع</a:t>
            </a:r>
            <a:r>
              <a:rPr lang="en-GB" dirty="0"/>
              <a:t> المشاركين معًا مرة أخرى</a:t>
            </a:r>
          </a:p>
          <a:p>
            <a:pPr algn="r" rtl="1"/>
            <a:r>
              <a:rPr lang="en-GB" dirty="0"/>
              <a:t>اطلب من متطوع من كل مجموعة </a:t>
            </a:r>
            <a:r>
              <a:rPr lang="en-GB" dirty="0" err="1"/>
              <a:t>تقديم</a:t>
            </a:r>
            <a:r>
              <a:rPr lang="en-GB" dirty="0"/>
              <a:t> </a:t>
            </a:r>
            <a:r>
              <a:rPr lang="ar-SA" dirty="0"/>
              <a:t>إجاباتهم </a:t>
            </a:r>
            <a:r>
              <a:rPr lang="en-GB" dirty="0" err="1"/>
              <a:t>حول</a:t>
            </a:r>
            <a:r>
              <a:rPr lang="ar-SA" dirty="0"/>
              <a:t> تطور</a:t>
            </a:r>
            <a:r>
              <a:rPr lang="en-GB" dirty="0"/>
              <a:t> </a:t>
            </a:r>
            <a:r>
              <a:rPr lang="en-GB" dirty="0" err="1"/>
              <a:t>القدرات</a:t>
            </a:r>
            <a:endParaRPr lang="en-GB" dirty="0"/>
          </a:p>
          <a:p>
            <a:pPr lvl="0" algn="r" rtl="1"/>
            <a:r>
              <a:rPr lang="en-GB" i="1" dirty="0"/>
              <a:t>هل توجد اختلافات على </a:t>
            </a:r>
            <a:r>
              <a:rPr lang="en-GB" i="1" dirty="0" err="1"/>
              <a:t>أساس</a:t>
            </a:r>
            <a:r>
              <a:rPr lang="en-GB" i="1" dirty="0"/>
              <a:t> </a:t>
            </a:r>
            <a:r>
              <a:rPr lang="ar-SA" i="1" dirty="0"/>
              <a:t>النوع الاجتماعي</a:t>
            </a:r>
            <a:r>
              <a:rPr lang="en-GB" i="1" dirty="0"/>
              <a:t>؟</a:t>
            </a:r>
          </a:p>
          <a:p>
            <a:pPr lvl="0" algn="r" rtl="1"/>
            <a:r>
              <a:rPr lang="en-GB" i="1" dirty="0"/>
              <a:t>هل توجد اختلافات بين الثقافات أو المجتمعات عندما يتعلق الأمر بالتوقعات؟</a:t>
            </a:r>
          </a:p>
        </p:txBody>
      </p:sp>
      <p:sp>
        <p:nvSpPr>
          <p:cNvPr id="6" name="Slide Image Placeholder 5">
            <a:extLst>
              <a:ext uri="{FF2B5EF4-FFF2-40B4-BE49-F238E27FC236}">
                <a16:creationId xmlns:a16="http://schemas.microsoft.com/office/drawing/2014/main" id="{CD35E92B-411E-903F-62D7-D8A5ABCEE27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C1F8A77-99C1-DD21-0EB0-84686F0F30D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39</a:t>
            </a:fld>
            <a:endParaRPr lang="en-US" sz="1200" dirty="0">
              <a:latin typeface="+mn-lt"/>
            </a:endParaRPr>
          </a:p>
        </p:txBody>
      </p:sp>
    </p:spTree>
    <p:extLst>
      <p:ext uri="{BB962C8B-B14F-4D97-AF65-F5344CB8AC3E}">
        <p14:creationId xmlns:p14="http://schemas.microsoft.com/office/powerpoint/2010/main" val="1493224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latin typeface="Calibri" panose="020F0502020204030204" pitchFamily="34" charset="0"/>
                <a:cs typeface="Calibri" panose="020F0502020204030204" pitchFamily="34" charset="0"/>
                <a:sym typeface="Arial"/>
              </a:rPr>
              <a:t>الشرح</a:t>
            </a:r>
            <a:endParaRPr lang="en-GB" b="1" dirty="0">
              <a:latin typeface="Calibri" panose="020F0502020204030204" pitchFamily="34" charset="0"/>
              <a:cs typeface="Calibri" panose="020F0502020204030204" pitchFamily="34" charset="0"/>
              <a:sym typeface="Arial"/>
            </a:endParaRPr>
          </a:p>
          <a:p>
            <a:pPr algn="r" rtl="1"/>
            <a:r>
              <a:rPr lang="en-GB" dirty="0" err="1">
                <a:latin typeface="Calibri" panose="020F0502020204030204" pitchFamily="34" charset="0"/>
                <a:cs typeface="Calibri" panose="020F0502020204030204" pitchFamily="34" charset="0"/>
                <a:sym typeface="Arial"/>
              </a:rPr>
              <a:t>عرض</a:t>
            </a:r>
            <a:r>
              <a:rPr lang="en-GB" dirty="0">
                <a:latin typeface="Calibri" panose="020F0502020204030204" pitchFamily="34" charset="0"/>
                <a:cs typeface="Calibri" panose="020F0502020204030204" pitchFamily="34" charset="0"/>
                <a:sym typeface="Arial"/>
              </a:rPr>
              <a:t> </a:t>
            </a:r>
            <a:r>
              <a:rPr lang="en-GB" dirty="0" err="1">
                <a:latin typeface="Calibri" panose="020F0502020204030204" pitchFamily="34" charset="0"/>
                <a:cs typeface="Calibri" panose="020F0502020204030204" pitchFamily="34" charset="0"/>
                <a:sym typeface="Arial"/>
              </a:rPr>
              <a:t>الشريحة</a:t>
            </a:r>
            <a:endParaRPr lang="en-GB" dirty="0">
              <a:latin typeface="Calibri" panose="020F0502020204030204" pitchFamily="34" charset="0"/>
              <a:cs typeface="Calibri" panose="020F0502020204030204" pitchFamily="34" charset="0"/>
              <a:sym typeface="Arial"/>
            </a:endParaRPr>
          </a:p>
          <a:p>
            <a:pPr algn="r" rtl="1"/>
            <a:r>
              <a:rPr lang="en-GB" b="1" i="1" dirty="0" err="1">
                <a:latin typeface="Calibri" panose="020F0502020204030204" pitchFamily="34" charset="0"/>
                <a:cs typeface="Calibri" panose="020F0502020204030204" pitchFamily="34" charset="0"/>
              </a:rPr>
              <a:t>الوحد</a:t>
            </a:r>
            <a:r>
              <a:rPr lang="ar-SA" b="1" i="1" dirty="0">
                <a:latin typeface="Calibri" panose="020F0502020204030204" pitchFamily="34" charset="0"/>
                <a:cs typeface="Calibri" panose="020F0502020204030204" pitchFamily="34" charset="0"/>
              </a:rPr>
              <a:t>ات</a:t>
            </a:r>
            <a:r>
              <a:rPr lang="en-GB" b="1" i="1" dirty="0">
                <a:latin typeface="Calibri" panose="020F0502020204030204" pitchFamily="34" charset="0"/>
                <a:cs typeface="Calibri" panose="020F0502020204030204" pitchFamily="34" charset="0"/>
              </a:rPr>
              <a:t> </a:t>
            </a:r>
            <a:r>
              <a:rPr lang="ar-SA" b="1" i="1" dirty="0">
                <a:latin typeface="Calibri" panose="020F0502020204030204" pitchFamily="34" charset="0"/>
                <a:cs typeface="Calibri" panose="020F0502020204030204" pitchFamily="34" charset="0"/>
              </a:rPr>
              <a:t>١-٢</a:t>
            </a:r>
            <a:r>
              <a:rPr lang="en-GB" b="1" i="1" dirty="0">
                <a:latin typeface="Calibri" panose="020F0502020204030204" pitchFamily="34" charset="0"/>
                <a:cs typeface="Calibri" panose="020F0502020204030204" pitchFamily="34" charset="0"/>
              </a:rPr>
              <a:t>:</a:t>
            </a:r>
            <a:r>
              <a:rPr lang="en-GB" i="1" dirty="0" err="1">
                <a:latin typeface="Calibri" panose="020F0502020204030204" pitchFamily="34" charset="0"/>
                <a:cs typeface="Calibri" panose="020F0502020204030204" pitchFamily="34" charset="0"/>
              </a:rPr>
              <a:t>الوحدات</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التأسيسية</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لحماية</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الطفل</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وإدارة</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الحالة</a:t>
            </a:r>
            <a:r>
              <a:rPr lang="en-GB" i="1" dirty="0">
                <a:latin typeface="Calibri" panose="020F0502020204030204" pitchFamily="34" charset="0"/>
                <a:cs typeface="Calibri" panose="020F0502020204030204" pitchFamily="34" charset="0"/>
              </a:rPr>
              <a:t>.</a:t>
            </a:r>
          </a:p>
          <a:p>
            <a:pPr algn="r" rtl="1"/>
            <a:r>
              <a:rPr lang="en-GB" b="1" i="1" dirty="0" err="1">
                <a:latin typeface="Calibri" panose="020F0502020204030204" pitchFamily="34" charset="0"/>
                <a:cs typeface="Calibri" panose="020F0502020204030204" pitchFamily="34" charset="0"/>
              </a:rPr>
              <a:t>الوحد</a:t>
            </a:r>
            <a:r>
              <a:rPr lang="ar-SA" b="1" i="1" dirty="0" err="1">
                <a:latin typeface="Calibri" panose="020F0502020204030204" pitchFamily="34" charset="0"/>
                <a:cs typeface="Calibri" panose="020F0502020204030204" pitchFamily="34" charset="0"/>
              </a:rPr>
              <a:t>ة</a:t>
            </a:r>
            <a:r>
              <a:rPr lang="ar-SA" b="1" i="1" dirty="0">
                <a:latin typeface="Calibri" panose="020F0502020204030204" pitchFamily="34" charset="0"/>
                <a:cs typeface="Calibri" panose="020F0502020204030204" pitchFamily="34" charset="0"/>
              </a:rPr>
              <a:t> </a:t>
            </a:r>
            <a:r>
              <a:rPr lang="en-GB" b="1" i="1" dirty="0">
                <a:latin typeface="Calibri" panose="020F0502020204030204" pitchFamily="34" charset="0"/>
                <a:cs typeface="Calibri" panose="020F0502020204030204" pitchFamily="34" charset="0"/>
              </a:rPr>
              <a:t> </a:t>
            </a:r>
            <a:r>
              <a:rPr lang="ar-SA" b="1" i="1" dirty="0">
                <a:latin typeface="Calibri" panose="020F0502020204030204" pitchFamily="34" charset="0"/>
                <a:cs typeface="Calibri" panose="020F0502020204030204" pitchFamily="34" charset="0"/>
              </a:rPr>
              <a:t>٣: </a:t>
            </a:r>
            <a:r>
              <a:rPr lang="ar-SA" b="0" i="1" dirty="0">
                <a:latin typeface="Calibri" panose="020F0502020204030204" pitchFamily="34" charset="0"/>
                <a:cs typeface="Calibri" panose="020F0502020204030204" pitchFamily="34" charset="0"/>
              </a:rPr>
              <a:t>التركيز </a:t>
            </a:r>
            <a:r>
              <a:rPr lang="en-GB" b="0" i="1" dirty="0" err="1">
                <a:latin typeface="Calibri" panose="020F0502020204030204" pitchFamily="34" charset="0"/>
                <a:cs typeface="Calibri" panose="020F0502020204030204" pitchFamily="34" charset="0"/>
              </a:rPr>
              <a:t>على</a:t>
            </a:r>
            <a:r>
              <a:rPr lang="en-GB" b="0"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كيفية</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تواصلنا</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مع</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الأطفال</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من</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مختلف</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الأعمار</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ومراحل</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النمو</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والقدرات</a:t>
            </a:r>
            <a:endParaRPr lang="en-GB" i="1" dirty="0">
              <a:latin typeface="Calibri" panose="020F0502020204030204" pitchFamily="34" charset="0"/>
              <a:cs typeface="Calibri" panose="020F0502020204030204" pitchFamily="34" charset="0"/>
            </a:endParaRPr>
          </a:p>
          <a:p>
            <a:pPr algn="r" rtl="1"/>
            <a:r>
              <a:rPr lang="en-GB" b="1" i="1" dirty="0" err="1">
                <a:latin typeface="Calibri" panose="020F0502020204030204" pitchFamily="34" charset="0"/>
                <a:cs typeface="Calibri" panose="020F0502020204030204" pitchFamily="34" charset="0"/>
              </a:rPr>
              <a:t>الوحدات</a:t>
            </a:r>
            <a:r>
              <a:rPr lang="en-GB" b="1" i="1" dirty="0">
                <a:latin typeface="Calibri" panose="020F0502020204030204" pitchFamily="34" charset="0"/>
                <a:cs typeface="Calibri" panose="020F0502020204030204" pitchFamily="34" charset="0"/>
              </a:rPr>
              <a:t> </a:t>
            </a:r>
            <a:r>
              <a:rPr lang="ar-SA" b="1" i="1" dirty="0">
                <a:latin typeface="Calibri" panose="020F0502020204030204" pitchFamily="34" charset="0"/>
                <a:cs typeface="Calibri" panose="020F0502020204030204" pitchFamily="34" charset="0"/>
              </a:rPr>
              <a:t>٤-٥</a:t>
            </a:r>
            <a:r>
              <a:rPr lang="en-GB" b="1" i="1" dirty="0">
                <a:latin typeface="Calibri" panose="020F0502020204030204" pitchFamily="34" charset="0"/>
                <a:cs typeface="Calibri" panose="020F0502020204030204" pitchFamily="34" charset="0"/>
              </a:rPr>
              <a:t>:</a:t>
            </a:r>
            <a:r>
              <a:rPr lang="en-GB" i="1" dirty="0" err="1">
                <a:latin typeface="Calibri" panose="020F0502020204030204" pitchFamily="34" charset="0"/>
                <a:cs typeface="Calibri" panose="020F0502020204030204" pitchFamily="34" charset="0"/>
              </a:rPr>
              <a:t>دور</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أخصائي</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الحالة</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في</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تقديم</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الدعم</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الفوري</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والدعم</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النفسي</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والاجتماعي</a:t>
            </a:r>
            <a:r>
              <a:rPr lang="en-GB" i="1" dirty="0">
                <a:latin typeface="Calibri" panose="020F0502020204030204" pitchFamily="34" charset="0"/>
                <a:cs typeface="Calibri" panose="020F0502020204030204" pitchFamily="34" charset="0"/>
              </a:rPr>
              <a:t>.</a:t>
            </a:r>
          </a:p>
          <a:p>
            <a:pPr algn="r" rtl="1"/>
            <a:r>
              <a:rPr lang="en-GB" b="1" i="1" dirty="0" err="1">
                <a:latin typeface="Calibri" panose="020F0502020204030204" pitchFamily="34" charset="0"/>
                <a:cs typeface="Calibri" panose="020F0502020204030204" pitchFamily="34" charset="0"/>
              </a:rPr>
              <a:t>الوحدات</a:t>
            </a:r>
            <a:r>
              <a:rPr lang="en-GB" b="1" i="1" dirty="0">
                <a:latin typeface="Calibri" panose="020F0502020204030204" pitchFamily="34" charset="0"/>
                <a:cs typeface="Calibri" panose="020F0502020204030204" pitchFamily="34" charset="0"/>
              </a:rPr>
              <a:t> </a:t>
            </a:r>
            <a:r>
              <a:rPr lang="en-GB" b="1" i="1" dirty="0" err="1">
                <a:latin typeface="Calibri" panose="020F0502020204030204" pitchFamily="34" charset="0"/>
                <a:cs typeface="Calibri" panose="020F0502020204030204" pitchFamily="34" charset="0"/>
              </a:rPr>
              <a:t>من</a:t>
            </a:r>
            <a:r>
              <a:rPr lang="en-GB" b="1" i="1" dirty="0">
                <a:latin typeface="Calibri" panose="020F0502020204030204" pitchFamily="34" charset="0"/>
                <a:cs typeface="Calibri" panose="020F0502020204030204" pitchFamily="34" charset="0"/>
              </a:rPr>
              <a:t> </a:t>
            </a:r>
            <a:r>
              <a:rPr lang="ar-SA" b="1" i="1" dirty="0">
                <a:latin typeface="Calibri" panose="020F0502020204030204" pitchFamily="34" charset="0"/>
                <a:cs typeface="Calibri" panose="020F0502020204030204" pitchFamily="34" charset="0"/>
              </a:rPr>
              <a:t>٦</a:t>
            </a:r>
            <a:r>
              <a:rPr lang="en-GB" b="1" i="1" dirty="0">
                <a:latin typeface="Calibri" panose="020F0502020204030204" pitchFamily="34" charset="0"/>
                <a:cs typeface="Calibri" panose="020F0502020204030204" pitchFamily="34" charset="0"/>
              </a:rPr>
              <a:t> </a:t>
            </a:r>
            <a:r>
              <a:rPr lang="en-GB" b="1" i="1" dirty="0" err="1">
                <a:latin typeface="Calibri" panose="020F0502020204030204" pitchFamily="34" charset="0"/>
                <a:cs typeface="Calibri" panose="020F0502020204030204" pitchFamily="34" charset="0"/>
              </a:rPr>
              <a:t>إلى</a:t>
            </a:r>
            <a:r>
              <a:rPr lang="ar-SA" b="1" i="1" dirty="0">
                <a:latin typeface="Calibri" panose="020F0502020204030204" pitchFamily="34" charset="0"/>
                <a:cs typeface="Calibri" panose="020F0502020204030204" pitchFamily="34" charset="0"/>
              </a:rPr>
              <a:t>١١ </a:t>
            </a:r>
            <a:r>
              <a:rPr lang="en-GB" b="1" i="1" dirty="0">
                <a:latin typeface="Calibri" panose="020F0502020204030204" pitchFamily="34" charset="0"/>
                <a:cs typeface="Calibri" panose="020F0502020204030204" pitchFamily="34" charset="0"/>
              </a:rPr>
              <a:t>:</a:t>
            </a:r>
            <a:r>
              <a:rPr lang="en-GB" i="1" dirty="0" err="1">
                <a:latin typeface="Calibri" panose="020F0502020204030204" pitchFamily="34" charset="0"/>
                <a:cs typeface="Calibri" panose="020F0502020204030204" pitchFamily="34" charset="0"/>
              </a:rPr>
              <a:t>خطوات</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عملية</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إدارة</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الحالة</a:t>
            </a:r>
            <a:endParaRPr lang="en-BE" i="1" dirty="0">
              <a:latin typeface="Calibri" panose="020F0502020204030204" pitchFamily="34" charset="0"/>
              <a:cs typeface="Calibri" panose="020F0502020204030204" pitchFamily="34" charset="0"/>
            </a:endParaRPr>
          </a:p>
        </p:txBody>
      </p:sp>
      <p:sp>
        <p:nvSpPr>
          <p:cNvPr id="6" name="Slide Image Placeholder 5">
            <a:extLst>
              <a:ext uri="{FF2B5EF4-FFF2-40B4-BE49-F238E27FC236}">
                <a16:creationId xmlns:a16="http://schemas.microsoft.com/office/drawing/2014/main" id="{440A1C45-B7DD-9C4F-5F30-C7A053AA958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378E3C8-6775-5E33-567C-8D150ABC90A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a:t>
            </a:fld>
            <a:endParaRPr lang="en-US" sz="1200" dirty="0">
              <a:latin typeface="+mn-lt"/>
            </a:endParaRPr>
          </a:p>
        </p:txBody>
      </p:sp>
    </p:spTree>
    <p:extLst>
      <p:ext uri="{BB962C8B-B14F-4D97-AF65-F5344CB8AC3E}">
        <p14:creationId xmlns:p14="http://schemas.microsoft.com/office/powerpoint/2010/main" val="12938342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a:t>مناقشة عامة</a:t>
            </a:r>
          </a:p>
          <a:p>
            <a:pPr algn="r" rtl="1"/>
            <a:r>
              <a:rPr lang="en-GB" dirty="0"/>
              <a:t>توجيه </a:t>
            </a:r>
            <a:r>
              <a:rPr lang="en-GB" dirty="0" err="1"/>
              <a:t>المشاركين</a:t>
            </a:r>
            <a:r>
              <a:rPr lang="en-GB" dirty="0"/>
              <a:t> </a:t>
            </a:r>
            <a:r>
              <a:rPr lang="en-GB" dirty="0" err="1"/>
              <a:t>إلى</a:t>
            </a:r>
            <a:r>
              <a:rPr lang="ar-SA" dirty="0"/>
              <a:t> </a:t>
            </a:r>
            <a:r>
              <a:rPr lang="ar-SA" sz="1200" b="1" i="1" dirty="0"/>
              <a:t>دليل العمل الصفحة ١٥-١٧:</a:t>
            </a:r>
            <a:r>
              <a:rPr lang="en-GB" b="1" dirty="0" err="1"/>
              <a:t>مراحل</a:t>
            </a:r>
            <a:r>
              <a:rPr lang="en-GB" b="1" dirty="0"/>
              <a:t> </a:t>
            </a:r>
            <a:r>
              <a:rPr lang="en-GB" b="1" dirty="0" err="1"/>
              <a:t>ال</a:t>
            </a:r>
            <a:r>
              <a:rPr lang="ar-SA" b="1" dirty="0"/>
              <a:t>نمو</a:t>
            </a:r>
            <a:endParaRPr lang="en-GB" b="1" dirty="0"/>
          </a:p>
          <a:p>
            <a:pPr algn="r" rtl="1"/>
            <a:r>
              <a:rPr lang="en-GB" dirty="0" err="1"/>
              <a:t>عرض</a:t>
            </a:r>
            <a:r>
              <a:rPr lang="en-GB" dirty="0"/>
              <a:t> الجدول على الشريحة</a:t>
            </a:r>
          </a:p>
          <a:p>
            <a:pPr algn="r" rtl="1"/>
            <a:r>
              <a:rPr lang="en-GB" dirty="0"/>
              <a:t>اربط </a:t>
            </a:r>
            <a:r>
              <a:rPr lang="en-GB" dirty="0" err="1"/>
              <a:t>الجدول</a:t>
            </a:r>
            <a:r>
              <a:rPr lang="en-GB" dirty="0"/>
              <a:t> </a:t>
            </a:r>
            <a:r>
              <a:rPr lang="en-GB" dirty="0" err="1"/>
              <a:t>با</a:t>
            </a:r>
            <a:r>
              <a:rPr lang="ar-SA" dirty="0"/>
              <a:t>لتقديم </a:t>
            </a:r>
            <a:r>
              <a:rPr lang="en-GB" dirty="0" err="1"/>
              <a:t>لكل</a:t>
            </a:r>
            <a:r>
              <a:rPr lang="en-GB" dirty="0"/>
              <a:t> عمل جماعي.</a:t>
            </a:r>
          </a:p>
          <a:p>
            <a:pPr algn="r" rtl="1"/>
            <a:r>
              <a:rPr lang="en-GB" i="1" dirty="0"/>
              <a:t>هل لدى أي شخص أسئلة أو يحتاج إلى مزيد من التوضيح؟</a:t>
            </a:r>
          </a:p>
          <a:p>
            <a:pPr algn="r" rtl="1"/>
            <a:endParaRPr lang="en-BE" dirty="0"/>
          </a:p>
        </p:txBody>
      </p:sp>
      <p:sp>
        <p:nvSpPr>
          <p:cNvPr id="6" name="Slide Image Placeholder 5">
            <a:extLst>
              <a:ext uri="{FF2B5EF4-FFF2-40B4-BE49-F238E27FC236}">
                <a16:creationId xmlns:a16="http://schemas.microsoft.com/office/drawing/2014/main" id="{DDC889E4-F075-C918-180C-FD2EB02F1C76}"/>
              </a:ext>
            </a:extLst>
          </p:cNvPr>
          <p:cNvSpPr>
            <a:spLocks noGrp="1" noRot="1" noChangeAspect="1"/>
          </p:cNvSpPr>
          <p:nvPr>
            <p:ph type="sldImg"/>
          </p:nvPr>
        </p:nvSpPr>
        <p:spPr>
          <a:xfrm>
            <a:off x="474663" y="414338"/>
            <a:ext cx="6143625" cy="3455987"/>
          </a:xfrm>
        </p:spPr>
      </p:sp>
      <p:sp>
        <p:nvSpPr>
          <p:cNvPr id="2" name="Google Shape;725;p48:notes">
            <a:extLst>
              <a:ext uri="{FF2B5EF4-FFF2-40B4-BE49-F238E27FC236}">
                <a16:creationId xmlns:a16="http://schemas.microsoft.com/office/drawing/2014/main" id="{0A32922E-4E1A-A74D-B378-B2207D82068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40</a:t>
            </a:fld>
            <a:endParaRPr lang="en-US" sz="1200" dirty="0">
              <a:latin typeface="+mn-lt"/>
            </a:endParaRPr>
          </a:p>
        </p:txBody>
      </p:sp>
    </p:spTree>
    <p:extLst>
      <p:ext uri="{BB962C8B-B14F-4D97-AF65-F5344CB8AC3E}">
        <p14:creationId xmlns:p14="http://schemas.microsoft.com/office/powerpoint/2010/main" val="13214277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dirty="0"/>
          </a:p>
          <a:p>
            <a:pPr algn="r" rtl="1"/>
            <a:r>
              <a:rPr lang="en-GB" i="1" dirty="0"/>
              <a:t>كل طفل مختلف!</a:t>
            </a:r>
          </a:p>
          <a:p>
            <a:pPr lvl="1" algn="r" rtl="1"/>
            <a:r>
              <a:rPr lang="en-GB" i="1" dirty="0" err="1"/>
              <a:t>سوف</a:t>
            </a:r>
            <a:r>
              <a:rPr lang="en-GB" i="1" dirty="0"/>
              <a:t> </a:t>
            </a:r>
            <a:r>
              <a:rPr lang="en-GB" i="1" dirty="0" err="1"/>
              <a:t>ي</a:t>
            </a:r>
            <a:r>
              <a:rPr lang="ar-SA" i="1" dirty="0"/>
              <a:t>نمو</a:t>
            </a:r>
            <a:r>
              <a:rPr lang="en-GB" i="1" dirty="0"/>
              <a:t> الطفل ويتطور وفقًا لسرعته الخاصة</a:t>
            </a:r>
          </a:p>
          <a:p>
            <a:pPr lvl="1" algn="r" rtl="1"/>
            <a:r>
              <a:rPr lang="en-GB" i="1" dirty="0"/>
              <a:t>يعاني بعض الأطفال من إعاقة </a:t>
            </a:r>
            <a:r>
              <a:rPr lang="en-GB" i="1" dirty="0" err="1"/>
              <a:t>أو</a:t>
            </a:r>
            <a:r>
              <a:rPr lang="en-GB" i="1" dirty="0"/>
              <a:t> </a:t>
            </a:r>
            <a:r>
              <a:rPr lang="ar-SA" i="1" dirty="0"/>
              <a:t>عجز</a:t>
            </a:r>
            <a:endParaRPr lang="en-GB" i="1" dirty="0"/>
          </a:p>
          <a:p>
            <a:pPr lvl="1" algn="r" rtl="1"/>
            <a:r>
              <a:rPr lang="en-GB" i="1" dirty="0"/>
              <a:t>الأطفال لديهم شخصية فريدة خاصة بهم</a:t>
            </a:r>
          </a:p>
        </p:txBody>
      </p:sp>
      <p:sp>
        <p:nvSpPr>
          <p:cNvPr id="6" name="Slide Image Placeholder 5">
            <a:extLst>
              <a:ext uri="{FF2B5EF4-FFF2-40B4-BE49-F238E27FC236}">
                <a16:creationId xmlns:a16="http://schemas.microsoft.com/office/drawing/2014/main" id="{945EB9FA-291E-3C72-1671-128286026123}"/>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87E7051-6D77-D1E2-EE84-E150CF59425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41</a:t>
            </a:fld>
            <a:endParaRPr lang="en-US" sz="1200" dirty="0">
              <a:latin typeface="+mn-lt"/>
            </a:endParaRPr>
          </a:p>
        </p:txBody>
      </p:sp>
    </p:spTree>
    <p:extLst>
      <p:ext uri="{BB962C8B-B14F-4D97-AF65-F5344CB8AC3E}">
        <p14:creationId xmlns:p14="http://schemas.microsoft.com/office/powerpoint/2010/main" val="3555228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a:t>توضيح</a:t>
            </a:r>
            <a:endParaRPr lang="en-GB" dirty="0"/>
          </a:p>
          <a:p>
            <a:pPr algn="r" rtl="1"/>
            <a:r>
              <a:rPr lang="en-GB" i="0" dirty="0"/>
              <a:t>اعرض الشريحة</a:t>
            </a:r>
          </a:p>
          <a:p>
            <a:pPr algn="r" rtl="1"/>
            <a:r>
              <a:rPr lang="en-GB" i="1" dirty="0"/>
              <a:t>الفرق بين الإعاقة والعجز</a:t>
            </a:r>
          </a:p>
          <a:p>
            <a:pPr lvl="1" algn="r" rtl="1"/>
            <a:r>
              <a:rPr lang="en-GB" i="1" dirty="0"/>
              <a:t>لا تؤدي الإعاقة دائمًا إلى تأخير </a:t>
            </a:r>
            <a:r>
              <a:rPr lang="en-GB" i="1" dirty="0" err="1"/>
              <a:t>في</a:t>
            </a:r>
            <a:r>
              <a:rPr lang="en-GB" i="1" dirty="0"/>
              <a:t> </a:t>
            </a:r>
            <a:r>
              <a:rPr lang="en-GB" i="1" dirty="0" err="1"/>
              <a:t>ال</a:t>
            </a:r>
            <a:r>
              <a:rPr lang="ar-SA" i="1" dirty="0"/>
              <a:t>نمو</a:t>
            </a:r>
            <a:endParaRPr lang="en-GB" i="1" dirty="0"/>
          </a:p>
          <a:p>
            <a:pPr lvl="1" algn="r" rtl="1"/>
            <a:r>
              <a:rPr lang="en-GB" i="1" dirty="0"/>
              <a:t>في </a:t>
            </a:r>
            <a:r>
              <a:rPr lang="en-GB" i="1" dirty="0" err="1"/>
              <a:t>معظم</a:t>
            </a:r>
            <a:r>
              <a:rPr lang="en-GB" i="1" dirty="0"/>
              <a:t> </a:t>
            </a:r>
            <a:r>
              <a:rPr lang="en-GB" i="1" dirty="0" err="1"/>
              <a:t>الحالات</a:t>
            </a:r>
            <a:r>
              <a:rPr lang="ar-SA" i="1" dirty="0"/>
              <a:t>، </a:t>
            </a:r>
            <a:r>
              <a:rPr lang="en-GB" i="1" dirty="0" err="1"/>
              <a:t>سيتمكن</a:t>
            </a:r>
            <a:r>
              <a:rPr lang="en-GB" i="1" dirty="0"/>
              <a:t> </a:t>
            </a:r>
            <a:r>
              <a:rPr lang="en-GB" i="1" dirty="0" err="1"/>
              <a:t>الأطفال</a:t>
            </a:r>
            <a:r>
              <a:rPr lang="en-GB" i="1" dirty="0"/>
              <a:t> </a:t>
            </a:r>
            <a:r>
              <a:rPr lang="en-GB" i="1" dirty="0" err="1"/>
              <a:t>ذو</a:t>
            </a:r>
            <a:r>
              <a:rPr lang="ar-SA" i="1" dirty="0" err="1"/>
              <a:t>ي</a:t>
            </a:r>
            <a:r>
              <a:rPr lang="en-GB" i="1" dirty="0"/>
              <a:t> </a:t>
            </a:r>
            <a:r>
              <a:rPr lang="en-GB" i="1" dirty="0" err="1"/>
              <a:t>الإ</a:t>
            </a:r>
            <a:r>
              <a:rPr lang="ar-SA" i="1" dirty="0" err="1"/>
              <a:t>حتياجات</a:t>
            </a:r>
            <a:r>
              <a:rPr lang="ar-SA" i="1" dirty="0"/>
              <a:t> الخاصة</a:t>
            </a:r>
            <a:r>
              <a:rPr lang="en-GB" i="1" dirty="0"/>
              <a:t> من المشاركة الكاملة في الأنشطة إذا تمت معالجة العوائق وإجراء التكيف.</a:t>
            </a:r>
          </a:p>
          <a:p>
            <a:pPr lvl="1" algn="r" rtl="1"/>
            <a:r>
              <a:rPr lang="en-GB" i="1" dirty="0"/>
              <a:t>ليست كل الإعاقات </a:t>
            </a:r>
            <a:r>
              <a:rPr lang="en-GB" i="1" dirty="0" err="1"/>
              <a:t>أو</a:t>
            </a:r>
            <a:r>
              <a:rPr lang="en-GB" i="1" dirty="0"/>
              <a:t> </a:t>
            </a:r>
            <a:r>
              <a:rPr lang="ar-SA" i="1" dirty="0"/>
              <a:t>الاعتلالات</a:t>
            </a:r>
            <a:r>
              <a:rPr lang="en-GB" i="1" dirty="0"/>
              <a:t> </a:t>
            </a:r>
            <a:r>
              <a:rPr lang="en-GB" i="1" dirty="0" err="1"/>
              <a:t>مرئية</a:t>
            </a:r>
            <a:r>
              <a:rPr lang="ar-SA" i="1" dirty="0"/>
              <a:t>، </a:t>
            </a:r>
            <a:r>
              <a:rPr lang="en-GB" i="1" dirty="0" err="1"/>
              <a:t>لذلك</a:t>
            </a:r>
            <a:r>
              <a:rPr lang="en-GB" i="1" dirty="0"/>
              <a:t> من المهم عدم وضع أي افتراضات حول قدرات الطفل وأدائه.</a:t>
            </a:r>
            <a:endParaRPr lang="en-GB" dirty="0"/>
          </a:p>
          <a:p>
            <a:pPr algn="r" rtl="1"/>
            <a:r>
              <a:rPr lang="en-US" i="1" dirty="0"/>
              <a:t>قد لا </a:t>
            </a:r>
            <a:r>
              <a:rPr lang="en-US" i="1" dirty="0" err="1"/>
              <a:t>يحتاج</a:t>
            </a:r>
            <a:r>
              <a:rPr lang="en-US" i="1" dirty="0"/>
              <a:t> </a:t>
            </a:r>
            <a:r>
              <a:rPr lang="en-US" i="1" dirty="0" err="1"/>
              <a:t>الطفل</a:t>
            </a:r>
            <a:r>
              <a:rPr lang="ar-SA" i="1" dirty="0"/>
              <a:t> ذو</a:t>
            </a:r>
            <a:r>
              <a:rPr lang="en-US" i="1" dirty="0"/>
              <a:t> </a:t>
            </a:r>
            <a:r>
              <a:rPr lang="en-US" i="1" dirty="0" err="1"/>
              <a:t>ال</a:t>
            </a:r>
            <a:r>
              <a:rPr lang="ar-SA" i="1" dirty="0"/>
              <a:t>إعاقة</a:t>
            </a:r>
            <a:r>
              <a:rPr lang="en-US" i="1" dirty="0"/>
              <a:t> الذي يتلقى خدمات إدارة الحالة منك </a:t>
            </a:r>
            <a:r>
              <a:rPr lang="en-US" i="1" dirty="0" err="1"/>
              <a:t>لتكييف</a:t>
            </a:r>
            <a:r>
              <a:rPr lang="en-US" i="1" dirty="0"/>
              <a:t> </a:t>
            </a:r>
            <a:r>
              <a:rPr lang="en-US" i="1" dirty="0" err="1"/>
              <a:t>نهجك</a:t>
            </a:r>
            <a:r>
              <a:rPr lang="en-US" i="1" dirty="0"/>
              <a:t> </a:t>
            </a:r>
            <a:r>
              <a:rPr lang="en-US" i="1" dirty="0" err="1"/>
              <a:t>بسبب</a:t>
            </a:r>
            <a:r>
              <a:rPr lang="en-US" i="1" dirty="0"/>
              <a:t> </a:t>
            </a:r>
            <a:r>
              <a:rPr lang="en-US" i="1" dirty="0" err="1"/>
              <a:t>إعاقته</a:t>
            </a:r>
            <a:r>
              <a:rPr lang="en-US" i="1" dirty="0"/>
              <a:t> </a:t>
            </a:r>
            <a:r>
              <a:rPr lang="en-US" i="1" dirty="0" err="1"/>
              <a:t>لكن</a:t>
            </a:r>
            <a:r>
              <a:rPr lang="en-US" i="1" dirty="0"/>
              <a:t> </a:t>
            </a:r>
            <a:r>
              <a:rPr lang="en-US" i="1" dirty="0" err="1"/>
              <a:t>البعض</a:t>
            </a:r>
            <a:r>
              <a:rPr lang="en-US" i="1" dirty="0"/>
              <a:t> </a:t>
            </a:r>
            <a:r>
              <a:rPr lang="en-US" i="1" dirty="0" err="1"/>
              <a:t>سي</a:t>
            </a:r>
            <a:r>
              <a:rPr lang="ar-SA" i="1" dirty="0" err="1"/>
              <a:t>حتاج</a:t>
            </a:r>
            <a:r>
              <a:rPr lang="ar-SA" i="1" dirty="0"/>
              <a:t> لذلك</a:t>
            </a:r>
            <a:endParaRPr lang="en-US" i="1" dirty="0"/>
          </a:p>
          <a:p>
            <a:pPr lvl="1" algn="r" rtl="1"/>
            <a:r>
              <a:rPr lang="en-US" i="1" dirty="0"/>
              <a:t>لا تؤدي الإعاقة دائمًا إلى تأخير </a:t>
            </a:r>
            <a:r>
              <a:rPr lang="en-US" i="1" dirty="0" err="1"/>
              <a:t>في</a:t>
            </a:r>
            <a:r>
              <a:rPr lang="en-US" i="1" dirty="0"/>
              <a:t> </a:t>
            </a:r>
            <a:r>
              <a:rPr lang="en-US" i="1" dirty="0" err="1"/>
              <a:t>ال</a:t>
            </a:r>
            <a:r>
              <a:rPr lang="ar-SA" i="1" dirty="0"/>
              <a:t>نمو</a:t>
            </a:r>
            <a:endParaRPr lang="en-US" i="1" dirty="0"/>
          </a:p>
          <a:p>
            <a:pPr lvl="1" algn="r" rtl="1"/>
            <a:r>
              <a:rPr lang="en-US" i="1" dirty="0"/>
              <a:t>في </a:t>
            </a:r>
            <a:r>
              <a:rPr lang="en-US" i="1" dirty="0" err="1"/>
              <a:t>معظم</a:t>
            </a:r>
            <a:r>
              <a:rPr lang="en-US" i="1" dirty="0"/>
              <a:t> </a:t>
            </a:r>
            <a:r>
              <a:rPr lang="en-US" i="1" dirty="0" err="1"/>
              <a:t>الحالات</a:t>
            </a:r>
            <a:r>
              <a:rPr lang="ar-SA" i="1" dirty="0"/>
              <a:t>، </a:t>
            </a:r>
            <a:r>
              <a:rPr lang="en-US" i="1" dirty="0" err="1"/>
              <a:t>سيتمكن</a:t>
            </a:r>
            <a:r>
              <a:rPr lang="en-US" i="1" dirty="0"/>
              <a:t> </a:t>
            </a:r>
            <a:r>
              <a:rPr lang="en-US" i="1" dirty="0" err="1"/>
              <a:t>الأطفال</a:t>
            </a:r>
            <a:r>
              <a:rPr lang="ar-SA" i="1" dirty="0"/>
              <a:t> من</a:t>
            </a:r>
            <a:r>
              <a:rPr lang="en-US" i="1" dirty="0"/>
              <a:t> </a:t>
            </a:r>
            <a:r>
              <a:rPr lang="en-GB" i="1" dirty="0" err="1"/>
              <a:t>ذو</a:t>
            </a:r>
            <a:r>
              <a:rPr lang="ar-SA" i="1" dirty="0" err="1"/>
              <a:t>ي</a:t>
            </a:r>
            <a:r>
              <a:rPr lang="en-GB" i="1" dirty="0"/>
              <a:t> </a:t>
            </a:r>
            <a:r>
              <a:rPr lang="en-GB" i="1" dirty="0" err="1"/>
              <a:t>الإ</a:t>
            </a:r>
            <a:r>
              <a:rPr lang="ar-SA" i="1" dirty="0" err="1"/>
              <a:t>حتياجات</a:t>
            </a:r>
            <a:r>
              <a:rPr lang="ar-SA" i="1" dirty="0"/>
              <a:t> الخاصة</a:t>
            </a:r>
            <a:r>
              <a:rPr lang="en-GB" i="1" dirty="0"/>
              <a:t> </a:t>
            </a:r>
            <a:r>
              <a:rPr lang="en-US" i="1" dirty="0" err="1"/>
              <a:t>من</a:t>
            </a:r>
            <a:r>
              <a:rPr lang="en-US" i="1" dirty="0"/>
              <a:t> المشاركة الكاملة في الأنشطة إذا تمت معالجة العوائق وإجراء التكيف</a:t>
            </a:r>
            <a:endParaRPr lang="en-GB" i="1" dirty="0"/>
          </a:p>
          <a:p>
            <a:pPr algn="r" rtl="1"/>
            <a:endParaRPr lang="en-GB" dirty="0"/>
          </a:p>
        </p:txBody>
      </p:sp>
      <p:sp>
        <p:nvSpPr>
          <p:cNvPr id="6" name="Slide Image Placeholder 5">
            <a:extLst>
              <a:ext uri="{FF2B5EF4-FFF2-40B4-BE49-F238E27FC236}">
                <a16:creationId xmlns:a16="http://schemas.microsoft.com/office/drawing/2014/main" id="{D4365EFA-FEC8-6F15-824B-09E0A028D03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758D0C4-48C1-85C9-2833-3CAB9A782B3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42</a:t>
            </a:fld>
            <a:endParaRPr lang="en-US" sz="1200" dirty="0">
              <a:latin typeface="+mn-lt"/>
            </a:endParaRPr>
          </a:p>
        </p:txBody>
      </p:sp>
    </p:spTree>
    <p:extLst>
      <p:ext uri="{BB962C8B-B14F-4D97-AF65-F5344CB8AC3E}">
        <p14:creationId xmlns:p14="http://schemas.microsoft.com/office/powerpoint/2010/main" val="30896567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i="1" dirty="0" err="1"/>
              <a:t>الأطفال</a:t>
            </a:r>
            <a:r>
              <a:rPr lang="en-GB" i="1" dirty="0"/>
              <a:t> </a:t>
            </a:r>
            <a:r>
              <a:rPr lang="ar-SA" i="1" dirty="0"/>
              <a:t>من</a:t>
            </a:r>
            <a:r>
              <a:rPr lang="en-US" i="1" dirty="0"/>
              <a:t> </a:t>
            </a:r>
            <a:r>
              <a:rPr lang="en-GB" i="1" dirty="0" err="1"/>
              <a:t>ذو</a:t>
            </a:r>
            <a:r>
              <a:rPr lang="ar-SA" i="1" dirty="0" err="1"/>
              <a:t>ي</a:t>
            </a:r>
            <a:r>
              <a:rPr lang="en-GB" i="1" dirty="0"/>
              <a:t> </a:t>
            </a:r>
            <a:r>
              <a:rPr lang="en-GB" i="1" dirty="0" err="1"/>
              <a:t>الإ</a:t>
            </a:r>
            <a:r>
              <a:rPr lang="ar-SA" i="1" dirty="0" err="1"/>
              <a:t>حتياجات</a:t>
            </a:r>
            <a:r>
              <a:rPr lang="ar-SA" i="1" dirty="0"/>
              <a:t> الخاصة</a:t>
            </a:r>
            <a:r>
              <a:rPr lang="en-GB" i="1" dirty="0"/>
              <a:t> </a:t>
            </a:r>
            <a:r>
              <a:rPr lang="ar-SA" i="1" dirty="0"/>
              <a:t> </a:t>
            </a:r>
            <a:r>
              <a:rPr lang="en-GB" i="1" dirty="0" err="1"/>
              <a:t>ليسوا</a:t>
            </a:r>
            <a:r>
              <a:rPr lang="en-GB" i="1" dirty="0"/>
              <a:t> مجموعة متجانسة</a:t>
            </a:r>
          </a:p>
          <a:p>
            <a:pPr lvl="0" algn="r" rtl="1"/>
            <a:r>
              <a:rPr lang="en-GB" i="1" dirty="0"/>
              <a:t>ستؤثر الإعاقات والقدرات المختلفة على الدعم المطلوب</a:t>
            </a:r>
          </a:p>
          <a:p>
            <a:pPr lvl="0" algn="r" rtl="1"/>
            <a:r>
              <a:rPr lang="en-GB" i="1" dirty="0"/>
              <a:t>اعلم أن هناك أطفالًا لديهم إعاقات </a:t>
            </a:r>
            <a:r>
              <a:rPr lang="en-GB" i="1" dirty="0" err="1"/>
              <a:t>وقدرات</a:t>
            </a:r>
            <a:r>
              <a:rPr lang="en-GB" i="1" dirty="0"/>
              <a:t> </a:t>
            </a:r>
            <a:r>
              <a:rPr lang="en-GB" i="1" dirty="0" err="1"/>
              <a:t>مختلفة</a:t>
            </a:r>
            <a:r>
              <a:rPr lang="ar-SA" i="1" dirty="0"/>
              <a:t>، </a:t>
            </a:r>
            <a:r>
              <a:rPr lang="en-GB" i="1" dirty="0" err="1"/>
              <a:t>بعضها</a:t>
            </a:r>
            <a:r>
              <a:rPr lang="en-GB" i="1" dirty="0"/>
              <a:t> مرئي وبعضها غير مرئي.</a:t>
            </a:r>
          </a:p>
          <a:p>
            <a:pPr algn="r" rtl="1"/>
            <a:r>
              <a:rPr lang="en-GB" i="0" dirty="0" err="1"/>
              <a:t>عرض</a:t>
            </a:r>
            <a:r>
              <a:rPr lang="en-GB" i="0" dirty="0"/>
              <a:t> الشريحة</a:t>
            </a:r>
          </a:p>
          <a:p>
            <a:pPr algn="r" rtl="1"/>
            <a:r>
              <a:rPr lang="en-GB" i="0" dirty="0"/>
              <a:t>تأكد من أن </a:t>
            </a:r>
            <a:r>
              <a:rPr lang="en-GB" i="0" dirty="0" err="1"/>
              <a:t>كل</a:t>
            </a:r>
            <a:r>
              <a:rPr lang="en-GB" i="0" dirty="0"/>
              <a:t> </a:t>
            </a:r>
            <a:r>
              <a:rPr lang="ar-SA" i="0" dirty="0"/>
              <a:t>عجز</a:t>
            </a:r>
            <a:r>
              <a:rPr lang="en-GB" i="0" dirty="0"/>
              <a:t> واضح للمشاركين</a:t>
            </a:r>
            <a:endParaRPr lang="en-BE" i="0" dirty="0"/>
          </a:p>
        </p:txBody>
      </p:sp>
      <p:sp>
        <p:nvSpPr>
          <p:cNvPr id="6" name="Slide Image Placeholder 5">
            <a:extLst>
              <a:ext uri="{FF2B5EF4-FFF2-40B4-BE49-F238E27FC236}">
                <a16:creationId xmlns:a16="http://schemas.microsoft.com/office/drawing/2014/main" id="{9883AB7F-D6E4-8EF8-D6C5-C3F37CB957B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60E4620-CDA6-7216-F789-B7100549866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43</a:t>
            </a:fld>
            <a:endParaRPr lang="en-US" sz="1200" dirty="0">
              <a:latin typeface="+mn-lt"/>
            </a:endParaRPr>
          </a:p>
        </p:txBody>
      </p:sp>
    </p:spTree>
    <p:extLst>
      <p:ext uri="{BB962C8B-B14F-4D97-AF65-F5344CB8AC3E}">
        <p14:creationId xmlns:p14="http://schemas.microsoft.com/office/powerpoint/2010/main" val="30380425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err="1"/>
              <a:t>عمل</a:t>
            </a:r>
            <a:r>
              <a:rPr lang="en-GB" b="1" dirty="0"/>
              <a:t> </a:t>
            </a:r>
            <a:r>
              <a:rPr lang="en-GB" b="1" dirty="0" err="1"/>
              <a:t>فردي</a:t>
            </a:r>
            <a:r>
              <a:rPr lang="en-GB" b="1" dirty="0"/>
              <a:t> </a:t>
            </a:r>
            <a:r>
              <a:rPr lang="ar-SA" b="1" dirty="0"/>
              <a:t>(١٥ دقيقة)</a:t>
            </a:r>
            <a:endParaRPr lang="en-GB" b="1" dirty="0"/>
          </a:p>
          <a:p>
            <a:pPr algn="r" rtl="1"/>
            <a:r>
              <a:rPr lang="en-GB" dirty="0" err="1"/>
              <a:t>عرض</a:t>
            </a:r>
            <a:r>
              <a:rPr lang="en-GB" dirty="0"/>
              <a:t> الشريحة</a:t>
            </a:r>
          </a:p>
          <a:p>
            <a:pPr algn="r" rtl="1"/>
            <a:r>
              <a:rPr lang="en-GB" dirty="0"/>
              <a:t>توجيه </a:t>
            </a:r>
            <a:r>
              <a:rPr lang="en-GB" dirty="0" err="1"/>
              <a:t>المشاركين</a:t>
            </a:r>
            <a:r>
              <a:rPr lang="en-GB" dirty="0"/>
              <a:t> </a:t>
            </a:r>
            <a:r>
              <a:rPr lang="ar-SA" dirty="0"/>
              <a:t>إلى </a:t>
            </a:r>
            <a:r>
              <a:rPr lang="ar-SA" sz="1200" b="1" i="1" dirty="0"/>
              <a:t>دليل العمل الصفحة ١٨:</a:t>
            </a:r>
            <a:r>
              <a:rPr lang="en-GB" b="1" dirty="0"/>
              <a:t> العوائق التي تحد من قدرة </a:t>
            </a:r>
            <a:r>
              <a:rPr lang="en-GB" b="1" dirty="0" err="1"/>
              <a:t>الأطفال</a:t>
            </a:r>
            <a:r>
              <a:rPr lang="en-GB" b="1" dirty="0"/>
              <a:t> </a:t>
            </a:r>
            <a:r>
              <a:rPr lang="ar-SA" dirty="0">
                <a:latin typeface="Calibri" panose="020F0502020204030204" pitchFamily="34" charset="0"/>
                <a:cs typeface="Calibri" panose="020F0502020204030204" pitchFamily="34" charset="0"/>
              </a:rPr>
              <a:t>من</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ذوي</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a:t>
            </a:r>
            <a:r>
              <a:rPr lang="ar-SA" dirty="0">
                <a:latin typeface="Calibri" panose="020F0502020204030204" pitchFamily="34" charset="0"/>
                <a:cs typeface="Calibri" panose="020F0502020204030204" pitchFamily="34" charset="0"/>
              </a:rPr>
              <a:t>احتياجات الخاصة</a:t>
            </a:r>
          </a:p>
          <a:p>
            <a:pPr algn="r" rtl="1"/>
            <a:r>
              <a:rPr lang="en-GB" i="1" dirty="0" err="1"/>
              <a:t>هل</a:t>
            </a:r>
            <a:r>
              <a:rPr lang="en-GB" i="1" dirty="0"/>
              <a:t> يمكنك التفكير في </a:t>
            </a:r>
            <a:r>
              <a:rPr lang="en-GB" i="1" dirty="0" err="1"/>
              <a:t>أمثلة</a:t>
            </a:r>
            <a:r>
              <a:rPr lang="en-GB" i="1" dirty="0"/>
              <a:t> </a:t>
            </a:r>
            <a:r>
              <a:rPr lang="ar-SA" i="1" dirty="0"/>
              <a:t>عن الحواجز</a:t>
            </a:r>
            <a:r>
              <a:rPr lang="en-GB" i="1" dirty="0"/>
              <a:t>؟</a:t>
            </a:r>
          </a:p>
          <a:p>
            <a:pPr algn="r" rtl="1"/>
            <a:r>
              <a:rPr lang="ar-SA" i="1" dirty="0"/>
              <a:t>قم بكتابتهم في دليل العمل</a:t>
            </a:r>
            <a:endParaRPr lang="en-GB" i="1" dirty="0"/>
          </a:p>
          <a:p>
            <a:pPr marL="0" indent="0" algn="r" rtl="1">
              <a:buNone/>
            </a:pPr>
            <a:endParaRPr lang="en-GB" dirty="0"/>
          </a:p>
          <a:p>
            <a:pPr marL="0" indent="0" algn="r" rtl="1">
              <a:buNone/>
            </a:pPr>
            <a:r>
              <a:rPr lang="en-GB" b="1" dirty="0"/>
              <a:t>مناقشة عامة</a:t>
            </a:r>
          </a:p>
          <a:p>
            <a:pPr algn="r" rtl="1"/>
            <a:r>
              <a:rPr lang="en-GB" dirty="0"/>
              <a:t>اطلب </a:t>
            </a:r>
            <a:r>
              <a:rPr lang="en-GB" dirty="0" err="1"/>
              <a:t>من</a:t>
            </a:r>
            <a:r>
              <a:rPr lang="en-GB" dirty="0"/>
              <a:t> </a:t>
            </a:r>
            <a:r>
              <a:rPr lang="ar-SA" dirty="0"/>
              <a:t>٦</a:t>
            </a:r>
            <a:r>
              <a:rPr lang="en-GB" dirty="0"/>
              <a:t> </a:t>
            </a:r>
            <a:r>
              <a:rPr lang="en-GB" dirty="0" err="1"/>
              <a:t>إلى</a:t>
            </a:r>
            <a:r>
              <a:rPr lang="en-GB" dirty="0"/>
              <a:t> </a:t>
            </a:r>
            <a:r>
              <a:rPr lang="ar-SA" dirty="0"/>
              <a:t>١٠</a:t>
            </a:r>
            <a:r>
              <a:rPr lang="en-GB" dirty="0"/>
              <a:t> متطوعين مشاركة إجاباتهم.</a:t>
            </a:r>
          </a:p>
          <a:p>
            <a:pPr algn="r" rtl="1"/>
            <a:r>
              <a:rPr lang="en-GB" dirty="0" err="1"/>
              <a:t>اكتب</a:t>
            </a:r>
            <a:r>
              <a:rPr lang="en-GB" dirty="0"/>
              <a:t> </a:t>
            </a:r>
            <a:r>
              <a:rPr lang="ar-SA" dirty="0"/>
              <a:t>إجاباتهم</a:t>
            </a:r>
            <a:r>
              <a:rPr lang="en-GB" dirty="0"/>
              <a:t> على اللوح الورقي</a:t>
            </a:r>
          </a:p>
          <a:p>
            <a:pPr lvl="0" algn="r" rtl="1"/>
            <a:r>
              <a:rPr lang="ar-SA" dirty="0"/>
              <a:t>الاجابات </a:t>
            </a:r>
            <a:r>
              <a:rPr lang="en-GB" dirty="0" err="1"/>
              <a:t>على</a:t>
            </a:r>
            <a:r>
              <a:rPr lang="en-GB" dirty="0"/>
              <a:t> سبيل المثال:</a:t>
            </a:r>
          </a:p>
          <a:p>
            <a:pPr lvl="1" algn="r" rtl="1"/>
            <a:r>
              <a:rPr lang="en-GB" dirty="0"/>
              <a:t>سلالم </a:t>
            </a:r>
            <a:r>
              <a:rPr lang="en-GB" dirty="0" err="1"/>
              <a:t>بدون</a:t>
            </a:r>
            <a:r>
              <a:rPr lang="en-GB" dirty="0"/>
              <a:t> </a:t>
            </a:r>
            <a:r>
              <a:rPr lang="en-GB" dirty="0" err="1"/>
              <a:t>منحدرات</a:t>
            </a:r>
            <a:r>
              <a:rPr lang="ar-SA" dirty="0"/>
              <a:t>/ممرات مائلة</a:t>
            </a:r>
            <a:r>
              <a:rPr lang="en-GB" dirty="0"/>
              <a:t> أو مصاعد أو مصاعد تشكل حاجزًا للأطفال ذوي الإعاقة الجسدية</a:t>
            </a:r>
          </a:p>
          <a:p>
            <a:pPr lvl="1" algn="r" rtl="1"/>
            <a:r>
              <a:rPr lang="en-GB" dirty="0"/>
              <a:t>الأرصفة الضيقة أو المداخل أو </a:t>
            </a:r>
            <a:r>
              <a:rPr lang="en-GB" dirty="0" err="1"/>
              <a:t>الممرات</a:t>
            </a:r>
            <a:r>
              <a:rPr lang="en-GB" dirty="0"/>
              <a:t> </a:t>
            </a:r>
            <a:r>
              <a:rPr lang="ar-SA" dirty="0"/>
              <a:t>التي </a:t>
            </a:r>
            <a:r>
              <a:rPr lang="en-GB" dirty="0" err="1"/>
              <a:t>تشكل</a:t>
            </a:r>
            <a:r>
              <a:rPr lang="en-GB" dirty="0"/>
              <a:t> حاجزًا للأطفال على كرسي متحرك أو بمساعدة المشي</a:t>
            </a:r>
          </a:p>
          <a:p>
            <a:pPr lvl="1" algn="r" rtl="1"/>
            <a:r>
              <a:rPr lang="en-GB" dirty="0"/>
              <a:t>استبعاد طفل من الذهاب إلى المدرسة على </a:t>
            </a:r>
            <a:r>
              <a:rPr lang="en-GB" dirty="0" err="1"/>
              <a:t>افتراض</a:t>
            </a:r>
            <a:r>
              <a:rPr lang="en-GB" dirty="0"/>
              <a:t> </a:t>
            </a:r>
            <a:r>
              <a:rPr lang="en-GB" dirty="0" err="1"/>
              <a:t>أنه</a:t>
            </a:r>
            <a:r>
              <a:rPr lang="ar-SA" dirty="0" err="1"/>
              <a:t>ا</a:t>
            </a:r>
            <a:r>
              <a:rPr lang="en-GB" dirty="0"/>
              <a:t> </a:t>
            </a:r>
            <a:r>
              <a:rPr lang="en-GB" dirty="0" err="1"/>
              <a:t>ليس</a:t>
            </a:r>
            <a:r>
              <a:rPr lang="ar-SA" dirty="0" err="1"/>
              <a:t>ت</a:t>
            </a:r>
            <a:r>
              <a:rPr lang="en-GB" dirty="0"/>
              <a:t> </a:t>
            </a:r>
            <a:r>
              <a:rPr lang="en-GB" dirty="0" err="1"/>
              <a:t>مفيد</a:t>
            </a:r>
            <a:r>
              <a:rPr lang="ar-SA" dirty="0" err="1"/>
              <a:t>ة</a:t>
            </a:r>
            <a:r>
              <a:rPr lang="ar-SA" dirty="0"/>
              <a:t> </a:t>
            </a:r>
            <a:r>
              <a:rPr lang="en-GB" dirty="0"/>
              <a:t> له / لها</a:t>
            </a:r>
          </a:p>
        </p:txBody>
      </p:sp>
      <p:sp>
        <p:nvSpPr>
          <p:cNvPr id="6" name="Slide Image Placeholder 5">
            <a:extLst>
              <a:ext uri="{FF2B5EF4-FFF2-40B4-BE49-F238E27FC236}">
                <a16:creationId xmlns:a16="http://schemas.microsoft.com/office/drawing/2014/main" id="{F71A03A2-D31C-4D28-C4C9-C0B2A608473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9D0736E-827B-DC56-1682-ADD5F1C6132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44</a:t>
            </a:fld>
            <a:endParaRPr lang="en-US" sz="1200" dirty="0">
              <a:latin typeface="+mn-lt"/>
            </a:endParaRPr>
          </a:p>
        </p:txBody>
      </p:sp>
    </p:spTree>
    <p:extLst>
      <p:ext uri="{BB962C8B-B14F-4D97-AF65-F5344CB8AC3E}">
        <p14:creationId xmlns:p14="http://schemas.microsoft.com/office/powerpoint/2010/main" val="17476908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i="0" dirty="0"/>
              <a:t>الشرح</a:t>
            </a:r>
            <a:endParaRPr lang="en-CA" b="1" i="0" dirty="0"/>
          </a:p>
          <a:p>
            <a:pPr algn="r" rtl="1"/>
            <a:r>
              <a:rPr lang="en-CA" i="0" dirty="0" err="1"/>
              <a:t>عرض</a:t>
            </a:r>
            <a:r>
              <a:rPr lang="en-CA" i="0" dirty="0"/>
              <a:t> الشريحة</a:t>
            </a:r>
          </a:p>
          <a:p>
            <a:pPr algn="r" rtl="1"/>
            <a:r>
              <a:rPr lang="en-GB" i="1" dirty="0" err="1"/>
              <a:t>الأطفال</a:t>
            </a:r>
            <a:r>
              <a:rPr lang="en-GB" i="1" dirty="0"/>
              <a:t> </a:t>
            </a:r>
            <a:r>
              <a:rPr lang="ar-SA" i="1" dirty="0"/>
              <a:t>من</a:t>
            </a:r>
            <a:r>
              <a:rPr lang="en-US" i="1" dirty="0"/>
              <a:t> </a:t>
            </a:r>
            <a:r>
              <a:rPr lang="en-GB" i="1" dirty="0" err="1"/>
              <a:t>ذو</a:t>
            </a:r>
            <a:r>
              <a:rPr lang="ar-SA" i="1" dirty="0" err="1"/>
              <a:t>ي</a:t>
            </a:r>
            <a:r>
              <a:rPr lang="en-GB" i="1" dirty="0"/>
              <a:t> </a:t>
            </a:r>
            <a:r>
              <a:rPr lang="en-GB" i="1" dirty="0" err="1"/>
              <a:t>الإ</a:t>
            </a:r>
            <a:r>
              <a:rPr lang="ar-SA" i="1" dirty="0" err="1"/>
              <a:t>حتياجات</a:t>
            </a:r>
            <a:r>
              <a:rPr lang="ar-SA" i="1" dirty="0"/>
              <a:t> الخاصة</a:t>
            </a:r>
            <a:r>
              <a:rPr lang="en-GB" i="1" dirty="0"/>
              <a:t> </a:t>
            </a:r>
            <a:r>
              <a:rPr lang="ar-SA" i="1" dirty="0"/>
              <a:t> يمكن أن </a:t>
            </a:r>
            <a:r>
              <a:rPr lang="en-US" i="1" dirty="0" err="1"/>
              <a:t>يواجهوا</a:t>
            </a:r>
            <a:r>
              <a:rPr lang="en-US" i="1" dirty="0"/>
              <a:t> أنواعًا مختلفة من الحواجز:</a:t>
            </a:r>
            <a:endParaRPr lang="en-BE" i="1" dirty="0"/>
          </a:p>
          <a:p>
            <a:pPr lvl="1" algn="r" rtl="1"/>
            <a:r>
              <a:rPr lang="en-GB" b="1" i="1" dirty="0"/>
              <a:t>العوائق في الموقف:</a:t>
            </a:r>
            <a:r>
              <a:rPr lang="en-GB" i="1" dirty="0"/>
              <a:t>المواقف السلبية تجاه </a:t>
            </a:r>
            <a:r>
              <a:rPr lang="en-GB" i="1" dirty="0" err="1"/>
              <a:t>الأشخاص</a:t>
            </a:r>
            <a:r>
              <a:rPr lang="en-GB" i="1" dirty="0"/>
              <a:t> </a:t>
            </a:r>
            <a:r>
              <a:rPr lang="ar-SA" i="1" dirty="0"/>
              <a:t>من</a:t>
            </a:r>
            <a:r>
              <a:rPr lang="en-US" i="1" dirty="0"/>
              <a:t> </a:t>
            </a:r>
            <a:r>
              <a:rPr lang="en-GB" i="1" dirty="0" err="1"/>
              <a:t>ذو</a:t>
            </a:r>
            <a:r>
              <a:rPr lang="ar-SA" i="1" dirty="0" err="1"/>
              <a:t>ي</a:t>
            </a:r>
            <a:r>
              <a:rPr lang="en-GB" i="1" dirty="0"/>
              <a:t> </a:t>
            </a:r>
            <a:r>
              <a:rPr lang="en-GB" i="1" dirty="0" err="1"/>
              <a:t>الإ</a:t>
            </a:r>
            <a:r>
              <a:rPr lang="ar-SA" i="1" dirty="0" err="1"/>
              <a:t>حتياجات</a:t>
            </a:r>
            <a:r>
              <a:rPr lang="ar-SA" i="1" dirty="0"/>
              <a:t> الخاصة، </a:t>
            </a:r>
            <a:r>
              <a:rPr lang="en-GB" i="1" dirty="0" err="1"/>
              <a:t>مما</a:t>
            </a:r>
            <a:r>
              <a:rPr lang="en-GB" i="1" dirty="0"/>
              <a:t> يخلق بيئة معوقة في جميع المجالات. (أمثلة: افتراض أن الطفل لديه قدرة منخفضة أو غير </a:t>
            </a:r>
            <a:r>
              <a:rPr lang="en-GB" i="1" dirty="0" err="1"/>
              <a:t>كفء</a:t>
            </a:r>
            <a:r>
              <a:rPr lang="en-GB" i="1" dirty="0"/>
              <a:t> </a:t>
            </a:r>
            <a:r>
              <a:rPr lang="en-GB" i="1" dirty="0" err="1"/>
              <a:t>أو</a:t>
            </a:r>
            <a:r>
              <a:rPr lang="en-GB" i="1" dirty="0"/>
              <a:t> </a:t>
            </a:r>
            <a:r>
              <a:rPr lang="en-GB" i="1" dirty="0" err="1"/>
              <a:t>التحيز</a:t>
            </a:r>
            <a:r>
              <a:rPr lang="en-GB" i="1" dirty="0"/>
              <a:t> </a:t>
            </a:r>
            <a:r>
              <a:rPr lang="en-GB" i="1" dirty="0" err="1"/>
              <a:t>أو</a:t>
            </a:r>
            <a:r>
              <a:rPr lang="en-GB" i="1" dirty="0"/>
              <a:t> </a:t>
            </a:r>
            <a:r>
              <a:rPr lang="en-GB" i="1" dirty="0" err="1"/>
              <a:t>التمييز</a:t>
            </a:r>
            <a:r>
              <a:rPr lang="en-GB" i="1" dirty="0"/>
              <a:t> </a:t>
            </a:r>
            <a:r>
              <a:rPr lang="ar-SA" i="1" dirty="0"/>
              <a:t>...)</a:t>
            </a:r>
          </a:p>
          <a:p>
            <a:pPr marL="627063" marR="0" lvl="1" indent="-1698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b="1" dirty="0">
                <a:latin typeface="Calibri" panose="020F0502020204030204" pitchFamily="34" charset="0"/>
                <a:cs typeface="Calibri" panose="020F0502020204030204" pitchFamily="34" charset="0"/>
              </a:rPr>
              <a:t>العوائق المادية </a:t>
            </a:r>
            <a:r>
              <a:rPr lang="en-GB" b="1" i="1" dirty="0"/>
              <a:t>:</a:t>
            </a:r>
            <a:r>
              <a:rPr lang="en-GB" i="1" dirty="0"/>
              <a:t>عندما تكون هناك حواجز مادية تجعل البيئة غير قابلة للوصول وتمنع الشخص المعاق من المشاركة (أمثلة: لا </a:t>
            </a:r>
            <a:r>
              <a:rPr lang="en-GB" i="1" dirty="0" err="1"/>
              <a:t>يوجد</a:t>
            </a:r>
            <a:r>
              <a:rPr lang="en-GB" i="1" dirty="0"/>
              <a:t> </a:t>
            </a:r>
            <a:r>
              <a:rPr lang="en-GB" i="1" dirty="0" err="1"/>
              <a:t>م</a:t>
            </a:r>
            <a:r>
              <a:rPr lang="ar-SA" i="1" dirty="0"/>
              <a:t>مر مائل</a:t>
            </a:r>
            <a:r>
              <a:rPr lang="en-GB" i="1" dirty="0"/>
              <a:t> </a:t>
            </a:r>
            <a:r>
              <a:rPr lang="en-GB" i="1" dirty="0" err="1"/>
              <a:t>عند</a:t>
            </a:r>
            <a:r>
              <a:rPr lang="en-GB" i="1" dirty="0"/>
              <a:t> </a:t>
            </a:r>
            <a:r>
              <a:rPr lang="en-GB" i="1" dirty="0" err="1"/>
              <a:t>المدخل</a:t>
            </a:r>
            <a:r>
              <a:rPr lang="ar-SA" i="1" dirty="0"/>
              <a:t>، </a:t>
            </a:r>
            <a:r>
              <a:rPr lang="en-GB" i="1" dirty="0" err="1"/>
              <a:t>لا</a:t>
            </a:r>
            <a:r>
              <a:rPr lang="en-GB" i="1" dirty="0"/>
              <a:t> </a:t>
            </a:r>
            <a:r>
              <a:rPr lang="en-GB" i="1" dirty="0" err="1"/>
              <a:t>يوجد</a:t>
            </a:r>
            <a:r>
              <a:rPr lang="en-GB" i="1" dirty="0"/>
              <a:t> </a:t>
            </a:r>
            <a:r>
              <a:rPr lang="en-GB" i="1" dirty="0" err="1"/>
              <a:t>مصعد</a:t>
            </a:r>
            <a:r>
              <a:rPr lang="ar-SA" i="1" dirty="0"/>
              <a:t>، </a:t>
            </a:r>
            <a:r>
              <a:rPr lang="en-GB" i="1" dirty="0" err="1"/>
              <a:t>مداخل</a:t>
            </a:r>
            <a:r>
              <a:rPr lang="en-GB" i="1" dirty="0"/>
              <a:t> </a:t>
            </a:r>
            <a:r>
              <a:rPr lang="en-GB" i="1" dirty="0" err="1"/>
              <a:t>ضيقة</a:t>
            </a:r>
            <a:r>
              <a:rPr lang="ar-SA" i="1" dirty="0"/>
              <a:t>...)</a:t>
            </a:r>
            <a:endParaRPr lang="en-BE" i="1" dirty="0"/>
          </a:p>
          <a:p>
            <a:pPr marL="627063" marR="0" lvl="1" indent="-1698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err="1">
                <a:latin typeface="Calibri" panose="020F0502020204030204" pitchFamily="34" charset="0"/>
                <a:cs typeface="Calibri" panose="020F0502020204030204" pitchFamily="34" charset="0"/>
              </a:rPr>
              <a:t>العوائق</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في</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ال</a:t>
            </a:r>
            <a:r>
              <a:rPr lang="ar-SA" b="1" dirty="0">
                <a:latin typeface="Calibri" panose="020F0502020204030204" pitchFamily="34" charset="0"/>
                <a:cs typeface="Calibri" panose="020F0502020204030204" pitchFamily="34" charset="0"/>
              </a:rPr>
              <a:t>تواصل</a:t>
            </a:r>
            <a:r>
              <a:rPr lang="en-US" b="1" i="1" dirty="0"/>
              <a:t>:</a:t>
            </a:r>
            <a:r>
              <a:rPr lang="en-US" i="1" dirty="0"/>
              <a:t>عدم تعديل التواصل مع إعاقة </a:t>
            </a:r>
            <a:r>
              <a:rPr lang="en-US" i="1" dirty="0" err="1"/>
              <a:t>الطفل</a:t>
            </a:r>
            <a:r>
              <a:rPr lang="en-US" i="1" dirty="0"/>
              <a:t> </a:t>
            </a:r>
            <a:r>
              <a:rPr lang="en-US" i="1" dirty="0" err="1"/>
              <a:t>أو</a:t>
            </a:r>
            <a:r>
              <a:rPr lang="en-US" i="1" dirty="0"/>
              <a:t> تقييد وصول الطفل إلى المعلومات أو المشاركة في المحادثات أو التعبير عن نفسه (لا توجد لغة إشارة للأطفال الذين يعانون من إعاقة </a:t>
            </a:r>
            <a:r>
              <a:rPr lang="en-US" i="1" dirty="0" err="1"/>
              <a:t>سمعية</a:t>
            </a:r>
            <a:r>
              <a:rPr lang="en-US" i="1" dirty="0"/>
              <a:t> </a:t>
            </a:r>
            <a:r>
              <a:rPr lang="en-US" i="1" dirty="0" err="1"/>
              <a:t>وخط</a:t>
            </a:r>
            <a:r>
              <a:rPr lang="en-US" i="1" dirty="0"/>
              <a:t> صغير على الحروف للأطفال الذين يعانون من </a:t>
            </a:r>
            <a:r>
              <a:rPr lang="en-US" i="1" dirty="0" err="1"/>
              <a:t>إعاقة</a:t>
            </a:r>
            <a:r>
              <a:rPr lang="en-US" i="1" dirty="0"/>
              <a:t> </a:t>
            </a:r>
            <a:r>
              <a:rPr lang="en-US" i="1" dirty="0" err="1"/>
              <a:t>بصرية</a:t>
            </a:r>
            <a:r>
              <a:rPr lang="ar-SA" i="1" dirty="0"/>
              <a:t>)</a:t>
            </a:r>
            <a:endParaRPr lang="en-US" i="1" dirty="0"/>
          </a:p>
          <a:p>
            <a:pPr marL="627063" marR="0" lvl="1" indent="-1698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latin typeface="Calibri" panose="020F0502020204030204" pitchFamily="34" charset="0"/>
                <a:cs typeface="Calibri" panose="020F0502020204030204" pitchFamily="34" charset="0"/>
              </a:rPr>
              <a:t>ال</a:t>
            </a:r>
            <a:r>
              <a:rPr lang="ar-SA" dirty="0">
                <a:latin typeface="Calibri" panose="020F0502020204030204" pitchFamily="34" charset="0"/>
                <a:cs typeface="Calibri" panose="020F0502020204030204" pitchFamily="34" charset="0"/>
              </a:rPr>
              <a:t>عوائق</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المؤسسية</a:t>
            </a:r>
            <a:r>
              <a:rPr lang="en-US" b="1" i="1" dirty="0"/>
              <a:t>:</a:t>
            </a:r>
            <a:r>
              <a:rPr lang="ar-SA" b="1" i="1" dirty="0"/>
              <a:t> </a:t>
            </a:r>
            <a:r>
              <a:rPr lang="en-US" i="1" dirty="0" err="1"/>
              <a:t>الحواجز</a:t>
            </a:r>
            <a:r>
              <a:rPr lang="en-US" i="1" dirty="0"/>
              <a:t> في القوانين والسياسات والممارسات في المؤسسات التي تميز ضد </a:t>
            </a:r>
            <a:r>
              <a:rPr lang="en-US" i="1" dirty="0" err="1"/>
              <a:t>الأشخاص</a:t>
            </a:r>
            <a:r>
              <a:rPr lang="en-US" i="1" dirty="0"/>
              <a:t> </a:t>
            </a:r>
            <a:r>
              <a:rPr lang="en-GB" i="1" dirty="0" err="1"/>
              <a:t>ذو</a:t>
            </a:r>
            <a:r>
              <a:rPr lang="ar-SA" i="1" dirty="0" err="1"/>
              <a:t>ي</a:t>
            </a:r>
            <a:r>
              <a:rPr lang="en-GB" i="1" dirty="0"/>
              <a:t> </a:t>
            </a:r>
            <a:r>
              <a:rPr lang="en-GB" i="1" dirty="0" err="1"/>
              <a:t>الإ</a:t>
            </a:r>
            <a:r>
              <a:rPr lang="ar-SA" i="1" dirty="0" err="1"/>
              <a:t>حتياجات</a:t>
            </a:r>
            <a:r>
              <a:rPr lang="ar-SA" i="1" dirty="0"/>
              <a:t> الخاصة (</a:t>
            </a:r>
            <a:r>
              <a:rPr lang="en-US" i="1" dirty="0" err="1"/>
              <a:t>أمثلة</a:t>
            </a:r>
            <a:r>
              <a:rPr lang="en-US" i="1" dirty="0"/>
              <a:t>: لا </a:t>
            </a:r>
            <a:r>
              <a:rPr lang="en-US" i="1" dirty="0" err="1"/>
              <a:t>يُسمح</a:t>
            </a:r>
            <a:r>
              <a:rPr lang="en-US" i="1" dirty="0"/>
              <a:t> </a:t>
            </a:r>
            <a:r>
              <a:rPr lang="en-US" i="1" dirty="0" err="1"/>
              <a:t>للأطفال</a:t>
            </a:r>
            <a:r>
              <a:rPr lang="en-US" i="1" dirty="0"/>
              <a:t> </a:t>
            </a:r>
            <a:r>
              <a:rPr lang="en-GB" i="1" dirty="0" err="1"/>
              <a:t>ذو</a:t>
            </a:r>
            <a:r>
              <a:rPr lang="ar-SA" i="1" dirty="0" err="1"/>
              <a:t>ي</a:t>
            </a:r>
            <a:r>
              <a:rPr lang="en-GB" i="1" dirty="0"/>
              <a:t> </a:t>
            </a:r>
            <a:r>
              <a:rPr lang="en-GB" i="1" dirty="0" err="1"/>
              <a:t>الإ</a:t>
            </a:r>
            <a:r>
              <a:rPr lang="ar-SA" i="1" dirty="0" err="1"/>
              <a:t>حتياجات</a:t>
            </a:r>
            <a:r>
              <a:rPr lang="ar-SA" i="1" dirty="0"/>
              <a:t> الخاصة</a:t>
            </a:r>
            <a:r>
              <a:rPr lang="en-US" i="1" dirty="0"/>
              <a:t> بالتسجيل في نظام التعليم </a:t>
            </a:r>
            <a:r>
              <a:rPr lang="en-US" i="1" dirty="0" err="1"/>
              <a:t>العادي</a:t>
            </a:r>
            <a:r>
              <a:rPr lang="en-US" i="1" dirty="0"/>
              <a:t> </a:t>
            </a:r>
            <a:r>
              <a:rPr lang="en-US" i="1" dirty="0" err="1"/>
              <a:t>ولا</a:t>
            </a:r>
            <a:r>
              <a:rPr lang="en-US" i="1" dirty="0"/>
              <a:t> يُسمح للمراهق الذي يعاني من إعاقة سمعية </a:t>
            </a:r>
            <a:r>
              <a:rPr lang="en-US" i="1" dirty="0" err="1"/>
              <a:t>بتعلم</a:t>
            </a:r>
            <a:r>
              <a:rPr lang="en-US" i="1" dirty="0"/>
              <a:t> </a:t>
            </a:r>
            <a:r>
              <a:rPr lang="en-US" i="1" dirty="0" err="1"/>
              <a:t>القيادة</a:t>
            </a:r>
            <a:r>
              <a:rPr lang="ar-SA" i="1" dirty="0"/>
              <a:t>)</a:t>
            </a:r>
            <a:endParaRPr lang="en-GB" i="1" dirty="0"/>
          </a:p>
          <a:p>
            <a:pPr algn="r" rtl="1"/>
            <a:r>
              <a:rPr lang="en-GB" i="0" dirty="0"/>
              <a:t>قم بتسمية الأمثلة الموجودة على اللوح الورقي من المناقشة السابقة </a:t>
            </a:r>
            <a:r>
              <a:rPr lang="en-GB" i="0" dirty="0" err="1"/>
              <a:t>بنوع</a:t>
            </a:r>
            <a:r>
              <a:rPr lang="en-GB" i="0" dirty="0"/>
              <a:t> </a:t>
            </a:r>
            <a:r>
              <a:rPr lang="en-GB" i="0" dirty="0" err="1"/>
              <a:t>ال</a:t>
            </a:r>
            <a:r>
              <a:rPr lang="ar-SA" i="0" dirty="0"/>
              <a:t>عوائق</a:t>
            </a:r>
            <a:endParaRPr lang="en-GB" i="0" dirty="0"/>
          </a:p>
          <a:p>
            <a:pPr algn="r" rtl="1"/>
            <a:r>
              <a:rPr lang="en-GB" i="1" dirty="0"/>
              <a:t>يتمتع </a:t>
            </a:r>
            <a:r>
              <a:rPr lang="en-GB" i="1" dirty="0" err="1"/>
              <a:t>الأطفال</a:t>
            </a:r>
            <a:r>
              <a:rPr lang="en-GB" i="1" dirty="0"/>
              <a:t> </a:t>
            </a:r>
            <a:r>
              <a:rPr lang="en-GB" i="1" dirty="0" err="1"/>
              <a:t>ذو</a:t>
            </a:r>
            <a:r>
              <a:rPr lang="ar-SA" i="1" dirty="0" err="1"/>
              <a:t>ي</a:t>
            </a:r>
            <a:r>
              <a:rPr lang="en-GB" i="1" dirty="0"/>
              <a:t> </a:t>
            </a:r>
            <a:r>
              <a:rPr lang="en-GB" i="1" dirty="0" err="1"/>
              <a:t>الإ</a:t>
            </a:r>
            <a:r>
              <a:rPr lang="ar-SA" i="1" dirty="0" err="1"/>
              <a:t>حتياجات</a:t>
            </a:r>
            <a:r>
              <a:rPr lang="ar-SA" i="1" dirty="0"/>
              <a:t> الخاصة</a:t>
            </a:r>
            <a:r>
              <a:rPr lang="en-US" i="1" dirty="0"/>
              <a:t> </a:t>
            </a:r>
            <a:r>
              <a:rPr lang="en-GB" i="1" dirty="0"/>
              <a:t> بنفس حقوق الإنسان مثل جميع الأطفال</a:t>
            </a:r>
          </a:p>
          <a:p>
            <a:pPr lvl="1" algn="r" rtl="1"/>
            <a:r>
              <a:rPr lang="en-GB" i="1" dirty="0"/>
              <a:t>يجب أن يكونوا قادرين على الوصول إلى السلع والخدمات والمساحات والمعلومات على قدم المساواة</a:t>
            </a:r>
          </a:p>
          <a:p>
            <a:pPr lvl="1" algn="r" rtl="1"/>
            <a:r>
              <a:rPr lang="en-GB" i="1" dirty="0"/>
              <a:t>يحتاج العاملون في المجال الإنساني إلى تحديد وإزالة الحواجز التي تمنع الوصول وتستبعد </a:t>
            </a:r>
            <a:r>
              <a:rPr lang="en-GB" i="1" dirty="0" err="1"/>
              <a:t>الأطفال</a:t>
            </a:r>
            <a:r>
              <a:rPr lang="en-GB" i="1" dirty="0"/>
              <a:t> </a:t>
            </a:r>
            <a:r>
              <a:rPr lang="en-GB" i="1" dirty="0" err="1"/>
              <a:t>ذو</a:t>
            </a:r>
            <a:r>
              <a:rPr lang="ar-SA" i="1" dirty="0" err="1"/>
              <a:t>ي</a:t>
            </a:r>
            <a:r>
              <a:rPr lang="en-GB" i="1" dirty="0"/>
              <a:t> </a:t>
            </a:r>
            <a:r>
              <a:rPr lang="en-GB" i="1" dirty="0" err="1"/>
              <a:t>الإ</a:t>
            </a:r>
            <a:r>
              <a:rPr lang="ar-SA" i="1" dirty="0" err="1"/>
              <a:t>حتياجات</a:t>
            </a:r>
            <a:r>
              <a:rPr lang="ar-SA" i="1" dirty="0"/>
              <a:t> الخاصة</a:t>
            </a:r>
            <a:r>
              <a:rPr lang="en-US" i="1" dirty="0"/>
              <a:t> </a:t>
            </a:r>
            <a:endParaRPr lang="ar-SA" i="1" dirty="0"/>
          </a:p>
          <a:p>
            <a:pPr lvl="1" algn="r" rtl="1"/>
            <a:r>
              <a:rPr lang="en-GB" i="1" dirty="0" err="1"/>
              <a:t>قد</a:t>
            </a:r>
            <a:r>
              <a:rPr lang="en-GB" i="1" dirty="0"/>
              <a:t> يتطلب هذا تعديلات مبتكرة وطرق مبتكرة لاستيعاب المشاركة.</a:t>
            </a:r>
          </a:p>
          <a:p>
            <a:pPr algn="r" rtl="1"/>
            <a:r>
              <a:rPr lang="en-US" i="1" dirty="0"/>
              <a:t>سوف نتعلم المزيد عن العمل مع </a:t>
            </a:r>
            <a:r>
              <a:rPr lang="en-US" i="1" dirty="0" err="1"/>
              <a:t>الأطفال</a:t>
            </a:r>
            <a:r>
              <a:rPr lang="en-US" i="1" dirty="0"/>
              <a:t> </a:t>
            </a:r>
            <a:r>
              <a:rPr lang="en-GB" i="1" dirty="0" err="1"/>
              <a:t>ذو</a:t>
            </a:r>
            <a:r>
              <a:rPr lang="ar-SA" i="1" dirty="0" err="1"/>
              <a:t>ي</a:t>
            </a:r>
            <a:r>
              <a:rPr lang="en-GB" i="1" dirty="0"/>
              <a:t> </a:t>
            </a:r>
            <a:r>
              <a:rPr lang="en-GB" i="1" dirty="0" err="1"/>
              <a:t>الإ</a:t>
            </a:r>
            <a:r>
              <a:rPr lang="ar-SA" i="1" dirty="0" err="1"/>
              <a:t>حتياجات</a:t>
            </a:r>
            <a:r>
              <a:rPr lang="ar-SA" i="1" dirty="0"/>
              <a:t> الخاصة</a:t>
            </a:r>
            <a:r>
              <a:rPr lang="en-US" i="1" dirty="0"/>
              <a:t> </a:t>
            </a:r>
            <a:r>
              <a:rPr lang="en-US" i="1" dirty="0" err="1"/>
              <a:t>لاحقًا</a:t>
            </a:r>
            <a:r>
              <a:rPr lang="en-US" i="1" dirty="0"/>
              <a:t> في التدريب.</a:t>
            </a:r>
            <a:endParaRPr lang="en-BE" i="1" dirty="0"/>
          </a:p>
        </p:txBody>
      </p:sp>
      <p:sp>
        <p:nvSpPr>
          <p:cNvPr id="6" name="Slide Image Placeholder 5">
            <a:extLst>
              <a:ext uri="{FF2B5EF4-FFF2-40B4-BE49-F238E27FC236}">
                <a16:creationId xmlns:a16="http://schemas.microsoft.com/office/drawing/2014/main" id="{C1152059-A539-0C10-8D77-AAF0D41E517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122D4E1-EAD3-AC2C-0543-72E1BCF8F5D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45</a:t>
            </a:fld>
            <a:endParaRPr lang="en-US" sz="1200" dirty="0">
              <a:latin typeface="+mn-lt"/>
            </a:endParaRPr>
          </a:p>
        </p:txBody>
      </p:sp>
    </p:spTree>
    <p:extLst>
      <p:ext uri="{BB962C8B-B14F-4D97-AF65-F5344CB8AC3E}">
        <p14:creationId xmlns:p14="http://schemas.microsoft.com/office/powerpoint/2010/main" val="3012373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US" b="1" dirty="0"/>
          </a:p>
          <a:p>
            <a:pPr algn="r" rtl="1"/>
            <a:r>
              <a:rPr lang="en-US" dirty="0" err="1"/>
              <a:t>عرض</a:t>
            </a:r>
            <a:r>
              <a:rPr lang="en-US" dirty="0"/>
              <a:t> الشريحة</a:t>
            </a:r>
          </a:p>
          <a:p>
            <a:pPr algn="r" rtl="1"/>
            <a:r>
              <a:rPr lang="en-US" i="1" dirty="0"/>
              <a:t>هل لدى أي شخص أي أسئلة أو تعليقات؟</a:t>
            </a:r>
          </a:p>
          <a:p>
            <a:pPr algn="r" rtl="1"/>
            <a:r>
              <a:rPr lang="en-US" i="1" dirty="0"/>
              <a:t>في الجلسة التالية سنناقش ما هي مخاطر حماية الطفل</a:t>
            </a:r>
            <a:endParaRPr lang="en-GB" i="1" dirty="0"/>
          </a:p>
          <a:p>
            <a:pPr algn="r" rtl="1"/>
            <a:endParaRPr lang="en-BE" dirty="0"/>
          </a:p>
        </p:txBody>
      </p:sp>
      <p:sp>
        <p:nvSpPr>
          <p:cNvPr id="6" name="Slide Image Placeholder 5">
            <a:extLst>
              <a:ext uri="{FF2B5EF4-FFF2-40B4-BE49-F238E27FC236}">
                <a16:creationId xmlns:a16="http://schemas.microsoft.com/office/drawing/2014/main" id="{E5761C05-5D47-362B-7342-9BF17B3097DE}"/>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CBE8CC9-2144-350F-285D-01872C24ABC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46</a:t>
            </a:fld>
            <a:endParaRPr lang="en-US" sz="1200" dirty="0">
              <a:latin typeface="+mn-lt"/>
            </a:endParaRPr>
          </a:p>
        </p:txBody>
      </p:sp>
    </p:spTree>
    <p:extLst>
      <p:ext uri="{BB962C8B-B14F-4D97-AF65-F5344CB8AC3E}">
        <p14:creationId xmlns:p14="http://schemas.microsoft.com/office/powerpoint/2010/main" val="14150487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9425" y="4229101"/>
            <a:ext cx="6140450" cy="5442609"/>
          </a:xfrm>
          <a:prstGeom prst="rect">
            <a:avLst/>
          </a:prstGeom>
        </p:spPr>
        <p:txBody>
          <a:bodyPr/>
          <a:lstStyle/>
          <a:p>
            <a:pPr marL="0" indent="0" algn="r" rtl="1">
              <a:buNone/>
            </a:pPr>
            <a:r>
              <a:rPr lang="en-GB" b="1" dirty="0"/>
              <a:t>الجلسة الخامسة: </a:t>
            </a:r>
            <a:r>
              <a:rPr lang="en-GB" b="1" dirty="0" err="1"/>
              <a:t>المدة</a:t>
            </a:r>
            <a:r>
              <a:rPr lang="en-GB" b="1" dirty="0"/>
              <a:t>: </a:t>
            </a:r>
            <a:r>
              <a:rPr lang="ar-SA" b="1" dirty="0"/>
              <a:t>ساعة و ١٥دقيقة</a:t>
            </a:r>
            <a:endParaRPr lang="en-GB" b="1" dirty="0"/>
          </a:p>
        </p:txBody>
      </p:sp>
      <p:sp>
        <p:nvSpPr>
          <p:cNvPr id="6" name="Slide Image Placeholder 5">
            <a:extLst>
              <a:ext uri="{FF2B5EF4-FFF2-40B4-BE49-F238E27FC236}">
                <a16:creationId xmlns:a16="http://schemas.microsoft.com/office/drawing/2014/main" id="{0F720C98-494C-1527-05B8-F60E936BA4A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EA3BD7B-CCCA-374E-66EE-90F2B3C9B6A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47</a:t>
            </a:fld>
            <a:endParaRPr lang="en-US" sz="1200" dirty="0">
              <a:latin typeface="+mn-lt"/>
            </a:endParaRPr>
          </a:p>
        </p:txBody>
      </p:sp>
    </p:spTree>
    <p:extLst>
      <p:ext uri="{BB962C8B-B14F-4D97-AF65-F5344CB8AC3E}">
        <p14:creationId xmlns:p14="http://schemas.microsoft.com/office/powerpoint/2010/main" val="2718061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a:t>المناقشة العامة (١٠ دقائق)</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لنبدأ بسؤال جماعي سريع.</a:t>
            </a:r>
          </a:p>
          <a:p>
            <a:pPr marL="627063" marR="0" lvl="1"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كيف تشرح مخاطر حماية الطفل؟</a:t>
            </a:r>
          </a:p>
          <a:p>
            <a:pPr lvl="1" algn="r" rtl="1"/>
            <a:r>
              <a:rPr lang="en-GB" i="1" dirty="0"/>
              <a:t>تخيل شرح مخاطر حماية الطفل لأحد أفراد الأسرة أو الجار أو صديق باستخدام كلماتهم الخاصة.</a:t>
            </a:r>
          </a:p>
          <a:p>
            <a:pPr algn="r" rtl="1"/>
            <a:r>
              <a:rPr lang="en-GB" dirty="0"/>
              <a:t>امنح المشاركين دقيقة إلى دقيقتين للتفكير في هذا السؤال</a:t>
            </a:r>
          </a:p>
          <a:p>
            <a:pPr algn="r" rtl="1"/>
            <a:r>
              <a:rPr lang="en-GB" dirty="0"/>
              <a:t>شجع المشاركين على </a:t>
            </a:r>
            <a:r>
              <a:rPr lang="en-GB" dirty="0" err="1"/>
              <a:t>مشاركة</a:t>
            </a:r>
            <a:r>
              <a:rPr lang="en-GB" dirty="0"/>
              <a:t> </a:t>
            </a:r>
            <a:r>
              <a:rPr lang="ar-SA" dirty="0"/>
              <a:t>إجاباتهم</a:t>
            </a:r>
            <a:endParaRPr lang="en-GB" dirty="0"/>
          </a:p>
          <a:p>
            <a:pPr algn="r" rtl="1"/>
            <a:r>
              <a:rPr lang="en-GB" dirty="0" err="1"/>
              <a:t>اكتب</a:t>
            </a:r>
            <a:r>
              <a:rPr lang="en-GB" dirty="0"/>
              <a:t> </a:t>
            </a:r>
            <a:r>
              <a:rPr lang="en-GB" dirty="0" err="1"/>
              <a:t>ال</a:t>
            </a:r>
            <a:r>
              <a:rPr lang="ar-SA" dirty="0"/>
              <a:t>إجابات </a:t>
            </a:r>
            <a:r>
              <a:rPr lang="en-GB" dirty="0" err="1"/>
              <a:t>على</a:t>
            </a:r>
            <a:r>
              <a:rPr lang="en-GB" dirty="0"/>
              <a:t> اللوح الورقي</a:t>
            </a:r>
            <a:endParaRPr lang="en-BE" dirty="0"/>
          </a:p>
          <a:p>
            <a:pPr algn="r" rtl="1"/>
            <a:endParaRPr lang="en-GB" dirty="0"/>
          </a:p>
        </p:txBody>
      </p:sp>
      <p:sp>
        <p:nvSpPr>
          <p:cNvPr id="6" name="Slide Image Placeholder 5">
            <a:extLst>
              <a:ext uri="{FF2B5EF4-FFF2-40B4-BE49-F238E27FC236}">
                <a16:creationId xmlns:a16="http://schemas.microsoft.com/office/drawing/2014/main" id="{8A9E2D91-CF68-976D-2816-F21B2BF43FBF}"/>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83E22BD-48DD-A491-8BD4-B75C909B814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48</a:t>
            </a:fld>
            <a:endParaRPr lang="en-US" sz="1200" dirty="0">
              <a:latin typeface="+mn-lt"/>
            </a:endParaRPr>
          </a:p>
        </p:txBody>
      </p:sp>
    </p:spTree>
    <p:extLst>
      <p:ext uri="{BB962C8B-B14F-4D97-AF65-F5344CB8AC3E}">
        <p14:creationId xmlns:p14="http://schemas.microsoft.com/office/powerpoint/2010/main" val="28313601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dirty="0" err="1"/>
              <a:t>اعرض</a:t>
            </a:r>
            <a:r>
              <a:rPr lang="en-GB" dirty="0"/>
              <a:t> </a:t>
            </a:r>
            <a:r>
              <a:rPr lang="en-GB" dirty="0" err="1"/>
              <a:t>تعريف</a:t>
            </a:r>
            <a:r>
              <a:rPr lang="ar-SA" dirty="0"/>
              <a:t> </a:t>
            </a:r>
            <a:r>
              <a:rPr lang="en-GB" b="1" dirty="0" err="1"/>
              <a:t>مخاطر</a:t>
            </a:r>
            <a:r>
              <a:rPr lang="en-GB" b="1" dirty="0"/>
              <a:t> </a:t>
            </a:r>
            <a:r>
              <a:rPr lang="en-GB" b="1" dirty="0" err="1"/>
              <a:t>حماية</a:t>
            </a:r>
            <a:r>
              <a:rPr lang="en-GB" b="1" dirty="0"/>
              <a:t> </a:t>
            </a:r>
            <a:r>
              <a:rPr lang="en-GB" b="1" dirty="0" err="1"/>
              <a:t>الطفل</a:t>
            </a:r>
            <a:r>
              <a:rPr lang="ar-SA" b="1" dirty="0"/>
              <a:t> </a:t>
            </a:r>
            <a:r>
              <a:rPr lang="en-GB" dirty="0" err="1"/>
              <a:t>على</a:t>
            </a:r>
            <a:r>
              <a:rPr lang="en-GB" dirty="0"/>
              <a:t> الشريحة</a:t>
            </a:r>
          </a:p>
          <a:p>
            <a:pPr algn="r" rtl="1"/>
            <a:r>
              <a:rPr lang="en-GB" dirty="0" err="1"/>
              <a:t>قم</a:t>
            </a:r>
            <a:r>
              <a:rPr lang="ar-SA" dirty="0"/>
              <a:t> بالربط و</a:t>
            </a:r>
            <a:r>
              <a:rPr lang="en-GB" dirty="0"/>
              <a:t> </a:t>
            </a:r>
            <a:r>
              <a:rPr lang="en-GB" dirty="0" err="1"/>
              <a:t>بالإشارة</a:t>
            </a:r>
            <a:r>
              <a:rPr lang="en-GB" dirty="0"/>
              <a:t> </a:t>
            </a:r>
            <a:r>
              <a:rPr lang="en-GB" dirty="0" err="1"/>
              <a:t>إلى</a:t>
            </a:r>
            <a:r>
              <a:rPr lang="en-GB" dirty="0"/>
              <a:t> اللوح الورقي </a:t>
            </a:r>
            <a:r>
              <a:rPr lang="en-GB" dirty="0" err="1"/>
              <a:t>مع</a:t>
            </a:r>
            <a:r>
              <a:rPr lang="en-GB" dirty="0"/>
              <a:t> </a:t>
            </a:r>
            <a:r>
              <a:rPr lang="ar-SA" dirty="0"/>
              <a:t>الإجابات</a:t>
            </a:r>
            <a:r>
              <a:rPr lang="en-GB" dirty="0"/>
              <a:t> من </a:t>
            </a:r>
            <a:r>
              <a:rPr lang="en-GB" dirty="0" err="1"/>
              <a:t>المناقشة</a:t>
            </a:r>
            <a:r>
              <a:rPr lang="en-GB" dirty="0"/>
              <a:t> </a:t>
            </a:r>
            <a:endParaRPr lang="ar-SA" dirty="0"/>
          </a:p>
          <a:p>
            <a:pPr algn="r" rtl="1"/>
            <a:r>
              <a:rPr lang="en-GB" i="1" dirty="0" err="1"/>
              <a:t>لفهم</a:t>
            </a:r>
            <a:r>
              <a:rPr lang="en-GB" i="1" dirty="0"/>
              <a:t> مخاطر </a:t>
            </a:r>
            <a:r>
              <a:rPr lang="en-GB" i="1" dirty="0" err="1"/>
              <a:t>الطفل</a:t>
            </a:r>
            <a:r>
              <a:rPr lang="en-GB" i="1" dirty="0"/>
              <a:t> </a:t>
            </a:r>
            <a:r>
              <a:rPr lang="ar-SA" i="1" dirty="0"/>
              <a:t>، </a:t>
            </a:r>
            <a:r>
              <a:rPr lang="en-GB" i="1" dirty="0" err="1"/>
              <a:t>نحتاج</a:t>
            </a:r>
            <a:r>
              <a:rPr lang="en-GB" i="1" dirty="0"/>
              <a:t> إلى فهم:</a:t>
            </a:r>
          </a:p>
          <a:p>
            <a:pPr lvl="1" algn="r" rtl="1"/>
            <a:r>
              <a:rPr lang="en-GB" i="1" dirty="0"/>
              <a:t>طبيعة الخطر</a:t>
            </a:r>
          </a:p>
          <a:p>
            <a:pPr lvl="1" algn="r" rtl="1"/>
            <a:r>
              <a:rPr lang="en-GB" i="1" dirty="0"/>
              <a:t>مدى تعرض الطفل لهذا الخطر</a:t>
            </a:r>
          </a:p>
          <a:p>
            <a:pPr lvl="0" algn="r" rtl="1"/>
            <a:r>
              <a:rPr lang="en-GB" i="1" dirty="0"/>
              <a:t>لا يمكن معالجة المخاطر بمعزل عن غيرها</a:t>
            </a:r>
          </a:p>
          <a:p>
            <a:pPr lvl="1" algn="r" rtl="1"/>
            <a:r>
              <a:rPr lang="en-GB" i="1" dirty="0"/>
              <a:t>قد يتعرض الطفل لمخاطر متعددة في نفس الوقت.</a:t>
            </a:r>
          </a:p>
          <a:p>
            <a:pPr lvl="1" algn="r" rtl="1"/>
            <a:r>
              <a:rPr lang="en-GB" i="1" dirty="0"/>
              <a:t>من الضروري دائمًا النظر إلى الوضع الكامل </a:t>
            </a:r>
            <a:r>
              <a:rPr lang="en-GB" i="1" dirty="0" err="1"/>
              <a:t>للطفل</a:t>
            </a:r>
            <a:r>
              <a:rPr lang="en-GB" i="1" dirty="0"/>
              <a:t> </a:t>
            </a:r>
            <a:r>
              <a:rPr lang="en-GB" i="1" dirty="0" err="1"/>
              <a:t>وتحديد</a:t>
            </a:r>
            <a:r>
              <a:rPr lang="en-GB" i="1" dirty="0"/>
              <a:t> نقاط الضعف والقوة داخل كل طفل </a:t>
            </a:r>
            <a:r>
              <a:rPr lang="en-GB" i="1" dirty="0" err="1"/>
              <a:t>وبيئته</a:t>
            </a:r>
            <a:r>
              <a:rPr lang="en-GB" i="1" dirty="0"/>
              <a:t> </a:t>
            </a:r>
            <a:r>
              <a:rPr lang="ar-SA" i="1" dirty="0"/>
              <a:t>(المصدر: إدارة المعلومات لحماية الطفل، ٢٠١٩)</a:t>
            </a:r>
          </a:p>
          <a:p>
            <a:pPr lvl="1" algn="r" rtl="1"/>
            <a:r>
              <a:rPr lang="en-GB" i="1" dirty="0" err="1"/>
              <a:t>هل</a:t>
            </a:r>
            <a:r>
              <a:rPr lang="en-GB" i="1" dirty="0"/>
              <a:t> </a:t>
            </a:r>
            <a:r>
              <a:rPr lang="ar-SA" i="1" dirty="0"/>
              <a:t>لديكم </a:t>
            </a:r>
            <a:r>
              <a:rPr lang="en-GB" i="1" dirty="0" err="1"/>
              <a:t>أية</a:t>
            </a:r>
            <a:r>
              <a:rPr lang="en-GB" i="1" dirty="0"/>
              <a:t> أسئلة؟</a:t>
            </a:r>
          </a:p>
          <a:p>
            <a:pPr algn="r" rtl="1"/>
            <a:r>
              <a:rPr lang="en-GB" i="1" dirty="0"/>
              <a:t>سننظر الآن بمزيد من التفصيل في نقاط الضعف</a:t>
            </a:r>
          </a:p>
          <a:p>
            <a:pPr algn="r" rtl="1"/>
            <a:endParaRPr lang="en-GB" dirty="0"/>
          </a:p>
        </p:txBody>
      </p:sp>
      <p:sp>
        <p:nvSpPr>
          <p:cNvPr id="6" name="Slide Image Placeholder 5">
            <a:extLst>
              <a:ext uri="{FF2B5EF4-FFF2-40B4-BE49-F238E27FC236}">
                <a16:creationId xmlns:a16="http://schemas.microsoft.com/office/drawing/2014/main" id="{8C2FBD97-10D1-B1D5-48A6-4CE005844D2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B7A69A0-6B85-3115-0C82-4712A8E8402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49</a:t>
            </a:fld>
            <a:endParaRPr lang="en-US" sz="1200" dirty="0">
              <a:latin typeface="+mn-lt"/>
            </a:endParaRPr>
          </a:p>
        </p:txBody>
      </p:sp>
    </p:spTree>
    <p:extLst>
      <p:ext uri="{BB962C8B-B14F-4D97-AF65-F5344CB8AC3E}">
        <p14:creationId xmlns:p14="http://schemas.microsoft.com/office/powerpoint/2010/main" val="417654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ar-SA" dirty="0"/>
              <a:t>قم بتوزيع دليل العمل</a:t>
            </a:r>
          </a:p>
          <a:p>
            <a:pPr algn="r" rtl="1"/>
            <a:r>
              <a:rPr lang="ar-SA" i="1" dirty="0"/>
              <a:t>سنقوم باستخدام دليل</a:t>
            </a:r>
            <a:r>
              <a:rPr lang="en-GB" i="1" dirty="0"/>
              <a:t> </a:t>
            </a:r>
            <a:r>
              <a:rPr lang="en-GB" i="1" dirty="0" err="1"/>
              <a:t>عمل</a:t>
            </a:r>
            <a:r>
              <a:rPr lang="en-GB" i="1" dirty="0"/>
              <a:t> </a:t>
            </a:r>
            <a:r>
              <a:rPr lang="en-GB" i="1" dirty="0" err="1"/>
              <a:t>واحد</a:t>
            </a:r>
            <a:r>
              <a:rPr lang="en-GB" i="1" dirty="0"/>
              <a:t> طوال تدريب </a:t>
            </a:r>
            <a:r>
              <a:rPr lang="en-GB" i="1" dirty="0" err="1"/>
              <a:t>المستوى</a:t>
            </a:r>
            <a:r>
              <a:rPr lang="en-GB" i="1" dirty="0"/>
              <a:t> </a:t>
            </a:r>
            <a:r>
              <a:rPr lang="ar-SA" i="1" dirty="0"/>
              <a:t>١</a:t>
            </a:r>
            <a:r>
              <a:rPr lang="en-GB" i="1" dirty="0"/>
              <a:t>. </a:t>
            </a:r>
            <a:r>
              <a:rPr lang="en-GB" i="1" dirty="0" err="1"/>
              <a:t>ال</a:t>
            </a:r>
            <a:r>
              <a:rPr lang="ar-SA" i="1" dirty="0"/>
              <a:t>دليل</a:t>
            </a:r>
            <a:r>
              <a:rPr lang="en-GB" i="1" dirty="0"/>
              <a:t> مليء بـ:</a:t>
            </a:r>
          </a:p>
          <a:p>
            <a:pPr lvl="1" algn="r" rtl="1"/>
            <a:r>
              <a:rPr lang="ar-SA" i="1" dirty="0"/>
              <a:t>ال</a:t>
            </a:r>
            <a:r>
              <a:rPr lang="en-GB" i="1" dirty="0" err="1"/>
              <a:t>تمارين</a:t>
            </a:r>
            <a:endParaRPr lang="en-GB" i="1" dirty="0"/>
          </a:p>
          <a:p>
            <a:pPr lvl="1" algn="r" rtl="1"/>
            <a:r>
              <a:rPr lang="en-GB" i="1" dirty="0"/>
              <a:t>نصوص لعب الأدوار</a:t>
            </a:r>
          </a:p>
          <a:p>
            <a:pPr lvl="1" algn="r" rtl="1"/>
            <a:r>
              <a:rPr lang="en-GB" i="1" dirty="0"/>
              <a:t>لقطات من </a:t>
            </a:r>
            <a:r>
              <a:rPr lang="en-GB" i="1" dirty="0" err="1"/>
              <a:t>المحتوى</a:t>
            </a:r>
            <a:r>
              <a:rPr lang="en-GB" i="1" dirty="0"/>
              <a:t> </a:t>
            </a:r>
            <a:r>
              <a:rPr lang="en-GB" i="1" dirty="0" err="1"/>
              <a:t>ال</a:t>
            </a:r>
            <a:r>
              <a:rPr lang="ar-SA" i="1" dirty="0"/>
              <a:t>تقني</a:t>
            </a:r>
            <a:endParaRPr lang="en-GB" i="1" dirty="0"/>
          </a:p>
          <a:p>
            <a:pPr lvl="1" algn="r" rtl="1"/>
            <a:r>
              <a:rPr lang="en-GB" i="1" dirty="0"/>
              <a:t>و اكثر</a:t>
            </a:r>
          </a:p>
          <a:p>
            <a:pPr algn="r" rtl="1"/>
            <a:r>
              <a:rPr lang="en-GB" i="1" dirty="0"/>
              <a:t>يجب:</a:t>
            </a:r>
          </a:p>
          <a:p>
            <a:pPr lvl="1" algn="r" rtl="1"/>
            <a:r>
              <a:rPr lang="ar-SA" i="1" dirty="0"/>
              <a:t>كتابة</a:t>
            </a:r>
            <a:r>
              <a:rPr lang="en-GB" i="1" dirty="0"/>
              <a:t> </a:t>
            </a:r>
            <a:r>
              <a:rPr lang="en-GB" i="1" dirty="0" err="1"/>
              <a:t>اسمك</a:t>
            </a:r>
            <a:r>
              <a:rPr lang="en-GB" i="1" dirty="0"/>
              <a:t> </a:t>
            </a:r>
            <a:r>
              <a:rPr lang="ar-SA" i="1" dirty="0"/>
              <a:t>على دليل العمل</a:t>
            </a:r>
            <a:endParaRPr lang="en-GB" i="1" dirty="0"/>
          </a:p>
          <a:p>
            <a:pPr lvl="1" algn="r" rtl="1"/>
            <a:r>
              <a:rPr lang="en-GB" i="1" dirty="0" err="1"/>
              <a:t>ا</a:t>
            </a:r>
            <a:r>
              <a:rPr lang="ar-SA" i="1" dirty="0"/>
              <a:t>لا</a:t>
            </a:r>
            <a:r>
              <a:rPr lang="en-GB" i="1" dirty="0" err="1"/>
              <a:t>حتف</a:t>
            </a:r>
            <a:r>
              <a:rPr lang="ar-SA" i="1" dirty="0" err="1"/>
              <a:t>ا</a:t>
            </a:r>
            <a:r>
              <a:rPr lang="en-GB" i="1" dirty="0" err="1"/>
              <a:t>ظ</a:t>
            </a:r>
            <a:r>
              <a:rPr lang="en-GB" i="1" dirty="0"/>
              <a:t> </a:t>
            </a:r>
            <a:r>
              <a:rPr lang="en-GB" i="1" dirty="0" err="1"/>
              <a:t>به</a:t>
            </a:r>
            <a:r>
              <a:rPr lang="en-GB" i="1" dirty="0"/>
              <a:t> معك</a:t>
            </a:r>
          </a:p>
          <a:p>
            <a:pPr lvl="1" algn="r" rtl="1"/>
            <a:r>
              <a:rPr lang="ar-SA" i="1" dirty="0" err="1"/>
              <a:t>إ</a:t>
            </a:r>
            <a:r>
              <a:rPr lang="en-GB" i="1" dirty="0" err="1"/>
              <a:t>حض</a:t>
            </a:r>
            <a:r>
              <a:rPr lang="ar-SA" i="1" dirty="0" err="1"/>
              <a:t>ا</a:t>
            </a:r>
            <a:r>
              <a:rPr lang="en-GB" i="1" dirty="0" err="1"/>
              <a:t>ره</a:t>
            </a:r>
            <a:r>
              <a:rPr lang="en-GB" i="1" dirty="0"/>
              <a:t> خلال كل يوم من أيام التدريب</a:t>
            </a:r>
          </a:p>
        </p:txBody>
      </p:sp>
      <p:sp>
        <p:nvSpPr>
          <p:cNvPr id="6" name="Slide Image Placeholder 5">
            <a:extLst>
              <a:ext uri="{FF2B5EF4-FFF2-40B4-BE49-F238E27FC236}">
                <a16:creationId xmlns:a16="http://schemas.microsoft.com/office/drawing/2014/main" id="{440A1C45-B7DD-9C4F-5F30-C7A053AA958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378E3C8-6775-5E33-567C-8D150ABC90A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5</a:t>
            </a:fld>
            <a:endParaRPr lang="en-US" sz="1200" dirty="0">
              <a:latin typeface="+mn-lt"/>
            </a:endParaRPr>
          </a:p>
        </p:txBody>
      </p:sp>
    </p:spTree>
    <p:extLst>
      <p:ext uri="{BB962C8B-B14F-4D97-AF65-F5344CB8AC3E}">
        <p14:creationId xmlns:p14="http://schemas.microsoft.com/office/powerpoint/2010/main" val="7475408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US" b="1" dirty="0"/>
          </a:p>
          <a:p>
            <a:pPr algn="r" rtl="1"/>
            <a:r>
              <a:rPr lang="en-US" i="0" dirty="0" err="1"/>
              <a:t>عرض</a:t>
            </a:r>
            <a:r>
              <a:rPr lang="en-US" i="0" dirty="0"/>
              <a:t> </a:t>
            </a:r>
            <a:r>
              <a:rPr lang="en-US" i="0" dirty="0" err="1"/>
              <a:t>تعريف</a:t>
            </a:r>
            <a:r>
              <a:rPr lang="ar-SA" i="0" dirty="0"/>
              <a:t> </a:t>
            </a:r>
            <a:r>
              <a:rPr lang="en-US" dirty="0" err="1">
                <a:latin typeface="Calibri" panose="020F0502020204030204" pitchFamily="34" charset="0"/>
                <a:cs typeface="Calibri" panose="020F0502020204030204" pitchFamily="34" charset="0"/>
              </a:rPr>
              <a:t>نقاط</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الضعف</a:t>
            </a:r>
            <a:r>
              <a:rPr lang="ar-SA" dirty="0">
                <a:latin typeface="Calibri" panose="020F0502020204030204" pitchFamily="34" charset="0"/>
                <a:cs typeface="Calibri" panose="020F0502020204030204" pitchFamily="34" charset="0"/>
              </a:rPr>
              <a:t> </a:t>
            </a:r>
            <a:r>
              <a:rPr lang="en-US" i="0" dirty="0" err="1"/>
              <a:t>على</a:t>
            </a:r>
            <a:r>
              <a:rPr lang="en-US" i="0" dirty="0"/>
              <a:t> الشريحة</a:t>
            </a:r>
          </a:p>
          <a:p>
            <a:pPr lvl="1" algn="r" rtl="1"/>
            <a:r>
              <a:rPr lang="ar-SA" i="1" dirty="0"/>
              <a:t>المصدر: إدارة المعلومات لحماية الطفل، ٢٠١٩، الصفحة ٣١٥-٣١٦</a:t>
            </a:r>
          </a:p>
          <a:p>
            <a:pPr lvl="1" algn="r" rtl="1"/>
            <a:r>
              <a:rPr lang="en-US" i="1" dirty="0" err="1"/>
              <a:t>هل</a:t>
            </a:r>
            <a:r>
              <a:rPr lang="en-US" i="1" dirty="0"/>
              <a:t> يمكنك مشاركة أمثلة على نقاط الضعف </a:t>
            </a:r>
            <a:r>
              <a:rPr lang="en-US" i="1" dirty="0" err="1"/>
              <a:t>من</a:t>
            </a:r>
            <a:r>
              <a:rPr lang="en-US" i="1" dirty="0"/>
              <a:t> </a:t>
            </a:r>
            <a:r>
              <a:rPr lang="ar-SA" i="1" dirty="0"/>
              <a:t>مشية</a:t>
            </a:r>
            <a:r>
              <a:rPr lang="en-US" i="1" dirty="0"/>
              <a:t> القوة </a:t>
            </a:r>
            <a:r>
              <a:rPr lang="en-US" i="1" dirty="0" err="1"/>
              <a:t>وعجلة</a:t>
            </a:r>
            <a:r>
              <a:rPr lang="en-US" i="1" dirty="0"/>
              <a:t> </a:t>
            </a:r>
            <a:r>
              <a:rPr lang="en-US" i="1" dirty="0" err="1"/>
              <a:t>ا</a:t>
            </a:r>
            <a:r>
              <a:rPr lang="ar-SA" i="1" dirty="0"/>
              <a:t>لقوة</a:t>
            </a:r>
            <a:r>
              <a:rPr lang="en-US" i="1" dirty="0"/>
              <a:t>؟</a:t>
            </a:r>
          </a:p>
          <a:p>
            <a:pPr algn="r" rtl="1"/>
            <a:r>
              <a:rPr lang="ar-SA" i="1" dirty="0" err="1"/>
              <a:t>س</a:t>
            </a:r>
            <a:r>
              <a:rPr lang="en-GB" i="1" dirty="0" err="1"/>
              <a:t>يتعين</a:t>
            </a:r>
            <a:r>
              <a:rPr lang="en-GB" i="1" dirty="0"/>
              <a:t> على أخصائي الحالة التعرف على نقاط الضعف داخل أسرة الطفل وداخل المجتمع المحلي والمجتمع.</a:t>
            </a:r>
          </a:p>
          <a:p>
            <a:pPr lvl="0" algn="r" rtl="1"/>
            <a:r>
              <a:rPr lang="en-GB" i="1" dirty="0"/>
              <a:t>يمكن أن ترتبط نقاط الضعف أيضًا بعمر الطفل ومعرفته ومهاراته ونموه البدني والاجتماعي والعاطفي.</a:t>
            </a:r>
            <a:endParaRPr lang="en-US" i="1" dirty="0"/>
          </a:p>
          <a:p>
            <a:pPr algn="r" rtl="1"/>
            <a:r>
              <a:rPr lang="ar-SA" i="1" dirty="0"/>
              <a:t>سيعمل </a:t>
            </a:r>
            <a:r>
              <a:rPr lang="ar-SA" i="1" dirty="0" err="1"/>
              <a:t>أخصائيي</a:t>
            </a:r>
            <a:r>
              <a:rPr lang="ar-SA" i="1" dirty="0"/>
              <a:t> الحالة </a:t>
            </a:r>
            <a:r>
              <a:rPr lang="en-US" i="1" dirty="0" err="1"/>
              <a:t>مع</a:t>
            </a:r>
            <a:r>
              <a:rPr lang="en-US" i="1" dirty="0"/>
              <a:t> الطفل والأسرة لتحديد وتقليل نقاط الضعف لديهم.</a:t>
            </a:r>
          </a:p>
        </p:txBody>
      </p:sp>
      <p:sp>
        <p:nvSpPr>
          <p:cNvPr id="8" name="Slide Image Placeholder 7">
            <a:extLst>
              <a:ext uri="{FF2B5EF4-FFF2-40B4-BE49-F238E27FC236}">
                <a16:creationId xmlns:a16="http://schemas.microsoft.com/office/drawing/2014/main" id="{9E4BDF3C-895A-864C-5449-49893309B2AC}"/>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A40E23C-16F4-7193-5E9A-06D0BB57F9E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50</a:t>
            </a:fld>
            <a:endParaRPr lang="en-US" sz="1200" dirty="0">
              <a:latin typeface="+mn-lt"/>
            </a:endParaRPr>
          </a:p>
        </p:txBody>
      </p:sp>
    </p:spTree>
    <p:extLst>
      <p:ext uri="{BB962C8B-B14F-4D97-AF65-F5344CB8AC3E}">
        <p14:creationId xmlns:p14="http://schemas.microsoft.com/office/powerpoint/2010/main" val="4548271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a:t>مقدمة</a:t>
            </a:r>
          </a:p>
          <a:p>
            <a:pPr algn="r" rtl="1"/>
            <a:r>
              <a:rPr lang="en-GB" dirty="0" err="1"/>
              <a:t>قم</a:t>
            </a:r>
            <a:r>
              <a:rPr lang="en-GB" dirty="0"/>
              <a:t> </a:t>
            </a:r>
            <a:r>
              <a:rPr lang="en-GB" dirty="0" err="1"/>
              <a:t>ب</a:t>
            </a:r>
            <a:r>
              <a:rPr lang="ar-SA" dirty="0"/>
              <a:t>مراجعة</a:t>
            </a:r>
            <a:r>
              <a:rPr lang="en-GB" dirty="0"/>
              <a:t> </a:t>
            </a:r>
            <a:r>
              <a:rPr lang="en-GB" dirty="0" err="1"/>
              <a:t>سريع</a:t>
            </a:r>
            <a:r>
              <a:rPr lang="ar-SA" dirty="0" err="1"/>
              <a:t>ة</a:t>
            </a:r>
            <a:r>
              <a:rPr lang="en-GB" dirty="0"/>
              <a:t> عن مخاوف حماية الطفل ونقاط الضعف</a:t>
            </a:r>
          </a:p>
          <a:p>
            <a:pPr algn="r" rtl="1"/>
            <a:r>
              <a:rPr lang="en-GB" dirty="0"/>
              <a:t>تأكد من أن الفرق بين نقاط الضعف ومخاوف حماية </a:t>
            </a:r>
            <a:r>
              <a:rPr lang="en-GB" dirty="0" err="1"/>
              <a:t>الطفل</a:t>
            </a:r>
            <a:r>
              <a:rPr lang="en-GB" dirty="0"/>
              <a:t> </a:t>
            </a:r>
            <a:r>
              <a:rPr lang="en-GB" dirty="0" err="1"/>
              <a:t>واضح</a:t>
            </a:r>
            <a:r>
              <a:rPr lang="ar-SA" dirty="0" err="1"/>
              <a:t>ة</a:t>
            </a:r>
            <a:r>
              <a:rPr lang="en-GB" dirty="0"/>
              <a:t> قبل بدء التمرين</a:t>
            </a:r>
          </a:p>
          <a:p>
            <a:pPr marL="0" indent="0" algn="r" rtl="1">
              <a:buNone/>
            </a:pPr>
            <a:endParaRPr lang="en-GB" dirty="0"/>
          </a:p>
          <a:p>
            <a:pPr marL="0" indent="0" algn="r" rtl="1">
              <a:buNone/>
            </a:pPr>
            <a:r>
              <a:rPr lang="en-GB" b="1" dirty="0" err="1"/>
              <a:t>عمل</a:t>
            </a:r>
            <a:r>
              <a:rPr lang="en-GB" b="1" dirty="0"/>
              <a:t> </a:t>
            </a:r>
            <a:r>
              <a:rPr lang="ar-SA" b="1" dirty="0"/>
              <a:t>ثنائي (٢٠ دقيقة)</a:t>
            </a:r>
            <a:endParaRPr lang="en-GB" b="1" dirty="0"/>
          </a:p>
          <a:p>
            <a:pPr algn="r" rtl="1"/>
            <a:r>
              <a:rPr lang="en-GB" dirty="0" err="1"/>
              <a:t>توجيه</a:t>
            </a:r>
            <a:r>
              <a:rPr lang="en-GB" dirty="0"/>
              <a:t> </a:t>
            </a:r>
            <a:r>
              <a:rPr lang="en-GB" dirty="0" err="1"/>
              <a:t>المشاركين</a:t>
            </a:r>
            <a:r>
              <a:rPr lang="ar-SA" dirty="0"/>
              <a:t> إلى</a:t>
            </a:r>
            <a:r>
              <a:rPr lang="en-GB" dirty="0"/>
              <a:t> </a:t>
            </a:r>
            <a:r>
              <a:rPr lang="ar-SA" sz="1200" b="1" i="1" dirty="0"/>
              <a:t>دليل العمل الصفحة١٩</a:t>
            </a:r>
            <a:r>
              <a:rPr lang="en-GB" b="1" dirty="0"/>
              <a:t> </a:t>
            </a:r>
            <a:r>
              <a:rPr lang="ar-SA" b="1" dirty="0"/>
              <a:t>:</a:t>
            </a:r>
            <a:r>
              <a:rPr lang="en-GB" b="1" dirty="0" err="1"/>
              <a:t>عوامل</a:t>
            </a:r>
            <a:r>
              <a:rPr lang="en-GB" b="1" dirty="0"/>
              <a:t> الخطر وعوامل الحماية</a:t>
            </a:r>
          </a:p>
          <a:p>
            <a:pPr lvl="0" algn="r" rtl="1"/>
            <a:r>
              <a:rPr lang="en-GB" i="1" dirty="0"/>
              <a:t>هذا نموذج لتحليل المخاطر سوف نستخدمه خلال التدريب.</a:t>
            </a:r>
          </a:p>
          <a:p>
            <a:pPr algn="r" rtl="1"/>
            <a:r>
              <a:rPr lang="en-GB" i="1" dirty="0" err="1"/>
              <a:t>مع</a:t>
            </a:r>
            <a:r>
              <a:rPr lang="en-GB" i="1" dirty="0"/>
              <a:t> </a:t>
            </a:r>
            <a:r>
              <a:rPr lang="ar-SA" i="1" dirty="0"/>
              <a:t>زميلك</a:t>
            </a:r>
            <a:r>
              <a:rPr lang="en-GB" i="1" dirty="0"/>
              <a:t>:</a:t>
            </a:r>
          </a:p>
          <a:p>
            <a:pPr lvl="1" algn="r" rtl="1"/>
            <a:r>
              <a:rPr lang="en-GB" i="1" dirty="0"/>
              <a:t>ناقش أمثلة على نقاط الضعف ومخاوف حماية الطفل</a:t>
            </a:r>
          </a:p>
          <a:p>
            <a:pPr lvl="1" algn="r" rtl="1"/>
            <a:r>
              <a:rPr lang="en-GB" i="1" dirty="0"/>
              <a:t>اكتب الأمثلة الخاصة بك في المربعات العلوية من النموذج </a:t>
            </a:r>
            <a:r>
              <a:rPr lang="en-GB" i="1" dirty="0" err="1"/>
              <a:t>في</a:t>
            </a:r>
            <a:r>
              <a:rPr lang="en-GB" i="1" dirty="0"/>
              <a:t> </a:t>
            </a:r>
            <a:r>
              <a:rPr lang="ar-SA" i="1" dirty="0"/>
              <a:t>دليل العمل </a:t>
            </a:r>
            <a:r>
              <a:rPr lang="en-GB" i="1" dirty="0" err="1"/>
              <a:t>الخاص</a:t>
            </a:r>
            <a:r>
              <a:rPr lang="en-GB" i="1" dirty="0"/>
              <a:t> بك</a:t>
            </a:r>
          </a:p>
          <a:p>
            <a:pPr algn="r" rtl="1"/>
            <a:r>
              <a:rPr lang="en-GB" dirty="0"/>
              <a:t>امنح </a:t>
            </a:r>
            <a:r>
              <a:rPr lang="en-GB" dirty="0" err="1"/>
              <a:t>المشاركين</a:t>
            </a:r>
            <a:r>
              <a:rPr lang="en-GB" dirty="0"/>
              <a:t> </a:t>
            </a:r>
            <a:r>
              <a:rPr lang="ar-SA" dirty="0"/>
              <a:t>١٠</a:t>
            </a:r>
            <a:r>
              <a:rPr lang="en-GB" dirty="0" err="1"/>
              <a:t>دقائق</a:t>
            </a:r>
            <a:r>
              <a:rPr lang="en-GB" dirty="0"/>
              <a:t> لإكمالها</a:t>
            </a:r>
          </a:p>
          <a:p>
            <a:pPr marL="0" indent="0" algn="r" rtl="1">
              <a:buNone/>
            </a:pPr>
            <a:endParaRPr lang="en-GB" dirty="0"/>
          </a:p>
          <a:p>
            <a:pPr marL="0" indent="0" algn="r" rtl="1">
              <a:buNone/>
            </a:pPr>
            <a:r>
              <a:rPr lang="en-GB" b="1" dirty="0"/>
              <a:t>مناقشة عامة</a:t>
            </a:r>
          </a:p>
          <a:p>
            <a:pPr algn="r" rtl="1"/>
            <a:r>
              <a:rPr lang="en-GB" dirty="0"/>
              <a:t>ارسم النموذج كما هو موضح في المصنف على لوح ورقي</a:t>
            </a:r>
          </a:p>
          <a:p>
            <a:pPr algn="r" rtl="1"/>
            <a:r>
              <a:rPr lang="en-GB" dirty="0"/>
              <a:t>اطلب من المتطوعين مشاركة إجاباتهم</a:t>
            </a:r>
          </a:p>
          <a:p>
            <a:pPr algn="r" rtl="1"/>
            <a:r>
              <a:rPr lang="en-GB" dirty="0"/>
              <a:t>اكتب ردودهم على اللوح القالب</a:t>
            </a:r>
          </a:p>
          <a:p>
            <a:pPr algn="r" rtl="1"/>
            <a:r>
              <a:rPr lang="en-GB" dirty="0"/>
              <a:t>قم بمراجعة واستكمال الردود النموذجية في الصفحة التالية</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______________________________________________________________________________</a:t>
            </a:r>
            <a:endParaRPr lang="en-GB" b="0" dirty="0"/>
          </a:p>
          <a:p>
            <a:pPr marL="0" indent="0" algn="r" rtl="1">
              <a:buNone/>
            </a:pPr>
            <a:endParaRPr lang="en-GB" dirty="0"/>
          </a:p>
          <a:p>
            <a:pPr marL="0" indent="0" algn="r" rtl="1">
              <a:buNone/>
            </a:pPr>
            <a:r>
              <a:rPr lang="ar-SA" b="1" dirty="0"/>
              <a:t>يتبع</a:t>
            </a:r>
            <a:r>
              <a:rPr lang="en-GB" b="1" dirty="0">
                <a:sym typeface="Wingdings" panose="05000000000000000000" pitchFamily="2" charset="2"/>
              </a:rPr>
              <a:t></a:t>
            </a:r>
            <a:endParaRPr lang="en-GB" b="1" dirty="0"/>
          </a:p>
        </p:txBody>
      </p:sp>
      <p:sp>
        <p:nvSpPr>
          <p:cNvPr id="6" name="Slide Image Placeholder 5">
            <a:extLst>
              <a:ext uri="{FF2B5EF4-FFF2-40B4-BE49-F238E27FC236}">
                <a16:creationId xmlns:a16="http://schemas.microsoft.com/office/drawing/2014/main" id="{81EB9245-C741-F60D-9E89-E4E32F96F3F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9916309-FE7B-0ED3-5E9B-0D09CD422D6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51</a:t>
            </a:fld>
            <a:endParaRPr lang="en-US" sz="1200" dirty="0">
              <a:latin typeface="+mn-lt"/>
            </a:endParaRPr>
          </a:p>
        </p:txBody>
      </p:sp>
    </p:spTree>
    <p:extLst>
      <p:ext uri="{BB962C8B-B14F-4D97-AF65-F5344CB8AC3E}">
        <p14:creationId xmlns:p14="http://schemas.microsoft.com/office/powerpoint/2010/main" val="31130326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4662" y="460375"/>
            <a:ext cx="6143625" cy="9211334"/>
          </a:xfrm>
        </p:spPr>
        <p:txBody>
          <a:bodyPr/>
          <a:lstStyle/>
          <a:p>
            <a:pPr marL="0" indent="0" algn="r" rtl="1">
              <a:buNone/>
            </a:pPr>
            <a:r>
              <a:rPr lang="ar-SA" b="1" dirty="0"/>
              <a:t>أمثلة عن الإجابات</a:t>
            </a:r>
            <a:endParaRPr lang="en-GB" b="1" dirty="0"/>
          </a:p>
          <a:p>
            <a:pPr lvl="0" algn="r" rtl="1"/>
            <a:r>
              <a:rPr lang="en-GB" dirty="0"/>
              <a:t>نقاط الضعف:</a:t>
            </a:r>
          </a:p>
          <a:p>
            <a:pPr lvl="1" algn="r" rtl="1"/>
            <a:r>
              <a:rPr lang="en-GB" dirty="0"/>
              <a:t>العمر (على سبيل المثال ، </a:t>
            </a:r>
            <a:r>
              <a:rPr lang="en-GB" dirty="0" err="1"/>
              <a:t>صغ</a:t>
            </a:r>
            <a:r>
              <a:rPr lang="ar-SA" dirty="0" err="1"/>
              <a:t>ي</a:t>
            </a:r>
            <a:r>
              <a:rPr lang="en-GB" dirty="0" err="1"/>
              <a:t>ر</a:t>
            </a:r>
            <a:r>
              <a:rPr lang="en-GB" dirty="0"/>
              <a:t> السن ، </a:t>
            </a:r>
            <a:r>
              <a:rPr lang="ar-SA" dirty="0"/>
              <a:t>كبير السن)</a:t>
            </a:r>
            <a:endParaRPr lang="en-GB" dirty="0"/>
          </a:p>
          <a:p>
            <a:pPr lvl="1" algn="r" rtl="1"/>
            <a:r>
              <a:rPr lang="en-GB" dirty="0"/>
              <a:t>القدرة (على سبيل المثال ، الأطفال الذين يعانون من مشاكل في الحركة ، وضعف البصر ، فقدان السمع ، الإعاقات العقلية ، ...)</a:t>
            </a:r>
          </a:p>
          <a:p>
            <a:pPr lvl="1" algn="r" rtl="1"/>
            <a:r>
              <a:rPr lang="en-GB" dirty="0" err="1"/>
              <a:t>ال</a:t>
            </a:r>
            <a:r>
              <a:rPr lang="ar-SA" dirty="0"/>
              <a:t>نوع الاجتماعي</a:t>
            </a:r>
            <a:r>
              <a:rPr lang="en-GB" dirty="0"/>
              <a:t> </a:t>
            </a:r>
            <a:r>
              <a:rPr lang="ar-SA" dirty="0"/>
              <a:t>(</a:t>
            </a:r>
            <a:r>
              <a:rPr lang="en-GB" dirty="0" err="1"/>
              <a:t>أنثى</a:t>
            </a:r>
            <a:r>
              <a:rPr lang="en-GB" dirty="0"/>
              <a:t> ، </a:t>
            </a:r>
            <a:r>
              <a:rPr lang="en-GB" dirty="0" err="1"/>
              <a:t>متحول</a:t>
            </a:r>
            <a:r>
              <a:rPr lang="ar-SA" dirty="0"/>
              <a:t> جنسياً</a:t>
            </a:r>
            <a:r>
              <a:rPr lang="en-GB" dirty="0"/>
              <a:t> ، </a:t>
            </a:r>
            <a:r>
              <a:rPr lang="en-GB" dirty="0" err="1"/>
              <a:t>غير</a:t>
            </a:r>
            <a:r>
              <a:rPr lang="en-GB" dirty="0"/>
              <a:t> </a:t>
            </a:r>
            <a:r>
              <a:rPr lang="en-GB" dirty="0" err="1"/>
              <a:t>ثنائي</a:t>
            </a:r>
            <a:r>
              <a:rPr lang="ar-SA" dirty="0"/>
              <a:t> الجنس...)</a:t>
            </a:r>
          </a:p>
          <a:p>
            <a:pPr lvl="1" algn="r" rtl="1"/>
            <a:r>
              <a:rPr lang="en-GB" dirty="0" err="1"/>
              <a:t>اقتصادي</a:t>
            </a:r>
            <a:r>
              <a:rPr lang="en-GB" dirty="0"/>
              <a:t> (فقر ، دخل منخفض ، </a:t>
            </a:r>
            <a:r>
              <a:rPr lang="ar-SA" dirty="0" err="1"/>
              <a:t>الأ</a:t>
            </a:r>
            <a:r>
              <a:rPr lang="en-GB" dirty="0" err="1"/>
              <a:t>باء</a:t>
            </a:r>
            <a:r>
              <a:rPr lang="en-GB" dirty="0"/>
              <a:t> </a:t>
            </a:r>
            <a:r>
              <a:rPr lang="en-GB" dirty="0" err="1"/>
              <a:t>عاطلون</a:t>
            </a:r>
            <a:r>
              <a:rPr lang="en-GB" dirty="0"/>
              <a:t> </a:t>
            </a:r>
            <a:r>
              <a:rPr lang="ar-SA" dirty="0"/>
              <a:t> عن العمل …)</a:t>
            </a:r>
          </a:p>
          <a:p>
            <a:pPr lvl="1" algn="r" rtl="1"/>
            <a:r>
              <a:rPr lang="en-GB" dirty="0" err="1"/>
              <a:t>التوثيق</a:t>
            </a:r>
            <a:r>
              <a:rPr lang="en-GB" dirty="0"/>
              <a:t> (غير موثق ، بلا أوراق ، لا إقامة ، لا تسجيل ولادة ، ...)</a:t>
            </a:r>
          </a:p>
          <a:p>
            <a:pPr lvl="1" algn="r" rtl="1"/>
            <a:r>
              <a:rPr lang="en-GB" dirty="0"/>
              <a:t>حالة النزوح (نازح داخلي ، لاجئ ، ...)</a:t>
            </a:r>
          </a:p>
          <a:p>
            <a:pPr lvl="1" algn="r" rtl="1"/>
            <a:r>
              <a:rPr lang="en-GB" dirty="0"/>
              <a:t>ثقافي أو عرقي (ينتمون إلى مجموعة مهمشة ، أقلية عرقية ، أقلية دينية ، ...)</a:t>
            </a:r>
          </a:p>
          <a:p>
            <a:pPr lvl="1" algn="r" rtl="1"/>
            <a:r>
              <a:rPr lang="en-GB" dirty="0"/>
              <a:t>الصحة (المرض ، الأمراض المزمنة ، مشاكل الصحة العقلية ، القضايا الصحية المتعلقة بالشيخوخة ، ...)</a:t>
            </a:r>
          </a:p>
          <a:p>
            <a:pPr lvl="1" algn="r" rtl="1"/>
            <a:r>
              <a:rPr lang="en-GB" dirty="0"/>
              <a:t>التعليم (أمي ، غير متعلم ، ...)</a:t>
            </a:r>
          </a:p>
          <a:p>
            <a:pPr lvl="0" algn="r" rtl="1"/>
            <a:r>
              <a:rPr lang="en-GB" dirty="0"/>
              <a:t>مخاوف حماية الطفل:</a:t>
            </a:r>
          </a:p>
          <a:p>
            <a:pPr lvl="1" algn="r" rtl="1"/>
            <a:r>
              <a:rPr lang="en-GB" dirty="0" err="1"/>
              <a:t>الاعتداء</a:t>
            </a:r>
            <a:r>
              <a:rPr lang="ar-SA" dirty="0"/>
              <a:t>/ العنف</a:t>
            </a:r>
            <a:r>
              <a:rPr lang="en-GB" dirty="0"/>
              <a:t> </a:t>
            </a:r>
            <a:r>
              <a:rPr lang="en-GB" dirty="0" err="1"/>
              <a:t>الجسدي</a:t>
            </a:r>
            <a:r>
              <a:rPr lang="en-GB" dirty="0"/>
              <a:t> </a:t>
            </a:r>
            <a:endParaRPr lang="ar-SA" dirty="0"/>
          </a:p>
          <a:p>
            <a:pPr lvl="1" algn="r" rtl="1"/>
            <a:r>
              <a:rPr lang="en-GB" dirty="0" err="1"/>
              <a:t>الاعتداء</a:t>
            </a:r>
            <a:r>
              <a:rPr lang="en-GB" dirty="0"/>
              <a:t> / العنف الجنسي</a:t>
            </a:r>
          </a:p>
          <a:p>
            <a:pPr lvl="1" algn="r" rtl="1"/>
            <a:r>
              <a:rPr lang="en-GB" dirty="0" err="1"/>
              <a:t>ا</a:t>
            </a:r>
            <a:r>
              <a:rPr lang="ar-SA" dirty="0"/>
              <a:t>لا</a:t>
            </a:r>
            <a:r>
              <a:rPr lang="en-GB" dirty="0" err="1"/>
              <a:t>غتصاب</a:t>
            </a:r>
            <a:endParaRPr lang="en-GB" dirty="0"/>
          </a:p>
          <a:p>
            <a:pPr lvl="1" algn="r" rtl="1"/>
            <a:r>
              <a:rPr lang="en-GB" dirty="0"/>
              <a:t>الإساءة العاطفية أو النفسية / </a:t>
            </a:r>
            <a:r>
              <a:rPr lang="en-GB" dirty="0" err="1"/>
              <a:t>العنف</a:t>
            </a:r>
            <a:r>
              <a:rPr lang="ar-SA" dirty="0"/>
              <a:t> النفسي</a:t>
            </a:r>
            <a:endParaRPr lang="en-GB" dirty="0"/>
          </a:p>
          <a:p>
            <a:pPr lvl="1" algn="r" rtl="1"/>
            <a:r>
              <a:rPr lang="ar-SA" dirty="0" err="1"/>
              <a:t>الإ</a:t>
            </a:r>
            <a:r>
              <a:rPr lang="en-GB" dirty="0" err="1"/>
              <a:t>هم</a:t>
            </a:r>
            <a:r>
              <a:rPr lang="ar-SA" dirty="0" err="1"/>
              <a:t>ا</a:t>
            </a:r>
            <a:r>
              <a:rPr lang="en-GB" dirty="0" err="1"/>
              <a:t>ل</a:t>
            </a:r>
            <a:endParaRPr lang="en-GB" dirty="0"/>
          </a:p>
          <a:p>
            <a:pPr lvl="1" algn="r" rtl="1"/>
            <a:r>
              <a:rPr lang="ar-SA" dirty="0"/>
              <a:t>الهجر</a:t>
            </a:r>
            <a:endParaRPr lang="en-GB" dirty="0"/>
          </a:p>
          <a:p>
            <a:pPr lvl="1" algn="r" rtl="1"/>
            <a:r>
              <a:rPr lang="en-GB" dirty="0"/>
              <a:t>غير المصحوبين</a:t>
            </a:r>
          </a:p>
          <a:p>
            <a:pPr lvl="1" algn="r" rtl="1"/>
            <a:r>
              <a:rPr lang="ar-SA" dirty="0"/>
              <a:t>ال</a:t>
            </a:r>
            <a:r>
              <a:rPr lang="en-GB" dirty="0" err="1"/>
              <a:t>منفصل</a:t>
            </a:r>
            <a:r>
              <a:rPr lang="ar-SA" dirty="0"/>
              <a:t>ين</a:t>
            </a:r>
            <a:endParaRPr lang="en-GB" dirty="0"/>
          </a:p>
          <a:p>
            <a:pPr lvl="1" algn="r" rtl="1"/>
            <a:r>
              <a:rPr lang="ar-SA" dirty="0"/>
              <a:t>ال</a:t>
            </a:r>
            <a:r>
              <a:rPr lang="en-GB" dirty="0" err="1"/>
              <a:t>يتيم</a:t>
            </a:r>
            <a:endParaRPr lang="en-GB" dirty="0"/>
          </a:p>
          <a:p>
            <a:pPr lvl="1" algn="r" rtl="1"/>
            <a:r>
              <a:rPr lang="en-GB" dirty="0"/>
              <a:t>عمالة الأطفال (ليست أسوأ أشكالها)</a:t>
            </a:r>
          </a:p>
          <a:p>
            <a:pPr lvl="1" algn="r" rtl="1"/>
            <a:r>
              <a:rPr lang="en-GB" dirty="0"/>
              <a:t>العمل الخطير</a:t>
            </a:r>
          </a:p>
          <a:p>
            <a:pPr lvl="1" algn="r" rtl="1"/>
            <a:r>
              <a:rPr lang="en-GB" dirty="0"/>
              <a:t>الاستغلال والاعتداء الجنسي (SEA)</a:t>
            </a:r>
          </a:p>
          <a:p>
            <a:pPr lvl="1" algn="r" rtl="1"/>
            <a:r>
              <a:rPr lang="en-GB" dirty="0"/>
              <a:t>الرق / البيع / الاختطاف / الإتجار / </a:t>
            </a:r>
            <a:r>
              <a:rPr lang="en-GB" dirty="0" err="1"/>
              <a:t>العمل</a:t>
            </a:r>
            <a:r>
              <a:rPr lang="en-GB" dirty="0"/>
              <a:t> </a:t>
            </a:r>
            <a:r>
              <a:rPr lang="en-GB" dirty="0" err="1"/>
              <a:t>ال</a:t>
            </a:r>
            <a:r>
              <a:rPr lang="ar-SA" dirty="0"/>
              <a:t>إجباري</a:t>
            </a:r>
            <a:endParaRPr lang="en-GB" dirty="0"/>
          </a:p>
          <a:p>
            <a:pPr lvl="1" algn="r" rtl="1"/>
            <a:r>
              <a:rPr lang="en-GB" dirty="0" err="1"/>
              <a:t>تعارض</a:t>
            </a:r>
            <a:r>
              <a:rPr lang="en-GB" dirty="0"/>
              <a:t> مع القانون</a:t>
            </a:r>
          </a:p>
          <a:p>
            <a:pPr lvl="1" algn="r" rtl="1"/>
            <a:r>
              <a:rPr lang="en-GB" dirty="0"/>
              <a:t>مرتبط بقوات أو مجموعات مسلحة</a:t>
            </a:r>
          </a:p>
          <a:p>
            <a:pPr lvl="1" algn="r" rtl="1"/>
            <a:r>
              <a:rPr lang="en-GB" dirty="0" err="1"/>
              <a:t>حرم</a:t>
            </a:r>
            <a:r>
              <a:rPr lang="ar-SA" dirty="0"/>
              <a:t>ان </a:t>
            </a:r>
            <a:r>
              <a:rPr lang="en-GB" dirty="0" err="1"/>
              <a:t>من</a:t>
            </a:r>
            <a:r>
              <a:rPr lang="en-GB" dirty="0"/>
              <a:t> حريتهم / رهن الاعتقال</a:t>
            </a:r>
          </a:p>
          <a:p>
            <a:pPr lvl="1" algn="r" rtl="1"/>
            <a:r>
              <a:rPr lang="en-GB" dirty="0"/>
              <a:t>زواج الأطفال</a:t>
            </a:r>
          </a:p>
          <a:p>
            <a:pPr lvl="1" algn="r" rtl="1"/>
            <a:r>
              <a:rPr lang="en-GB" dirty="0"/>
              <a:t>تشويه الأعضاء التناسلية الأنثوية (ختان الإناث)</a:t>
            </a:r>
          </a:p>
          <a:p>
            <a:pPr lvl="1" algn="r" rtl="1"/>
            <a:r>
              <a:rPr lang="ar-SA" dirty="0"/>
              <a:t>الحمل</a:t>
            </a:r>
            <a:r>
              <a:rPr lang="en-GB" dirty="0"/>
              <a:t>/ </a:t>
            </a:r>
            <a:r>
              <a:rPr lang="en-GB" dirty="0" err="1"/>
              <a:t>ال</a:t>
            </a:r>
            <a:r>
              <a:rPr lang="ar-SA" dirty="0"/>
              <a:t>والد الطفل</a:t>
            </a:r>
            <a:endParaRPr lang="en-GB" dirty="0"/>
          </a:p>
          <a:p>
            <a:pPr lvl="1" algn="r" rtl="1"/>
            <a:r>
              <a:rPr lang="en-GB" dirty="0"/>
              <a:t>ترتيب رعاية ضعيف للغاية</a:t>
            </a:r>
          </a:p>
          <a:p>
            <a:pPr lvl="1" algn="r" rtl="1"/>
            <a:r>
              <a:rPr lang="en-GB" dirty="0"/>
              <a:t>طفل ناجٍ من ذخائر متفجرة</a:t>
            </a:r>
          </a:p>
        </p:txBody>
      </p:sp>
      <p:sp>
        <p:nvSpPr>
          <p:cNvPr id="4" name="Google Shape;725;p48:notes">
            <a:extLst>
              <a:ext uri="{FF2B5EF4-FFF2-40B4-BE49-F238E27FC236}">
                <a16:creationId xmlns:a16="http://schemas.microsoft.com/office/drawing/2014/main" id="{9CEE9AFD-CB92-82B7-EB0F-C2BFE60041B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52</a:t>
            </a:fld>
            <a:endParaRPr lang="en-US" sz="1200" dirty="0">
              <a:latin typeface="+mn-lt"/>
            </a:endParaRPr>
          </a:p>
        </p:txBody>
      </p:sp>
    </p:spTree>
    <p:extLst>
      <p:ext uri="{BB962C8B-B14F-4D97-AF65-F5344CB8AC3E}">
        <p14:creationId xmlns:p14="http://schemas.microsoft.com/office/powerpoint/2010/main" val="33529920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a:t>مقدمة</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err="1"/>
              <a:t>اعرض</a:t>
            </a:r>
            <a:r>
              <a:rPr lang="en-GB" dirty="0"/>
              <a:t> </a:t>
            </a:r>
            <a:r>
              <a:rPr lang="en-GB" dirty="0" err="1"/>
              <a:t>تعريف</a:t>
            </a:r>
            <a:r>
              <a:rPr lang="ar-SA" dirty="0"/>
              <a:t> </a:t>
            </a:r>
            <a:r>
              <a:rPr lang="ar-SA" sz="1200" b="1" dirty="0">
                <a:solidFill>
                  <a:schemeClr val="tx1"/>
                </a:solidFill>
                <a:latin typeface="Calibri" panose="020F0502020204030204" pitchFamily="34" charset="0"/>
                <a:cs typeface="Calibri" panose="020F0502020204030204" pitchFamily="34" charset="0"/>
              </a:rPr>
              <a:t>المرونة </a:t>
            </a:r>
            <a:r>
              <a:rPr lang="en-GB" dirty="0" err="1"/>
              <a:t>على</a:t>
            </a:r>
            <a:r>
              <a:rPr lang="en-GB" dirty="0"/>
              <a:t> الشريحة</a:t>
            </a:r>
          </a:p>
          <a:p>
            <a:pPr lvl="1" algn="r" rtl="1"/>
            <a:r>
              <a:rPr lang="ar-SA" i="1" dirty="0"/>
              <a:t>المصدر: إدارة المعلومات لحماية الطفل، ٢٠١٩، الصفحة ٣١٣</a:t>
            </a:r>
          </a:p>
          <a:p>
            <a:pPr lvl="1" algn="r" rtl="1"/>
            <a:r>
              <a:rPr lang="en-GB" dirty="0" err="1"/>
              <a:t>شرح</a:t>
            </a:r>
            <a:r>
              <a:rPr lang="en-GB" dirty="0"/>
              <a:t> الأحداث السلبية (الأحداث الضارة ، أحداث الحياة الصعبة)</a:t>
            </a:r>
          </a:p>
          <a:p>
            <a:pPr algn="r" rtl="1"/>
            <a:r>
              <a:rPr lang="ar-SA" i="1" dirty="0"/>
              <a:t>كونك مرنًا لا يعني أن الشخص لا يعاني من التوتر أو المعاناة.</a:t>
            </a:r>
            <a:r>
              <a:rPr lang="en-BE" i="1"/>
              <a:t>.</a:t>
            </a:r>
            <a:endParaRPr lang="en-CA" i="1" dirty="0"/>
          </a:p>
          <a:p>
            <a:pPr algn="r" rtl="1"/>
            <a:r>
              <a:rPr lang="en-BE" i="1" dirty="0"/>
              <a:t>تتضمن المرونة القدرة على العمل من خلال الألم والمعاناة العاطفية.</a:t>
            </a:r>
          </a:p>
          <a:p>
            <a:pPr algn="r" rtl="1"/>
            <a:r>
              <a:rPr lang="en-BE" i="1"/>
              <a:t>المرونة</a:t>
            </a:r>
            <a:r>
              <a:rPr lang="en-GB" i="1" dirty="0"/>
              <a:t> هو </a:t>
            </a:r>
            <a:r>
              <a:rPr lang="en-GB" i="1" dirty="0" err="1"/>
              <a:t>القوة</a:t>
            </a:r>
            <a:r>
              <a:rPr lang="en-GB" i="1" dirty="0"/>
              <a:t> </a:t>
            </a:r>
            <a:r>
              <a:rPr lang="en-GB" i="1" dirty="0" err="1"/>
              <a:t>وه</a:t>
            </a:r>
            <a:r>
              <a:rPr lang="ar-SA" i="1" dirty="0" err="1"/>
              <a:t>ي</a:t>
            </a:r>
            <a:r>
              <a:rPr lang="en-GB" i="1" dirty="0"/>
              <a:t> عكس نقاط الضعف.</a:t>
            </a:r>
          </a:p>
          <a:p>
            <a:pPr algn="r" rtl="1"/>
            <a:r>
              <a:rPr lang="en-GB" i="1" dirty="0"/>
              <a:t>يمكن أن ترتبط نقاط القوة أيضًا بمعرفة الطفل ومهاراته ونموه البدني والاجتماعي والعاطفي.</a:t>
            </a:r>
            <a:endParaRPr lang="en-US" i="1" dirty="0"/>
          </a:p>
          <a:p>
            <a:pPr algn="r" rtl="1"/>
            <a:endParaRPr lang="en-GB" i="1" dirty="0"/>
          </a:p>
          <a:p>
            <a:pPr marL="0" indent="0" algn="r" rtl="1">
              <a:buNone/>
            </a:pPr>
            <a:r>
              <a:rPr lang="en-GB" b="1" i="0" dirty="0"/>
              <a:t>المناقشة العامة (١٠ دقائق)</a:t>
            </a:r>
          </a:p>
          <a:p>
            <a:pPr algn="r" rtl="1"/>
            <a:r>
              <a:rPr lang="en-GB" i="1" dirty="0"/>
              <a:t>هل يمكنك تقديم أمثلة على المرونة:</a:t>
            </a:r>
          </a:p>
          <a:p>
            <a:pPr lvl="1" algn="r" rtl="1"/>
            <a:r>
              <a:rPr lang="en-GB" i="1" dirty="0" err="1"/>
              <a:t>في</a:t>
            </a:r>
            <a:r>
              <a:rPr lang="en-GB" i="1" dirty="0"/>
              <a:t> </a:t>
            </a:r>
            <a:r>
              <a:rPr lang="en-GB" i="1" dirty="0" err="1"/>
              <a:t>حياتك</a:t>
            </a:r>
            <a:r>
              <a:rPr lang="ar-SA" i="1" dirty="0" err="1"/>
              <a:t>م</a:t>
            </a:r>
            <a:r>
              <a:rPr lang="en-GB" i="1" dirty="0"/>
              <a:t> الخاصة (أنفسكم أو </a:t>
            </a:r>
            <a:r>
              <a:rPr lang="en-GB" i="1" dirty="0" err="1"/>
              <a:t>ضمن</a:t>
            </a:r>
            <a:r>
              <a:rPr lang="en-GB" i="1" dirty="0"/>
              <a:t> </a:t>
            </a:r>
            <a:r>
              <a:rPr lang="ar-SA" i="1" dirty="0"/>
              <a:t>علاقاتكم)</a:t>
            </a:r>
            <a:endParaRPr lang="en-GB" i="1" dirty="0"/>
          </a:p>
          <a:p>
            <a:pPr lvl="1" algn="r" rtl="1"/>
            <a:r>
              <a:rPr lang="en-GB" i="1" dirty="0"/>
              <a:t>أو </a:t>
            </a:r>
            <a:r>
              <a:rPr lang="en-GB" i="1" dirty="0" err="1"/>
              <a:t>ضمن</a:t>
            </a:r>
            <a:r>
              <a:rPr lang="en-GB" i="1" dirty="0"/>
              <a:t> </a:t>
            </a:r>
            <a:r>
              <a:rPr lang="ar-SA" i="1" dirty="0"/>
              <a:t>عدد</a:t>
            </a:r>
            <a:r>
              <a:rPr lang="en-GB" i="1" dirty="0"/>
              <a:t> </a:t>
            </a:r>
            <a:r>
              <a:rPr lang="en-GB" i="1" dirty="0" err="1"/>
              <a:t>حال</a:t>
            </a:r>
            <a:r>
              <a:rPr lang="ar-SA" i="1" dirty="0" err="1"/>
              <a:t>ا</a:t>
            </a:r>
            <a:r>
              <a:rPr lang="en-GB" i="1" dirty="0" err="1"/>
              <a:t>تهم</a:t>
            </a:r>
            <a:r>
              <a:rPr lang="en-GB" i="1" dirty="0"/>
              <a:t>؟</a:t>
            </a:r>
          </a:p>
          <a:p>
            <a:pPr algn="r" rtl="1"/>
            <a:r>
              <a:rPr lang="en-GB" i="0" dirty="0"/>
              <a:t>شجع المشاركين على المشاركة</a:t>
            </a:r>
          </a:p>
          <a:p>
            <a:pPr algn="r" rtl="1"/>
            <a:r>
              <a:rPr lang="en-GB" i="0" dirty="0"/>
              <a:t>اشكر المشاركين الذين </a:t>
            </a:r>
            <a:r>
              <a:rPr lang="en-GB" i="0" dirty="0" err="1"/>
              <a:t>تطوعوا</a:t>
            </a:r>
            <a:r>
              <a:rPr lang="en-GB" i="0" dirty="0"/>
              <a:t> </a:t>
            </a:r>
            <a:r>
              <a:rPr lang="en-GB" i="0" dirty="0" err="1"/>
              <a:t>ل</a:t>
            </a:r>
            <a:r>
              <a:rPr lang="ar-SA" i="0" dirty="0"/>
              <a:t>مشاركة</a:t>
            </a:r>
            <a:r>
              <a:rPr lang="en-GB" i="0" dirty="0"/>
              <a:t> الأمثلة</a:t>
            </a:r>
          </a:p>
          <a:p>
            <a:pPr algn="r" rtl="1"/>
            <a:r>
              <a:rPr lang="en-GB" i="1" dirty="0"/>
              <a:t>هل يمكن أن تتغير المرونة؟ أي يمكن أن تنمو؟</a:t>
            </a:r>
          </a:p>
          <a:p>
            <a:pPr lvl="1" algn="r" rtl="1"/>
            <a:r>
              <a:rPr lang="en-GB" i="0" dirty="0"/>
              <a:t>من الممكن أن تصبح أكثر مرونة لأنها ليست قدرة ثابتة.</a:t>
            </a:r>
          </a:p>
          <a:p>
            <a:pPr lvl="1" algn="r" rtl="1"/>
            <a:r>
              <a:rPr lang="en-GB" i="0" dirty="0"/>
              <a:t>يمكن لأخصائي الحالة أن يدعم الأطفال وأسرهم ليصبحوا أكثر مرونة.</a:t>
            </a:r>
          </a:p>
          <a:p>
            <a:pPr lvl="2" algn="r" rtl="1"/>
            <a:r>
              <a:rPr lang="en-GB" i="0" dirty="0"/>
              <a:t>على سبيل المثال ، يمكننا مساعدتهم في تحديد طرق أخرى / جديدة للتعامل معهم ومساعدتهم على حل المشكلات.</a:t>
            </a:r>
          </a:p>
          <a:p>
            <a:pPr lvl="1" algn="r" rtl="1"/>
            <a:endParaRPr lang="en-GB" i="1" dirty="0"/>
          </a:p>
          <a:p>
            <a:pPr algn="r" rtl="1"/>
            <a:endParaRPr lang="en-GB" i="1" dirty="0"/>
          </a:p>
        </p:txBody>
      </p:sp>
      <p:sp>
        <p:nvSpPr>
          <p:cNvPr id="6" name="Slide Image Placeholder 5">
            <a:extLst>
              <a:ext uri="{FF2B5EF4-FFF2-40B4-BE49-F238E27FC236}">
                <a16:creationId xmlns:a16="http://schemas.microsoft.com/office/drawing/2014/main" id="{A274661F-EAAB-0514-E5BD-FD2EC0C2316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69F76884-175A-C599-DD5A-CBADCF1FA55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53</a:t>
            </a:fld>
            <a:endParaRPr lang="en-US" sz="1200" dirty="0">
              <a:latin typeface="+mn-lt"/>
            </a:endParaRPr>
          </a:p>
        </p:txBody>
      </p:sp>
    </p:spTree>
    <p:extLst>
      <p:ext uri="{BB962C8B-B14F-4D97-AF65-F5344CB8AC3E}">
        <p14:creationId xmlns:p14="http://schemas.microsoft.com/office/powerpoint/2010/main" val="24237263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dirty="0"/>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err="1"/>
              <a:t>عرض</a:t>
            </a:r>
            <a:r>
              <a:rPr lang="en-GB" dirty="0"/>
              <a:t> </a:t>
            </a:r>
            <a:r>
              <a:rPr lang="en-GB" dirty="0" err="1"/>
              <a:t>تعريف</a:t>
            </a:r>
            <a:r>
              <a:rPr lang="ar-SA" dirty="0"/>
              <a:t> </a:t>
            </a:r>
            <a:r>
              <a:rPr lang="ar-SA" sz="1200" b="1" dirty="0">
                <a:solidFill>
                  <a:schemeClr val="tx1"/>
                </a:solidFill>
                <a:latin typeface="Calibri" panose="020F0502020204030204" pitchFamily="34" charset="0"/>
                <a:cs typeface="Calibri" panose="020F0502020204030204" pitchFamily="34" charset="0"/>
              </a:rPr>
              <a:t>مقدم الرعاية</a:t>
            </a:r>
            <a:r>
              <a:rPr lang="ar-SA" b="1" i="0" dirty="0"/>
              <a:t> </a:t>
            </a:r>
            <a:r>
              <a:rPr lang="ar-SA" b="0" i="0" dirty="0"/>
              <a:t>على </a:t>
            </a:r>
            <a:r>
              <a:rPr lang="en-GB" dirty="0" err="1"/>
              <a:t>الشريحة</a:t>
            </a:r>
            <a:endParaRPr lang="en-GB" dirty="0"/>
          </a:p>
          <a:p>
            <a:pPr lvl="1" algn="r" rtl="1"/>
            <a:r>
              <a:rPr lang="ar-SA" i="1" dirty="0"/>
              <a:t>المصدر: إدارة المعلومات لحماية الطفل، ٢٠١٩، الصفحة ٣٠١ </a:t>
            </a:r>
          </a:p>
          <a:p>
            <a:pPr lvl="1" algn="r" rtl="1"/>
            <a:r>
              <a:rPr lang="en-GB" i="1" dirty="0" err="1"/>
              <a:t>يتحمل</a:t>
            </a:r>
            <a:r>
              <a:rPr lang="en-GB" i="1" dirty="0"/>
              <a:t> مقدم الرعاية مسؤولية واضحة </a:t>
            </a:r>
            <a:r>
              <a:rPr lang="en-GB" i="1" dirty="0" err="1"/>
              <a:t>عن</a:t>
            </a:r>
            <a:r>
              <a:rPr lang="en-GB" i="1" dirty="0"/>
              <a:t> </a:t>
            </a:r>
            <a:r>
              <a:rPr lang="en-GB" i="1" dirty="0" err="1"/>
              <a:t>رفاه</a:t>
            </a:r>
            <a:r>
              <a:rPr lang="en-GB" i="1" dirty="0"/>
              <a:t> الطفل</a:t>
            </a:r>
          </a:p>
          <a:p>
            <a:pPr lvl="0" algn="r" rtl="1"/>
            <a:r>
              <a:rPr lang="en-GB" i="1" dirty="0"/>
              <a:t>إلى </a:t>
            </a:r>
            <a:r>
              <a:rPr lang="en-GB" i="1" dirty="0" err="1"/>
              <a:t>جانب</a:t>
            </a:r>
            <a:r>
              <a:rPr lang="en-GB" i="1" dirty="0"/>
              <a:t> </a:t>
            </a:r>
            <a:r>
              <a:rPr lang="en-GB" i="1" dirty="0" err="1"/>
              <a:t>ال</a:t>
            </a:r>
            <a:r>
              <a:rPr lang="ar-SA" i="1" dirty="0"/>
              <a:t>والدين</a:t>
            </a:r>
            <a:r>
              <a:rPr lang="en-GB" i="1" dirty="0"/>
              <a:t> وأفراد الأسرة والمجتمع وحتى الدولة يتحملون مسؤولية ضمان رعاية الأطفال</a:t>
            </a:r>
          </a:p>
          <a:p>
            <a:pPr algn="r" rtl="1"/>
            <a:r>
              <a:rPr lang="en-GB" i="1" dirty="0"/>
              <a:t>بعد ذلك سنقوم بإدراج أمثلة على نقاط القوة ومقدمي الرعاية.</a:t>
            </a:r>
          </a:p>
          <a:p>
            <a:pPr algn="r" rtl="1"/>
            <a:endParaRPr lang="en-GB" dirty="0"/>
          </a:p>
          <a:p>
            <a:pPr lvl="1" algn="r" rtl="1"/>
            <a:endParaRPr lang="en-GB" dirty="0"/>
          </a:p>
          <a:p>
            <a:pPr algn="r" rtl="1"/>
            <a:endParaRPr lang="en-GB" dirty="0"/>
          </a:p>
        </p:txBody>
      </p:sp>
      <p:sp>
        <p:nvSpPr>
          <p:cNvPr id="6" name="Slide Image Placeholder 5">
            <a:extLst>
              <a:ext uri="{FF2B5EF4-FFF2-40B4-BE49-F238E27FC236}">
                <a16:creationId xmlns:a16="http://schemas.microsoft.com/office/drawing/2014/main" id="{888E67C6-6D38-EC8A-2748-D7E68F03AA4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29992C2-85A5-B39D-A566-5C6012665FD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54</a:t>
            </a:fld>
            <a:endParaRPr lang="en-US" sz="1200" dirty="0">
              <a:latin typeface="+mn-lt"/>
            </a:endParaRPr>
          </a:p>
        </p:txBody>
      </p:sp>
    </p:spTree>
    <p:extLst>
      <p:ext uri="{BB962C8B-B14F-4D97-AF65-F5344CB8AC3E}">
        <p14:creationId xmlns:p14="http://schemas.microsoft.com/office/powerpoint/2010/main" val="14328628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err="1"/>
              <a:t>عمل</a:t>
            </a:r>
            <a:r>
              <a:rPr lang="en-GB" b="1" dirty="0"/>
              <a:t> </a:t>
            </a:r>
            <a:r>
              <a:rPr lang="ar-SA" b="1" dirty="0"/>
              <a:t>ثنائي (٢٠ دقيقة)</a:t>
            </a:r>
            <a:endParaRPr lang="en-GB" b="1" dirty="0"/>
          </a:p>
          <a:p>
            <a:pPr algn="r" rtl="1"/>
            <a:r>
              <a:rPr lang="en-GB" dirty="0" err="1"/>
              <a:t>تأكد</a:t>
            </a:r>
            <a:r>
              <a:rPr lang="en-GB" dirty="0"/>
              <a:t> من أن الفرق بين نقاط القوة (الخصائص الفردية) والرعاية والدعم (من البيئة) واضح</a:t>
            </a:r>
          </a:p>
          <a:p>
            <a:pPr algn="r" rtl="1"/>
            <a:r>
              <a:rPr lang="en-GB" dirty="0"/>
              <a:t>قم بإرشاد </a:t>
            </a:r>
            <a:r>
              <a:rPr lang="en-GB" dirty="0" err="1"/>
              <a:t>المشاركين</a:t>
            </a:r>
            <a:r>
              <a:rPr lang="en-GB" dirty="0"/>
              <a:t> </a:t>
            </a:r>
            <a:r>
              <a:rPr lang="en-GB" dirty="0" err="1"/>
              <a:t>إ</a:t>
            </a:r>
            <a:r>
              <a:rPr lang="ar-SA" dirty="0" err="1"/>
              <a:t>لى</a:t>
            </a:r>
            <a:r>
              <a:rPr lang="en-GB" dirty="0"/>
              <a:t> </a:t>
            </a:r>
            <a:r>
              <a:rPr lang="ar-SA" sz="1200" b="1" i="1" dirty="0"/>
              <a:t>دليل العمل الصفحة١٩</a:t>
            </a:r>
            <a:r>
              <a:rPr lang="en-GB" b="1" dirty="0"/>
              <a:t> </a:t>
            </a:r>
            <a:r>
              <a:rPr lang="ar-SA" b="1" dirty="0"/>
              <a:t>:</a:t>
            </a:r>
            <a:r>
              <a:rPr lang="en-GB" b="1" dirty="0" err="1"/>
              <a:t>عوامل</a:t>
            </a:r>
            <a:r>
              <a:rPr lang="en-GB" b="1" dirty="0"/>
              <a:t> </a:t>
            </a:r>
            <a:r>
              <a:rPr lang="en-GB" b="1" dirty="0" err="1"/>
              <a:t>الخطر</a:t>
            </a:r>
            <a:r>
              <a:rPr lang="en-GB" b="1" dirty="0"/>
              <a:t> </a:t>
            </a:r>
            <a:r>
              <a:rPr lang="en-GB" b="1" dirty="0" err="1"/>
              <a:t>وعوامل</a:t>
            </a:r>
            <a:r>
              <a:rPr lang="en-GB" b="1" dirty="0"/>
              <a:t> </a:t>
            </a:r>
            <a:r>
              <a:rPr lang="en-GB" b="1" dirty="0" err="1"/>
              <a:t>الحماية</a:t>
            </a:r>
            <a:endParaRPr lang="ar-SA" b="1" dirty="0"/>
          </a:p>
          <a:p>
            <a:pPr algn="r" rtl="1"/>
            <a:r>
              <a:rPr lang="en-GB" b="0" i="1" dirty="0" err="1"/>
              <a:t>مع</a:t>
            </a:r>
            <a:r>
              <a:rPr lang="en-GB" b="0" i="1" dirty="0"/>
              <a:t> </a:t>
            </a:r>
            <a:r>
              <a:rPr lang="ar-SA" b="0" i="1" dirty="0"/>
              <a:t>زميلك</a:t>
            </a:r>
            <a:r>
              <a:rPr lang="en-GB" b="0" i="1" dirty="0"/>
              <a:t>:</a:t>
            </a:r>
          </a:p>
          <a:p>
            <a:pPr lvl="1" algn="r" rtl="1"/>
            <a:r>
              <a:rPr lang="en-GB" i="1" dirty="0"/>
              <a:t>ناقش أمثلة على نقاط القوة والرعاية والدعم</a:t>
            </a:r>
          </a:p>
          <a:p>
            <a:pPr lvl="1" algn="r" rtl="1"/>
            <a:r>
              <a:rPr lang="en-GB" i="1" dirty="0"/>
              <a:t>اكتب الأمثلة الخاصة بك في المربعات العلوية من النموذج </a:t>
            </a:r>
            <a:r>
              <a:rPr lang="en-GB" i="1" dirty="0" err="1"/>
              <a:t>في</a:t>
            </a:r>
            <a:r>
              <a:rPr lang="en-GB" i="1" dirty="0"/>
              <a:t> </a:t>
            </a:r>
            <a:r>
              <a:rPr lang="ar-SA" i="1" dirty="0"/>
              <a:t>دليل العمل</a:t>
            </a:r>
            <a:r>
              <a:rPr lang="en-GB" i="1" dirty="0"/>
              <a:t> الخاص بك</a:t>
            </a:r>
          </a:p>
          <a:p>
            <a:pPr algn="r" rtl="1"/>
            <a:r>
              <a:rPr lang="en-GB" dirty="0"/>
              <a:t>امنح </a:t>
            </a:r>
            <a:r>
              <a:rPr lang="en-GB" dirty="0" err="1"/>
              <a:t>المشاركين</a:t>
            </a:r>
            <a:r>
              <a:rPr lang="en-GB" dirty="0"/>
              <a:t> </a:t>
            </a:r>
            <a:r>
              <a:rPr lang="ar-SA" dirty="0"/>
              <a:t>١٠</a:t>
            </a:r>
            <a:r>
              <a:rPr lang="en-GB" dirty="0"/>
              <a:t> دقائق لإكمالها</a:t>
            </a:r>
          </a:p>
          <a:p>
            <a:pPr algn="r" rtl="1"/>
            <a:endParaRPr lang="en-GB" dirty="0"/>
          </a:p>
          <a:p>
            <a:pPr marL="0" indent="0" algn="r" rtl="1">
              <a:buNone/>
            </a:pPr>
            <a:r>
              <a:rPr lang="en-GB" b="1" dirty="0"/>
              <a:t>مناقشة عامة</a:t>
            </a:r>
          </a:p>
          <a:p>
            <a:pPr algn="r" rtl="1"/>
            <a:r>
              <a:rPr lang="en-GB" dirty="0"/>
              <a:t>اطلب من المتطوعين </a:t>
            </a:r>
            <a:r>
              <a:rPr lang="en-GB" dirty="0" err="1"/>
              <a:t>مشاركة</a:t>
            </a:r>
            <a:r>
              <a:rPr lang="en-GB" dirty="0"/>
              <a:t> </a:t>
            </a:r>
            <a:r>
              <a:rPr lang="en-GB" dirty="0" err="1"/>
              <a:t>أمثل</a:t>
            </a:r>
            <a:r>
              <a:rPr lang="ar-SA" dirty="0" err="1"/>
              <a:t>ت</a:t>
            </a:r>
            <a:r>
              <a:rPr lang="en-GB" dirty="0" err="1"/>
              <a:t>هم</a:t>
            </a:r>
            <a:r>
              <a:rPr lang="en-GB" dirty="0"/>
              <a:t> عن نقاط القوة والرعاية والدعم</a:t>
            </a:r>
          </a:p>
          <a:p>
            <a:pPr algn="r" rtl="1"/>
            <a:r>
              <a:rPr lang="en-GB" dirty="0" err="1"/>
              <a:t>اكتب</a:t>
            </a:r>
            <a:r>
              <a:rPr lang="en-GB" dirty="0"/>
              <a:t> </a:t>
            </a:r>
            <a:r>
              <a:rPr lang="ar-SA" dirty="0" err="1"/>
              <a:t>أجاباتهم</a:t>
            </a:r>
            <a:r>
              <a:rPr lang="ar-SA" dirty="0"/>
              <a:t> </a:t>
            </a:r>
            <a:r>
              <a:rPr lang="en-GB" dirty="0" err="1"/>
              <a:t>على</a:t>
            </a:r>
            <a:r>
              <a:rPr lang="en-GB" dirty="0"/>
              <a:t> اللوح القالب.</a:t>
            </a:r>
          </a:p>
          <a:p>
            <a:pPr algn="r" rtl="1"/>
            <a:r>
              <a:rPr lang="en-GB" dirty="0"/>
              <a:t>قم بمراجعة </a:t>
            </a:r>
            <a:r>
              <a:rPr lang="en-GB" dirty="0" err="1"/>
              <a:t>واستكمال</a:t>
            </a:r>
            <a:r>
              <a:rPr lang="en-GB" dirty="0"/>
              <a:t> </a:t>
            </a:r>
            <a:r>
              <a:rPr lang="ar-SA" dirty="0"/>
              <a:t>أمثلة عن الإجابات </a:t>
            </a:r>
            <a:r>
              <a:rPr lang="en-GB" dirty="0" err="1"/>
              <a:t>في</a:t>
            </a:r>
            <a:r>
              <a:rPr lang="en-GB" dirty="0"/>
              <a:t> الصفحة التالية</a:t>
            </a:r>
          </a:p>
          <a:p>
            <a:pPr marL="627063" marR="0" lvl="1"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يمكن </a:t>
            </a:r>
            <a:r>
              <a:rPr lang="en-US" dirty="0" err="1"/>
              <a:t>أيضًا</a:t>
            </a:r>
            <a:r>
              <a:rPr lang="en-US" dirty="0"/>
              <a:t> </a:t>
            </a:r>
            <a:r>
              <a:rPr lang="en-US" dirty="0" err="1"/>
              <a:t>ال</a:t>
            </a:r>
            <a:r>
              <a:rPr lang="ar-SA" dirty="0"/>
              <a:t>اطلاع</a:t>
            </a:r>
            <a:r>
              <a:rPr lang="en-US" dirty="0"/>
              <a:t> على أمثلة للرعاية والدعم في شريحة النموذج </a:t>
            </a:r>
            <a:r>
              <a:rPr lang="en-US" dirty="0" err="1"/>
              <a:t>الاجتماعي</a:t>
            </a:r>
            <a:r>
              <a:rPr lang="en-US" dirty="0"/>
              <a:t> </a:t>
            </a:r>
            <a:r>
              <a:rPr lang="en-US" dirty="0" err="1"/>
              <a:t>وال</a:t>
            </a:r>
            <a:r>
              <a:rPr lang="ar-SA" dirty="0"/>
              <a:t>بيئي</a:t>
            </a:r>
            <a:endParaRPr lang="en-US" dirty="0"/>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______________________________________________________________________________</a:t>
            </a:r>
            <a:endParaRPr lang="en-GB" b="0" dirty="0"/>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SA" dirty="0"/>
              <a:t>يتبع</a:t>
            </a:r>
            <a:r>
              <a:rPr lang="en-GB" b="1" dirty="0">
                <a:sym typeface="Wingdings" panose="05000000000000000000" pitchFamily="2" charset="2"/>
              </a:rPr>
              <a:t></a:t>
            </a:r>
            <a:endParaRPr lang="en-GB" b="1" dirty="0"/>
          </a:p>
        </p:txBody>
      </p:sp>
      <p:sp>
        <p:nvSpPr>
          <p:cNvPr id="7" name="Slide Image Placeholder 6">
            <a:extLst>
              <a:ext uri="{FF2B5EF4-FFF2-40B4-BE49-F238E27FC236}">
                <a16:creationId xmlns:a16="http://schemas.microsoft.com/office/drawing/2014/main" id="{4674E07F-F80D-1FE7-CABF-E9173F5DC77D}"/>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0CEC788-7BBF-699A-ECED-B98169534A6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55</a:t>
            </a:fld>
            <a:endParaRPr lang="en-US" sz="1200" dirty="0">
              <a:latin typeface="+mn-lt"/>
            </a:endParaRPr>
          </a:p>
        </p:txBody>
      </p:sp>
    </p:spTree>
    <p:extLst>
      <p:ext uri="{BB962C8B-B14F-4D97-AF65-F5344CB8AC3E}">
        <p14:creationId xmlns:p14="http://schemas.microsoft.com/office/powerpoint/2010/main" val="19550676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4662" y="460375"/>
            <a:ext cx="6143625" cy="9211334"/>
          </a:xfrm>
        </p:spPr>
        <p:txBody>
          <a:bodyPr/>
          <a:lstStyle/>
          <a:p>
            <a:pPr marL="0" indent="0" algn="r" rtl="1">
              <a:buNone/>
            </a:pPr>
            <a:r>
              <a:rPr lang="ar-SA" b="1" dirty="0"/>
              <a:t>أمثلة عن الإجابات</a:t>
            </a:r>
            <a:endParaRPr lang="en-GB" b="1" dirty="0"/>
          </a:p>
          <a:p>
            <a:pPr lvl="0" algn="r" rtl="1"/>
            <a:r>
              <a:rPr lang="en-GB" b="1" dirty="0" err="1"/>
              <a:t>نقاط</a:t>
            </a:r>
            <a:r>
              <a:rPr lang="en-GB" b="1" dirty="0"/>
              <a:t> القوة:</a:t>
            </a:r>
          </a:p>
          <a:p>
            <a:pPr lvl="1" algn="r" rtl="1"/>
            <a:r>
              <a:rPr lang="en-GB" dirty="0"/>
              <a:t>القدرة (القدرات الجسدية الجيدة ، التطور الحركي ، عدم وجود إعاقات </a:t>
            </a:r>
            <a:r>
              <a:rPr lang="en-GB" dirty="0" err="1"/>
              <a:t>أو</a:t>
            </a:r>
            <a:r>
              <a:rPr lang="en-GB" dirty="0"/>
              <a:t> </a:t>
            </a:r>
            <a:r>
              <a:rPr lang="ar-SA" dirty="0"/>
              <a:t>عجز..)</a:t>
            </a:r>
          </a:p>
          <a:p>
            <a:pPr lvl="1" algn="r" rtl="1"/>
            <a:r>
              <a:rPr lang="en-GB" dirty="0" err="1"/>
              <a:t>ال</a:t>
            </a:r>
            <a:r>
              <a:rPr lang="ar-SA" dirty="0"/>
              <a:t>نوع الاجتماعي</a:t>
            </a:r>
            <a:r>
              <a:rPr lang="en-GB" dirty="0"/>
              <a:t>  </a:t>
            </a:r>
            <a:r>
              <a:rPr lang="ar-SA" dirty="0"/>
              <a:t>(</a:t>
            </a:r>
            <a:r>
              <a:rPr lang="en-GB" dirty="0" err="1"/>
              <a:t>مت</a:t>
            </a:r>
            <a:r>
              <a:rPr lang="ar-SA" dirty="0"/>
              <a:t>وافق</a:t>
            </a:r>
            <a:r>
              <a:rPr lang="en-GB" dirty="0"/>
              <a:t> الجنس ، ذكر ، ...</a:t>
            </a:r>
            <a:r>
              <a:rPr lang="ar-SA" dirty="0"/>
              <a:t>)</a:t>
            </a:r>
            <a:endParaRPr lang="en-GB" dirty="0"/>
          </a:p>
          <a:p>
            <a:pPr lvl="1" algn="r" rtl="1"/>
            <a:r>
              <a:rPr lang="en-GB" dirty="0"/>
              <a:t>الاقتصادية (الطبقة العاملة ، الغنية ، الوسائل المالية الكافية ، ...)</a:t>
            </a:r>
          </a:p>
          <a:p>
            <a:pPr lvl="1" algn="r" rtl="1"/>
            <a:r>
              <a:rPr lang="en-GB" dirty="0"/>
              <a:t>التوثيق (بطاقة الهوية ، الإقامة الدائمة ، ...)</a:t>
            </a:r>
          </a:p>
          <a:p>
            <a:pPr lvl="1" algn="r" rtl="1"/>
            <a:r>
              <a:rPr lang="en-GB" dirty="0"/>
              <a:t>حالة النزوح (ليسوا نازحين ، مجتمع مضيف ، ...)</a:t>
            </a:r>
          </a:p>
          <a:p>
            <a:pPr lvl="1" algn="r" rtl="1"/>
            <a:r>
              <a:rPr lang="en-GB" dirty="0"/>
              <a:t>ثقافي أو عرقي (ينتمي إلى مجموعة مهيمنة ، أغلبية عرقية ، أغلبية دينية ، ...)</a:t>
            </a:r>
          </a:p>
          <a:p>
            <a:pPr lvl="1" algn="r" rtl="1"/>
            <a:r>
              <a:rPr lang="en-GB" dirty="0"/>
              <a:t>الصحة (أن تكون بصحة بدنية جيدة ، وقوة نفسية ، ...)</a:t>
            </a:r>
          </a:p>
          <a:p>
            <a:pPr lvl="1" algn="r" rtl="1"/>
            <a:r>
              <a:rPr lang="en-GB" dirty="0"/>
              <a:t>التعليم (متعلم ، إتمام المدرسة الابتدائية ، تعليم ثانوي ، ...)</a:t>
            </a:r>
          </a:p>
          <a:p>
            <a:pPr lvl="1" algn="r" rtl="1"/>
            <a:r>
              <a:rPr lang="en-GB" dirty="0"/>
              <a:t>مهارات حل المشكلات والإبداع</a:t>
            </a:r>
          </a:p>
          <a:p>
            <a:pPr lvl="1" algn="r" rtl="1"/>
            <a:r>
              <a:rPr lang="en-GB" dirty="0"/>
              <a:t>المهارات الشخصية (الوعي الذاتي ، </a:t>
            </a:r>
            <a:r>
              <a:rPr lang="en-GB" dirty="0" err="1"/>
              <a:t>ال</a:t>
            </a:r>
            <a:r>
              <a:rPr lang="ar-SA" dirty="0"/>
              <a:t>تأمل</a:t>
            </a:r>
            <a:r>
              <a:rPr lang="en-GB" dirty="0"/>
              <a:t> ، الإدارة الذاتية ، </a:t>
            </a:r>
            <a:r>
              <a:rPr lang="en-GB" dirty="0" err="1"/>
              <a:t>الدعابة</a:t>
            </a:r>
            <a:r>
              <a:rPr lang="ar-SA" dirty="0"/>
              <a:t>...)</a:t>
            </a:r>
          </a:p>
          <a:p>
            <a:pPr lvl="1" algn="r" rtl="1"/>
            <a:r>
              <a:rPr lang="en-GB" dirty="0" err="1"/>
              <a:t>مهارات</a:t>
            </a:r>
            <a:r>
              <a:rPr lang="en-GB" dirty="0"/>
              <a:t> التعامل مع الآخرين (القدرة على طلب المساعدة ، والقدرة على الاستجابة بتعاطف ، ومهارات تواصل جيدة ، ...)</a:t>
            </a:r>
          </a:p>
          <a:p>
            <a:pPr lvl="0" algn="r" rtl="1"/>
            <a:r>
              <a:rPr lang="en-GB" b="1" dirty="0"/>
              <a:t>الرعاية والدعم:</a:t>
            </a:r>
          </a:p>
          <a:p>
            <a:pPr lvl="1" algn="r" rtl="1"/>
            <a:r>
              <a:rPr lang="ar-SA" dirty="0"/>
              <a:t>الوالدين</a:t>
            </a:r>
            <a:endParaRPr lang="en-GB" dirty="0"/>
          </a:p>
          <a:p>
            <a:pPr lvl="1" algn="r" rtl="1"/>
            <a:r>
              <a:rPr lang="ar-SA" dirty="0" err="1"/>
              <a:t>الأ</a:t>
            </a:r>
            <a:r>
              <a:rPr lang="en-GB" dirty="0" err="1"/>
              <a:t>خوة</a:t>
            </a:r>
            <a:endParaRPr lang="en-GB" dirty="0"/>
          </a:p>
          <a:p>
            <a:pPr lvl="1" algn="r" rtl="1"/>
            <a:r>
              <a:rPr lang="en-GB" dirty="0"/>
              <a:t>الأسرة الممتدة (العم ، العمات ، أبناء العم ، الأجداد ، ...)</a:t>
            </a:r>
          </a:p>
          <a:p>
            <a:pPr lvl="1" algn="r" rtl="1"/>
            <a:r>
              <a:rPr lang="en-GB" dirty="0"/>
              <a:t>أفراد المجتمع (الجيران ، قائد المجتمع ، المعلم ، الأصدقاء ، ...)</a:t>
            </a:r>
          </a:p>
          <a:p>
            <a:pPr lvl="1" algn="r" rtl="1"/>
            <a:r>
              <a:rPr lang="en-US" dirty="0"/>
              <a:t>المجتمع (السلطات المحلية ، الحكومة ، مجموعات حقوق </a:t>
            </a:r>
            <a:r>
              <a:rPr lang="en-US" dirty="0" err="1"/>
              <a:t>المرأة</a:t>
            </a:r>
            <a:r>
              <a:rPr lang="en-US" dirty="0"/>
              <a:t> ،</a:t>
            </a:r>
            <a:r>
              <a:rPr lang="ar-SA" dirty="0"/>
              <a:t>)</a:t>
            </a:r>
            <a:endParaRPr lang="en-GB" dirty="0"/>
          </a:p>
        </p:txBody>
      </p:sp>
      <p:sp>
        <p:nvSpPr>
          <p:cNvPr id="4" name="Google Shape;725;p48:notes">
            <a:extLst>
              <a:ext uri="{FF2B5EF4-FFF2-40B4-BE49-F238E27FC236}">
                <a16:creationId xmlns:a16="http://schemas.microsoft.com/office/drawing/2014/main" id="{56D54756-A2C1-A06D-B19A-5B58D7C9D87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56</a:t>
            </a:fld>
            <a:endParaRPr lang="en-US" sz="1200" dirty="0">
              <a:latin typeface="+mn-lt"/>
            </a:endParaRPr>
          </a:p>
        </p:txBody>
      </p:sp>
    </p:spTree>
    <p:extLst>
      <p:ext uri="{BB962C8B-B14F-4D97-AF65-F5344CB8AC3E}">
        <p14:creationId xmlns:p14="http://schemas.microsoft.com/office/powerpoint/2010/main" val="393039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i="0" dirty="0"/>
              <a:t>الشرح</a:t>
            </a:r>
            <a:endParaRPr lang="en-US" b="1" i="0" dirty="0"/>
          </a:p>
          <a:p>
            <a:pPr algn="r" rtl="1"/>
            <a:r>
              <a:rPr lang="en-US" i="1" dirty="0"/>
              <a:t>يتعلق </a:t>
            </a:r>
            <a:r>
              <a:rPr lang="en-US" i="1" dirty="0" err="1"/>
              <a:t>مصطلح</a:t>
            </a:r>
            <a:r>
              <a:rPr lang="en-US" i="1" dirty="0"/>
              <a:t> "</a:t>
            </a:r>
            <a:r>
              <a:rPr lang="ar-SA" i="1" dirty="0"/>
              <a:t>ال</a:t>
            </a:r>
            <a:r>
              <a:rPr lang="en-US" i="1" dirty="0" err="1"/>
              <a:t>خطر</a:t>
            </a:r>
            <a:r>
              <a:rPr lang="en-US" i="1" dirty="0"/>
              <a:t>" باحتمالية تعرض الطفل للأذى وأهمية ذلك الضرر.</a:t>
            </a:r>
          </a:p>
          <a:p>
            <a:pPr lvl="0" algn="r" rtl="1"/>
            <a:r>
              <a:rPr lang="en-US" i="1" dirty="0"/>
              <a:t>يعتمد خطر الأذى الذي يصيب الطفل الفردي على (1) نقاط الضعف الفردية و (2) مخاوف حماية </a:t>
            </a:r>
            <a:r>
              <a:rPr lang="en-US" i="1" dirty="0" err="1"/>
              <a:t>الطفل</a:t>
            </a:r>
            <a:r>
              <a:rPr lang="en-US" i="1" dirty="0"/>
              <a:t> </a:t>
            </a:r>
            <a:r>
              <a:rPr lang="en-US" i="1" dirty="0" err="1"/>
              <a:t>ال</a:t>
            </a:r>
            <a:r>
              <a:rPr lang="ar-SA" i="1" dirty="0"/>
              <a:t>قائمة</a:t>
            </a:r>
            <a:r>
              <a:rPr lang="en-US" i="1" dirty="0"/>
              <a:t> </a:t>
            </a:r>
            <a:r>
              <a:rPr lang="ar-SA" i="1" dirty="0"/>
              <a:t>، </a:t>
            </a:r>
            <a:r>
              <a:rPr lang="en-US" i="1" dirty="0" err="1"/>
              <a:t>بالتفاعل</a:t>
            </a:r>
            <a:r>
              <a:rPr lang="en-US" i="1" dirty="0"/>
              <a:t> مع (3) نقاط قوة الطفل و (4) الرعاية والدعم الذي يتلقاه / تتلقاها.</a:t>
            </a:r>
          </a:p>
          <a:p>
            <a:pPr algn="r" rtl="1"/>
            <a:r>
              <a:rPr lang="en-US" i="1" dirty="0"/>
              <a:t>في </a:t>
            </a:r>
            <a:r>
              <a:rPr lang="en-US" i="1" dirty="0" err="1"/>
              <a:t>الوحدات</a:t>
            </a:r>
            <a:r>
              <a:rPr lang="en-US" i="1" dirty="0"/>
              <a:t> </a:t>
            </a:r>
            <a:r>
              <a:rPr lang="en-US" i="1" dirty="0" err="1"/>
              <a:t>القادمة</a:t>
            </a:r>
            <a:r>
              <a:rPr lang="ar-SA" i="1" dirty="0"/>
              <a:t>، </a:t>
            </a:r>
            <a:r>
              <a:rPr lang="en-US" i="1" dirty="0" err="1"/>
              <a:t>سوف</a:t>
            </a:r>
            <a:r>
              <a:rPr lang="en-US" i="1" dirty="0"/>
              <a:t> نتعلم تحليل مخاطر حماية الطفل على أساس كل حالة على حدة</a:t>
            </a:r>
            <a:endParaRPr lang="en-BE" i="1" dirty="0"/>
          </a:p>
        </p:txBody>
      </p:sp>
      <p:sp>
        <p:nvSpPr>
          <p:cNvPr id="6" name="Slide Image Placeholder 5">
            <a:extLst>
              <a:ext uri="{FF2B5EF4-FFF2-40B4-BE49-F238E27FC236}">
                <a16:creationId xmlns:a16="http://schemas.microsoft.com/office/drawing/2014/main" id="{BFAD30B8-BBF6-82C3-EC7B-AFF079C9C918}"/>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0E643475-B507-763B-FD2A-0B3FB0A0F3C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57</a:t>
            </a:fld>
            <a:endParaRPr lang="en-US" sz="1200" dirty="0">
              <a:latin typeface="+mn-lt"/>
            </a:endParaRPr>
          </a:p>
        </p:txBody>
      </p:sp>
    </p:spTree>
    <p:extLst>
      <p:ext uri="{BB962C8B-B14F-4D97-AF65-F5344CB8AC3E}">
        <p14:creationId xmlns:p14="http://schemas.microsoft.com/office/powerpoint/2010/main" val="10054821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US" i="1" dirty="0"/>
              <a:t>في </a:t>
            </a:r>
            <a:r>
              <a:rPr lang="en-US" i="1" dirty="0" err="1"/>
              <a:t>إدارة</a:t>
            </a:r>
            <a:r>
              <a:rPr lang="en-US" i="1" dirty="0"/>
              <a:t> </a:t>
            </a:r>
            <a:r>
              <a:rPr lang="en-US" i="1" dirty="0" err="1"/>
              <a:t>الحالة</a:t>
            </a:r>
            <a:r>
              <a:rPr lang="ar-SA" i="1" dirty="0"/>
              <a:t>، </a:t>
            </a:r>
            <a:r>
              <a:rPr lang="en-US" i="1" dirty="0" err="1"/>
              <a:t>يتم</a:t>
            </a:r>
            <a:r>
              <a:rPr lang="en-US" i="1" dirty="0"/>
              <a:t> تعيين تصنيف مخاطر للحالة للمساعدة في تحديد أولويات الحالات </a:t>
            </a:r>
            <a:r>
              <a:rPr lang="en-US" i="1" dirty="0" err="1"/>
              <a:t>ضمن</a:t>
            </a:r>
            <a:r>
              <a:rPr lang="en-US" i="1" dirty="0"/>
              <a:t> </a:t>
            </a:r>
            <a:r>
              <a:rPr lang="ar-SA" i="1" dirty="0"/>
              <a:t>عدد</a:t>
            </a:r>
            <a:r>
              <a:rPr lang="en-US" i="1" dirty="0"/>
              <a:t> </a:t>
            </a:r>
            <a:r>
              <a:rPr lang="ar-SA" i="1" dirty="0"/>
              <a:t>حالات</a:t>
            </a:r>
            <a:r>
              <a:rPr lang="en-US" i="1" dirty="0"/>
              <a:t> </a:t>
            </a:r>
            <a:r>
              <a:rPr lang="en-US" i="1" dirty="0" err="1"/>
              <a:t>أخصائي</a:t>
            </a:r>
            <a:r>
              <a:rPr lang="en-US" i="1" dirty="0"/>
              <a:t> </a:t>
            </a:r>
            <a:r>
              <a:rPr lang="en-US" i="1" dirty="0" err="1"/>
              <a:t>الحالة</a:t>
            </a:r>
            <a:endParaRPr lang="en-US" i="1" dirty="0"/>
          </a:p>
          <a:p>
            <a:pPr lvl="1" algn="r" rtl="1"/>
            <a:r>
              <a:rPr lang="en-US" i="1" dirty="0"/>
              <a:t>يجب إعطاء الأولوية للأطفال المعرضين لخطر أكبر للضرر ويتطلبون استجابة في الوقت المناسب.</a:t>
            </a:r>
          </a:p>
          <a:p>
            <a:pPr algn="r" rtl="1"/>
            <a:r>
              <a:rPr lang="en-US" i="1" dirty="0"/>
              <a:t>خلال </a:t>
            </a:r>
            <a:r>
              <a:rPr lang="en-US" i="1" dirty="0" err="1"/>
              <a:t>الوحدات</a:t>
            </a:r>
            <a:r>
              <a:rPr lang="en-US" i="1" dirty="0"/>
              <a:t> </a:t>
            </a:r>
            <a:r>
              <a:rPr lang="en-US" i="1" dirty="0" err="1"/>
              <a:t>القادمة</a:t>
            </a:r>
            <a:r>
              <a:rPr lang="ar-SA" i="1" dirty="0"/>
              <a:t>، </a:t>
            </a:r>
            <a:r>
              <a:rPr lang="en-US" i="1" dirty="0" err="1"/>
              <a:t>سوف</a:t>
            </a:r>
            <a:r>
              <a:rPr lang="en-US" i="1" dirty="0"/>
              <a:t> نتعلم:</a:t>
            </a:r>
          </a:p>
          <a:p>
            <a:pPr lvl="1" algn="r" rtl="1"/>
            <a:r>
              <a:rPr lang="en-US" i="1" dirty="0"/>
              <a:t>تحديد مستوى المخاطر على أساس كل حالة على حدة</a:t>
            </a:r>
          </a:p>
          <a:p>
            <a:pPr lvl="1" algn="r" rtl="1"/>
            <a:r>
              <a:rPr lang="ar-SA" i="1" dirty="0"/>
              <a:t>مراجعة</a:t>
            </a:r>
            <a:r>
              <a:rPr lang="en-US" i="1" dirty="0"/>
              <a:t> الجدول الزمني لمستويات المخاطر المختلفة كما هو مذكور في الإجراء التشغيلي الموحد </a:t>
            </a:r>
            <a:r>
              <a:rPr lang="en-US" i="1" dirty="0" err="1"/>
              <a:t>لإدارة</a:t>
            </a:r>
            <a:r>
              <a:rPr lang="en-US" i="1" dirty="0"/>
              <a:t> </a:t>
            </a:r>
            <a:r>
              <a:rPr lang="en-US" i="1" dirty="0" err="1"/>
              <a:t>الحالة</a:t>
            </a:r>
            <a:endParaRPr lang="en-BE">
              <a:latin typeface="Calibri" panose="020F0502020204030204" pitchFamily="34" charset="0"/>
              <a:cs typeface="Calibri" panose="020F0502020204030204" pitchFamily="34" charset="0"/>
            </a:endParaRPr>
          </a:p>
          <a:p>
            <a:pPr algn="r" rtl="1"/>
            <a:endParaRPr lang="en-GB" dirty="0"/>
          </a:p>
        </p:txBody>
      </p:sp>
      <p:sp>
        <p:nvSpPr>
          <p:cNvPr id="6" name="Slide Image Placeholder 5">
            <a:extLst>
              <a:ext uri="{FF2B5EF4-FFF2-40B4-BE49-F238E27FC236}">
                <a16:creationId xmlns:a16="http://schemas.microsoft.com/office/drawing/2014/main" id="{2FDD9109-9049-AB80-A47E-94A36E4B6D3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062105C-E884-7DE1-8CE5-F9E3896D82D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58</a:t>
            </a:fld>
            <a:endParaRPr lang="en-US" sz="1200" dirty="0">
              <a:latin typeface="+mn-lt"/>
            </a:endParaRPr>
          </a:p>
        </p:txBody>
      </p:sp>
    </p:spTree>
    <p:extLst>
      <p:ext uri="{BB962C8B-B14F-4D97-AF65-F5344CB8AC3E}">
        <p14:creationId xmlns:p14="http://schemas.microsoft.com/office/powerpoint/2010/main" val="37353354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dirty="0" err="1"/>
              <a:t>ارض</a:t>
            </a:r>
            <a:r>
              <a:rPr lang="en-GB" dirty="0"/>
              <a:t> الشريحة</a:t>
            </a:r>
          </a:p>
          <a:p>
            <a:pPr algn="r" rtl="1"/>
            <a:r>
              <a:rPr lang="en-US" i="1" dirty="0"/>
              <a:t>هل لدى أي شخص أي أسئلة أو بحاجة إلى توضيح؟</a:t>
            </a:r>
          </a:p>
          <a:p>
            <a:pPr algn="r" rtl="1"/>
            <a:r>
              <a:rPr lang="en-US" i="1" dirty="0"/>
              <a:t>في الجلسة </a:t>
            </a:r>
            <a:r>
              <a:rPr lang="en-US" i="1" dirty="0" err="1"/>
              <a:t>التالية</a:t>
            </a:r>
            <a:r>
              <a:rPr lang="en-US" i="1" dirty="0"/>
              <a:t> </a:t>
            </a:r>
            <a:r>
              <a:rPr lang="ar-SA" i="1" dirty="0"/>
              <a:t>سنختم</a:t>
            </a:r>
            <a:r>
              <a:rPr lang="en-US" i="1" dirty="0"/>
              <a:t> هذه الوحدة</a:t>
            </a:r>
            <a:endParaRPr lang="en-BE" i="1" dirty="0"/>
          </a:p>
        </p:txBody>
      </p:sp>
      <p:sp>
        <p:nvSpPr>
          <p:cNvPr id="6" name="Slide Image Placeholder 5">
            <a:extLst>
              <a:ext uri="{FF2B5EF4-FFF2-40B4-BE49-F238E27FC236}">
                <a16:creationId xmlns:a16="http://schemas.microsoft.com/office/drawing/2014/main" id="{44776B07-07A2-37F5-511D-50A42EA88FD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B43DF2E-C954-78B4-1320-067700A831F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59</a:t>
            </a:fld>
            <a:endParaRPr lang="en-US" sz="1200" dirty="0">
              <a:latin typeface="+mn-lt"/>
            </a:endParaRPr>
          </a:p>
        </p:txBody>
      </p:sp>
    </p:spTree>
    <p:extLst>
      <p:ext uri="{BB962C8B-B14F-4D97-AF65-F5344CB8AC3E}">
        <p14:creationId xmlns:p14="http://schemas.microsoft.com/office/powerpoint/2010/main" val="1602703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latin typeface="Calibri" panose="020F0502020204030204" pitchFamily="34" charset="0"/>
                <a:cs typeface="Calibri" panose="020F0502020204030204" pitchFamily="34" charset="0"/>
                <a:sym typeface="Arial"/>
              </a:rPr>
              <a:t>الشرح</a:t>
            </a:r>
            <a:endParaRPr lang="en-GB" b="1" dirty="0">
              <a:latin typeface="Calibri" panose="020F0502020204030204" pitchFamily="34" charset="0"/>
              <a:cs typeface="Calibri" panose="020F0502020204030204" pitchFamily="34" charset="0"/>
              <a:sym typeface="Arial"/>
            </a:endParaRPr>
          </a:p>
          <a:p>
            <a:pPr algn="r" rtl="1"/>
            <a:r>
              <a:rPr lang="en-GB" dirty="0" err="1">
                <a:latin typeface="Calibri" panose="020F0502020204030204" pitchFamily="34" charset="0"/>
                <a:cs typeface="Calibri" panose="020F0502020204030204" pitchFamily="34" charset="0"/>
                <a:sym typeface="Arial"/>
              </a:rPr>
              <a:t>عرض</a:t>
            </a:r>
            <a:r>
              <a:rPr lang="en-GB" dirty="0">
                <a:latin typeface="Calibri" panose="020F0502020204030204" pitchFamily="34" charset="0"/>
                <a:cs typeface="Calibri" panose="020F0502020204030204" pitchFamily="34" charset="0"/>
                <a:sym typeface="Arial"/>
              </a:rPr>
              <a:t> الشريحة</a:t>
            </a:r>
          </a:p>
          <a:p>
            <a:pPr algn="r" rtl="1"/>
            <a:r>
              <a:rPr lang="en-GB" i="1" dirty="0">
                <a:latin typeface="Calibri" panose="020F0502020204030204" pitchFamily="34" charset="0"/>
                <a:cs typeface="Calibri" panose="020F0502020204030204" pitchFamily="34" charset="0"/>
                <a:sym typeface="Arial"/>
              </a:rPr>
              <a:t>نتائج حماية الطفل</a:t>
            </a:r>
          </a:p>
          <a:p>
            <a:pPr lvl="1" algn="r" rtl="1"/>
            <a:r>
              <a:rPr lang="en-GB" i="1" dirty="0">
                <a:latin typeface="Calibri" panose="020F0502020204030204" pitchFamily="34" charset="0"/>
                <a:cs typeface="Calibri" panose="020F0502020204030204" pitchFamily="34" charset="0"/>
                <a:sym typeface="Arial"/>
              </a:rPr>
              <a:t>لتقليل التعرض لمخاطر حماية الطفل التي تسبب ضررًا للأطفال (العنف أو الإساءة أو الإهمال أو الاستغلال)</a:t>
            </a:r>
          </a:p>
          <a:p>
            <a:pPr lvl="1" algn="r" rtl="1"/>
            <a:r>
              <a:rPr lang="en-GB" i="1" dirty="0">
                <a:latin typeface="Calibri" panose="020F0502020204030204" pitchFamily="34" charset="0"/>
                <a:cs typeface="Calibri" panose="020F0502020204030204" pitchFamily="34" charset="0"/>
                <a:sym typeface="Arial"/>
              </a:rPr>
              <a:t>لتقليل </a:t>
            </a:r>
            <a:r>
              <a:rPr lang="en-GB" i="1" dirty="0" err="1">
                <a:latin typeface="Calibri" panose="020F0502020204030204" pitchFamily="34" charset="0"/>
                <a:cs typeface="Calibri" panose="020F0502020204030204" pitchFamily="34" charset="0"/>
                <a:sym typeface="Arial"/>
              </a:rPr>
              <a:t>التأثير</a:t>
            </a:r>
            <a:r>
              <a:rPr lang="en-GB" i="1" dirty="0">
                <a:latin typeface="Calibri" panose="020F0502020204030204" pitchFamily="34" charset="0"/>
                <a:cs typeface="Calibri" panose="020F0502020204030204" pitchFamily="34" charset="0"/>
                <a:sym typeface="Arial"/>
              </a:rPr>
              <a:t> </a:t>
            </a:r>
            <a:r>
              <a:rPr lang="en-GB" i="1" dirty="0" err="1">
                <a:latin typeface="Calibri" panose="020F0502020204030204" pitchFamily="34" charset="0"/>
                <a:cs typeface="Calibri" panose="020F0502020204030204" pitchFamily="34" charset="0"/>
                <a:sym typeface="Arial"/>
              </a:rPr>
              <a:t>السلبي</a:t>
            </a:r>
            <a:r>
              <a:rPr lang="ar-SA" i="1" dirty="0">
                <a:latin typeface="Calibri" panose="020F0502020204030204" pitchFamily="34" charset="0"/>
                <a:cs typeface="Calibri" panose="020F0502020204030204" pitchFamily="34" charset="0"/>
                <a:sym typeface="Arial"/>
              </a:rPr>
              <a:t>، </a:t>
            </a:r>
            <a:r>
              <a:rPr lang="en-GB" i="1" dirty="0" err="1">
                <a:latin typeface="Calibri" panose="020F0502020204030204" pitchFamily="34" charset="0"/>
                <a:cs typeface="Calibri" panose="020F0502020204030204" pitchFamily="34" charset="0"/>
                <a:sym typeface="Arial"/>
              </a:rPr>
              <a:t>الضرر</a:t>
            </a:r>
            <a:r>
              <a:rPr lang="en-GB" i="1" dirty="0">
                <a:latin typeface="Calibri" panose="020F0502020204030204" pitchFamily="34" charset="0"/>
                <a:cs typeface="Calibri" panose="020F0502020204030204" pitchFamily="34" charset="0"/>
                <a:sym typeface="Arial"/>
              </a:rPr>
              <a:t> الناجم في حالة وقوع العنف.</a:t>
            </a:r>
          </a:p>
        </p:txBody>
      </p:sp>
      <p:sp>
        <p:nvSpPr>
          <p:cNvPr id="6" name="Slide Image Placeholder 5">
            <a:extLst>
              <a:ext uri="{FF2B5EF4-FFF2-40B4-BE49-F238E27FC236}">
                <a16:creationId xmlns:a16="http://schemas.microsoft.com/office/drawing/2014/main" id="{A7E20E0C-12B7-619D-E054-001FD9EC71C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A8B83C5-1054-3D71-5202-8A48B137E36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6</a:t>
            </a:fld>
            <a:endParaRPr lang="en-US" sz="1200" dirty="0">
              <a:latin typeface="+mn-lt"/>
            </a:endParaRPr>
          </a:p>
        </p:txBody>
      </p:sp>
    </p:spTree>
    <p:extLst>
      <p:ext uri="{BB962C8B-B14F-4D97-AF65-F5344CB8AC3E}">
        <p14:creationId xmlns:p14="http://schemas.microsoft.com/office/powerpoint/2010/main" val="17455989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9425" y="4229101"/>
            <a:ext cx="6140450" cy="5442609"/>
          </a:xfrm>
          <a:prstGeom prst="rect">
            <a:avLst/>
          </a:prstGeom>
        </p:spPr>
        <p:txBody>
          <a:bodyPr/>
          <a:lstStyle/>
          <a:p>
            <a:pPr marL="0" indent="0" algn="r" rtl="1">
              <a:buNone/>
            </a:pPr>
            <a:r>
              <a:rPr lang="en-GB" b="1" dirty="0"/>
              <a:t>الجلسة السادسة: </a:t>
            </a:r>
            <a:r>
              <a:rPr lang="ar-SA" b="1" dirty="0"/>
              <a:t>٣٠ دقيقة</a:t>
            </a:r>
            <a:endParaRPr lang="en-BE" b="1" dirty="0"/>
          </a:p>
        </p:txBody>
      </p:sp>
      <p:sp>
        <p:nvSpPr>
          <p:cNvPr id="6" name="Slide Image Placeholder 5">
            <a:extLst>
              <a:ext uri="{FF2B5EF4-FFF2-40B4-BE49-F238E27FC236}">
                <a16:creationId xmlns:a16="http://schemas.microsoft.com/office/drawing/2014/main" id="{0F720C98-494C-1527-05B8-F60E936BA4A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EA3BD7B-CCCA-374E-66EE-90F2B3C9B6A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60</a:t>
            </a:fld>
            <a:endParaRPr lang="en-US" sz="1200" dirty="0">
              <a:latin typeface="+mn-lt"/>
            </a:endParaRPr>
          </a:p>
        </p:txBody>
      </p:sp>
    </p:spTree>
    <p:extLst>
      <p:ext uri="{BB962C8B-B14F-4D97-AF65-F5344CB8AC3E}">
        <p14:creationId xmlns:p14="http://schemas.microsoft.com/office/powerpoint/2010/main" val="23517588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a:sym typeface="Arial"/>
              </a:rPr>
              <a:t>العمل </a:t>
            </a:r>
            <a:r>
              <a:rPr lang="en-GB" b="1" dirty="0" err="1">
                <a:sym typeface="Arial"/>
              </a:rPr>
              <a:t>الفردي</a:t>
            </a:r>
            <a:r>
              <a:rPr lang="en-GB" b="1" dirty="0">
                <a:sym typeface="Arial"/>
              </a:rPr>
              <a:t> </a:t>
            </a:r>
            <a:r>
              <a:rPr lang="ar-SA" b="1" dirty="0">
                <a:sym typeface="Arial"/>
              </a:rPr>
              <a:t>(٥ دقائق)</a:t>
            </a:r>
            <a:endParaRPr lang="en-GB" b="1" dirty="0">
              <a:sym typeface="Arial"/>
            </a:endParaRPr>
          </a:p>
          <a:p>
            <a:pPr algn="r" rtl="1"/>
            <a:r>
              <a:rPr lang="en-GB" dirty="0">
                <a:sym typeface="Arial"/>
              </a:rPr>
              <a:t>توجيه </a:t>
            </a:r>
            <a:r>
              <a:rPr lang="en-GB" dirty="0" err="1">
                <a:sym typeface="Arial"/>
              </a:rPr>
              <a:t>المشاركين</a:t>
            </a:r>
            <a:r>
              <a:rPr lang="en-GB" dirty="0">
                <a:sym typeface="Arial"/>
              </a:rPr>
              <a:t> </a:t>
            </a:r>
            <a:r>
              <a:rPr lang="en-GB" dirty="0" err="1">
                <a:sym typeface="Arial"/>
              </a:rPr>
              <a:t>إلى</a:t>
            </a:r>
            <a:r>
              <a:rPr lang="ar-SA" dirty="0">
                <a:sym typeface="Arial"/>
              </a:rPr>
              <a:t> </a:t>
            </a:r>
            <a:r>
              <a:rPr lang="ar-SA" b="1" dirty="0">
                <a:sym typeface="Arial"/>
              </a:rPr>
              <a:t>ال</a:t>
            </a:r>
            <a:r>
              <a:rPr lang="en-GB" b="1" dirty="0" err="1">
                <a:sym typeface="Arial"/>
              </a:rPr>
              <a:t>صفحة</a:t>
            </a:r>
            <a:r>
              <a:rPr lang="ar-SA" b="1" dirty="0">
                <a:sym typeface="Arial"/>
              </a:rPr>
              <a:t> ٢٠ من دليل العمل</a:t>
            </a:r>
            <a:r>
              <a:rPr lang="en-GB" b="1" dirty="0">
                <a:sym typeface="Arial"/>
              </a:rPr>
              <a:t> : أهداف التعلم والتفكير</a:t>
            </a:r>
          </a:p>
          <a:p>
            <a:pPr algn="r" rtl="1"/>
            <a:r>
              <a:rPr lang="en-GB" i="1" dirty="0">
                <a:sym typeface="Arial"/>
              </a:rPr>
              <a:t>من المهم أن تأخذ الوقت الكافي لمراجعة أهداف </a:t>
            </a:r>
            <a:r>
              <a:rPr lang="en-GB" i="1" dirty="0" err="1">
                <a:sym typeface="Arial"/>
              </a:rPr>
              <a:t>التعلم</a:t>
            </a:r>
            <a:r>
              <a:rPr lang="en-GB" i="1" dirty="0">
                <a:sym typeface="Arial"/>
              </a:rPr>
              <a:t> </a:t>
            </a:r>
            <a:r>
              <a:rPr lang="ar-SA" b="1" i="1" dirty="0">
                <a:sym typeface="Arial"/>
              </a:rPr>
              <a:t>(دليل العمل الصفحة ٥) </a:t>
            </a:r>
            <a:r>
              <a:rPr lang="en-GB" i="1" dirty="0" err="1">
                <a:sym typeface="Arial"/>
              </a:rPr>
              <a:t>والتفكير</a:t>
            </a:r>
            <a:r>
              <a:rPr lang="en-GB" i="1" dirty="0">
                <a:sym typeface="Arial"/>
              </a:rPr>
              <a:t> في إنجازاتك في نهاية هذا التدريب.</a:t>
            </a:r>
          </a:p>
          <a:p>
            <a:pPr algn="r" rtl="1"/>
            <a:r>
              <a:rPr lang="en-GB" i="1" dirty="0">
                <a:sym typeface="Arial"/>
              </a:rPr>
              <a:t>قد تتطلب بعض أهداف التعلم بعض المعلومات أو الممارسة أو الدعم من المشرف لتحقيقها بالكامل.</a:t>
            </a:r>
          </a:p>
          <a:p>
            <a:pPr algn="r" rtl="1"/>
            <a:r>
              <a:rPr lang="en-GB" i="1" dirty="0">
                <a:sym typeface="Arial"/>
              </a:rPr>
              <a:t>ألقِ نظرة على تدريب اليوم وأجب عن الأسئلة المتعلقة بأهداف </a:t>
            </a:r>
            <a:r>
              <a:rPr lang="en-GB" i="1" dirty="0" err="1">
                <a:sym typeface="Arial"/>
              </a:rPr>
              <a:t>التعلم</a:t>
            </a:r>
            <a:r>
              <a:rPr lang="en-GB" i="1" dirty="0">
                <a:sym typeface="Arial"/>
              </a:rPr>
              <a:t> </a:t>
            </a:r>
            <a:r>
              <a:rPr lang="en-GB" i="1" dirty="0" err="1">
                <a:sym typeface="Arial"/>
              </a:rPr>
              <a:t>في</a:t>
            </a:r>
            <a:r>
              <a:rPr lang="ar-SA" i="1" dirty="0">
                <a:sym typeface="Arial"/>
              </a:rPr>
              <a:t> دليلهم </a:t>
            </a:r>
            <a:r>
              <a:rPr lang="en-GB" i="1" dirty="0" err="1">
                <a:sym typeface="Arial"/>
              </a:rPr>
              <a:t>التدريبي</a:t>
            </a:r>
            <a:r>
              <a:rPr lang="en-GB" i="1" dirty="0">
                <a:sym typeface="Arial"/>
              </a:rPr>
              <a:t>.</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sym typeface="Arial"/>
              </a:rPr>
              <a:t>امنح المشاركين 5 دقائق للتفكير في هذه الأسئلة</a:t>
            </a:r>
          </a:p>
          <a:p>
            <a:pPr marL="0" marR="0" lvl="0" indent="0" algn="r" defTabSz="914400" rtl="1" eaLnBrk="1" fontAlgn="auto" latinLnBrk="0" hangingPunct="1">
              <a:lnSpc>
                <a:spcPct val="100000"/>
              </a:lnSpc>
              <a:spcBef>
                <a:spcPts val="0"/>
              </a:spcBef>
              <a:spcAft>
                <a:spcPts val="0"/>
              </a:spcAft>
              <a:buClrTx/>
              <a:buSzTx/>
              <a:buNone/>
              <a:tabLst/>
              <a:defRPr/>
            </a:pPr>
            <a:endParaRPr lang="en-GB" dirty="0">
              <a:sym typeface="Arial"/>
            </a:endParaRPr>
          </a:p>
          <a:p>
            <a:pPr marL="0" indent="0" algn="r" rtl="1">
              <a:buNone/>
            </a:pPr>
            <a:r>
              <a:rPr lang="en-GB" b="1" dirty="0">
                <a:sym typeface="Arial"/>
              </a:rPr>
              <a:t>مناقشة </a:t>
            </a:r>
            <a:r>
              <a:rPr lang="en-GB" b="1" dirty="0" err="1">
                <a:sym typeface="Arial"/>
              </a:rPr>
              <a:t>عامة</a:t>
            </a:r>
            <a:r>
              <a:rPr lang="en-GB" b="1" dirty="0">
                <a:sym typeface="Arial"/>
              </a:rPr>
              <a:t> </a:t>
            </a:r>
            <a:r>
              <a:rPr lang="ar-SA" b="1" dirty="0">
                <a:sym typeface="Arial"/>
              </a:rPr>
              <a:t>(٥ دقائق)</a:t>
            </a:r>
            <a:endParaRPr lang="en-GB" b="1" dirty="0">
              <a:sym typeface="Arial"/>
            </a:endParaRPr>
          </a:p>
          <a:p>
            <a:pPr algn="r" rtl="1"/>
            <a:r>
              <a:rPr lang="en-GB" i="1" dirty="0" err="1">
                <a:sym typeface="Arial"/>
              </a:rPr>
              <a:t>هل</a:t>
            </a:r>
            <a:r>
              <a:rPr lang="en-GB" i="1" dirty="0">
                <a:sym typeface="Arial"/>
              </a:rPr>
              <a:t> يرغب أي شخص في مشاركة:</a:t>
            </a:r>
          </a:p>
          <a:p>
            <a:pPr lvl="1" algn="r" rtl="1"/>
            <a:r>
              <a:rPr lang="en-GB" i="1" dirty="0">
                <a:sym typeface="Arial"/>
              </a:rPr>
              <a:t>ما هي أهداف التعلم التي تحتاج إلى مزيد من المعلومات أو الممارسة أو الدعم لتحقيقها بالكامل؟</a:t>
            </a:r>
          </a:p>
          <a:p>
            <a:pPr lvl="1" algn="r" rtl="1"/>
            <a:r>
              <a:rPr lang="en-GB" i="1" dirty="0">
                <a:sym typeface="Arial"/>
              </a:rPr>
              <a:t>ما هي أهداف التعلم التي تشعر بالثقة حيالها؟</a:t>
            </a:r>
          </a:p>
          <a:p>
            <a:pPr algn="r" rtl="1"/>
            <a:endParaRPr lang="en-GB" i="1" dirty="0">
              <a:sym typeface="Arial"/>
            </a:endParaRPr>
          </a:p>
          <a:p>
            <a:pPr marL="0" indent="0" algn="r" rtl="1">
              <a:buNone/>
            </a:pPr>
            <a:r>
              <a:rPr lang="en-GB" b="1" dirty="0">
                <a:sym typeface="Arial"/>
              </a:rPr>
              <a:t>العمل </a:t>
            </a:r>
            <a:r>
              <a:rPr lang="en-GB" b="1" dirty="0" err="1">
                <a:sym typeface="Arial"/>
              </a:rPr>
              <a:t>الفردي</a:t>
            </a:r>
            <a:r>
              <a:rPr lang="en-GB" b="1" dirty="0">
                <a:sym typeface="Arial"/>
              </a:rPr>
              <a:t> </a:t>
            </a:r>
            <a:r>
              <a:rPr lang="ar-SA" b="1" dirty="0">
                <a:sym typeface="Arial"/>
              </a:rPr>
              <a:t>(٥ دقائق)</a:t>
            </a:r>
            <a:endParaRPr lang="en-GB" b="1" dirty="0">
              <a:sym typeface="Arial"/>
            </a:endParaRPr>
          </a:p>
          <a:p>
            <a:pPr algn="r" rtl="1"/>
            <a:r>
              <a:rPr lang="en-GB" dirty="0" err="1">
                <a:sym typeface="Arial"/>
              </a:rPr>
              <a:t>اكمل</a:t>
            </a:r>
            <a:r>
              <a:rPr lang="en-GB" dirty="0">
                <a:sym typeface="Arial"/>
              </a:rPr>
              <a:t> </a:t>
            </a:r>
            <a:r>
              <a:rPr lang="en-GB" dirty="0" err="1">
                <a:sym typeface="Arial"/>
              </a:rPr>
              <a:t>في</a:t>
            </a:r>
            <a:r>
              <a:rPr lang="ar-SA" b="1" dirty="0">
                <a:sym typeface="Arial"/>
              </a:rPr>
              <a:t> ال</a:t>
            </a:r>
            <a:r>
              <a:rPr lang="en-GB" b="1" dirty="0" err="1">
                <a:sym typeface="Arial"/>
              </a:rPr>
              <a:t>صفحة</a:t>
            </a:r>
            <a:r>
              <a:rPr lang="ar-SA" b="1" dirty="0">
                <a:sym typeface="Arial"/>
              </a:rPr>
              <a:t> ٢٠ من دليل العمل</a:t>
            </a:r>
            <a:r>
              <a:rPr lang="en-GB" b="1" dirty="0">
                <a:sym typeface="Arial"/>
              </a:rPr>
              <a:t> : </a:t>
            </a:r>
            <a:r>
              <a:rPr lang="en-GB" b="1" dirty="0" err="1">
                <a:sym typeface="Arial"/>
              </a:rPr>
              <a:t>أهداف</a:t>
            </a:r>
            <a:r>
              <a:rPr lang="en-GB" b="1" dirty="0">
                <a:sym typeface="Arial"/>
              </a:rPr>
              <a:t> </a:t>
            </a:r>
            <a:r>
              <a:rPr lang="en-GB" b="1" dirty="0" err="1">
                <a:sym typeface="Arial"/>
              </a:rPr>
              <a:t>التعلم</a:t>
            </a:r>
            <a:r>
              <a:rPr lang="en-GB" b="1" dirty="0">
                <a:sym typeface="Arial"/>
              </a:rPr>
              <a:t> </a:t>
            </a:r>
            <a:r>
              <a:rPr lang="en-GB" b="1" dirty="0" err="1">
                <a:sym typeface="Arial"/>
              </a:rPr>
              <a:t>والتفكير</a:t>
            </a:r>
            <a:endParaRPr lang="ar-SA" b="1" dirty="0">
              <a:sym typeface="Arial"/>
            </a:endParaRPr>
          </a:p>
          <a:p>
            <a:pPr algn="r" rtl="1"/>
            <a:r>
              <a:rPr lang="en-GB" i="1" dirty="0" err="1">
                <a:sym typeface="Arial"/>
              </a:rPr>
              <a:t>ما</a:t>
            </a:r>
            <a:r>
              <a:rPr lang="en-GB" i="1" dirty="0">
                <a:sym typeface="Arial"/>
              </a:rPr>
              <a:t> الذي فاجأك؟</a:t>
            </a:r>
          </a:p>
          <a:p>
            <a:pPr algn="r" rtl="1"/>
            <a:r>
              <a:rPr lang="en-GB" i="1" dirty="0">
                <a:sym typeface="Arial"/>
              </a:rPr>
              <a:t>ما </a:t>
            </a:r>
            <a:r>
              <a:rPr lang="en-GB" i="1" dirty="0" err="1">
                <a:sym typeface="Arial"/>
              </a:rPr>
              <a:t>هو</a:t>
            </a:r>
            <a:r>
              <a:rPr lang="en-GB" i="1" dirty="0">
                <a:sym typeface="Arial"/>
              </a:rPr>
              <a:t> </a:t>
            </a:r>
            <a:r>
              <a:rPr lang="en-GB" i="1" dirty="0" err="1">
                <a:sym typeface="Arial"/>
              </a:rPr>
              <a:t>التحدي</a:t>
            </a:r>
            <a:r>
              <a:rPr lang="ar-SA" i="1" dirty="0">
                <a:sym typeface="Arial"/>
              </a:rPr>
              <a:t> بالنسبة لك</a:t>
            </a:r>
            <a:r>
              <a:rPr lang="en-GB" i="1" dirty="0">
                <a:sym typeface="Arial"/>
              </a:rPr>
              <a:t>؟</a:t>
            </a:r>
          </a:p>
          <a:p>
            <a:pPr algn="r" rtl="1"/>
            <a:r>
              <a:rPr lang="en-GB" i="1" dirty="0">
                <a:sym typeface="Arial"/>
              </a:rPr>
              <a:t>ماذا كنت ترغب في معرفة المزيد عنه؟</a:t>
            </a:r>
          </a:p>
          <a:p>
            <a:pPr algn="r" rtl="1"/>
            <a:r>
              <a:rPr lang="en-GB" i="0" dirty="0">
                <a:sym typeface="Arial"/>
              </a:rPr>
              <a:t>امنح </a:t>
            </a:r>
            <a:r>
              <a:rPr lang="en-GB" i="0" dirty="0" err="1">
                <a:sym typeface="Arial"/>
              </a:rPr>
              <a:t>المشاركين</a:t>
            </a:r>
            <a:r>
              <a:rPr lang="en-GB" i="0" dirty="0">
                <a:sym typeface="Arial"/>
              </a:rPr>
              <a:t> </a:t>
            </a:r>
            <a:r>
              <a:rPr lang="ar-SA" i="0" dirty="0">
                <a:sym typeface="Arial"/>
              </a:rPr>
              <a:t>٥</a:t>
            </a:r>
            <a:r>
              <a:rPr lang="en-GB" i="0" dirty="0">
                <a:sym typeface="Arial"/>
              </a:rPr>
              <a:t> دقائق للتفكير في هذه الأسئلة</a:t>
            </a:r>
          </a:p>
          <a:p>
            <a:pPr algn="r" rtl="1"/>
            <a:endParaRPr lang="en-GB" dirty="0">
              <a:sym typeface="Arial"/>
            </a:endParaRPr>
          </a:p>
          <a:p>
            <a:pPr marL="0" indent="0" algn="r" rtl="1">
              <a:buNone/>
            </a:pPr>
            <a:r>
              <a:rPr lang="en-GB" b="1" dirty="0">
                <a:sym typeface="Arial"/>
              </a:rPr>
              <a:t>مناقشة </a:t>
            </a:r>
            <a:r>
              <a:rPr lang="en-GB" b="1" dirty="0" err="1">
                <a:sym typeface="Arial"/>
              </a:rPr>
              <a:t>عامة</a:t>
            </a:r>
            <a:r>
              <a:rPr lang="en-GB" b="1" dirty="0">
                <a:sym typeface="Arial"/>
              </a:rPr>
              <a:t> </a:t>
            </a:r>
            <a:r>
              <a:rPr lang="ar-SA" b="1" dirty="0">
                <a:sym typeface="Arial"/>
              </a:rPr>
              <a:t>(٥ دقائق)</a:t>
            </a:r>
            <a:endParaRPr lang="en-GB" b="1" dirty="0">
              <a:sym typeface="Arial"/>
            </a:endParaRPr>
          </a:p>
          <a:p>
            <a:pPr algn="r" rtl="1"/>
            <a:r>
              <a:rPr lang="en-GB" i="1" dirty="0" err="1">
                <a:sym typeface="Arial"/>
              </a:rPr>
              <a:t>هل</a:t>
            </a:r>
            <a:r>
              <a:rPr lang="en-GB" i="1" dirty="0">
                <a:sym typeface="Arial"/>
              </a:rPr>
              <a:t> </a:t>
            </a:r>
            <a:r>
              <a:rPr lang="en-GB" i="1" dirty="0" err="1">
                <a:sym typeface="Arial"/>
              </a:rPr>
              <a:t>يرغب</a:t>
            </a:r>
            <a:r>
              <a:rPr lang="en-GB" i="1" dirty="0">
                <a:sym typeface="Arial"/>
              </a:rPr>
              <a:t> </a:t>
            </a:r>
            <a:r>
              <a:rPr lang="en-GB" i="1" dirty="0" err="1">
                <a:sym typeface="Arial"/>
              </a:rPr>
              <a:t>أي</a:t>
            </a:r>
            <a:r>
              <a:rPr lang="en-GB" i="1" dirty="0">
                <a:sym typeface="Arial"/>
              </a:rPr>
              <a:t> </a:t>
            </a:r>
            <a:r>
              <a:rPr lang="en-GB" i="1" dirty="0" err="1">
                <a:sym typeface="Arial"/>
              </a:rPr>
              <a:t>شخص</a:t>
            </a:r>
            <a:r>
              <a:rPr lang="en-GB" i="1" dirty="0">
                <a:sym typeface="Arial"/>
              </a:rPr>
              <a:t> </a:t>
            </a:r>
            <a:r>
              <a:rPr lang="en-GB" i="1" dirty="0" err="1">
                <a:sym typeface="Arial"/>
              </a:rPr>
              <a:t>في</a:t>
            </a:r>
            <a:r>
              <a:rPr lang="en-GB" i="1" dirty="0">
                <a:sym typeface="Arial"/>
              </a:rPr>
              <a:t> </a:t>
            </a:r>
            <a:r>
              <a:rPr lang="en-GB" i="1" dirty="0" err="1">
                <a:sym typeface="Arial"/>
              </a:rPr>
              <a:t>مشاركة</a:t>
            </a:r>
            <a:r>
              <a:rPr lang="en-GB" i="1" dirty="0">
                <a:sym typeface="Arial"/>
              </a:rPr>
              <a:t>:</a:t>
            </a:r>
          </a:p>
          <a:p>
            <a:pPr lvl="1" algn="r" rtl="1"/>
            <a:r>
              <a:rPr lang="en-GB" i="1" dirty="0" err="1">
                <a:sym typeface="Arial"/>
              </a:rPr>
              <a:t>شيء</a:t>
            </a:r>
            <a:r>
              <a:rPr lang="en-GB" i="1" dirty="0">
                <a:sym typeface="Arial"/>
              </a:rPr>
              <a:t> </a:t>
            </a:r>
            <a:r>
              <a:rPr lang="ar-SA" i="1" dirty="0">
                <a:sym typeface="Arial"/>
              </a:rPr>
              <a:t>تعلمه </a:t>
            </a:r>
            <a:r>
              <a:rPr lang="en-GB" i="1" dirty="0" err="1">
                <a:sym typeface="Arial"/>
              </a:rPr>
              <a:t>اليوم</a:t>
            </a:r>
            <a:r>
              <a:rPr lang="en-GB" i="1" dirty="0">
                <a:sym typeface="Arial"/>
              </a:rPr>
              <a:t>؟</a:t>
            </a:r>
          </a:p>
          <a:p>
            <a:pPr lvl="1" algn="r" rtl="1"/>
            <a:r>
              <a:rPr lang="en-GB" i="1" dirty="0">
                <a:sym typeface="Arial"/>
              </a:rPr>
              <a:t>شيء تريد معرفة المزيد عنه؟</a:t>
            </a:r>
          </a:p>
          <a:p>
            <a:pPr algn="r" rtl="1"/>
            <a:r>
              <a:rPr lang="en-GB" i="0" dirty="0">
                <a:sym typeface="Arial"/>
              </a:rPr>
              <a:t>اشرح متى سيبدأ التدريب على الوحدة التالية</a:t>
            </a:r>
          </a:p>
          <a:p>
            <a:pPr algn="r" rtl="1"/>
            <a:r>
              <a:rPr lang="en-GB" i="0" dirty="0">
                <a:sym typeface="Arial"/>
              </a:rPr>
              <a:t>اشكر المشاركين على مشاركتهم</a:t>
            </a:r>
            <a:endParaRPr lang="en-GB" dirty="0">
              <a:sym typeface="Arial"/>
            </a:endParaRPr>
          </a:p>
        </p:txBody>
      </p:sp>
      <p:sp>
        <p:nvSpPr>
          <p:cNvPr id="8" name="Slide Image Placeholder 7">
            <a:extLst>
              <a:ext uri="{FF2B5EF4-FFF2-40B4-BE49-F238E27FC236}">
                <a16:creationId xmlns:a16="http://schemas.microsoft.com/office/drawing/2014/main" id="{8B71AD52-717B-91A9-6B72-3F8C7E2CE14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1579C68-35D1-F4C6-F064-2614C0C5D0C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61</a:t>
            </a:fld>
            <a:endParaRPr lang="en-US" sz="1200" dirty="0">
              <a:latin typeface="+mn-lt"/>
            </a:endParaRPr>
          </a:p>
        </p:txBody>
      </p:sp>
    </p:spTree>
    <p:extLst>
      <p:ext uri="{BB962C8B-B14F-4D97-AF65-F5344CB8AC3E}">
        <p14:creationId xmlns:p14="http://schemas.microsoft.com/office/powerpoint/2010/main" val="21080230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a:latin typeface="Calibri" panose="020F0502020204030204" pitchFamily="34" charset="0"/>
                <a:cs typeface="Calibri" panose="020F0502020204030204" pitchFamily="34" charset="0"/>
              </a:rPr>
              <a:t>مقدمة</a:t>
            </a:r>
          </a:p>
          <a:p>
            <a:pPr algn="r" rtl="1"/>
            <a:r>
              <a:rPr lang="en-GB" i="1" dirty="0">
                <a:latin typeface="Calibri" panose="020F0502020204030204" pitchFamily="34" charset="0"/>
                <a:cs typeface="Calibri" panose="020F0502020204030204" pitchFamily="34" charset="0"/>
              </a:rPr>
              <a:t>اجلس بشكل مريح على الكراسي أو على الأرض.</a:t>
            </a:r>
          </a:p>
          <a:p>
            <a:pPr algn="r" rtl="1"/>
            <a:r>
              <a:rPr lang="en-GB" i="1" dirty="0">
                <a:latin typeface="Calibri" panose="020F0502020204030204" pitchFamily="34" charset="0"/>
                <a:cs typeface="Calibri" panose="020F0502020204030204" pitchFamily="34" charset="0"/>
              </a:rPr>
              <a:t>اليوم سنقوم بنوع من التنفس </a:t>
            </a:r>
            <a:r>
              <a:rPr lang="en-GB" i="1" dirty="0" err="1">
                <a:latin typeface="Calibri" panose="020F0502020204030204" pitchFamily="34" charset="0"/>
                <a:cs typeface="Calibri" panose="020F0502020204030204" pitchFamily="34" charset="0"/>
              </a:rPr>
              <a:t>يسمى</a:t>
            </a:r>
            <a:r>
              <a:rPr lang="en-GB" i="1" dirty="0">
                <a:latin typeface="Calibri" panose="020F0502020204030204" pitchFamily="34" charset="0"/>
                <a:cs typeface="Calibri" panose="020F0502020204030204" pitchFamily="34" charset="0"/>
              </a:rPr>
              <a:t> "</a:t>
            </a:r>
            <a:r>
              <a:rPr lang="ar-SA" i="1" dirty="0">
                <a:latin typeface="Calibri" panose="020F0502020204030204" pitchFamily="34" charset="0"/>
                <a:cs typeface="Calibri" panose="020F0502020204030204" pitchFamily="34" charset="0"/>
              </a:rPr>
              <a:t>تنفس الصندوق</a:t>
            </a:r>
            <a:r>
              <a:rPr lang="en-GB" i="1" dirty="0">
                <a:latin typeface="Calibri" panose="020F0502020204030204" pitchFamily="34" charset="0"/>
                <a:cs typeface="Calibri" panose="020F0502020204030204" pitchFamily="34" charset="0"/>
              </a:rPr>
              <a:t>"</a:t>
            </a:r>
          </a:p>
          <a:p>
            <a:pPr lvl="1" algn="r" rtl="1"/>
            <a:r>
              <a:rPr lang="en-GB" i="1" dirty="0">
                <a:latin typeface="Calibri" panose="020F0502020204030204" pitchFamily="34" charset="0"/>
                <a:cs typeface="Calibri" panose="020F0502020204030204" pitchFamily="34" charset="0"/>
              </a:rPr>
              <a:t>يمكن أن يساعدك على إبطاء تنفسك </a:t>
            </a:r>
            <a:r>
              <a:rPr lang="en-GB" i="1" dirty="0" err="1">
                <a:latin typeface="Calibri" panose="020F0502020204030204" pitchFamily="34" charset="0"/>
                <a:cs typeface="Calibri" panose="020F0502020204030204" pitchFamily="34" charset="0"/>
              </a:rPr>
              <a:t>وجعلك</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تشعر</a:t>
            </a:r>
            <a:r>
              <a:rPr lang="ar-SA" i="1" noProof="0" dirty="0">
                <a:latin typeface="Calibri" panose="020F0502020204030204" pitchFamily="34" charset="0"/>
                <a:cs typeface="Calibri" panose="020F0502020204030204" pitchFamily="34" charset="0"/>
              </a:rPr>
              <a:t>بالهدوء</a:t>
            </a:r>
            <a:endParaRPr lang="en-US" i="1" noProof="0" dirty="0">
              <a:latin typeface="Calibri" panose="020F0502020204030204" pitchFamily="34" charset="0"/>
              <a:cs typeface="Calibri" panose="020F0502020204030204" pitchFamily="34" charset="0"/>
            </a:endParaRPr>
          </a:p>
          <a:p>
            <a:pPr lvl="1" algn="r" rtl="1"/>
            <a:r>
              <a:rPr lang="ar-SA" i="1" dirty="0">
                <a:latin typeface="Calibri" panose="020F0502020204030204" pitchFamily="34" charset="0"/>
                <a:cs typeface="Calibri" panose="020F0502020204030204" pitchFamily="34" charset="0"/>
              </a:rPr>
              <a:t>تنفس الصندوق هو نفس نستنشق فيه، ونحبس التنفس، ثم نقوم بالزفير، ونتوقف بدون تنفس لنفس القدر من الوقت.</a:t>
            </a:r>
            <a:r>
              <a:rPr lang="en-GB" i="1" dirty="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a:p>
            <a:pPr algn="r" rtl="1"/>
            <a:r>
              <a:rPr lang="en-GB" i="1" dirty="0" err="1">
                <a:latin typeface="Calibri" panose="020F0502020204030204" pitchFamily="34" charset="0"/>
                <a:cs typeface="Calibri" panose="020F0502020204030204" pitchFamily="34" charset="0"/>
              </a:rPr>
              <a:t>شاهد</a:t>
            </a:r>
            <a:r>
              <a:rPr lang="en-GB" i="1" dirty="0">
                <a:latin typeface="Calibri" panose="020F0502020204030204" pitchFamily="34" charset="0"/>
                <a:cs typeface="Calibri" panose="020F0502020204030204" pitchFamily="34" charset="0"/>
              </a:rPr>
              <a:t> كما أعطي مثالا. ليس عليك أن تتنفس معي بعد.</a:t>
            </a:r>
          </a:p>
          <a:p>
            <a:pPr lvl="1" algn="r" rtl="1"/>
            <a:r>
              <a:rPr lang="en-GB" i="1" dirty="0" err="1">
                <a:latin typeface="Calibri" panose="020F0502020204030204" pitchFamily="34" charset="0"/>
                <a:cs typeface="Calibri" panose="020F0502020204030204" pitchFamily="34" charset="0"/>
              </a:rPr>
              <a:t>عندما</a:t>
            </a:r>
            <a:r>
              <a:rPr lang="ar-SA" i="1" dirty="0">
                <a:latin typeface="Calibri" panose="020F0502020204030204" pitchFamily="34" charset="0"/>
                <a:cs typeface="Calibri" panose="020F0502020204030204" pitchFamily="34" charset="0"/>
              </a:rPr>
              <a:t> نقوم بتنفس الصندوق، </a:t>
            </a:r>
            <a:r>
              <a:rPr lang="en-GB" i="1" dirty="0">
                <a:latin typeface="Calibri" panose="020F0502020204030204" pitchFamily="34" charset="0"/>
                <a:cs typeface="Calibri" panose="020F0502020204030204" pitchFamily="34" charset="0"/>
              </a:rPr>
              <a:t> سنفعله هكذا</a:t>
            </a:r>
          </a:p>
          <a:p>
            <a:pPr lvl="1" algn="r" rtl="1"/>
            <a:r>
              <a:rPr lang="ar-SA" i="1" dirty="0" err="1">
                <a:latin typeface="Calibri" panose="020F0502020204030204" pitchFamily="34" charset="0"/>
                <a:cs typeface="Calibri" panose="020F0502020204030204" pitchFamily="34" charset="0"/>
              </a:rPr>
              <a:t>اسنتشاق</a:t>
            </a:r>
            <a:r>
              <a:rPr lang="ar-SA" i="1" dirty="0">
                <a:latin typeface="Calibri" panose="020F0502020204030204" pitchFamily="34" charset="0"/>
                <a:cs typeface="Calibri" panose="020F0502020204030204" pitchFamily="34" charset="0"/>
              </a:rPr>
              <a:t> ٢...٣..٤...</a:t>
            </a:r>
            <a:r>
              <a:rPr lang="en-GB" i="1" dirty="0">
                <a:latin typeface="Calibri" panose="020F0502020204030204" pitchFamily="34" charset="0"/>
                <a:cs typeface="Calibri" panose="020F0502020204030204" pitchFamily="34" charset="0"/>
              </a:rPr>
              <a:t>؛ </a:t>
            </a:r>
            <a:r>
              <a:rPr lang="ar-SA" i="1" dirty="0">
                <a:latin typeface="Calibri" panose="020F0502020204030204" pitchFamily="34" charset="0"/>
                <a:cs typeface="Calibri" panose="020F0502020204030204" pitchFamily="34" charset="0"/>
              </a:rPr>
              <a:t>توقف (امسك النفس)  ٢...٣..٤...  </a:t>
            </a:r>
            <a:r>
              <a:rPr lang="en-GB" i="1" dirty="0" err="1">
                <a:latin typeface="Calibri" panose="020F0502020204030204" pitchFamily="34" charset="0"/>
                <a:cs typeface="Calibri" panose="020F0502020204030204" pitchFamily="34" charset="0"/>
              </a:rPr>
              <a:t>زفير</a:t>
            </a:r>
            <a:r>
              <a:rPr lang="en-GB" i="1" dirty="0">
                <a:latin typeface="Calibri" panose="020F0502020204030204" pitchFamily="34" charset="0"/>
                <a:cs typeface="Calibri" panose="020F0502020204030204" pitchFamily="34" charset="0"/>
              </a:rPr>
              <a:t> </a:t>
            </a:r>
            <a:r>
              <a:rPr lang="ar-SA" i="1" dirty="0">
                <a:latin typeface="Calibri" panose="020F0502020204030204" pitchFamily="34" charset="0"/>
                <a:cs typeface="Calibri" panose="020F0502020204030204" pitchFamily="34" charset="0"/>
              </a:rPr>
              <a:t>٢...٣..٤...</a:t>
            </a:r>
            <a:r>
              <a:rPr lang="en-GB" i="1" dirty="0">
                <a:latin typeface="Calibri" panose="020F0502020204030204" pitchFamily="34" charset="0"/>
                <a:cs typeface="Calibri" panose="020F0502020204030204" pitchFamily="34" charset="0"/>
              </a:rPr>
              <a:t>؛ </a:t>
            </a:r>
            <a:r>
              <a:rPr lang="ar-SA" i="1" dirty="0">
                <a:latin typeface="Calibri" panose="020F0502020204030204" pitchFamily="34" charset="0"/>
                <a:cs typeface="Calibri" panose="020F0502020204030204" pitchFamily="34" charset="0"/>
              </a:rPr>
              <a:t>توقف (امسك النفس) ٢...٣..٤...</a:t>
            </a:r>
          </a:p>
          <a:p>
            <a:pPr lvl="1" algn="r" rtl="1"/>
            <a:r>
              <a:rPr lang="en-GB" i="1" dirty="0" err="1">
                <a:latin typeface="Calibri" panose="020F0502020204030204" pitchFamily="34" charset="0"/>
                <a:cs typeface="Calibri" panose="020F0502020204030204" pitchFamily="34" charset="0"/>
              </a:rPr>
              <a:t>هل</a:t>
            </a:r>
            <a:r>
              <a:rPr lang="en-GB" i="1" dirty="0">
                <a:latin typeface="Calibri" panose="020F0502020204030204" pitchFamily="34" charset="0"/>
                <a:cs typeface="Calibri" panose="020F0502020204030204" pitchFamily="34" charset="0"/>
              </a:rPr>
              <a:t> هذا المثال واضح؟</a:t>
            </a:r>
          </a:p>
          <a:p>
            <a:pPr lvl="1" algn="r" rtl="1"/>
            <a:r>
              <a:rPr lang="en-GB" dirty="0">
                <a:latin typeface="Calibri" panose="020F0502020204030204" pitchFamily="34" charset="0"/>
                <a:cs typeface="Calibri" panose="020F0502020204030204" pitchFamily="34" charset="0"/>
              </a:rPr>
              <a:t>أعط المثال مرة أخرى إذا لم يكن واضحًا.</a:t>
            </a:r>
          </a:p>
          <a:p>
            <a:pPr algn="r" rtl="1"/>
            <a:r>
              <a:rPr lang="en-GB" i="1" dirty="0">
                <a:latin typeface="Calibri" panose="020F0502020204030204" pitchFamily="34" charset="0"/>
                <a:cs typeface="Calibri" panose="020F0502020204030204" pitchFamily="34" charset="0"/>
              </a:rPr>
              <a:t>في </a:t>
            </a:r>
            <a:r>
              <a:rPr lang="en-GB" i="1" dirty="0" err="1">
                <a:latin typeface="Calibri" panose="020F0502020204030204" pitchFamily="34" charset="0"/>
                <a:cs typeface="Calibri" panose="020F0502020204030204" pitchFamily="34" charset="0"/>
              </a:rPr>
              <a:t>بعض</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الأحيان</a:t>
            </a:r>
            <a:r>
              <a:rPr lang="ar-SA"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قد</a:t>
            </a:r>
            <a:r>
              <a:rPr lang="en-GB" i="1" dirty="0">
                <a:latin typeface="Calibri" panose="020F0502020204030204" pitchFamily="34" charset="0"/>
                <a:cs typeface="Calibri" panose="020F0502020204030204" pitchFamily="34" charset="0"/>
              </a:rPr>
              <a:t> يجعلك هذا التنفس تشعر بالتوتر أو الذعر </a:t>
            </a:r>
            <a:r>
              <a:rPr lang="en-GB" i="1" dirty="0" err="1">
                <a:latin typeface="Calibri" panose="020F0502020204030204" pitchFamily="34" charset="0"/>
                <a:cs typeface="Calibri" panose="020F0502020204030204" pitchFamily="34" charset="0"/>
              </a:rPr>
              <a:t>قليلاً</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خاصةً</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عند</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الت</a:t>
            </a:r>
            <a:r>
              <a:rPr lang="ar-SA" i="1" dirty="0">
                <a:latin typeface="Calibri" panose="020F0502020204030204" pitchFamily="34" charset="0"/>
                <a:cs typeface="Calibri" panose="020F0502020204030204" pitchFamily="34" charset="0"/>
              </a:rPr>
              <a:t>وقف (إمساك التنفس)</a:t>
            </a:r>
            <a:r>
              <a:rPr lang="en-GB" i="1" dirty="0">
                <a:latin typeface="Calibri" panose="020F0502020204030204" pitchFamily="34" charset="0"/>
                <a:cs typeface="Calibri" panose="020F0502020204030204" pitchFamily="34" charset="0"/>
              </a:rPr>
              <a:t>.</a:t>
            </a:r>
          </a:p>
          <a:p>
            <a:pPr lvl="1" algn="r" rtl="1"/>
            <a:r>
              <a:rPr lang="en-GB" i="1" dirty="0">
                <a:latin typeface="Calibri" panose="020F0502020204030204" pitchFamily="34" charset="0"/>
                <a:cs typeface="Calibri" panose="020F0502020204030204" pitchFamily="34" charset="0"/>
              </a:rPr>
              <a:t>إذا بدأ هذا </a:t>
            </a:r>
            <a:r>
              <a:rPr lang="en-GB" i="1" dirty="0" err="1">
                <a:latin typeface="Calibri" panose="020F0502020204030204" pitchFamily="34" charset="0"/>
                <a:cs typeface="Calibri" panose="020F0502020204030204" pitchFamily="34" charset="0"/>
              </a:rPr>
              <a:t>في</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الحدوث</a:t>
            </a:r>
            <a:r>
              <a:rPr lang="ar-SA"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يمكنك</a:t>
            </a:r>
            <a:r>
              <a:rPr lang="en-GB" i="1" dirty="0">
                <a:latin typeface="Calibri" panose="020F0502020204030204" pitchFamily="34" charset="0"/>
                <a:cs typeface="Calibri" panose="020F0502020204030204" pitchFamily="34" charset="0"/>
              </a:rPr>
              <a:t> دائمًا العودة إلى التنفس الطبيعي</a:t>
            </a:r>
          </a:p>
          <a:p>
            <a:pPr lvl="1" algn="r" rtl="1"/>
            <a:r>
              <a:rPr lang="en-GB" i="1" dirty="0">
                <a:latin typeface="Calibri" panose="020F0502020204030204" pitchFamily="34" charset="0"/>
                <a:cs typeface="Calibri" panose="020F0502020204030204" pitchFamily="34" charset="0"/>
              </a:rPr>
              <a:t>ثم </a:t>
            </a:r>
            <a:r>
              <a:rPr lang="en-GB" i="1" dirty="0" err="1">
                <a:latin typeface="Calibri" panose="020F0502020204030204" pitchFamily="34" charset="0"/>
                <a:cs typeface="Calibri" panose="020F0502020204030204" pitchFamily="34" charset="0"/>
              </a:rPr>
              <a:t>ابدأ</a:t>
            </a:r>
            <a:r>
              <a:rPr lang="en-GB" i="1" dirty="0">
                <a:latin typeface="Calibri" panose="020F0502020204030204" pitchFamily="34" charset="0"/>
                <a:cs typeface="Calibri" panose="020F0502020204030204" pitchFamily="34" charset="0"/>
              </a:rPr>
              <a:t> </a:t>
            </a:r>
            <a:r>
              <a:rPr lang="ar-SA" i="1" dirty="0">
                <a:latin typeface="Calibri" panose="020F0502020204030204" pitchFamily="34" charset="0"/>
                <a:cs typeface="Calibri" panose="020F0502020204030204" pitchFamily="34" charset="0"/>
              </a:rPr>
              <a:t>ب</a:t>
            </a:r>
            <a:r>
              <a:rPr lang="en-GB" i="1" dirty="0" err="1">
                <a:latin typeface="Calibri" panose="020F0502020204030204" pitchFamily="34" charset="0"/>
                <a:cs typeface="Calibri" panose="020F0502020204030204" pitchFamily="34" charset="0"/>
              </a:rPr>
              <a:t>تنفس</a:t>
            </a:r>
            <a:r>
              <a:rPr lang="en-GB" i="1" dirty="0">
                <a:latin typeface="Calibri" panose="020F0502020204030204" pitchFamily="34" charset="0"/>
                <a:cs typeface="Calibri" panose="020F0502020204030204" pitchFamily="34" charset="0"/>
              </a:rPr>
              <a:t> الصندوق مرة أخرى عندما يكونون جاهزين.</a:t>
            </a:r>
          </a:p>
          <a:p>
            <a:pPr algn="r" rtl="1"/>
            <a:r>
              <a:rPr lang="en-GB" i="1" dirty="0" err="1">
                <a:latin typeface="Calibri" panose="020F0502020204030204" pitchFamily="34" charset="0"/>
                <a:cs typeface="Calibri" panose="020F0502020204030204" pitchFamily="34" charset="0"/>
              </a:rPr>
              <a:t>هل</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انت</a:t>
            </a:r>
            <a:r>
              <a:rPr lang="ar-SA" i="1" dirty="0" err="1">
                <a:latin typeface="Calibri" panose="020F0502020204030204" pitchFamily="34" charset="0"/>
                <a:cs typeface="Calibri" panose="020F0502020204030204" pitchFamily="34" charset="0"/>
              </a:rPr>
              <a:t>م</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مستعد</a:t>
            </a:r>
            <a:r>
              <a:rPr lang="ar-SA" i="1" dirty="0">
                <a:latin typeface="Calibri" panose="020F0502020204030204" pitchFamily="34" charset="0"/>
                <a:cs typeface="Calibri" panose="020F0502020204030204" pitchFamily="34" charset="0"/>
              </a:rPr>
              <a:t>بن</a:t>
            </a:r>
            <a:r>
              <a:rPr lang="en-GB" i="1" dirty="0">
                <a:latin typeface="Calibri" panose="020F0502020204030204" pitchFamily="34" charset="0"/>
                <a:cs typeface="Calibri" panose="020F0502020204030204" pitchFamily="34" charset="0"/>
              </a:rPr>
              <a:t> للبدء؟</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latin typeface="Calibri" panose="020F0502020204030204" pitchFamily="34" charset="0"/>
                <a:cs typeface="Calibri" panose="020F0502020204030204" pitchFamily="34" charset="0"/>
              </a:rPr>
              <a:t>تمرين العناية </a:t>
            </a:r>
            <a:r>
              <a:rPr lang="en-GB" b="1" dirty="0" err="1">
                <a:latin typeface="Calibri" panose="020F0502020204030204" pitchFamily="34" charset="0"/>
                <a:cs typeface="Calibri" panose="020F0502020204030204" pitchFamily="34" charset="0"/>
              </a:rPr>
              <a:t>الذاتية</a:t>
            </a:r>
            <a:r>
              <a:rPr lang="en-GB" b="1" dirty="0">
                <a:latin typeface="Calibri" panose="020F0502020204030204" pitchFamily="34" charset="0"/>
                <a:cs typeface="Calibri" panose="020F0502020204030204" pitchFamily="34" charset="0"/>
              </a:rPr>
              <a:t> </a:t>
            </a:r>
            <a:r>
              <a:rPr lang="ar-SA" b="1" dirty="0">
                <a:latin typeface="Calibri" panose="020F0502020204030204" pitchFamily="34" charset="0"/>
                <a:cs typeface="Calibri" panose="020F0502020204030204" pitchFamily="34" charset="0"/>
              </a:rPr>
              <a:t>(تنفس الصندوق ١٠ دقائق)</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err="1">
                <a:latin typeface="Calibri" panose="020F0502020204030204" pitchFamily="34" charset="0"/>
                <a:cs typeface="Calibri" panose="020F0502020204030204" pitchFamily="34" charset="0"/>
              </a:rPr>
              <a:t>احصل</a:t>
            </a:r>
            <a:r>
              <a:rPr lang="en-GB" i="1" dirty="0">
                <a:latin typeface="Calibri" panose="020F0502020204030204" pitchFamily="34" charset="0"/>
                <a:cs typeface="Calibri" panose="020F0502020204030204" pitchFamily="34" charset="0"/>
              </a:rPr>
              <a:t> على الراحة </a:t>
            </a:r>
            <a:r>
              <a:rPr lang="en-GB" i="1" dirty="0" err="1">
                <a:latin typeface="Calibri" panose="020F0502020204030204" pitchFamily="34" charset="0"/>
                <a:cs typeface="Calibri" panose="020F0502020204030204" pitchFamily="34" charset="0"/>
              </a:rPr>
              <a:t>في</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م</a:t>
            </a:r>
            <a:r>
              <a:rPr lang="ar-SA" i="1" dirty="0">
                <a:latin typeface="Calibri" panose="020F0502020204030204" pitchFamily="34" charset="0"/>
                <a:cs typeface="Calibri" panose="020F0502020204030204" pitchFamily="34" charset="0"/>
              </a:rPr>
              <a:t>كان جلوسك</a:t>
            </a:r>
            <a:endParaRPr lang="en-GB" i="1" dirty="0">
              <a:latin typeface="Calibri" panose="020F0502020204030204" pitchFamily="34" charset="0"/>
              <a:cs typeface="Calibri" panose="020F0502020204030204" pitchFamily="34" charset="0"/>
            </a:endParaRP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latin typeface="Calibri" panose="020F0502020204030204" pitchFamily="34" charset="0"/>
                <a:cs typeface="Calibri" panose="020F0502020204030204" pitchFamily="34" charset="0"/>
              </a:rPr>
              <a:t>أغمض عينيك أو انظر بهدوء أمامك</a:t>
            </a:r>
          </a:p>
          <a:p>
            <a:pPr algn="r" rtl="1"/>
            <a:r>
              <a:rPr lang="en-GB" i="1" dirty="0">
                <a:latin typeface="Calibri" panose="020F0502020204030204" pitchFamily="34" charset="0"/>
                <a:cs typeface="Calibri" panose="020F0502020204030204" pitchFamily="34" charset="0"/>
              </a:rPr>
              <a:t>الآن دعونا نستنشق معًا ... ونزفر معًا.</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latin typeface="Calibri" panose="020F0502020204030204" pitchFamily="34" charset="0"/>
                <a:cs typeface="Calibri" panose="020F0502020204030204" pitchFamily="34" charset="0"/>
              </a:rPr>
              <a:t>في </a:t>
            </a:r>
            <a:r>
              <a:rPr lang="en-GB" i="1" dirty="0" err="1">
                <a:latin typeface="Calibri" panose="020F0502020204030204" pitchFamily="34" charset="0"/>
                <a:cs typeface="Calibri" panose="020F0502020204030204" pitchFamily="34" charset="0"/>
              </a:rPr>
              <a:t>التنفس</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التالي</a:t>
            </a:r>
            <a:r>
              <a:rPr lang="ar-SA"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سنبدأ</a:t>
            </a:r>
            <a:r>
              <a:rPr lang="en-GB" i="1" dirty="0">
                <a:latin typeface="Calibri" panose="020F0502020204030204" pitchFamily="34" charset="0"/>
                <a:cs typeface="Calibri" panose="020F0502020204030204" pitchFamily="34" charset="0"/>
              </a:rPr>
              <a:t> </a:t>
            </a:r>
            <a:r>
              <a:rPr lang="ar-SA" i="1" dirty="0">
                <a:latin typeface="Calibri" panose="020F0502020204030204" pitchFamily="34" charset="0"/>
                <a:cs typeface="Calibri" panose="020F0502020204030204" pitchFamily="34" charset="0"/>
              </a:rPr>
              <a:t>تنف</a:t>
            </a:r>
            <a:r>
              <a:rPr lang="en-GB" i="1" dirty="0" err="1">
                <a:latin typeface="Calibri" panose="020F0502020204030204" pitchFamily="34" charset="0"/>
                <a:cs typeface="Calibri" panose="020F0502020204030204" pitchFamily="34" charset="0"/>
              </a:rPr>
              <a:t>س</a:t>
            </a:r>
            <a:r>
              <a:rPr lang="en-GB" i="1" dirty="0">
                <a:latin typeface="Calibri" panose="020F0502020204030204" pitchFamily="34" charset="0"/>
                <a:cs typeface="Calibri" panose="020F0502020204030204" pitchFamily="34" charset="0"/>
              </a:rPr>
              <a:t> الصندوق. سنكمل 7 دورات معًا.</a:t>
            </a:r>
          </a:p>
          <a:p>
            <a:pPr lvl="1" algn="r" rtl="1"/>
            <a:r>
              <a:rPr lang="ar-SA" i="1" dirty="0" err="1">
                <a:latin typeface="Calibri" panose="020F0502020204030204" pitchFamily="34" charset="0"/>
                <a:cs typeface="Calibri" panose="020F0502020204030204" pitchFamily="34" charset="0"/>
              </a:rPr>
              <a:t>اسنتشاق</a:t>
            </a:r>
            <a:r>
              <a:rPr lang="ar-SA" i="1" dirty="0">
                <a:latin typeface="Calibri" panose="020F0502020204030204" pitchFamily="34" charset="0"/>
                <a:cs typeface="Calibri" panose="020F0502020204030204" pitchFamily="34" charset="0"/>
              </a:rPr>
              <a:t> ٢...٣..٤...</a:t>
            </a:r>
            <a:r>
              <a:rPr lang="en-GB" i="1" dirty="0">
                <a:latin typeface="Calibri" panose="020F0502020204030204" pitchFamily="34" charset="0"/>
                <a:cs typeface="Calibri" panose="020F0502020204030204" pitchFamily="34" charset="0"/>
              </a:rPr>
              <a:t>؛ </a:t>
            </a:r>
            <a:r>
              <a:rPr lang="ar-SA" i="1" dirty="0">
                <a:latin typeface="Calibri" panose="020F0502020204030204" pitchFamily="34" charset="0"/>
                <a:cs typeface="Calibri" panose="020F0502020204030204" pitchFamily="34" charset="0"/>
              </a:rPr>
              <a:t>توقف (امسك النفس)  ٢...٣..٤...  </a:t>
            </a:r>
            <a:r>
              <a:rPr lang="en-GB" i="1" dirty="0" err="1">
                <a:latin typeface="Calibri" panose="020F0502020204030204" pitchFamily="34" charset="0"/>
                <a:cs typeface="Calibri" panose="020F0502020204030204" pitchFamily="34" charset="0"/>
              </a:rPr>
              <a:t>زفير</a:t>
            </a:r>
            <a:r>
              <a:rPr lang="en-GB" i="1" dirty="0">
                <a:latin typeface="Calibri" panose="020F0502020204030204" pitchFamily="34" charset="0"/>
                <a:cs typeface="Calibri" panose="020F0502020204030204" pitchFamily="34" charset="0"/>
              </a:rPr>
              <a:t> </a:t>
            </a:r>
            <a:r>
              <a:rPr lang="ar-SA" i="1" dirty="0">
                <a:latin typeface="Calibri" panose="020F0502020204030204" pitchFamily="34" charset="0"/>
                <a:cs typeface="Calibri" panose="020F0502020204030204" pitchFamily="34" charset="0"/>
              </a:rPr>
              <a:t>٢...٣..٤...</a:t>
            </a:r>
            <a:r>
              <a:rPr lang="en-GB" i="1" dirty="0">
                <a:latin typeface="Calibri" panose="020F0502020204030204" pitchFamily="34" charset="0"/>
                <a:cs typeface="Calibri" panose="020F0502020204030204" pitchFamily="34" charset="0"/>
              </a:rPr>
              <a:t>؛ </a:t>
            </a:r>
            <a:r>
              <a:rPr lang="ar-SA" i="1" dirty="0">
                <a:latin typeface="Calibri" panose="020F0502020204030204" pitchFamily="34" charset="0"/>
                <a:cs typeface="Calibri" panose="020F0502020204030204" pitchFamily="34" charset="0"/>
              </a:rPr>
              <a:t>توقف (امسك النفس) ٢...٣..٤...</a:t>
            </a:r>
          </a:p>
          <a:p>
            <a:pPr lvl="1" algn="r" rtl="1"/>
            <a:r>
              <a:rPr lang="en-GB" i="0" dirty="0" err="1">
                <a:latin typeface="Calibri" panose="020F0502020204030204" pitchFamily="34" charset="0"/>
                <a:cs typeface="Calibri" panose="020F0502020204030204" pitchFamily="34" charset="0"/>
              </a:rPr>
              <a:t>كرر</a:t>
            </a:r>
            <a:r>
              <a:rPr lang="en-GB" i="0" dirty="0">
                <a:latin typeface="Calibri" panose="020F0502020204030204" pitchFamily="34" charset="0"/>
                <a:cs typeface="Calibri" panose="020F0502020204030204" pitchFamily="34" charset="0"/>
              </a:rPr>
              <a:t> × </a:t>
            </a:r>
            <a:r>
              <a:rPr lang="ar-SA" i="0" dirty="0">
                <a:latin typeface="Calibri" panose="020F0502020204030204" pitchFamily="34" charset="0"/>
                <a:cs typeface="Calibri" panose="020F0502020204030204" pitchFamily="34" charset="0"/>
              </a:rPr>
              <a:t>٧ مرات</a:t>
            </a:r>
            <a:endParaRPr lang="en-GB" i="0" dirty="0">
              <a:latin typeface="Calibri" panose="020F0502020204030204" pitchFamily="34" charset="0"/>
              <a:cs typeface="Calibri" panose="020F0502020204030204" pitchFamily="34" charset="0"/>
            </a:endParaRPr>
          </a:p>
          <a:p>
            <a:pPr algn="r" rtl="1"/>
            <a:r>
              <a:rPr lang="en-GB" i="1" dirty="0">
                <a:latin typeface="Calibri" panose="020F0502020204030204" pitchFamily="34" charset="0"/>
                <a:cs typeface="Calibri" panose="020F0502020204030204" pitchFamily="34" charset="0"/>
              </a:rPr>
              <a:t>العودة إلى التنفس الطبيعي السهل.</a:t>
            </a:r>
          </a:p>
          <a:p>
            <a:pPr algn="r" rtl="1"/>
            <a:r>
              <a:rPr lang="en-GB" i="1" dirty="0">
                <a:latin typeface="Calibri" panose="020F0502020204030204" pitchFamily="34" charset="0"/>
                <a:cs typeface="Calibri" panose="020F0502020204030204" pitchFamily="34" charset="0"/>
              </a:rPr>
              <a:t>لاحظ ما إذا كنت تشعر بالاختلاف بعد القيام بهذا التنفس</a:t>
            </a:r>
          </a:p>
          <a:p>
            <a:pPr algn="r" rtl="1"/>
            <a:r>
              <a:rPr lang="en-GB" i="1" dirty="0">
                <a:latin typeface="Calibri" panose="020F0502020204030204" pitchFamily="34" charset="0"/>
                <a:cs typeface="Calibri" panose="020F0502020204030204" pitchFamily="34" charset="0"/>
              </a:rPr>
              <a:t>هل يرغب أي شخص في مشاركة ما لاحظه؟</a:t>
            </a:r>
          </a:p>
        </p:txBody>
      </p:sp>
      <p:sp>
        <p:nvSpPr>
          <p:cNvPr id="6" name="Slide Image Placeholder 5">
            <a:extLst>
              <a:ext uri="{FF2B5EF4-FFF2-40B4-BE49-F238E27FC236}">
                <a16:creationId xmlns:a16="http://schemas.microsoft.com/office/drawing/2014/main" id="{29479790-112D-89D1-FDEF-9602EF3098A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F83D61C-2322-F4C3-F37F-C198CE6369C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62</a:t>
            </a:fld>
            <a:endParaRPr lang="en-US" sz="1200" dirty="0">
              <a:latin typeface="+mn-lt"/>
            </a:endParaRPr>
          </a:p>
        </p:txBody>
      </p:sp>
    </p:spTree>
    <p:extLst>
      <p:ext uri="{BB962C8B-B14F-4D97-AF65-F5344CB8AC3E}">
        <p14:creationId xmlns:p14="http://schemas.microsoft.com/office/powerpoint/2010/main" val="591018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sym typeface="Arial"/>
              </a:rPr>
              <a:t>الشرح</a:t>
            </a:r>
            <a:endParaRPr lang="en-GB" dirty="0">
              <a:sym typeface="Arial"/>
            </a:endParaRPr>
          </a:p>
          <a:p>
            <a:pPr algn="r" rtl="1"/>
            <a:r>
              <a:rPr lang="en-GB" dirty="0" err="1">
                <a:sym typeface="Arial"/>
              </a:rPr>
              <a:t>عرض</a:t>
            </a:r>
            <a:r>
              <a:rPr lang="en-GB" dirty="0">
                <a:sym typeface="Arial"/>
              </a:rPr>
              <a:t> الشريحة</a:t>
            </a:r>
          </a:p>
          <a:p>
            <a:pPr algn="r" rtl="1"/>
            <a:endParaRPr lang="en-BE" dirty="0"/>
          </a:p>
        </p:txBody>
      </p:sp>
      <p:sp>
        <p:nvSpPr>
          <p:cNvPr id="6" name="Slide Image Placeholder 5">
            <a:extLst>
              <a:ext uri="{FF2B5EF4-FFF2-40B4-BE49-F238E27FC236}">
                <a16:creationId xmlns:a16="http://schemas.microsoft.com/office/drawing/2014/main" id="{75FA6654-7499-0002-D9FE-9BCC686FDA7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57FB6CB-450F-49F8-6BD5-ABBFF880C6C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7</a:t>
            </a:fld>
            <a:endParaRPr lang="en-US" sz="1200" dirty="0">
              <a:latin typeface="+mn-lt"/>
            </a:endParaRPr>
          </a:p>
        </p:txBody>
      </p:sp>
    </p:spTree>
    <p:extLst>
      <p:ext uri="{BB962C8B-B14F-4D97-AF65-F5344CB8AC3E}">
        <p14:creationId xmlns:p14="http://schemas.microsoft.com/office/powerpoint/2010/main" val="500465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err="1"/>
              <a:t>التكي</a:t>
            </a:r>
            <a:r>
              <a:rPr lang="ar-SA" b="1" dirty="0" err="1"/>
              <a:t>ي</a:t>
            </a:r>
            <a:r>
              <a:rPr lang="en-GB" b="1" dirty="0" err="1"/>
              <a:t>ف</a:t>
            </a:r>
            <a:r>
              <a:rPr lang="en-GB" b="1" dirty="0"/>
              <a:t> </a:t>
            </a:r>
            <a:r>
              <a:rPr lang="ar-SA" b="1" dirty="0"/>
              <a:t>بحسب</a:t>
            </a:r>
            <a:r>
              <a:rPr lang="en-GB" b="1" dirty="0"/>
              <a:t> السياق</a:t>
            </a:r>
          </a:p>
          <a:p>
            <a:pPr algn="r" rtl="1"/>
            <a:r>
              <a:rPr lang="en-GB" dirty="0"/>
              <a:t>الألعاب المقدمة هي اقتراحات</a:t>
            </a:r>
          </a:p>
          <a:p>
            <a:pPr algn="r" rtl="1"/>
            <a:r>
              <a:rPr lang="en-GB" dirty="0"/>
              <a:t>لا تتردد </a:t>
            </a:r>
            <a:r>
              <a:rPr lang="en-GB" dirty="0" err="1"/>
              <a:t>في</a:t>
            </a:r>
            <a:r>
              <a:rPr lang="en-GB" dirty="0"/>
              <a:t> </a:t>
            </a:r>
            <a:r>
              <a:rPr lang="en-GB" dirty="0" err="1"/>
              <a:t>ت</a:t>
            </a:r>
            <a:r>
              <a:rPr lang="ar-SA" dirty="0"/>
              <a:t>يسير</a:t>
            </a:r>
            <a:r>
              <a:rPr lang="en-GB" dirty="0"/>
              <a:t> أي لعبة أخرى تتيح للمشاركين تقديم أنفسهم والتعرف على الآخرين في المجموعة.</a:t>
            </a:r>
            <a:endParaRPr lang="en-GB" b="1" dirty="0"/>
          </a:p>
          <a:p>
            <a:pPr marL="0" indent="0" algn="r" rtl="1">
              <a:buNone/>
            </a:pPr>
            <a:r>
              <a:rPr lang="en-US" dirty="0"/>
              <a:t>______________________________________________________________________________</a:t>
            </a:r>
          </a:p>
          <a:p>
            <a:pPr marL="0" indent="0" algn="r" rtl="1">
              <a:buNone/>
            </a:pPr>
            <a:endParaRPr lang="en-GB" b="1" dirty="0"/>
          </a:p>
          <a:p>
            <a:pPr marL="0" indent="0" algn="r" rtl="1">
              <a:buNone/>
            </a:pPr>
            <a:r>
              <a:rPr lang="en-GB" b="1" dirty="0" err="1"/>
              <a:t>نشاط</a:t>
            </a:r>
            <a:r>
              <a:rPr lang="en-GB" b="1" dirty="0"/>
              <a:t> </a:t>
            </a:r>
            <a:r>
              <a:rPr lang="ar-SA" b="1" dirty="0"/>
              <a:t>جماعي (٢٠ دقيقة)</a:t>
            </a:r>
            <a:endParaRPr lang="en-GB" dirty="0"/>
          </a:p>
          <a:p>
            <a:pPr algn="r" rtl="1"/>
            <a:r>
              <a:rPr lang="en-GB" dirty="0"/>
              <a:t>قم بإعداد لعبة للمشاركين للتعرف على بعضهم البعض.</a:t>
            </a:r>
          </a:p>
          <a:p>
            <a:pPr algn="r" rtl="1"/>
            <a:r>
              <a:rPr lang="ar-SA" b="1" dirty="0"/>
              <a:t>اللعبة ال</a:t>
            </a:r>
            <a:r>
              <a:rPr lang="en-GB" b="1" dirty="0" err="1"/>
              <a:t>خيار</a:t>
            </a:r>
            <a:r>
              <a:rPr lang="en-GB" b="1" dirty="0"/>
              <a:t> </a:t>
            </a:r>
            <a:r>
              <a:rPr lang="ar-SA" b="1" dirty="0"/>
              <a:t>١</a:t>
            </a:r>
            <a:r>
              <a:rPr lang="en-GB" b="1" dirty="0"/>
              <a:t>: حقيقتان ، كذبة </a:t>
            </a:r>
            <a:r>
              <a:rPr lang="en-GB" b="1" dirty="0" err="1"/>
              <a:t>واحدة</a:t>
            </a:r>
            <a:r>
              <a:rPr lang="en-GB" b="1" dirty="0"/>
              <a:t> </a:t>
            </a:r>
            <a:r>
              <a:rPr lang="ar-SA" b="1" dirty="0"/>
              <a:t>( ١٠ دقائق)</a:t>
            </a:r>
            <a:endParaRPr lang="en-GB" b="1" dirty="0"/>
          </a:p>
          <a:p>
            <a:pPr lvl="1" algn="r" rtl="1"/>
            <a:r>
              <a:rPr lang="en-US" dirty="0"/>
              <a:t>يجب أن يأخذ </a:t>
            </a:r>
            <a:r>
              <a:rPr lang="en-US" dirty="0" err="1"/>
              <a:t>المشاركون</a:t>
            </a:r>
            <a:r>
              <a:rPr lang="en-US" dirty="0"/>
              <a:t> </a:t>
            </a:r>
            <a:r>
              <a:rPr lang="en-US" dirty="0" err="1"/>
              <a:t>دقيقة</a:t>
            </a:r>
            <a:r>
              <a:rPr lang="ar-SA" dirty="0"/>
              <a:t> من الوقت</a:t>
            </a:r>
            <a:r>
              <a:rPr lang="en-US" dirty="0"/>
              <a:t> ويخرجون </a:t>
            </a:r>
            <a:r>
              <a:rPr lang="en-US" dirty="0" err="1"/>
              <a:t>بحقيقتين</a:t>
            </a:r>
            <a:r>
              <a:rPr lang="en-US" dirty="0"/>
              <a:t> </a:t>
            </a:r>
            <a:r>
              <a:rPr lang="ar-SA" dirty="0"/>
              <a:t> صحيحتين </a:t>
            </a:r>
            <a:r>
              <a:rPr lang="en-US" dirty="0" err="1"/>
              <a:t>عن</a:t>
            </a:r>
            <a:r>
              <a:rPr lang="en-US" dirty="0"/>
              <a:t> </a:t>
            </a:r>
            <a:r>
              <a:rPr lang="en-US" dirty="0" err="1"/>
              <a:t>أنفسهم</a:t>
            </a:r>
            <a:r>
              <a:rPr lang="en-US" dirty="0"/>
              <a:t> </a:t>
            </a:r>
            <a:r>
              <a:rPr lang="ar-SA" dirty="0"/>
              <a:t>و</a:t>
            </a:r>
            <a:r>
              <a:rPr lang="en-US" dirty="0" err="1"/>
              <a:t>واحدة</a:t>
            </a:r>
            <a:r>
              <a:rPr lang="ar-SA" dirty="0"/>
              <a:t> خاطئة</a:t>
            </a:r>
            <a:endParaRPr lang="en-US" dirty="0"/>
          </a:p>
          <a:p>
            <a:pPr lvl="1" algn="r" rtl="1"/>
            <a:r>
              <a:rPr lang="en-US" dirty="0"/>
              <a:t>يجب أن </a:t>
            </a:r>
            <a:r>
              <a:rPr lang="en-US" dirty="0" err="1"/>
              <a:t>تكون</a:t>
            </a:r>
            <a:r>
              <a:rPr lang="en-US" dirty="0"/>
              <a:t> </a:t>
            </a:r>
            <a:r>
              <a:rPr lang="en-US" dirty="0" err="1"/>
              <a:t>ال</a:t>
            </a:r>
            <a:r>
              <a:rPr lang="ar-SA" dirty="0"/>
              <a:t>عبارات</a:t>
            </a:r>
            <a:r>
              <a:rPr lang="en-US" dirty="0"/>
              <a:t> ممتعة وتساعد المشاركين على التعرف على بعضهم البعض.</a:t>
            </a:r>
          </a:p>
          <a:p>
            <a:pPr lvl="1" algn="r" rtl="1"/>
            <a:r>
              <a:rPr lang="en-US" dirty="0"/>
              <a:t>على سبيل </a:t>
            </a:r>
            <a:r>
              <a:rPr lang="en-US" dirty="0" err="1"/>
              <a:t>المثال</a:t>
            </a:r>
            <a:r>
              <a:rPr lang="en-US" dirty="0"/>
              <a:t>:</a:t>
            </a:r>
            <a:r>
              <a:rPr lang="ar-SA" dirty="0"/>
              <a:t> ١.</a:t>
            </a:r>
            <a:r>
              <a:rPr lang="en-US" dirty="0"/>
              <a:t> </a:t>
            </a:r>
            <a:r>
              <a:rPr lang="en-US" dirty="0" err="1"/>
              <a:t>أنا</a:t>
            </a:r>
            <a:r>
              <a:rPr lang="en-US" dirty="0"/>
              <a:t> </a:t>
            </a:r>
            <a:r>
              <a:rPr lang="en-US" dirty="0" err="1"/>
              <a:t>توأم</a:t>
            </a:r>
            <a:r>
              <a:rPr lang="ar-SA" dirty="0"/>
              <a:t>  ٢</a:t>
            </a:r>
            <a:r>
              <a:rPr lang="en-US" dirty="0"/>
              <a:t>.</a:t>
            </a:r>
            <a:r>
              <a:rPr lang="en-US" dirty="0" err="1"/>
              <a:t>نشأت</a:t>
            </a:r>
            <a:r>
              <a:rPr lang="en-US" dirty="0"/>
              <a:t> </a:t>
            </a:r>
            <a:r>
              <a:rPr lang="ar-SA" dirty="0"/>
              <a:t>على</a:t>
            </a:r>
            <a:r>
              <a:rPr lang="en-US" dirty="0"/>
              <a:t> </a:t>
            </a:r>
            <a:r>
              <a:rPr lang="en-US" dirty="0" err="1"/>
              <a:t>جزيرة</a:t>
            </a:r>
            <a:r>
              <a:rPr lang="ar-SA" dirty="0"/>
              <a:t>   ٣.</a:t>
            </a:r>
            <a:r>
              <a:rPr lang="en-US" dirty="0"/>
              <a:t> </a:t>
            </a:r>
            <a:r>
              <a:rPr lang="en-US" dirty="0" err="1"/>
              <a:t>أنا</a:t>
            </a:r>
            <a:r>
              <a:rPr lang="en-US" dirty="0"/>
              <a:t> </a:t>
            </a:r>
            <a:r>
              <a:rPr lang="ar-SA" dirty="0"/>
              <a:t>أغني بشكل</a:t>
            </a:r>
            <a:r>
              <a:rPr lang="en-US" dirty="0"/>
              <a:t> جيد</a:t>
            </a:r>
          </a:p>
          <a:p>
            <a:pPr lvl="1" algn="r" rtl="1"/>
            <a:r>
              <a:rPr lang="en-US" dirty="0"/>
              <a:t>يجب أن يتناوب المشاركون على إخبار المجموعة بالحقائق الثلاث عن أنفسهم (حقيقتان وكذبة واحدة)</a:t>
            </a:r>
          </a:p>
          <a:p>
            <a:pPr lvl="1" algn="r" rtl="1"/>
            <a:r>
              <a:rPr lang="en-US" dirty="0"/>
              <a:t>يجب على بقية مجموعة المشاركين تخمين أي من العبارات </a:t>
            </a:r>
            <a:r>
              <a:rPr lang="en-US" dirty="0" err="1"/>
              <a:t>الثلاثة</a:t>
            </a:r>
            <a:r>
              <a:rPr lang="en-US" dirty="0"/>
              <a:t> </a:t>
            </a:r>
            <a:r>
              <a:rPr lang="en-US" dirty="0" err="1"/>
              <a:t>ه</a:t>
            </a:r>
            <a:r>
              <a:rPr lang="ar-SA" dirty="0" err="1"/>
              <a:t>ي</a:t>
            </a:r>
            <a:r>
              <a:rPr lang="en-US" dirty="0"/>
              <a:t> </a:t>
            </a:r>
            <a:r>
              <a:rPr lang="en-US" dirty="0" err="1"/>
              <a:t>ال</a:t>
            </a:r>
            <a:r>
              <a:rPr lang="ar-SA" dirty="0"/>
              <a:t>خاطئة</a:t>
            </a:r>
            <a:endParaRPr lang="en-US" dirty="0"/>
          </a:p>
          <a:p>
            <a:pPr algn="r" rtl="1"/>
            <a:r>
              <a:rPr lang="ar-SA" b="1" dirty="0"/>
              <a:t>اللعبة ال</a:t>
            </a:r>
            <a:r>
              <a:rPr lang="en-GB" b="1" dirty="0" err="1"/>
              <a:t>خيار</a:t>
            </a:r>
            <a:r>
              <a:rPr lang="ar-SA" b="1" dirty="0"/>
              <a:t>٢:</a:t>
            </a:r>
            <a:r>
              <a:rPr lang="en-US" b="1" dirty="0"/>
              <a:t> </a:t>
            </a:r>
            <a:r>
              <a:rPr lang="en-US" b="1" dirty="0" err="1"/>
              <a:t>سلسلة</a:t>
            </a:r>
            <a:r>
              <a:rPr lang="en-US" b="1" dirty="0"/>
              <a:t> </a:t>
            </a:r>
            <a:r>
              <a:rPr lang="en-US" b="1" dirty="0" err="1"/>
              <a:t>الترحيب</a:t>
            </a:r>
            <a:r>
              <a:rPr lang="ar-SA" b="1" dirty="0"/>
              <a:t> (١٠ دقائق)</a:t>
            </a:r>
            <a:endParaRPr lang="en-GB" b="1" dirty="0"/>
          </a:p>
          <a:p>
            <a:pPr lvl="1" algn="r" rtl="1"/>
            <a:r>
              <a:rPr lang="en-US" dirty="0" err="1"/>
              <a:t>يجب</a:t>
            </a:r>
            <a:r>
              <a:rPr lang="en-US" dirty="0"/>
              <a:t> </a:t>
            </a:r>
            <a:r>
              <a:rPr lang="en-US" dirty="0" err="1"/>
              <a:t>على</a:t>
            </a:r>
            <a:r>
              <a:rPr lang="en-US" dirty="0"/>
              <a:t> </a:t>
            </a:r>
            <a:r>
              <a:rPr lang="en-US" dirty="0" err="1"/>
              <a:t>المشاركين</a:t>
            </a:r>
            <a:r>
              <a:rPr lang="en-US" dirty="0"/>
              <a:t> </a:t>
            </a:r>
            <a:r>
              <a:rPr lang="en-US" dirty="0" err="1"/>
              <a:t>تشكيل</a:t>
            </a:r>
            <a:r>
              <a:rPr lang="en-US" dirty="0"/>
              <a:t> </a:t>
            </a:r>
            <a:r>
              <a:rPr lang="ar-SA" dirty="0"/>
              <a:t>صفين</a:t>
            </a:r>
            <a:r>
              <a:rPr lang="en-US" dirty="0"/>
              <a:t> </a:t>
            </a:r>
            <a:r>
              <a:rPr lang="en-US" dirty="0" err="1"/>
              <a:t>يواجه</a:t>
            </a:r>
            <a:r>
              <a:rPr lang="en-US" dirty="0"/>
              <a:t> </a:t>
            </a:r>
            <a:r>
              <a:rPr lang="en-US" dirty="0" err="1"/>
              <a:t>كل</a:t>
            </a:r>
            <a:r>
              <a:rPr lang="en-US" dirty="0"/>
              <a:t> </a:t>
            </a:r>
            <a:r>
              <a:rPr lang="en-US" dirty="0" err="1"/>
              <a:t>منهما</a:t>
            </a:r>
            <a:r>
              <a:rPr lang="en-US" dirty="0"/>
              <a:t> </a:t>
            </a:r>
            <a:r>
              <a:rPr lang="en-US" dirty="0" err="1"/>
              <a:t>الآخر</a:t>
            </a:r>
            <a:r>
              <a:rPr lang="en-US" dirty="0"/>
              <a:t>.</a:t>
            </a:r>
          </a:p>
          <a:p>
            <a:pPr lvl="1" algn="r" rtl="1"/>
            <a:r>
              <a:rPr lang="en-US" dirty="0" err="1"/>
              <a:t>يجب</a:t>
            </a:r>
            <a:r>
              <a:rPr lang="en-US" dirty="0"/>
              <a:t> </a:t>
            </a:r>
            <a:r>
              <a:rPr lang="en-US" dirty="0" err="1"/>
              <a:t>على</a:t>
            </a:r>
            <a:r>
              <a:rPr lang="en-US" dirty="0"/>
              <a:t> </a:t>
            </a:r>
            <a:r>
              <a:rPr lang="en-US" dirty="0" err="1"/>
              <a:t>المشاركين</a:t>
            </a:r>
            <a:r>
              <a:rPr lang="ar-SA" dirty="0"/>
              <a:t> القيام</a:t>
            </a:r>
            <a:r>
              <a:rPr lang="en-US" dirty="0"/>
              <a:t> </a:t>
            </a:r>
            <a:r>
              <a:rPr lang="ar-SA" dirty="0"/>
              <a:t>ب</a:t>
            </a:r>
            <a:r>
              <a:rPr lang="en-US" dirty="0" err="1"/>
              <a:t>تحية</a:t>
            </a:r>
            <a:r>
              <a:rPr lang="en-US" dirty="0"/>
              <a:t> الشخص المقابل لهم </a:t>
            </a:r>
            <a:r>
              <a:rPr lang="en-US" dirty="0" err="1"/>
              <a:t>في</a:t>
            </a:r>
            <a:r>
              <a:rPr lang="en-US" dirty="0"/>
              <a:t> </a:t>
            </a:r>
            <a:r>
              <a:rPr lang="en-US" dirty="0" err="1"/>
              <a:t>ال</a:t>
            </a:r>
            <a:r>
              <a:rPr lang="ar-SA" dirty="0"/>
              <a:t>صف</a:t>
            </a:r>
            <a:r>
              <a:rPr lang="en-US" dirty="0"/>
              <a:t> الآخر والاستمرار في التحرك في اتجاهين متعاكسين ، وتحية الشخص التالي </a:t>
            </a:r>
            <a:r>
              <a:rPr lang="en-US" dirty="0" err="1"/>
              <a:t>في</a:t>
            </a:r>
            <a:r>
              <a:rPr lang="en-US" dirty="0"/>
              <a:t> </a:t>
            </a:r>
            <a:r>
              <a:rPr lang="en-US" dirty="0" err="1"/>
              <a:t>ال</a:t>
            </a:r>
            <a:r>
              <a:rPr lang="ar-SA" dirty="0"/>
              <a:t>صف</a:t>
            </a:r>
            <a:r>
              <a:rPr lang="en-US" dirty="0"/>
              <a:t> المعاكس.</a:t>
            </a:r>
          </a:p>
          <a:p>
            <a:pPr lvl="1" algn="r" rtl="1"/>
            <a:r>
              <a:rPr lang="en-US" dirty="0" err="1"/>
              <a:t>ا</a:t>
            </a:r>
            <a:r>
              <a:rPr lang="ar-SA" dirty="0"/>
              <a:t>لا</a:t>
            </a:r>
            <a:r>
              <a:rPr lang="en-US" dirty="0" err="1"/>
              <a:t>ستمر</a:t>
            </a:r>
            <a:r>
              <a:rPr lang="ar-SA" dirty="0"/>
              <a:t>ار</a:t>
            </a:r>
            <a:r>
              <a:rPr lang="en-US" dirty="0"/>
              <a:t> </a:t>
            </a:r>
            <a:r>
              <a:rPr lang="en-US" dirty="0" err="1"/>
              <a:t>في</a:t>
            </a:r>
            <a:r>
              <a:rPr lang="en-US" dirty="0"/>
              <a:t> </a:t>
            </a:r>
            <a:r>
              <a:rPr lang="en-US" dirty="0" err="1"/>
              <a:t>ال</a:t>
            </a:r>
            <a:r>
              <a:rPr lang="ar-SA" dirty="0"/>
              <a:t>نشاط</a:t>
            </a:r>
            <a:r>
              <a:rPr lang="en-US" dirty="0"/>
              <a:t> حتى </a:t>
            </a:r>
            <a:r>
              <a:rPr lang="en-US" dirty="0" err="1"/>
              <a:t>يقابل</a:t>
            </a:r>
            <a:r>
              <a:rPr lang="en-US" dirty="0"/>
              <a:t> </a:t>
            </a:r>
            <a:r>
              <a:rPr lang="en-US" dirty="0" err="1"/>
              <a:t>الأشخاص</a:t>
            </a:r>
            <a:r>
              <a:rPr lang="en-US" dirty="0"/>
              <a:t> </a:t>
            </a:r>
            <a:r>
              <a:rPr lang="ar-SA" dirty="0"/>
              <a:t> نفس </a:t>
            </a:r>
            <a:r>
              <a:rPr lang="en-US" dirty="0" err="1"/>
              <a:t>الشخص</a:t>
            </a:r>
            <a:r>
              <a:rPr lang="ar-SA" dirty="0"/>
              <a:t> </a:t>
            </a:r>
            <a:r>
              <a:rPr lang="en-US" dirty="0"/>
              <a:t> الذي بدأوا معه</a:t>
            </a:r>
          </a:p>
        </p:txBody>
      </p:sp>
      <p:sp>
        <p:nvSpPr>
          <p:cNvPr id="6" name="Slide Image Placeholder 5">
            <a:extLst>
              <a:ext uri="{FF2B5EF4-FFF2-40B4-BE49-F238E27FC236}">
                <a16:creationId xmlns:a16="http://schemas.microsoft.com/office/drawing/2014/main" id="{47B4156F-A71D-AC43-15A5-0F54EA31F8C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9C912DC-1112-F34A-2398-895007948CE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8</a:t>
            </a:fld>
            <a:endParaRPr lang="en-US" sz="1200" dirty="0">
              <a:latin typeface="+mn-lt"/>
            </a:endParaRPr>
          </a:p>
        </p:txBody>
      </p:sp>
    </p:spTree>
    <p:extLst>
      <p:ext uri="{BB962C8B-B14F-4D97-AF65-F5344CB8AC3E}">
        <p14:creationId xmlns:p14="http://schemas.microsoft.com/office/powerpoint/2010/main" val="2433157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US" b="1" dirty="0"/>
              <a:t>مناقشة </a:t>
            </a:r>
            <a:r>
              <a:rPr lang="en-US" b="1" dirty="0" err="1"/>
              <a:t>عامة</a:t>
            </a:r>
            <a:r>
              <a:rPr lang="en-US" b="1" dirty="0"/>
              <a:t> </a:t>
            </a:r>
            <a:r>
              <a:rPr lang="ar-SA" b="1" dirty="0"/>
              <a:t>(١٥ دقيقة)</a:t>
            </a:r>
            <a:endParaRPr lang="en-US" b="1" dirty="0"/>
          </a:p>
          <a:p>
            <a:pPr algn="r" rtl="1"/>
            <a:r>
              <a:rPr lang="en-US" i="1" dirty="0"/>
              <a:t>يمكننا عقد بعض الاتفاقيات كمجموعة قبل بدء هذه الدورة التدريبية.</a:t>
            </a:r>
          </a:p>
          <a:p>
            <a:pPr algn="r" rtl="1"/>
            <a:r>
              <a:rPr lang="en-US" i="1" dirty="0"/>
              <a:t>من المهم أن تشعر بالأمان والراحة والقبول والاحترام والاهتمام والتركيز أثناء التدريب.</a:t>
            </a:r>
          </a:p>
          <a:p>
            <a:pPr algn="r" rtl="1"/>
            <a:r>
              <a:rPr lang="en-US" i="1" dirty="0"/>
              <a:t>هل هناك أي أفكار أو اقتراحات حول كيفية تحقيق ذلك؟</a:t>
            </a:r>
          </a:p>
          <a:p>
            <a:pPr algn="r" rtl="1"/>
            <a:r>
              <a:rPr lang="en-US" dirty="0"/>
              <a:t>اطلب </a:t>
            </a:r>
            <a:r>
              <a:rPr lang="en-US" dirty="0" err="1"/>
              <a:t>من</a:t>
            </a:r>
            <a:r>
              <a:rPr lang="en-US" dirty="0"/>
              <a:t> </a:t>
            </a:r>
            <a:r>
              <a:rPr lang="en-US" dirty="0" err="1"/>
              <a:t>أحد</a:t>
            </a:r>
            <a:r>
              <a:rPr lang="ar-SA" dirty="0"/>
              <a:t> المشاركين</a:t>
            </a:r>
            <a:r>
              <a:rPr lang="en-US" dirty="0"/>
              <a:t> </a:t>
            </a:r>
            <a:r>
              <a:rPr lang="en-US" dirty="0" err="1"/>
              <a:t>ا</a:t>
            </a:r>
            <a:r>
              <a:rPr lang="ar-SA" dirty="0"/>
              <a:t>لتطوع و</a:t>
            </a:r>
            <a:r>
              <a:rPr lang="en-US" dirty="0"/>
              <a:t> القدوم إلى المقدمة ، وأخذ </a:t>
            </a:r>
            <a:r>
              <a:rPr lang="en-US" dirty="0" err="1"/>
              <a:t>قلمًا</a:t>
            </a:r>
            <a:r>
              <a:rPr lang="en-US" dirty="0"/>
              <a:t> </a:t>
            </a:r>
            <a:r>
              <a:rPr lang="en-US" dirty="0" err="1"/>
              <a:t>و</a:t>
            </a:r>
            <a:r>
              <a:rPr lang="ar-SA" dirty="0"/>
              <a:t>كتابة</a:t>
            </a:r>
            <a:r>
              <a:rPr lang="en-US" dirty="0"/>
              <a:t> اقتراحات المجموعة </a:t>
            </a:r>
            <a:r>
              <a:rPr lang="en-US" dirty="0" err="1"/>
              <a:t>على</a:t>
            </a:r>
            <a:r>
              <a:rPr lang="en-US" dirty="0"/>
              <a:t> </a:t>
            </a:r>
            <a:r>
              <a:rPr lang="ar-SA" dirty="0"/>
              <a:t>ال</a:t>
            </a:r>
            <a:r>
              <a:rPr lang="en-US" dirty="0" err="1"/>
              <a:t>لوح</a:t>
            </a:r>
            <a:r>
              <a:rPr lang="en-US" dirty="0"/>
              <a:t> </a:t>
            </a:r>
            <a:r>
              <a:rPr lang="ar-SA" dirty="0"/>
              <a:t>ال</a:t>
            </a:r>
            <a:r>
              <a:rPr lang="en-US" dirty="0" err="1"/>
              <a:t>ورقي</a:t>
            </a:r>
            <a:r>
              <a:rPr lang="en-US" dirty="0"/>
              <a:t>.</a:t>
            </a:r>
          </a:p>
          <a:p>
            <a:pPr algn="r" rtl="1"/>
            <a:r>
              <a:rPr lang="en-US" dirty="0"/>
              <a:t>أمثلة على ما </a:t>
            </a:r>
            <a:r>
              <a:rPr lang="en-US" dirty="0" err="1"/>
              <a:t>قد</a:t>
            </a:r>
            <a:r>
              <a:rPr lang="en-US" dirty="0"/>
              <a:t> </a:t>
            </a:r>
            <a:r>
              <a:rPr lang="ar-SA" dirty="0"/>
              <a:t>تشمله</a:t>
            </a:r>
            <a:r>
              <a:rPr lang="en-US" dirty="0"/>
              <a:t> الاتفاقية:</a:t>
            </a:r>
          </a:p>
          <a:p>
            <a:pPr lvl="1" algn="r" rtl="1"/>
            <a:r>
              <a:rPr lang="en-US" dirty="0"/>
              <a:t>يجب أن تكون الهواتف في وضع إيقاف / تشغيل الوضع الصامت.</a:t>
            </a:r>
          </a:p>
          <a:p>
            <a:pPr lvl="1" algn="r" rtl="1"/>
            <a:r>
              <a:rPr lang="en-US" dirty="0"/>
              <a:t>يمكن إجراء المكالمات في الخارج إذا كانت عاجلة.</a:t>
            </a:r>
          </a:p>
          <a:p>
            <a:pPr lvl="1" algn="r" rtl="1"/>
            <a:r>
              <a:rPr lang="en-US" dirty="0"/>
              <a:t>لا </a:t>
            </a:r>
            <a:r>
              <a:rPr lang="en-US" dirty="0" err="1"/>
              <a:t>تتحدث</a:t>
            </a:r>
            <a:r>
              <a:rPr lang="en-US" dirty="0"/>
              <a:t> </a:t>
            </a:r>
            <a:r>
              <a:rPr lang="ar-SA" dirty="0"/>
              <a:t>مع</a:t>
            </a:r>
            <a:r>
              <a:rPr lang="en-US" dirty="0"/>
              <a:t> الآخرين.</a:t>
            </a:r>
          </a:p>
          <a:p>
            <a:pPr lvl="1" algn="r" rtl="1"/>
            <a:r>
              <a:rPr lang="en-US" dirty="0"/>
              <a:t>استمع للآخرين عندما يقدمون أو </a:t>
            </a:r>
            <a:r>
              <a:rPr lang="en-US" dirty="0" err="1"/>
              <a:t>يتحدثون</a:t>
            </a:r>
            <a:r>
              <a:rPr lang="en-US" dirty="0"/>
              <a:t> </a:t>
            </a:r>
            <a:r>
              <a:rPr lang="ar-SA" dirty="0"/>
              <a:t>(</a:t>
            </a:r>
            <a:r>
              <a:rPr lang="en-US" dirty="0" err="1"/>
              <a:t>يجب</a:t>
            </a:r>
            <a:r>
              <a:rPr lang="en-US" dirty="0"/>
              <a:t> </a:t>
            </a:r>
            <a:r>
              <a:rPr lang="en-US" dirty="0" err="1"/>
              <a:t>تضمين</a:t>
            </a:r>
            <a:r>
              <a:rPr lang="ar-SA" dirty="0"/>
              <a:t> ذلك)</a:t>
            </a:r>
            <a:endParaRPr lang="en-US" dirty="0"/>
          </a:p>
          <a:p>
            <a:pPr lvl="1" algn="r" rtl="1"/>
            <a:r>
              <a:rPr lang="en-US" dirty="0"/>
              <a:t>كن محترمًا للآراء المختلفة.</a:t>
            </a:r>
          </a:p>
          <a:p>
            <a:pPr lvl="1" algn="r" rtl="1"/>
            <a:r>
              <a:rPr lang="en-US" dirty="0"/>
              <a:t>امنح الجميع مساحة ووقتًا للتعبير عن آرائهم.</a:t>
            </a:r>
          </a:p>
          <a:p>
            <a:pPr lvl="1" algn="r" rtl="1"/>
            <a:r>
              <a:rPr lang="en-US" dirty="0" err="1"/>
              <a:t>كن</a:t>
            </a:r>
            <a:r>
              <a:rPr lang="en-US" dirty="0"/>
              <a:t> </a:t>
            </a:r>
            <a:r>
              <a:rPr lang="en-US" dirty="0" err="1"/>
              <a:t>في</a:t>
            </a:r>
            <a:r>
              <a:rPr lang="ar-SA" dirty="0"/>
              <a:t> الوقت المحدد</a:t>
            </a:r>
            <a:endParaRPr lang="en-US" dirty="0"/>
          </a:p>
          <a:p>
            <a:pPr lvl="1" algn="r" rtl="1"/>
            <a:r>
              <a:rPr lang="en-US" dirty="0"/>
              <a:t>تحدى الفكرة وليس الشخص.</a:t>
            </a:r>
          </a:p>
          <a:p>
            <a:pPr marL="627063" marR="0" lvl="1" indent="-16986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إخفاء هوية أي أمثلة واقعية </a:t>
            </a:r>
            <a:r>
              <a:rPr lang="en-US" dirty="0" err="1"/>
              <a:t>للحالات</a:t>
            </a:r>
            <a:r>
              <a:rPr lang="en-US" dirty="0"/>
              <a:t> </a:t>
            </a:r>
            <a:r>
              <a:rPr lang="ar-SA" dirty="0"/>
              <a:t>(</a:t>
            </a:r>
            <a:r>
              <a:rPr lang="en-US" dirty="0" err="1"/>
              <a:t>يجب</a:t>
            </a:r>
            <a:r>
              <a:rPr lang="en-US" dirty="0"/>
              <a:t> </a:t>
            </a:r>
            <a:r>
              <a:rPr lang="en-US" dirty="0" err="1"/>
              <a:t>تضمين</a:t>
            </a:r>
            <a:r>
              <a:rPr lang="ar-SA" dirty="0"/>
              <a:t> ذلك)</a:t>
            </a:r>
            <a:endParaRPr lang="en-US" dirty="0"/>
          </a:p>
          <a:p>
            <a:pPr lvl="1" algn="r" rtl="1"/>
            <a:r>
              <a:rPr lang="en-US" dirty="0"/>
              <a:t>سرية التجارب الشخصية والمناقشات </a:t>
            </a:r>
            <a:r>
              <a:rPr lang="en-US" dirty="0" err="1"/>
              <a:t>الحساسة</a:t>
            </a:r>
            <a:r>
              <a:rPr lang="en-US" dirty="0"/>
              <a:t> </a:t>
            </a:r>
            <a:r>
              <a:rPr lang="ar-SA" dirty="0"/>
              <a:t>(</a:t>
            </a:r>
            <a:r>
              <a:rPr lang="en-US" dirty="0" err="1"/>
              <a:t>يجب</a:t>
            </a:r>
            <a:r>
              <a:rPr lang="en-US" dirty="0"/>
              <a:t> </a:t>
            </a:r>
            <a:r>
              <a:rPr lang="en-US" dirty="0" err="1"/>
              <a:t>تضمين</a:t>
            </a:r>
            <a:r>
              <a:rPr lang="ar-SA" dirty="0"/>
              <a:t> ذلك)</a:t>
            </a:r>
            <a:endParaRPr lang="en-US" dirty="0"/>
          </a:p>
          <a:p>
            <a:pPr marL="0" indent="0" algn="r" rtl="1">
              <a:buNone/>
            </a:pPr>
            <a:endParaRPr lang="en-US" dirty="0"/>
          </a:p>
          <a:p>
            <a:pPr marL="0" indent="0" algn="r" rtl="1">
              <a:buNone/>
            </a:pPr>
            <a:r>
              <a:rPr lang="ar-SA" b="1" dirty="0"/>
              <a:t>ال</a:t>
            </a:r>
            <a:r>
              <a:rPr lang="en-US" b="1" dirty="0" err="1"/>
              <a:t>خاتمة</a:t>
            </a:r>
            <a:r>
              <a:rPr lang="ar-SA" b="1" dirty="0"/>
              <a:t> </a:t>
            </a:r>
            <a:endParaRPr lang="en-US" b="1" dirty="0"/>
          </a:p>
          <a:p>
            <a:pPr algn="r" rtl="1"/>
            <a:r>
              <a:rPr lang="en-US" i="1" dirty="0"/>
              <a:t>هل لدى أي شخص أي شيء آخر ليضيفه؟</a:t>
            </a:r>
          </a:p>
          <a:p>
            <a:pPr algn="r" rtl="1"/>
            <a:r>
              <a:rPr lang="ar-SA" dirty="0"/>
              <a:t>مراجعة</a:t>
            </a:r>
            <a:r>
              <a:rPr lang="en-US" dirty="0"/>
              <a:t> اتفاقية التعلم</a:t>
            </a:r>
          </a:p>
          <a:p>
            <a:pPr algn="r" rtl="1"/>
            <a:r>
              <a:rPr lang="ar-SA" dirty="0" err="1"/>
              <a:t>ت</a:t>
            </a:r>
            <a:r>
              <a:rPr lang="en-US" dirty="0" err="1"/>
              <a:t>عل</a:t>
            </a:r>
            <a:r>
              <a:rPr lang="ar-SA" dirty="0" err="1"/>
              <a:t>ي</a:t>
            </a:r>
            <a:r>
              <a:rPr lang="en-US" dirty="0" err="1"/>
              <a:t>ق</a:t>
            </a:r>
            <a:r>
              <a:rPr lang="en-US" dirty="0"/>
              <a:t> اللوح القلاب على الحائط</a:t>
            </a:r>
          </a:p>
        </p:txBody>
      </p:sp>
      <p:sp>
        <p:nvSpPr>
          <p:cNvPr id="6" name="Slide Image Placeholder 5">
            <a:extLst>
              <a:ext uri="{FF2B5EF4-FFF2-40B4-BE49-F238E27FC236}">
                <a16:creationId xmlns:a16="http://schemas.microsoft.com/office/drawing/2014/main" id="{58F65B2C-7F73-5C89-9495-39F5F52F03D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E5128A4-103E-1274-4D94-72C71F3CC04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9</a:t>
            </a:fld>
            <a:endParaRPr lang="en-US" sz="1200" dirty="0">
              <a:latin typeface="+mn-lt"/>
            </a:endParaRPr>
          </a:p>
        </p:txBody>
      </p:sp>
    </p:spTree>
    <p:extLst>
      <p:ext uri="{BB962C8B-B14F-4D97-AF65-F5344CB8AC3E}">
        <p14:creationId xmlns:p14="http://schemas.microsoft.com/office/powerpoint/2010/main" val="134835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B6687-42CE-EAA1-3E9A-9C1E601A7D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6E5C7B2F-140A-6891-3F25-69946507CA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8D61D2A4-188D-7926-7077-FC0EBD00C2BC}"/>
              </a:ext>
            </a:extLst>
          </p:cNvPr>
          <p:cNvSpPr>
            <a:spLocks noGrp="1"/>
          </p:cNvSpPr>
          <p:nvPr>
            <p:ph type="dt" sz="half" idx="10"/>
          </p:nvPr>
        </p:nvSpPr>
        <p:spPr/>
        <p:txBody>
          <a:bodyPr/>
          <a:lstStyle/>
          <a:p>
            <a:fld id="{FE799ADE-732A-4630-912D-00AF26B6FC83}" type="datetimeFigureOut">
              <a:rPr lang="en-BE" smtClean="0"/>
              <a:t>01/04/2023</a:t>
            </a:fld>
            <a:endParaRPr lang="en-BE"/>
          </a:p>
        </p:txBody>
      </p:sp>
      <p:sp>
        <p:nvSpPr>
          <p:cNvPr id="5" name="Footer Placeholder 4">
            <a:extLst>
              <a:ext uri="{FF2B5EF4-FFF2-40B4-BE49-F238E27FC236}">
                <a16:creationId xmlns:a16="http://schemas.microsoft.com/office/drawing/2014/main" id="{B3C3A87F-11EB-EEA4-38B8-C69704B4BA7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8C20A216-14A1-1645-08FA-10942EC0EEA1}"/>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4068722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01B1-2687-1C39-CD13-0957E6691D24}"/>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64925637-C5B8-2222-DBDB-BB600756FB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CF775263-CBB4-33E0-3FEC-C729CC481DE3}"/>
              </a:ext>
            </a:extLst>
          </p:cNvPr>
          <p:cNvSpPr>
            <a:spLocks noGrp="1"/>
          </p:cNvSpPr>
          <p:nvPr>
            <p:ph type="dt" sz="half" idx="10"/>
          </p:nvPr>
        </p:nvSpPr>
        <p:spPr/>
        <p:txBody>
          <a:bodyPr/>
          <a:lstStyle/>
          <a:p>
            <a:fld id="{FE799ADE-732A-4630-912D-00AF26B6FC83}" type="datetimeFigureOut">
              <a:rPr lang="en-BE" smtClean="0"/>
              <a:t>01/04/2023</a:t>
            </a:fld>
            <a:endParaRPr lang="en-BE"/>
          </a:p>
        </p:txBody>
      </p:sp>
      <p:sp>
        <p:nvSpPr>
          <p:cNvPr id="5" name="Footer Placeholder 4">
            <a:extLst>
              <a:ext uri="{FF2B5EF4-FFF2-40B4-BE49-F238E27FC236}">
                <a16:creationId xmlns:a16="http://schemas.microsoft.com/office/drawing/2014/main" id="{557872BF-60CA-4C9B-E3A2-E46E9320082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A07C9713-9A8F-E30F-F797-1D5DCAE893C2}"/>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32029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B7B84D-5926-5CA8-2DDA-C96B22B2608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63B9CA62-5AD2-9E47-8CF7-B0D696AFCA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45AA07F7-D1A0-321B-5989-8802907DBF85}"/>
              </a:ext>
            </a:extLst>
          </p:cNvPr>
          <p:cNvSpPr>
            <a:spLocks noGrp="1"/>
          </p:cNvSpPr>
          <p:nvPr>
            <p:ph type="dt" sz="half" idx="10"/>
          </p:nvPr>
        </p:nvSpPr>
        <p:spPr/>
        <p:txBody>
          <a:bodyPr/>
          <a:lstStyle/>
          <a:p>
            <a:fld id="{FE799ADE-732A-4630-912D-00AF26B6FC83}" type="datetimeFigureOut">
              <a:rPr lang="en-BE" smtClean="0"/>
              <a:t>01/04/2023</a:t>
            </a:fld>
            <a:endParaRPr lang="en-BE"/>
          </a:p>
        </p:txBody>
      </p:sp>
      <p:sp>
        <p:nvSpPr>
          <p:cNvPr id="5" name="Footer Placeholder 4">
            <a:extLst>
              <a:ext uri="{FF2B5EF4-FFF2-40B4-BE49-F238E27FC236}">
                <a16:creationId xmlns:a16="http://schemas.microsoft.com/office/drawing/2014/main" id="{6AB5217D-F10C-9F26-2153-6BA0C1CADBDD}"/>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302DA54-BEC9-73F4-1B43-1ACEF1375C28}"/>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3565748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0BEFEC-EC87-4309-BFFA-7F010E02C918}"/>
              </a:ext>
            </a:extLst>
          </p:cNvPr>
          <p:cNvSpPr/>
          <p:nvPr userDrawn="1"/>
        </p:nvSpPr>
        <p:spPr>
          <a:xfrm>
            <a:off x="0" y="-1"/>
            <a:ext cx="12192000" cy="9855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BFF5FD31-A1B4-42BF-B5CB-087E7BAA2337}"/>
              </a:ext>
            </a:extLst>
          </p:cNvPr>
          <p:cNvSpPr>
            <a:spLocks noGrp="1"/>
          </p:cNvSpPr>
          <p:nvPr>
            <p:ph type="title"/>
          </p:nvPr>
        </p:nvSpPr>
        <p:spPr>
          <a:xfrm>
            <a:off x="838200" y="120516"/>
            <a:ext cx="10515600" cy="868968"/>
          </a:xfrm>
        </p:spPr>
        <p:txBody>
          <a:bodyPr>
            <a:normAutofit/>
          </a:bodyPr>
          <a:lstStyle>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pic>
        <p:nvPicPr>
          <p:cNvPr id="4" name="Google Shape;15;p51">
            <a:extLst>
              <a:ext uri="{FF2B5EF4-FFF2-40B4-BE49-F238E27FC236}">
                <a16:creationId xmlns:a16="http://schemas.microsoft.com/office/drawing/2014/main" id="{446B5F0E-A264-2BFF-033E-AE95D77D74A6}"/>
              </a:ext>
            </a:extLst>
          </p:cNvPr>
          <p:cNvPicPr preferRelativeResize="0"/>
          <p:nvPr userDrawn="1"/>
        </p:nvPicPr>
        <p:blipFill rotWithShape="1">
          <a:blip r:embed="rId2">
            <a:alphaModFix/>
          </a:blip>
          <a:srcRect/>
          <a:stretch/>
        </p:blipFill>
        <p:spPr>
          <a:xfrm>
            <a:off x="335817" y="6230028"/>
            <a:ext cx="349715" cy="402608"/>
          </a:xfrm>
          <a:prstGeom prst="rect">
            <a:avLst/>
          </a:prstGeom>
          <a:noFill/>
          <a:ln>
            <a:noFill/>
          </a:ln>
        </p:spPr>
      </p:pic>
      <p:sp>
        <p:nvSpPr>
          <p:cNvPr id="7" name="Google Shape;16;p51">
            <a:extLst>
              <a:ext uri="{FF2B5EF4-FFF2-40B4-BE49-F238E27FC236}">
                <a16:creationId xmlns:a16="http://schemas.microsoft.com/office/drawing/2014/main" id="{C5BBB54D-2BE6-3DE7-9B8C-2C9085FA670B}"/>
              </a:ext>
            </a:extLst>
          </p:cNvPr>
          <p:cNvSpPr/>
          <p:nvPr userDrawn="1"/>
        </p:nvSpPr>
        <p:spPr>
          <a:xfrm>
            <a:off x="766810" y="6277445"/>
            <a:ext cx="1037466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dirty="0">
                <a:solidFill>
                  <a:schemeClr val="bg2">
                    <a:lumMod val="75000"/>
                  </a:schemeClr>
                </a:solidFill>
                <a:latin typeface="+mn-lt"/>
                <a:ea typeface="Calibri"/>
                <a:cs typeface="Calibri"/>
                <a:sym typeface="Calibri"/>
              </a:rPr>
              <a:t>Level 1 Module 1: </a:t>
            </a:r>
            <a:r>
              <a:rPr lang="en-US" sz="1400" b="1" i="0" u="none" strike="noStrike" cap="none" dirty="0">
                <a:solidFill>
                  <a:schemeClr val="bg2">
                    <a:lumMod val="75000"/>
                  </a:schemeClr>
                </a:solidFill>
                <a:latin typeface="+mn-lt"/>
                <a:ea typeface="Calibri"/>
                <a:cs typeface="Calibri"/>
                <a:sym typeface="Calibri"/>
              </a:rPr>
              <a:t>Foundations of Child Protection</a:t>
            </a:r>
          </a:p>
        </p:txBody>
      </p:sp>
    </p:spTree>
    <p:extLst>
      <p:ext uri="{BB962C8B-B14F-4D97-AF65-F5344CB8AC3E}">
        <p14:creationId xmlns:p14="http://schemas.microsoft.com/office/powerpoint/2010/main" val="1175682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bg>
      <p:bgPr>
        <a:solidFill>
          <a:schemeClr val="accent2">
            <a:lumMod val="75000"/>
          </a:schemeClr>
        </a:solidFill>
        <a:effectLst/>
      </p:bgPr>
    </p:bg>
    <p:spTree>
      <p:nvGrpSpPr>
        <p:cNvPr id="1" name=""/>
        <p:cNvGrpSpPr/>
        <p:nvPr/>
      </p:nvGrpSpPr>
      <p:grpSpPr>
        <a:xfrm>
          <a:off x="0" y="0"/>
          <a:ext cx="0" cy="0"/>
          <a:chOff x="0" y="0"/>
          <a:chExt cx="0" cy="0"/>
        </a:xfrm>
      </p:grpSpPr>
      <p:sp>
        <p:nvSpPr>
          <p:cNvPr id="6" name="Hexagon 5">
            <a:extLst>
              <a:ext uri="{FF2B5EF4-FFF2-40B4-BE49-F238E27FC236}">
                <a16:creationId xmlns:a16="http://schemas.microsoft.com/office/drawing/2014/main" id="{B44FDF81-8ADA-496B-B92F-CF22EC5DCC7F}"/>
              </a:ext>
            </a:extLst>
          </p:cNvPr>
          <p:cNvSpPr/>
          <p:nvPr userDrawn="1"/>
        </p:nvSpPr>
        <p:spPr>
          <a:xfrm rot="1782986">
            <a:off x="657418" y="1353464"/>
            <a:ext cx="4749573" cy="4094457"/>
          </a:xfrm>
          <a:prstGeom prst="hexagon">
            <a:avLst>
              <a:gd name="adj" fmla="val 2896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917F4B93-D5FC-4BC1-ACC8-42A00E6E8C14}"/>
              </a:ext>
            </a:extLst>
          </p:cNvPr>
          <p:cNvSpPr>
            <a:spLocks noGrp="1"/>
          </p:cNvSpPr>
          <p:nvPr>
            <p:ph type="title" hasCustomPrompt="1"/>
          </p:nvPr>
        </p:nvSpPr>
        <p:spPr>
          <a:xfrm>
            <a:off x="1024548" y="3099692"/>
            <a:ext cx="4015311" cy="562168"/>
          </a:xfrm>
        </p:spPr>
        <p:txBody>
          <a:bodyPr>
            <a:noAutofit/>
          </a:bodyPr>
          <a:lstStyle>
            <a:lvl1pPr algn="ctr">
              <a:defRPr sz="4800" b="1">
                <a:solidFill>
                  <a:schemeClr val="bg1"/>
                </a:solidFill>
                <a:latin typeface="Garamond" panose="02020404030301010803" pitchFamily="18" charset="0"/>
              </a:defRPr>
            </a:lvl1pPr>
          </a:lstStyle>
          <a:p>
            <a:r>
              <a:rPr lang="en-US" dirty="0"/>
              <a:t>CLICK TO EDIT MASTER TITLE STYLE</a:t>
            </a:r>
          </a:p>
        </p:txBody>
      </p:sp>
    </p:spTree>
    <p:extLst>
      <p:ext uri="{BB962C8B-B14F-4D97-AF65-F5344CB8AC3E}">
        <p14:creationId xmlns:p14="http://schemas.microsoft.com/office/powerpoint/2010/main" val="1552363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7CF9-1DCA-3A86-D1B4-45FF163749E3}"/>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D9838C4E-B13C-9C3E-B3F6-0E19E63D13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D6903447-4CAF-EA63-8A51-5F2A2D0648F3}"/>
              </a:ext>
            </a:extLst>
          </p:cNvPr>
          <p:cNvSpPr>
            <a:spLocks noGrp="1"/>
          </p:cNvSpPr>
          <p:nvPr>
            <p:ph type="dt" sz="half" idx="10"/>
          </p:nvPr>
        </p:nvSpPr>
        <p:spPr/>
        <p:txBody>
          <a:bodyPr/>
          <a:lstStyle/>
          <a:p>
            <a:fld id="{FE799ADE-732A-4630-912D-00AF26B6FC83}" type="datetimeFigureOut">
              <a:rPr lang="en-BE" smtClean="0"/>
              <a:t>01/04/2023</a:t>
            </a:fld>
            <a:endParaRPr lang="en-BE"/>
          </a:p>
        </p:txBody>
      </p:sp>
      <p:sp>
        <p:nvSpPr>
          <p:cNvPr id="5" name="Footer Placeholder 4">
            <a:extLst>
              <a:ext uri="{FF2B5EF4-FFF2-40B4-BE49-F238E27FC236}">
                <a16:creationId xmlns:a16="http://schemas.microsoft.com/office/drawing/2014/main" id="{5833880B-E436-B75D-82CF-342C52374518}"/>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6FA7BBC-A7DE-0D87-4F0B-33708CF5B3CC}"/>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2442227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A68B6-A549-F9C3-A35B-1F7757209A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B512E917-8ADB-99A2-A458-F7896D7E8E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A49AB-3044-58E5-75FD-9717A9939CDC}"/>
              </a:ext>
            </a:extLst>
          </p:cNvPr>
          <p:cNvSpPr>
            <a:spLocks noGrp="1"/>
          </p:cNvSpPr>
          <p:nvPr>
            <p:ph type="dt" sz="half" idx="10"/>
          </p:nvPr>
        </p:nvSpPr>
        <p:spPr/>
        <p:txBody>
          <a:bodyPr/>
          <a:lstStyle/>
          <a:p>
            <a:fld id="{FE799ADE-732A-4630-912D-00AF26B6FC83}" type="datetimeFigureOut">
              <a:rPr lang="en-BE" smtClean="0"/>
              <a:t>01/04/2023</a:t>
            </a:fld>
            <a:endParaRPr lang="en-BE"/>
          </a:p>
        </p:txBody>
      </p:sp>
      <p:sp>
        <p:nvSpPr>
          <p:cNvPr id="5" name="Footer Placeholder 4">
            <a:extLst>
              <a:ext uri="{FF2B5EF4-FFF2-40B4-BE49-F238E27FC236}">
                <a16:creationId xmlns:a16="http://schemas.microsoft.com/office/drawing/2014/main" id="{6580731C-3E23-733C-3355-1209585B7D2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0EB31625-AC10-6E3A-4359-E3F1C4E64733}"/>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4001259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04E7D-C5DC-4AED-3994-CECE0A4FF646}"/>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93731FCB-CAEF-BBE4-B721-B7146A3416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AE26B8CB-06AB-2DCE-080F-610736AFC4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ED057916-DBD7-7288-AE89-0A443C680261}"/>
              </a:ext>
            </a:extLst>
          </p:cNvPr>
          <p:cNvSpPr>
            <a:spLocks noGrp="1"/>
          </p:cNvSpPr>
          <p:nvPr>
            <p:ph type="dt" sz="half" idx="10"/>
          </p:nvPr>
        </p:nvSpPr>
        <p:spPr/>
        <p:txBody>
          <a:bodyPr/>
          <a:lstStyle/>
          <a:p>
            <a:fld id="{FE799ADE-732A-4630-912D-00AF26B6FC83}" type="datetimeFigureOut">
              <a:rPr lang="en-BE" smtClean="0"/>
              <a:t>01/04/2023</a:t>
            </a:fld>
            <a:endParaRPr lang="en-BE"/>
          </a:p>
        </p:txBody>
      </p:sp>
      <p:sp>
        <p:nvSpPr>
          <p:cNvPr id="6" name="Footer Placeholder 5">
            <a:extLst>
              <a:ext uri="{FF2B5EF4-FFF2-40B4-BE49-F238E27FC236}">
                <a16:creationId xmlns:a16="http://schemas.microsoft.com/office/drawing/2014/main" id="{818B8ECA-9E2E-2B1C-CEDC-D9222D59EDB2}"/>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564F66D9-F63C-39BA-0A07-EF265B7CBF3E}"/>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4166505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47058-B217-CFF5-140C-6066ABB838BA}"/>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29BE39BE-DF70-EDEC-11ED-F831F63629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B54894-8191-120E-BAC6-ABB5C3C73D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28B568EC-CB83-6B56-B5FB-3B7E5BD870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CC02CF-892E-CB18-45DA-BC5AE21211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E730E2B3-9CA8-696A-F306-AE2240314BBE}"/>
              </a:ext>
            </a:extLst>
          </p:cNvPr>
          <p:cNvSpPr>
            <a:spLocks noGrp="1"/>
          </p:cNvSpPr>
          <p:nvPr>
            <p:ph type="dt" sz="half" idx="10"/>
          </p:nvPr>
        </p:nvSpPr>
        <p:spPr/>
        <p:txBody>
          <a:bodyPr/>
          <a:lstStyle/>
          <a:p>
            <a:fld id="{FE799ADE-732A-4630-912D-00AF26B6FC83}" type="datetimeFigureOut">
              <a:rPr lang="en-BE" smtClean="0"/>
              <a:t>01/04/2023</a:t>
            </a:fld>
            <a:endParaRPr lang="en-BE"/>
          </a:p>
        </p:txBody>
      </p:sp>
      <p:sp>
        <p:nvSpPr>
          <p:cNvPr id="8" name="Footer Placeholder 7">
            <a:extLst>
              <a:ext uri="{FF2B5EF4-FFF2-40B4-BE49-F238E27FC236}">
                <a16:creationId xmlns:a16="http://schemas.microsoft.com/office/drawing/2014/main" id="{9631A090-D894-6504-8E70-F64A919F8E5D}"/>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65295DF4-5C4C-1E4C-EF6D-DD6848B44C7D}"/>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250815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003AA-2B64-E5B9-336A-A7AEE11CE132}"/>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DB838D9D-737E-EA42-DEB7-31A1469DC89C}"/>
              </a:ext>
            </a:extLst>
          </p:cNvPr>
          <p:cNvSpPr>
            <a:spLocks noGrp="1"/>
          </p:cNvSpPr>
          <p:nvPr>
            <p:ph type="dt" sz="half" idx="10"/>
          </p:nvPr>
        </p:nvSpPr>
        <p:spPr/>
        <p:txBody>
          <a:bodyPr/>
          <a:lstStyle/>
          <a:p>
            <a:fld id="{FE799ADE-732A-4630-912D-00AF26B6FC83}" type="datetimeFigureOut">
              <a:rPr lang="en-BE" smtClean="0"/>
              <a:t>01/04/2023</a:t>
            </a:fld>
            <a:endParaRPr lang="en-BE"/>
          </a:p>
        </p:txBody>
      </p:sp>
      <p:sp>
        <p:nvSpPr>
          <p:cNvPr id="4" name="Footer Placeholder 3">
            <a:extLst>
              <a:ext uri="{FF2B5EF4-FFF2-40B4-BE49-F238E27FC236}">
                <a16:creationId xmlns:a16="http://schemas.microsoft.com/office/drawing/2014/main" id="{C79EC9A4-041E-DB95-41AD-2439BF574833}"/>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39B39312-F8CD-CEB3-3914-5663BADA8C5C}"/>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2662193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594797-2405-3F0F-A031-88E6FE256B51}"/>
              </a:ext>
            </a:extLst>
          </p:cNvPr>
          <p:cNvSpPr>
            <a:spLocks noGrp="1"/>
          </p:cNvSpPr>
          <p:nvPr>
            <p:ph type="dt" sz="half" idx="10"/>
          </p:nvPr>
        </p:nvSpPr>
        <p:spPr/>
        <p:txBody>
          <a:bodyPr/>
          <a:lstStyle/>
          <a:p>
            <a:fld id="{FE799ADE-732A-4630-912D-00AF26B6FC83}" type="datetimeFigureOut">
              <a:rPr lang="en-BE" smtClean="0"/>
              <a:t>01/04/2023</a:t>
            </a:fld>
            <a:endParaRPr lang="en-BE"/>
          </a:p>
        </p:txBody>
      </p:sp>
      <p:sp>
        <p:nvSpPr>
          <p:cNvPr id="3" name="Footer Placeholder 2">
            <a:extLst>
              <a:ext uri="{FF2B5EF4-FFF2-40B4-BE49-F238E27FC236}">
                <a16:creationId xmlns:a16="http://schemas.microsoft.com/office/drawing/2014/main" id="{BB42F2AE-DBB0-8BBF-6DB6-F07FE15F3A5B}"/>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70843A53-22B3-1291-955A-F9238FB44D31}"/>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3619449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8D4A9-088C-7581-0227-BEF7FC9492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5EF03497-B51F-E1BE-39A9-38C05346D7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5178BADA-5ABC-DFCC-1A94-F7E337E21A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FA757E-3BA3-39B2-320C-8AC7BAFD16D3}"/>
              </a:ext>
            </a:extLst>
          </p:cNvPr>
          <p:cNvSpPr>
            <a:spLocks noGrp="1"/>
          </p:cNvSpPr>
          <p:nvPr>
            <p:ph type="dt" sz="half" idx="10"/>
          </p:nvPr>
        </p:nvSpPr>
        <p:spPr/>
        <p:txBody>
          <a:bodyPr/>
          <a:lstStyle/>
          <a:p>
            <a:fld id="{FE799ADE-732A-4630-912D-00AF26B6FC83}" type="datetimeFigureOut">
              <a:rPr lang="en-BE" smtClean="0"/>
              <a:t>01/04/2023</a:t>
            </a:fld>
            <a:endParaRPr lang="en-BE"/>
          </a:p>
        </p:txBody>
      </p:sp>
      <p:sp>
        <p:nvSpPr>
          <p:cNvPr id="6" name="Footer Placeholder 5">
            <a:extLst>
              <a:ext uri="{FF2B5EF4-FFF2-40B4-BE49-F238E27FC236}">
                <a16:creationId xmlns:a16="http://schemas.microsoft.com/office/drawing/2014/main" id="{FD7C2688-B3E9-DC2D-EE4E-54993CE04C1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0279A96C-EDCD-E5CB-66D9-6DC448C9D737}"/>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262270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96D6-1C81-C054-9F27-947F5A3F31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8AAFEB36-D83F-9B96-1C12-A916BC2B73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978EAB07-0115-FBFE-92FA-46AD139BE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808952-4081-F336-96C5-A57060D75F0E}"/>
              </a:ext>
            </a:extLst>
          </p:cNvPr>
          <p:cNvSpPr>
            <a:spLocks noGrp="1"/>
          </p:cNvSpPr>
          <p:nvPr>
            <p:ph type="dt" sz="half" idx="10"/>
          </p:nvPr>
        </p:nvSpPr>
        <p:spPr/>
        <p:txBody>
          <a:bodyPr/>
          <a:lstStyle/>
          <a:p>
            <a:fld id="{FE799ADE-732A-4630-912D-00AF26B6FC83}" type="datetimeFigureOut">
              <a:rPr lang="en-BE" smtClean="0"/>
              <a:t>01/04/2023</a:t>
            </a:fld>
            <a:endParaRPr lang="en-BE"/>
          </a:p>
        </p:txBody>
      </p:sp>
      <p:sp>
        <p:nvSpPr>
          <p:cNvPr id="6" name="Footer Placeholder 5">
            <a:extLst>
              <a:ext uri="{FF2B5EF4-FFF2-40B4-BE49-F238E27FC236}">
                <a16:creationId xmlns:a16="http://schemas.microsoft.com/office/drawing/2014/main" id="{1749CCBC-4947-4570-3D67-62FD719CF0AF}"/>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26A6BC8-3A00-7B28-3CFF-021D21DC032E}"/>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334265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6314F4-968D-E701-8E4E-6323346E7A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B66EBD38-A288-10F5-7F2C-4DA9E5E379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549A4F0A-9634-B3A5-5FEE-45C22828EA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99ADE-732A-4630-912D-00AF26B6FC83}" type="datetimeFigureOut">
              <a:rPr lang="en-BE" smtClean="0"/>
              <a:t>01/04/2023</a:t>
            </a:fld>
            <a:endParaRPr lang="en-BE"/>
          </a:p>
        </p:txBody>
      </p:sp>
      <p:sp>
        <p:nvSpPr>
          <p:cNvPr id="5" name="Footer Placeholder 4">
            <a:extLst>
              <a:ext uri="{FF2B5EF4-FFF2-40B4-BE49-F238E27FC236}">
                <a16:creationId xmlns:a16="http://schemas.microsoft.com/office/drawing/2014/main" id="{E4162D99-65E9-8197-F9AC-FD87ABF233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7556AC4D-42B5-BD3C-D3F4-59CA3F1DC5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2F1AD-D901-406E-8C90-DBEBD536AEB9}" type="slidenum">
              <a:rPr lang="en-BE" smtClean="0"/>
              <a:t>‹#›</a:t>
            </a:fld>
            <a:endParaRPr lang="en-BE"/>
          </a:p>
        </p:txBody>
      </p:sp>
    </p:spTree>
    <p:extLst>
      <p:ext uri="{BB962C8B-B14F-4D97-AF65-F5344CB8AC3E}">
        <p14:creationId xmlns:p14="http://schemas.microsoft.com/office/powerpoint/2010/main" val="561469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2CCD03-0155-444D-8CCE-EDF980311FE0}"/>
              </a:ext>
            </a:extLst>
          </p:cNvPr>
          <p:cNvSpPr txBox="1"/>
          <p:nvPr/>
        </p:nvSpPr>
        <p:spPr>
          <a:xfrm>
            <a:off x="66730" y="1506922"/>
            <a:ext cx="6181725" cy="2616101"/>
          </a:xfrm>
          <a:prstGeom prst="rect">
            <a:avLst/>
          </a:prstGeom>
          <a:noFill/>
        </p:spPr>
        <p:txBody>
          <a:bodyPr wrap="square" rtlCol="0">
            <a:spAutoFit/>
          </a:bodyPr>
          <a:lstStyle/>
          <a:p>
            <a:pPr algn="r" rtl="1"/>
            <a:r>
              <a:rPr lang="en-CA" sz="5400" b="1" dirty="0" err="1">
                <a:solidFill>
                  <a:schemeClr val="accent2">
                    <a:lumMod val="75000"/>
                  </a:schemeClr>
                </a:solidFill>
                <a:latin typeface="Calibri" panose="020F0502020204030204" pitchFamily="34" charset="0"/>
                <a:cs typeface="Calibri" panose="020F0502020204030204" pitchFamily="34" charset="0"/>
              </a:rPr>
              <a:t>أسس</a:t>
            </a:r>
            <a:r>
              <a:rPr lang="en-CA" sz="5400" b="1" dirty="0">
                <a:solidFill>
                  <a:schemeClr val="accent2">
                    <a:lumMod val="75000"/>
                  </a:schemeClr>
                </a:solidFill>
                <a:latin typeface="Calibri" panose="020F0502020204030204" pitchFamily="34" charset="0"/>
                <a:cs typeface="Calibri" panose="020F0502020204030204" pitchFamily="34" charset="0"/>
              </a:rPr>
              <a:t> </a:t>
            </a:r>
            <a:r>
              <a:rPr lang="en-CA" sz="5400" b="1" dirty="0" err="1">
                <a:solidFill>
                  <a:schemeClr val="accent2">
                    <a:lumMod val="75000"/>
                  </a:schemeClr>
                </a:solidFill>
                <a:latin typeface="Calibri" panose="020F0502020204030204" pitchFamily="34" charset="0"/>
                <a:cs typeface="Calibri" panose="020F0502020204030204" pitchFamily="34" charset="0"/>
              </a:rPr>
              <a:t>حماية</a:t>
            </a:r>
            <a:r>
              <a:rPr lang="en-CA" sz="5400" b="1" dirty="0">
                <a:solidFill>
                  <a:schemeClr val="accent2">
                    <a:lumMod val="75000"/>
                  </a:schemeClr>
                </a:solidFill>
                <a:latin typeface="Calibri" panose="020F0502020204030204" pitchFamily="34" charset="0"/>
                <a:cs typeface="Calibri" panose="020F0502020204030204" pitchFamily="34" charset="0"/>
              </a:rPr>
              <a:t> </a:t>
            </a:r>
            <a:r>
              <a:rPr lang="en-CA" sz="5400" b="1" dirty="0" err="1">
                <a:solidFill>
                  <a:schemeClr val="accent2">
                    <a:lumMod val="75000"/>
                  </a:schemeClr>
                </a:solidFill>
                <a:latin typeface="Calibri" panose="020F0502020204030204" pitchFamily="34" charset="0"/>
                <a:cs typeface="Calibri" panose="020F0502020204030204" pitchFamily="34" charset="0"/>
              </a:rPr>
              <a:t>الطفل</a:t>
            </a:r>
            <a:endParaRPr lang="ar-SA" sz="5400" b="1" dirty="0">
              <a:solidFill>
                <a:schemeClr val="accent2">
                  <a:lumMod val="75000"/>
                </a:schemeClr>
              </a:solidFill>
              <a:latin typeface="Calibri" panose="020F0502020204030204" pitchFamily="34" charset="0"/>
              <a:cs typeface="Calibri" panose="020F0502020204030204" pitchFamily="34" charset="0"/>
            </a:endParaRPr>
          </a:p>
          <a:p>
            <a:pPr algn="ctr" rtl="1"/>
            <a:endParaRPr lang="ar-SA" sz="5400" b="1" dirty="0">
              <a:solidFill>
                <a:schemeClr val="accent2">
                  <a:lumMod val="75000"/>
                </a:schemeClr>
              </a:solidFill>
              <a:latin typeface="Calibri" panose="020F0502020204030204" pitchFamily="34" charset="0"/>
              <a:cs typeface="Calibri" panose="020F0502020204030204" pitchFamily="34" charset="0"/>
            </a:endParaRPr>
          </a:p>
          <a:p>
            <a:pPr algn="ctr" rtl="1"/>
            <a:r>
              <a:rPr lang="ar-SA" sz="2800" b="1" spc="300" dirty="0">
                <a:solidFill>
                  <a:schemeClr val="accent2">
                    <a:lumMod val="75000"/>
                  </a:schemeClr>
                </a:solidFill>
                <a:latin typeface="Calibri" panose="020F0502020204030204" pitchFamily="34" charset="0"/>
                <a:cs typeface="Calibri" panose="020F0502020204030204" pitchFamily="34" charset="0"/>
              </a:rPr>
              <a:t>المستوى الأول</a:t>
            </a:r>
          </a:p>
          <a:p>
            <a:pPr algn="ctr" rtl="1"/>
            <a:r>
              <a:rPr lang="ar-SA" sz="2800" b="1" spc="300" dirty="0">
                <a:solidFill>
                  <a:schemeClr val="accent2">
                    <a:lumMod val="75000"/>
                  </a:schemeClr>
                </a:solidFill>
                <a:latin typeface="Calibri" panose="020F0502020204030204" pitchFamily="34" charset="0"/>
                <a:cs typeface="Calibri" panose="020F0502020204030204" pitchFamily="34" charset="0"/>
              </a:rPr>
              <a:t>الوحدة الأولى</a:t>
            </a:r>
            <a:endParaRPr lang="en-CA" sz="2800" b="1" spc="300" dirty="0">
              <a:solidFill>
                <a:schemeClr val="accent2">
                  <a:lumMod val="75000"/>
                </a:schemeClr>
              </a:solidFill>
              <a:latin typeface="Calibri" panose="020F0502020204030204" pitchFamily="34" charset="0"/>
              <a:cs typeface="Calibri" panose="020F0502020204030204" pitchFamily="34" charset="0"/>
            </a:endParaRPr>
          </a:p>
        </p:txBody>
      </p:sp>
      <p:pic>
        <p:nvPicPr>
          <p:cNvPr id="4" name="Picture 3" descr="Logo  Description automatically generated">
            <a:extLst>
              <a:ext uri="{FF2B5EF4-FFF2-40B4-BE49-F238E27FC236}">
                <a16:creationId xmlns:a16="http://schemas.microsoft.com/office/drawing/2014/main" id="{7A6205E5-5B5F-3A10-7D3B-2C1866A41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7593" y="4258960"/>
            <a:ext cx="2405008" cy="923462"/>
          </a:xfrm>
          <a:prstGeom prst="rect">
            <a:avLst/>
          </a:prstGeom>
        </p:spPr>
      </p:pic>
      <p:pic>
        <p:nvPicPr>
          <p:cNvPr id="7" name="Picture 6" descr="Text  Description automatically generated">
            <a:extLst>
              <a:ext uri="{FF2B5EF4-FFF2-40B4-BE49-F238E27FC236}">
                <a16:creationId xmlns:a16="http://schemas.microsoft.com/office/drawing/2014/main" id="{3604D5DB-72F3-BDEE-186B-58562CC99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406" y="4360601"/>
            <a:ext cx="2405009" cy="685884"/>
          </a:xfrm>
          <a:prstGeom prst="rect">
            <a:avLst/>
          </a:prstGeom>
        </p:spPr>
      </p:pic>
      <p:grpSp>
        <p:nvGrpSpPr>
          <p:cNvPr id="16" name="Group 15">
            <a:extLst>
              <a:ext uri="{FF2B5EF4-FFF2-40B4-BE49-F238E27FC236}">
                <a16:creationId xmlns:a16="http://schemas.microsoft.com/office/drawing/2014/main" id="{B4EFDFCE-1E97-C4BA-0067-B5CCE5BBA0D6}"/>
              </a:ext>
            </a:extLst>
          </p:cNvPr>
          <p:cNvGrpSpPr/>
          <p:nvPr/>
        </p:nvGrpSpPr>
        <p:grpSpPr>
          <a:xfrm>
            <a:off x="6629402" y="1583539"/>
            <a:ext cx="4510404" cy="3888266"/>
            <a:chOff x="390316" y="1384825"/>
            <a:chExt cx="1142910" cy="985264"/>
          </a:xfrm>
        </p:grpSpPr>
        <p:sp>
          <p:nvSpPr>
            <p:cNvPr id="8" name="Hexagon 7">
              <a:extLst>
                <a:ext uri="{FF2B5EF4-FFF2-40B4-BE49-F238E27FC236}">
                  <a16:creationId xmlns:a16="http://schemas.microsoft.com/office/drawing/2014/main" id="{CD6FFAA1-118A-F37A-5EC5-939331D5AADE}"/>
                </a:ext>
              </a:extLst>
            </p:cNvPr>
            <p:cNvSpPr/>
            <p:nvPr/>
          </p:nvSpPr>
          <p:spPr>
            <a:xfrm rot="1782986">
              <a:off x="390316" y="1384825"/>
              <a:ext cx="1142910" cy="985264"/>
            </a:xfrm>
            <a:prstGeom prst="hexagon">
              <a:avLst>
                <a:gd name="adj" fmla="val 2896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nvGrpSpPr>
            <p:cNvPr id="9" name="Group 8">
              <a:extLst>
                <a:ext uri="{FF2B5EF4-FFF2-40B4-BE49-F238E27FC236}">
                  <a16:creationId xmlns:a16="http://schemas.microsoft.com/office/drawing/2014/main" id="{D141D351-1F8E-BF0E-DD60-D0B5243778B1}"/>
                </a:ext>
              </a:extLst>
            </p:cNvPr>
            <p:cNvGrpSpPr/>
            <p:nvPr/>
          </p:nvGrpSpPr>
          <p:grpSpPr>
            <a:xfrm>
              <a:off x="705900" y="1548611"/>
              <a:ext cx="453616" cy="608826"/>
              <a:chOff x="5673592" y="7611394"/>
              <a:chExt cx="814830" cy="1093633"/>
            </a:xfrm>
            <a:solidFill>
              <a:schemeClr val="bg1"/>
            </a:solidFill>
          </p:grpSpPr>
          <p:sp>
            <p:nvSpPr>
              <p:cNvPr id="10" name="Round Same Side Corner Rectangle 35">
                <a:extLst>
                  <a:ext uri="{FF2B5EF4-FFF2-40B4-BE49-F238E27FC236}">
                    <a16:creationId xmlns:a16="http://schemas.microsoft.com/office/drawing/2014/main" id="{D2A3828F-3F18-A9C9-7F8F-74B1800B4B74}"/>
                  </a:ext>
                </a:extLst>
              </p:cNvPr>
              <p:cNvSpPr/>
              <p:nvPr/>
            </p:nvSpPr>
            <p:spPr>
              <a:xfrm>
                <a:off x="5675993" y="8360881"/>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1" name="Oval 10">
                <a:extLst>
                  <a:ext uri="{FF2B5EF4-FFF2-40B4-BE49-F238E27FC236}">
                    <a16:creationId xmlns:a16="http://schemas.microsoft.com/office/drawing/2014/main" id="{CFB0EC1D-39CB-5573-E82E-32D1D44E0935}"/>
                  </a:ext>
                </a:extLst>
              </p:cNvPr>
              <p:cNvSpPr/>
              <p:nvPr/>
            </p:nvSpPr>
            <p:spPr>
              <a:xfrm>
                <a:off x="5673592" y="7977240"/>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2" name="Round Same Side Corner Rectangle 37">
                <a:extLst>
                  <a:ext uri="{FF2B5EF4-FFF2-40B4-BE49-F238E27FC236}">
                    <a16:creationId xmlns:a16="http://schemas.microsoft.com/office/drawing/2014/main" id="{7A68DDFB-0DD6-6BA7-7C8C-B6E745AA9B15}"/>
                  </a:ext>
                </a:extLst>
              </p:cNvPr>
              <p:cNvSpPr/>
              <p:nvPr/>
            </p:nvSpPr>
            <p:spPr>
              <a:xfrm>
                <a:off x="6163413" y="7995034"/>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3" name="Oval 12">
                <a:extLst>
                  <a:ext uri="{FF2B5EF4-FFF2-40B4-BE49-F238E27FC236}">
                    <a16:creationId xmlns:a16="http://schemas.microsoft.com/office/drawing/2014/main" id="{695B0A0A-5CB0-0640-2DF1-822BD21FF37B}"/>
                  </a:ext>
                </a:extLst>
              </p:cNvPr>
              <p:cNvSpPr/>
              <p:nvPr/>
            </p:nvSpPr>
            <p:spPr>
              <a:xfrm>
                <a:off x="6161012" y="7611394"/>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4" name="Round Same Side Corner Rectangle 43">
                <a:extLst>
                  <a:ext uri="{FF2B5EF4-FFF2-40B4-BE49-F238E27FC236}">
                    <a16:creationId xmlns:a16="http://schemas.microsoft.com/office/drawing/2014/main" id="{AFCEBE59-8AAE-04DE-7052-2DDD7617BF6A}"/>
                  </a:ext>
                </a:extLst>
              </p:cNvPr>
              <p:cNvSpPr/>
              <p:nvPr/>
            </p:nvSpPr>
            <p:spPr>
              <a:xfrm rot="12859561">
                <a:off x="6099610" y="8091090"/>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5" name="Round Same Side Corner Rectangle 44">
                <a:extLst>
                  <a:ext uri="{FF2B5EF4-FFF2-40B4-BE49-F238E27FC236}">
                    <a16:creationId xmlns:a16="http://schemas.microsoft.com/office/drawing/2014/main" id="{0DA52D4E-38EB-64B0-F097-148F3DA70555}"/>
                  </a:ext>
                </a:extLst>
              </p:cNvPr>
              <p:cNvSpPr/>
              <p:nvPr/>
            </p:nvSpPr>
            <p:spPr>
              <a:xfrm rot="14101202">
                <a:off x="5992187" y="8234266"/>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grpSp>
    </p:spTree>
    <p:extLst>
      <p:ext uri="{BB962C8B-B14F-4D97-AF65-F5344CB8AC3E}">
        <p14:creationId xmlns:p14="http://schemas.microsoft.com/office/powerpoint/2010/main" val="779927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156995"/>
              </a:buClr>
              <a:buSzPts val="3200"/>
              <a:buFont typeface="Arial"/>
              <a:buNone/>
            </a:pPr>
            <a:r>
              <a:rPr lang="en-CA" dirty="0" err="1">
                <a:latin typeface="Calibri" panose="020F0502020204030204" pitchFamily="34" charset="0"/>
                <a:cs typeface="Calibri" panose="020F0502020204030204" pitchFamily="34" charset="0"/>
              </a:rPr>
              <a:t>اتفاقية</a:t>
            </a:r>
            <a:r>
              <a:rPr lang="en-CA" dirty="0">
                <a:latin typeface="Calibri" panose="020F0502020204030204" pitchFamily="34" charset="0"/>
                <a:cs typeface="Calibri" panose="020F0502020204030204" pitchFamily="34" charset="0"/>
              </a:rPr>
              <a:t> </a:t>
            </a:r>
            <a:r>
              <a:rPr lang="ar-SA" dirty="0">
                <a:latin typeface="Calibri" panose="020F0502020204030204" pitchFamily="34" charset="0"/>
                <a:cs typeface="Calibri" panose="020F0502020204030204" pitchFamily="34" charset="0"/>
              </a:rPr>
              <a:t>ال</a:t>
            </a:r>
            <a:r>
              <a:rPr lang="en-CA" dirty="0" err="1">
                <a:latin typeface="Calibri" panose="020F0502020204030204" pitchFamily="34" charset="0"/>
                <a:cs typeface="Calibri" panose="020F0502020204030204" pitchFamily="34" charset="0"/>
              </a:rPr>
              <a:t>تعلم</a:t>
            </a:r>
            <a:endParaRPr dirty="0"/>
          </a:p>
        </p:txBody>
      </p:sp>
      <p:sp>
        <p:nvSpPr>
          <p:cNvPr id="336" name="Google Shape;336;p7"/>
          <p:cNvSpPr txBox="1"/>
          <p:nvPr/>
        </p:nvSpPr>
        <p:spPr>
          <a:xfrm>
            <a:off x="3463816" y="3571408"/>
            <a:ext cx="2305545" cy="1277745"/>
          </a:xfrm>
          <a:prstGeom prst="rect">
            <a:avLst/>
          </a:prstGeom>
          <a:noFill/>
          <a:ln>
            <a:noFill/>
          </a:ln>
        </p:spPr>
        <p:txBody>
          <a:bodyPr spcFirstLastPara="1" wrap="square" lIns="91425" tIns="45700" rIns="91425" bIns="45700" anchor="t" anchorCtr="0">
            <a:spAutoFit/>
          </a:bodyPr>
          <a:lstStyle/>
          <a:p>
            <a:pPr algn="ctr" rtl="1">
              <a:lnSpc>
                <a:spcPct val="107000"/>
              </a:lnSpc>
            </a:pPr>
            <a:r>
              <a:rPr lang="en-GB" b="0" i="0" u="none" strike="noStrike" cap="none" dirty="0" err="1">
                <a:solidFill>
                  <a:schemeClr val="dk1"/>
                </a:solidFill>
                <a:latin typeface="Calibri" panose="020F0502020204030204" pitchFamily="34" charset="0"/>
                <a:ea typeface="Helvetica Neue"/>
                <a:cs typeface="Calibri" panose="020F0502020204030204" pitchFamily="34" charset="0"/>
                <a:sym typeface="Helvetica Neue"/>
              </a:rPr>
              <a:t>وصف</a:t>
            </a:r>
            <a:r>
              <a:rPr lang="en-GB"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rPr>
              <a:t> </a:t>
            </a:r>
            <a:r>
              <a:rPr lang="en-GB" b="0" i="0" u="none" strike="noStrike" cap="none" dirty="0" err="1">
                <a:solidFill>
                  <a:schemeClr val="dk1"/>
                </a:solidFill>
                <a:latin typeface="Calibri" panose="020F0502020204030204" pitchFamily="34" charset="0"/>
                <a:ea typeface="Helvetica Neue"/>
                <a:cs typeface="Calibri" panose="020F0502020204030204" pitchFamily="34" charset="0"/>
                <a:sym typeface="Helvetica Neue"/>
              </a:rPr>
              <a:t>نموذج</a:t>
            </a:r>
            <a:r>
              <a:rPr lang="en-GB"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rPr>
              <a:t> </a:t>
            </a:r>
            <a:r>
              <a:rPr lang="ar-SA" dirty="0">
                <a:solidFill>
                  <a:schemeClr val="dk1"/>
                </a:solidFill>
                <a:latin typeface="Calibri" panose="020F0502020204030204" pitchFamily="34" charset="0"/>
                <a:ea typeface="Helvetica Neue"/>
                <a:cs typeface="Calibri" panose="020F0502020204030204" pitchFamily="34" charset="0"/>
                <a:sym typeface="Helvetica Neue"/>
              </a:rPr>
              <a:t>البيئية</a:t>
            </a:r>
            <a:r>
              <a:rPr lang="en-GB"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rPr>
              <a:t> </a:t>
            </a:r>
            <a:r>
              <a:rPr lang="en-GB" b="0" i="0" u="none" strike="noStrike" cap="none" dirty="0" err="1">
                <a:solidFill>
                  <a:schemeClr val="dk1"/>
                </a:solidFill>
                <a:latin typeface="Calibri" panose="020F0502020204030204" pitchFamily="34" charset="0"/>
                <a:ea typeface="Helvetica Neue"/>
                <a:cs typeface="Calibri" panose="020F0502020204030204" pitchFamily="34" charset="0"/>
                <a:sym typeface="Helvetica Neue"/>
              </a:rPr>
              <a:t>الاجتماعي</a:t>
            </a:r>
            <a:r>
              <a:rPr lang="ar-SA" b="0" i="0" u="none" strike="noStrike" cap="none" dirty="0" err="1">
                <a:solidFill>
                  <a:schemeClr val="dk1"/>
                </a:solidFill>
                <a:latin typeface="Calibri" panose="020F0502020204030204" pitchFamily="34" charset="0"/>
                <a:ea typeface="Helvetica Neue"/>
                <a:cs typeface="Calibri" panose="020F0502020204030204" pitchFamily="34" charset="0"/>
                <a:sym typeface="Helvetica Neue"/>
              </a:rPr>
              <a:t>ة</a:t>
            </a:r>
            <a:r>
              <a:rPr lang="en-GB"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rPr>
              <a:t> </a:t>
            </a:r>
            <a:r>
              <a:rPr lang="en-GB" b="0" i="0" u="none" strike="noStrike" cap="none" dirty="0" err="1">
                <a:solidFill>
                  <a:schemeClr val="dk1"/>
                </a:solidFill>
                <a:latin typeface="Calibri" panose="020F0502020204030204" pitchFamily="34" charset="0"/>
                <a:ea typeface="Helvetica Neue"/>
                <a:cs typeface="Calibri" panose="020F0502020204030204" pitchFamily="34" charset="0"/>
                <a:sym typeface="Helvetica Neue"/>
              </a:rPr>
              <a:t>وتحديد</a:t>
            </a:r>
            <a:r>
              <a:rPr lang="ar-SA"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rPr>
              <a:t> عوامل ال</a:t>
            </a:r>
            <a:r>
              <a:rPr lang="en-GB" dirty="0" err="1">
                <a:solidFill>
                  <a:schemeClr val="dk1"/>
                </a:solidFill>
                <a:latin typeface="Calibri" panose="020F0502020204030204" pitchFamily="34" charset="0"/>
                <a:ea typeface="Helvetica Neue"/>
                <a:cs typeface="Calibri" panose="020F0502020204030204" pitchFamily="34" charset="0"/>
                <a:sym typeface="Helvetica Neue"/>
              </a:rPr>
              <a:t>خطر</a:t>
            </a:r>
            <a:r>
              <a:rPr lang="en-GB" dirty="0">
                <a:solidFill>
                  <a:schemeClr val="dk1"/>
                </a:solidFill>
                <a:latin typeface="Calibri" panose="020F0502020204030204" pitchFamily="34" charset="0"/>
                <a:ea typeface="Helvetica Neue"/>
                <a:cs typeface="Calibri" panose="020F0502020204030204" pitchFamily="34" charset="0"/>
                <a:sym typeface="Helvetica Neue"/>
              </a:rPr>
              <a:t> و</a:t>
            </a:r>
            <a:r>
              <a:rPr lang="en-GB"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rPr>
              <a:t>عوامل </a:t>
            </a:r>
            <a:r>
              <a:rPr lang="en-GB" b="0" i="0" u="none" strike="noStrike" cap="none" dirty="0" err="1">
                <a:solidFill>
                  <a:schemeClr val="dk1"/>
                </a:solidFill>
                <a:latin typeface="Calibri" panose="020F0502020204030204" pitchFamily="34" charset="0"/>
                <a:ea typeface="Helvetica Neue"/>
                <a:cs typeface="Calibri" panose="020F0502020204030204" pitchFamily="34" charset="0"/>
                <a:sym typeface="Helvetica Neue"/>
              </a:rPr>
              <a:t>الحماية</a:t>
            </a:r>
            <a:r>
              <a:rPr lang="en-GB"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rPr>
              <a:t> </a:t>
            </a:r>
            <a:r>
              <a:rPr lang="ar-SA"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rPr>
              <a:t>ضمن </a:t>
            </a:r>
            <a:r>
              <a:rPr lang="en-GB" b="0" i="0" u="none" strike="noStrike" cap="none" dirty="0" err="1">
                <a:solidFill>
                  <a:schemeClr val="dk1"/>
                </a:solidFill>
                <a:latin typeface="Calibri" panose="020F0502020204030204" pitchFamily="34" charset="0"/>
                <a:ea typeface="Helvetica Neue"/>
                <a:cs typeface="Calibri" panose="020F0502020204030204" pitchFamily="34" charset="0"/>
                <a:sym typeface="Helvetica Neue"/>
              </a:rPr>
              <a:t>بيئة</a:t>
            </a:r>
            <a:r>
              <a:rPr lang="en-GB" b="0" i="0" u="none" strike="noStrike" cap="none" dirty="0">
                <a:solidFill>
                  <a:schemeClr val="dk1"/>
                </a:solidFill>
                <a:latin typeface="Calibri" panose="020F0502020204030204" pitchFamily="34" charset="0"/>
                <a:ea typeface="Helvetica Neue"/>
                <a:cs typeface="Calibri" panose="020F0502020204030204" pitchFamily="34" charset="0"/>
                <a:sym typeface="Helvetica Neue"/>
              </a:rPr>
              <a:t> الطفل.</a:t>
            </a:r>
            <a:endParaRPr dirty="0">
              <a:solidFill>
                <a:schemeClr val="dk1"/>
              </a:solidFill>
              <a:latin typeface="Calibri" panose="020F0502020204030204" pitchFamily="34" charset="0"/>
              <a:cs typeface="Calibri" panose="020F0502020204030204" pitchFamily="34" charset="0"/>
            </a:endParaRPr>
          </a:p>
        </p:txBody>
      </p:sp>
      <p:grpSp>
        <p:nvGrpSpPr>
          <p:cNvPr id="350" name="Google Shape;350;p7"/>
          <p:cNvGrpSpPr/>
          <p:nvPr/>
        </p:nvGrpSpPr>
        <p:grpSpPr>
          <a:xfrm>
            <a:off x="1150736" y="2284244"/>
            <a:ext cx="1196375" cy="868968"/>
            <a:chOff x="6878053" y="1156317"/>
            <a:chExt cx="1431178" cy="1039513"/>
          </a:xfrm>
          <a:solidFill>
            <a:schemeClr val="accent2">
              <a:lumMod val="75000"/>
            </a:schemeClr>
          </a:solidFill>
        </p:grpSpPr>
        <p:grpSp>
          <p:nvGrpSpPr>
            <p:cNvPr id="351" name="Google Shape;351;p7"/>
            <p:cNvGrpSpPr/>
            <p:nvPr/>
          </p:nvGrpSpPr>
          <p:grpSpPr>
            <a:xfrm>
              <a:off x="7672978" y="1156317"/>
              <a:ext cx="412941" cy="436880"/>
              <a:chOff x="243840" y="1676400"/>
              <a:chExt cx="701040" cy="741680"/>
            </a:xfrm>
            <a:grpFill/>
          </p:grpSpPr>
          <p:sp>
            <p:nvSpPr>
              <p:cNvPr id="352" name="Google Shape;352;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354" name="Google Shape;354;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grpSp>
        <p:nvGrpSpPr>
          <p:cNvPr id="356" name="Google Shape;356;p7"/>
          <p:cNvGrpSpPr/>
          <p:nvPr/>
        </p:nvGrpSpPr>
        <p:grpSpPr>
          <a:xfrm>
            <a:off x="9642209" y="2284244"/>
            <a:ext cx="1196375" cy="868968"/>
            <a:chOff x="6878053" y="1156317"/>
            <a:chExt cx="1431178" cy="1039513"/>
          </a:xfrm>
          <a:solidFill>
            <a:schemeClr val="accent2">
              <a:lumMod val="75000"/>
            </a:schemeClr>
          </a:solidFill>
        </p:grpSpPr>
        <p:grpSp>
          <p:nvGrpSpPr>
            <p:cNvPr id="357" name="Google Shape;357;p7"/>
            <p:cNvGrpSpPr/>
            <p:nvPr/>
          </p:nvGrpSpPr>
          <p:grpSpPr>
            <a:xfrm>
              <a:off x="7672978" y="1156317"/>
              <a:ext cx="412941" cy="436880"/>
              <a:chOff x="243840" y="1676400"/>
              <a:chExt cx="701040" cy="741680"/>
            </a:xfrm>
            <a:grpFill/>
          </p:grpSpPr>
          <p:sp>
            <p:nvSpPr>
              <p:cNvPr id="358" name="Google Shape;358;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360" name="Google Shape;360;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61" name="Google Shape;361;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2" name="TextBox 1">
            <a:extLst>
              <a:ext uri="{FF2B5EF4-FFF2-40B4-BE49-F238E27FC236}">
                <a16:creationId xmlns:a16="http://schemas.microsoft.com/office/drawing/2014/main" id="{25467434-02D4-8A68-3282-179C4AB9963C}"/>
              </a:ext>
            </a:extLst>
          </p:cNvPr>
          <p:cNvSpPr txBox="1"/>
          <p:nvPr/>
        </p:nvSpPr>
        <p:spPr>
          <a:xfrm>
            <a:off x="596151" y="3571408"/>
            <a:ext cx="2305545" cy="968278"/>
          </a:xfrm>
          <a:prstGeom prst="rect">
            <a:avLst/>
          </a:prstGeom>
          <a:noFill/>
        </p:spPr>
        <p:txBody>
          <a:bodyPr wrap="square" rtlCol="0">
            <a:spAutoFit/>
          </a:bodyPr>
          <a:lstStyle/>
          <a:p>
            <a:pPr algn="ctr" rtl="1">
              <a:lnSpc>
                <a:spcPct val="107000"/>
              </a:lnSpc>
            </a:pPr>
            <a:r>
              <a:rPr lang="ar-SA" dirty="0" err="1">
                <a:solidFill>
                  <a:schemeClr val="dk1"/>
                </a:solidFill>
                <a:latin typeface="Calibri" panose="020F0502020204030204" pitchFamily="34" charset="0"/>
                <a:ea typeface="Helvetica Neue"/>
                <a:cs typeface="Calibri" panose="020F0502020204030204" pitchFamily="34" charset="0"/>
                <a:sym typeface="Helvetica Neue"/>
              </a:rPr>
              <a:t>ش</a:t>
            </a:r>
            <a:r>
              <a:rPr lang="en-GB" dirty="0" err="1">
                <a:solidFill>
                  <a:schemeClr val="dk1"/>
                </a:solidFill>
                <a:latin typeface="Calibri" panose="020F0502020204030204" pitchFamily="34" charset="0"/>
                <a:ea typeface="Helvetica Neue"/>
                <a:cs typeface="Calibri" panose="020F0502020204030204" pitchFamily="34" charset="0"/>
                <a:sym typeface="Helvetica Neue"/>
              </a:rPr>
              <a:t>رح</a:t>
            </a:r>
            <a:r>
              <a:rPr lang="en-GB" dirty="0">
                <a:solidFill>
                  <a:schemeClr val="dk1"/>
                </a:solidFill>
                <a:latin typeface="Calibri" panose="020F0502020204030204" pitchFamily="34" charset="0"/>
                <a:ea typeface="Helvetica Neue"/>
                <a:cs typeface="Calibri" panose="020F0502020204030204" pitchFamily="34" charset="0"/>
                <a:sym typeface="Helvetica Neue"/>
              </a:rPr>
              <a:t> </a:t>
            </a:r>
            <a:r>
              <a:rPr lang="en-GB" dirty="0" err="1">
                <a:solidFill>
                  <a:schemeClr val="dk1"/>
                </a:solidFill>
                <a:latin typeface="Calibri" panose="020F0502020204030204" pitchFamily="34" charset="0"/>
                <a:ea typeface="Helvetica Neue"/>
                <a:cs typeface="Calibri" panose="020F0502020204030204" pitchFamily="34" charset="0"/>
                <a:sym typeface="Helvetica Neue"/>
              </a:rPr>
              <a:t>كيف</a:t>
            </a:r>
            <a:r>
              <a:rPr lang="en-GB" dirty="0">
                <a:solidFill>
                  <a:schemeClr val="dk1"/>
                </a:solidFill>
                <a:latin typeface="Calibri" panose="020F0502020204030204" pitchFamily="34" charset="0"/>
                <a:ea typeface="Helvetica Neue"/>
                <a:cs typeface="Calibri" panose="020F0502020204030204" pitchFamily="34" charset="0"/>
                <a:sym typeface="Helvetica Neue"/>
              </a:rPr>
              <a:t> </a:t>
            </a:r>
            <a:r>
              <a:rPr lang="en-GB" dirty="0" err="1">
                <a:solidFill>
                  <a:schemeClr val="dk1"/>
                </a:solidFill>
                <a:latin typeface="Calibri" panose="020F0502020204030204" pitchFamily="34" charset="0"/>
                <a:ea typeface="Helvetica Neue"/>
                <a:cs typeface="Calibri" panose="020F0502020204030204" pitchFamily="34" charset="0"/>
                <a:sym typeface="Helvetica Neue"/>
              </a:rPr>
              <a:t>يمكن</a:t>
            </a:r>
            <a:r>
              <a:rPr lang="en-GB" dirty="0">
                <a:solidFill>
                  <a:schemeClr val="dk1"/>
                </a:solidFill>
                <a:latin typeface="Calibri" panose="020F0502020204030204" pitchFamily="34" charset="0"/>
                <a:ea typeface="Helvetica Neue"/>
                <a:cs typeface="Calibri" panose="020F0502020204030204" pitchFamily="34" charset="0"/>
                <a:sym typeface="Helvetica Neue"/>
              </a:rPr>
              <a:t> </a:t>
            </a:r>
            <a:r>
              <a:rPr lang="en-GB" dirty="0" err="1">
                <a:solidFill>
                  <a:schemeClr val="dk1"/>
                </a:solidFill>
                <a:latin typeface="Calibri" panose="020F0502020204030204" pitchFamily="34" charset="0"/>
                <a:ea typeface="Helvetica Neue"/>
                <a:cs typeface="Calibri" panose="020F0502020204030204" pitchFamily="34" charset="0"/>
                <a:sym typeface="Helvetica Neue"/>
              </a:rPr>
              <a:t>أن</a:t>
            </a:r>
            <a:r>
              <a:rPr lang="en-GB" dirty="0">
                <a:solidFill>
                  <a:schemeClr val="dk1"/>
                </a:solidFill>
                <a:latin typeface="Calibri" panose="020F0502020204030204" pitchFamily="34" charset="0"/>
                <a:ea typeface="Helvetica Neue"/>
                <a:cs typeface="Calibri" panose="020F0502020204030204" pitchFamily="34" charset="0"/>
                <a:sym typeface="Helvetica Neue"/>
              </a:rPr>
              <a:t> </a:t>
            </a:r>
            <a:r>
              <a:rPr lang="en-GB" dirty="0" err="1">
                <a:solidFill>
                  <a:schemeClr val="dk1"/>
                </a:solidFill>
                <a:latin typeface="Calibri" panose="020F0502020204030204" pitchFamily="34" charset="0"/>
                <a:ea typeface="Helvetica Neue"/>
                <a:cs typeface="Calibri" panose="020F0502020204030204" pitchFamily="34" charset="0"/>
                <a:sym typeface="Helvetica Neue"/>
              </a:rPr>
              <a:t>تختلف</a:t>
            </a:r>
            <a:r>
              <a:rPr lang="en-GB" dirty="0">
                <a:solidFill>
                  <a:schemeClr val="dk1"/>
                </a:solidFill>
                <a:latin typeface="Calibri" panose="020F0502020204030204" pitchFamily="34" charset="0"/>
                <a:ea typeface="Helvetica Neue"/>
                <a:cs typeface="Calibri" panose="020F0502020204030204" pitchFamily="34" charset="0"/>
                <a:sym typeface="Helvetica Neue"/>
              </a:rPr>
              <a:t> </a:t>
            </a:r>
            <a:r>
              <a:rPr lang="en-GB" dirty="0" err="1">
                <a:solidFill>
                  <a:schemeClr val="dk1"/>
                </a:solidFill>
                <a:latin typeface="Calibri" panose="020F0502020204030204" pitchFamily="34" charset="0"/>
                <a:ea typeface="Helvetica Neue"/>
                <a:cs typeface="Calibri" panose="020F0502020204030204" pitchFamily="34" charset="0"/>
                <a:sym typeface="Helvetica Neue"/>
              </a:rPr>
              <a:t>قدرات</a:t>
            </a:r>
            <a:r>
              <a:rPr lang="en-GB" dirty="0">
                <a:solidFill>
                  <a:schemeClr val="dk1"/>
                </a:solidFill>
                <a:latin typeface="Calibri" panose="020F0502020204030204" pitchFamily="34" charset="0"/>
                <a:ea typeface="Helvetica Neue"/>
                <a:cs typeface="Calibri" panose="020F0502020204030204" pitchFamily="34" charset="0"/>
                <a:sym typeface="Helvetica Neue"/>
              </a:rPr>
              <a:t> </a:t>
            </a:r>
            <a:r>
              <a:rPr lang="en-GB" dirty="0" err="1">
                <a:solidFill>
                  <a:schemeClr val="dk1"/>
                </a:solidFill>
                <a:latin typeface="Calibri" panose="020F0502020204030204" pitchFamily="34" charset="0"/>
                <a:ea typeface="Helvetica Neue"/>
                <a:cs typeface="Calibri" panose="020F0502020204030204" pitchFamily="34" charset="0"/>
                <a:sym typeface="Helvetica Neue"/>
              </a:rPr>
              <a:t>الأطفال</a:t>
            </a:r>
            <a:r>
              <a:rPr lang="en-GB" dirty="0">
                <a:solidFill>
                  <a:schemeClr val="dk1"/>
                </a:solidFill>
                <a:latin typeface="Calibri" panose="020F0502020204030204" pitchFamily="34" charset="0"/>
                <a:ea typeface="Helvetica Neue"/>
                <a:cs typeface="Calibri" panose="020F0502020204030204" pitchFamily="34" charset="0"/>
                <a:sym typeface="Helvetica Neue"/>
              </a:rPr>
              <a:t> </a:t>
            </a:r>
            <a:r>
              <a:rPr lang="en-GB" dirty="0" err="1">
                <a:solidFill>
                  <a:schemeClr val="dk1"/>
                </a:solidFill>
                <a:latin typeface="Calibri" panose="020F0502020204030204" pitchFamily="34" charset="0"/>
                <a:ea typeface="Helvetica Neue"/>
                <a:cs typeface="Calibri" panose="020F0502020204030204" pitchFamily="34" charset="0"/>
                <a:sym typeface="Helvetica Neue"/>
              </a:rPr>
              <a:t>بناءً</a:t>
            </a:r>
            <a:r>
              <a:rPr lang="en-GB" dirty="0">
                <a:solidFill>
                  <a:schemeClr val="dk1"/>
                </a:solidFill>
                <a:latin typeface="Calibri" panose="020F0502020204030204" pitchFamily="34" charset="0"/>
                <a:ea typeface="Helvetica Neue"/>
                <a:cs typeface="Calibri" panose="020F0502020204030204" pitchFamily="34" charset="0"/>
                <a:sym typeface="Helvetica Neue"/>
              </a:rPr>
              <a:t> </a:t>
            </a:r>
            <a:r>
              <a:rPr lang="en-GB" dirty="0" err="1">
                <a:solidFill>
                  <a:schemeClr val="dk1"/>
                </a:solidFill>
                <a:latin typeface="Calibri" panose="020F0502020204030204" pitchFamily="34" charset="0"/>
                <a:ea typeface="Helvetica Neue"/>
                <a:cs typeface="Calibri" panose="020F0502020204030204" pitchFamily="34" charset="0"/>
                <a:sym typeface="Helvetica Neue"/>
              </a:rPr>
              <a:t>على</a:t>
            </a:r>
            <a:r>
              <a:rPr lang="en-GB" dirty="0">
                <a:solidFill>
                  <a:schemeClr val="dk1"/>
                </a:solidFill>
                <a:latin typeface="Calibri" panose="020F0502020204030204" pitchFamily="34" charset="0"/>
                <a:ea typeface="Helvetica Neue"/>
                <a:cs typeface="Calibri" panose="020F0502020204030204" pitchFamily="34" charset="0"/>
                <a:sym typeface="Helvetica Neue"/>
              </a:rPr>
              <a:t> </a:t>
            </a:r>
            <a:r>
              <a:rPr lang="en-GB" dirty="0" err="1">
                <a:solidFill>
                  <a:schemeClr val="dk1"/>
                </a:solidFill>
                <a:latin typeface="Calibri" panose="020F0502020204030204" pitchFamily="34" charset="0"/>
                <a:ea typeface="Helvetica Neue"/>
                <a:cs typeface="Calibri" panose="020F0502020204030204" pitchFamily="34" charset="0"/>
                <a:sym typeface="Helvetica Neue"/>
              </a:rPr>
              <a:t>أعمارهم</a:t>
            </a:r>
            <a:r>
              <a:rPr lang="en-GB" dirty="0">
                <a:solidFill>
                  <a:schemeClr val="dk1"/>
                </a:solidFill>
                <a:latin typeface="Calibri" panose="020F0502020204030204" pitchFamily="34" charset="0"/>
                <a:ea typeface="Helvetica Neue"/>
                <a:cs typeface="Calibri" panose="020F0502020204030204" pitchFamily="34" charset="0"/>
                <a:sym typeface="Helvetica Neue"/>
              </a:rPr>
              <a:t> </a:t>
            </a:r>
            <a:r>
              <a:rPr lang="en-GB" dirty="0" err="1">
                <a:solidFill>
                  <a:schemeClr val="dk1"/>
                </a:solidFill>
                <a:latin typeface="Calibri" panose="020F0502020204030204" pitchFamily="34" charset="0"/>
                <a:ea typeface="Helvetica Neue"/>
                <a:cs typeface="Calibri" panose="020F0502020204030204" pitchFamily="34" charset="0"/>
                <a:sym typeface="Helvetica Neue"/>
              </a:rPr>
              <a:t>ومرحلة</a:t>
            </a:r>
            <a:r>
              <a:rPr lang="en-GB" dirty="0">
                <a:solidFill>
                  <a:schemeClr val="dk1"/>
                </a:solidFill>
                <a:latin typeface="Calibri" panose="020F0502020204030204" pitchFamily="34" charset="0"/>
                <a:ea typeface="Helvetica Neue"/>
                <a:cs typeface="Calibri" panose="020F0502020204030204" pitchFamily="34" charset="0"/>
                <a:sym typeface="Helvetica Neue"/>
              </a:rPr>
              <a:t> </a:t>
            </a:r>
            <a:r>
              <a:rPr lang="en-GB" dirty="0" err="1">
                <a:solidFill>
                  <a:schemeClr val="dk1"/>
                </a:solidFill>
                <a:latin typeface="Calibri" panose="020F0502020204030204" pitchFamily="34" charset="0"/>
                <a:ea typeface="Helvetica Neue"/>
                <a:cs typeface="Calibri" panose="020F0502020204030204" pitchFamily="34" charset="0"/>
                <a:sym typeface="Helvetica Neue"/>
              </a:rPr>
              <a:t>نموهم</a:t>
            </a:r>
            <a:r>
              <a:rPr lang="en-GB" dirty="0">
                <a:solidFill>
                  <a:schemeClr val="dk1"/>
                </a:solidFill>
                <a:latin typeface="Calibri" panose="020F0502020204030204" pitchFamily="34" charset="0"/>
                <a:ea typeface="Helvetica Neue"/>
                <a:cs typeface="Calibri" panose="020F0502020204030204" pitchFamily="34" charset="0"/>
                <a:sym typeface="Helvetica Neue"/>
              </a:rPr>
              <a:t>.</a:t>
            </a:r>
            <a:endParaRPr lang="en-GB" dirty="0">
              <a:solidFill>
                <a:schemeClr val="dk1"/>
              </a:solidFill>
              <a:latin typeface="Calibri" panose="020F0502020204030204" pitchFamily="34" charset="0"/>
              <a:cs typeface="Calibri" panose="020F0502020204030204" pitchFamily="34" charset="0"/>
            </a:endParaRPr>
          </a:p>
        </p:txBody>
      </p:sp>
      <p:sp>
        <p:nvSpPr>
          <p:cNvPr id="4" name="Google Shape;342;p7">
            <a:extLst>
              <a:ext uri="{FF2B5EF4-FFF2-40B4-BE49-F238E27FC236}">
                <a16:creationId xmlns:a16="http://schemas.microsoft.com/office/drawing/2014/main" id="{8E8DF02C-62A1-A181-698C-D0E03E4DCA4F}"/>
              </a:ext>
            </a:extLst>
          </p:cNvPr>
          <p:cNvSpPr txBox="1"/>
          <p:nvPr/>
        </p:nvSpPr>
        <p:spPr>
          <a:xfrm>
            <a:off x="8922046" y="3571408"/>
            <a:ext cx="2636700" cy="981382"/>
          </a:xfrm>
          <a:prstGeom prst="rect">
            <a:avLst/>
          </a:prstGeom>
          <a:noFill/>
          <a:ln>
            <a:noFill/>
          </a:ln>
        </p:spPr>
        <p:txBody>
          <a:bodyPr spcFirstLastPara="1" wrap="square" lIns="91425" tIns="45700" rIns="91425" bIns="45700" anchor="t" anchorCtr="0">
            <a:spAutoFit/>
          </a:bodyPr>
          <a:lstStyle/>
          <a:p>
            <a:pPr algn="ctr" rtl="1">
              <a:lnSpc>
                <a:spcPct val="107000"/>
              </a:lnSpc>
            </a:pPr>
            <a:r>
              <a:rPr lang="en-GB" dirty="0" err="1">
                <a:latin typeface="Calibri" panose="020F0502020204030204" pitchFamily="34" charset="0"/>
                <a:cs typeface="Calibri" panose="020F0502020204030204" pitchFamily="34" charset="0"/>
              </a:rPr>
              <a:t>التعرف</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على</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الأنواع</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المختلفة</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من</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الإساءة</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للأطفال</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والعنف</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والإهمال</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والاستغلال</a:t>
            </a:r>
            <a:endParaRPr lang="en-GB" dirty="0">
              <a:solidFill>
                <a:schemeClr val="dk1"/>
              </a:solidFill>
              <a:latin typeface="Calibri" panose="020F0502020204030204" pitchFamily="34" charset="0"/>
              <a:cs typeface="Calibri" panose="020F0502020204030204" pitchFamily="34" charset="0"/>
            </a:endParaRPr>
          </a:p>
        </p:txBody>
      </p:sp>
      <p:grpSp>
        <p:nvGrpSpPr>
          <p:cNvPr id="5" name="Google Shape;356;p7">
            <a:extLst>
              <a:ext uri="{FF2B5EF4-FFF2-40B4-BE49-F238E27FC236}">
                <a16:creationId xmlns:a16="http://schemas.microsoft.com/office/drawing/2014/main" id="{33D38BF6-3FC7-DD94-D8F1-252CBECE26D4}"/>
              </a:ext>
            </a:extLst>
          </p:cNvPr>
          <p:cNvGrpSpPr/>
          <p:nvPr/>
        </p:nvGrpSpPr>
        <p:grpSpPr>
          <a:xfrm>
            <a:off x="3974965" y="2284244"/>
            <a:ext cx="1196375" cy="868968"/>
            <a:chOff x="6878053" y="1156317"/>
            <a:chExt cx="1431178" cy="1039513"/>
          </a:xfrm>
          <a:solidFill>
            <a:schemeClr val="accent2">
              <a:lumMod val="75000"/>
            </a:schemeClr>
          </a:solidFill>
        </p:grpSpPr>
        <p:grpSp>
          <p:nvGrpSpPr>
            <p:cNvPr id="6" name="Google Shape;357;p7">
              <a:extLst>
                <a:ext uri="{FF2B5EF4-FFF2-40B4-BE49-F238E27FC236}">
                  <a16:creationId xmlns:a16="http://schemas.microsoft.com/office/drawing/2014/main" id="{E0CAAB23-22B0-BE59-8B42-C0603AD8306D}"/>
                </a:ext>
              </a:extLst>
            </p:cNvPr>
            <p:cNvGrpSpPr/>
            <p:nvPr/>
          </p:nvGrpSpPr>
          <p:grpSpPr>
            <a:xfrm>
              <a:off x="7672978" y="1156317"/>
              <a:ext cx="412941" cy="436880"/>
              <a:chOff x="243840" y="1676400"/>
              <a:chExt cx="701040" cy="741680"/>
            </a:xfrm>
            <a:grpFill/>
          </p:grpSpPr>
          <p:sp>
            <p:nvSpPr>
              <p:cNvPr id="9" name="Google Shape;358;p7">
                <a:extLst>
                  <a:ext uri="{FF2B5EF4-FFF2-40B4-BE49-F238E27FC236}">
                    <a16:creationId xmlns:a16="http://schemas.microsoft.com/office/drawing/2014/main" id="{1A8F649F-E188-9DA8-16B1-B16C456ED9DA}"/>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359;p7">
                <a:extLst>
                  <a:ext uri="{FF2B5EF4-FFF2-40B4-BE49-F238E27FC236}">
                    <a16:creationId xmlns:a16="http://schemas.microsoft.com/office/drawing/2014/main" id="{4312855D-7151-F3CB-E675-5959945B27C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7" name="Google Shape;360;p7">
              <a:extLst>
                <a:ext uri="{FF2B5EF4-FFF2-40B4-BE49-F238E27FC236}">
                  <a16:creationId xmlns:a16="http://schemas.microsoft.com/office/drawing/2014/main" id="{C8389C78-4F65-49C9-5D17-F5C9FD4C51F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361;p7">
              <a:extLst>
                <a:ext uri="{FF2B5EF4-FFF2-40B4-BE49-F238E27FC236}">
                  <a16:creationId xmlns:a16="http://schemas.microsoft.com/office/drawing/2014/main" id="{627A32B4-F4DD-D6DB-489F-834CC30363FC}"/>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11" name="Google Shape;343;p7">
            <a:extLst>
              <a:ext uri="{FF2B5EF4-FFF2-40B4-BE49-F238E27FC236}">
                <a16:creationId xmlns:a16="http://schemas.microsoft.com/office/drawing/2014/main" id="{90FC9F4C-0399-13AC-5ADE-775AA63C36AE}"/>
              </a:ext>
            </a:extLst>
          </p:cNvPr>
          <p:cNvSpPr txBox="1"/>
          <p:nvPr/>
        </p:nvSpPr>
        <p:spPr>
          <a:xfrm>
            <a:off x="6065369" y="3571408"/>
            <a:ext cx="2662868" cy="981382"/>
          </a:xfrm>
          <a:prstGeom prst="rect">
            <a:avLst/>
          </a:prstGeom>
          <a:noFill/>
          <a:ln>
            <a:noFill/>
          </a:ln>
        </p:spPr>
        <p:txBody>
          <a:bodyPr spcFirstLastPara="1" wrap="square" lIns="91425" tIns="45700" rIns="91425" bIns="45700" anchor="t" anchorCtr="0">
            <a:spAutoFit/>
          </a:bodyPr>
          <a:lstStyle/>
          <a:p>
            <a:pPr algn="ctr" rtl="1">
              <a:lnSpc>
                <a:spcPct val="107000"/>
              </a:lnSpc>
            </a:pPr>
            <a:r>
              <a:rPr lang="ar-SA" dirty="0">
                <a:solidFill>
                  <a:schemeClr val="dk1"/>
                </a:solidFill>
                <a:latin typeface="Calibri" panose="020F0502020204030204" pitchFamily="34" charset="0"/>
                <a:ea typeface="Calibri"/>
                <a:cs typeface="Calibri" panose="020F0502020204030204" pitchFamily="34" charset="0"/>
                <a:sym typeface="Helvetica Neue"/>
              </a:rPr>
              <a:t>و</a:t>
            </a:r>
            <a:r>
              <a:rPr lang="en-GB" dirty="0" err="1">
                <a:solidFill>
                  <a:schemeClr val="dk1"/>
                </a:solidFill>
                <a:latin typeface="Calibri" panose="020F0502020204030204" pitchFamily="34" charset="0"/>
                <a:ea typeface="Calibri"/>
                <a:cs typeface="Calibri" panose="020F0502020204030204" pitchFamily="34" charset="0"/>
                <a:sym typeface="Helvetica Neue"/>
              </a:rPr>
              <a:t>ضع</a:t>
            </a:r>
            <a:r>
              <a:rPr lang="en-GB" dirty="0">
                <a:solidFill>
                  <a:schemeClr val="dk1"/>
                </a:solidFill>
                <a:latin typeface="Calibri" panose="020F0502020204030204" pitchFamily="34" charset="0"/>
                <a:ea typeface="Calibri"/>
                <a:cs typeface="Calibri" panose="020F0502020204030204" pitchFamily="34" charset="0"/>
                <a:sym typeface="Helvetica Neue"/>
              </a:rPr>
              <a:t> قائمة </a:t>
            </a:r>
            <a:r>
              <a:rPr lang="en-GB" dirty="0" err="1">
                <a:solidFill>
                  <a:schemeClr val="dk1"/>
                </a:solidFill>
                <a:latin typeface="Calibri" panose="020F0502020204030204" pitchFamily="34" charset="0"/>
                <a:ea typeface="Calibri"/>
                <a:cs typeface="Calibri" panose="020F0502020204030204" pitchFamily="34" charset="0"/>
                <a:sym typeface="Helvetica Neue"/>
              </a:rPr>
              <a:t>ووصف</a:t>
            </a:r>
            <a:r>
              <a:rPr lang="en-GB" dirty="0">
                <a:solidFill>
                  <a:schemeClr val="dk1"/>
                </a:solidFill>
                <a:latin typeface="Calibri" panose="020F0502020204030204" pitchFamily="34" charset="0"/>
                <a:ea typeface="Calibri"/>
                <a:cs typeface="Calibri" panose="020F0502020204030204" pitchFamily="34" charset="0"/>
                <a:sym typeface="Helvetica Neue"/>
              </a:rPr>
              <a:t> </a:t>
            </a:r>
            <a:r>
              <a:rPr lang="ar-SA" dirty="0">
                <a:solidFill>
                  <a:schemeClr val="dk1"/>
                </a:solidFill>
                <a:latin typeface="Calibri" panose="020F0502020204030204" pitchFamily="34" charset="0"/>
                <a:ea typeface="Calibri"/>
                <a:cs typeface="Calibri" panose="020F0502020204030204" pitchFamily="34" charset="0"/>
                <a:sym typeface="Helvetica Neue"/>
              </a:rPr>
              <a:t>للعوائق</a:t>
            </a:r>
            <a:r>
              <a:rPr lang="en-GB" dirty="0">
                <a:solidFill>
                  <a:schemeClr val="dk1"/>
                </a:solidFill>
                <a:latin typeface="Calibri" panose="020F0502020204030204" pitchFamily="34" charset="0"/>
                <a:ea typeface="Calibri"/>
                <a:cs typeface="Calibri" panose="020F0502020204030204" pitchFamily="34" charset="0"/>
                <a:sym typeface="Helvetica Neue"/>
              </a:rPr>
              <a:t> التي تؤثر </a:t>
            </a:r>
            <a:r>
              <a:rPr lang="en-GB" dirty="0" err="1">
                <a:solidFill>
                  <a:schemeClr val="dk1"/>
                </a:solidFill>
                <a:latin typeface="Calibri" panose="020F0502020204030204" pitchFamily="34" charset="0"/>
                <a:ea typeface="Calibri"/>
                <a:cs typeface="Calibri" panose="020F0502020204030204" pitchFamily="34" charset="0"/>
                <a:sym typeface="Helvetica Neue"/>
              </a:rPr>
              <a:t>على</a:t>
            </a:r>
            <a:r>
              <a:rPr lang="en-GB" dirty="0">
                <a:solidFill>
                  <a:schemeClr val="dk1"/>
                </a:solidFill>
                <a:latin typeface="Calibri" panose="020F0502020204030204" pitchFamily="34" charset="0"/>
                <a:ea typeface="Calibri"/>
                <a:cs typeface="Calibri" panose="020F0502020204030204" pitchFamily="34" charset="0"/>
                <a:sym typeface="Helvetica Neue"/>
              </a:rPr>
              <a:t> </a:t>
            </a:r>
            <a:r>
              <a:rPr lang="en-GB" dirty="0" err="1">
                <a:solidFill>
                  <a:schemeClr val="dk1"/>
                </a:solidFill>
                <a:latin typeface="Calibri" panose="020F0502020204030204" pitchFamily="34" charset="0"/>
                <a:ea typeface="Calibri"/>
                <a:cs typeface="Calibri" panose="020F0502020204030204" pitchFamily="34" charset="0"/>
                <a:sym typeface="Helvetica Neue"/>
              </a:rPr>
              <a:t>الأطفال</a:t>
            </a:r>
            <a:r>
              <a:rPr lang="ar-SA" dirty="0">
                <a:solidFill>
                  <a:schemeClr val="dk1"/>
                </a:solidFill>
                <a:latin typeface="Calibri" panose="020F0502020204030204" pitchFamily="34" charset="0"/>
                <a:ea typeface="Calibri"/>
                <a:cs typeface="Calibri" panose="020F0502020204030204" pitchFamily="34" charset="0"/>
                <a:sym typeface="Helvetica Neue"/>
              </a:rPr>
              <a:t> من</a:t>
            </a:r>
            <a:r>
              <a:rPr lang="en-GB" dirty="0">
                <a:solidFill>
                  <a:schemeClr val="dk1"/>
                </a:solidFill>
                <a:latin typeface="Calibri" panose="020F0502020204030204" pitchFamily="34" charset="0"/>
                <a:ea typeface="Calibri"/>
                <a:cs typeface="Calibri" panose="020F0502020204030204" pitchFamily="34" charset="0"/>
                <a:sym typeface="Helvetica Neue"/>
              </a:rPr>
              <a:t> </a:t>
            </a:r>
            <a:r>
              <a:rPr lang="en-GB" dirty="0" err="1">
                <a:solidFill>
                  <a:schemeClr val="dk1"/>
                </a:solidFill>
                <a:latin typeface="Calibri" panose="020F0502020204030204" pitchFamily="34" charset="0"/>
                <a:ea typeface="Calibri"/>
                <a:cs typeface="Calibri" panose="020F0502020204030204" pitchFamily="34" charset="0"/>
                <a:sym typeface="Helvetica Neue"/>
              </a:rPr>
              <a:t>ذوي</a:t>
            </a:r>
            <a:r>
              <a:rPr lang="en-GB" dirty="0">
                <a:solidFill>
                  <a:schemeClr val="dk1"/>
                </a:solidFill>
                <a:latin typeface="Calibri" panose="020F0502020204030204" pitchFamily="34" charset="0"/>
                <a:ea typeface="Calibri"/>
                <a:cs typeface="Calibri" panose="020F0502020204030204" pitchFamily="34" charset="0"/>
                <a:sym typeface="Helvetica Neue"/>
              </a:rPr>
              <a:t> </a:t>
            </a:r>
            <a:r>
              <a:rPr lang="ar-SA" dirty="0">
                <a:solidFill>
                  <a:schemeClr val="dk1"/>
                </a:solidFill>
                <a:latin typeface="Calibri" panose="020F0502020204030204" pitchFamily="34" charset="0"/>
                <a:ea typeface="Calibri"/>
                <a:cs typeface="Calibri" panose="020F0502020204030204" pitchFamily="34" charset="0"/>
                <a:sym typeface="Helvetica Neue"/>
              </a:rPr>
              <a:t>الاحتياجات الخاصة</a:t>
            </a:r>
            <a:r>
              <a:rPr lang="en-GB" dirty="0">
                <a:solidFill>
                  <a:schemeClr val="dk1"/>
                </a:solidFill>
                <a:latin typeface="Calibri" panose="020F0502020204030204" pitchFamily="34" charset="0"/>
                <a:ea typeface="Calibri"/>
                <a:cs typeface="Calibri" panose="020F0502020204030204" pitchFamily="34" charset="0"/>
                <a:sym typeface="Helvetica Neue"/>
              </a:rPr>
              <a:t>.</a:t>
            </a:r>
            <a:endParaRPr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3" name="Google Shape;356;p7">
            <a:extLst>
              <a:ext uri="{FF2B5EF4-FFF2-40B4-BE49-F238E27FC236}">
                <a16:creationId xmlns:a16="http://schemas.microsoft.com/office/drawing/2014/main" id="{1E5B5D12-99E8-B7E8-D3FE-A49B64D04534}"/>
              </a:ext>
            </a:extLst>
          </p:cNvPr>
          <p:cNvGrpSpPr/>
          <p:nvPr/>
        </p:nvGrpSpPr>
        <p:grpSpPr>
          <a:xfrm>
            <a:off x="6798616" y="2284244"/>
            <a:ext cx="1196375" cy="868968"/>
            <a:chOff x="6878053" y="1156317"/>
            <a:chExt cx="1431178" cy="1039513"/>
          </a:xfrm>
          <a:solidFill>
            <a:schemeClr val="accent2">
              <a:lumMod val="75000"/>
            </a:schemeClr>
          </a:solidFill>
        </p:grpSpPr>
        <p:grpSp>
          <p:nvGrpSpPr>
            <p:cNvPr id="12" name="Google Shape;357;p7">
              <a:extLst>
                <a:ext uri="{FF2B5EF4-FFF2-40B4-BE49-F238E27FC236}">
                  <a16:creationId xmlns:a16="http://schemas.microsoft.com/office/drawing/2014/main" id="{E57A2F4C-7994-5E4B-C819-986A047033D0}"/>
                </a:ext>
              </a:extLst>
            </p:cNvPr>
            <p:cNvGrpSpPr/>
            <p:nvPr/>
          </p:nvGrpSpPr>
          <p:grpSpPr>
            <a:xfrm>
              <a:off x="7672978" y="1156317"/>
              <a:ext cx="412941" cy="436880"/>
              <a:chOff x="243840" y="1676400"/>
              <a:chExt cx="701040" cy="741680"/>
            </a:xfrm>
            <a:grpFill/>
          </p:grpSpPr>
          <p:sp>
            <p:nvSpPr>
              <p:cNvPr id="16" name="Google Shape;358;p7">
                <a:extLst>
                  <a:ext uri="{FF2B5EF4-FFF2-40B4-BE49-F238E27FC236}">
                    <a16:creationId xmlns:a16="http://schemas.microsoft.com/office/drawing/2014/main" id="{E4DE2005-A214-2927-8B6C-AAE217EF4E9E}"/>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359;p7">
                <a:extLst>
                  <a:ext uri="{FF2B5EF4-FFF2-40B4-BE49-F238E27FC236}">
                    <a16:creationId xmlns:a16="http://schemas.microsoft.com/office/drawing/2014/main" id="{5E2D42F0-A64F-ED80-E4DE-AD2EC58D3CD9}"/>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13" name="Google Shape;360;p7">
              <a:extLst>
                <a:ext uri="{FF2B5EF4-FFF2-40B4-BE49-F238E27FC236}">
                  <a16:creationId xmlns:a16="http://schemas.microsoft.com/office/drawing/2014/main" id="{BA367017-8673-8183-58AF-8E7D40B5FA5D}"/>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361;p7">
              <a:extLst>
                <a:ext uri="{FF2B5EF4-FFF2-40B4-BE49-F238E27FC236}">
                  <a16:creationId xmlns:a16="http://schemas.microsoft.com/office/drawing/2014/main" id="{2F24A172-98C3-FC34-7700-D13BD9BA7C28}"/>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grpSp>
        <p:nvGrpSpPr>
          <p:cNvPr id="22" name="Group 21">
            <a:extLst>
              <a:ext uri="{FF2B5EF4-FFF2-40B4-BE49-F238E27FC236}">
                <a16:creationId xmlns:a16="http://schemas.microsoft.com/office/drawing/2014/main" id="{E8DD84F0-65F9-3102-56E7-E308A776EC5F}"/>
              </a:ext>
            </a:extLst>
          </p:cNvPr>
          <p:cNvGrpSpPr/>
          <p:nvPr/>
        </p:nvGrpSpPr>
        <p:grpSpPr>
          <a:xfrm>
            <a:off x="10228983" y="337468"/>
            <a:ext cx="1587872" cy="1368854"/>
            <a:chOff x="10228983" y="337468"/>
            <a:chExt cx="1587872" cy="1368854"/>
          </a:xfrm>
        </p:grpSpPr>
        <p:sp>
          <p:nvSpPr>
            <p:cNvPr id="23" name="Hexagon 22">
              <a:extLst>
                <a:ext uri="{FF2B5EF4-FFF2-40B4-BE49-F238E27FC236}">
                  <a16:creationId xmlns:a16="http://schemas.microsoft.com/office/drawing/2014/main" id="{FB2D612F-F897-3970-DB9A-6D88849CFD15}"/>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24" name="Group 23">
              <a:extLst>
                <a:ext uri="{FF2B5EF4-FFF2-40B4-BE49-F238E27FC236}">
                  <a16:creationId xmlns:a16="http://schemas.microsoft.com/office/drawing/2014/main" id="{99AC6D1B-3DAF-BCBF-7FB8-EF4009E9AB4F}"/>
                </a:ext>
              </a:extLst>
            </p:cNvPr>
            <p:cNvGrpSpPr/>
            <p:nvPr/>
          </p:nvGrpSpPr>
          <p:grpSpPr>
            <a:xfrm>
              <a:off x="10741851" y="707024"/>
              <a:ext cx="562136" cy="634675"/>
              <a:chOff x="760175" y="830141"/>
              <a:chExt cx="867619" cy="979580"/>
            </a:xfrm>
          </p:grpSpPr>
          <p:sp>
            <p:nvSpPr>
              <p:cNvPr id="25" name="Rectangle 24">
                <a:extLst>
                  <a:ext uri="{FF2B5EF4-FFF2-40B4-BE49-F238E27FC236}">
                    <a16:creationId xmlns:a16="http://schemas.microsoft.com/office/drawing/2014/main" id="{BAD29C9A-BA10-E593-C46C-62533590AFD0}"/>
                  </a:ext>
                </a:extLst>
              </p:cNvPr>
              <p:cNvSpPr/>
              <p:nvPr/>
            </p:nvSpPr>
            <p:spPr>
              <a:xfrm>
                <a:off x="864636" y="830141"/>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latin typeface="Arial" panose="020B0604020202020204" pitchFamily="34" charset="0"/>
                    <a:cs typeface="Arial" panose="020B0604020202020204" pitchFamily="34" charset="0"/>
                  </a:rPr>
                  <a:t>٥</a:t>
                </a:r>
                <a:endParaRPr lang="en-CA" b="1" dirty="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F05CC4F8-6DFF-DAFE-F8C6-6EF388AD27C9}"/>
                  </a:ext>
                </a:extLst>
              </p:cNvPr>
              <p:cNvSpPr/>
              <p:nvPr/>
            </p:nvSpPr>
            <p:spPr>
              <a:xfrm>
                <a:off x="760175" y="830143"/>
                <a:ext cx="149292" cy="9795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spTree>
    <p:extLst>
      <p:ext uri="{BB962C8B-B14F-4D97-AF65-F5344CB8AC3E}">
        <p14:creationId xmlns:p14="http://schemas.microsoft.com/office/powerpoint/2010/main" val="1741551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2400" b="1" dirty="0" err="1">
                <a:solidFill>
                  <a:schemeClr val="bg1"/>
                </a:solidFill>
                <a:latin typeface="Calibri" panose="020F0502020204030204" pitchFamily="34" charset="0"/>
                <a:cs typeface="Calibri" panose="020F0502020204030204" pitchFamily="34" charset="0"/>
              </a:rPr>
              <a:t>الجلسة</a:t>
            </a:r>
            <a:r>
              <a:rPr lang="en-CA" sz="2400" b="1" dirty="0">
                <a:solidFill>
                  <a:schemeClr val="bg1"/>
                </a:solidFill>
                <a:latin typeface="Calibri" panose="020F0502020204030204" pitchFamily="34" charset="0"/>
                <a:cs typeface="Calibri" panose="020F0502020204030204" pitchFamily="34" charset="0"/>
              </a:rPr>
              <a:t> </a:t>
            </a:r>
            <a:r>
              <a:rPr lang="ar-SA" sz="2400" b="1" dirty="0">
                <a:solidFill>
                  <a:schemeClr val="bg1"/>
                </a:solidFill>
                <a:latin typeface="Calibri" panose="020F0502020204030204" pitchFamily="34" charset="0"/>
                <a:cs typeface="Calibri" panose="020F0502020204030204" pitchFamily="34" charset="0"/>
              </a:rPr>
              <a:t>٢</a:t>
            </a:r>
            <a:endParaRPr lang="en-CA" sz="2400" b="1" dirty="0">
              <a:solidFill>
                <a:schemeClr val="bg1"/>
              </a:solidFill>
              <a:latin typeface="Calibri" panose="020F0502020204030204" pitchFamily="34" charset="0"/>
              <a:cs typeface="Calibri" panose="020F0502020204030204" pitchFamily="34" charset="0"/>
            </a:endParaRPr>
          </a:p>
          <a:p>
            <a:pPr algn="r" rtl="1"/>
            <a:br>
              <a:rPr lang="en-CA" b="1" dirty="0">
                <a:solidFill>
                  <a:schemeClr val="bg1"/>
                </a:solidFill>
                <a:latin typeface="Garamond"/>
              </a:rPr>
            </a:br>
            <a:r>
              <a:rPr lang="en-US" sz="5400" b="1" dirty="0">
                <a:solidFill>
                  <a:schemeClr val="bg1"/>
                </a:solidFill>
                <a:latin typeface="Calibri" panose="020F0502020204030204" pitchFamily="34" charset="0"/>
                <a:cs typeface="Calibri" panose="020F0502020204030204" pitchFamily="34" charset="0"/>
              </a:rPr>
              <a:t>ما هي حماية الطفل؟</a:t>
            </a:r>
          </a:p>
        </p:txBody>
      </p:sp>
    </p:spTree>
    <p:extLst>
      <p:ext uri="{BB962C8B-B14F-4D97-AF65-F5344CB8AC3E}">
        <p14:creationId xmlns:p14="http://schemas.microsoft.com/office/powerpoint/2010/main" val="2093682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0A06-D2CE-9F4F-4EB2-3B4FFE1C42C2}"/>
              </a:ext>
            </a:extLst>
          </p:cNvPr>
          <p:cNvSpPr>
            <a:spLocks noGrp="1"/>
          </p:cNvSpPr>
          <p:nvPr>
            <p:ph type="title"/>
          </p:nvPr>
        </p:nvSpPr>
        <p:spPr/>
        <p:txBody>
          <a:bodyPr/>
          <a:lstStyle/>
          <a:p>
            <a:pPr rtl="1"/>
            <a:r>
              <a:rPr lang="en-CA" dirty="0">
                <a:latin typeface="Calibri" panose="020F0502020204030204" pitchFamily="34" charset="0"/>
                <a:cs typeface="Calibri" panose="020F0502020204030204" pitchFamily="34" charset="0"/>
              </a:rPr>
              <a:t>مناقشة جماعية</a:t>
            </a:r>
            <a:endParaRPr lang="en-BE"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4D93D22D-FB97-0F71-EDA9-70C82D549C62}"/>
              </a:ext>
            </a:extLst>
          </p:cNvPr>
          <p:cNvSpPr/>
          <p:nvPr/>
        </p:nvSpPr>
        <p:spPr>
          <a:xfrm>
            <a:off x="5454470" y="2286774"/>
            <a:ext cx="5754114" cy="3012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sz="4800" b="1" dirty="0" err="1">
                <a:solidFill>
                  <a:schemeClr val="tx1"/>
                </a:solidFill>
                <a:latin typeface="Calibri" panose="020F0502020204030204" pitchFamily="34" charset="0"/>
                <a:cs typeface="Calibri" panose="020F0502020204030204" pitchFamily="34" charset="0"/>
              </a:rPr>
              <a:t>كيف</a:t>
            </a:r>
            <a:r>
              <a:rPr lang="en-GB" sz="4800" b="1" dirty="0">
                <a:solidFill>
                  <a:schemeClr val="tx1"/>
                </a:solidFill>
                <a:latin typeface="Calibri" panose="020F0502020204030204" pitchFamily="34" charset="0"/>
                <a:cs typeface="Calibri" panose="020F0502020204030204" pitchFamily="34" charset="0"/>
              </a:rPr>
              <a:t> </a:t>
            </a:r>
            <a:r>
              <a:rPr lang="en-GB" sz="4800" b="1" dirty="0" err="1">
                <a:solidFill>
                  <a:schemeClr val="tx1"/>
                </a:solidFill>
                <a:latin typeface="Calibri" panose="020F0502020204030204" pitchFamily="34" charset="0"/>
                <a:cs typeface="Calibri" panose="020F0502020204030204" pitchFamily="34" charset="0"/>
              </a:rPr>
              <a:t>تفسر</a:t>
            </a:r>
            <a:r>
              <a:rPr lang="ar-SA" sz="4800" b="1" dirty="0">
                <a:solidFill>
                  <a:schemeClr val="tx1"/>
                </a:solidFill>
                <a:latin typeface="Calibri" panose="020F0502020204030204" pitchFamily="34" charset="0"/>
                <a:cs typeface="Calibri" panose="020F0502020204030204" pitchFamily="34" charset="0"/>
              </a:rPr>
              <a:t> ما هي</a:t>
            </a:r>
            <a:r>
              <a:rPr lang="en-GB" sz="4800" b="1" dirty="0">
                <a:solidFill>
                  <a:schemeClr val="tx1"/>
                </a:solidFill>
                <a:latin typeface="Calibri" panose="020F0502020204030204" pitchFamily="34" charset="0"/>
                <a:cs typeface="Calibri" panose="020F0502020204030204" pitchFamily="34" charset="0"/>
              </a:rPr>
              <a:t> حماية الطفل؟</a:t>
            </a:r>
            <a:endParaRPr lang="en-BE" sz="4800" b="1" dirty="0">
              <a:solidFill>
                <a:schemeClr val="tx1"/>
              </a:solidFill>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910670E7-995B-F91D-E8F8-61F87F0CBEB9}"/>
              </a:ext>
            </a:extLst>
          </p:cNvPr>
          <p:cNvGrpSpPr/>
          <p:nvPr/>
        </p:nvGrpSpPr>
        <p:grpSpPr>
          <a:xfrm>
            <a:off x="982144" y="1984593"/>
            <a:ext cx="4328383" cy="3394426"/>
            <a:chOff x="1117683" y="2194390"/>
            <a:chExt cx="3415887" cy="2678824"/>
          </a:xfrm>
          <a:solidFill>
            <a:schemeClr val="accent2">
              <a:lumMod val="20000"/>
              <a:lumOff val="80000"/>
            </a:schemeClr>
          </a:solidFill>
        </p:grpSpPr>
        <p:sp>
          <p:nvSpPr>
            <p:cNvPr id="7" name="Speech Bubble: Rectangle with Corners Rounded 6">
              <a:extLst>
                <a:ext uri="{FF2B5EF4-FFF2-40B4-BE49-F238E27FC236}">
                  <a16:creationId xmlns:a16="http://schemas.microsoft.com/office/drawing/2014/main" id="{C09D03BA-A93A-5802-5CA1-52375EC20664}"/>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8" name="Speech Bubble: Rectangle with Corners Rounded 7">
              <a:extLst>
                <a:ext uri="{FF2B5EF4-FFF2-40B4-BE49-F238E27FC236}">
                  <a16:creationId xmlns:a16="http://schemas.microsoft.com/office/drawing/2014/main" id="{2DA1C411-FD3C-CFB4-E6B8-E6001EAE6D96}"/>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9" name="Speech Bubble: Rectangle with Corners Rounded 8">
              <a:extLst>
                <a:ext uri="{FF2B5EF4-FFF2-40B4-BE49-F238E27FC236}">
                  <a16:creationId xmlns:a16="http://schemas.microsoft.com/office/drawing/2014/main" id="{19B5C023-DA0A-0764-DF3C-AFA3DB2259D9}"/>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grpSp>
        <p:nvGrpSpPr>
          <p:cNvPr id="21" name="Group 20">
            <a:extLst>
              <a:ext uri="{FF2B5EF4-FFF2-40B4-BE49-F238E27FC236}">
                <a16:creationId xmlns:a16="http://schemas.microsoft.com/office/drawing/2014/main" id="{0EEA114D-DF62-C7CA-DE76-A68F5F92C533}"/>
              </a:ext>
            </a:extLst>
          </p:cNvPr>
          <p:cNvGrpSpPr/>
          <p:nvPr/>
        </p:nvGrpSpPr>
        <p:grpSpPr>
          <a:xfrm>
            <a:off x="2258169" y="2597874"/>
            <a:ext cx="2287905" cy="1970390"/>
            <a:chOff x="4416926" y="1952645"/>
            <a:chExt cx="1178615" cy="1015047"/>
          </a:xfrm>
          <a:solidFill>
            <a:schemeClr val="accent2">
              <a:lumMod val="75000"/>
            </a:schemeClr>
          </a:solidFill>
        </p:grpSpPr>
        <p:sp>
          <p:nvSpPr>
            <p:cNvPr id="22" name="Rectangle: Rounded Corners 21">
              <a:extLst>
                <a:ext uri="{FF2B5EF4-FFF2-40B4-BE49-F238E27FC236}">
                  <a16:creationId xmlns:a16="http://schemas.microsoft.com/office/drawing/2014/main" id="{57DD63AB-0418-2E2E-A86E-FF0625E25A60}"/>
                </a:ext>
              </a:extLst>
            </p:cNvPr>
            <p:cNvSpPr/>
            <p:nvPr/>
          </p:nvSpPr>
          <p:spPr>
            <a:xfrm rot="20570022">
              <a:off x="4447704" y="2313235"/>
              <a:ext cx="155800"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3" name="Rectangle: Rounded Corners 22">
              <a:extLst>
                <a:ext uri="{FF2B5EF4-FFF2-40B4-BE49-F238E27FC236}">
                  <a16:creationId xmlns:a16="http://schemas.microsoft.com/office/drawing/2014/main" id="{F05553C1-895D-AE5F-256B-65FBD7DBB8AF}"/>
                </a:ext>
              </a:extLst>
            </p:cNvPr>
            <p:cNvSpPr/>
            <p:nvPr/>
          </p:nvSpPr>
          <p:spPr>
            <a:xfrm rot="734835">
              <a:off x="4416926" y="2065608"/>
              <a:ext cx="152465" cy="38589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4" name="Rectangle: Rounded Corners 23">
              <a:extLst>
                <a:ext uri="{FF2B5EF4-FFF2-40B4-BE49-F238E27FC236}">
                  <a16:creationId xmlns:a16="http://schemas.microsoft.com/office/drawing/2014/main" id="{EFEB8CF4-9671-510C-48F7-8EAE701FDA9A}"/>
                </a:ext>
              </a:extLst>
            </p:cNvPr>
            <p:cNvSpPr/>
            <p:nvPr/>
          </p:nvSpPr>
          <p:spPr>
            <a:xfrm rot="21032989">
              <a:off x="4615614" y="2373582"/>
              <a:ext cx="149730"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5" name="Flowchart: Manual Input 24">
              <a:extLst>
                <a:ext uri="{FF2B5EF4-FFF2-40B4-BE49-F238E27FC236}">
                  <a16:creationId xmlns:a16="http://schemas.microsoft.com/office/drawing/2014/main" id="{A4299C11-DFF6-6B27-7BBC-248335893D2D}"/>
                </a:ext>
              </a:extLst>
            </p:cNvPr>
            <p:cNvSpPr/>
            <p:nvPr/>
          </p:nvSpPr>
          <p:spPr>
            <a:xfrm rot="4370022" flipH="1">
              <a:off x="4566067" y="2612552"/>
              <a:ext cx="197560" cy="305529"/>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6" name="Rectangle: Rounded Corners 25">
              <a:extLst>
                <a:ext uri="{FF2B5EF4-FFF2-40B4-BE49-F238E27FC236}">
                  <a16:creationId xmlns:a16="http://schemas.microsoft.com/office/drawing/2014/main" id="{68374030-FAF4-B501-23F0-C6C7990E606B}"/>
                </a:ext>
              </a:extLst>
            </p:cNvPr>
            <p:cNvSpPr/>
            <p:nvPr/>
          </p:nvSpPr>
          <p:spPr>
            <a:xfrm rot="1076057" flipH="1">
              <a:off x="5400700" y="2349090"/>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7" name="Rectangle: Rounded Corners 26">
              <a:extLst>
                <a:ext uri="{FF2B5EF4-FFF2-40B4-BE49-F238E27FC236}">
                  <a16:creationId xmlns:a16="http://schemas.microsoft.com/office/drawing/2014/main" id="{E9E14574-9AF2-407E-8E74-23FD1772D935}"/>
                </a:ext>
              </a:extLst>
            </p:cNvPr>
            <p:cNvSpPr/>
            <p:nvPr/>
          </p:nvSpPr>
          <p:spPr>
            <a:xfrm rot="20911244" flipH="1">
              <a:off x="5437935" y="2101053"/>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8" name="Rectangle: Rounded Corners 27">
              <a:extLst>
                <a:ext uri="{FF2B5EF4-FFF2-40B4-BE49-F238E27FC236}">
                  <a16:creationId xmlns:a16="http://schemas.microsoft.com/office/drawing/2014/main" id="{4FE5DC2F-BC4C-6B0F-AB21-B5CBF82B43E0}"/>
                </a:ext>
              </a:extLst>
            </p:cNvPr>
            <p:cNvSpPr/>
            <p:nvPr/>
          </p:nvSpPr>
          <p:spPr>
            <a:xfrm rot="613090" flipH="1">
              <a:off x="5233983" y="2403167"/>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9" name="Flowchart: Manual Input 28">
              <a:extLst>
                <a:ext uri="{FF2B5EF4-FFF2-40B4-BE49-F238E27FC236}">
                  <a16:creationId xmlns:a16="http://schemas.microsoft.com/office/drawing/2014/main" id="{228E48D4-D5A1-326D-E163-43FB979820E2}"/>
                </a:ext>
              </a:extLst>
            </p:cNvPr>
            <p:cNvSpPr/>
            <p:nvPr/>
          </p:nvSpPr>
          <p:spPr>
            <a:xfrm rot="17276057">
              <a:off x="5238172" y="2640595"/>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0" name="Round Same Side Corner Rectangle 21">
              <a:extLst>
                <a:ext uri="{FF2B5EF4-FFF2-40B4-BE49-F238E27FC236}">
                  <a16:creationId xmlns:a16="http://schemas.microsoft.com/office/drawing/2014/main" id="{0790FA44-A2CD-1CCE-FD8E-40E803EABE59}"/>
                </a:ext>
              </a:extLst>
            </p:cNvPr>
            <p:cNvSpPr/>
            <p:nvPr/>
          </p:nvSpPr>
          <p:spPr>
            <a:xfrm>
              <a:off x="4880503" y="2250894"/>
              <a:ext cx="251673" cy="2675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1" name="Oval 30">
              <a:extLst>
                <a:ext uri="{FF2B5EF4-FFF2-40B4-BE49-F238E27FC236}">
                  <a16:creationId xmlns:a16="http://schemas.microsoft.com/office/drawing/2014/main" id="{4565D2F0-E9AF-EFC6-3D88-5B484F2406B1}"/>
                </a:ext>
              </a:extLst>
            </p:cNvPr>
            <p:cNvSpPr/>
            <p:nvPr/>
          </p:nvSpPr>
          <p:spPr>
            <a:xfrm>
              <a:off x="4878636" y="1952645"/>
              <a:ext cx="254533" cy="2545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2" name="Rectangle 31">
              <a:extLst>
                <a:ext uri="{FF2B5EF4-FFF2-40B4-BE49-F238E27FC236}">
                  <a16:creationId xmlns:a16="http://schemas.microsoft.com/office/drawing/2014/main" id="{8E83EB4C-37B2-749F-AF58-C1862903C921}"/>
                </a:ext>
              </a:extLst>
            </p:cNvPr>
            <p:cNvSpPr/>
            <p:nvPr/>
          </p:nvSpPr>
          <p:spPr>
            <a:xfrm>
              <a:off x="4538838" y="2765316"/>
              <a:ext cx="241922" cy="202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3" name="Rectangle 32">
              <a:extLst>
                <a:ext uri="{FF2B5EF4-FFF2-40B4-BE49-F238E27FC236}">
                  <a16:creationId xmlns:a16="http://schemas.microsoft.com/office/drawing/2014/main" id="{6B1D2D2F-395A-E930-F76E-F47F9DCC5AB2}"/>
                </a:ext>
              </a:extLst>
            </p:cNvPr>
            <p:cNvSpPr/>
            <p:nvPr/>
          </p:nvSpPr>
          <p:spPr>
            <a:xfrm>
              <a:off x="5217172" y="2765316"/>
              <a:ext cx="241922" cy="202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spTree>
    <p:extLst>
      <p:ext uri="{BB962C8B-B14F-4D97-AF65-F5344CB8AC3E}">
        <p14:creationId xmlns:p14="http://schemas.microsoft.com/office/powerpoint/2010/main" val="1002108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pPr rtl="1"/>
            <a:r>
              <a:rPr lang="en-US" dirty="0">
                <a:latin typeface="Calibri" panose="020F0502020204030204" pitchFamily="34" charset="0"/>
                <a:cs typeface="Calibri" panose="020F0502020204030204" pitchFamily="34" charset="0"/>
              </a:rPr>
              <a:t>حماية الطفل</a:t>
            </a:r>
            <a:endParaRPr lang="en-CA"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26FA3BE-8023-42EA-98FB-6DD9CA4C9C47}"/>
              </a:ext>
            </a:extLst>
          </p:cNvPr>
          <p:cNvSpPr txBox="1"/>
          <p:nvPr/>
        </p:nvSpPr>
        <p:spPr>
          <a:xfrm>
            <a:off x="4159400" y="4848128"/>
            <a:ext cx="6582451" cy="523220"/>
          </a:xfrm>
          <a:prstGeom prst="rect">
            <a:avLst/>
          </a:prstGeom>
          <a:noFill/>
        </p:spPr>
        <p:txBody>
          <a:bodyPr wrap="square">
            <a:spAutoFit/>
          </a:bodyPr>
          <a:lstStyle/>
          <a:p>
            <a:pPr algn="r" rtl="1"/>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المصدر: التحالف من أجل حماية الطفل في العمل </a:t>
            </a:r>
            <a:r>
              <a:rPr lang="en-US" sz="14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الإنساني</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a:t>
            </a:r>
            <a:r>
              <a:rPr lang="ar-SA"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(٢٠١٩)</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المعايير الدنيا لحماية الطفل في </a:t>
            </a:r>
            <a:r>
              <a:rPr lang="en-US" sz="14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العمل</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4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الإنساني</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Child Protection Minimum Standards </a:t>
            </a:r>
          </a:p>
        </p:txBody>
      </p:sp>
      <p:grpSp>
        <p:nvGrpSpPr>
          <p:cNvPr id="20" name="Group 19">
            <a:extLst>
              <a:ext uri="{FF2B5EF4-FFF2-40B4-BE49-F238E27FC236}">
                <a16:creationId xmlns:a16="http://schemas.microsoft.com/office/drawing/2014/main" id="{52026E5B-D5F2-00DD-0B32-B80F2593FB0D}"/>
              </a:ext>
            </a:extLst>
          </p:cNvPr>
          <p:cNvGrpSpPr/>
          <p:nvPr/>
        </p:nvGrpSpPr>
        <p:grpSpPr>
          <a:xfrm>
            <a:off x="10228983" y="337468"/>
            <a:ext cx="1587872" cy="1368854"/>
            <a:chOff x="10228983" y="337468"/>
            <a:chExt cx="1587872" cy="1368854"/>
          </a:xfrm>
        </p:grpSpPr>
        <p:sp>
          <p:nvSpPr>
            <p:cNvPr id="21" name="Hexagon 20">
              <a:extLst>
                <a:ext uri="{FF2B5EF4-FFF2-40B4-BE49-F238E27FC236}">
                  <a16:creationId xmlns:a16="http://schemas.microsoft.com/office/drawing/2014/main" id="{F8700FD2-4B42-7CAE-2363-AF641CD0F981}"/>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22" name="Group 21">
              <a:extLst>
                <a:ext uri="{FF2B5EF4-FFF2-40B4-BE49-F238E27FC236}">
                  <a16:creationId xmlns:a16="http://schemas.microsoft.com/office/drawing/2014/main" id="{2982C8DD-EBE7-D1BA-75B8-EE26055E7EA6}"/>
                </a:ext>
              </a:extLst>
            </p:cNvPr>
            <p:cNvGrpSpPr/>
            <p:nvPr/>
          </p:nvGrpSpPr>
          <p:grpSpPr>
            <a:xfrm>
              <a:off x="10741851" y="707024"/>
              <a:ext cx="562136" cy="634675"/>
              <a:chOff x="760175" y="830141"/>
              <a:chExt cx="867619" cy="979580"/>
            </a:xfrm>
          </p:grpSpPr>
          <p:sp>
            <p:nvSpPr>
              <p:cNvPr id="23" name="Rectangle 22">
                <a:extLst>
                  <a:ext uri="{FF2B5EF4-FFF2-40B4-BE49-F238E27FC236}">
                    <a16:creationId xmlns:a16="http://schemas.microsoft.com/office/drawing/2014/main" id="{2DDABD72-C04B-53F6-091B-3158E15CAEBB}"/>
                  </a:ext>
                </a:extLst>
              </p:cNvPr>
              <p:cNvSpPr/>
              <p:nvPr/>
            </p:nvSpPr>
            <p:spPr>
              <a:xfrm>
                <a:off x="864636" y="830141"/>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latin typeface="Arial" panose="020B0604020202020204" pitchFamily="34" charset="0"/>
                    <a:cs typeface="Arial" panose="020B0604020202020204" pitchFamily="34" charset="0"/>
                  </a:rPr>
                  <a:t>٦</a:t>
                </a:r>
                <a:endParaRPr lang="en-CA" b="1"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69180D73-BEA1-D64D-0F55-873CB74F9B6A}"/>
                  </a:ext>
                </a:extLst>
              </p:cNvPr>
              <p:cNvSpPr/>
              <p:nvPr/>
            </p:nvSpPr>
            <p:spPr>
              <a:xfrm>
                <a:off x="760175" y="830143"/>
                <a:ext cx="149292" cy="9795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sp>
        <p:nvSpPr>
          <p:cNvPr id="6" name="Rectangle: Rounded Corners 5">
            <a:extLst>
              <a:ext uri="{FF2B5EF4-FFF2-40B4-BE49-F238E27FC236}">
                <a16:creationId xmlns:a16="http://schemas.microsoft.com/office/drawing/2014/main" id="{D180C3D3-1F0C-698F-4EE4-6D492F02CF91}"/>
              </a:ext>
            </a:extLst>
          </p:cNvPr>
          <p:cNvSpPr/>
          <p:nvPr/>
        </p:nvSpPr>
        <p:spPr>
          <a:xfrm>
            <a:off x="3492035" y="2151363"/>
            <a:ext cx="7236215" cy="6220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lgn="r" rtl="1"/>
            <a:r>
              <a:rPr lang="en-CA" sz="2800" b="1" dirty="0">
                <a:solidFill>
                  <a:schemeClr val="tx1"/>
                </a:solidFill>
                <a:latin typeface="Calibri" panose="020F0502020204030204" pitchFamily="34" charset="0"/>
                <a:cs typeface="Calibri" panose="020F0502020204030204" pitchFamily="34" charset="0"/>
              </a:rPr>
              <a:t>حماية الطفل</a:t>
            </a:r>
          </a:p>
        </p:txBody>
      </p:sp>
      <p:pic>
        <p:nvPicPr>
          <p:cNvPr id="7" name="Google Shape;98;p8">
            <a:extLst>
              <a:ext uri="{FF2B5EF4-FFF2-40B4-BE49-F238E27FC236}">
                <a16:creationId xmlns:a16="http://schemas.microsoft.com/office/drawing/2014/main" id="{0A03AA67-7537-82E5-E684-5DBBDE83AEBF}"/>
              </a:ext>
            </a:extLst>
          </p:cNvPr>
          <p:cNvPicPr preferRelativeResize="0"/>
          <p:nvPr/>
        </p:nvPicPr>
        <p:blipFill rotWithShape="1">
          <a:blip r:embed="rId3">
            <a:alphaModFix/>
          </a:blip>
          <a:srcRect/>
          <a:stretch/>
        </p:blipFill>
        <p:spPr>
          <a:xfrm>
            <a:off x="1254642" y="1929088"/>
            <a:ext cx="2498650" cy="3447441"/>
          </a:xfrm>
          <a:prstGeom prst="rect">
            <a:avLst/>
          </a:prstGeom>
          <a:noFill/>
          <a:ln w="9525" cap="flat" cmpd="sng">
            <a:solidFill>
              <a:schemeClr val="accent2">
                <a:lumMod val="75000"/>
              </a:schemeClr>
            </a:solidFill>
            <a:prstDash val="solid"/>
            <a:round/>
            <a:headEnd type="none" w="sm" len="sm"/>
            <a:tailEnd type="none" w="sm" len="sm"/>
          </a:ln>
        </p:spPr>
      </p:pic>
      <p:sp>
        <p:nvSpPr>
          <p:cNvPr id="8" name="TextBox 7">
            <a:extLst>
              <a:ext uri="{FF2B5EF4-FFF2-40B4-BE49-F238E27FC236}">
                <a16:creationId xmlns:a16="http://schemas.microsoft.com/office/drawing/2014/main" id="{02FDEAD3-A393-5368-F587-DE6820F40732}"/>
              </a:ext>
            </a:extLst>
          </p:cNvPr>
          <p:cNvSpPr txBox="1"/>
          <p:nvPr/>
        </p:nvSpPr>
        <p:spPr>
          <a:xfrm>
            <a:off x="4159400" y="3159892"/>
            <a:ext cx="6568850" cy="954107"/>
          </a:xfrm>
          <a:prstGeom prst="rect">
            <a:avLst/>
          </a:prstGeom>
          <a:noFill/>
        </p:spPr>
        <p:txBody>
          <a:bodyPr wrap="square">
            <a:spAutoFit/>
          </a:bodyPr>
          <a:lstStyle/>
          <a:p>
            <a:pPr algn="r" rtl="1"/>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err="1">
                <a:effectLst/>
                <a:latin typeface="Calibri" panose="020F0502020204030204" pitchFamily="34" charset="0"/>
                <a:ea typeface="Calibri" panose="020F0502020204030204" pitchFamily="34" charset="0"/>
                <a:cs typeface="Calibri" panose="020F0502020204030204" pitchFamily="34" charset="0"/>
              </a:rPr>
              <a:t>منع</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إساءة</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المعاملة</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والإهمال</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والاستغلال</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والعنف</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ضد</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الأطفال</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والاستجابة</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لها</a:t>
            </a:r>
            <a:r>
              <a:rPr lang="en-US" sz="2800" dirty="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310326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F134A-78EE-4C3E-D1F5-A2C9F353513F}"/>
              </a:ext>
            </a:extLst>
          </p:cNvPr>
          <p:cNvSpPr>
            <a:spLocks noGrp="1"/>
          </p:cNvSpPr>
          <p:nvPr>
            <p:ph type="title"/>
          </p:nvPr>
        </p:nvSpPr>
        <p:spPr>
          <a:xfrm>
            <a:off x="481914" y="120516"/>
            <a:ext cx="10515600" cy="868968"/>
          </a:xfrm>
        </p:spPr>
        <p:txBody>
          <a:bodyPr>
            <a:normAutofit/>
          </a:bodyPr>
          <a:lstStyle/>
          <a:p>
            <a:pPr rtl="1"/>
            <a:r>
              <a:rPr lang="en-GB" sz="3000" dirty="0" err="1">
                <a:latin typeface="Calibri" panose="020F0502020204030204" pitchFamily="34" charset="0"/>
                <a:cs typeface="Calibri" panose="020F0502020204030204" pitchFamily="34" charset="0"/>
              </a:rPr>
              <a:t>شرح</a:t>
            </a:r>
            <a:r>
              <a:rPr lang="en-GB" sz="3000" dirty="0">
                <a:latin typeface="Calibri" panose="020F0502020204030204" pitchFamily="34" charset="0"/>
                <a:cs typeface="Calibri" panose="020F0502020204030204" pitchFamily="34" charset="0"/>
              </a:rPr>
              <a:t> </a:t>
            </a:r>
            <a:r>
              <a:rPr lang="ar-SA" sz="3000" dirty="0">
                <a:latin typeface="Calibri" panose="020F0502020204030204" pitchFamily="34" charset="0"/>
                <a:cs typeface="Calibri" panose="020F0502020204030204" pitchFamily="34" charset="0"/>
              </a:rPr>
              <a:t>مصطلحات </a:t>
            </a:r>
            <a:r>
              <a:rPr lang="en-GB" sz="3000" dirty="0" err="1">
                <a:latin typeface="Calibri" panose="020F0502020204030204" pitchFamily="34" charset="0"/>
                <a:cs typeface="Calibri" panose="020F0502020204030204" pitchFamily="34" charset="0"/>
              </a:rPr>
              <a:t>حماية</a:t>
            </a:r>
            <a:r>
              <a:rPr lang="en-GB" sz="3000" dirty="0">
                <a:latin typeface="Calibri" panose="020F0502020204030204" pitchFamily="34" charset="0"/>
                <a:cs typeface="Calibri" panose="020F0502020204030204" pitchFamily="34" charset="0"/>
              </a:rPr>
              <a:t> الطفل</a:t>
            </a:r>
            <a:endParaRPr lang="en-BE" sz="3000" dirty="0">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27" name="Ink 26">
                <a:extLst>
                  <a:ext uri="{FF2B5EF4-FFF2-40B4-BE49-F238E27FC236}">
                    <a16:creationId xmlns:a16="http://schemas.microsoft.com/office/drawing/2014/main" id="{C3C6C29A-6B78-208A-F192-F49B5318ABB9}"/>
                  </a:ext>
                </a:extLst>
              </p14:cNvPr>
              <p14:cNvContentPartPr/>
              <p14:nvPr/>
            </p14:nvContentPartPr>
            <p14:xfrm>
              <a:off x="6565179" y="5795309"/>
              <a:ext cx="360" cy="360"/>
            </p14:xfrm>
          </p:contentPart>
        </mc:Choice>
        <mc:Fallback xmlns="">
          <p:pic>
            <p:nvPicPr>
              <p:cNvPr id="27" name="Ink 26">
                <a:extLst>
                  <a:ext uri="{FF2B5EF4-FFF2-40B4-BE49-F238E27FC236}">
                    <a16:creationId xmlns:a16="http://schemas.microsoft.com/office/drawing/2014/main" id="{C3C6C29A-6B78-208A-F192-F49B5318ABB9}"/>
                  </a:ext>
                </a:extLst>
              </p:cNvPr>
              <p:cNvPicPr/>
              <p:nvPr/>
            </p:nvPicPr>
            <p:blipFill>
              <a:blip r:embed="rId4"/>
              <a:stretch>
                <a:fillRect/>
              </a:stretch>
            </p:blipFill>
            <p:spPr>
              <a:xfrm>
                <a:off x="6556179" y="5786309"/>
                <a:ext cx="18000" cy="18000"/>
              </a:xfrm>
              <a:prstGeom prst="rect">
                <a:avLst/>
              </a:prstGeom>
            </p:spPr>
          </p:pic>
        </mc:Fallback>
      </mc:AlternateContent>
      <p:grpSp>
        <p:nvGrpSpPr>
          <p:cNvPr id="14" name="Group 13">
            <a:extLst>
              <a:ext uri="{FF2B5EF4-FFF2-40B4-BE49-F238E27FC236}">
                <a16:creationId xmlns:a16="http://schemas.microsoft.com/office/drawing/2014/main" id="{8122B72D-D3BA-A586-199E-E13DFFED4B30}"/>
              </a:ext>
            </a:extLst>
          </p:cNvPr>
          <p:cNvGrpSpPr/>
          <p:nvPr/>
        </p:nvGrpSpPr>
        <p:grpSpPr>
          <a:xfrm>
            <a:off x="10228983" y="337468"/>
            <a:ext cx="1587872" cy="1368854"/>
            <a:chOff x="10228983" y="337468"/>
            <a:chExt cx="1587872" cy="1368854"/>
          </a:xfrm>
        </p:grpSpPr>
        <p:sp>
          <p:nvSpPr>
            <p:cNvPr id="15" name="Hexagon 14">
              <a:extLst>
                <a:ext uri="{FF2B5EF4-FFF2-40B4-BE49-F238E27FC236}">
                  <a16:creationId xmlns:a16="http://schemas.microsoft.com/office/drawing/2014/main" id="{9C64FD62-3712-0FB9-AAC7-4FCF6655FFA9}"/>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16" name="Group 15">
              <a:extLst>
                <a:ext uri="{FF2B5EF4-FFF2-40B4-BE49-F238E27FC236}">
                  <a16:creationId xmlns:a16="http://schemas.microsoft.com/office/drawing/2014/main" id="{6500CF6A-144C-6C56-4298-DB0AEBD98046}"/>
                </a:ext>
              </a:extLst>
            </p:cNvPr>
            <p:cNvGrpSpPr/>
            <p:nvPr/>
          </p:nvGrpSpPr>
          <p:grpSpPr>
            <a:xfrm>
              <a:off x="10621771" y="762700"/>
              <a:ext cx="562136" cy="634675"/>
              <a:chOff x="760175" y="830142"/>
              <a:chExt cx="867619" cy="979579"/>
            </a:xfrm>
          </p:grpSpPr>
          <p:sp>
            <p:nvSpPr>
              <p:cNvPr id="21" name="Rectangle 20">
                <a:extLst>
                  <a:ext uri="{FF2B5EF4-FFF2-40B4-BE49-F238E27FC236}">
                    <a16:creationId xmlns:a16="http://schemas.microsoft.com/office/drawing/2014/main" id="{022E03E8-13C1-EFD8-A5B9-03FDD1D9BABD}"/>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latin typeface="Arial" panose="020B0604020202020204" pitchFamily="34" charset="0"/>
                    <a:cs typeface="Arial" panose="020B0604020202020204" pitchFamily="34" charset="0"/>
                  </a:rPr>
                  <a:t>٦</a:t>
                </a:r>
                <a:endParaRPr lang="en-CA" b="1"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1A9F823-4C27-3413-13CE-EBA0B33B8431}"/>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7" name="Group 16">
              <a:extLst>
                <a:ext uri="{FF2B5EF4-FFF2-40B4-BE49-F238E27FC236}">
                  <a16:creationId xmlns:a16="http://schemas.microsoft.com/office/drawing/2014/main" id="{8FC10CB7-E7A3-2EFA-0539-075A561F9BC0}"/>
                </a:ext>
              </a:extLst>
            </p:cNvPr>
            <p:cNvGrpSpPr/>
            <p:nvPr/>
          </p:nvGrpSpPr>
          <p:grpSpPr>
            <a:xfrm>
              <a:off x="11325415" y="762701"/>
              <a:ext cx="182192" cy="634674"/>
              <a:chOff x="2121762" y="2323619"/>
              <a:chExt cx="200378" cy="825210"/>
            </a:xfrm>
          </p:grpSpPr>
          <p:sp>
            <p:nvSpPr>
              <p:cNvPr id="19" name="Isosceles Triangle 18">
                <a:extLst>
                  <a:ext uri="{FF2B5EF4-FFF2-40B4-BE49-F238E27FC236}">
                    <a16:creationId xmlns:a16="http://schemas.microsoft.com/office/drawing/2014/main" id="{9B3578F3-8CFD-A535-2D2F-23E3DC77EA63}"/>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0" name="Rectangle 19">
                <a:extLst>
                  <a:ext uri="{FF2B5EF4-FFF2-40B4-BE49-F238E27FC236}">
                    <a16:creationId xmlns:a16="http://schemas.microsoft.com/office/drawing/2014/main" id="{5CEA094A-7FD1-21C6-F2F9-F2C34D682526}"/>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grpSp>
        <p:nvGrpSpPr>
          <p:cNvPr id="23" name="Group 22">
            <a:extLst>
              <a:ext uri="{FF2B5EF4-FFF2-40B4-BE49-F238E27FC236}">
                <a16:creationId xmlns:a16="http://schemas.microsoft.com/office/drawing/2014/main" id="{7805BE1B-E281-5F56-D696-3581AAE55AD0}"/>
              </a:ext>
            </a:extLst>
          </p:cNvPr>
          <p:cNvGrpSpPr/>
          <p:nvPr/>
        </p:nvGrpSpPr>
        <p:grpSpPr>
          <a:xfrm>
            <a:off x="1544904" y="1760220"/>
            <a:ext cx="2307006" cy="3726180"/>
            <a:chOff x="481914" y="1446983"/>
            <a:chExt cx="2307006" cy="4205051"/>
          </a:xfrm>
        </p:grpSpPr>
        <p:sp>
          <p:nvSpPr>
            <p:cNvPr id="7" name="TextBox 6">
              <a:extLst>
                <a:ext uri="{FF2B5EF4-FFF2-40B4-BE49-F238E27FC236}">
                  <a16:creationId xmlns:a16="http://schemas.microsoft.com/office/drawing/2014/main" id="{DEB6FD0B-55A3-DFDF-5EF5-C890B198B61F}"/>
                </a:ext>
              </a:extLst>
            </p:cNvPr>
            <p:cNvSpPr txBox="1"/>
            <p:nvPr/>
          </p:nvSpPr>
          <p:spPr>
            <a:xfrm>
              <a:off x="481914" y="1446983"/>
              <a:ext cx="2307006" cy="856787"/>
            </a:xfrm>
            <a:prstGeom prst="rect">
              <a:avLst/>
            </a:prstGeom>
            <a:noFill/>
            <a:ln>
              <a:solidFill>
                <a:schemeClr val="accent2">
                  <a:lumMod val="75000"/>
                </a:schemeClr>
              </a:solidFill>
            </a:ln>
          </p:spPr>
          <p:txBody>
            <a:bodyPr wrap="square" anchor="ctr" anchorCtr="0">
              <a:noAutofit/>
            </a:bodyPr>
            <a:lstStyle/>
            <a:p>
              <a:pPr algn="ctr" rtl="1"/>
              <a:r>
                <a:rPr lang="ar-SA" sz="2000" dirty="0">
                  <a:latin typeface="Calibri" panose="020F0502020204030204" pitchFamily="34" charset="0"/>
                  <a:ea typeface="Calibri" panose="020F0502020204030204" pitchFamily="34" charset="0"/>
                  <a:cs typeface="Calibri" panose="020F0502020204030204" pitchFamily="34" charset="0"/>
                </a:rPr>
                <a:t>ال</a:t>
              </a:r>
              <a:r>
                <a:rPr lang="en-US" sz="2000" dirty="0" err="1">
                  <a:latin typeface="Calibri" panose="020F0502020204030204" pitchFamily="34" charset="0"/>
                  <a:ea typeface="Calibri" panose="020F0502020204030204" pitchFamily="34" charset="0"/>
                  <a:cs typeface="Calibri" panose="020F0502020204030204" pitchFamily="34" charset="0"/>
                </a:rPr>
                <a:t>إساءة</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D35B39A3-5613-9BC0-7784-5DEFF5FB1886}"/>
                </a:ext>
              </a:extLst>
            </p:cNvPr>
            <p:cNvSpPr txBox="1"/>
            <p:nvPr/>
          </p:nvSpPr>
          <p:spPr>
            <a:xfrm>
              <a:off x="481914" y="2563071"/>
              <a:ext cx="2307006" cy="856787"/>
            </a:xfrm>
            <a:prstGeom prst="rect">
              <a:avLst/>
            </a:prstGeom>
            <a:noFill/>
            <a:ln>
              <a:solidFill>
                <a:schemeClr val="accent2">
                  <a:lumMod val="75000"/>
                </a:schemeClr>
              </a:solidFill>
            </a:ln>
          </p:spPr>
          <p:txBody>
            <a:bodyPr wrap="square" anchor="ctr" anchorCtr="0">
              <a:noAutofit/>
            </a:bodyPr>
            <a:lstStyle/>
            <a:p>
              <a:pPr algn="ctr" rtl="1"/>
              <a:r>
                <a:rPr lang="ar-SA" sz="2000" dirty="0" err="1">
                  <a:latin typeface="Calibri" panose="020F0502020204030204" pitchFamily="34" charset="0"/>
                  <a:ea typeface="Calibri" panose="020F0502020204030204" pitchFamily="34" charset="0"/>
                  <a:cs typeface="Calibri" panose="020F0502020204030204" pitchFamily="34" charset="0"/>
                </a:rPr>
                <a:t>الإ</a:t>
              </a:r>
              <a:r>
                <a:rPr lang="en-US" sz="2000" dirty="0" err="1">
                  <a:latin typeface="Calibri" panose="020F0502020204030204" pitchFamily="34" charset="0"/>
                  <a:ea typeface="Calibri" panose="020F0502020204030204" pitchFamily="34" charset="0"/>
                  <a:cs typeface="Calibri" panose="020F0502020204030204" pitchFamily="34" charset="0"/>
                </a:rPr>
                <a:t>هم</a:t>
              </a:r>
              <a:r>
                <a:rPr lang="ar-SA" sz="2000" dirty="0" err="1">
                  <a:latin typeface="Calibri" panose="020F0502020204030204" pitchFamily="34" charset="0"/>
                  <a:ea typeface="Calibri" panose="020F0502020204030204" pitchFamily="34" charset="0"/>
                  <a:cs typeface="Calibri" panose="020F0502020204030204" pitchFamily="34" charset="0"/>
                </a:rPr>
                <a:t>ا</a:t>
              </a:r>
              <a:r>
                <a:rPr lang="en-US" sz="2000" dirty="0" err="1">
                  <a:latin typeface="Calibri" panose="020F0502020204030204" pitchFamily="34" charset="0"/>
                  <a:ea typeface="Calibri" panose="020F0502020204030204" pitchFamily="34" charset="0"/>
                  <a:cs typeface="Calibri" panose="020F0502020204030204" pitchFamily="34" charset="0"/>
                </a:rPr>
                <a:t>ل</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C016AC6-CEBE-45B8-41C4-9507D6CA3D3B}"/>
                </a:ext>
              </a:extLst>
            </p:cNvPr>
            <p:cNvSpPr txBox="1"/>
            <p:nvPr/>
          </p:nvSpPr>
          <p:spPr>
            <a:xfrm>
              <a:off x="481914" y="3679159"/>
              <a:ext cx="2307006" cy="856787"/>
            </a:xfrm>
            <a:prstGeom prst="rect">
              <a:avLst/>
            </a:prstGeom>
            <a:noFill/>
            <a:ln>
              <a:solidFill>
                <a:schemeClr val="accent2">
                  <a:lumMod val="75000"/>
                </a:schemeClr>
              </a:solidFill>
            </a:ln>
          </p:spPr>
          <p:txBody>
            <a:bodyPr wrap="square" anchor="ctr" anchorCtr="0">
              <a:noAutofit/>
            </a:bodyPr>
            <a:lstStyle/>
            <a:p>
              <a:pPr algn="ctr" rtl="1"/>
              <a:r>
                <a:rPr lang="ar-SA" sz="2000" dirty="0">
                  <a:latin typeface="Calibri" panose="020F0502020204030204" pitchFamily="34" charset="0"/>
                  <a:ea typeface="Calibri" panose="020F0502020204030204" pitchFamily="34" charset="0"/>
                  <a:cs typeface="Calibri" panose="020F0502020204030204" pitchFamily="34" charset="0"/>
                </a:rPr>
                <a:t>ال</a:t>
              </a:r>
              <a:r>
                <a:rPr lang="en-US" sz="2000" dirty="0" err="1">
                  <a:latin typeface="Calibri" panose="020F0502020204030204" pitchFamily="34" charset="0"/>
                  <a:ea typeface="Calibri" panose="020F0502020204030204" pitchFamily="34" charset="0"/>
                  <a:cs typeface="Calibri" panose="020F0502020204030204" pitchFamily="34" charset="0"/>
                </a:rPr>
                <a:t>عنف</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227E560-755B-3B3D-60B8-0FDB45009AC1}"/>
                </a:ext>
              </a:extLst>
            </p:cNvPr>
            <p:cNvSpPr txBox="1"/>
            <p:nvPr/>
          </p:nvSpPr>
          <p:spPr>
            <a:xfrm>
              <a:off x="481914" y="4795247"/>
              <a:ext cx="2307006" cy="856787"/>
            </a:xfrm>
            <a:prstGeom prst="rect">
              <a:avLst/>
            </a:prstGeom>
            <a:noFill/>
            <a:ln>
              <a:solidFill>
                <a:schemeClr val="accent2">
                  <a:lumMod val="75000"/>
                </a:schemeClr>
              </a:solidFill>
            </a:ln>
          </p:spPr>
          <p:txBody>
            <a:bodyPr wrap="square" anchor="ctr" anchorCtr="0">
              <a:noAutofit/>
            </a:bodyPr>
            <a:lstStyle/>
            <a:p>
              <a:pPr algn="ctr" rtl="1"/>
              <a:r>
                <a:rPr lang="ar-SA" sz="2000" dirty="0">
                  <a:latin typeface="Calibri" panose="020F0502020204030204" pitchFamily="34" charset="0"/>
                  <a:ea typeface="Calibri" panose="020F0502020204030204" pitchFamily="34" charset="0"/>
                  <a:cs typeface="Calibri" panose="020F0502020204030204" pitchFamily="34" charset="0"/>
                </a:rPr>
                <a:t>ال</a:t>
              </a:r>
              <a:r>
                <a:rPr lang="en-US" sz="2000" dirty="0" err="1">
                  <a:latin typeface="Calibri" panose="020F0502020204030204" pitchFamily="34" charset="0"/>
                  <a:ea typeface="Calibri" panose="020F0502020204030204" pitchFamily="34" charset="0"/>
                  <a:cs typeface="Calibri" panose="020F0502020204030204" pitchFamily="34" charset="0"/>
                </a:rPr>
                <a:t>استغلال</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id="{8C49CABA-2F6A-EDA5-7A35-7920BAF11AB9}"/>
              </a:ext>
            </a:extLst>
          </p:cNvPr>
          <p:cNvGrpSpPr/>
          <p:nvPr/>
        </p:nvGrpSpPr>
        <p:grpSpPr>
          <a:xfrm rot="12608312">
            <a:off x="8087383" y="2636335"/>
            <a:ext cx="354810" cy="1235995"/>
            <a:chOff x="11477815" y="915101"/>
            <a:chExt cx="182192" cy="634674"/>
          </a:xfrm>
        </p:grpSpPr>
        <p:sp>
          <p:nvSpPr>
            <p:cNvPr id="11" name="Isosceles Triangle 10">
              <a:extLst>
                <a:ext uri="{FF2B5EF4-FFF2-40B4-BE49-F238E27FC236}">
                  <a16:creationId xmlns:a16="http://schemas.microsoft.com/office/drawing/2014/main" id="{15357ACA-9E42-9E8D-0EAD-FFF8E33FF6E9}"/>
                </a:ext>
              </a:extLst>
            </p:cNvPr>
            <p:cNvSpPr/>
            <p:nvPr/>
          </p:nvSpPr>
          <p:spPr>
            <a:xfrm>
              <a:off x="11477816" y="915101"/>
              <a:ext cx="182191" cy="132855"/>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Rectangle 11">
              <a:extLst>
                <a:ext uri="{FF2B5EF4-FFF2-40B4-BE49-F238E27FC236}">
                  <a16:creationId xmlns:a16="http://schemas.microsoft.com/office/drawing/2014/main" id="{42229AB0-83A0-0F5F-50E0-7482AB620F70}"/>
                </a:ext>
              </a:extLst>
            </p:cNvPr>
            <p:cNvSpPr/>
            <p:nvPr/>
          </p:nvSpPr>
          <p:spPr>
            <a:xfrm>
              <a:off x="11477815" y="1047810"/>
              <a:ext cx="182191" cy="5019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31" name="Oval 30">
            <a:extLst>
              <a:ext uri="{FF2B5EF4-FFF2-40B4-BE49-F238E27FC236}">
                <a16:creationId xmlns:a16="http://schemas.microsoft.com/office/drawing/2014/main" id="{D9BE43E1-B979-8386-69DE-F49AAAB78DCE}"/>
              </a:ext>
            </a:extLst>
          </p:cNvPr>
          <p:cNvSpPr/>
          <p:nvPr/>
        </p:nvSpPr>
        <p:spPr>
          <a:xfrm>
            <a:off x="4114800" y="2009873"/>
            <a:ext cx="276127" cy="276127"/>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3" name="Oval 32">
            <a:extLst>
              <a:ext uri="{FF2B5EF4-FFF2-40B4-BE49-F238E27FC236}">
                <a16:creationId xmlns:a16="http://schemas.microsoft.com/office/drawing/2014/main" id="{97794D56-FC22-F2BB-EF68-370C38D1F069}"/>
              </a:ext>
            </a:extLst>
          </p:cNvPr>
          <p:cNvSpPr/>
          <p:nvPr/>
        </p:nvSpPr>
        <p:spPr>
          <a:xfrm>
            <a:off x="4114800" y="2978206"/>
            <a:ext cx="276127" cy="276127"/>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4" name="Oval 33">
            <a:extLst>
              <a:ext uri="{FF2B5EF4-FFF2-40B4-BE49-F238E27FC236}">
                <a16:creationId xmlns:a16="http://schemas.microsoft.com/office/drawing/2014/main" id="{46E0651E-9F3D-E3BA-B858-1390FE8C5E66}"/>
              </a:ext>
            </a:extLst>
          </p:cNvPr>
          <p:cNvSpPr/>
          <p:nvPr/>
        </p:nvSpPr>
        <p:spPr>
          <a:xfrm>
            <a:off x="4114800" y="3946539"/>
            <a:ext cx="276127" cy="276127"/>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5" name="Oval 34">
            <a:extLst>
              <a:ext uri="{FF2B5EF4-FFF2-40B4-BE49-F238E27FC236}">
                <a16:creationId xmlns:a16="http://schemas.microsoft.com/office/drawing/2014/main" id="{84B3EE57-A289-09D4-D263-3F5D05A311F4}"/>
              </a:ext>
            </a:extLst>
          </p:cNvPr>
          <p:cNvSpPr/>
          <p:nvPr/>
        </p:nvSpPr>
        <p:spPr>
          <a:xfrm>
            <a:off x="4114800" y="4968728"/>
            <a:ext cx="276127" cy="276127"/>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53" name="Freeform: Shape 52">
            <a:extLst>
              <a:ext uri="{FF2B5EF4-FFF2-40B4-BE49-F238E27FC236}">
                <a16:creationId xmlns:a16="http://schemas.microsoft.com/office/drawing/2014/main" id="{FFD8733E-6B36-1180-15F6-39B8FE07B2AE}"/>
              </a:ext>
            </a:extLst>
          </p:cNvPr>
          <p:cNvSpPr/>
          <p:nvPr/>
        </p:nvSpPr>
        <p:spPr>
          <a:xfrm>
            <a:off x="4377689" y="3202656"/>
            <a:ext cx="5577840" cy="2011680"/>
          </a:xfrm>
          <a:custGeom>
            <a:avLst/>
            <a:gdLst>
              <a:gd name="connsiteX0" fmla="*/ 0 w 5577840"/>
              <a:gd name="connsiteY0" fmla="*/ 0 h 2011680"/>
              <a:gd name="connsiteX1" fmla="*/ 2160270 w 5577840"/>
              <a:gd name="connsiteY1" fmla="*/ 1440180 h 2011680"/>
              <a:gd name="connsiteX2" fmla="*/ 4091940 w 5577840"/>
              <a:gd name="connsiteY2" fmla="*/ 1211580 h 2011680"/>
              <a:gd name="connsiteX3" fmla="*/ 5577840 w 5577840"/>
              <a:gd name="connsiteY3" fmla="*/ 2011680 h 2011680"/>
            </a:gdLst>
            <a:ahLst/>
            <a:cxnLst>
              <a:cxn ang="0">
                <a:pos x="connsiteX0" y="connsiteY0"/>
              </a:cxn>
              <a:cxn ang="0">
                <a:pos x="connsiteX1" y="connsiteY1"/>
              </a:cxn>
              <a:cxn ang="0">
                <a:pos x="connsiteX2" y="connsiteY2"/>
              </a:cxn>
              <a:cxn ang="0">
                <a:pos x="connsiteX3" y="connsiteY3"/>
              </a:cxn>
            </a:cxnLst>
            <a:rect l="l" t="t" r="r" b="b"/>
            <a:pathLst>
              <a:path w="5577840" h="2011680" extrusionOk="0">
                <a:moveTo>
                  <a:pt x="0" y="0"/>
                </a:moveTo>
                <a:cubicBezTo>
                  <a:pt x="739783" y="671563"/>
                  <a:pt x="1437145" y="1163677"/>
                  <a:pt x="2160270" y="1440180"/>
                </a:cubicBezTo>
                <a:cubicBezTo>
                  <a:pt x="2812635" y="1686807"/>
                  <a:pt x="3598205" y="1172622"/>
                  <a:pt x="4091940" y="1211580"/>
                </a:cubicBezTo>
                <a:cubicBezTo>
                  <a:pt x="4693126" y="1316951"/>
                  <a:pt x="5028541" y="1728796"/>
                  <a:pt x="5577840" y="2011680"/>
                </a:cubicBezTo>
              </a:path>
            </a:pathLst>
          </a:custGeom>
          <a:noFill/>
          <a:ln w="57150">
            <a:extLst>
              <a:ext uri="{C807C97D-BFC1-408E-A445-0C87EB9F89A2}">
                <ask:lineSketchStyleProps xmlns:ask="http://schemas.microsoft.com/office/drawing/2018/sketchyshapes" sd="1426788992">
                  <a:custGeom>
                    <a:avLst/>
                    <a:gdLst>
                      <a:gd name="connsiteX0" fmla="*/ 0 w 5577840"/>
                      <a:gd name="connsiteY0" fmla="*/ 0 h 2011680"/>
                      <a:gd name="connsiteX1" fmla="*/ 2160270 w 5577840"/>
                      <a:gd name="connsiteY1" fmla="*/ 1440180 h 2011680"/>
                      <a:gd name="connsiteX2" fmla="*/ 4091940 w 5577840"/>
                      <a:gd name="connsiteY2" fmla="*/ 1211580 h 2011680"/>
                      <a:gd name="connsiteX3" fmla="*/ 5577840 w 5577840"/>
                      <a:gd name="connsiteY3" fmla="*/ 2011680 h 2011680"/>
                    </a:gdLst>
                    <a:ahLst/>
                    <a:cxnLst>
                      <a:cxn ang="0">
                        <a:pos x="connsiteX0" y="connsiteY0"/>
                      </a:cxn>
                      <a:cxn ang="0">
                        <a:pos x="connsiteX1" y="connsiteY1"/>
                      </a:cxn>
                      <a:cxn ang="0">
                        <a:pos x="connsiteX2" y="connsiteY2"/>
                      </a:cxn>
                      <a:cxn ang="0">
                        <a:pos x="connsiteX3" y="connsiteY3"/>
                      </a:cxn>
                    </a:cxnLst>
                    <a:rect l="l" t="t" r="r" b="b"/>
                    <a:pathLst>
                      <a:path w="5577840" h="2011680">
                        <a:moveTo>
                          <a:pt x="0" y="0"/>
                        </a:moveTo>
                        <a:cubicBezTo>
                          <a:pt x="739140" y="619125"/>
                          <a:pt x="1478280" y="1238250"/>
                          <a:pt x="2160270" y="1440180"/>
                        </a:cubicBezTo>
                        <a:cubicBezTo>
                          <a:pt x="2842260" y="1642110"/>
                          <a:pt x="3522345" y="1116330"/>
                          <a:pt x="4091940" y="1211580"/>
                        </a:cubicBezTo>
                        <a:cubicBezTo>
                          <a:pt x="4661535" y="1306830"/>
                          <a:pt x="5119687" y="1659255"/>
                          <a:pt x="5577840" y="2011680"/>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55" name="Freeform: Shape 54">
            <a:extLst>
              <a:ext uri="{FF2B5EF4-FFF2-40B4-BE49-F238E27FC236}">
                <a16:creationId xmlns:a16="http://schemas.microsoft.com/office/drawing/2014/main" id="{CEC011C4-E470-386E-ACEB-04995FD0C23F}"/>
              </a:ext>
            </a:extLst>
          </p:cNvPr>
          <p:cNvSpPr/>
          <p:nvPr/>
        </p:nvSpPr>
        <p:spPr>
          <a:xfrm>
            <a:off x="4389119" y="3416656"/>
            <a:ext cx="3589020" cy="1603370"/>
          </a:xfrm>
          <a:custGeom>
            <a:avLst/>
            <a:gdLst>
              <a:gd name="connsiteX0" fmla="*/ 0 w 3589020"/>
              <a:gd name="connsiteY0" fmla="*/ 1603370 h 1603370"/>
              <a:gd name="connsiteX1" fmla="*/ 1588770 w 3589020"/>
              <a:gd name="connsiteY1" fmla="*/ 83180 h 1603370"/>
              <a:gd name="connsiteX2" fmla="*/ 3589020 w 3589020"/>
              <a:gd name="connsiteY2" fmla="*/ 334640 h 1603370"/>
            </a:gdLst>
            <a:ahLst/>
            <a:cxnLst>
              <a:cxn ang="0">
                <a:pos x="connsiteX0" y="connsiteY0"/>
              </a:cxn>
              <a:cxn ang="0">
                <a:pos x="connsiteX1" y="connsiteY1"/>
              </a:cxn>
              <a:cxn ang="0">
                <a:pos x="connsiteX2" y="connsiteY2"/>
              </a:cxn>
            </a:cxnLst>
            <a:rect l="l" t="t" r="r" b="b"/>
            <a:pathLst>
              <a:path w="3589020" h="1603370" extrusionOk="0">
                <a:moveTo>
                  <a:pt x="0" y="1603370"/>
                </a:moveTo>
                <a:cubicBezTo>
                  <a:pt x="502323" y="1072559"/>
                  <a:pt x="1079807" y="318288"/>
                  <a:pt x="1588770" y="83180"/>
                </a:cubicBezTo>
                <a:cubicBezTo>
                  <a:pt x="2159962" y="-65571"/>
                  <a:pt x="2877028" y="-36029"/>
                  <a:pt x="3589020" y="334640"/>
                </a:cubicBezTo>
              </a:path>
            </a:pathLst>
          </a:custGeom>
          <a:noFill/>
          <a:ln w="57150">
            <a:extLst>
              <a:ext uri="{C807C97D-BFC1-408E-A445-0C87EB9F89A2}">
                <ask:lineSketchStyleProps xmlns:ask="http://schemas.microsoft.com/office/drawing/2018/sketchyshapes" sd="3344532194">
                  <a:custGeom>
                    <a:avLst/>
                    <a:gdLst>
                      <a:gd name="connsiteX0" fmla="*/ 0 w 3589020"/>
                      <a:gd name="connsiteY0" fmla="*/ 1603370 h 1603370"/>
                      <a:gd name="connsiteX1" fmla="*/ 1588770 w 3589020"/>
                      <a:gd name="connsiteY1" fmla="*/ 83180 h 1603370"/>
                      <a:gd name="connsiteX2" fmla="*/ 3589020 w 3589020"/>
                      <a:gd name="connsiteY2" fmla="*/ 334640 h 1603370"/>
                    </a:gdLst>
                    <a:ahLst/>
                    <a:cxnLst>
                      <a:cxn ang="0">
                        <a:pos x="connsiteX0" y="connsiteY0"/>
                      </a:cxn>
                      <a:cxn ang="0">
                        <a:pos x="connsiteX1" y="connsiteY1"/>
                      </a:cxn>
                      <a:cxn ang="0">
                        <a:pos x="connsiteX2" y="connsiteY2"/>
                      </a:cxn>
                    </a:cxnLst>
                    <a:rect l="l" t="t" r="r" b="b"/>
                    <a:pathLst>
                      <a:path w="3589020" h="1603370">
                        <a:moveTo>
                          <a:pt x="0" y="1603370"/>
                        </a:moveTo>
                        <a:cubicBezTo>
                          <a:pt x="495300" y="949002"/>
                          <a:pt x="990600" y="294635"/>
                          <a:pt x="1588770" y="83180"/>
                        </a:cubicBezTo>
                        <a:cubicBezTo>
                          <a:pt x="2186940" y="-128275"/>
                          <a:pt x="2887980" y="103182"/>
                          <a:pt x="3589020" y="334640"/>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Tree>
    <p:extLst>
      <p:ext uri="{BB962C8B-B14F-4D97-AF65-F5344CB8AC3E}">
        <p14:creationId xmlns:p14="http://schemas.microsoft.com/office/powerpoint/2010/main" val="471558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45E20069-62FA-B9BF-E1AB-3F2A3F04275B}"/>
              </a:ext>
            </a:extLst>
          </p:cNvPr>
          <p:cNvSpPr txBox="1">
            <a:spLocks/>
          </p:cNvSpPr>
          <p:nvPr/>
        </p:nvSpPr>
        <p:spPr>
          <a:xfrm>
            <a:off x="1812386" y="29599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5400" b="1" dirty="0">
                <a:solidFill>
                  <a:schemeClr val="bg1">
                    <a:lumMod val="75000"/>
                  </a:schemeClr>
                </a:solidFill>
                <a:latin typeface="Calibri" panose="020F0502020204030204" pitchFamily="34" charset="0"/>
                <a:cs typeface="Calibri" panose="020F0502020204030204" pitchFamily="34" charset="0"/>
              </a:rPr>
              <a:t>شريحة إضافية لملاحظات الميسر</a:t>
            </a:r>
          </a:p>
        </p:txBody>
      </p:sp>
    </p:spTree>
    <p:extLst>
      <p:ext uri="{BB962C8B-B14F-4D97-AF65-F5344CB8AC3E}">
        <p14:creationId xmlns:p14="http://schemas.microsoft.com/office/powerpoint/2010/main" val="2198716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7A01DC0-0235-2602-1D4C-8E91A012EBBE}"/>
              </a:ext>
            </a:extLst>
          </p:cNvPr>
          <p:cNvSpPr txBox="1"/>
          <p:nvPr/>
        </p:nvSpPr>
        <p:spPr>
          <a:xfrm>
            <a:off x="10406283" y="2428115"/>
            <a:ext cx="1405797" cy="4708981"/>
          </a:xfrm>
          <a:prstGeom prst="rect">
            <a:avLst/>
          </a:prstGeom>
          <a:noFill/>
        </p:spPr>
        <p:txBody>
          <a:bodyPr wrap="square">
            <a:spAutoFit/>
          </a:bodyPr>
          <a:lstStyle/>
          <a:p>
            <a:pPr algn="ctr" rtl="1"/>
            <a:r>
              <a:rPr lang="en-CA" sz="30000" b="1" dirty="0">
                <a:solidFill>
                  <a:schemeClr val="accent2">
                    <a:lumMod val="20000"/>
                    <a:lumOff val="80000"/>
                  </a:schemeClr>
                </a:solidFill>
                <a:latin typeface="Britannic Bold" panose="020B0903060703020204" pitchFamily="34" charset="0"/>
              </a:rPr>
              <a:t>!</a:t>
            </a:r>
            <a:endParaRPr lang="en-CA" sz="30000" dirty="0">
              <a:solidFill>
                <a:schemeClr val="accent2">
                  <a:lumMod val="20000"/>
                  <a:lumOff val="80000"/>
                </a:schemeClr>
              </a:solidFill>
            </a:endParaRPr>
          </a:p>
        </p:txBody>
      </p:sp>
      <p:sp>
        <p:nvSpPr>
          <p:cNvPr id="2" name="Title 1">
            <a:extLst>
              <a:ext uri="{FF2B5EF4-FFF2-40B4-BE49-F238E27FC236}">
                <a16:creationId xmlns:a16="http://schemas.microsoft.com/office/drawing/2014/main" id="{278F03D6-C12E-F2E3-3A63-3E8936B48CB0}"/>
              </a:ext>
            </a:extLst>
          </p:cNvPr>
          <p:cNvSpPr>
            <a:spLocks noGrp="1"/>
          </p:cNvSpPr>
          <p:nvPr>
            <p:ph type="title"/>
          </p:nvPr>
        </p:nvSpPr>
        <p:spPr/>
        <p:txBody>
          <a:bodyPr/>
          <a:lstStyle/>
          <a:p>
            <a:pPr rtl="1"/>
            <a:r>
              <a:rPr lang="en-GB" dirty="0">
                <a:highlight>
                  <a:srgbClr val="FFFF00"/>
                </a:highlight>
                <a:latin typeface="Calibri" panose="020F0502020204030204" pitchFamily="34" charset="0"/>
                <a:cs typeface="Calibri" panose="020F0502020204030204" pitchFamily="34" charset="0"/>
              </a:rPr>
              <a:t>مخاوف حماية الطفل</a:t>
            </a:r>
            <a:endParaRPr lang="en-BE" dirty="0">
              <a:highlight>
                <a:srgbClr val="FFFF00"/>
              </a:highligh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1322922-E832-6D1B-55CD-CE09FE74BB6F}"/>
              </a:ext>
            </a:extLst>
          </p:cNvPr>
          <p:cNvSpPr txBox="1"/>
          <p:nvPr/>
        </p:nvSpPr>
        <p:spPr>
          <a:xfrm>
            <a:off x="4159400" y="5056767"/>
            <a:ext cx="7194399" cy="307777"/>
          </a:xfrm>
          <a:prstGeom prst="rect">
            <a:avLst/>
          </a:prstGeom>
          <a:noFill/>
        </p:spPr>
        <p:txBody>
          <a:bodyPr wrap="square">
            <a:spAutoFit/>
          </a:bodyPr>
          <a:lstStyle/>
          <a:p>
            <a:pPr algn="r" rtl="1"/>
            <a:r>
              <a:rPr lang="en-US" sz="1400"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المصدر: التحالف من أجل حماية الطفل في العمل الإنساني. </a:t>
            </a:r>
            <a:r>
              <a:rPr lang="ar-SA" sz="1400"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(٢٠١٩). </a:t>
            </a:r>
            <a:r>
              <a:rPr lang="en-US" sz="1400" i="1"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المعايير</a:t>
            </a:r>
            <a:r>
              <a:rPr lang="en-US" sz="1400"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الدنيا لحماية الطفل في العمل الإنساني</a:t>
            </a:r>
          </a:p>
        </p:txBody>
      </p:sp>
      <p:sp>
        <p:nvSpPr>
          <p:cNvPr id="6" name="Rectangle: Rounded Corners 5">
            <a:extLst>
              <a:ext uri="{FF2B5EF4-FFF2-40B4-BE49-F238E27FC236}">
                <a16:creationId xmlns:a16="http://schemas.microsoft.com/office/drawing/2014/main" id="{675B4169-2622-3FE8-08A2-4065DAAA020A}"/>
              </a:ext>
            </a:extLst>
          </p:cNvPr>
          <p:cNvSpPr/>
          <p:nvPr/>
        </p:nvSpPr>
        <p:spPr>
          <a:xfrm>
            <a:off x="3492036" y="1902253"/>
            <a:ext cx="4145280" cy="42097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lgn="r" rtl="1"/>
            <a:r>
              <a:rPr lang="ar-SA" b="1" dirty="0">
                <a:solidFill>
                  <a:schemeClr val="tx1"/>
                </a:solidFill>
                <a:latin typeface="Calibri" panose="020F0502020204030204" pitchFamily="34" charset="0"/>
                <a:cs typeface="Calibri" panose="020F0502020204030204" pitchFamily="34" charset="0"/>
              </a:rPr>
              <a:t>ال</a:t>
            </a:r>
            <a:r>
              <a:rPr lang="en-CA" b="1" dirty="0" err="1">
                <a:solidFill>
                  <a:schemeClr val="tx1"/>
                </a:solidFill>
                <a:latin typeface="Calibri" panose="020F0502020204030204" pitchFamily="34" charset="0"/>
                <a:cs typeface="Calibri" panose="020F0502020204030204" pitchFamily="34" charset="0"/>
              </a:rPr>
              <a:t>إساءة</a:t>
            </a:r>
            <a:endParaRPr lang="en-CA" b="1" dirty="0">
              <a:solidFill>
                <a:schemeClr val="tx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E565CCF-BB75-F2B9-95FD-59E2862C6311}"/>
              </a:ext>
            </a:extLst>
          </p:cNvPr>
          <p:cNvSpPr txBox="1"/>
          <p:nvPr/>
        </p:nvSpPr>
        <p:spPr>
          <a:xfrm>
            <a:off x="4159400" y="2751281"/>
            <a:ext cx="3232000" cy="1477328"/>
          </a:xfrm>
          <a:prstGeom prst="rect">
            <a:avLst/>
          </a:prstGeom>
          <a:noFill/>
        </p:spPr>
        <p:txBody>
          <a:bodyPr wrap="square">
            <a:spAutoFit/>
          </a:bodyPr>
          <a:lstStyle/>
          <a:p>
            <a:pPr algn="r" rtl="1"/>
            <a:r>
              <a:rPr lang="en-GB" dirty="0">
                <a:latin typeface="Calibri" panose="020F0502020204030204" pitchFamily="34" charset="0"/>
                <a:cs typeface="Calibri" panose="020F0502020204030204" pitchFamily="34" charset="0"/>
              </a:rPr>
              <a:t>"عمل متعمد له آثار سلبية فعلية أو محتملة على سلامة </a:t>
            </a:r>
            <a:r>
              <a:rPr lang="en-GB" dirty="0" err="1">
                <a:latin typeface="Calibri" panose="020F0502020204030204" pitchFamily="34" charset="0"/>
                <a:cs typeface="Calibri" panose="020F0502020204030204" pitchFamily="34" charset="0"/>
              </a:rPr>
              <a:t>الطفل</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ورفاه</a:t>
            </a:r>
            <a:r>
              <a:rPr lang="ar-SA" dirty="0">
                <a:latin typeface="Calibri" panose="020F0502020204030204" pitchFamily="34" charset="0"/>
                <a:cs typeface="Calibri" panose="020F0502020204030204" pitchFamily="34" charset="0"/>
              </a:rPr>
              <a:t>ه</a:t>
            </a:r>
            <a:r>
              <a:rPr lang="en-GB" dirty="0">
                <a:latin typeface="Calibri" panose="020F0502020204030204" pitchFamily="34" charset="0"/>
                <a:cs typeface="Calibri" panose="020F0502020204030204" pitchFamily="34" charset="0"/>
              </a:rPr>
              <a:t> وكرامته ونموه. يُرتكب هذا الفعل في سياق علاقة المسؤولية أو الثقة أو السلطة </a:t>
            </a:r>
            <a:r>
              <a:rPr lang="en-GB" dirty="0">
                <a:latin typeface="Arial" panose="020B0604020202020204" pitchFamily="34" charset="0"/>
                <a:cs typeface="Arial" panose="020B0604020202020204" pitchFamily="34" charset="0"/>
              </a:rPr>
              <a:t>".</a:t>
            </a:r>
          </a:p>
        </p:txBody>
      </p:sp>
      <p:sp>
        <p:nvSpPr>
          <p:cNvPr id="10" name="Rectangle: Rounded Corners 9">
            <a:extLst>
              <a:ext uri="{FF2B5EF4-FFF2-40B4-BE49-F238E27FC236}">
                <a16:creationId xmlns:a16="http://schemas.microsoft.com/office/drawing/2014/main" id="{96A6509F-25CB-4CCA-919D-DC68BF6AC0C5}"/>
              </a:ext>
            </a:extLst>
          </p:cNvPr>
          <p:cNvSpPr/>
          <p:nvPr/>
        </p:nvSpPr>
        <p:spPr>
          <a:xfrm>
            <a:off x="7208519" y="1902253"/>
            <a:ext cx="4145280" cy="42097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lgn="r" rtl="1"/>
            <a:r>
              <a:rPr lang="ar-SA" b="1" dirty="0">
                <a:solidFill>
                  <a:schemeClr val="tx1"/>
                </a:solidFill>
                <a:latin typeface="Calibri" panose="020F0502020204030204" pitchFamily="34" charset="0"/>
                <a:cs typeface="Calibri" panose="020F0502020204030204" pitchFamily="34" charset="0"/>
              </a:rPr>
              <a:t>ال</a:t>
            </a:r>
            <a:r>
              <a:rPr lang="en-CA" b="1" dirty="0" err="1">
                <a:solidFill>
                  <a:schemeClr val="tx1"/>
                </a:solidFill>
                <a:latin typeface="Calibri" panose="020F0502020204030204" pitchFamily="34" charset="0"/>
                <a:cs typeface="Calibri" panose="020F0502020204030204" pitchFamily="34" charset="0"/>
              </a:rPr>
              <a:t>عنف</a:t>
            </a:r>
            <a:endParaRPr lang="en-CA" b="1" dirty="0">
              <a:solidFill>
                <a:schemeClr val="tx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9B49CE29-E23B-2063-B69C-765F6DF8894F}"/>
              </a:ext>
            </a:extLst>
          </p:cNvPr>
          <p:cNvSpPr txBox="1"/>
          <p:nvPr/>
        </p:nvSpPr>
        <p:spPr>
          <a:xfrm>
            <a:off x="7849681" y="2751281"/>
            <a:ext cx="3528797" cy="1477328"/>
          </a:xfrm>
          <a:prstGeom prst="rect">
            <a:avLst/>
          </a:prstGeom>
          <a:noFill/>
        </p:spPr>
        <p:txBody>
          <a:bodyPr wrap="square">
            <a:spAutoFit/>
          </a:bodyPr>
          <a:lstStyle/>
          <a:p>
            <a:pPr algn="r" rtl="1"/>
            <a:r>
              <a:rPr lang="en-GB" sz="1800" b="0" i="0" u="none" strike="noStrike" baseline="0" dirty="0">
                <a:latin typeface="Calibri" panose="020F0502020204030204" pitchFamily="34" charset="0"/>
                <a:cs typeface="Calibri" panose="020F0502020204030204" pitchFamily="34" charset="0"/>
              </a:rPr>
              <a:t>"جميع الأفعال التي تنطوي على الاستخدام </a:t>
            </a:r>
            <a:r>
              <a:rPr lang="en-GB" sz="1800" b="0" i="0" u="none" strike="noStrike" baseline="0" dirty="0" err="1">
                <a:latin typeface="Calibri" panose="020F0502020204030204" pitchFamily="34" charset="0"/>
                <a:cs typeface="Calibri" panose="020F0502020204030204" pitchFamily="34" charset="0"/>
              </a:rPr>
              <a:t>المتعمد</a:t>
            </a:r>
            <a:r>
              <a:rPr lang="en-GB" sz="1800" b="0" i="0" u="none" strike="noStrike" baseline="0" dirty="0">
                <a:latin typeface="Calibri" panose="020F0502020204030204" pitchFamily="34" charset="0"/>
                <a:cs typeface="Calibri" panose="020F0502020204030204" pitchFamily="34" charset="0"/>
              </a:rPr>
              <a:t> </a:t>
            </a:r>
            <a:r>
              <a:rPr lang="en-GB" sz="1800" b="0" i="0" u="none" strike="noStrike" baseline="0" dirty="0" err="1">
                <a:latin typeface="Calibri" panose="020F0502020204030204" pitchFamily="34" charset="0"/>
                <a:cs typeface="Calibri" panose="020F0502020204030204" pitchFamily="34" charset="0"/>
              </a:rPr>
              <a:t>لل</a:t>
            </a:r>
            <a:r>
              <a:rPr lang="ar-SA" dirty="0">
                <a:latin typeface="Calibri" panose="020F0502020204030204" pitchFamily="34" charset="0"/>
                <a:cs typeface="Calibri" panose="020F0502020204030204" pitchFamily="34" charset="0"/>
              </a:rPr>
              <a:t>سلطة</a:t>
            </a:r>
            <a:r>
              <a:rPr lang="en-GB" sz="1800" b="0" i="0" u="none" strike="noStrike" baseline="0" dirty="0">
                <a:latin typeface="Calibri" panose="020F0502020204030204" pitchFamily="34" charset="0"/>
                <a:cs typeface="Calibri" panose="020F0502020204030204" pitchFamily="34" charset="0"/>
              </a:rPr>
              <a:t> أو القوة (لفظيًا أو جسديًا) </a:t>
            </a:r>
            <a:r>
              <a:rPr lang="en-GB" sz="1800" b="0" i="0" u="none" strike="noStrike" baseline="0" dirty="0" err="1">
                <a:latin typeface="Calibri" panose="020F0502020204030204" pitchFamily="34" charset="0"/>
                <a:cs typeface="Calibri" panose="020F0502020204030204" pitchFamily="34" charset="0"/>
              </a:rPr>
              <a:t>ضد</a:t>
            </a:r>
            <a:r>
              <a:rPr lang="en-GB" sz="1800" b="0" i="0" u="none" strike="noStrike" baseline="0" dirty="0">
                <a:latin typeface="Calibri" panose="020F0502020204030204" pitchFamily="34" charset="0"/>
                <a:cs typeface="Calibri" panose="020F0502020204030204" pitchFamily="34" charset="0"/>
              </a:rPr>
              <a:t> </a:t>
            </a:r>
            <a:r>
              <a:rPr lang="ar-SA" sz="1800" b="0" i="0" u="none" strike="noStrike" baseline="0" dirty="0">
                <a:latin typeface="Calibri" panose="020F0502020204030204" pitchFamily="34" charset="0"/>
                <a:cs typeface="Calibri" panose="020F0502020204030204" pitchFamily="34" charset="0"/>
              </a:rPr>
              <a:t>ال</a:t>
            </a:r>
            <a:r>
              <a:rPr lang="en-GB" sz="1800" b="0" i="0" u="none" strike="noStrike" baseline="0" dirty="0" err="1">
                <a:latin typeface="Calibri" panose="020F0502020204030204" pitchFamily="34" charset="0"/>
                <a:cs typeface="Calibri" panose="020F0502020204030204" pitchFamily="34" charset="0"/>
              </a:rPr>
              <a:t>طفل</a:t>
            </a:r>
            <a:r>
              <a:rPr lang="ar-SA" sz="1800" b="0" i="0" u="none" strike="noStrike" baseline="0" dirty="0">
                <a:latin typeface="Calibri" panose="020F0502020204030204" pitchFamily="34" charset="0"/>
                <a:cs typeface="Calibri" panose="020F0502020204030204" pitchFamily="34" charset="0"/>
              </a:rPr>
              <a:t> و التي</a:t>
            </a:r>
            <a:r>
              <a:rPr lang="en-GB" sz="1800" b="0" i="0" u="none" strike="noStrike" baseline="0" dirty="0">
                <a:latin typeface="Calibri" panose="020F0502020204030204" pitchFamily="34" charset="0"/>
                <a:cs typeface="Calibri" panose="020F0502020204030204" pitchFamily="34" charset="0"/>
              </a:rPr>
              <a:t> ينتج عنها إما ضرر أو احتمال كبير للإضرار بسلامة </a:t>
            </a:r>
            <a:r>
              <a:rPr lang="en-GB" sz="1800" b="0" i="0" u="none" strike="noStrike" baseline="0" dirty="0" err="1">
                <a:latin typeface="Calibri" panose="020F0502020204030204" pitchFamily="34" charset="0"/>
                <a:cs typeface="Calibri" panose="020F0502020204030204" pitchFamily="34" charset="0"/>
              </a:rPr>
              <a:t>الطفل</a:t>
            </a:r>
            <a:r>
              <a:rPr lang="en-GB" sz="1800" b="0" i="0" u="none" strike="noStrike" baseline="0" dirty="0">
                <a:latin typeface="Calibri" panose="020F0502020204030204" pitchFamily="34" charset="0"/>
                <a:cs typeface="Calibri" panose="020F0502020204030204" pitchFamily="34" charset="0"/>
              </a:rPr>
              <a:t> </a:t>
            </a:r>
            <a:r>
              <a:rPr lang="en-GB" sz="1800" b="0" i="0" u="none" strike="noStrike" baseline="0" dirty="0" err="1">
                <a:latin typeface="Calibri" panose="020F0502020204030204" pitchFamily="34" charset="0"/>
                <a:cs typeface="Calibri" panose="020F0502020204030204" pitchFamily="34" charset="0"/>
              </a:rPr>
              <a:t>ورفاه</a:t>
            </a:r>
            <a:r>
              <a:rPr lang="ar-SA" sz="1800" b="0" i="0" u="none" strike="noStrike" baseline="0" dirty="0">
                <a:latin typeface="Calibri" panose="020F0502020204030204" pitchFamily="34" charset="0"/>
                <a:cs typeface="Calibri" panose="020F0502020204030204" pitchFamily="34" charset="0"/>
              </a:rPr>
              <a:t>ه</a:t>
            </a:r>
            <a:r>
              <a:rPr lang="en-GB" sz="1800" b="0" i="0" u="none" strike="noStrike" baseline="0" dirty="0">
                <a:latin typeface="Calibri" panose="020F0502020204030204" pitchFamily="34" charset="0"/>
                <a:cs typeface="Calibri" panose="020F0502020204030204" pitchFamily="34" charset="0"/>
              </a:rPr>
              <a:t> وكرامته ونموه</a:t>
            </a:r>
            <a:r>
              <a:rPr lang="en-GB" sz="1800" b="0" i="0" u="none" strike="noStrike" baseline="0" dirty="0">
                <a:latin typeface="Arial" panose="020B0604020202020204" pitchFamily="34" charset="0"/>
                <a:cs typeface="Arial" panose="020B0604020202020204" pitchFamily="34" charset="0"/>
              </a:rPr>
              <a:t>".</a:t>
            </a:r>
            <a:endParaRPr lang="en-BE" sz="1200" dirty="0">
              <a:latin typeface="Arial" panose="020B0604020202020204" pitchFamily="34" charset="0"/>
              <a:cs typeface="Arial" panose="020B0604020202020204" pitchFamily="34" charset="0"/>
            </a:endParaRPr>
          </a:p>
        </p:txBody>
      </p:sp>
      <p:pic>
        <p:nvPicPr>
          <p:cNvPr id="7" name="Google Shape;98;p8">
            <a:extLst>
              <a:ext uri="{FF2B5EF4-FFF2-40B4-BE49-F238E27FC236}">
                <a16:creationId xmlns:a16="http://schemas.microsoft.com/office/drawing/2014/main" id="{2D8981A6-754C-645D-4C8E-8A8BEAA0762C}"/>
              </a:ext>
            </a:extLst>
          </p:cNvPr>
          <p:cNvPicPr preferRelativeResize="0"/>
          <p:nvPr/>
        </p:nvPicPr>
        <p:blipFill rotWithShape="1">
          <a:blip r:embed="rId3">
            <a:alphaModFix/>
          </a:blip>
          <a:srcRect/>
          <a:stretch/>
        </p:blipFill>
        <p:spPr>
          <a:xfrm>
            <a:off x="655320" y="1493456"/>
            <a:ext cx="2998020" cy="4136432"/>
          </a:xfrm>
          <a:prstGeom prst="rect">
            <a:avLst/>
          </a:prstGeom>
          <a:noFill/>
          <a:ln w="9525" cap="flat" cmpd="sng">
            <a:solidFill>
              <a:schemeClr val="accent2">
                <a:lumMod val="75000"/>
              </a:schemeClr>
            </a:solidFill>
            <a:prstDash val="solid"/>
            <a:round/>
            <a:headEnd type="none" w="sm" len="sm"/>
            <a:tailEnd type="none" w="sm" len="sm"/>
          </a:ln>
        </p:spPr>
      </p:pic>
    </p:spTree>
    <p:extLst>
      <p:ext uri="{BB962C8B-B14F-4D97-AF65-F5344CB8AC3E}">
        <p14:creationId xmlns:p14="http://schemas.microsoft.com/office/powerpoint/2010/main" val="2393575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pPr rtl="1"/>
            <a:r>
              <a:rPr lang="en-US" sz="3000" dirty="0">
                <a:latin typeface="Calibri" panose="020F0502020204030204" pitchFamily="34" charset="0"/>
                <a:cs typeface="Calibri" panose="020F0502020204030204" pitchFamily="34" charset="0"/>
              </a:rPr>
              <a:t>الأنواع </a:t>
            </a:r>
            <a:r>
              <a:rPr lang="en-US" sz="3000" dirty="0" err="1">
                <a:latin typeface="Calibri" panose="020F0502020204030204" pitchFamily="34" charset="0"/>
                <a:cs typeface="Calibri" panose="020F0502020204030204" pitchFamily="34" charset="0"/>
              </a:rPr>
              <a:t>الشائعة</a:t>
            </a:r>
            <a:r>
              <a:rPr lang="en-US" sz="3000" dirty="0">
                <a:latin typeface="Calibri" panose="020F0502020204030204" pitchFamily="34" charset="0"/>
                <a:cs typeface="Calibri" panose="020F0502020204030204" pitchFamily="34" charset="0"/>
              </a:rPr>
              <a:t> </a:t>
            </a:r>
            <a:r>
              <a:rPr lang="ar-SA" sz="3000" dirty="0" err="1">
                <a:latin typeface="Calibri" panose="020F0502020204030204" pitchFamily="34" charset="0"/>
                <a:cs typeface="Calibri" panose="020F0502020204030204" pitchFamily="34" charset="0"/>
              </a:rPr>
              <a:t>لل</a:t>
            </a:r>
            <a:r>
              <a:rPr lang="en-US" sz="3000" dirty="0" err="1">
                <a:latin typeface="Calibri" panose="020F0502020204030204" pitchFamily="34" charset="0"/>
                <a:cs typeface="Calibri" panose="020F0502020204030204" pitchFamily="34" charset="0"/>
              </a:rPr>
              <a:t>عنف</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و</a:t>
            </a:r>
            <a:r>
              <a:rPr lang="ar-SA" sz="3000" dirty="0">
                <a:latin typeface="Calibri" panose="020F0502020204030204" pitchFamily="34" charset="0"/>
                <a:cs typeface="Calibri" panose="020F0502020204030204" pitchFamily="34" charset="0"/>
              </a:rPr>
              <a:t>الإساءة</a:t>
            </a:r>
            <a:endParaRPr lang="en-US"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9E5A157-40FA-4DFB-A399-CF88505DCFA4}"/>
              </a:ext>
            </a:extLst>
          </p:cNvPr>
          <p:cNvSpPr txBox="1"/>
          <p:nvPr/>
        </p:nvSpPr>
        <p:spPr>
          <a:xfrm>
            <a:off x="1575753" y="4463407"/>
            <a:ext cx="2462265" cy="430887"/>
          </a:xfrm>
          <a:prstGeom prst="rect">
            <a:avLst/>
          </a:prstGeom>
          <a:noFill/>
        </p:spPr>
        <p:txBody>
          <a:bodyPr wrap="square" lIns="91440" tIns="45720" rIns="91440" bIns="45720" anchor="t">
            <a:spAutoFit/>
          </a:bodyPr>
          <a:lstStyle/>
          <a:p>
            <a:pPr algn="ctr" rtl="1"/>
            <a:r>
              <a:rPr lang="en-US" sz="2200" dirty="0" err="1">
                <a:effectLst/>
                <a:latin typeface="Calibri" panose="020F0502020204030204" pitchFamily="34" charset="0"/>
                <a:ea typeface="Calibri" panose="020F0502020204030204" pitchFamily="34" charset="0"/>
                <a:cs typeface="Calibri" panose="020F0502020204030204" pitchFamily="34" charset="0"/>
              </a:rPr>
              <a:t>الإساءة</a:t>
            </a:r>
            <a:r>
              <a:rPr lang="ar-SA" sz="2200" dirty="0">
                <a:effectLst/>
                <a:latin typeface="Calibri" panose="020F0502020204030204" pitchFamily="34" charset="0"/>
                <a:ea typeface="Calibri" panose="020F0502020204030204" pitchFamily="34" charset="0"/>
                <a:cs typeface="Calibri" panose="020F0502020204030204" pitchFamily="34" charset="0"/>
              </a:rPr>
              <a:t> </a:t>
            </a:r>
            <a:r>
              <a:rPr lang="ar-SA" sz="2200" dirty="0">
                <a:latin typeface="Calibri" panose="020F0502020204030204" pitchFamily="34" charset="0"/>
                <a:ea typeface="Calibri" panose="020F0502020204030204" pitchFamily="34" charset="0"/>
                <a:cs typeface="Calibri" panose="020F0502020204030204" pitchFamily="34" charset="0"/>
              </a:rPr>
              <a:t>أو ال</a:t>
            </a:r>
            <a:r>
              <a:rPr lang="en-US" sz="2200" dirty="0" err="1">
                <a:effectLst/>
                <a:latin typeface="Calibri" panose="020F0502020204030204" pitchFamily="34" charset="0"/>
                <a:ea typeface="Calibri" panose="020F0502020204030204" pitchFamily="34" charset="0"/>
                <a:cs typeface="Calibri" panose="020F0502020204030204" pitchFamily="34" charset="0"/>
              </a:rPr>
              <a:t>عنف</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ال</a:t>
            </a:r>
            <a:r>
              <a:rPr lang="ar-SA" sz="2200" dirty="0">
                <a:effectLst/>
                <a:latin typeface="Calibri" panose="020F0502020204030204" pitchFamily="34" charset="0"/>
                <a:ea typeface="Calibri" panose="020F0502020204030204" pitchFamily="34" charset="0"/>
                <a:cs typeface="Calibri" panose="020F0502020204030204" pitchFamily="34" charset="0"/>
              </a:rPr>
              <a:t>عاطفي</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A17C0DF9-A168-4601-9A3D-D3B2FD87391D}"/>
              </a:ext>
            </a:extLst>
          </p:cNvPr>
          <p:cNvSpPr txBox="1"/>
          <p:nvPr/>
        </p:nvSpPr>
        <p:spPr>
          <a:xfrm>
            <a:off x="4854809" y="4463407"/>
            <a:ext cx="2262145" cy="769441"/>
          </a:xfrm>
          <a:prstGeom prst="rect">
            <a:avLst/>
          </a:prstGeom>
          <a:noFill/>
        </p:spPr>
        <p:txBody>
          <a:bodyPr wrap="square" lIns="91440" tIns="45720" rIns="91440" bIns="45720" anchor="t">
            <a:spAutoFit/>
          </a:bodyPr>
          <a:lstStyle/>
          <a:p>
            <a:pPr algn="ctr" rtl="1"/>
            <a:r>
              <a:rPr lang="en-US" sz="2200" dirty="0" err="1">
                <a:effectLst/>
                <a:latin typeface="Calibri" panose="020F0502020204030204" pitchFamily="34" charset="0"/>
                <a:ea typeface="Calibri" panose="020F0502020204030204" pitchFamily="34" charset="0"/>
                <a:cs typeface="Calibri" panose="020F0502020204030204" pitchFamily="34" charset="0"/>
              </a:rPr>
              <a:t>الاعتداء</a:t>
            </a:r>
            <a:r>
              <a:rPr lang="ar-SA" sz="2200" dirty="0">
                <a:effectLst/>
                <a:latin typeface="Calibri" panose="020F0502020204030204" pitchFamily="34" charset="0"/>
                <a:ea typeface="Calibri" panose="020F0502020204030204" pitchFamily="34" charset="0"/>
                <a:cs typeface="Calibri" panose="020F0502020204030204" pitchFamily="34" charset="0"/>
              </a:rPr>
              <a:t> أو</a:t>
            </a:r>
            <a:r>
              <a:rPr lang="en-US" sz="2200" dirty="0">
                <a:latin typeface="Calibri" panose="020F0502020204030204" pitchFamily="34" charset="0"/>
                <a:ea typeface="Calibri" panose="020F0502020204030204" pitchFamily="34" charset="0"/>
                <a:cs typeface="Calibri" panose="020F0502020204030204" pitchFamily="34" charset="0"/>
              </a:rPr>
              <a:t> </a:t>
            </a:r>
            <a:r>
              <a:rPr lang="ar-SA" sz="2200" dirty="0">
                <a:latin typeface="Calibri" panose="020F0502020204030204" pitchFamily="34" charset="0"/>
                <a:ea typeface="Calibri" panose="020F0502020204030204" pitchFamily="34" charset="0"/>
                <a:cs typeface="Calibri" panose="020F0502020204030204" pitchFamily="34" charset="0"/>
              </a:rPr>
              <a:t>ال</a:t>
            </a:r>
            <a:r>
              <a:rPr lang="en-US" sz="2200" dirty="0" err="1">
                <a:effectLst/>
                <a:latin typeface="Calibri" panose="020F0502020204030204" pitchFamily="34" charset="0"/>
                <a:ea typeface="Calibri" panose="020F0502020204030204" pitchFamily="34" charset="0"/>
                <a:cs typeface="Calibri" panose="020F0502020204030204" pitchFamily="34" charset="0"/>
              </a:rPr>
              <a:t>عنف</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الجنسي</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AA76F70D-D088-4EE5-9303-E4143709C314}"/>
              </a:ext>
            </a:extLst>
          </p:cNvPr>
          <p:cNvSpPr txBox="1"/>
          <p:nvPr/>
        </p:nvSpPr>
        <p:spPr>
          <a:xfrm>
            <a:off x="7936542" y="4459489"/>
            <a:ext cx="2462265" cy="769441"/>
          </a:xfrm>
          <a:prstGeom prst="rect">
            <a:avLst/>
          </a:prstGeom>
          <a:noFill/>
        </p:spPr>
        <p:txBody>
          <a:bodyPr wrap="square" lIns="91440" tIns="45720" rIns="91440" bIns="45720" anchor="t">
            <a:spAutoFit/>
          </a:bodyPr>
          <a:lstStyle/>
          <a:p>
            <a:pPr algn="ctr" rtl="1"/>
            <a:r>
              <a:rPr lang="en-US" sz="2200" dirty="0" err="1">
                <a:effectLst/>
                <a:latin typeface="Calibri" panose="020F0502020204030204" pitchFamily="34" charset="0"/>
                <a:ea typeface="Calibri" panose="020F0502020204030204" pitchFamily="34" charset="0"/>
                <a:cs typeface="Calibri" panose="020F0502020204030204" pitchFamily="34" charset="0"/>
              </a:rPr>
              <a:t>الإساءة</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ar-SA" sz="2200" dirty="0">
                <a:effectLst/>
                <a:latin typeface="Calibri" panose="020F0502020204030204" pitchFamily="34" charset="0"/>
                <a:ea typeface="Calibri" panose="020F0502020204030204" pitchFamily="34" charset="0"/>
                <a:cs typeface="Calibri" panose="020F0502020204030204" pitchFamily="34" charset="0"/>
              </a:rPr>
              <a:t>أو</a:t>
            </a:r>
            <a:r>
              <a:rPr lang="en-US" sz="2200" dirty="0">
                <a:latin typeface="Calibri" panose="020F0502020204030204" pitchFamily="34" charset="0"/>
                <a:ea typeface="Calibri" panose="020F0502020204030204" pitchFamily="34" charset="0"/>
                <a:cs typeface="Calibri" panose="020F0502020204030204" pitchFamily="34" charset="0"/>
              </a:rPr>
              <a:t> </a:t>
            </a:r>
            <a:r>
              <a:rPr lang="ar-SA" sz="2200" dirty="0">
                <a:latin typeface="Calibri" panose="020F0502020204030204" pitchFamily="34" charset="0"/>
                <a:ea typeface="Calibri" panose="020F0502020204030204" pitchFamily="34" charset="0"/>
                <a:cs typeface="Calibri" panose="020F0502020204030204" pitchFamily="34" charset="0"/>
              </a:rPr>
              <a:t>ال</a:t>
            </a:r>
            <a:r>
              <a:rPr lang="en-US" sz="2200" dirty="0" err="1">
                <a:effectLst/>
                <a:latin typeface="Calibri" panose="020F0502020204030204" pitchFamily="34" charset="0"/>
                <a:ea typeface="Calibri" panose="020F0502020204030204" pitchFamily="34" charset="0"/>
                <a:cs typeface="Calibri" panose="020F0502020204030204" pitchFamily="34" charset="0"/>
              </a:rPr>
              <a:t>عنف</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الجسدي</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3" name="Freeform: Shape 22">
            <a:extLst>
              <a:ext uri="{FF2B5EF4-FFF2-40B4-BE49-F238E27FC236}">
                <a16:creationId xmlns:a16="http://schemas.microsoft.com/office/drawing/2014/main" id="{7F37710C-F69E-46CC-9D8F-B6BD44B929CE}"/>
              </a:ext>
            </a:extLst>
          </p:cNvPr>
          <p:cNvSpPr/>
          <p:nvPr/>
        </p:nvSpPr>
        <p:spPr>
          <a:xfrm>
            <a:off x="2235171" y="2310871"/>
            <a:ext cx="985520" cy="1778000"/>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4" name="Freeform: Shape 23">
            <a:extLst>
              <a:ext uri="{FF2B5EF4-FFF2-40B4-BE49-F238E27FC236}">
                <a16:creationId xmlns:a16="http://schemas.microsoft.com/office/drawing/2014/main" id="{43D509E4-64B1-4374-AD26-82E888248869}"/>
              </a:ext>
            </a:extLst>
          </p:cNvPr>
          <p:cNvSpPr/>
          <p:nvPr/>
        </p:nvSpPr>
        <p:spPr>
          <a:xfrm>
            <a:off x="5320594" y="2310871"/>
            <a:ext cx="985520" cy="1778000"/>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5" name="Freeform: Shape 24">
            <a:extLst>
              <a:ext uri="{FF2B5EF4-FFF2-40B4-BE49-F238E27FC236}">
                <a16:creationId xmlns:a16="http://schemas.microsoft.com/office/drawing/2014/main" id="{1F359C63-4C9D-4E9F-AF7F-0D70FE56B7AB}"/>
              </a:ext>
            </a:extLst>
          </p:cNvPr>
          <p:cNvSpPr/>
          <p:nvPr/>
        </p:nvSpPr>
        <p:spPr>
          <a:xfrm>
            <a:off x="8603773" y="2310871"/>
            <a:ext cx="985520" cy="1778000"/>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nvGrpSpPr>
          <p:cNvPr id="3" name="Group 2">
            <a:extLst>
              <a:ext uri="{FF2B5EF4-FFF2-40B4-BE49-F238E27FC236}">
                <a16:creationId xmlns:a16="http://schemas.microsoft.com/office/drawing/2014/main" id="{5B5CEF83-6025-30AD-0D66-391AF3C66938}"/>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23020056-00DB-5933-54F2-8213C8054861}"/>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5" name="Group 4">
              <a:extLst>
                <a:ext uri="{FF2B5EF4-FFF2-40B4-BE49-F238E27FC236}">
                  <a16:creationId xmlns:a16="http://schemas.microsoft.com/office/drawing/2014/main" id="{B34E068E-E168-4A13-706C-D89EF2A768B1}"/>
                </a:ext>
              </a:extLst>
            </p:cNvPr>
            <p:cNvGrpSpPr/>
            <p:nvPr/>
          </p:nvGrpSpPr>
          <p:grpSpPr>
            <a:xfrm>
              <a:off x="10621771" y="762700"/>
              <a:ext cx="562136" cy="634675"/>
              <a:chOff x="760175" y="830142"/>
              <a:chExt cx="867619" cy="979579"/>
            </a:xfrm>
          </p:grpSpPr>
          <p:sp>
            <p:nvSpPr>
              <p:cNvPr id="10" name="Rectangle 9">
                <a:extLst>
                  <a:ext uri="{FF2B5EF4-FFF2-40B4-BE49-F238E27FC236}">
                    <a16:creationId xmlns:a16="http://schemas.microsoft.com/office/drawing/2014/main" id="{FB6E1247-4F6E-DE54-A702-CF475A45E1F4}"/>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latin typeface="Arial" panose="020B0604020202020204" pitchFamily="34" charset="0"/>
                    <a:cs typeface="Arial" panose="020B0604020202020204" pitchFamily="34" charset="0"/>
                  </a:rPr>
                  <a:t>٧</a:t>
                </a:r>
                <a:endParaRPr lang="en-CA" b="1"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E304A928-B96F-5C28-D7AF-B9BA10D9A198}"/>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6" name="Group 5">
              <a:extLst>
                <a:ext uri="{FF2B5EF4-FFF2-40B4-BE49-F238E27FC236}">
                  <a16:creationId xmlns:a16="http://schemas.microsoft.com/office/drawing/2014/main" id="{8EDCA25E-DDCA-6C93-D954-B0ABE252D2BA}"/>
                </a:ext>
              </a:extLst>
            </p:cNvPr>
            <p:cNvGrpSpPr/>
            <p:nvPr/>
          </p:nvGrpSpPr>
          <p:grpSpPr>
            <a:xfrm>
              <a:off x="11325415" y="762701"/>
              <a:ext cx="182192" cy="634674"/>
              <a:chOff x="2121762" y="2323619"/>
              <a:chExt cx="200378" cy="825210"/>
            </a:xfrm>
          </p:grpSpPr>
          <p:sp>
            <p:nvSpPr>
              <p:cNvPr id="7" name="Isosceles Triangle 6">
                <a:extLst>
                  <a:ext uri="{FF2B5EF4-FFF2-40B4-BE49-F238E27FC236}">
                    <a16:creationId xmlns:a16="http://schemas.microsoft.com/office/drawing/2014/main" id="{66DDC90A-2457-C6A6-0639-5CC2AB3FC7D6}"/>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 name="Rectangle 8">
                <a:extLst>
                  <a:ext uri="{FF2B5EF4-FFF2-40B4-BE49-F238E27FC236}">
                    <a16:creationId xmlns:a16="http://schemas.microsoft.com/office/drawing/2014/main" id="{4F223463-15B1-B85E-2A55-407E7E110E8F}"/>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spTree>
    <p:extLst>
      <p:ext uri="{BB962C8B-B14F-4D97-AF65-F5344CB8AC3E}">
        <p14:creationId xmlns:p14="http://schemas.microsoft.com/office/powerpoint/2010/main" val="1916270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pPr rtl="1"/>
            <a:r>
              <a:rPr lang="en-US" dirty="0">
                <a:latin typeface="Calibri" panose="020F0502020204030204" pitchFamily="34" charset="0"/>
                <a:cs typeface="Calibri" panose="020F0502020204030204" pitchFamily="34" charset="0"/>
              </a:rPr>
              <a:t>أنواع </a:t>
            </a:r>
            <a:r>
              <a:rPr lang="en-US" dirty="0" err="1">
                <a:latin typeface="Calibri" panose="020F0502020204030204" pitchFamily="34" charset="0"/>
                <a:cs typeface="Calibri" panose="020F0502020204030204" pitchFamily="34" charset="0"/>
              </a:rPr>
              <a:t>العنف</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و</a:t>
            </a:r>
            <a:r>
              <a:rPr lang="ar-SA" dirty="0">
                <a:latin typeface="Calibri" panose="020F0502020204030204" pitchFamily="34" charset="0"/>
                <a:cs typeface="Calibri" panose="020F0502020204030204" pitchFamily="34" charset="0"/>
              </a:rPr>
              <a:t>الإساءة</a:t>
            </a:r>
            <a:endParaRPr lang="en-CA"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26FA3BE-8023-42EA-98FB-6DD9CA4C9C47}"/>
              </a:ext>
            </a:extLst>
          </p:cNvPr>
          <p:cNvSpPr txBox="1"/>
          <p:nvPr/>
        </p:nvSpPr>
        <p:spPr>
          <a:xfrm>
            <a:off x="1910080" y="4253084"/>
            <a:ext cx="8227431" cy="307777"/>
          </a:xfrm>
          <a:prstGeom prst="rect">
            <a:avLst/>
          </a:prstGeom>
          <a:noFill/>
        </p:spPr>
        <p:txBody>
          <a:bodyPr wrap="square">
            <a:spAutoFit/>
          </a:bodyPr>
          <a:lstStyle/>
          <a:p>
            <a:pPr algn="r" rtl="1"/>
            <a:r>
              <a:rPr lang="en-US" sz="1400" i="1" dirty="0">
                <a:solidFill>
                  <a:schemeClr val="bg1"/>
                </a:solidFill>
                <a:latin typeface="Helvetica Neue"/>
                <a:ea typeface="Calibri" panose="020F0502020204030204" pitchFamily="34" charset="0"/>
                <a:cs typeface="Calibri" panose="020F0502020204030204" pitchFamily="34" charset="0"/>
              </a:rPr>
              <a:t>المصدر: المعايير الدنيا لحماية الطفل في العمل الإنساني</a:t>
            </a:r>
          </a:p>
        </p:txBody>
      </p:sp>
      <p:sp>
        <p:nvSpPr>
          <p:cNvPr id="8" name="Freeform: Shape 7">
            <a:extLst>
              <a:ext uri="{FF2B5EF4-FFF2-40B4-BE49-F238E27FC236}">
                <a16:creationId xmlns:a16="http://schemas.microsoft.com/office/drawing/2014/main" id="{6FAE8996-3E73-399C-C788-8E93B27CD33D}"/>
              </a:ext>
            </a:extLst>
          </p:cNvPr>
          <p:cNvSpPr/>
          <p:nvPr/>
        </p:nvSpPr>
        <p:spPr>
          <a:xfrm>
            <a:off x="838200" y="2014442"/>
            <a:ext cx="873889" cy="1576603"/>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9" name="Freeform: Shape 8">
            <a:extLst>
              <a:ext uri="{FF2B5EF4-FFF2-40B4-BE49-F238E27FC236}">
                <a16:creationId xmlns:a16="http://schemas.microsoft.com/office/drawing/2014/main" id="{F93D4670-8B28-FE75-F848-5EE4EF7AB844}"/>
              </a:ext>
            </a:extLst>
          </p:cNvPr>
          <p:cNvSpPr/>
          <p:nvPr/>
        </p:nvSpPr>
        <p:spPr>
          <a:xfrm>
            <a:off x="4374748" y="2014442"/>
            <a:ext cx="873889" cy="1576603"/>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0" name="Freeform: Shape 9">
            <a:extLst>
              <a:ext uri="{FF2B5EF4-FFF2-40B4-BE49-F238E27FC236}">
                <a16:creationId xmlns:a16="http://schemas.microsoft.com/office/drawing/2014/main" id="{2FC774D1-C51B-782D-F869-01CAA653DE6E}"/>
              </a:ext>
            </a:extLst>
          </p:cNvPr>
          <p:cNvSpPr/>
          <p:nvPr/>
        </p:nvSpPr>
        <p:spPr>
          <a:xfrm>
            <a:off x="7911296" y="2014442"/>
            <a:ext cx="873889" cy="1576603"/>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5" name="TextBox 4">
            <a:extLst>
              <a:ext uri="{FF2B5EF4-FFF2-40B4-BE49-F238E27FC236}">
                <a16:creationId xmlns:a16="http://schemas.microsoft.com/office/drawing/2014/main" id="{81D7A7F3-8E82-2B14-9990-E11839D5CF15}"/>
              </a:ext>
            </a:extLst>
          </p:cNvPr>
          <p:cNvSpPr txBox="1"/>
          <p:nvPr/>
        </p:nvSpPr>
        <p:spPr>
          <a:xfrm>
            <a:off x="1009891" y="2455386"/>
            <a:ext cx="3099122" cy="2031325"/>
          </a:xfrm>
          <a:prstGeom prst="rect">
            <a:avLst/>
          </a:prstGeom>
          <a:noFill/>
        </p:spPr>
        <p:txBody>
          <a:bodyPr wrap="square">
            <a:spAutoFit/>
          </a:bodyPr>
          <a:lstStyle/>
          <a:p>
            <a:pPr algn="r" rtl="1"/>
            <a:r>
              <a:rPr lang="ar-SA" sz="1800" b="1" dirty="0">
                <a:latin typeface="Calibri" panose="020F0502020204030204" pitchFamily="34" charset="0"/>
                <a:cs typeface="Calibri" panose="020F0502020204030204" pitchFamily="34" charset="0"/>
              </a:rPr>
              <a:t>الإساءة</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ال</a:t>
            </a:r>
            <a:r>
              <a:rPr lang="ar-SA" sz="1800" b="1" dirty="0">
                <a:latin typeface="Calibri" panose="020F0502020204030204" pitchFamily="34" charset="0"/>
                <a:cs typeface="Calibri" panose="020F0502020204030204" pitchFamily="34" charset="0"/>
              </a:rPr>
              <a:t>عاطفية</a:t>
            </a:r>
            <a:endParaRPr lang="en-US" sz="1800" b="1" dirty="0">
              <a:latin typeface="Calibri" panose="020F0502020204030204" pitchFamily="34" charset="0"/>
              <a:cs typeface="Calibri" panose="020F0502020204030204" pitchFamily="34" charset="0"/>
            </a:endParaRPr>
          </a:p>
          <a:p>
            <a:pPr algn="r" rtl="1"/>
            <a:endParaRPr lang="en-US" sz="1800" b="1" dirty="0">
              <a:latin typeface="Calibri" panose="020F0502020204030204" pitchFamily="34" charset="0"/>
              <a:cs typeface="Calibri" panose="020F0502020204030204" pitchFamily="34" charset="0"/>
            </a:endParaRPr>
          </a:p>
          <a:p>
            <a:pPr marR="0" lvl="0" algn="r" defTabSz="914400" rtl="1" eaLnBrk="1" fontAlgn="auto" latinLnBrk="0" hangingPunct="1">
              <a:lnSpc>
                <a:spcPct val="100000"/>
              </a:lnSpc>
              <a:spcBef>
                <a:spcPts val="0"/>
              </a:spcBef>
              <a:spcAft>
                <a:spcPts val="0"/>
              </a:spcAft>
              <a:buClrTx/>
              <a:buSzTx/>
              <a:tabLst/>
              <a:defRPr/>
            </a:pPr>
            <a:r>
              <a:rPr lang="ar-SA" b="0" dirty="0">
                <a:latin typeface="Calibri" panose="020F0502020204030204" pitchFamily="34" charset="0"/>
                <a:cs typeface="Calibri" panose="020F0502020204030204" pitchFamily="34" charset="0"/>
              </a:rPr>
              <a:t>الإذلال و</a:t>
            </a:r>
            <a:r>
              <a:rPr lang="en-GB" dirty="0" err="1">
                <a:latin typeface="Calibri" panose="020F0502020204030204" pitchFamily="34" charset="0"/>
                <a:cs typeface="Calibri" panose="020F0502020204030204" pitchFamily="34" charset="0"/>
              </a:rPr>
              <a:t>المعاملة</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المهينة</a:t>
            </a:r>
            <a:r>
              <a:rPr lang="en-GB" dirty="0">
                <a:latin typeface="Calibri" panose="020F0502020204030204" pitchFamily="34" charset="0"/>
                <a:cs typeface="Calibri" panose="020F0502020204030204" pitchFamily="34" charset="0"/>
              </a:rPr>
              <a:t> </a:t>
            </a:r>
            <a:r>
              <a:rPr lang="ar-SA" dirty="0">
                <a:latin typeface="Calibri" panose="020F0502020204030204" pitchFamily="34" charset="0"/>
                <a:cs typeface="Calibri" panose="020F0502020204030204" pitchFamily="34" charset="0"/>
              </a:rPr>
              <a:t>(</a:t>
            </a:r>
            <a:r>
              <a:rPr lang="en-GB" dirty="0" err="1">
                <a:latin typeface="Calibri" panose="020F0502020204030204" pitchFamily="34" charset="0"/>
                <a:cs typeface="Calibri" panose="020F0502020204030204" pitchFamily="34" charset="0"/>
              </a:rPr>
              <a:t>على</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سبيل</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المثال</a:t>
            </a:r>
            <a:r>
              <a:rPr lang="en-GB" dirty="0">
                <a:latin typeface="Calibri" panose="020F0502020204030204" pitchFamily="34" charset="0"/>
                <a:cs typeface="Calibri" panose="020F0502020204030204" pitchFamily="34" charset="0"/>
              </a:rPr>
              <a:t> ، </a:t>
            </a:r>
            <a:r>
              <a:rPr lang="en-GB" dirty="0" err="1">
                <a:latin typeface="Calibri" panose="020F0502020204030204" pitchFamily="34" charset="0"/>
                <a:cs typeface="Calibri" panose="020F0502020204030204" pitchFamily="34" charset="0"/>
              </a:rPr>
              <a:t>الشتائم</a:t>
            </a:r>
            <a:r>
              <a:rPr lang="en-GB" dirty="0">
                <a:latin typeface="Calibri" panose="020F0502020204030204" pitchFamily="34" charset="0"/>
                <a:cs typeface="Calibri" panose="020F0502020204030204" pitchFamily="34" charset="0"/>
              </a:rPr>
              <a:t> ، </a:t>
            </a:r>
            <a:r>
              <a:rPr lang="en-GB" dirty="0" err="1">
                <a:latin typeface="Calibri" panose="020F0502020204030204" pitchFamily="34" charset="0"/>
                <a:cs typeface="Calibri" panose="020F0502020204030204" pitchFamily="34" charset="0"/>
              </a:rPr>
              <a:t>النقد</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المستمر</a:t>
            </a:r>
            <a:r>
              <a:rPr lang="en-GB" dirty="0">
                <a:latin typeface="Calibri" panose="020F0502020204030204" pitchFamily="34" charset="0"/>
                <a:cs typeface="Calibri" panose="020F0502020204030204" pitchFamily="34" charset="0"/>
              </a:rPr>
              <a:t> ، </a:t>
            </a:r>
            <a:r>
              <a:rPr lang="en-GB" dirty="0" err="1">
                <a:latin typeface="Calibri" panose="020F0502020204030204" pitchFamily="34" charset="0"/>
                <a:cs typeface="Calibri" panose="020F0502020204030204" pitchFamily="34" charset="0"/>
              </a:rPr>
              <a:t>التقليل</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من</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شأن</a:t>
            </a:r>
            <a:r>
              <a:rPr lang="ar-SA" dirty="0">
                <a:latin typeface="Calibri" panose="020F0502020204030204" pitchFamily="34" charset="0"/>
                <a:cs typeface="Calibri" panose="020F0502020204030204" pitchFamily="34" charset="0"/>
              </a:rPr>
              <a:t> الطفل</a:t>
            </a:r>
            <a:r>
              <a:rPr lang="en-GB" dirty="0">
                <a:latin typeface="Calibri" panose="020F0502020204030204" pitchFamily="34" charset="0"/>
                <a:cs typeface="Calibri" panose="020F0502020204030204" pitchFamily="34" charset="0"/>
              </a:rPr>
              <a:t> ، </a:t>
            </a:r>
            <a:r>
              <a:rPr lang="en-GB" dirty="0" err="1">
                <a:latin typeface="Calibri" panose="020F0502020204030204" pitchFamily="34" charset="0"/>
                <a:cs typeface="Calibri" panose="020F0502020204030204" pitchFamily="34" charset="0"/>
              </a:rPr>
              <a:t>التشهير</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المستمر</a:t>
            </a:r>
            <a:r>
              <a:rPr lang="en-GB" dirty="0">
                <a:latin typeface="Calibri" panose="020F0502020204030204" pitchFamily="34" charset="0"/>
                <a:cs typeface="Calibri" panose="020F0502020204030204" pitchFamily="34" charset="0"/>
              </a:rPr>
              <a:t> ، </a:t>
            </a:r>
            <a:r>
              <a:rPr lang="en-GB" dirty="0" err="1">
                <a:latin typeface="Calibri" panose="020F0502020204030204" pitchFamily="34" charset="0"/>
                <a:cs typeface="Calibri" panose="020F0502020204030204" pitchFamily="34" charset="0"/>
              </a:rPr>
              <a:t>الحبس</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الانفرادي</a:t>
            </a:r>
            <a:r>
              <a:rPr lang="en-GB" dirty="0">
                <a:latin typeface="Calibri" panose="020F0502020204030204" pitchFamily="34" charset="0"/>
                <a:cs typeface="Calibri" panose="020F0502020204030204" pitchFamily="34" charset="0"/>
              </a:rPr>
              <a:t> ، </a:t>
            </a:r>
            <a:r>
              <a:rPr lang="en-GB" dirty="0" err="1">
                <a:latin typeface="Calibri" panose="020F0502020204030204" pitchFamily="34" charset="0"/>
                <a:cs typeface="Calibri" panose="020F0502020204030204" pitchFamily="34" charset="0"/>
              </a:rPr>
              <a:t>العزلة</a:t>
            </a:r>
            <a:r>
              <a:rPr lang="ar-SA" dirty="0">
                <a:latin typeface="Calibri" panose="020F0502020204030204" pitchFamily="34" charset="0"/>
                <a:cs typeface="Calibri" panose="020F0502020204030204" pitchFamily="34" charset="0"/>
              </a:rPr>
              <a:t>)</a:t>
            </a:r>
            <a:r>
              <a:rPr lang="en-GB" dirty="0">
                <a:latin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12775EBF-BFAD-8411-31F4-73A54AC5D7B8}"/>
              </a:ext>
            </a:extLst>
          </p:cNvPr>
          <p:cNvSpPr txBox="1"/>
          <p:nvPr/>
        </p:nvSpPr>
        <p:spPr>
          <a:xfrm>
            <a:off x="4546439" y="2455386"/>
            <a:ext cx="3099122" cy="2308324"/>
          </a:xfrm>
          <a:prstGeom prst="rect">
            <a:avLst/>
          </a:prstGeom>
          <a:noFill/>
        </p:spPr>
        <p:txBody>
          <a:bodyPr wrap="square">
            <a:spAutoFit/>
          </a:bodyPr>
          <a:lstStyle/>
          <a:p>
            <a:pPr algn="r" rtl="1"/>
            <a:r>
              <a:rPr lang="ar-SA" sz="1800" b="1" dirty="0">
                <a:latin typeface="Calibri" panose="020F0502020204030204" pitchFamily="34" charset="0"/>
                <a:cs typeface="Calibri" panose="020F0502020204030204" pitchFamily="34" charset="0"/>
              </a:rPr>
              <a:t>الإساءة</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الجنسي</a:t>
            </a:r>
            <a:r>
              <a:rPr lang="ar-SA" sz="1800" b="1" dirty="0" err="1">
                <a:latin typeface="Calibri" panose="020F0502020204030204" pitchFamily="34" charset="0"/>
                <a:cs typeface="Calibri" panose="020F0502020204030204" pitchFamily="34" charset="0"/>
              </a:rPr>
              <a:t>ة</a:t>
            </a:r>
            <a:endParaRPr lang="en-US" sz="1800" b="1" dirty="0">
              <a:latin typeface="Calibri" panose="020F0502020204030204" pitchFamily="34" charset="0"/>
              <a:cs typeface="Calibri" panose="020F0502020204030204" pitchFamily="34" charset="0"/>
            </a:endParaRPr>
          </a:p>
          <a:p>
            <a:pPr algn="r" rtl="1"/>
            <a:endParaRPr lang="en-US" sz="1800" b="1" dirty="0">
              <a:latin typeface="Calibri" panose="020F0502020204030204" pitchFamily="34" charset="0"/>
              <a:cs typeface="Calibri" panose="020F0502020204030204" pitchFamily="34" charset="0"/>
            </a:endParaRPr>
          </a:p>
          <a:p>
            <a:pPr marR="0" lvl="0" algn="r" defTabSz="914400" rtl="1" eaLnBrk="1" fontAlgn="auto" latinLnBrk="0" hangingPunct="1">
              <a:lnSpc>
                <a:spcPct val="100000"/>
              </a:lnSpc>
              <a:spcBef>
                <a:spcPts val="0"/>
              </a:spcBef>
              <a:spcAft>
                <a:spcPts val="0"/>
              </a:spcAft>
              <a:buClrTx/>
              <a:buSzTx/>
              <a:tabLst/>
              <a:defRPr/>
            </a:pPr>
            <a:r>
              <a:rPr lang="en-GB" dirty="0" err="1">
                <a:latin typeface="Calibri" panose="020F0502020204030204" pitchFamily="34" charset="0"/>
                <a:cs typeface="Calibri" panose="020F0502020204030204" pitchFamily="34" charset="0"/>
              </a:rPr>
              <a:t>جميع</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أشكال</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العنف</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الجنسي</a:t>
            </a:r>
            <a:r>
              <a:rPr lang="en-GB" dirty="0">
                <a:latin typeface="Calibri" panose="020F0502020204030204" pitchFamily="34" charset="0"/>
                <a:cs typeface="Calibri" panose="020F0502020204030204" pitchFamily="34" charset="0"/>
              </a:rPr>
              <a:t> </a:t>
            </a:r>
            <a:r>
              <a:rPr lang="ar-SA" dirty="0">
                <a:latin typeface="Calibri" panose="020F0502020204030204" pitchFamily="34" charset="0"/>
                <a:cs typeface="Calibri" panose="020F0502020204030204" pitchFamily="34" charset="0"/>
              </a:rPr>
              <a:t>(</a:t>
            </a:r>
            <a:r>
              <a:rPr lang="en-GB" dirty="0" err="1">
                <a:latin typeface="Calibri" panose="020F0502020204030204" pitchFamily="34" charset="0"/>
                <a:cs typeface="Calibri" panose="020F0502020204030204" pitchFamily="34" charset="0"/>
              </a:rPr>
              <a:t>مثل</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الاغتصاب</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من</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قبل</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أي</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جاني</a:t>
            </a:r>
            <a:r>
              <a:rPr lang="en-GB" dirty="0">
                <a:latin typeface="Calibri" panose="020F0502020204030204" pitchFamily="34" charset="0"/>
                <a:cs typeface="Calibri" panose="020F0502020204030204" pitchFamily="34" charset="0"/>
              </a:rPr>
              <a:t> ، </a:t>
            </a:r>
            <a:r>
              <a:rPr lang="en-GB" dirty="0" err="1">
                <a:latin typeface="Calibri" panose="020F0502020204030204" pitchFamily="34" charset="0"/>
                <a:cs typeface="Calibri" panose="020F0502020204030204" pitchFamily="34" charset="0"/>
              </a:rPr>
              <a:t>الاستغلال</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الجنسي</a:t>
            </a:r>
            <a:r>
              <a:rPr lang="en-GB" dirty="0">
                <a:latin typeface="Calibri" panose="020F0502020204030204" pitchFamily="34" charset="0"/>
                <a:cs typeface="Calibri" panose="020F0502020204030204" pitchFamily="34" charset="0"/>
              </a:rPr>
              <a:t> ، </a:t>
            </a:r>
            <a:r>
              <a:rPr lang="en-GB" dirty="0" err="1">
                <a:latin typeface="Calibri" panose="020F0502020204030204" pitchFamily="34" charset="0"/>
                <a:cs typeface="Calibri" panose="020F0502020204030204" pitchFamily="34" charset="0"/>
              </a:rPr>
              <a:t>اللمس</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والتعرض</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غير</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اللائقين</a:t>
            </a:r>
            <a:r>
              <a:rPr lang="en-GB" dirty="0">
                <a:latin typeface="Calibri" panose="020F0502020204030204" pitchFamily="34" charset="0"/>
                <a:cs typeface="Calibri" panose="020F0502020204030204" pitchFamily="34" charset="0"/>
              </a:rPr>
              <a:t> ، </a:t>
            </a:r>
            <a:r>
              <a:rPr lang="en-GB" dirty="0" err="1">
                <a:latin typeface="Calibri" panose="020F0502020204030204" pitchFamily="34" charset="0"/>
                <a:cs typeface="Calibri" panose="020F0502020204030204" pitchFamily="34" charset="0"/>
              </a:rPr>
              <a:t>استخدام</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لغة</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جنسية</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صريحة</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تجاه</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الطفل</a:t>
            </a:r>
            <a:r>
              <a:rPr lang="en-GB" dirty="0">
                <a:latin typeface="Calibri" panose="020F0502020204030204" pitchFamily="34" charset="0"/>
                <a:cs typeface="Calibri" panose="020F0502020204030204" pitchFamily="34" charset="0"/>
              </a:rPr>
              <a:t> ، </a:t>
            </a:r>
            <a:r>
              <a:rPr lang="en-GB" dirty="0" err="1">
                <a:latin typeface="Calibri" panose="020F0502020204030204" pitchFamily="34" charset="0"/>
                <a:cs typeface="Calibri" panose="020F0502020204030204" pitchFamily="34" charset="0"/>
              </a:rPr>
              <a:t>عرض</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مواد</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إباحية</a:t>
            </a:r>
            <a:r>
              <a:rPr lang="en-GB" dirty="0">
                <a:latin typeface="Calibri" panose="020F0502020204030204" pitchFamily="34" charset="0"/>
                <a:cs typeface="Calibri" panose="020F0502020204030204" pitchFamily="34" charset="0"/>
              </a:rPr>
              <a:t> </a:t>
            </a:r>
            <a:r>
              <a:rPr lang="ar-SA" dirty="0">
                <a:latin typeface="Calibri" panose="020F0502020204030204" pitchFamily="34" charset="0"/>
                <a:cs typeface="Calibri" panose="020F0502020204030204" pitchFamily="34" charset="0"/>
              </a:rPr>
              <a:t>على </a:t>
            </a:r>
            <a:r>
              <a:rPr lang="ar-SA" dirty="0" err="1">
                <a:latin typeface="Calibri" panose="020F0502020204030204" pitchFamily="34" charset="0"/>
                <a:cs typeface="Calibri" panose="020F0502020204030204" pitchFamily="34" charset="0"/>
              </a:rPr>
              <a:t>ا</a:t>
            </a:r>
            <a:r>
              <a:rPr lang="en-GB" dirty="0" err="1">
                <a:latin typeface="Calibri" panose="020F0502020204030204" pitchFamily="34" charset="0"/>
                <a:cs typeface="Calibri" panose="020F0502020204030204" pitchFamily="34" charset="0"/>
              </a:rPr>
              <a:t>لأطفال</a:t>
            </a:r>
            <a:r>
              <a:rPr lang="en-GB" dirty="0">
                <a:latin typeface="Calibri" panose="020F0502020204030204" pitchFamily="34" charset="0"/>
                <a:cs typeface="Calibri" panose="020F0502020204030204" pitchFamily="34" charset="0"/>
              </a:rPr>
              <a:t> ... </a:t>
            </a:r>
            <a:r>
              <a:rPr lang="ar-SA" dirty="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3679958-0364-49D3-233E-57246C9DC54D}"/>
              </a:ext>
            </a:extLst>
          </p:cNvPr>
          <p:cNvSpPr txBox="1"/>
          <p:nvPr/>
        </p:nvSpPr>
        <p:spPr>
          <a:xfrm>
            <a:off x="8082987" y="2455386"/>
            <a:ext cx="3099122" cy="1754326"/>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dirty="0">
                <a:latin typeface="Calibri" panose="020F0502020204030204" pitchFamily="34" charset="0"/>
                <a:cs typeface="Calibri" panose="020F0502020204030204" pitchFamily="34" charset="0"/>
              </a:rPr>
              <a:t>الإساءة الجسدية</a:t>
            </a:r>
            <a:endParaRPr lang="en-US" sz="1800" b="1" dirty="0">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800" b="1" dirty="0">
              <a:latin typeface="Calibri" panose="020F0502020204030204" pitchFamily="34" charset="0"/>
              <a:cs typeface="Calibri" panose="020F0502020204030204" pitchFamily="34" charset="0"/>
            </a:endParaRPr>
          </a:p>
          <a:p>
            <a:pPr marR="0" lvl="0" algn="r" defTabSz="914400" rtl="1" eaLnBrk="1" fontAlgn="auto" latinLnBrk="0" hangingPunct="1">
              <a:lnSpc>
                <a:spcPct val="100000"/>
              </a:lnSpc>
              <a:spcBef>
                <a:spcPts val="0"/>
              </a:spcBef>
              <a:spcAft>
                <a:spcPts val="0"/>
              </a:spcAft>
              <a:buClrTx/>
              <a:buSzTx/>
              <a:tabLst/>
              <a:defRPr/>
            </a:pPr>
            <a:r>
              <a:rPr lang="en-GB" dirty="0" err="1">
                <a:latin typeface="Calibri" panose="020F0502020204030204" pitchFamily="34" charset="0"/>
                <a:cs typeface="Calibri" panose="020F0502020204030204" pitchFamily="34" charset="0"/>
              </a:rPr>
              <a:t>استخدام</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القوة</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الجسدية</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العنيفة</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لإحداث</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إصابة</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جسدية</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أو</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معاناة</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فعلية</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أو</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محتملة</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مثل</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الضرب</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أو</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a:t>
            </a:r>
            <a:r>
              <a:rPr lang="ar-SA" dirty="0">
                <a:latin typeface="Calibri" panose="020F0502020204030204" pitchFamily="34" charset="0"/>
                <a:cs typeface="Calibri" panose="020F0502020204030204" pitchFamily="34" charset="0"/>
              </a:rPr>
              <a:t>هز</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أو</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الحرق</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أو</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التعذيب</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الجسدي</a:t>
            </a:r>
            <a:r>
              <a:rPr lang="en-GB" dirty="0">
                <a:latin typeface="Calibri" panose="020F0502020204030204" pitchFamily="34" charset="0"/>
                <a:cs typeface="Calibri" panose="020F0502020204030204" pitchFamily="34" charset="0"/>
              </a:rPr>
              <a:t> ... </a:t>
            </a:r>
            <a:r>
              <a:rPr lang="ar-SA"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94513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5687CC2-DEE2-44FB-0D08-D47EBAC6A375}"/>
              </a:ext>
            </a:extLst>
          </p:cNvPr>
          <p:cNvSpPr txBox="1"/>
          <p:nvPr/>
        </p:nvSpPr>
        <p:spPr>
          <a:xfrm>
            <a:off x="10406283" y="2674858"/>
            <a:ext cx="1405797" cy="4708981"/>
          </a:xfrm>
          <a:prstGeom prst="rect">
            <a:avLst/>
          </a:prstGeom>
          <a:noFill/>
        </p:spPr>
        <p:txBody>
          <a:bodyPr wrap="square">
            <a:spAutoFit/>
          </a:bodyPr>
          <a:lstStyle/>
          <a:p>
            <a:pPr algn="ctr" rtl="1"/>
            <a:r>
              <a:rPr lang="en-CA" sz="30000" b="1" dirty="0">
                <a:solidFill>
                  <a:schemeClr val="accent2">
                    <a:lumMod val="20000"/>
                    <a:lumOff val="80000"/>
                  </a:schemeClr>
                </a:solidFill>
                <a:latin typeface="Britannic Bold" panose="020B0903060703020204" pitchFamily="34" charset="0"/>
              </a:rPr>
              <a:t>!</a:t>
            </a:r>
            <a:endParaRPr lang="en-CA" sz="30000" dirty="0">
              <a:solidFill>
                <a:schemeClr val="accent2">
                  <a:lumMod val="20000"/>
                  <a:lumOff val="80000"/>
                </a:schemeClr>
              </a:solidFill>
            </a:endParaRPr>
          </a:p>
        </p:txBody>
      </p:sp>
      <p:sp>
        <p:nvSpPr>
          <p:cNvPr id="2" name="Title 1">
            <a:extLst>
              <a:ext uri="{FF2B5EF4-FFF2-40B4-BE49-F238E27FC236}">
                <a16:creationId xmlns:a16="http://schemas.microsoft.com/office/drawing/2014/main" id="{278F03D6-C12E-F2E3-3A63-3E8936B48CB0}"/>
              </a:ext>
            </a:extLst>
          </p:cNvPr>
          <p:cNvSpPr>
            <a:spLocks noGrp="1"/>
          </p:cNvSpPr>
          <p:nvPr>
            <p:ph type="title"/>
          </p:nvPr>
        </p:nvSpPr>
        <p:spPr/>
        <p:txBody>
          <a:bodyPr/>
          <a:lstStyle/>
          <a:p>
            <a:pPr rtl="1"/>
            <a:r>
              <a:rPr lang="en-GB" dirty="0">
                <a:highlight>
                  <a:srgbClr val="FFFF00"/>
                </a:highlight>
                <a:latin typeface="Calibri" panose="020F0502020204030204" pitchFamily="34" charset="0"/>
                <a:cs typeface="Calibri" panose="020F0502020204030204" pitchFamily="34" charset="0"/>
              </a:rPr>
              <a:t>مخاوف حماية الطفل</a:t>
            </a:r>
            <a:endParaRPr lang="en-BE" dirty="0">
              <a:highlight>
                <a:srgbClr val="FFFF00"/>
              </a:highligh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63C70B8-E53A-62F8-CC31-A325C096E365}"/>
              </a:ext>
            </a:extLst>
          </p:cNvPr>
          <p:cNvSpPr txBox="1"/>
          <p:nvPr/>
        </p:nvSpPr>
        <p:spPr>
          <a:xfrm>
            <a:off x="4291180" y="5552569"/>
            <a:ext cx="7194399" cy="307777"/>
          </a:xfrm>
          <a:prstGeom prst="rect">
            <a:avLst/>
          </a:prstGeom>
          <a:noFill/>
        </p:spPr>
        <p:txBody>
          <a:bodyPr wrap="square">
            <a:spAutoFit/>
          </a:bodyPr>
          <a:lstStyle/>
          <a:p>
            <a:pPr algn="r" rtl="1"/>
            <a:r>
              <a:rPr lang="en-US" sz="1400"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المصدر: التحالف من أجل حماية الطفل في العمل الإنساني. </a:t>
            </a:r>
            <a:r>
              <a:rPr lang="ar-SA" sz="1400"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(٢٠١٩) . </a:t>
            </a:r>
            <a:r>
              <a:rPr lang="en-US" sz="1400" i="1"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المعايير</a:t>
            </a:r>
            <a:r>
              <a:rPr lang="en-US" sz="1400"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الدنيا لحماية الطفل في العمل الإنساني</a:t>
            </a:r>
          </a:p>
        </p:txBody>
      </p:sp>
      <p:sp>
        <p:nvSpPr>
          <p:cNvPr id="6" name="Rectangle: Rounded Corners 5">
            <a:extLst>
              <a:ext uri="{FF2B5EF4-FFF2-40B4-BE49-F238E27FC236}">
                <a16:creationId xmlns:a16="http://schemas.microsoft.com/office/drawing/2014/main" id="{A23AF919-3D52-564B-E192-21989AFAFF2F}"/>
              </a:ext>
            </a:extLst>
          </p:cNvPr>
          <p:cNvSpPr/>
          <p:nvPr/>
        </p:nvSpPr>
        <p:spPr>
          <a:xfrm>
            <a:off x="3623816" y="1724897"/>
            <a:ext cx="4145280" cy="42097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lgn="r" rtl="1"/>
            <a:r>
              <a:rPr lang="ar-SA" b="1" dirty="0" err="1">
                <a:solidFill>
                  <a:schemeClr val="tx1"/>
                </a:solidFill>
                <a:latin typeface="Calibri" panose="020F0502020204030204" pitchFamily="34" charset="0"/>
                <a:cs typeface="Calibri" panose="020F0502020204030204" pitchFamily="34" charset="0"/>
              </a:rPr>
              <a:t>الإ</a:t>
            </a:r>
            <a:r>
              <a:rPr lang="en-CA" b="1" dirty="0" err="1">
                <a:solidFill>
                  <a:schemeClr val="tx1"/>
                </a:solidFill>
                <a:latin typeface="Calibri" panose="020F0502020204030204" pitchFamily="34" charset="0"/>
                <a:cs typeface="Calibri" panose="020F0502020204030204" pitchFamily="34" charset="0"/>
              </a:rPr>
              <a:t>هم</a:t>
            </a:r>
            <a:r>
              <a:rPr lang="ar-SA" b="1" dirty="0" err="1">
                <a:solidFill>
                  <a:schemeClr val="tx1"/>
                </a:solidFill>
                <a:latin typeface="Calibri" panose="020F0502020204030204" pitchFamily="34" charset="0"/>
                <a:cs typeface="Calibri" panose="020F0502020204030204" pitchFamily="34" charset="0"/>
              </a:rPr>
              <a:t>ا</a:t>
            </a:r>
            <a:r>
              <a:rPr lang="en-CA" b="1" dirty="0" err="1">
                <a:solidFill>
                  <a:schemeClr val="tx1"/>
                </a:solidFill>
                <a:latin typeface="Calibri" panose="020F0502020204030204" pitchFamily="34" charset="0"/>
                <a:cs typeface="Calibri" panose="020F0502020204030204" pitchFamily="34" charset="0"/>
              </a:rPr>
              <a:t>ل</a:t>
            </a:r>
            <a:endParaRPr lang="en-CA" b="1" dirty="0">
              <a:solidFill>
                <a:schemeClr val="tx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4F41DD1-DDC6-2E09-0F06-0F5D96533681}"/>
              </a:ext>
            </a:extLst>
          </p:cNvPr>
          <p:cNvSpPr txBox="1"/>
          <p:nvPr/>
        </p:nvSpPr>
        <p:spPr>
          <a:xfrm>
            <a:off x="4291180" y="2349400"/>
            <a:ext cx="3232000" cy="2031325"/>
          </a:xfrm>
          <a:prstGeom prst="rect">
            <a:avLst/>
          </a:prstGeom>
          <a:noFill/>
        </p:spPr>
        <p:txBody>
          <a:bodyPr wrap="square">
            <a:spAutoFit/>
          </a:bodyPr>
          <a:lstStyle/>
          <a:p>
            <a:pPr algn="r" rtl="1"/>
            <a:r>
              <a:rPr lang="en-US" dirty="0">
                <a:latin typeface="Arial" panose="020B0604020202020204" pitchFamily="34" charset="0"/>
                <a:cs typeface="Arial" panose="020B0604020202020204" pitchFamily="34" charset="0"/>
              </a:rPr>
              <a:t>"</a:t>
            </a:r>
            <a:r>
              <a:rPr lang="en-GB" sz="1800" dirty="0">
                <a:latin typeface="+mn-lt"/>
              </a:rPr>
              <a:t> </a:t>
            </a:r>
            <a:r>
              <a:rPr lang="en-GB" sz="1800" dirty="0" err="1">
                <a:latin typeface="Calibri" panose="020F0502020204030204" pitchFamily="34" charset="0"/>
                <a:cs typeface="Calibri" panose="020F0502020204030204" pitchFamily="34" charset="0"/>
              </a:rPr>
              <a:t>الإخفاق</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المتعمد</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أو</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غير</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المتعمد</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في</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حماية</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الطفل</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من</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الأذى</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الفعلي</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أو</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المحتمل</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لسلامته</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ورفاه</a:t>
            </a:r>
            <a:r>
              <a:rPr lang="ar-SA" sz="1800" dirty="0">
                <a:latin typeface="Calibri" panose="020F0502020204030204" pitchFamily="34" charset="0"/>
                <a:cs typeface="Calibri" panose="020F0502020204030204" pitchFamily="34" charset="0"/>
              </a:rPr>
              <a:t>ه</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وكرامته</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ونموه</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أو</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عدم</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الوفاء</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بحقوق</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الطفل</a:t>
            </a:r>
            <a:r>
              <a:rPr lang="en-GB" sz="1800" dirty="0">
                <a:latin typeface="Calibri" panose="020F0502020204030204" pitchFamily="34" charset="0"/>
                <a:cs typeface="Calibri" panose="020F0502020204030204" pitchFamily="34" charset="0"/>
              </a:rPr>
              <a:t> ، </a:t>
            </a:r>
            <a:r>
              <a:rPr lang="en-GB" sz="1800" dirty="0" err="1">
                <a:latin typeface="Calibri" panose="020F0502020204030204" pitchFamily="34" charset="0"/>
                <a:cs typeface="Calibri" panose="020F0502020204030204" pitchFamily="34" charset="0"/>
              </a:rPr>
              <a:t>مع</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تحمل</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المسؤولية</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الواضحة</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عن</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رفاه</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الطفل</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وقدرته</a:t>
            </a:r>
            <a:r>
              <a:rPr lang="en-GB" sz="1800" dirty="0">
                <a:latin typeface="Calibri" panose="020F0502020204030204" pitchFamily="34" charset="0"/>
                <a:cs typeface="Calibri" panose="020F0502020204030204" pitchFamily="34" charset="0"/>
              </a:rPr>
              <a:t> ، </a:t>
            </a:r>
            <a:r>
              <a:rPr lang="ar-SA" sz="1800" dirty="0">
                <a:latin typeface="Calibri" panose="020F0502020204030204" pitchFamily="34" charset="0"/>
                <a:cs typeface="Calibri" panose="020F0502020204030204" pitchFamily="34" charset="0"/>
              </a:rPr>
              <a:t>و القابلية </a:t>
            </a:r>
            <a:r>
              <a:rPr lang="en-GB" sz="1800" dirty="0" err="1">
                <a:latin typeface="Calibri" panose="020F0502020204030204" pitchFamily="34" charset="0"/>
                <a:cs typeface="Calibri" panose="020F0502020204030204" pitchFamily="34" charset="0"/>
              </a:rPr>
              <a:t>والموارد</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للقيام</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بذلك</a:t>
            </a:r>
            <a:r>
              <a:rPr lang="en-GB" sz="1800" dirty="0">
                <a:latin typeface="Calibri" panose="020F0502020204030204" pitchFamily="34" charset="0"/>
                <a:cs typeface="Calibri" panose="020F0502020204030204" pitchFamily="34" charset="0"/>
              </a:rPr>
              <a:t>.</a:t>
            </a:r>
            <a:r>
              <a:rPr lang="ar-SA" sz="1800" dirty="0">
                <a:latin typeface="Calibri" panose="020F0502020204030204" pitchFamily="34" charset="0"/>
                <a:cs typeface="Calibri" panose="020F0502020204030204" pitchFamily="34" charset="0"/>
              </a:rPr>
              <a:t>”</a:t>
            </a:r>
            <a:endParaRPr lang="en-GB" sz="1800" dirty="0">
              <a:latin typeface="Calibri" panose="020F0502020204030204" pitchFamily="34" charset="0"/>
              <a:cs typeface="Calibri" panose="020F0502020204030204" pitchFamily="34" charset="0"/>
            </a:endParaRPr>
          </a:p>
          <a:p>
            <a:pPr algn="r" rtl="1"/>
            <a:endParaRPr lang="en-US" dirty="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2144A4F0-375B-8861-9860-417F7F9A313B}"/>
              </a:ext>
            </a:extLst>
          </p:cNvPr>
          <p:cNvSpPr/>
          <p:nvPr/>
        </p:nvSpPr>
        <p:spPr>
          <a:xfrm>
            <a:off x="7340300" y="1724897"/>
            <a:ext cx="4145280" cy="42097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lgn="r" rtl="1"/>
            <a:r>
              <a:rPr lang="ar-SA" b="1" dirty="0">
                <a:solidFill>
                  <a:schemeClr val="tx1"/>
                </a:solidFill>
                <a:latin typeface="Calibri" panose="020F0502020204030204" pitchFamily="34" charset="0"/>
                <a:cs typeface="Calibri" panose="020F0502020204030204" pitchFamily="34" charset="0"/>
              </a:rPr>
              <a:t>ال</a:t>
            </a:r>
            <a:r>
              <a:rPr lang="en-CA" b="1" dirty="0" err="1">
                <a:solidFill>
                  <a:schemeClr val="tx1"/>
                </a:solidFill>
                <a:latin typeface="Calibri" panose="020F0502020204030204" pitchFamily="34" charset="0"/>
                <a:cs typeface="Calibri" panose="020F0502020204030204" pitchFamily="34" charset="0"/>
              </a:rPr>
              <a:t>استغلال</a:t>
            </a:r>
            <a:endParaRPr lang="en-CA" b="1" dirty="0">
              <a:solidFill>
                <a:schemeClr val="tx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CA695BC0-5409-8BD0-BE0A-93ABB7A98AB0}"/>
              </a:ext>
            </a:extLst>
          </p:cNvPr>
          <p:cNvSpPr txBox="1"/>
          <p:nvPr/>
        </p:nvSpPr>
        <p:spPr>
          <a:xfrm>
            <a:off x="7981461" y="2349400"/>
            <a:ext cx="3528797" cy="2031325"/>
          </a:xfrm>
          <a:prstGeom prst="rect">
            <a:avLst/>
          </a:prstGeom>
          <a:noFill/>
        </p:spPr>
        <p:txBody>
          <a:bodyPr wrap="square">
            <a:spAutoFit/>
          </a:bodyPr>
          <a:lstStyle/>
          <a:p>
            <a:pPr lvl="0" algn="r" rtl="1"/>
            <a:r>
              <a:rPr lang="en-US" sz="1800" b="0" i="0" u="none" strike="noStrike" baseline="0" dirty="0">
                <a:latin typeface="Arial" panose="020B0604020202020204" pitchFamily="34" charset="0"/>
                <a:cs typeface="Arial" panose="020B0604020202020204" pitchFamily="34" charset="0"/>
              </a:rPr>
              <a:t>"</a:t>
            </a:r>
            <a:r>
              <a:rPr lang="en-GB" sz="1800" dirty="0">
                <a:latin typeface="+mn-lt"/>
              </a:rPr>
              <a:t> </a:t>
            </a:r>
            <a:r>
              <a:rPr lang="en-GB" sz="1800" dirty="0" err="1">
                <a:latin typeface="Calibri" panose="020F0502020204030204" pitchFamily="34" charset="0"/>
                <a:cs typeface="Calibri" panose="020F0502020204030204" pitchFamily="34" charset="0"/>
              </a:rPr>
              <a:t>عندما</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يقوم</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فرد</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في</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موقع</a:t>
            </a:r>
            <a:r>
              <a:rPr lang="en-GB" sz="1800" dirty="0">
                <a:latin typeface="Calibri" panose="020F0502020204030204" pitchFamily="34" charset="0"/>
                <a:cs typeface="Calibri" panose="020F0502020204030204" pitchFamily="34" charset="0"/>
              </a:rPr>
              <a:t> </a:t>
            </a:r>
            <a:r>
              <a:rPr lang="ar-SA" sz="1800" dirty="0">
                <a:latin typeface="Calibri" panose="020F0502020204030204" pitchFamily="34" charset="0"/>
                <a:cs typeface="Calibri" panose="020F0502020204030204" pitchFamily="34" charset="0"/>
              </a:rPr>
              <a:t>سلطة</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و</a:t>
            </a:r>
            <a:r>
              <a:rPr lang="en-GB" sz="1800" dirty="0">
                <a:latin typeface="Calibri" panose="020F0502020204030204" pitchFamily="34" charset="0"/>
                <a:cs typeface="Calibri" panose="020F0502020204030204" pitchFamily="34" charset="0"/>
              </a:rPr>
              <a:t> / </a:t>
            </a:r>
            <a:r>
              <a:rPr lang="en-GB" sz="1800" dirty="0" err="1">
                <a:latin typeface="Calibri" panose="020F0502020204030204" pitchFamily="34" charset="0"/>
                <a:cs typeface="Calibri" panose="020F0502020204030204" pitchFamily="34" charset="0"/>
              </a:rPr>
              <a:t>أو</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ثقة</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بأخذ</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أو</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محاولة</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استغلال</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طفل</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لمصلحته</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الشخصية</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أو</a:t>
            </a:r>
            <a:r>
              <a:rPr lang="en-GB" sz="1800" dirty="0">
                <a:latin typeface="Calibri" panose="020F0502020204030204" pitchFamily="34" charset="0"/>
                <a:cs typeface="Calibri" panose="020F0502020204030204" pitchFamily="34" charset="0"/>
              </a:rPr>
              <a:t> </a:t>
            </a:r>
            <a:r>
              <a:rPr lang="ar-SA" sz="1800" dirty="0">
                <a:latin typeface="Calibri" panose="020F0502020204030204" pitchFamily="34" charset="0"/>
                <a:cs typeface="Calibri" panose="020F0502020204030204" pitchFamily="34" charset="0"/>
              </a:rPr>
              <a:t>لصالحه</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أو</a:t>
            </a:r>
            <a:r>
              <a:rPr lang="en-GB" sz="1800" dirty="0">
                <a:latin typeface="Calibri" panose="020F0502020204030204" pitchFamily="34" charset="0"/>
                <a:cs typeface="Calibri" panose="020F0502020204030204" pitchFamily="34" charset="0"/>
              </a:rPr>
              <a:t> </a:t>
            </a:r>
            <a:r>
              <a:rPr lang="ar-SA" sz="1800" dirty="0">
                <a:latin typeface="Calibri" panose="020F0502020204030204" pitchFamily="34" charset="0"/>
                <a:cs typeface="Calibri" panose="020F0502020204030204" pitchFamily="34" charset="0"/>
              </a:rPr>
              <a:t>ل</a:t>
            </a:r>
            <a:r>
              <a:rPr lang="en-GB" sz="1800" dirty="0" err="1">
                <a:latin typeface="Calibri" panose="020F0502020204030204" pitchFamily="34" charset="0"/>
                <a:cs typeface="Calibri" panose="020F0502020204030204" pitchFamily="34" charset="0"/>
              </a:rPr>
              <a:t>إرضاءه</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أو</a:t>
            </a:r>
            <a:r>
              <a:rPr lang="en-GB" sz="1800" dirty="0">
                <a:latin typeface="Calibri" panose="020F0502020204030204" pitchFamily="34" charset="0"/>
                <a:cs typeface="Calibri" panose="020F0502020204030204" pitchFamily="34" charset="0"/>
              </a:rPr>
              <a:t> </a:t>
            </a:r>
            <a:r>
              <a:rPr lang="ar-SA" sz="1800" dirty="0">
                <a:latin typeface="Calibri" panose="020F0502020204030204" pitchFamily="34" charset="0"/>
                <a:cs typeface="Calibri" panose="020F0502020204030204" pitchFamily="34" charset="0"/>
              </a:rPr>
              <a:t>لمنفعته</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قد</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تأخذ</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هذه</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المنفعة</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الشخصية</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أشكالًا</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مختلفة</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جسدية</a:t>
            </a:r>
            <a:r>
              <a:rPr lang="en-GB" sz="1800" dirty="0">
                <a:latin typeface="Calibri" panose="020F0502020204030204" pitchFamily="34" charset="0"/>
                <a:cs typeface="Calibri" panose="020F0502020204030204" pitchFamily="34" charset="0"/>
              </a:rPr>
              <a:t> ، </a:t>
            </a:r>
            <a:r>
              <a:rPr lang="en-GB" sz="1800" dirty="0" err="1">
                <a:latin typeface="Calibri" panose="020F0502020204030204" pitchFamily="34" charset="0"/>
                <a:cs typeface="Calibri" panose="020F0502020204030204" pitchFamily="34" charset="0"/>
              </a:rPr>
              <a:t>أو</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جنسية</a:t>
            </a:r>
            <a:r>
              <a:rPr lang="en-GB" sz="1800" dirty="0">
                <a:latin typeface="Calibri" panose="020F0502020204030204" pitchFamily="34" charset="0"/>
                <a:cs typeface="Calibri" panose="020F0502020204030204" pitchFamily="34" charset="0"/>
              </a:rPr>
              <a:t> ، </a:t>
            </a:r>
            <a:r>
              <a:rPr lang="en-GB" sz="1800" dirty="0" err="1">
                <a:latin typeface="Calibri" panose="020F0502020204030204" pitchFamily="34" charset="0"/>
                <a:cs typeface="Calibri" panose="020F0502020204030204" pitchFamily="34" charset="0"/>
              </a:rPr>
              <a:t>أو</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مالية</a:t>
            </a:r>
            <a:r>
              <a:rPr lang="en-GB" sz="1800" dirty="0">
                <a:latin typeface="Calibri" panose="020F0502020204030204" pitchFamily="34" charset="0"/>
                <a:cs typeface="Calibri" panose="020F0502020204030204" pitchFamily="34" charset="0"/>
              </a:rPr>
              <a:t> ، </a:t>
            </a:r>
            <a:r>
              <a:rPr lang="en-GB" sz="1800" dirty="0" err="1">
                <a:latin typeface="Calibri" panose="020F0502020204030204" pitchFamily="34" charset="0"/>
                <a:cs typeface="Calibri" panose="020F0502020204030204" pitchFamily="34" charset="0"/>
              </a:rPr>
              <a:t>أو</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مادية</a:t>
            </a:r>
            <a:r>
              <a:rPr lang="en-GB" sz="1800" dirty="0">
                <a:latin typeface="Calibri" panose="020F0502020204030204" pitchFamily="34" charset="0"/>
                <a:cs typeface="Calibri" panose="020F0502020204030204" pitchFamily="34" charset="0"/>
              </a:rPr>
              <a:t> ، </a:t>
            </a:r>
            <a:r>
              <a:rPr lang="en-GB" sz="1800" dirty="0" err="1">
                <a:latin typeface="Calibri" panose="020F0502020204030204" pitchFamily="34" charset="0"/>
                <a:cs typeface="Calibri" panose="020F0502020204030204" pitchFamily="34" charset="0"/>
              </a:rPr>
              <a:t>أو</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اجتماعية</a:t>
            </a:r>
            <a:r>
              <a:rPr lang="en-GB" sz="1800" dirty="0">
                <a:latin typeface="Calibri" panose="020F0502020204030204" pitchFamily="34" charset="0"/>
                <a:cs typeface="Calibri" panose="020F0502020204030204" pitchFamily="34" charset="0"/>
              </a:rPr>
              <a:t> ، </a:t>
            </a:r>
            <a:r>
              <a:rPr lang="en-GB" sz="1800" dirty="0" err="1">
                <a:latin typeface="Calibri" panose="020F0502020204030204" pitchFamily="34" charset="0"/>
                <a:cs typeface="Calibri" panose="020F0502020204030204" pitchFamily="34" charset="0"/>
              </a:rPr>
              <a:t>أو</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عسكرية</a:t>
            </a:r>
            <a:r>
              <a:rPr lang="en-GB" sz="1800" dirty="0">
                <a:latin typeface="Calibri" panose="020F0502020204030204" pitchFamily="34" charset="0"/>
                <a:cs typeface="Calibri" panose="020F0502020204030204" pitchFamily="34" charset="0"/>
              </a:rPr>
              <a:t> ، </a:t>
            </a:r>
            <a:r>
              <a:rPr lang="en-GB" sz="1800" dirty="0" err="1">
                <a:latin typeface="Calibri" panose="020F0502020204030204" pitchFamily="34" charset="0"/>
                <a:cs typeface="Calibri" panose="020F0502020204030204" pitchFamily="34" charset="0"/>
              </a:rPr>
              <a:t>أو</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سياسية</a:t>
            </a:r>
            <a:r>
              <a:rPr lang="en-GB" dirty="0">
                <a:latin typeface="Calibri" panose="020F0502020204030204" pitchFamily="34" charset="0"/>
                <a:cs typeface="Calibri" panose="020F0502020204030204" pitchFamily="34" charset="0"/>
              </a:rPr>
              <a:t>.</a:t>
            </a:r>
            <a:r>
              <a:rPr lang="en-US" sz="1800" b="0" i="0" u="none" strike="noStrike" baseline="0" dirty="0">
                <a:latin typeface="Calibri" panose="020F0502020204030204" pitchFamily="34" charset="0"/>
                <a:cs typeface="Calibri" panose="020F0502020204030204" pitchFamily="34" charset="0"/>
              </a:rPr>
              <a:t>".</a:t>
            </a:r>
          </a:p>
        </p:txBody>
      </p:sp>
      <p:pic>
        <p:nvPicPr>
          <p:cNvPr id="11" name="Google Shape;98;p8">
            <a:extLst>
              <a:ext uri="{FF2B5EF4-FFF2-40B4-BE49-F238E27FC236}">
                <a16:creationId xmlns:a16="http://schemas.microsoft.com/office/drawing/2014/main" id="{7D56A0A8-2021-6286-8DFD-04683A91A048}"/>
              </a:ext>
            </a:extLst>
          </p:cNvPr>
          <p:cNvPicPr preferRelativeResize="0"/>
          <p:nvPr/>
        </p:nvPicPr>
        <p:blipFill rotWithShape="1">
          <a:blip r:embed="rId3">
            <a:alphaModFix/>
          </a:blip>
          <a:srcRect/>
          <a:stretch/>
        </p:blipFill>
        <p:spPr>
          <a:xfrm>
            <a:off x="838200" y="1640525"/>
            <a:ext cx="3089460" cy="4262594"/>
          </a:xfrm>
          <a:prstGeom prst="rect">
            <a:avLst/>
          </a:prstGeom>
          <a:noFill/>
          <a:ln w="9525" cap="flat" cmpd="sng">
            <a:solidFill>
              <a:schemeClr val="accent2">
                <a:lumMod val="75000"/>
              </a:schemeClr>
            </a:solidFill>
            <a:prstDash val="solid"/>
            <a:round/>
            <a:headEnd type="none" w="sm" len="sm"/>
            <a:tailEnd type="none" w="sm" len="sm"/>
          </a:ln>
        </p:spPr>
      </p:pic>
    </p:spTree>
    <p:extLst>
      <p:ext uri="{BB962C8B-B14F-4D97-AF65-F5344CB8AC3E}">
        <p14:creationId xmlns:p14="http://schemas.microsoft.com/office/powerpoint/2010/main" val="474305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3000" b="1" dirty="0" err="1">
                <a:solidFill>
                  <a:schemeClr val="bg1"/>
                </a:solidFill>
                <a:latin typeface="Calibri" panose="020F0502020204030204" pitchFamily="34" charset="0"/>
                <a:cs typeface="Calibri" panose="020F0502020204030204" pitchFamily="34" charset="0"/>
              </a:rPr>
              <a:t>الجلسة</a:t>
            </a:r>
            <a:r>
              <a:rPr lang="en-CA" sz="3000" b="1" dirty="0">
                <a:solidFill>
                  <a:schemeClr val="bg1"/>
                </a:solidFill>
                <a:latin typeface="Calibri" panose="020F0502020204030204" pitchFamily="34" charset="0"/>
                <a:cs typeface="Calibri" panose="020F0502020204030204" pitchFamily="34" charset="0"/>
              </a:rPr>
              <a:t> </a:t>
            </a:r>
            <a:r>
              <a:rPr lang="ar-SA" sz="2400" b="1" dirty="0">
                <a:solidFill>
                  <a:schemeClr val="bg1"/>
                </a:solidFill>
                <a:latin typeface="Calibri" panose="020F0502020204030204" pitchFamily="34" charset="0"/>
                <a:cs typeface="Calibri" panose="020F0502020204030204" pitchFamily="34" charset="0"/>
              </a:rPr>
              <a:t>١</a:t>
            </a:r>
            <a:endParaRPr lang="en-CA" sz="2400" b="1" dirty="0">
              <a:solidFill>
                <a:schemeClr val="bg1"/>
              </a:solidFill>
              <a:latin typeface="Calibri" panose="020F0502020204030204" pitchFamily="34" charset="0"/>
              <a:cs typeface="Calibri" panose="020F0502020204030204" pitchFamily="34" charset="0"/>
            </a:endParaRPr>
          </a:p>
          <a:p>
            <a:pPr algn="r" rtl="1"/>
            <a:br>
              <a:rPr lang="en-CA" b="1" dirty="0">
                <a:solidFill>
                  <a:schemeClr val="bg1"/>
                </a:solidFill>
                <a:latin typeface="Garamond"/>
              </a:rPr>
            </a:br>
            <a:r>
              <a:rPr lang="en-US" sz="5400" b="1" dirty="0">
                <a:solidFill>
                  <a:schemeClr val="bg1"/>
                </a:solidFill>
                <a:latin typeface="Calibri" panose="020F0502020204030204" pitchFamily="34" charset="0"/>
                <a:cs typeface="Calibri" panose="020F0502020204030204" pitchFamily="34" charset="0"/>
              </a:rPr>
              <a:t>افتتاح الوحدة والدورة</a:t>
            </a:r>
          </a:p>
        </p:txBody>
      </p:sp>
    </p:spTree>
    <p:extLst>
      <p:ext uri="{BB962C8B-B14F-4D97-AF65-F5344CB8AC3E}">
        <p14:creationId xmlns:p14="http://schemas.microsoft.com/office/powerpoint/2010/main" val="1362334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7031536-A488-6E61-6055-61A4979A01A3}"/>
              </a:ext>
            </a:extLst>
          </p:cNvPr>
          <p:cNvSpPr txBox="1"/>
          <p:nvPr/>
        </p:nvSpPr>
        <p:spPr>
          <a:xfrm>
            <a:off x="838200" y="1255057"/>
            <a:ext cx="1405797" cy="3170099"/>
          </a:xfrm>
          <a:prstGeom prst="rect">
            <a:avLst/>
          </a:prstGeom>
          <a:noFill/>
        </p:spPr>
        <p:txBody>
          <a:bodyPr wrap="square">
            <a:spAutoFit/>
          </a:bodyPr>
          <a:lstStyle/>
          <a:p>
            <a:pPr algn="ctr" rtl="1"/>
            <a:r>
              <a:rPr lang="en-CA" sz="20000" b="1" dirty="0">
                <a:solidFill>
                  <a:schemeClr val="accent2">
                    <a:lumMod val="20000"/>
                    <a:lumOff val="80000"/>
                  </a:schemeClr>
                </a:solidFill>
                <a:latin typeface="Britannic Bold" panose="020B0903060703020204" pitchFamily="34" charset="0"/>
              </a:rPr>
              <a:t>!</a:t>
            </a:r>
            <a:endParaRPr lang="en-CA" sz="20000" dirty="0">
              <a:solidFill>
                <a:schemeClr val="accent2">
                  <a:lumMod val="20000"/>
                  <a:lumOff val="80000"/>
                </a:schemeClr>
              </a:solidFill>
            </a:endParaRPr>
          </a:p>
        </p:txBody>
      </p:sp>
      <p:sp>
        <p:nvSpPr>
          <p:cNvPr id="9" name="TextBox 8">
            <a:extLst>
              <a:ext uri="{FF2B5EF4-FFF2-40B4-BE49-F238E27FC236}">
                <a16:creationId xmlns:a16="http://schemas.microsoft.com/office/drawing/2014/main" id="{90B6A1E7-FEEC-63E8-983E-E0E047C42F8A}"/>
              </a:ext>
            </a:extLst>
          </p:cNvPr>
          <p:cNvSpPr txBox="1"/>
          <p:nvPr/>
        </p:nvSpPr>
        <p:spPr>
          <a:xfrm>
            <a:off x="6098943" y="1255057"/>
            <a:ext cx="1405797" cy="3170099"/>
          </a:xfrm>
          <a:prstGeom prst="rect">
            <a:avLst/>
          </a:prstGeom>
          <a:noFill/>
        </p:spPr>
        <p:txBody>
          <a:bodyPr wrap="square">
            <a:spAutoFit/>
          </a:bodyPr>
          <a:lstStyle/>
          <a:p>
            <a:pPr algn="ctr" rtl="1"/>
            <a:r>
              <a:rPr lang="en-CA" sz="20000" b="1" dirty="0">
                <a:solidFill>
                  <a:schemeClr val="accent2">
                    <a:lumMod val="20000"/>
                    <a:lumOff val="80000"/>
                  </a:schemeClr>
                </a:solidFill>
                <a:latin typeface="Britannic Bold" panose="020B0903060703020204" pitchFamily="34" charset="0"/>
              </a:rPr>
              <a:t>!</a:t>
            </a:r>
            <a:endParaRPr lang="en-CA" sz="20000" dirty="0">
              <a:solidFill>
                <a:schemeClr val="accent2">
                  <a:lumMod val="20000"/>
                  <a:lumOff val="80000"/>
                </a:schemeClr>
              </a:solidFill>
            </a:endParaRPr>
          </a:p>
        </p:txBody>
      </p:sp>
      <p:sp>
        <p:nvSpPr>
          <p:cNvPr id="2" name="Title 1">
            <a:extLst>
              <a:ext uri="{FF2B5EF4-FFF2-40B4-BE49-F238E27FC236}">
                <a16:creationId xmlns:a16="http://schemas.microsoft.com/office/drawing/2014/main" id="{A5D67E70-FD70-9057-DAF0-EBD21F244C3C}"/>
              </a:ext>
            </a:extLst>
          </p:cNvPr>
          <p:cNvSpPr>
            <a:spLocks noGrp="1"/>
          </p:cNvSpPr>
          <p:nvPr>
            <p:ph type="title"/>
          </p:nvPr>
        </p:nvSpPr>
        <p:spPr/>
        <p:txBody>
          <a:bodyPr/>
          <a:lstStyle/>
          <a:p>
            <a:pPr rtl="1"/>
            <a:r>
              <a:rPr lang="en-GB" dirty="0">
                <a:latin typeface="Calibri" panose="020F0502020204030204" pitchFamily="34" charset="0"/>
                <a:cs typeface="Calibri" panose="020F0502020204030204" pitchFamily="34" charset="0"/>
              </a:rPr>
              <a:t>مخاوف حماية الطفل</a:t>
            </a:r>
            <a:endParaRPr lang="en-BE"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56DFF6C-44FC-792E-1D1C-881261AD3D2C}"/>
              </a:ext>
            </a:extLst>
          </p:cNvPr>
          <p:cNvSpPr txBox="1"/>
          <p:nvPr/>
        </p:nvSpPr>
        <p:spPr>
          <a:xfrm>
            <a:off x="1469165" y="2455386"/>
            <a:ext cx="4490882" cy="2585323"/>
          </a:xfrm>
          <a:prstGeom prst="rect">
            <a:avLst/>
          </a:prstGeom>
          <a:noFill/>
        </p:spPr>
        <p:txBody>
          <a:bodyPr wrap="square">
            <a:spAutoFit/>
          </a:bodyPr>
          <a:lstStyle/>
          <a:p>
            <a:pPr marL="631825" algn="r" rtl="1"/>
            <a:r>
              <a:rPr lang="ar-SA" b="1" dirty="0" err="1">
                <a:solidFill>
                  <a:schemeClr val="tx1"/>
                </a:solidFill>
                <a:latin typeface="Calibri" panose="020F0502020204030204" pitchFamily="34" charset="0"/>
                <a:cs typeface="Calibri" panose="020F0502020204030204" pitchFamily="34" charset="0"/>
              </a:rPr>
              <a:t>الإ</a:t>
            </a:r>
            <a:r>
              <a:rPr lang="en-CA" b="1" dirty="0" err="1">
                <a:solidFill>
                  <a:schemeClr val="tx1"/>
                </a:solidFill>
                <a:latin typeface="Calibri" panose="020F0502020204030204" pitchFamily="34" charset="0"/>
                <a:cs typeface="Calibri" panose="020F0502020204030204" pitchFamily="34" charset="0"/>
              </a:rPr>
              <a:t>هم</a:t>
            </a:r>
            <a:r>
              <a:rPr lang="ar-SA" b="1" dirty="0" err="1">
                <a:solidFill>
                  <a:schemeClr val="tx1"/>
                </a:solidFill>
                <a:latin typeface="Calibri" panose="020F0502020204030204" pitchFamily="34" charset="0"/>
                <a:cs typeface="Calibri" panose="020F0502020204030204" pitchFamily="34" charset="0"/>
              </a:rPr>
              <a:t>ا</a:t>
            </a:r>
            <a:r>
              <a:rPr lang="en-CA" b="1" dirty="0" err="1">
                <a:solidFill>
                  <a:schemeClr val="tx1"/>
                </a:solidFill>
                <a:latin typeface="Calibri" panose="020F0502020204030204" pitchFamily="34" charset="0"/>
                <a:cs typeface="Calibri" panose="020F0502020204030204" pitchFamily="34" charset="0"/>
              </a:rPr>
              <a:t>ل</a:t>
            </a:r>
            <a:r>
              <a:rPr lang="ar-SA" b="1" dirty="0">
                <a:latin typeface="Calibri" panose="020F0502020204030204" pitchFamily="34" charset="0"/>
                <a:cs typeface="Calibri" panose="020F0502020204030204" pitchFamily="34" charset="0"/>
              </a:rPr>
              <a:t>   </a:t>
            </a:r>
            <a:endParaRPr lang="en-CA" b="1" dirty="0">
              <a:solidFill>
                <a:schemeClr val="tx1"/>
              </a:solidFill>
              <a:latin typeface="Calibri" panose="020F0502020204030204" pitchFamily="34" charset="0"/>
              <a:cs typeface="Calibri" panose="020F0502020204030204" pitchFamily="34" charset="0"/>
            </a:endParaRPr>
          </a:p>
          <a:p>
            <a:pPr algn="r" rtl="1"/>
            <a:endParaRPr lang="en-US" sz="1800" b="1" dirty="0">
              <a:latin typeface="Calibri" panose="020F0502020204030204" pitchFamily="34" charset="0"/>
              <a:cs typeface="Calibri" panose="020F0502020204030204" pitchFamily="34" charset="0"/>
            </a:endParaRPr>
          </a:p>
          <a:p>
            <a:pPr algn="r" rtl="1"/>
            <a:r>
              <a:rPr lang="ar-SA" dirty="0">
                <a:latin typeface="Calibri" panose="020F0502020204030204" pitchFamily="34" charset="0"/>
                <a:cs typeface="Calibri" panose="020F0502020204030204" pitchFamily="34" charset="0"/>
              </a:rPr>
              <a:t>بشكل مت</a:t>
            </a:r>
            <a:r>
              <a:rPr lang="en-US" sz="1800" dirty="0" err="1">
                <a:latin typeface="Calibri" panose="020F0502020204030204" pitchFamily="34" charset="0"/>
                <a:cs typeface="Calibri" panose="020F0502020204030204" pitchFamily="34" charset="0"/>
              </a:rPr>
              <a:t>عمد</a:t>
            </a:r>
            <a:r>
              <a:rPr lang="en-US" sz="1800" dirty="0">
                <a:latin typeface="Calibri" panose="020F0502020204030204" pitchFamily="34" charset="0"/>
                <a:cs typeface="Calibri" panose="020F0502020204030204" pitchFamily="34" charset="0"/>
              </a:rPr>
              <a:t> ، أو من خلال الإهمال ، </a:t>
            </a:r>
            <a:r>
              <a:rPr lang="ar-SA" sz="1800" dirty="0">
                <a:latin typeface="Calibri" panose="020F0502020204030204" pitchFamily="34" charset="0"/>
                <a:cs typeface="Calibri" panose="020F0502020204030204" pitchFamily="34" charset="0"/>
              </a:rPr>
              <a:t>الإخفاق ب</a:t>
            </a:r>
            <a:r>
              <a:rPr lang="en-US" sz="1800" dirty="0" err="1">
                <a:latin typeface="Calibri" panose="020F0502020204030204" pitchFamily="34" charset="0"/>
                <a:cs typeface="Calibri" panose="020F0502020204030204" pitchFamily="34" charset="0"/>
              </a:rPr>
              <a:t>عدم</a:t>
            </a:r>
            <a:r>
              <a:rPr lang="en-US" sz="1800" dirty="0">
                <a:latin typeface="Calibri" panose="020F0502020204030204" pitchFamily="34" charset="0"/>
                <a:cs typeface="Calibri" panose="020F0502020204030204" pitchFamily="34" charset="0"/>
              </a:rPr>
              <a:t> رعاية الطفل وحمايته.</a:t>
            </a:r>
          </a:p>
          <a:p>
            <a:pPr algn="r" rtl="1"/>
            <a:endParaRPr lang="en-US" dirty="0">
              <a:latin typeface="Calibri" panose="020F0502020204030204" pitchFamily="34" charset="0"/>
              <a:cs typeface="Calibri" panose="020F0502020204030204" pitchFamily="34" charset="0"/>
            </a:endParaRPr>
          </a:p>
          <a:p>
            <a:pPr algn="r" rtl="1"/>
            <a:r>
              <a:rPr lang="en-US" sz="1800" dirty="0">
                <a:latin typeface="Calibri" panose="020F0502020204030204" pitchFamily="34" charset="0"/>
                <a:cs typeface="Calibri" panose="020F0502020204030204" pitchFamily="34" charset="0"/>
              </a:rPr>
              <a:t>على سبيل المثال ، التخلي ، نقص الإشراف ، الرعاية الأساسية غير الكافية التي تؤدي أو من المحتمل أن تؤدي إلى ضرر للطفل (على سبيل المثال ، الفشل المتعمد في توفير الرعاية الطبية) ، إلخ.</a:t>
            </a:r>
          </a:p>
        </p:txBody>
      </p:sp>
      <p:sp>
        <p:nvSpPr>
          <p:cNvPr id="7" name="TextBox 6">
            <a:extLst>
              <a:ext uri="{FF2B5EF4-FFF2-40B4-BE49-F238E27FC236}">
                <a16:creationId xmlns:a16="http://schemas.microsoft.com/office/drawing/2014/main" id="{E4A23644-25C3-C5FB-F907-0856924E56E2}"/>
              </a:ext>
            </a:extLst>
          </p:cNvPr>
          <p:cNvSpPr txBox="1"/>
          <p:nvPr/>
        </p:nvSpPr>
        <p:spPr>
          <a:xfrm>
            <a:off x="6729908" y="2455386"/>
            <a:ext cx="4490882" cy="1754326"/>
          </a:xfrm>
          <a:prstGeom prst="rect">
            <a:avLst/>
          </a:prstGeom>
          <a:noFill/>
        </p:spPr>
        <p:txBody>
          <a:bodyPr wrap="square">
            <a:spAutoFit/>
          </a:bodyPr>
          <a:lstStyle/>
          <a:p>
            <a:pPr marL="631825" algn="r" rtl="1"/>
            <a:r>
              <a:rPr lang="ar-SA" b="1" dirty="0">
                <a:solidFill>
                  <a:schemeClr val="tx1"/>
                </a:solidFill>
                <a:latin typeface="Calibri" panose="020F0502020204030204" pitchFamily="34" charset="0"/>
                <a:cs typeface="Calibri" panose="020F0502020204030204" pitchFamily="34" charset="0"/>
              </a:rPr>
              <a:t>ال</a:t>
            </a:r>
            <a:r>
              <a:rPr lang="en-CA" b="1" dirty="0" err="1">
                <a:solidFill>
                  <a:schemeClr val="tx1"/>
                </a:solidFill>
                <a:latin typeface="Calibri" panose="020F0502020204030204" pitchFamily="34" charset="0"/>
                <a:cs typeface="Calibri" panose="020F0502020204030204" pitchFamily="34" charset="0"/>
              </a:rPr>
              <a:t>استغلال</a:t>
            </a:r>
            <a:endParaRPr lang="en-CA" b="1" dirty="0">
              <a:solidFill>
                <a:schemeClr val="tx1"/>
              </a:solidFill>
              <a:latin typeface="Calibri" panose="020F0502020204030204" pitchFamily="34" charset="0"/>
              <a:cs typeface="Calibri" panose="020F0502020204030204" pitchFamily="34" charset="0"/>
            </a:endParaRPr>
          </a:p>
          <a:p>
            <a:pPr algn="r" rtl="1"/>
            <a:endParaRPr lang="en-US" sz="1800" b="1" dirty="0">
              <a:latin typeface="Arial" panose="020B0604020202020204" pitchFamily="34" charset="0"/>
              <a:cs typeface="Arial" panose="020B0604020202020204" pitchFamily="34" charset="0"/>
            </a:endParaRPr>
          </a:p>
          <a:p>
            <a:pPr algn="r" rtl="1"/>
            <a:r>
              <a:rPr lang="en-US" sz="1800" kern="1200" dirty="0">
                <a:solidFill>
                  <a:schemeClr val="tx1"/>
                </a:solidFill>
                <a:effectLst/>
                <a:latin typeface="Calibri" panose="020F0502020204030204" pitchFamily="34" charset="0"/>
                <a:cs typeface="Calibri" panose="020F0502020204030204" pitchFamily="34" charset="0"/>
              </a:rPr>
              <a:t>استخدام </a:t>
            </a:r>
            <a:r>
              <a:rPr lang="en-US" sz="1800" kern="1200" dirty="0" err="1">
                <a:solidFill>
                  <a:schemeClr val="tx1"/>
                </a:solidFill>
                <a:effectLst/>
                <a:latin typeface="Calibri" panose="020F0502020204030204" pitchFamily="34" charset="0"/>
                <a:cs typeface="Calibri" panose="020F0502020204030204" pitchFamily="34" charset="0"/>
              </a:rPr>
              <a:t>الأطفال</a:t>
            </a:r>
            <a:r>
              <a:rPr lang="en-US" sz="1800" kern="1200" dirty="0">
                <a:solidFill>
                  <a:schemeClr val="tx1"/>
                </a:solidFill>
                <a:effectLst/>
                <a:latin typeface="Calibri" panose="020F0502020204030204" pitchFamily="34" charset="0"/>
                <a:cs typeface="Calibri" panose="020F0502020204030204" pitchFamily="34" charset="0"/>
              </a:rPr>
              <a:t> </a:t>
            </a:r>
            <a:r>
              <a:rPr lang="en-US" sz="1800" kern="1200" dirty="0" err="1">
                <a:solidFill>
                  <a:schemeClr val="tx1"/>
                </a:solidFill>
                <a:effectLst/>
                <a:latin typeface="Calibri" panose="020F0502020204030204" pitchFamily="34" charset="0"/>
                <a:cs typeface="Calibri" panose="020F0502020204030204" pitchFamily="34" charset="0"/>
              </a:rPr>
              <a:t>لصالح</a:t>
            </a:r>
            <a:r>
              <a:rPr lang="ar-SA" sz="1800" kern="1200" dirty="0">
                <a:solidFill>
                  <a:schemeClr val="tx1"/>
                </a:solidFill>
                <a:effectLst/>
                <a:latin typeface="Calibri" panose="020F0502020204030204" pitchFamily="34" charset="0"/>
                <a:cs typeface="Calibri" panose="020F0502020204030204" pitchFamily="34" charset="0"/>
              </a:rPr>
              <a:t> و لمنفعة ولإرضاء</a:t>
            </a:r>
            <a:r>
              <a:rPr lang="en-US" sz="1800" kern="1200" dirty="0">
                <a:solidFill>
                  <a:schemeClr val="tx1"/>
                </a:solidFill>
                <a:effectLst/>
                <a:latin typeface="Calibri" panose="020F0502020204030204" pitchFamily="34" charset="0"/>
                <a:cs typeface="Calibri" panose="020F0502020204030204" pitchFamily="34" charset="0"/>
              </a:rPr>
              <a:t> </a:t>
            </a:r>
            <a:r>
              <a:rPr lang="en-US" sz="1800" kern="1200" dirty="0" err="1">
                <a:solidFill>
                  <a:schemeClr val="tx1"/>
                </a:solidFill>
                <a:effectLst/>
                <a:latin typeface="Calibri" panose="020F0502020204030204" pitchFamily="34" charset="0"/>
                <a:cs typeface="Calibri" panose="020F0502020204030204" pitchFamily="34" charset="0"/>
              </a:rPr>
              <a:t>شخص</a:t>
            </a:r>
            <a:r>
              <a:rPr lang="en-US" sz="1800" kern="1200" dirty="0">
                <a:solidFill>
                  <a:schemeClr val="tx1"/>
                </a:solidFill>
                <a:effectLst/>
                <a:latin typeface="Calibri" panose="020F0502020204030204" pitchFamily="34" charset="0"/>
                <a:cs typeface="Calibri" panose="020F0502020204030204" pitchFamily="34" charset="0"/>
              </a:rPr>
              <a:t> </a:t>
            </a:r>
            <a:r>
              <a:rPr lang="en-US" sz="1800" kern="1200" dirty="0" err="1">
                <a:solidFill>
                  <a:schemeClr val="tx1"/>
                </a:solidFill>
                <a:effectLst/>
                <a:latin typeface="Calibri" panose="020F0502020204030204" pitchFamily="34" charset="0"/>
                <a:cs typeface="Calibri" panose="020F0502020204030204" pitchFamily="34" charset="0"/>
              </a:rPr>
              <a:t>آخر</a:t>
            </a:r>
            <a:r>
              <a:rPr lang="en-US" sz="1800" kern="1200" dirty="0">
                <a:solidFill>
                  <a:schemeClr val="tx1"/>
                </a:solidFill>
                <a:effectLst/>
                <a:latin typeface="Calibri" panose="020F0502020204030204" pitchFamily="34" charset="0"/>
                <a:cs typeface="Calibri" panose="020F0502020204030204" pitchFamily="34" charset="0"/>
              </a:rPr>
              <a:t>.</a:t>
            </a:r>
          </a:p>
          <a:p>
            <a:pPr algn="r" rtl="1"/>
            <a:endParaRPr lang="en-US" dirty="0">
              <a:latin typeface="Calibri" panose="020F0502020204030204" pitchFamily="34" charset="0"/>
              <a:cs typeface="Calibri" panose="020F0502020204030204" pitchFamily="34" charset="0"/>
            </a:endParaRPr>
          </a:p>
          <a:p>
            <a:pPr algn="r" rtl="1"/>
            <a:r>
              <a:rPr lang="en-US" sz="1800" kern="1200" dirty="0">
                <a:solidFill>
                  <a:schemeClr val="tx1"/>
                </a:solidFill>
                <a:effectLst/>
                <a:latin typeface="Calibri" panose="020F0502020204030204" pitchFamily="34" charset="0"/>
                <a:cs typeface="Calibri" panose="020F0502020204030204" pitchFamily="34" charset="0"/>
              </a:rPr>
              <a:t>وتسمى أيضًا عمالة الأطفال ، ومن أسوأ أشكالها الاستغلال الجنسي.</a:t>
            </a:r>
          </a:p>
        </p:txBody>
      </p:sp>
    </p:spTree>
    <p:extLst>
      <p:ext uri="{BB962C8B-B14F-4D97-AF65-F5344CB8AC3E}">
        <p14:creationId xmlns:p14="http://schemas.microsoft.com/office/powerpoint/2010/main" val="486340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F47297AA-1460-064A-2C69-EC0A5D987955}"/>
              </a:ext>
            </a:extLst>
          </p:cNvPr>
          <p:cNvSpPr/>
          <p:nvPr/>
        </p:nvSpPr>
        <p:spPr>
          <a:xfrm rot="16200000">
            <a:off x="623431" y="1639758"/>
            <a:ext cx="4905287" cy="382243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 name="Title 1">
            <a:extLst>
              <a:ext uri="{FF2B5EF4-FFF2-40B4-BE49-F238E27FC236}">
                <a16:creationId xmlns:a16="http://schemas.microsoft.com/office/drawing/2014/main" id="{C13385E5-45DC-5268-878D-D4AD4F8BED3A}"/>
              </a:ext>
            </a:extLst>
          </p:cNvPr>
          <p:cNvSpPr>
            <a:spLocks noGrp="1"/>
          </p:cNvSpPr>
          <p:nvPr>
            <p:ph type="title"/>
          </p:nvPr>
        </p:nvSpPr>
        <p:spPr/>
        <p:txBody>
          <a:bodyPr/>
          <a:lstStyle/>
          <a:p>
            <a:pPr rtl="1"/>
            <a:r>
              <a:rPr lang="en-GB" dirty="0">
                <a:latin typeface="Calibri" panose="020F0502020204030204" pitchFamily="34" charset="0"/>
                <a:cs typeface="Calibri" panose="020F0502020204030204" pitchFamily="34" charset="0"/>
              </a:rPr>
              <a:t>مخاوف حماية الطفل</a:t>
            </a:r>
            <a:endParaRPr lang="en-BE"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28B72E06-E692-19BE-0D48-0A2BB1845729}"/>
              </a:ext>
            </a:extLst>
          </p:cNvPr>
          <p:cNvSpPr txBox="1"/>
          <p:nvPr/>
        </p:nvSpPr>
        <p:spPr>
          <a:xfrm>
            <a:off x="8259440" y="1646252"/>
            <a:ext cx="2953051" cy="1477328"/>
          </a:xfrm>
          <a:prstGeom prst="rect">
            <a:avLst/>
          </a:prstGeom>
          <a:noFill/>
        </p:spPr>
        <p:txBody>
          <a:bodyPr wrap="square" rtlCol="0">
            <a:spAutoFit/>
          </a:bodyPr>
          <a:lstStyle/>
          <a:p>
            <a:pPr algn="r" rtl="1"/>
            <a:r>
              <a:rPr lang="en-GB" sz="3000" b="1" dirty="0">
                <a:latin typeface="Calibri" panose="020F0502020204030204" pitchFamily="34" charset="0"/>
                <a:cs typeface="Calibri" panose="020F0502020204030204" pitchFamily="34" charset="0"/>
              </a:rPr>
              <a:t>ما هي مخاوف حماية الطفل </a:t>
            </a:r>
            <a:r>
              <a:rPr lang="en-GB" sz="3000" b="1" dirty="0" err="1">
                <a:latin typeface="Calibri" panose="020F0502020204030204" pitchFamily="34" charset="0"/>
                <a:cs typeface="Calibri" panose="020F0502020204030204" pitchFamily="34" charset="0"/>
              </a:rPr>
              <a:t>التي</a:t>
            </a:r>
            <a:r>
              <a:rPr lang="en-GB" sz="3000" b="1" dirty="0">
                <a:latin typeface="Calibri" panose="020F0502020204030204" pitchFamily="34" charset="0"/>
                <a:cs typeface="Calibri" panose="020F0502020204030204" pitchFamily="34" charset="0"/>
              </a:rPr>
              <a:t> </a:t>
            </a:r>
            <a:r>
              <a:rPr lang="ar-SA" sz="3000" b="1" dirty="0">
                <a:latin typeface="Calibri" panose="020F0502020204030204" pitchFamily="34" charset="0"/>
                <a:cs typeface="Calibri" panose="020F0502020204030204" pitchFamily="34" charset="0"/>
              </a:rPr>
              <a:t>تلاحظها في هذه العبارات</a:t>
            </a:r>
            <a:r>
              <a:rPr lang="en-GB" sz="3000" b="1" dirty="0">
                <a:latin typeface="Calibri" panose="020F0502020204030204" pitchFamily="34" charset="0"/>
                <a:cs typeface="Calibri" panose="020F0502020204030204" pitchFamily="34" charset="0"/>
              </a:rPr>
              <a:t>؟</a:t>
            </a:r>
            <a:endParaRPr lang="en-BE" sz="3000" b="1"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B887F4DE-ADAA-3096-5BCC-F20DCA61E618}"/>
              </a:ext>
            </a:extLst>
          </p:cNvPr>
          <p:cNvSpPr txBox="1"/>
          <p:nvPr/>
        </p:nvSpPr>
        <p:spPr>
          <a:xfrm>
            <a:off x="1228036" y="3555901"/>
            <a:ext cx="1110858" cy="1631216"/>
          </a:xfrm>
          <a:prstGeom prst="rect">
            <a:avLst/>
          </a:prstGeom>
          <a:noFill/>
        </p:spPr>
        <p:txBody>
          <a:bodyPr wrap="square">
            <a:spAutoFit/>
          </a:bodyPr>
          <a:lstStyle/>
          <a:p>
            <a:pPr algn="ctr" rtl="1"/>
            <a:r>
              <a:rPr lang="en-CA" sz="10000" b="1" dirty="0">
                <a:solidFill>
                  <a:schemeClr val="accent2">
                    <a:lumMod val="75000"/>
                  </a:schemeClr>
                </a:solidFill>
                <a:latin typeface="Britannic Bold" panose="020B0903060703020204" pitchFamily="34" charset="0"/>
              </a:rPr>
              <a:t>!</a:t>
            </a:r>
            <a:endParaRPr lang="en-CA" sz="10000" dirty="0">
              <a:solidFill>
                <a:schemeClr val="accent2">
                  <a:lumMod val="75000"/>
                </a:schemeClr>
              </a:solidFill>
            </a:endParaRPr>
          </a:p>
        </p:txBody>
      </p:sp>
      <p:sp>
        <p:nvSpPr>
          <p:cNvPr id="23" name="TextBox 22">
            <a:extLst>
              <a:ext uri="{FF2B5EF4-FFF2-40B4-BE49-F238E27FC236}">
                <a16:creationId xmlns:a16="http://schemas.microsoft.com/office/drawing/2014/main" id="{C2F6D38A-B242-5613-1EF8-2DEDB06FBAB6}"/>
              </a:ext>
            </a:extLst>
          </p:cNvPr>
          <p:cNvSpPr txBox="1"/>
          <p:nvPr/>
        </p:nvSpPr>
        <p:spPr>
          <a:xfrm>
            <a:off x="2943025" y="4005272"/>
            <a:ext cx="1799975" cy="461665"/>
          </a:xfrm>
          <a:prstGeom prst="rect">
            <a:avLst/>
          </a:prstGeom>
          <a:noFill/>
        </p:spPr>
        <p:txBody>
          <a:bodyPr wrap="square" rtlCol="0">
            <a:spAutoFit/>
          </a:bodyPr>
          <a:lstStyle/>
          <a:p>
            <a:pPr algn="r" rtl="1"/>
            <a:r>
              <a:rPr lang="ar-SA" sz="2400" dirty="0" err="1">
                <a:latin typeface="Calibri" panose="020F0502020204030204" pitchFamily="34" charset="0"/>
                <a:cs typeface="Calibri" panose="020F0502020204030204" pitchFamily="34" charset="0"/>
              </a:rPr>
              <a:t>الإ</a:t>
            </a:r>
            <a:r>
              <a:rPr lang="en-GB" sz="2400" dirty="0" err="1">
                <a:latin typeface="Calibri" panose="020F0502020204030204" pitchFamily="34" charset="0"/>
                <a:cs typeface="Calibri" panose="020F0502020204030204" pitchFamily="34" charset="0"/>
              </a:rPr>
              <a:t>هم</a:t>
            </a:r>
            <a:r>
              <a:rPr lang="ar-SA" sz="2400" dirty="0" err="1">
                <a:latin typeface="Calibri" panose="020F0502020204030204" pitchFamily="34" charset="0"/>
                <a:cs typeface="Calibri" panose="020F0502020204030204" pitchFamily="34" charset="0"/>
              </a:rPr>
              <a:t>ا</a:t>
            </a:r>
            <a:r>
              <a:rPr lang="en-GB" sz="2400" dirty="0" err="1">
                <a:latin typeface="Calibri" panose="020F0502020204030204" pitchFamily="34" charset="0"/>
                <a:cs typeface="Calibri" panose="020F0502020204030204" pitchFamily="34" charset="0"/>
              </a:rPr>
              <a:t>ل</a:t>
            </a:r>
            <a:endParaRPr lang="en-BE" sz="2400"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A048B6C2-56DB-7821-D58A-7523AC394560}"/>
              </a:ext>
            </a:extLst>
          </p:cNvPr>
          <p:cNvSpPr txBox="1"/>
          <p:nvPr/>
        </p:nvSpPr>
        <p:spPr>
          <a:xfrm>
            <a:off x="2019310" y="4442841"/>
            <a:ext cx="1110858" cy="1631216"/>
          </a:xfrm>
          <a:prstGeom prst="rect">
            <a:avLst/>
          </a:prstGeom>
          <a:noFill/>
        </p:spPr>
        <p:txBody>
          <a:bodyPr wrap="square">
            <a:spAutoFit/>
          </a:bodyPr>
          <a:lstStyle/>
          <a:p>
            <a:pPr algn="ctr" rtl="1"/>
            <a:r>
              <a:rPr lang="en-CA" sz="10000" b="1" dirty="0">
                <a:solidFill>
                  <a:schemeClr val="accent2">
                    <a:lumMod val="75000"/>
                  </a:schemeClr>
                </a:solidFill>
                <a:latin typeface="Britannic Bold" panose="020B0903060703020204" pitchFamily="34" charset="0"/>
              </a:rPr>
              <a:t>!</a:t>
            </a:r>
            <a:endParaRPr lang="en-CA" sz="10000" dirty="0">
              <a:solidFill>
                <a:schemeClr val="accent2">
                  <a:lumMod val="75000"/>
                </a:schemeClr>
              </a:solidFill>
            </a:endParaRPr>
          </a:p>
        </p:txBody>
      </p:sp>
      <p:sp>
        <p:nvSpPr>
          <p:cNvPr id="25" name="TextBox 24">
            <a:extLst>
              <a:ext uri="{FF2B5EF4-FFF2-40B4-BE49-F238E27FC236}">
                <a16:creationId xmlns:a16="http://schemas.microsoft.com/office/drawing/2014/main" id="{40350C55-B2A1-FEBE-BE38-00F0A43A7669}"/>
              </a:ext>
            </a:extLst>
          </p:cNvPr>
          <p:cNvSpPr txBox="1"/>
          <p:nvPr/>
        </p:nvSpPr>
        <p:spPr>
          <a:xfrm>
            <a:off x="2943025" y="4952698"/>
            <a:ext cx="1799975" cy="461665"/>
          </a:xfrm>
          <a:prstGeom prst="rect">
            <a:avLst/>
          </a:prstGeom>
          <a:noFill/>
        </p:spPr>
        <p:txBody>
          <a:bodyPr wrap="square" rtlCol="0">
            <a:spAutoFit/>
          </a:bodyPr>
          <a:lstStyle/>
          <a:p>
            <a:pPr algn="r" rtl="1"/>
            <a:r>
              <a:rPr lang="en-GB" sz="2400" dirty="0" err="1">
                <a:latin typeface="Calibri" panose="020F0502020204030204" pitchFamily="34" charset="0"/>
                <a:cs typeface="Calibri" panose="020F0502020204030204" pitchFamily="34" charset="0"/>
              </a:rPr>
              <a:t>ا</a:t>
            </a:r>
            <a:r>
              <a:rPr lang="ar-SA" sz="2400" dirty="0">
                <a:latin typeface="Calibri" panose="020F0502020204030204" pitchFamily="34" charset="0"/>
                <a:cs typeface="Calibri" panose="020F0502020204030204" pitchFamily="34" charset="0"/>
              </a:rPr>
              <a:t>لا</a:t>
            </a:r>
            <a:r>
              <a:rPr lang="en-GB" sz="2400" dirty="0" err="1">
                <a:latin typeface="Calibri" panose="020F0502020204030204" pitchFamily="34" charset="0"/>
                <a:cs typeface="Calibri" panose="020F0502020204030204" pitchFamily="34" charset="0"/>
              </a:rPr>
              <a:t>ستغلال</a:t>
            </a:r>
            <a:endParaRPr lang="en-BE" sz="2400" dirty="0">
              <a:latin typeface="Calibri" panose="020F0502020204030204" pitchFamily="34" charset="0"/>
              <a:cs typeface="Calibri" panose="020F0502020204030204" pitchFamily="34" charset="0"/>
            </a:endParaRPr>
          </a:p>
        </p:txBody>
      </p:sp>
      <p:sp>
        <p:nvSpPr>
          <p:cNvPr id="28" name="Rectangle: Rounded Corners 27">
            <a:extLst>
              <a:ext uri="{FF2B5EF4-FFF2-40B4-BE49-F238E27FC236}">
                <a16:creationId xmlns:a16="http://schemas.microsoft.com/office/drawing/2014/main" id="{75B601CD-B07E-9B26-B7A7-3F426E0946C5}"/>
              </a:ext>
            </a:extLst>
          </p:cNvPr>
          <p:cNvSpPr/>
          <p:nvPr/>
        </p:nvSpPr>
        <p:spPr>
          <a:xfrm rot="5400000">
            <a:off x="3513713" y="-798905"/>
            <a:ext cx="2396869" cy="6631747"/>
          </a:xfrm>
          <a:prstGeom prst="roundRect">
            <a:avLst>
              <a:gd name="adj" fmla="val 20300"/>
            </a:avLst>
          </a:prstGeom>
          <a:solidFill>
            <a:srgbClr val="955F7B">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9" name="Freeform: Shape 8">
            <a:extLst>
              <a:ext uri="{FF2B5EF4-FFF2-40B4-BE49-F238E27FC236}">
                <a16:creationId xmlns:a16="http://schemas.microsoft.com/office/drawing/2014/main" id="{3DFB7822-8974-34CA-6FB3-D22CDDCD2967}"/>
              </a:ext>
            </a:extLst>
          </p:cNvPr>
          <p:cNvSpPr/>
          <p:nvPr/>
        </p:nvSpPr>
        <p:spPr>
          <a:xfrm>
            <a:off x="5495496" y="1288503"/>
            <a:ext cx="389492" cy="715498"/>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0" name="TextBox 9">
            <a:extLst>
              <a:ext uri="{FF2B5EF4-FFF2-40B4-BE49-F238E27FC236}">
                <a16:creationId xmlns:a16="http://schemas.microsoft.com/office/drawing/2014/main" id="{1AD84059-2D88-F83B-CC8C-57A8DD092C38}"/>
              </a:ext>
            </a:extLst>
          </p:cNvPr>
          <p:cNvSpPr txBox="1"/>
          <p:nvPr/>
        </p:nvSpPr>
        <p:spPr>
          <a:xfrm>
            <a:off x="6237468" y="1346272"/>
            <a:ext cx="1612832" cy="2343655"/>
          </a:xfrm>
          <a:prstGeom prst="rect">
            <a:avLst/>
          </a:prstGeom>
          <a:noFill/>
        </p:spPr>
        <p:txBody>
          <a:bodyPr wrap="square" rtlCol="0">
            <a:spAutoFit/>
          </a:bodyPr>
          <a:lstStyle/>
          <a:p>
            <a:pPr algn="r" rtl="1">
              <a:lnSpc>
                <a:spcPct val="150000"/>
              </a:lnSpc>
            </a:pPr>
            <a:r>
              <a:rPr lang="ar-SA" sz="2000" dirty="0">
                <a:latin typeface="Calibri" panose="020F0502020204030204" pitchFamily="34" charset="0"/>
                <a:cs typeface="Calibri" panose="020F0502020204030204" pitchFamily="34" charset="0"/>
              </a:rPr>
              <a:t>جسدي</a:t>
            </a:r>
            <a:endParaRPr lang="en-GB" sz="2000" dirty="0">
              <a:latin typeface="Calibri" panose="020F0502020204030204" pitchFamily="34" charset="0"/>
              <a:cs typeface="Calibri" panose="020F0502020204030204" pitchFamily="34" charset="0"/>
            </a:endParaRPr>
          </a:p>
          <a:p>
            <a:pPr algn="r" rtl="1">
              <a:lnSpc>
                <a:spcPct val="150000"/>
              </a:lnSpc>
            </a:pPr>
            <a:endParaRPr lang="en-GB" sz="2000" dirty="0">
              <a:latin typeface="Calibri" panose="020F0502020204030204" pitchFamily="34" charset="0"/>
              <a:cs typeface="Calibri" panose="020F0502020204030204" pitchFamily="34" charset="0"/>
            </a:endParaRPr>
          </a:p>
          <a:p>
            <a:pPr algn="r" rtl="1">
              <a:lnSpc>
                <a:spcPct val="150000"/>
              </a:lnSpc>
            </a:pPr>
            <a:r>
              <a:rPr lang="en-GB" sz="2000" dirty="0">
                <a:latin typeface="Calibri" panose="020F0502020204030204" pitchFamily="34" charset="0"/>
                <a:cs typeface="Calibri" panose="020F0502020204030204" pitchFamily="34" charset="0"/>
              </a:rPr>
              <a:t>جنسي</a:t>
            </a:r>
          </a:p>
          <a:p>
            <a:pPr algn="r" rtl="1">
              <a:lnSpc>
                <a:spcPct val="150000"/>
              </a:lnSpc>
            </a:pPr>
            <a:endParaRPr lang="en-GB" sz="2000" dirty="0">
              <a:latin typeface="Calibri" panose="020F0502020204030204" pitchFamily="34" charset="0"/>
              <a:cs typeface="Calibri" panose="020F0502020204030204" pitchFamily="34" charset="0"/>
            </a:endParaRPr>
          </a:p>
          <a:p>
            <a:pPr algn="r" rtl="1">
              <a:lnSpc>
                <a:spcPct val="150000"/>
              </a:lnSpc>
            </a:pPr>
            <a:r>
              <a:rPr lang="en-GB" sz="2000" dirty="0">
                <a:latin typeface="Calibri" panose="020F0502020204030204" pitchFamily="34" charset="0"/>
                <a:cs typeface="Calibri" panose="020F0502020204030204" pitchFamily="34" charset="0"/>
              </a:rPr>
              <a:t>عاطفي</a:t>
            </a:r>
            <a:endParaRPr lang="en-BE" sz="20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A15976B-F044-99DD-0FD0-62ABBBBDFED8}"/>
              </a:ext>
            </a:extLst>
          </p:cNvPr>
          <p:cNvSpPr txBox="1"/>
          <p:nvPr/>
        </p:nvSpPr>
        <p:spPr>
          <a:xfrm>
            <a:off x="1228036" y="1347084"/>
            <a:ext cx="1110858" cy="1631216"/>
          </a:xfrm>
          <a:prstGeom prst="rect">
            <a:avLst/>
          </a:prstGeom>
          <a:noFill/>
        </p:spPr>
        <p:txBody>
          <a:bodyPr wrap="square">
            <a:spAutoFit/>
          </a:bodyPr>
          <a:lstStyle/>
          <a:p>
            <a:pPr algn="ctr" rtl="1"/>
            <a:r>
              <a:rPr lang="en-CA" sz="10000" b="1" dirty="0">
                <a:solidFill>
                  <a:schemeClr val="accent2">
                    <a:lumMod val="75000"/>
                  </a:schemeClr>
                </a:solidFill>
                <a:latin typeface="Britannic Bold" panose="020B0903060703020204" pitchFamily="34" charset="0"/>
              </a:rPr>
              <a:t>!</a:t>
            </a:r>
            <a:endParaRPr lang="en-CA" sz="10000" dirty="0">
              <a:solidFill>
                <a:schemeClr val="accent2">
                  <a:lumMod val="75000"/>
                </a:schemeClr>
              </a:solidFill>
            </a:endParaRPr>
          </a:p>
        </p:txBody>
      </p:sp>
      <p:sp>
        <p:nvSpPr>
          <p:cNvPr id="4" name="TextBox 3">
            <a:extLst>
              <a:ext uri="{FF2B5EF4-FFF2-40B4-BE49-F238E27FC236}">
                <a16:creationId xmlns:a16="http://schemas.microsoft.com/office/drawing/2014/main" id="{770E9B2E-BD7D-B22D-61D1-1ECFC92C8280}"/>
              </a:ext>
            </a:extLst>
          </p:cNvPr>
          <p:cNvSpPr txBox="1"/>
          <p:nvPr/>
        </p:nvSpPr>
        <p:spPr>
          <a:xfrm>
            <a:off x="2956853" y="1758559"/>
            <a:ext cx="1799975" cy="461665"/>
          </a:xfrm>
          <a:prstGeom prst="rect">
            <a:avLst/>
          </a:prstGeom>
          <a:noFill/>
        </p:spPr>
        <p:txBody>
          <a:bodyPr wrap="square" rtlCol="0">
            <a:spAutoFit/>
          </a:bodyPr>
          <a:lstStyle/>
          <a:p>
            <a:pPr algn="r" rtl="1"/>
            <a:r>
              <a:rPr lang="ar-SA" sz="2400" dirty="0">
                <a:latin typeface="Calibri" panose="020F0502020204030204" pitchFamily="34" charset="0"/>
                <a:cs typeface="Calibri" panose="020F0502020204030204" pitchFamily="34" charset="0"/>
              </a:rPr>
              <a:t>ال</a:t>
            </a:r>
            <a:r>
              <a:rPr lang="en-GB" sz="2400" dirty="0" err="1">
                <a:latin typeface="Calibri" panose="020F0502020204030204" pitchFamily="34" charset="0"/>
                <a:cs typeface="Calibri" panose="020F0502020204030204" pitchFamily="34" charset="0"/>
              </a:rPr>
              <a:t>إساءة</a:t>
            </a:r>
            <a:endParaRPr lang="en-BE"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EC01A11-7939-1C9E-6C38-3D2423C9FE86}"/>
              </a:ext>
            </a:extLst>
          </p:cNvPr>
          <p:cNvSpPr txBox="1"/>
          <p:nvPr/>
        </p:nvSpPr>
        <p:spPr>
          <a:xfrm>
            <a:off x="2019310" y="2223290"/>
            <a:ext cx="1110858" cy="1631216"/>
          </a:xfrm>
          <a:prstGeom prst="rect">
            <a:avLst/>
          </a:prstGeom>
          <a:noFill/>
        </p:spPr>
        <p:txBody>
          <a:bodyPr wrap="square">
            <a:spAutoFit/>
          </a:bodyPr>
          <a:lstStyle/>
          <a:p>
            <a:pPr algn="ctr" rtl="1"/>
            <a:r>
              <a:rPr lang="en-CA" sz="10000" b="1" dirty="0">
                <a:solidFill>
                  <a:schemeClr val="accent2">
                    <a:lumMod val="75000"/>
                  </a:schemeClr>
                </a:solidFill>
                <a:latin typeface="Britannic Bold" panose="020B0903060703020204" pitchFamily="34" charset="0"/>
              </a:rPr>
              <a:t>!</a:t>
            </a:r>
            <a:endParaRPr lang="en-CA" sz="10000" dirty="0">
              <a:solidFill>
                <a:schemeClr val="accent2">
                  <a:lumMod val="75000"/>
                </a:schemeClr>
              </a:solidFill>
            </a:endParaRPr>
          </a:p>
        </p:txBody>
      </p:sp>
      <p:sp>
        <p:nvSpPr>
          <p:cNvPr id="7" name="TextBox 6">
            <a:extLst>
              <a:ext uri="{FF2B5EF4-FFF2-40B4-BE49-F238E27FC236}">
                <a16:creationId xmlns:a16="http://schemas.microsoft.com/office/drawing/2014/main" id="{350BDDE4-772C-BF7A-D4DD-07B35A711FBB}"/>
              </a:ext>
            </a:extLst>
          </p:cNvPr>
          <p:cNvSpPr txBox="1"/>
          <p:nvPr/>
        </p:nvSpPr>
        <p:spPr>
          <a:xfrm>
            <a:off x="2943025" y="2733147"/>
            <a:ext cx="1799975" cy="461665"/>
          </a:xfrm>
          <a:prstGeom prst="rect">
            <a:avLst/>
          </a:prstGeom>
          <a:noFill/>
        </p:spPr>
        <p:txBody>
          <a:bodyPr wrap="square" rtlCol="0">
            <a:spAutoFit/>
          </a:bodyPr>
          <a:lstStyle/>
          <a:p>
            <a:pPr algn="r" rtl="1"/>
            <a:r>
              <a:rPr lang="ar-SA" sz="2400" dirty="0">
                <a:latin typeface="Calibri" panose="020F0502020204030204" pitchFamily="34" charset="0"/>
                <a:cs typeface="Calibri" panose="020F0502020204030204" pitchFamily="34" charset="0"/>
              </a:rPr>
              <a:t>ال</a:t>
            </a:r>
            <a:r>
              <a:rPr lang="en-GB" sz="2400" dirty="0" err="1">
                <a:latin typeface="Calibri" panose="020F0502020204030204" pitchFamily="34" charset="0"/>
                <a:cs typeface="Calibri" panose="020F0502020204030204" pitchFamily="34" charset="0"/>
              </a:rPr>
              <a:t>عنف</a:t>
            </a:r>
            <a:endParaRPr lang="en-BE" sz="2400" dirty="0">
              <a:latin typeface="Calibri" panose="020F0502020204030204" pitchFamily="34" charset="0"/>
              <a:cs typeface="Calibri" panose="020F0502020204030204" pitchFamily="34" charset="0"/>
            </a:endParaRPr>
          </a:p>
        </p:txBody>
      </p:sp>
      <p:sp>
        <p:nvSpPr>
          <p:cNvPr id="29" name="Freeform: Shape 28">
            <a:extLst>
              <a:ext uri="{FF2B5EF4-FFF2-40B4-BE49-F238E27FC236}">
                <a16:creationId xmlns:a16="http://schemas.microsoft.com/office/drawing/2014/main" id="{FE6DD380-D97B-5E65-5409-EB8AAB5CADB5}"/>
              </a:ext>
            </a:extLst>
          </p:cNvPr>
          <p:cNvSpPr/>
          <p:nvPr/>
        </p:nvSpPr>
        <p:spPr>
          <a:xfrm>
            <a:off x="5495496" y="2224202"/>
            <a:ext cx="389492" cy="715498"/>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0" name="Freeform: Shape 29">
            <a:extLst>
              <a:ext uri="{FF2B5EF4-FFF2-40B4-BE49-F238E27FC236}">
                <a16:creationId xmlns:a16="http://schemas.microsoft.com/office/drawing/2014/main" id="{4B06AE88-3653-EBB8-C1E8-5C7C818451EB}"/>
              </a:ext>
            </a:extLst>
          </p:cNvPr>
          <p:cNvSpPr/>
          <p:nvPr/>
        </p:nvSpPr>
        <p:spPr>
          <a:xfrm>
            <a:off x="5495496" y="3110871"/>
            <a:ext cx="389492" cy="715498"/>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Tree>
    <p:extLst>
      <p:ext uri="{BB962C8B-B14F-4D97-AF65-F5344CB8AC3E}">
        <p14:creationId xmlns:p14="http://schemas.microsoft.com/office/powerpoint/2010/main" val="1451868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76150A-156B-428E-B871-27A66313D97F}"/>
              </a:ext>
            </a:extLst>
          </p:cNvPr>
          <p:cNvSpPr/>
          <p:nvPr/>
        </p:nvSpPr>
        <p:spPr>
          <a:xfrm>
            <a:off x="0" y="-1"/>
            <a:ext cx="12192000" cy="9855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lstStyle/>
          <a:p>
            <a:pPr rtl="1"/>
            <a:r>
              <a:rPr lang="ar-SA" dirty="0">
                <a:latin typeface="Calibri" panose="020F0502020204030204" pitchFamily="34" charset="0"/>
                <a:cs typeface="Calibri" panose="020F0502020204030204" pitchFamily="34" charset="0"/>
              </a:rPr>
              <a:t>نقاط التعلم الأساسية</a:t>
            </a:r>
            <a:endParaRPr lang="en-CA" dirty="0">
              <a:latin typeface="Calibri" panose="020F0502020204030204" pitchFamily="34" charset="0"/>
              <a:cs typeface="Calibri" panose="020F0502020204030204" pitchFamily="34" charset="0"/>
            </a:endParaRPr>
          </a:p>
        </p:txBody>
      </p:sp>
      <p:sp>
        <p:nvSpPr>
          <p:cNvPr id="60" name="5-Point Star 5">
            <a:extLst>
              <a:ext uri="{FF2B5EF4-FFF2-40B4-BE49-F238E27FC236}">
                <a16:creationId xmlns:a16="http://schemas.microsoft.com/office/drawing/2014/main" id="{CA51DE7D-C4EB-4482-B9BD-8251CB38B67D}"/>
              </a:ext>
            </a:extLst>
          </p:cNvPr>
          <p:cNvSpPr/>
          <p:nvPr/>
        </p:nvSpPr>
        <p:spPr>
          <a:xfrm>
            <a:off x="2226563" y="2162190"/>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61" name="5-Point Star 5">
            <a:extLst>
              <a:ext uri="{FF2B5EF4-FFF2-40B4-BE49-F238E27FC236}">
                <a16:creationId xmlns:a16="http://schemas.microsoft.com/office/drawing/2014/main" id="{ABD8A883-982A-4318-B4F5-7858ABDA3C3D}"/>
              </a:ext>
            </a:extLst>
          </p:cNvPr>
          <p:cNvSpPr/>
          <p:nvPr/>
        </p:nvSpPr>
        <p:spPr>
          <a:xfrm>
            <a:off x="8582859" y="2162190"/>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2" name="TextBox 11">
            <a:extLst>
              <a:ext uri="{FF2B5EF4-FFF2-40B4-BE49-F238E27FC236}">
                <a16:creationId xmlns:a16="http://schemas.microsoft.com/office/drawing/2014/main" id="{7881E019-1636-4457-BE3E-D785B42ACB29}"/>
              </a:ext>
            </a:extLst>
          </p:cNvPr>
          <p:cNvSpPr txBox="1"/>
          <p:nvPr/>
        </p:nvSpPr>
        <p:spPr>
          <a:xfrm>
            <a:off x="7741700" y="3717137"/>
            <a:ext cx="2733878" cy="968278"/>
          </a:xfrm>
          <a:prstGeom prst="rect">
            <a:avLst/>
          </a:prstGeom>
          <a:noFill/>
        </p:spPr>
        <p:txBody>
          <a:bodyPr wrap="square" lIns="91440" tIns="45720" rIns="91440" bIns="45720" anchor="t">
            <a:spAutoFit/>
          </a:bodyPr>
          <a:lstStyle/>
          <a:p>
            <a:pPr algn="ctr" rtl="1">
              <a:lnSpc>
                <a:spcPct val="107000"/>
              </a:lnSpc>
              <a:spcAft>
                <a:spcPts val="800"/>
              </a:spcAft>
              <a:buClr>
                <a:srgbClr val="000000"/>
              </a:buClr>
            </a:pPr>
            <a:r>
              <a:rPr lang="en-US" dirty="0">
                <a:latin typeface="Calibri" panose="020F0502020204030204" pitchFamily="34" charset="0"/>
                <a:ea typeface="Noto Sans Symbols"/>
                <a:cs typeface="Calibri" panose="020F0502020204030204" pitchFamily="34" charset="0"/>
              </a:rPr>
              <a:t>من الشائع أن يتعرض الأطفال لأنواع متعددة من الإساءة والإهمال والعنف والاستغلال</a:t>
            </a:r>
            <a:endParaRPr lang="en-US" dirty="0">
              <a:effectLst/>
              <a:latin typeface="Calibri" panose="020F0502020204030204" pitchFamily="34" charset="0"/>
              <a:ea typeface="Noto Sans Symbols"/>
              <a:cs typeface="Calibri" panose="020F0502020204030204" pitchFamily="34" charset="0"/>
            </a:endParaRPr>
          </a:p>
        </p:txBody>
      </p:sp>
      <p:sp>
        <p:nvSpPr>
          <p:cNvPr id="13" name="5-Point Star 5">
            <a:extLst>
              <a:ext uri="{FF2B5EF4-FFF2-40B4-BE49-F238E27FC236}">
                <a16:creationId xmlns:a16="http://schemas.microsoft.com/office/drawing/2014/main" id="{86C6DA94-9EAE-4187-A72F-7FF9F3B6A9A7}"/>
              </a:ext>
            </a:extLst>
          </p:cNvPr>
          <p:cNvSpPr/>
          <p:nvPr/>
        </p:nvSpPr>
        <p:spPr>
          <a:xfrm>
            <a:off x="5216653" y="2174027"/>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4" name="TextBox 3">
            <a:extLst>
              <a:ext uri="{FF2B5EF4-FFF2-40B4-BE49-F238E27FC236}">
                <a16:creationId xmlns:a16="http://schemas.microsoft.com/office/drawing/2014/main" id="{6981D8D3-EB8E-1057-F899-5517521A2ABD}"/>
              </a:ext>
            </a:extLst>
          </p:cNvPr>
          <p:cNvSpPr txBox="1"/>
          <p:nvPr/>
        </p:nvSpPr>
        <p:spPr>
          <a:xfrm>
            <a:off x="1533764" y="3711370"/>
            <a:ext cx="2422293" cy="671915"/>
          </a:xfrm>
          <a:prstGeom prst="rect">
            <a:avLst/>
          </a:prstGeom>
          <a:noFill/>
        </p:spPr>
        <p:txBody>
          <a:bodyPr wrap="square">
            <a:spAutoFit/>
          </a:bodyPr>
          <a:lstStyle/>
          <a:p>
            <a:pPr lvl="0" algn="ctr" rtl="1">
              <a:lnSpc>
                <a:spcPct val="107000"/>
              </a:lnSpc>
              <a:spcAft>
                <a:spcPts val="800"/>
              </a:spcAft>
              <a:buClr>
                <a:srgbClr val="000000"/>
              </a:buClr>
            </a:pPr>
            <a:r>
              <a:rPr lang="en-US" dirty="0">
                <a:latin typeface="Calibri" panose="020F0502020204030204" pitchFamily="34" charset="0"/>
                <a:ea typeface="Noto Sans Symbols"/>
                <a:cs typeface="Calibri" panose="020F0502020204030204" pitchFamily="34" charset="0"/>
              </a:rPr>
              <a:t>تشمل حماية الطفل كلاً </a:t>
            </a:r>
            <a:r>
              <a:rPr lang="en-US" dirty="0" err="1">
                <a:latin typeface="Calibri" panose="020F0502020204030204" pitchFamily="34" charset="0"/>
                <a:ea typeface="Noto Sans Symbols"/>
                <a:cs typeface="Calibri" panose="020F0502020204030204" pitchFamily="34" charset="0"/>
              </a:rPr>
              <a:t>من</a:t>
            </a:r>
            <a:r>
              <a:rPr lang="en-US" dirty="0">
                <a:latin typeface="Calibri" panose="020F0502020204030204" pitchFamily="34" charset="0"/>
                <a:ea typeface="Noto Sans Symbols"/>
                <a:cs typeface="Calibri" panose="020F0502020204030204" pitchFamily="34" charset="0"/>
              </a:rPr>
              <a:t> </a:t>
            </a:r>
            <a:r>
              <a:rPr lang="ar-SA" dirty="0">
                <a:latin typeface="Calibri" panose="020F0502020204030204" pitchFamily="34" charset="0"/>
                <a:ea typeface="Noto Sans Symbols"/>
                <a:cs typeface="Calibri" panose="020F0502020204030204" pitchFamily="34" charset="0"/>
              </a:rPr>
              <a:t>المنع (التصدي)</a:t>
            </a:r>
            <a:r>
              <a:rPr lang="en-US" dirty="0">
                <a:latin typeface="Calibri" panose="020F0502020204030204" pitchFamily="34" charset="0"/>
                <a:ea typeface="Noto Sans Symbols"/>
                <a:cs typeface="Calibri" panose="020F0502020204030204" pitchFamily="34" charset="0"/>
              </a:rPr>
              <a:t> والاستجابة</a:t>
            </a:r>
            <a:endParaRPr lang="en-US" dirty="0">
              <a:effectLst/>
              <a:latin typeface="Calibri" panose="020F0502020204030204" pitchFamily="34" charset="0"/>
              <a:ea typeface="Noto Sans Symbols"/>
              <a:cs typeface="Calibri" panose="020F0502020204030204" pitchFamily="34" charset="0"/>
            </a:endParaRPr>
          </a:p>
        </p:txBody>
      </p:sp>
      <p:sp>
        <p:nvSpPr>
          <p:cNvPr id="5" name="TextBox 4">
            <a:extLst>
              <a:ext uri="{FF2B5EF4-FFF2-40B4-BE49-F238E27FC236}">
                <a16:creationId xmlns:a16="http://schemas.microsoft.com/office/drawing/2014/main" id="{D9632398-0D94-C191-BD27-06E692BAEB5D}"/>
              </a:ext>
            </a:extLst>
          </p:cNvPr>
          <p:cNvSpPr txBox="1"/>
          <p:nvPr/>
        </p:nvSpPr>
        <p:spPr>
          <a:xfrm>
            <a:off x="4598343" y="3711370"/>
            <a:ext cx="2288180" cy="968278"/>
          </a:xfrm>
          <a:prstGeom prst="rect">
            <a:avLst/>
          </a:prstGeom>
          <a:noFill/>
        </p:spPr>
        <p:txBody>
          <a:bodyPr wrap="square">
            <a:spAutoFit/>
          </a:bodyPr>
          <a:lstStyle/>
          <a:p>
            <a:pPr lvl="0" algn="ctr" rtl="1">
              <a:lnSpc>
                <a:spcPct val="107000"/>
              </a:lnSpc>
              <a:spcAft>
                <a:spcPts val="800"/>
              </a:spcAft>
              <a:buClr>
                <a:srgbClr val="000000"/>
              </a:buClr>
            </a:pPr>
            <a:r>
              <a:rPr lang="en-US" dirty="0">
                <a:latin typeface="Calibri" panose="020F0502020204030204" pitchFamily="34" charset="0"/>
                <a:ea typeface="Noto Sans Symbols"/>
                <a:cs typeface="Calibri" panose="020F0502020204030204" pitchFamily="34" charset="0"/>
              </a:rPr>
              <a:t>الإساءة والإهمال والعنف والاستغلال هي مخاوف تتعلق بحماية الطفل</a:t>
            </a:r>
            <a:endParaRPr lang="en-US" dirty="0">
              <a:effectLst/>
              <a:latin typeface="Calibri" panose="020F0502020204030204" pitchFamily="34" charset="0"/>
              <a:ea typeface="Noto Sans Symbols"/>
              <a:cs typeface="Calibri" panose="020F0502020204030204" pitchFamily="34" charset="0"/>
            </a:endParaRPr>
          </a:p>
        </p:txBody>
      </p:sp>
    </p:spTree>
    <p:extLst>
      <p:ext uri="{BB962C8B-B14F-4D97-AF65-F5344CB8AC3E}">
        <p14:creationId xmlns:p14="http://schemas.microsoft.com/office/powerpoint/2010/main" val="2533921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3000" b="1" dirty="0" err="1">
                <a:solidFill>
                  <a:schemeClr val="bg1"/>
                </a:solidFill>
                <a:latin typeface="Calibri" panose="020F0502020204030204" pitchFamily="34" charset="0"/>
                <a:cs typeface="Calibri" panose="020F0502020204030204" pitchFamily="34" charset="0"/>
              </a:rPr>
              <a:t>الجلسة</a:t>
            </a:r>
            <a:r>
              <a:rPr lang="en-CA" sz="3000" b="1" dirty="0">
                <a:solidFill>
                  <a:schemeClr val="bg1"/>
                </a:solidFill>
                <a:latin typeface="Calibri" panose="020F0502020204030204" pitchFamily="34" charset="0"/>
                <a:cs typeface="Calibri" panose="020F0502020204030204" pitchFamily="34" charset="0"/>
              </a:rPr>
              <a:t> </a:t>
            </a:r>
            <a:r>
              <a:rPr lang="ar-SA" sz="3000" b="1" dirty="0">
                <a:solidFill>
                  <a:schemeClr val="bg1"/>
                </a:solidFill>
                <a:latin typeface="Calibri" panose="020F0502020204030204" pitchFamily="34" charset="0"/>
                <a:cs typeface="Calibri" panose="020F0502020204030204" pitchFamily="34" charset="0"/>
              </a:rPr>
              <a:t>٣</a:t>
            </a:r>
            <a:endParaRPr lang="en-CA" sz="3000" b="1" dirty="0">
              <a:solidFill>
                <a:schemeClr val="bg1"/>
              </a:solidFill>
              <a:latin typeface="Calibri" panose="020F0502020204030204" pitchFamily="34" charset="0"/>
              <a:cs typeface="Calibri" panose="020F0502020204030204" pitchFamily="34" charset="0"/>
            </a:endParaRPr>
          </a:p>
          <a:p>
            <a:pPr algn="r" rtl="1"/>
            <a:br>
              <a:rPr lang="en-CA" b="1" dirty="0">
                <a:solidFill>
                  <a:schemeClr val="bg1"/>
                </a:solidFill>
                <a:latin typeface="Calibri" panose="020F0502020204030204" pitchFamily="34" charset="0"/>
                <a:cs typeface="Calibri" panose="020F0502020204030204" pitchFamily="34" charset="0"/>
              </a:rPr>
            </a:br>
            <a:r>
              <a:rPr lang="en-US" sz="5400" b="1" dirty="0">
                <a:solidFill>
                  <a:schemeClr val="bg1"/>
                </a:solidFill>
                <a:latin typeface="Calibri" panose="020F0502020204030204" pitchFamily="34" charset="0"/>
                <a:cs typeface="Calibri" panose="020F0502020204030204" pitchFamily="34" charset="0"/>
              </a:rPr>
              <a:t>كيف تؤثر بيئة الطفل على </a:t>
            </a:r>
            <a:r>
              <a:rPr lang="en-US" sz="5400" b="1" dirty="0" err="1">
                <a:solidFill>
                  <a:schemeClr val="bg1"/>
                </a:solidFill>
                <a:latin typeface="Calibri" panose="020F0502020204030204" pitchFamily="34" charset="0"/>
                <a:cs typeface="Calibri" panose="020F0502020204030204" pitchFamily="34" charset="0"/>
              </a:rPr>
              <a:t>سلامته</a:t>
            </a:r>
            <a:r>
              <a:rPr lang="en-US" sz="5400" b="1" dirty="0">
                <a:solidFill>
                  <a:schemeClr val="bg1"/>
                </a:solidFill>
                <a:latin typeface="Calibri" panose="020F0502020204030204" pitchFamily="34" charset="0"/>
                <a:cs typeface="Calibri" panose="020F0502020204030204" pitchFamily="34" charset="0"/>
              </a:rPr>
              <a:t> </a:t>
            </a:r>
            <a:r>
              <a:rPr lang="en-US" sz="5400" b="1" dirty="0" err="1">
                <a:solidFill>
                  <a:schemeClr val="bg1"/>
                </a:solidFill>
                <a:latin typeface="Calibri" panose="020F0502020204030204" pitchFamily="34" charset="0"/>
                <a:cs typeface="Calibri" panose="020F0502020204030204" pitchFamily="34" charset="0"/>
              </a:rPr>
              <a:t>ورفاه</a:t>
            </a:r>
            <a:r>
              <a:rPr lang="ar-SA" sz="5400" b="1" dirty="0">
                <a:solidFill>
                  <a:schemeClr val="bg1"/>
                </a:solidFill>
                <a:latin typeface="Calibri" panose="020F0502020204030204" pitchFamily="34" charset="0"/>
                <a:cs typeface="Calibri" panose="020F0502020204030204" pitchFamily="34" charset="0"/>
              </a:rPr>
              <a:t>ه</a:t>
            </a:r>
            <a:r>
              <a:rPr lang="en-US" sz="5400" b="1" dirty="0">
                <a:solidFill>
                  <a:schemeClr val="bg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91444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1E285FCE-6954-4721-AA77-342BE017FAB6}"/>
              </a:ext>
            </a:extLst>
          </p:cNvPr>
          <p:cNvSpPr txBox="1"/>
          <p:nvPr/>
        </p:nvSpPr>
        <p:spPr>
          <a:xfrm>
            <a:off x="1765505" y="4999299"/>
            <a:ext cx="4677292" cy="628708"/>
          </a:xfrm>
          <a:prstGeom prst="rect">
            <a:avLst/>
          </a:prstGeom>
          <a:solidFill>
            <a:schemeClr val="bg1"/>
          </a:solidFill>
          <a:ln>
            <a:solidFill>
              <a:schemeClr val="accent2">
                <a:lumMod val="75000"/>
              </a:schemeClr>
            </a:solidFill>
          </a:ln>
        </p:spPr>
        <p:txBody>
          <a:bodyPr wrap="square" anchor="ctr" anchorCtr="0">
            <a:noAutofit/>
          </a:bodyPr>
          <a:lstStyle/>
          <a:p>
            <a:pPr lvl="0" algn="ctr" rtl="1">
              <a:lnSpc>
                <a:spcPct val="107000"/>
              </a:lnSpc>
              <a:spcAft>
                <a:spcPts val="800"/>
              </a:spcAft>
            </a:pPr>
            <a:r>
              <a:rPr lang="en-US" sz="1600" b="1" dirty="0">
                <a:effectLst/>
                <a:latin typeface="Helvetica Neue"/>
                <a:ea typeface="Calibri" panose="020F0502020204030204" pitchFamily="34" charset="0"/>
                <a:cs typeface="Calibri" panose="020F0502020204030204" pitchFamily="34" charset="0"/>
              </a:rPr>
              <a:t>طفل</a:t>
            </a:r>
          </a:p>
        </p:txBody>
      </p:sp>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lstStyle/>
          <a:p>
            <a:pPr algn="ctr"/>
            <a:r>
              <a:rPr lang="ar-SA" sz="3200" dirty="0">
                <a:latin typeface="Calibri" panose="020F0502020204030204" pitchFamily="34" charset="0"/>
                <a:cs typeface="Calibri" panose="020F0502020204030204" pitchFamily="34" charset="0"/>
              </a:rPr>
              <a:t>تطبيق </a:t>
            </a:r>
            <a:r>
              <a:rPr lang="en-US" sz="3200" dirty="0" err="1">
                <a:latin typeface="Calibri" panose="020F0502020204030204" pitchFamily="34" charset="0"/>
                <a:cs typeface="Calibri" panose="020F0502020204030204" pitchFamily="34" charset="0"/>
              </a:rPr>
              <a:t>نهج</a:t>
            </a:r>
            <a:r>
              <a:rPr lang="ar-SA" sz="3200" dirty="0">
                <a:latin typeface="Calibri" panose="020F0502020204030204" pitchFamily="34" charset="0"/>
                <a:cs typeface="Calibri" panose="020F0502020204030204" pitchFamily="34" charset="0"/>
              </a:rPr>
              <a:t> البيئة الاجتماعية</a:t>
            </a:r>
            <a:endParaRPr lang="en-CA" sz="3200" b="1" spc="300" dirty="0">
              <a:solidFill>
                <a:schemeClr val="tx1"/>
              </a:solidFill>
              <a:latin typeface="Calibri" panose="020F0502020204030204" pitchFamily="34" charset="0"/>
              <a:cs typeface="Calibri" panose="020F0502020204030204" pitchFamily="34" charset="0"/>
            </a:endParaRPr>
          </a:p>
        </p:txBody>
      </p:sp>
      <p:grpSp>
        <p:nvGrpSpPr>
          <p:cNvPr id="44" name="Group 43">
            <a:extLst>
              <a:ext uri="{FF2B5EF4-FFF2-40B4-BE49-F238E27FC236}">
                <a16:creationId xmlns:a16="http://schemas.microsoft.com/office/drawing/2014/main" id="{232D2D53-EE73-4614-BA2B-17FF4BFE3D36}"/>
              </a:ext>
            </a:extLst>
          </p:cNvPr>
          <p:cNvGrpSpPr/>
          <p:nvPr/>
        </p:nvGrpSpPr>
        <p:grpSpPr>
          <a:xfrm>
            <a:off x="3586172" y="1346805"/>
            <a:ext cx="7801386" cy="7801386"/>
            <a:chOff x="3943574" y="1346805"/>
            <a:chExt cx="7801386" cy="7801386"/>
          </a:xfrm>
        </p:grpSpPr>
        <p:sp>
          <p:nvSpPr>
            <p:cNvPr id="33" name="Oval 32">
              <a:extLst>
                <a:ext uri="{FF2B5EF4-FFF2-40B4-BE49-F238E27FC236}">
                  <a16:creationId xmlns:a16="http://schemas.microsoft.com/office/drawing/2014/main" id="{84B4DA82-9DF5-4819-9CDB-04A5EA7B9523}"/>
                </a:ext>
              </a:extLst>
            </p:cNvPr>
            <p:cNvSpPr/>
            <p:nvPr/>
          </p:nvSpPr>
          <p:spPr>
            <a:xfrm>
              <a:off x="3943574" y="1346805"/>
              <a:ext cx="7801386" cy="78013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2" name="Oval 31">
              <a:extLst>
                <a:ext uri="{FF2B5EF4-FFF2-40B4-BE49-F238E27FC236}">
                  <a16:creationId xmlns:a16="http://schemas.microsoft.com/office/drawing/2014/main" id="{B2DA546D-2EDD-4DB7-92CD-D517EC409ABB}"/>
                </a:ext>
              </a:extLst>
            </p:cNvPr>
            <p:cNvSpPr/>
            <p:nvPr/>
          </p:nvSpPr>
          <p:spPr>
            <a:xfrm>
              <a:off x="4541599" y="1956118"/>
              <a:ext cx="6574444" cy="657444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0" name="Oval 29">
              <a:extLst>
                <a:ext uri="{FF2B5EF4-FFF2-40B4-BE49-F238E27FC236}">
                  <a16:creationId xmlns:a16="http://schemas.microsoft.com/office/drawing/2014/main" id="{20DD92F8-D6CB-42B4-9863-E94B4577E6AE}"/>
                </a:ext>
              </a:extLst>
            </p:cNvPr>
            <p:cNvSpPr/>
            <p:nvPr/>
          </p:nvSpPr>
          <p:spPr>
            <a:xfrm>
              <a:off x="5121643" y="2523285"/>
              <a:ext cx="5385038" cy="538503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9" name="Oval 28">
              <a:extLst>
                <a:ext uri="{FF2B5EF4-FFF2-40B4-BE49-F238E27FC236}">
                  <a16:creationId xmlns:a16="http://schemas.microsoft.com/office/drawing/2014/main" id="{47AB4EB1-ED40-4F21-A945-EC514FD2A7EA}"/>
                </a:ext>
              </a:extLst>
            </p:cNvPr>
            <p:cNvSpPr/>
            <p:nvPr/>
          </p:nvSpPr>
          <p:spPr>
            <a:xfrm>
              <a:off x="5741231" y="3105543"/>
              <a:ext cx="4145862" cy="414586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8" name="Oval 27">
              <a:extLst>
                <a:ext uri="{FF2B5EF4-FFF2-40B4-BE49-F238E27FC236}">
                  <a16:creationId xmlns:a16="http://schemas.microsoft.com/office/drawing/2014/main" id="{F9EB5331-BF39-4E4A-A8FE-4EAD8556F3A7}"/>
                </a:ext>
              </a:extLst>
            </p:cNvPr>
            <p:cNvSpPr/>
            <p:nvPr/>
          </p:nvSpPr>
          <p:spPr>
            <a:xfrm>
              <a:off x="6442797" y="3734452"/>
              <a:ext cx="2802940" cy="28029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nvGrpSpPr>
            <p:cNvPr id="23" name="Group 22">
              <a:extLst>
                <a:ext uri="{FF2B5EF4-FFF2-40B4-BE49-F238E27FC236}">
                  <a16:creationId xmlns:a16="http://schemas.microsoft.com/office/drawing/2014/main" id="{9AF05B56-E5B1-432B-B223-AD567EA8367C}"/>
                </a:ext>
              </a:extLst>
            </p:cNvPr>
            <p:cNvGrpSpPr/>
            <p:nvPr/>
          </p:nvGrpSpPr>
          <p:grpSpPr>
            <a:xfrm>
              <a:off x="7480949" y="4391502"/>
              <a:ext cx="671707" cy="1493118"/>
              <a:chOff x="3524508" y="2679091"/>
              <a:chExt cx="327409" cy="727787"/>
            </a:xfrm>
            <a:solidFill>
              <a:schemeClr val="accent2"/>
            </a:solidFill>
          </p:grpSpPr>
          <p:sp>
            <p:nvSpPr>
              <p:cNvPr id="24" name="Round Same Side Corner Rectangle 46">
                <a:extLst>
                  <a:ext uri="{FF2B5EF4-FFF2-40B4-BE49-F238E27FC236}">
                    <a16:creationId xmlns:a16="http://schemas.microsoft.com/office/drawing/2014/main" id="{48507F16-304A-4A9C-B6AA-E1B4EBF09BDC}"/>
                  </a:ext>
                </a:extLst>
              </p:cNvPr>
              <p:cNvSpPr/>
              <p:nvPr/>
            </p:nvSpPr>
            <p:spPr>
              <a:xfrm>
                <a:off x="3526909" y="3062732"/>
                <a:ext cx="323729" cy="344146"/>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5" name="Oval 24">
                <a:extLst>
                  <a:ext uri="{FF2B5EF4-FFF2-40B4-BE49-F238E27FC236}">
                    <a16:creationId xmlns:a16="http://schemas.microsoft.com/office/drawing/2014/main" id="{02B38E4B-1479-4912-97B6-270447ED1482}"/>
                  </a:ext>
                </a:extLst>
              </p:cNvPr>
              <p:cNvSpPr/>
              <p:nvPr/>
            </p:nvSpPr>
            <p:spPr>
              <a:xfrm>
                <a:off x="3524508" y="2679091"/>
                <a:ext cx="327409" cy="32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sp>
        <p:nvSpPr>
          <p:cNvPr id="38" name="TextBox 37">
            <a:extLst>
              <a:ext uri="{FF2B5EF4-FFF2-40B4-BE49-F238E27FC236}">
                <a16:creationId xmlns:a16="http://schemas.microsoft.com/office/drawing/2014/main" id="{45079EC1-D715-44BA-8AC7-D32E4D4257D0}"/>
              </a:ext>
            </a:extLst>
          </p:cNvPr>
          <p:cNvSpPr txBox="1"/>
          <p:nvPr/>
        </p:nvSpPr>
        <p:spPr>
          <a:xfrm>
            <a:off x="577899" y="1643075"/>
            <a:ext cx="5507496" cy="586868"/>
          </a:xfrm>
          <a:prstGeom prst="rect">
            <a:avLst/>
          </a:prstGeom>
          <a:solidFill>
            <a:schemeClr val="accent2">
              <a:lumMod val="75000"/>
            </a:schemeClr>
          </a:solidFill>
        </p:spPr>
        <p:txBody>
          <a:bodyPr wrap="square" anchor="ctr" anchorCtr="0">
            <a:noAutofit/>
          </a:bodyPr>
          <a:lstStyle/>
          <a:p>
            <a:pPr lvl="0" algn="r" rtl="1">
              <a:lnSpc>
                <a:spcPct val="107000"/>
              </a:lnSpc>
              <a:spcAft>
                <a:spcPts val="800"/>
              </a:spcAft>
            </a:pPr>
            <a:r>
              <a:rPr lang="en-US" sz="1600" b="1" dirty="0">
                <a:solidFill>
                  <a:schemeClr val="bg1"/>
                </a:solidFill>
                <a:effectLst/>
                <a:latin typeface="Helvetica Neue"/>
                <a:ea typeface="Calibri" panose="020F0502020204030204" pitchFamily="34" charset="0"/>
                <a:cs typeface="Calibri" panose="020F0502020204030204" pitchFamily="34" charset="0"/>
              </a:rPr>
              <a:t>الأعراف </a:t>
            </a:r>
            <a:r>
              <a:rPr lang="en-US" sz="1600" b="1" dirty="0" err="1">
                <a:solidFill>
                  <a:schemeClr val="bg1"/>
                </a:solidFill>
                <a:effectLst/>
                <a:latin typeface="Helvetica Neue"/>
                <a:ea typeface="Calibri" panose="020F0502020204030204" pitchFamily="34" charset="0"/>
                <a:cs typeface="Calibri" panose="020F0502020204030204" pitchFamily="34" charset="0"/>
              </a:rPr>
              <a:t>الاجتماعية</a:t>
            </a:r>
            <a:r>
              <a:rPr lang="en-US" sz="1600" b="1" dirty="0">
                <a:solidFill>
                  <a:schemeClr val="bg1"/>
                </a:solidFill>
                <a:effectLst/>
                <a:latin typeface="Helvetica Neue"/>
                <a:ea typeface="Calibri" panose="020F0502020204030204" pitchFamily="34" charset="0"/>
                <a:cs typeface="Calibri" panose="020F0502020204030204" pitchFamily="34" charset="0"/>
              </a:rPr>
              <a:t> </a:t>
            </a:r>
            <a:r>
              <a:rPr lang="en-US" sz="1600" b="1" dirty="0" err="1">
                <a:solidFill>
                  <a:schemeClr val="bg1"/>
                </a:solidFill>
                <a:effectLst/>
                <a:latin typeface="Helvetica Neue"/>
                <a:ea typeface="Calibri" panose="020F0502020204030204" pitchFamily="34" charset="0"/>
                <a:cs typeface="Calibri" panose="020F0502020204030204" pitchFamily="34" charset="0"/>
              </a:rPr>
              <a:t>الثقافية</a:t>
            </a:r>
            <a:endParaRPr lang="en-US" sz="1600" b="1" dirty="0">
              <a:solidFill>
                <a:schemeClr val="bg1"/>
              </a:solidFill>
              <a:effectLst/>
              <a:latin typeface="Helvetica Neue"/>
              <a:ea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D28891D9-FF51-48F9-AAEC-BF128056251F}"/>
              </a:ext>
            </a:extLst>
          </p:cNvPr>
          <p:cNvSpPr txBox="1"/>
          <p:nvPr/>
        </p:nvSpPr>
        <p:spPr>
          <a:xfrm>
            <a:off x="811620" y="2485203"/>
            <a:ext cx="4935657" cy="586868"/>
          </a:xfrm>
          <a:prstGeom prst="rect">
            <a:avLst/>
          </a:prstGeom>
          <a:solidFill>
            <a:schemeClr val="accent2">
              <a:lumMod val="60000"/>
              <a:lumOff val="40000"/>
            </a:schemeClr>
          </a:solidFill>
        </p:spPr>
        <p:txBody>
          <a:bodyPr wrap="square" anchor="ctr" anchorCtr="0">
            <a:noAutofit/>
          </a:bodyPr>
          <a:lstStyle/>
          <a:p>
            <a:pPr lvl="0" algn="r" rtl="1">
              <a:lnSpc>
                <a:spcPct val="107000"/>
              </a:lnSpc>
              <a:spcAft>
                <a:spcPts val="800"/>
              </a:spcAft>
            </a:pPr>
            <a:r>
              <a:rPr lang="ar-SA" sz="1600" b="1" dirty="0">
                <a:solidFill>
                  <a:schemeClr val="bg1"/>
                </a:solidFill>
                <a:effectLst/>
                <a:latin typeface="Helvetica Neue"/>
                <a:ea typeface="Calibri" panose="020F0502020204030204" pitchFamily="34" charset="0"/>
                <a:cs typeface="Calibri" panose="020F0502020204030204" pitchFamily="34" charset="0"/>
              </a:rPr>
              <a:t>ال</a:t>
            </a:r>
            <a:r>
              <a:rPr lang="en-US" sz="1600" b="1" dirty="0" err="1">
                <a:solidFill>
                  <a:schemeClr val="bg1"/>
                </a:solidFill>
                <a:effectLst/>
                <a:latin typeface="Helvetica Neue"/>
                <a:ea typeface="Calibri" panose="020F0502020204030204" pitchFamily="34" charset="0"/>
                <a:cs typeface="Calibri" panose="020F0502020204030204" pitchFamily="34" charset="0"/>
              </a:rPr>
              <a:t>مجتمع</a:t>
            </a:r>
            <a:endParaRPr lang="en-US" sz="1600" b="1" dirty="0">
              <a:solidFill>
                <a:schemeClr val="bg1"/>
              </a:solidFill>
              <a:effectLst/>
              <a:latin typeface="Helvetica Neue"/>
              <a:ea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D401039E-282F-4A23-8B58-1D50217261C8}"/>
              </a:ext>
            </a:extLst>
          </p:cNvPr>
          <p:cNvSpPr txBox="1"/>
          <p:nvPr/>
        </p:nvSpPr>
        <p:spPr>
          <a:xfrm>
            <a:off x="1135623" y="3331480"/>
            <a:ext cx="4611654" cy="586868"/>
          </a:xfrm>
          <a:prstGeom prst="rect">
            <a:avLst/>
          </a:prstGeom>
          <a:solidFill>
            <a:schemeClr val="accent2">
              <a:lumMod val="40000"/>
              <a:lumOff val="60000"/>
            </a:schemeClr>
          </a:solidFill>
        </p:spPr>
        <p:txBody>
          <a:bodyPr wrap="square" anchor="ctr" anchorCtr="0">
            <a:noAutofit/>
          </a:bodyPr>
          <a:lstStyle/>
          <a:p>
            <a:pPr lvl="0" algn="r" rtl="1">
              <a:lnSpc>
                <a:spcPct val="107000"/>
              </a:lnSpc>
              <a:spcAft>
                <a:spcPts val="800"/>
              </a:spcAft>
            </a:pPr>
            <a:r>
              <a:rPr lang="ar-SA" sz="1600" b="1" dirty="0">
                <a:effectLst/>
                <a:latin typeface="Helvetica Neue"/>
                <a:ea typeface="Calibri" panose="020F0502020204030204" pitchFamily="34" charset="0"/>
                <a:cs typeface="Calibri" panose="020F0502020204030204" pitchFamily="34" charset="0"/>
              </a:rPr>
              <a:t>المجتمع المحلي</a:t>
            </a:r>
            <a:endParaRPr lang="en-US" sz="1600" b="1" dirty="0">
              <a:effectLst/>
              <a:latin typeface="Helvetica Neue"/>
              <a:ea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CC1FBDBE-AFE4-4521-BDE8-BDF7AE574576}"/>
              </a:ext>
            </a:extLst>
          </p:cNvPr>
          <p:cNvSpPr txBox="1"/>
          <p:nvPr/>
        </p:nvSpPr>
        <p:spPr>
          <a:xfrm>
            <a:off x="1462108" y="4177757"/>
            <a:ext cx="4356191" cy="586868"/>
          </a:xfrm>
          <a:prstGeom prst="rect">
            <a:avLst/>
          </a:prstGeom>
          <a:solidFill>
            <a:schemeClr val="accent2">
              <a:lumMod val="20000"/>
              <a:lumOff val="80000"/>
            </a:schemeClr>
          </a:solidFill>
        </p:spPr>
        <p:txBody>
          <a:bodyPr wrap="square" anchor="ctr" anchorCtr="0">
            <a:noAutofit/>
          </a:bodyPr>
          <a:lstStyle/>
          <a:p>
            <a:pPr lvl="0" algn="r" rtl="1">
              <a:lnSpc>
                <a:spcPct val="107000"/>
              </a:lnSpc>
              <a:spcAft>
                <a:spcPts val="800"/>
              </a:spcAft>
            </a:pPr>
            <a:r>
              <a:rPr lang="ar-SA" sz="1600" b="1" dirty="0">
                <a:effectLst/>
                <a:latin typeface="Helvetica Neue"/>
                <a:ea typeface="Calibri" panose="020F0502020204030204" pitchFamily="34" charset="0"/>
                <a:cs typeface="Calibri" panose="020F0502020204030204" pitchFamily="34" charset="0"/>
              </a:rPr>
              <a:t>ال</a:t>
            </a:r>
            <a:r>
              <a:rPr lang="en-US" sz="1600" b="1" dirty="0" err="1">
                <a:effectLst/>
                <a:latin typeface="Helvetica Neue"/>
                <a:ea typeface="Calibri" panose="020F0502020204030204" pitchFamily="34" charset="0"/>
                <a:cs typeface="Calibri" panose="020F0502020204030204" pitchFamily="34" charset="0"/>
              </a:rPr>
              <a:t>عائلة</a:t>
            </a:r>
            <a:endParaRPr lang="en-US" sz="1600" b="1" dirty="0">
              <a:effectLst/>
              <a:latin typeface="Helvetica Neue"/>
              <a:ea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A5DC8F1B-0865-4DBB-A446-F25C6CA0AEAA}"/>
              </a:ext>
            </a:extLst>
          </p:cNvPr>
          <p:cNvSpPr txBox="1"/>
          <p:nvPr/>
        </p:nvSpPr>
        <p:spPr>
          <a:xfrm>
            <a:off x="1867737" y="5024034"/>
            <a:ext cx="4554244" cy="586868"/>
          </a:xfrm>
          <a:prstGeom prst="rect">
            <a:avLst/>
          </a:prstGeom>
          <a:solidFill>
            <a:schemeClr val="bg1"/>
          </a:solidFill>
        </p:spPr>
        <p:txBody>
          <a:bodyPr wrap="square" anchor="ctr" anchorCtr="0">
            <a:noAutofit/>
          </a:bodyPr>
          <a:lstStyle/>
          <a:p>
            <a:pPr lvl="0" algn="r" rtl="1">
              <a:lnSpc>
                <a:spcPct val="107000"/>
              </a:lnSpc>
              <a:spcAft>
                <a:spcPts val="800"/>
              </a:spcAft>
            </a:pPr>
            <a:r>
              <a:rPr lang="ar-SA" sz="1600" b="1" dirty="0">
                <a:effectLst/>
                <a:latin typeface="Helvetica Neue"/>
                <a:ea typeface="Calibri" panose="020F0502020204030204" pitchFamily="34" charset="0"/>
                <a:cs typeface="Calibri" panose="020F0502020204030204" pitchFamily="34" charset="0"/>
              </a:rPr>
              <a:t>ال</a:t>
            </a:r>
            <a:r>
              <a:rPr lang="en-US" sz="1600" b="1" dirty="0" err="1">
                <a:effectLst/>
                <a:latin typeface="Helvetica Neue"/>
                <a:ea typeface="Calibri" panose="020F0502020204030204" pitchFamily="34" charset="0"/>
                <a:cs typeface="Calibri" panose="020F0502020204030204" pitchFamily="34" charset="0"/>
              </a:rPr>
              <a:t>طفل</a:t>
            </a:r>
            <a:endParaRPr lang="en-US" sz="1600" b="1" dirty="0">
              <a:effectLst/>
              <a:latin typeface="Helvetica Neue"/>
              <a:ea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AF3B84E3-91F1-E221-8B5B-A5E60C542AD1}"/>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9CDAD7A6-6BDA-9D6F-6313-BEF20F8D79B3}"/>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5" name="Group 4">
              <a:extLst>
                <a:ext uri="{FF2B5EF4-FFF2-40B4-BE49-F238E27FC236}">
                  <a16:creationId xmlns:a16="http://schemas.microsoft.com/office/drawing/2014/main" id="{61DDE931-617D-A3F3-25DA-85FA21BCFD56}"/>
                </a:ext>
              </a:extLst>
            </p:cNvPr>
            <p:cNvGrpSpPr/>
            <p:nvPr/>
          </p:nvGrpSpPr>
          <p:grpSpPr>
            <a:xfrm>
              <a:off x="10621771" y="762700"/>
              <a:ext cx="562136" cy="634675"/>
              <a:chOff x="760175" y="830142"/>
              <a:chExt cx="867619" cy="979579"/>
            </a:xfrm>
          </p:grpSpPr>
          <p:sp>
            <p:nvSpPr>
              <p:cNvPr id="9" name="Rectangle 8">
                <a:extLst>
                  <a:ext uri="{FF2B5EF4-FFF2-40B4-BE49-F238E27FC236}">
                    <a16:creationId xmlns:a16="http://schemas.microsoft.com/office/drawing/2014/main" id="{C916BB04-9AB4-750A-00E8-5F3A94EAE8BF}"/>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latin typeface="Arial" panose="020B0604020202020204" pitchFamily="34" charset="0"/>
                    <a:cs typeface="Arial" panose="020B0604020202020204" pitchFamily="34" charset="0"/>
                  </a:rPr>
                  <a:t>٨</a:t>
                </a:r>
                <a:endParaRPr lang="en-CA"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3B14601-1070-BAC8-8FC2-AFADB722C512}"/>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6" name="Group 5">
              <a:extLst>
                <a:ext uri="{FF2B5EF4-FFF2-40B4-BE49-F238E27FC236}">
                  <a16:creationId xmlns:a16="http://schemas.microsoft.com/office/drawing/2014/main" id="{1C633E1C-4892-2860-2E1E-B38782ADBFBB}"/>
                </a:ext>
              </a:extLst>
            </p:cNvPr>
            <p:cNvGrpSpPr/>
            <p:nvPr/>
          </p:nvGrpSpPr>
          <p:grpSpPr>
            <a:xfrm>
              <a:off x="11325415" y="762701"/>
              <a:ext cx="182192" cy="634674"/>
              <a:chOff x="2121762" y="2323619"/>
              <a:chExt cx="200378" cy="825210"/>
            </a:xfrm>
          </p:grpSpPr>
          <p:sp>
            <p:nvSpPr>
              <p:cNvPr id="7" name="Isosceles Triangle 6">
                <a:extLst>
                  <a:ext uri="{FF2B5EF4-FFF2-40B4-BE49-F238E27FC236}">
                    <a16:creationId xmlns:a16="http://schemas.microsoft.com/office/drawing/2014/main" id="{80CC26C6-8FB0-800A-8C78-7B44F4EB9B96}"/>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Rectangle 7">
                <a:extLst>
                  <a:ext uri="{FF2B5EF4-FFF2-40B4-BE49-F238E27FC236}">
                    <a16:creationId xmlns:a16="http://schemas.microsoft.com/office/drawing/2014/main" id="{50C152D8-D4BB-F69A-B6F2-8FB0D121D5D2}"/>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spTree>
    <p:extLst>
      <p:ext uri="{BB962C8B-B14F-4D97-AF65-F5344CB8AC3E}">
        <p14:creationId xmlns:p14="http://schemas.microsoft.com/office/powerpoint/2010/main" val="821735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45E20069-62FA-B9BF-E1AB-3F2A3F04275B}"/>
              </a:ext>
            </a:extLst>
          </p:cNvPr>
          <p:cNvSpPr txBox="1">
            <a:spLocks/>
          </p:cNvSpPr>
          <p:nvPr/>
        </p:nvSpPr>
        <p:spPr>
          <a:xfrm>
            <a:off x="910686" y="286683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5400" b="1" dirty="0">
                <a:solidFill>
                  <a:schemeClr val="bg1">
                    <a:lumMod val="75000"/>
                  </a:schemeClr>
                </a:solidFill>
                <a:latin typeface="Calibri" panose="020F0502020204030204" pitchFamily="34" charset="0"/>
                <a:cs typeface="Calibri" panose="020F0502020204030204" pitchFamily="34" charset="0"/>
              </a:rPr>
              <a:t>شريحة إضافية لملاحظات الميسر</a:t>
            </a:r>
          </a:p>
        </p:txBody>
      </p:sp>
    </p:spTree>
    <p:extLst>
      <p:ext uri="{BB962C8B-B14F-4D97-AF65-F5344CB8AC3E}">
        <p14:creationId xmlns:p14="http://schemas.microsoft.com/office/powerpoint/2010/main" val="2122655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F359DF82-6D61-8A9B-2016-B4CE7F33C308}"/>
              </a:ext>
            </a:extLst>
          </p:cNvPr>
          <p:cNvGrpSpPr/>
          <p:nvPr/>
        </p:nvGrpSpPr>
        <p:grpSpPr>
          <a:xfrm>
            <a:off x="8441457" y="3730650"/>
            <a:ext cx="2605132" cy="2177067"/>
            <a:chOff x="6753502" y="4766094"/>
            <a:chExt cx="1164705" cy="1044047"/>
          </a:xfrm>
          <a:solidFill>
            <a:schemeClr val="accent2">
              <a:lumMod val="20000"/>
              <a:lumOff val="80000"/>
            </a:schemeClr>
          </a:solidFill>
        </p:grpSpPr>
        <p:grpSp>
          <p:nvGrpSpPr>
            <p:cNvPr id="28" name="Group 27">
              <a:extLst>
                <a:ext uri="{FF2B5EF4-FFF2-40B4-BE49-F238E27FC236}">
                  <a16:creationId xmlns:a16="http://schemas.microsoft.com/office/drawing/2014/main" id="{4D07FB8C-FC00-FC4E-CF4C-71CAF94B1BDB}"/>
                </a:ext>
              </a:extLst>
            </p:cNvPr>
            <p:cNvGrpSpPr/>
            <p:nvPr/>
          </p:nvGrpSpPr>
          <p:grpSpPr>
            <a:xfrm>
              <a:off x="6753502" y="5024349"/>
              <a:ext cx="500332" cy="459236"/>
              <a:chOff x="6376458" y="4851543"/>
              <a:chExt cx="774687" cy="711057"/>
            </a:xfrm>
            <a:grpFill/>
          </p:grpSpPr>
          <p:sp>
            <p:nvSpPr>
              <p:cNvPr id="35" name="Trapezoid 34">
                <a:extLst>
                  <a:ext uri="{FF2B5EF4-FFF2-40B4-BE49-F238E27FC236}">
                    <a16:creationId xmlns:a16="http://schemas.microsoft.com/office/drawing/2014/main" id="{7251EF90-B2AF-FD35-775E-09C766B8E8C3}"/>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6" name="Rectangle 35">
                <a:extLst>
                  <a:ext uri="{FF2B5EF4-FFF2-40B4-BE49-F238E27FC236}">
                    <a16:creationId xmlns:a16="http://schemas.microsoft.com/office/drawing/2014/main" id="{1E58B8E9-2CB5-2F2A-79C0-79C311451AE3}"/>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grpSp>
          <p:nvGrpSpPr>
            <p:cNvPr id="29" name="Group 28">
              <a:extLst>
                <a:ext uri="{FF2B5EF4-FFF2-40B4-BE49-F238E27FC236}">
                  <a16:creationId xmlns:a16="http://schemas.microsoft.com/office/drawing/2014/main" id="{C784F9DF-9063-9BB9-9C4A-28DFFC8760C4}"/>
                </a:ext>
              </a:extLst>
            </p:cNvPr>
            <p:cNvGrpSpPr/>
            <p:nvPr/>
          </p:nvGrpSpPr>
          <p:grpSpPr>
            <a:xfrm>
              <a:off x="7300192" y="4766094"/>
              <a:ext cx="500332" cy="459236"/>
              <a:chOff x="6376458" y="4851543"/>
              <a:chExt cx="774687" cy="711057"/>
            </a:xfrm>
            <a:grpFill/>
          </p:grpSpPr>
          <p:sp>
            <p:nvSpPr>
              <p:cNvPr id="33" name="Trapezoid 32">
                <a:extLst>
                  <a:ext uri="{FF2B5EF4-FFF2-40B4-BE49-F238E27FC236}">
                    <a16:creationId xmlns:a16="http://schemas.microsoft.com/office/drawing/2014/main" id="{598B6CA1-71FD-5F0B-AF16-4046D7AE3D5D}"/>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4" name="Rectangle 33">
                <a:extLst>
                  <a:ext uri="{FF2B5EF4-FFF2-40B4-BE49-F238E27FC236}">
                    <a16:creationId xmlns:a16="http://schemas.microsoft.com/office/drawing/2014/main" id="{08126841-7274-6457-DB75-8D9693255C9A}"/>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grpSp>
          <p:nvGrpSpPr>
            <p:cNvPr id="30" name="Group 29">
              <a:extLst>
                <a:ext uri="{FF2B5EF4-FFF2-40B4-BE49-F238E27FC236}">
                  <a16:creationId xmlns:a16="http://schemas.microsoft.com/office/drawing/2014/main" id="{39C9F978-6F67-1563-A5E4-9C88E4A5A9A6}"/>
                </a:ext>
              </a:extLst>
            </p:cNvPr>
            <p:cNvGrpSpPr/>
            <p:nvPr/>
          </p:nvGrpSpPr>
          <p:grpSpPr>
            <a:xfrm>
              <a:off x="7417875" y="5350905"/>
              <a:ext cx="500332" cy="459236"/>
              <a:chOff x="6376458" y="4851543"/>
              <a:chExt cx="774687" cy="711057"/>
            </a:xfrm>
            <a:grpFill/>
          </p:grpSpPr>
          <p:sp>
            <p:nvSpPr>
              <p:cNvPr id="31" name="Trapezoid 30">
                <a:extLst>
                  <a:ext uri="{FF2B5EF4-FFF2-40B4-BE49-F238E27FC236}">
                    <a16:creationId xmlns:a16="http://schemas.microsoft.com/office/drawing/2014/main" id="{AA034342-630D-7F24-F449-4A811E8EF538}"/>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2" name="Rectangle 31">
                <a:extLst>
                  <a:ext uri="{FF2B5EF4-FFF2-40B4-BE49-F238E27FC236}">
                    <a16:creationId xmlns:a16="http://schemas.microsoft.com/office/drawing/2014/main" id="{6DE95A17-E6BD-7A59-A73C-9820492AD0ED}"/>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grpSp>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pPr rtl="1"/>
            <a:r>
              <a:rPr lang="en-US" dirty="0">
                <a:latin typeface="Calibri" panose="020F0502020204030204" pitchFamily="34" charset="0"/>
                <a:cs typeface="Calibri" panose="020F0502020204030204" pitchFamily="34" charset="0"/>
              </a:rPr>
              <a:t>الأعراف </a:t>
            </a:r>
            <a:r>
              <a:rPr lang="en-US" dirty="0" err="1">
                <a:latin typeface="Calibri" panose="020F0502020204030204" pitchFamily="34" charset="0"/>
                <a:cs typeface="Calibri" panose="020F0502020204030204" pitchFamily="34" charset="0"/>
              </a:rPr>
              <a:t>الاجتماعية</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الثقافية</a:t>
            </a:r>
            <a:endParaRPr lang="en-CA"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26FA3BE-8023-42EA-98FB-6DD9CA4C9C47}"/>
              </a:ext>
            </a:extLst>
          </p:cNvPr>
          <p:cNvSpPr txBox="1"/>
          <p:nvPr/>
        </p:nvSpPr>
        <p:spPr>
          <a:xfrm>
            <a:off x="1910080" y="4091039"/>
            <a:ext cx="8227431" cy="307777"/>
          </a:xfrm>
          <a:prstGeom prst="rect">
            <a:avLst/>
          </a:prstGeom>
          <a:noFill/>
        </p:spPr>
        <p:txBody>
          <a:bodyPr wrap="square">
            <a:spAutoFit/>
          </a:bodyPr>
          <a:lstStyle/>
          <a:p>
            <a:pPr algn="r" rtl="1"/>
            <a:r>
              <a:rPr lang="en-US" sz="1400" i="1" dirty="0">
                <a:solidFill>
                  <a:schemeClr val="bg1"/>
                </a:solidFill>
                <a:latin typeface="Helvetica Neue"/>
                <a:ea typeface="Calibri" panose="020F0502020204030204" pitchFamily="34" charset="0"/>
                <a:cs typeface="Calibri" panose="020F0502020204030204" pitchFamily="34" charset="0"/>
              </a:rPr>
              <a:t>المصدر: المعايير الدنيا لحماية الطفل في العمل الإنساني</a:t>
            </a:r>
          </a:p>
        </p:txBody>
      </p:sp>
      <p:sp>
        <p:nvSpPr>
          <p:cNvPr id="6" name="TextBox 5">
            <a:extLst>
              <a:ext uri="{FF2B5EF4-FFF2-40B4-BE49-F238E27FC236}">
                <a16:creationId xmlns:a16="http://schemas.microsoft.com/office/drawing/2014/main" id="{6CE15A89-B414-2387-C05F-4D6B6BAD744F}"/>
              </a:ext>
            </a:extLst>
          </p:cNvPr>
          <p:cNvSpPr txBox="1"/>
          <p:nvPr/>
        </p:nvSpPr>
        <p:spPr>
          <a:xfrm>
            <a:off x="4159401" y="5000263"/>
            <a:ext cx="6568849" cy="523220"/>
          </a:xfrm>
          <a:prstGeom prst="rect">
            <a:avLst/>
          </a:prstGeom>
          <a:noFill/>
        </p:spPr>
        <p:txBody>
          <a:bodyPr wrap="square">
            <a:spAutoFit/>
          </a:bodyPr>
          <a:lstStyle/>
          <a:p>
            <a:pPr algn="r" rtl="1"/>
            <a:r>
              <a:rPr lang="en-US" sz="1400"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المصدر: التحالف من أجل حماية الطفل في العمل الإنساني. </a:t>
            </a:r>
            <a:r>
              <a:rPr lang="ar-SA" sz="1400"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(٢٠١٩). </a:t>
            </a:r>
            <a:r>
              <a:rPr lang="en-US" sz="1400" i="1"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المعايير</a:t>
            </a:r>
            <a:r>
              <a:rPr lang="en-US" sz="1400"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الدنيا لحماية الطفل في العمل الإنساني</a:t>
            </a:r>
          </a:p>
        </p:txBody>
      </p:sp>
      <p:sp>
        <p:nvSpPr>
          <p:cNvPr id="4" name="Rectangle: Rounded Corners 3">
            <a:extLst>
              <a:ext uri="{FF2B5EF4-FFF2-40B4-BE49-F238E27FC236}">
                <a16:creationId xmlns:a16="http://schemas.microsoft.com/office/drawing/2014/main" id="{8C911F63-D700-836C-9F4B-3E8B3B19B37A}"/>
              </a:ext>
            </a:extLst>
          </p:cNvPr>
          <p:cNvSpPr/>
          <p:nvPr/>
        </p:nvSpPr>
        <p:spPr>
          <a:xfrm>
            <a:off x="3547149" y="1884884"/>
            <a:ext cx="7236215" cy="6220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lgn="r" rtl="1"/>
            <a:r>
              <a:rPr lang="en-CA" sz="2000" b="1" dirty="0">
                <a:solidFill>
                  <a:schemeClr val="tx1"/>
                </a:solidFill>
                <a:latin typeface="Calibri" panose="020F0502020204030204" pitchFamily="34" charset="0"/>
                <a:cs typeface="Calibri" panose="020F0502020204030204" pitchFamily="34" charset="0"/>
              </a:rPr>
              <a:t>الأعراف الاجتماعية</a:t>
            </a:r>
          </a:p>
        </p:txBody>
      </p:sp>
      <p:pic>
        <p:nvPicPr>
          <p:cNvPr id="5" name="Google Shape;98;p8">
            <a:extLst>
              <a:ext uri="{FF2B5EF4-FFF2-40B4-BE49-F238E27FC236}">
                <a16:creationId xmlns:a16="http://schemas.microsoft.com/office/drawing/2014/main" id="{BCA11E43-6347-CD05-8E7C-84CD04ABF2EA}"/>
              </a:ext>
            </a:extLst>
          </p:cNvPr>
          <p:cNvPicPr preferRelativeResize="0"/>
          <p:nvPr/>
        </p:nvPicPr>
        <p:blipFill rotWithShape="1">
          <a:blip r:embed="rId3">
            <a:alphaModFix/>
          </a:blip>
          <a:srcRect/>
          <a:stretch/>
        </p:blipFill>
        <p:spPr>
          <a:xfrm>
            <a:off x="1001002" y="1649388"/>
            <a:ext cx="2752290" cy="3797394"/>
          </a:xfrm>
          <a:prstGeom prst="rect">
            <a:avLst/>
          </a:prstGeom>
          <a:noFill/>
          <a:ln w="9525" cap="flat" cmpd="sng">
            <a:solidFill>
              <a:schemeClr val="accent2">
                <a:lumMod val="75000"/>
              </a:schemeClr>
            </a:solidFill>
            <a:prstDash val="solid"/>
            <a:round/>
            <a:headEnd type="none" w="sm" len="sm"/>
            <a:tailEnd type="none" w="sm" len="sm"/>
          </a:ln>
        </p:spPr>
      </p:pic>
      <p:sp>
        <p:nvSpPr>
          <p:cNvPr id="7" name="TextBox 6">
            <a:extLst>
              <a:ext uri="{FF2B5EF4-FFF2-40B4-BE49-F238E27FC236}">
                <a16:creationId xmlns:a16="http://schemas.microsoft.com/office/drawing/2014/main" id="{C3C1FD46-281F-09B5-1DF6-D3FF27D325AE}"/>
              </a:ext>
            </a:extLst>
          </p:cNvPr>
          <p:cNvSpPr txBox="1"/>
          <p:nvPr/>
        </p:nvSpPr>
        <p:spPr>
          <a:xfrm>
            <a:off x="4159400" y="2880192"/>
            <a:ext cx="6568850" cy="1323439"/>
          </a:xfrm>
          <a:prstGeom prst="rect">
            <a:avLst/>
          </a:prstGeom>
          <a:noFill/>
        </p:spPr>
        <p:txBody>
          <a:bodyPr wrap="square">
            <a:spAutoFit/>
          </a:bodyPr>
          <a:lstStyle/>
          <a:p>
            <a:pPr algn="r" rtl="1"/>
            <a:r>
              <a:rPr lang="en-US" sz="2000" dirty="0">
                <a:latin typeface="Arial" panose="020B0604020202020204" pitchFamily="34" charset="0"/>
                <a:ea typeface="Calibri" panose="020F0502020204030204" pitchFamily="34" charset="0"/>
                <a:cs typeface="Arial" panose="020B0604020202020204" pitchFamily="34" charset="0"/>
              </a:rPr>
              <a:t>"</a:t>
            </a:r>
            <a:r>
              <a:rPr lang="en-US" sz="2000" dirty="0">
                <a:latin typeface="Calibri" panose="020F0502020204030204" pitchFamily="34" charset="0"/>
                <a:ea typeface="Calibri" panose="020F0502020204030204" pitchFamily="34" charset="0"/>
                <a:cs typeface="Calibri" panose="020F0502020204030204" pitchFamily="34" charset="0"/>
              </a:rPr>
              <a:t>الأعراف الاجتماعية هي قواعد سلوك متوقعة ومدعومة بشكل عام في سياق معين. يمكن منع العنف وسوء المعاملة والإهمال والاستغلال من خلال الأعراف الاجتماعية الإيجابية أو يمكن أن تدعمها الأعراف الاجتماعية السلبية ، مثل "حق" الوالدين في ضرب أطفالهم ".</a:t>
            </a:r>
          </a:p>
        </p:txBody>
      </p:sp>
    </p:spTree>
    <p:extLst>
      <p:ext uri="{BB962C8B-B14F-4D97-AF65-F5344CB8AC3E}">
        <p14:creationId xmlns:p14="http://schemas.microsoft.com/office/powerpoint/2010/main" val="2915600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132E73-D641-76D8-7E41-83D97E657617}"/>
              </a:ext>
            </a:extLst>
          </p:cNvPr>
          <p:cNvGrpSpPr/>
          <p:nvPr/>
        </p:nvGrpSpPr>
        <p:grpSpPr>
          <a:xfrm>
            <a:off x="1283573" y="1224950"/>
            <a:ext cx="9624853" cy="5227844"/>
            <a:chOff x="1096510" y="1361642"/>
            <a:chExt cx="9224023" cy="5350202"/>
          </a:xfrm>
        </p:grpSpPr>
        <p:cxnSp>
          <p:nvCxnSpPr>
            <p:cNvPr id="35" name="Straight Connector 34">
              <a:extLst>
                <a:ext uri="{FF2B5EF4-FFF2-40B4-BE49-F238E27FC236}">
                  <a16:creationId xmlns:a16="http://schemas.microsoft.com/office/drawing/2014/main" id="{F7FDEC2F-F4A2-B895-D9A7-2A49D8F0E91B}"/>
                </a:ext>
              </a:extLst>
            </p:cNvPr>
            <p:cNvCxnSpPr>
              <a:cxnSpLocks/>
            </p:cNvCxnSpPr>
            <p:nvPr/>
          </p:nvCxnSpPr>
          <p:spPr>
            <a:xfrm>
              <a:off x="2757466" y="5473165"/>
              <a:ext cx="0" cy="418327"/>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B4E77C3-8B82-D126-9885-8323015E1F8B}"/>
                </a:ext>
              </a:extLst>
            </p:cNvPr>
            <p:cNvCxnSpPr/>
            <p:nvPr/>
          </p:nvCxnSpPr>
          <p:spPr>
            <a:xfrm>
              <a:off x="7827349" y="6095398"/>
              <a:ext cx="0" cy="418327"/>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1F8F58-34A0-8A0B-87A1-FB0EE1E87211}"/>
                </a:ext>
              </a:extLst>
            </p:cNvPr>
            <p:cNvCxnSpPr/>
            <p:nvPr/>
          </p:nvCxnSpPr>
          <p:spPr>
            <a:xfrm>
              <a:off x="4314918" y="5771162"/>
              <a:ext cx="0" cy="418327"/>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73BFAC5-374C-D47E-EC06-EAB33A8310A9}"/>
                </a:ext>
              </a:extLst>
            </p:cNvPr>
            <p:cNvCxnSpPr/>
            <p:nvPr/>
          </p:nvCxnSpPr>
          <p:spPr>
            <a:xfrm>
              <a:off x="5659462" y="5473166"/>
              <a:ext cx="0" cy="418327"/>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BFDD5277-0D45-0F68-36A0-CF8F067FD2AD}"/>
                </a:ext>
              </a:extLst>
            </p:cNvPr>
            <p:cNvSpPr/>
            <p:nvPr/>
          </p:nvSpPr>
          <p:spPr>
            <a:xfrm rot="18978376">
              <a:off x="9174880" y="4882161"/>
              <a:ext cx="922878" cy="1778001"/>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nvGrpSpPr>
            <p:cNvPr id="4" name="Group 3">
              <a:extLst>
                <a:ext uri="{FF2B5EF4-FFF2-40B4-BE49-F238E27FC236}">
                  <a16:creationId xmlns:a16="http://schemas.microsoft.com/office/drawing/2014/main" id="{13588C8B-0D03-A523-B2F0-BED1B595D64E}"/>
                </a:ext>
              </a:extLst>
            </p:cNvPr>
            <p:cNvGrpSpPr/>
            <p:nvPr/>
          </p:nvGrpSpPr>
          <p:grpSpPr>
            <a:xfrm>
              <a:off x="1096510" y="1361642"/>
              <a:ext cx="9224023" cy="4827846"/>
              <a:chOff x="1153158" y="1447801"/>
              <a:chExt cx="10167763" cy="4983532"/>
            </a:xfrm>
            <a:solidFill>
              <a:schemeClr val="accent2">
                <a:lumMod val="75000"/>
              </a:schemeClr>
            </a:solidFill>
          </p:grpSpPr>
          <p:sp>
            <p:nvSpPr>
              <p:cNvPr id="5" name="Oval 4">
                <a:extLst>
                  <a:ext uri="{FF2B5EF4-FFF2-40B4-BE49-F238E27FC236}">
                    <a16:creationId xmlns:a16="http://schemas.microsoft.com/office/drawing/2014/main" id="{B07DB066-FB71-E448-1590-378BBD0F3508}"/>
                  </a:ext>
                </a:extLst>
              </p:cNvPr>
              <p:cNvSpPr/>
              <p:nvPr/>
            </p:nvSpPr>
            <p:spPr>
              <a:xfrm>
                <a:off x="3230879" y="2394605"/>
                <a:ext cx="1320799" cy="132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6" name="Oval 5">
                <a:extLst>
                  <a:ext uri="{FF2B5EF4-FFF2-40B4-BE49-F238E27FC236}">
                    <a16:creationId xmlns:a16="http://schemas.microsoft.com/office/drawing/2014/main" id="{E2587BF1-C3A5-F0FB-342E-802AA08A1A70}"/>
                  </a:ext>
                </a:extLst>
              </p:cNvPr>
              <p:cNvSpPr/>
              <p:nvPr/>
            </p:nvSpPr>
            <p:spPr>
              <a:xfrm>
                <a:off x="4104638" y="1654745"/>
                <a:ext cx="1790829" cy="17908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7" name="Oval 6">
                <a:extLst>
                  <a:ext uri="{FF2B5EF4-FFF2-40B4-BE49-F238E27FC236}">
                    <a16:creationId xmlns:a16="http://schemas.microsoft.com/office/drawing/2014/main" id="{1E350F6E-4E06-D5FA-C6C8-DCA49C3F7895}"/>
                  </a:ext>
                </a:extLst>
              </p:cNvPr>
              <p:cNvSpPr/>
              <p:nvPr/>
            </p:nvSpPr>
            <p:spPr>
              <a:xfrm>
                <a:off x="5273040" y="1447801"/>
                <a:ext cx="2611120" cy="2611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8" name="Oval 7">
                <a:extLst>
                  <a:ext uri="{FF2B5EF4-FFF2-40B4-BE49-F238E27FC236}">
                    <a16:creationId xmlns:a16="http://schemas.microsoft.com/office/drawing/2014/main" id="{B0CAE968-CC9C-2CD8-794F-B83697BA0F71}"/>
                  </a:ext>
                </a:extLst>
              </p:cNvPr>
              <p:cNvSpPr/>
              <p:nvPr/>
            </p:nvSpPr>
            <p:spPr>
              <a:xfrm>
                <a:off x="1153158" y="2140015"/>
                <a:ext cx="2611120" cy="2611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9" name="Oval 8">
                <a:extLst>
                  <a:ext uri="{FF2B5EF4-FFF2-40B4-BE49-F238E27FC236}">
                    <a16:creationId xmlns:a16="http://schemas.microsoft.com/office/drawing/2014/main" id="{24B243B7-1062-CA1E-963C-31A61CF52A22}"/>
                  </a:ext>
                </a:extLst>
              </p:cNvPr>
              <p:cNvSpPr/>
              <p:nvPr/>
            </p:nvSpPr>
            <p:spPr>
              <a:xfrm>
                <a:off x="2730497" y="3582170"/>
                <a:ext cx="2611120" cy="2611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0" name="Oval 9">
                <a:extLst>
                  <a:ext uri="{FF2B5EF4-FFF2-40B4-BE49-F238E27FC236}">
                    <a16:creationId xmlns:a16="http://schemas.microsoft.com/office/drawing/2014/main" id="{DEAB3C29-38C0-7EDA-8F8C-93CD7AE450D8}"/>
                  </a:ext>
                </a:extLst>
              </p:cNvPr>
              <p:cNvSpPr/>
              <p:nvPr/>
            </p:nvSpPr>
            <p:spPr>
              <a:xfrm>
                <a:off x="6781800" y="3820212"/>
                <a:ext cx="2611120" cy="2611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1" name="Oval 10">
                <a:extLst>
                  <a:ext uri="{FF2B5EF4-FFF2-40B4-BE49-F238E27FC236}">
                    <a16:creationId xmlns:a16="http://schemas.microsoft.com/office/drawing/2014/main" id="{D3CD0846-8B6C-B4FB-3E9F-FBF1512646F8}"/>
                  </a:ext>
                </a:extLst>
              </p:cNvPr>
              <p:cNvSpPr/>
              <p:nvPr/>
            </p:nvSpPr>
            <p:spPr>
              <a:xfrm>
                <a:off x="4455030" y="4521202"/>
                <a:ext cx="1790829" cy="17908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Oval 12">
                <a:extLst>
                  <a:ext uri="{FF2B5EF4-FFF2-40B4-BE49-F238E27FC236}">
                    <a16:creationId xmlns:a16="http://schemas.microsoft.com/office/drawing/2014/main" id="{A125D66E-4903-82BD-65A3-9C48F04F514E}"/>
                  </a:ext>
                </a:extLst>
              </p:cNvPr>
              <p:cNvSpPr/>
              <p:nvPr/>
            </p:nvSpPr>
            <p:spPr>
              <a:xfrm>
                <a:off x="7704901" y="2171083"/>
                <a:ext cx="1320799" cy="132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4" name="Oval 13">
                <a:extLst>
                  <a:ext uri="{FF2B5EF4-FFF2-40B4-BE49-F238E27FC236}">
                    <a16:creationId xmlns:a16="http://schemas.microsoft.com/office/drawing/2014/main" id="{9C4B976F-712D-18DB-EC63-25A7DABF4412}"/>
                  </a:ext>
                </a:extLst>
              </p:cNvPr>
              <p:cNvSpPr/>
              <p:nvPr/>
            </p:nvSpPr>
            <p:spPr>
              <a:xfrm>
                <a:off x="5812725" y="4092967"/>
                <a:ext cx="1790829" cy="17908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5" name="Oval 14">
                <a:extLst>
                  <a:ext uri="{FF2B5EF4-FFF2-40B4-BE49-F238E27FC236}">
                    <a16:creationId xmlns:a16="http://schemas.microsoft.com/office/drawing/2014/main" id="{7740FFEF-CF9D-7052-F1C5-5A84911DC5D7}"/>
                  </a:ext>
                </a:extLst>
              </p:cNvPr>
              <p:cNvSpPr/>
              <p:nvPr/>
            </p:nvSpPr>
            <p:spPr>
              <a:xfrm>
                <a:off x="4414520" y="2602295"/>
                <a:ext cx="2611120" cy="2611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6" name="Oval 15">
                <a:extLst>
                  <a:ext uri="{FF2B5EF4-FFF2-40B4-BE49-F238E27FC236}">
                    <a16:creationId xmlns:a16="http://schemas.microsoft.com/office/drawing/2014/main" id="{C90B2E66-030B-5D17-7F2B-1ED771F05D48}"/>
                  </a:ext>
                </a:extLst>
              </p:cNvPr>
              <p:cNvSpPr/>
              <p:nvPr/>
            </p:nvSpPr>
            <p:spPr>
              <a:xfrm>
                <a:off x="3445446" y="3625787"/>
                <a:ext cx="1790829" cy="17908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7" name="Oval 16">
                <a:extLst>
                  <a:ext uri="{FF2B5EF4-FFF2-40B4-BE49-F238E27FC236}">
                    <a16:creationId xmlns:a16="http://schemas.microsoft.com/office/drawing/2014/main" id="{9002F617-589A-8DCF-E891-0A087E376256}"/>
                  </a:ext>
                </a:extLst>
              </p:cNvPr>
              <p:cNvSpPr/>
              <p:nvPr/>
            </p:nvSpPr>
            <p:spPr>
              <a:xfrm>
                <a:off x="8709801" y="2052370"/>
                <a:ext cx="2611120" cy="2611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8" name="Oval 17">
                <a:extLst>
                  <a:ext uri="{FF2B5EF4-FFF2-40B4-BE49-F238E27FC236}">
                    <a16:creationId xmlns:a16="http://schemas.microsoft.com/office/drawing/2014/main" id="{B82E30D4-E0EC-20C4-64F6-EF3F52D67942}"/>
                  </a:ext>
                </a:extLst>
              </p:cNvPr>
              <p:cNvSpPr/>
              <p:nvPr/>
            </p:nvSpPr>
            <p:spPr>
              <a:xfrm>
                <a:off x="8709801" y="3901081"/>
                <a:ext cx="1790829" cy="17908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9" name="Oval 18">
                <a:extLst>
                  <a:ext uri="{FF2B5EF4-FFF2-40B4-BE49-F238E27FC236}">
                    <a16:creationId xmlns:a16="http://schemas.microsoft.com/office/drawing/2014/main" id="{EA24311D-E103-CB75-2CC1-59E25E0A95B5}"/>
                  </a:ext>
                </a:extLst>
              </p:cNvPr>
              <p:cNvSpPr/>
              <p:nvPr/>
            </p:nvSpPr>
            <p:spPr>
              <a:xfrm>
                <a:off x="6664833" y="2578498"/>
                <a:ext cx="2611120" cy="2611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3000" dirty="0">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93AC2541-79F5-AC66-5B66-DDF0E421E45B}"/>
                  </a:ext>
                </a:extLst>
              </p:cNvPr>
              <p:cNvSpPr/>
              <p:nvPr/>
            </p:nvSpPr>
            <p:spPr>
              <a:xfrm>
                <a:off x="1747092" y="3999141"/>
                <a:ext cx="1790829" cy="17908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1" name="Oval 20">
                <a:extLst>
                  <a:ext uri="{FF2B5EF4-FFF2-40B4-BE49-F238E27FC236}">
                    <a16:creationId xmlns:a16="http://schemas.microsoft.com/office/drawing/2014/main" id="{22CD7972-C283-ED5B-4074-AD07D209378E}"/>
                  </a:ext>
                </a:extLst>
              </p:cNvPr>
              <p:cNvSpPr/>
              <p:nvPr/>
            </p:nvSpPr>
            <p:spPr>
              <a:xfrm>
                <a:off x="3282884" y="2809240"/>
                <a:ext cx="2611120" cy="2611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cxnSp>
          <p:nvCxnSpPr>
            <p:cNvPr id="28" name="Straight Connector 27">
              <a:extLst>
                <a:ext uri="{FF2B5EF4-FFF2-40B4-BE49-F238E27FC236}">
                  <a16:creationId xmlns:a16="http://schemas.microsoft.com/office/drawing/2014/main" id="{2DC0F98B-ABEE-4DAE-5A70-1E1D9F5DDC6E}"/>
                </a:ext>
              </a:extLst>
            </p:cNvPr>
            <p:cNvCxnSpPr/>
            <p:nvPr/>
          </p:nvCxnSpPr>
          <p:spPr>
            <a:xfrm>
              <a:off x="6018378" y="6073914"/>
              <a:ext cx="0" cy="418327"/>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23046BD-6503-BCB5-B269-F599EC706D98}"/>
                </a:ext>
              </a:extLst>
            </p:cNvPr>
            <p:cNvCxnSpPr/>
            <p:nvPr/>
          </p:nvCxnSpPr>
          <p:spPr>
            <a:xfrm>
              <a:off x="6376999" y="5727243"/>
              <a:ext cx="0" cy="418327"/>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D8DF10D-6B5D-F2D6-46E2-10EAA9582C41}"/>
                </a:ext>
              </a:extLst>
            </p:cNvPr>
            <p:cNvCxnSpPr/>
            <p:nvPr/>
          </p:nvCxnSpPr>
          <p:spPr>
            <a:xfrm>
              <a:off x="4612736" y="6255029"/>
              <a:ext cx="0" cy="418327"/>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3720128-2105-B00F-FE07-B7B020029D1A}"/>
                </a:ext>
              </a:extLst>
            </p:cNvPr>
            <p:cNvCxnSpPr/>
            <p:nvPr/>
          </p:nvCxnSpPr>
          <p:spPr>
            <a:xfrm>
              <a:off x="7387101" y="6293517"/>
              <a:ext cx="0" cy="418327"/>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D644A23-89F5-7EC8-4AB7-15E13E4F2BC6}"/>
                </a:ext>
              </a:extLst>
            </p:cNvPr>
            <p:cNvCxnSpPr>
              <a:cxnSpLocks/>
            </p:cNvCxnSpPr>
            <p:nvPr/>
          </p:nvCxnSpPr>
          <p:spPr>
            <a:xfrm>
              <a:off x="3183751" y="5836703"/>
              <a:ext cx="0" cy="418327"/>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pPr rtl="1"/>
            <a:r>
              <a:rPr lang="en-US" dirty="0">
                <a:highlight>
                  <a:srgbClr val="FFFF00"/>
                </a:highlight>
                <a:latin typeface="Calibri" panose="020F0502020204030204" pitchFamily="34" charset="0"/>
                <a:cs typeface="Calibri" panose="020F0502020204030204" pitchFamily="34" charset="0"/>
              </a:rPr>
              <a:t>الأعراف الاجتماعية والثقافية الضارة</a:t>
            </a:r>
            <a:endParaRPr lang="en-CA" dirty="0">
              <a:highlight>
                <a:srgbClr val="FFFF00"/>
              </a:highlight>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14A0A6AE-0E90-A1C0-9974-AA78F39216FF}"/>
              </a:ext>
            </a:extLst>
          </p:cNvPr>
          <p:cNvSpPr txBox="1"/>
          <p:nvPr/>
        </p:nvSpPr>
        <p:spPr>
          <a:xfrm>
            <a:off x="1735008" y="2832806"/>
            <a:ext cx="2400862" cy="461665"/>
          </a:xfrm>
          <a:prstGeom prst="rect">
            <a:avLst/>
          </a:prstGeom>
          <a:noFill/>
        </p:spPr>
        <p:txBody>
          <a:bodyPr wrap="square" rtlCol="0">
            <a:spAutoFit/>
          </a:bodyPr>
          <a:lstStyle/>
          <a:p>
            <a:pPr algn="ctr" rtl="1"/>
            <a:r>
              <a:rPr lang="ar-SA" sz="2400" b="1" i="0" dirty="0">
                <a:solidFill>
                  <a:schemeClr val="bg1"/>
                </a:solidFill>
                <a:effectLst/>
                <a:latin typeface="Calibri" panose="020F0502020204030204" pitchFamily="34" charset="0"/>
                <a:cs typeface="Calibri" panose="020F0502020204030204" pitchFamily="34" charset="0"/>
              </a:rPr>
              <a:t>التمييز ضد العمر</a:t>
            </a:r>
            <a:endParaRPr lang="en-BE" sz="2400" b="1" dirty="0">
              <a:solidFill>
                <a:schemeClr val="bg1"/>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CEDCABCF-5C95-8EB8-65D2-69AB1195D3E3}"/>
              </a:ext>
            </a:extLst>
          </p:cNvPr>
          <p:cNvSpPr txBox="1"/>
          <p:nvPr/>
        </p:nvSpPr>
        <p:spPr>
          <a:xfrm>
            <a:off x="3140829" y="4085115"/>
            <a:ext cx="2400862" cy="461665"/>
          </a:xfrm>
          <a:prstGeom prst="rect">
            <a:avLst/>
          </a:prstGeom>
          <a:noFill/>
        </p:spPr>
        <p:txBody>
          <a:bodyPr wrap="square" rtlCol="0">
            <a:spAutoFit/>
          </a:bodyPr>
          <a:lstStyle/>
          <a:p>
            <a:pPr algn="ctr" rtl="1"/>
            <a:r>
              <a:rPr lang="ar-SA" sz="2400" b="1" dirty="0">
                <a:solidFill>
                  <a:schemeClr val="bg1"/>
                </a:solidFill>
                <a:cs typeface="Arial" panose="020B0604020202020204" pitchFamily="34" charset="0"/>
              </a:rPr>
              <a:t>ال</a:t>
            </a:r>
            <a:r>
              <a:rPr lang="en-GB" sz="2400" b="1" dirty="0" err="1">
                <a:solidFill>
                  <a:schemeClr val="bg1"/>
                </a:solidFill>
                <a:cs typeface="Arial" panose="020B0604020202020204" pitchFamily="34" charset="0"/>
              </a:rPr>
              <a:t>عنصرية</a:t>
            </a:r>
            <a:endParaRPr lang="en-BE" sz="2400" b="1" dirty="0">
              <a:solidFill>
                <a:schemeClr val="bg1"/>
              </a:solidFill>
              <a:cs typeface="Arial" panose="020B0604020202020204" pitchFamily="34" charset="0"/>
            </a:endParaRPr>
          </a:p>
        </p:txBody>
      </p:sp>
      <p:sp>
        <p:nvSpPr>
          <p:cNvPr id="24" name="TextBox 23">
            <a:extLst>
              <a:ext uri="{FF2B5EF4-FFF2-40B4-BE49-F238E27FC236}">
                <a16:creationId xmlns:a16="http://schemas.microsoft.com/office/drawing/2014/main" id="{8D0B4139-DC34-21F7-3B2D-6C4D24D09048}"/>
              </a:ext>
            </a:extLst>
          </p:cNvPr>
          <p:cNvSpPr txBox="1"/>
          <p:nvPr/>
        </p:nvSpPr>
        <p:spPr>
          <a:xfrm>
            <a:off x="4328305" y="2384982"/>
            <a:ext cx="2400862" cy="830997"/>
          </a:xfrm>
          <a:prstGeom prst="rect">
            <a:avLst/>
          </a:prstGeom>
          <a:noFill/>
        </p:spPr>
        <p:txBody>
          <a:bodyPr wrap="square" rtlCol="0">
            <a:spAutoFit/>
          </a:bodyPr>
          <a:lstStyle/>
          <a:p>
            <a:pPr algn="ctr" rtl="1"/>
            <a:r>
              <a:rPr lang="ar-SA" sz="2400" b="1" dirty="0">
                <a:solidFill>
                  <a:schemeClr val="bg1"/>
                </a:solidFill>
                <a:latin typeface="Calibri" panose="020F0502020204030204" pitchFamily="34" charset="0"/>
                <a:cs typeface="Calibri" panose="020F0502020204030204" pitchFamily="34" charset="0"/>
              </a:rPr>
              <a:t>التمييز ضد ذوي الاحتياجات الخاصة</a:t>
            </a:r>
            <a:endParaRPr lang="en-BE" sz="2400" b="1" dirty="0">
              <a:solidFill>
                <a:schemeClr val="bg1"/>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F22986E8-1E8E-AF6D-1AAB-4AF202A25516}"/>
              </a:ext>
            </a:extLst>
          </p:cNvPr>
          <p:cNvSpPr txBox="1"/>
          <p:nvPr/>
        </p:nvSpPr>
        <p:spPr>
          <a:xfrm>
            <a:off x="6455385" y="4229351"/>
            <a:ext cx="2689802" cy="461665"/>
          </a:xfrm>
          <a:prstGeom prst="rect">
            <a:avLst/>
          </a:prstGeom>
          <a:noFill/>
        </p:spPr>
        <p:txBody>
          <a:bodyPr wrap="square" rtlCol="0">
            <a:spAutoFit/>
          </a:bodyPr>
          <a:lstStyle/>
          <a:p>
            <a:pPr algn="ctr" rtl="1"/>
            <a:r>
              <a:rPr lang="en-GB" sz="2400" b="1" dirty="0">
                <a:solidFill>
                  <a:schemeClr val="bg1"/>
                </a:solidFill>
                <a:latin typeface="Calibri" panose="020F0502020204030204" pitchFamily="34" charset="0"/>
                <a:cs typeface="Calibri" panose="020F0502020204030204" pitchFamily="34" charset="0"/>
              </a:rPr>
              <a:t>رهاب المثلية</a:t>
            </a:r>
            <a:endParaRPr lang="en-BE" sz="2400" b="1" dirty="0">
              <a:solidFill>
                <a:schemeClr val="bg1"/>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429DD133-93B4-7056-DCCF-815F037A7753}"/>
              </a:ext>
            </a:extLst>
          </p:cNvPr>
          <p:cNvSpPr txBox="1"/>
          <p:nvPr/>
        </p:nvSpPr>
        <p:spPr>
          <a:xfrm>
            <a:off x="7867156" y="2813572"/>
            <a:ext cx="2400862" cy="461665"/>
          </a:xfrm>
          <a:prstGeom prst="rect">
            <a:avLst/>
          </a:prstGeom>
          <a:noFill/>
        </p:spPr>
        <p:txBody>
          <a:bodyPr wrap="square" rtlCol="0">
            <a:spAutoFit/>
          </a:bodyPr>
          <a:lstStyle/>
          <a:p>
            <a:pPr algn="ctr" rtl="1"/>
            <a:r>
              <a:rPr lang="ar-SA" sz="2400" b="1" dirty="0">
                <a:solidFill>
                  <a:schemeClr val="bg1"/>
                </a:solidFill>
                <a:latin typeface="Calibri" panose="020F0502020204030204" pitchFamily="34" charset="0"/>
                <a:cs typeface="Calibri" panose="020F0502020204030204" pitchFamily="34" charset="0"/>
              </a:rPr>
              <a:t>الطبقية</a:t>
            </a:r>
            <a:endParaRPr lang="en-BE" sz="2400" b="1" dirty="0">
              <a:solidFill>
                <a:schemeClr val="bg1"/>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AA57B4AA-3B44-6A58-A3DD-41B1D867464F}"/>
              </a:ext>
            </a:extLst>
          </p:cNvPr>
          <p:cNvSpPr txBox="1"/>
          <p:nvPr/>
        </p:nvSpPr>
        <p:spPr>
          <a:xfrm>
            <a:off x="4846874" y="3377207"/>
            <a:ext cx="2849725" cy="461665"/>
          </a:xfrm>
          <a:prstGeom prst="rect">
            <a:avLst/>
          </a:prstGeom>
          <a:noFill/>
        </p:spPr>
        <p:txBody>
          <a:bodyPr wrap="square">
            <a:spAutoFit/>
          </a:bodyPr>
          <a:lstStyle/>
          <a:p>
            <a:pPr algn="ctr" rtl="1"/>
            <a:r>
              <a:rPr lang="en-CA" sz="2400" b="1" dirty="0">
                <a:solidFill>
                  <a:schemeClr val="bg1"/>
                </a:solidFill>
                <a:latin typeface="Calibri" panose="020F0502020204030204" pitchFamily="34" charset="0"/>
                <a:cs typeface="Calibri" panose="020F0502020204030204" pitchFamily="34" charset="0"/>
              </a:rPr>
              <a:t>التمييز على أساس الجنس</a:t>
            </a:r>
          </a:p>
        </p:txBody>
      </p:sp>
    </p:spTree>
    <p:extLst>
      <p:ext uri="{BB962C8B-B14F-4D97-AF65-F5344CB8AC3E}">
        <p14:creationId xmlns:p14="http://schemas.microsoft.com/office/powerpoint/2010/main" val="1058696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45E20069-62FA-B9BF-E1AB-3F2A3F04275B}"/>
              </a:ext>
            </a:extLst>
          </p:cNvPr>
          <p:cNvSpPr txBox="1">
            <a:spLocks/>
          </p:cNvSpPr>
          <p:nvPr/>
        </p:nvSpPr>
        <p:spPr>
          <a:xfrm>
            <a:off x="1291686" y="286683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5400" b="1" dirty="0">
                <a:solidFill>
                  <a:schemeClr val="bg1">
                    <a:lumMod val="75000"/>
                  </a:schemeClr>
                </a:solidFill>
                <a:latin typeface="Calibri" panose="020F0502020204030204" pitchFamily="34" charset="0"/>
                <a:cs typeface="Calibri" panose="020F0502020204030204" pitchFamily="34" charset="0"/>
              </a:rPr>
              <a:t>شريحة إضافية لملاحظات الميسر</a:t>
            </a:r>
          </a:p>
        </p:txBody>
      </p:sp>
    </p:spTree>
    <p:extLst>
      <p:ext uri="{BB962C8B-B14F-4D97-AF65-F5344CB8AC3E}">
        <p14:creationId xmlns:p14="http://schemas.microsoft.com/office/powerpoint/2010/main" val="1848207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peech Bubble: Rectangle with Corners Rounded 42">
            <a:extLst>
              <a:ext uri="{FF2B5EF4-FFF2-40B4-BE49-F238E27FC236}">
                <a16:creationId xmlns:a16="http://schemas.microsoft.com/office/drawing/2014/main" id="{F80C5B6F-1F32-F606-5016-F2FC4DBD654D}"/>
              </a:ext>
            </a:extLst>
          </p:cNvPr>
          <p:cNvSpPr/>
          <p:nvPr/>
        </p:nvSpPr>
        <p:spPr>
          <a:xfrm>
            <a:off x="1038003" y="1917426"/>
            <a:ext cx="3120572" cy="2750725"/>
          </a:xfrm>
          <a:prstGeom prst="wedgeRoundRectCallout">
            <a:avLst>
              <a:gd name="adj1" fmla="val -8275"/>
              <a:gd name="adj2" fmla="val 61445"/>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07000"/>
              </a:lnSpc>
              <a:spcAft>
                <a:spcPts val="800"/>
              </a:spcAft>
            </a:pPr>
            <a:r>
              <a:rPr lang="en-US" sz="2400" dirty="0">
                <a:solidFill>
                  <a:srgbClr val="000000"/>
                </a:solidFill>
                <a:effectLst/>
                <a:latin typeface="Calibri" panose="020F0502020204030204" pitchFamily="34" charset="0"/>
                <a:ea typeface="Helvetica Neue"/>
                <a:cs typeface="Calibri" panose="020F0502020204030204" pitchFamily="34" charset="0"/>
              </a:rPr>
              <a:t>كيف ينظر المجتمع للأطفال من مختلف الأعمار ويعاملهم؟</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4" name="Speech Bubble: Rectangle with Corners Rounded 43">
            <a:extLst>
              <a:ext uri="{FF2B5EF4-FFF2-40B4-BE49-F238E27FC236}">
                <a16:creationId xmlns:a16="http://schemas.microsoft.com/office/drawing/2014/main" id="{B917F39A-AA94-5FAF-FF3F-176086526C07}"/>
              </a:ext>
            </a:extLst>
          </p:cNvPr>
          <p:cNvSpPr/>
          <p:nvPr/>
        </p:nvSpPr>
        <p:spPr>
          <a:xfrm>
            <a:off x="4630123" y="1917426"/>
            <a:ext cx="3120572" cy="2750725"/>
          </a:xfrm>
          <a:prstGeom prst="wedgeRoundRectCallout">
            <a:avLst>
              <a:gd name="adj1" fmla="val 9400"/>
              <a:gd name="adj2" fmla="val 61972"/>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07000"/>
              </a:lnSpc>
              <a:spcAft>
                <a:spcPts val="800"/>
              </a:spcAft>
            </a:pPr>
            <a:r>
              <a:rPr lang="en-US" sz="2400" dirty="0">
                <a:solidFill>
                  <a:srgbClr val="000000"/>
                </a:solidFill>
                <a:effectLst/>
                <a:latin typeface="Calibri" panose="020F0502020204030204" pitchFamily="34" charset="0"/>
                <a:ea typeface="Helvetica Neue"/>
                <a:cs typeface="Calibri" panose="020F0502020204030204" pitchFamily="34" charset="0"/>
              </a:rPr>
              <a:t>متى يصبح الأطفال في المجتمع بالغين؟</a:t>
            </a:r>
          </a:p>
        </p:txBody>
      </p:sp>
      <p:sp>
        <p:nvSpPr>
          <p:cNvPr id="45" name="Speech Bubble: Rectangle with Corners Rounded 44">
            <a:extLst>
              <a:ext uri="{FF2B5EF4-FFF2-40B4-BE49-F238E27FC236}">
                <a16:creationId xmlns:a16="http://schemas.microsoft.com/office/drawing/2014/main" id="{36DC764E-ED3C-1447-D5CB-DECFF149FA7D}"/>
              </a:ext>
            </a:extLst>
          </p:cNvPr>
          <p:cNvSpPr/>
          <p:nvPr/>
        </p:nvSpPr>
        <p:spPr>
          <a:xfrm>
            <a:off x="8222243" y="1917426"/>
            <a:ext cx="3120572" cy="2750725"/>
          </a:xfrm>
          <a:prstGeom prst="wedgeRoundRectCallout">
            <a:avLst>
              <a:gd name="adj1" fmla="val 42423"/>
              <a:gd name="adj2" fmla="val 63028"/>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07000"/>
              </a:lnSpc>
              <a:spcAft>
                <a:spcPts val="800"/>
              </a:spcAft>
            </a:pPr>
            <a:r>
              <a:rPr lang="en-US" sz="2400" dirty="0" err="1">
                <a:solidFill>
                  <a:srgbClr val="000000"/>
                </a:solidFill>
                <a:effectLst/>
                <a:latin typeface="Calibri" panose="020F0502020204030204" pitchFamily="34" charset="0"/>
                <a:ea typeface="Helvetica Neue"/>
                <a:cs typeface="Calibri" panose="020F0502020204030204" pitchFamily="34" charset="0"/>
              </a:rPr>
              <a:t>كيف</a:t>
            </a:r>
            <a:r>
              <a:rPr lang="en-US" sz="2400" dirty="0">
                <a:solidFill>
                  <a:srgbClr val="000000"/>
                </a:solidFill>
                <a:effectLst/>
                <a:latin typeface="Calibri" panose="020F0502020204030204" pitchFamily="34" charset="0"/>
                <a:ea typeface="Helvetica Neue"/>
                <a:cs typeface="Calibri" panose="020F0502020204030204" pitchFamily="34" charset="0"/>
              </a:rPr>
              <a:t> </a:t>
            </a:r>
            <a:r>
              <a:rPr lang="ar-SA" sz="2400" dirty="0">
                <a:solidFill>
                  <a:srgbClr val="000000"/>
                </a:solidFill>
                <a:latin typeface="Calibri" panose="020F0502020204030204" pitchFamily="34" charset="0"/>
                <a:ea typeface="Helvetica Neue"/>
                <a:cs typeface="Calibri" panose="020F0502020204030204" pitchFamily="34" charset="0"/>
              </a:rPr>
              <a:t>ت</a:t>
            </a:r>
            <a:r>
              <a:rPr lang="en-US" sz="2400" dirty="0" err="1">
                <a:solidFill>
                  <a:srgbClr val="000000"/>
                </a:solidFill>
                <a:effectLst/>
                <a:latin typeface="Calibri" panose="020F0502020204030204" pitchFamily="34" charset="0"/>
                <a:ea typeface="Helvetica Neue"/>
                <a:cs typeface="Calibri" panose="020F0502020204030204" pitchFamily="34" charset="0"/>
              </a:rPr>
              <a:t>تم</a:t>
            </a:r>
            <a:r>
              <a:rPr lang="en-US" sz="2400" dirty="0">
                <a:solidFill>
                  <a:srgbClr val="000000"/>
                </a:solidFill>
                <a:effectLst/>
                <a:latin typeface="Calibri" panose="020F0502020204030204" pitchFamily="34" charset="0"/>
                <a:ea typeface="Helvetica Neue"/>
                <a:cs typeface="Calibri" panose="020F0502020204030204" pitchFamily="34" charset="0"/>
              </a:rPr>
              <a:t> </a:t>
            </a:r>
            <a:r>
              <a:rPr lang="en-US" sz="2400" dirty="0" err="1">
                <a:solidFill>
                  <a:srgbClr val="000000"/>
                </a:solidFill>
                <a:effectLst/>
                <a:latin typeface="Calibri" panose="020F0502020204030204" pitchFamily="34" charset="0"/>
                <a:ea typeface="Helvetica Neue"/>
                <a:cs typeface="Calibri" panose="020F0502020204030204" pitchFamily="34" charset="0"/>
              </a:rPr>
              <a:t>ت</a:t>
            </a:r>
            <a:r>
              <a:rPr lang="ar-SA" sz="2400" dirty="0">
                <a:solidFill>
                  <a:srgbClr val="000000"/>
                </a:solidFill>
                <a:latin typeface="Calibri" panose="020F0502020204030204" pitchFamily="34" charset="0"/>
                <a:ea typeface="Helvetica Neue"/>
                <a:cs typeface="Calibri" panose="020F0502020204030204" pitchFamily="34" charset="0"/>
              </a:rPr>
              <a:t>ربية</a:t>
            </a:r>
            <a:r>
              <a:rPr lang="en-US" sz="2400" dirty="0">
                <a:solidFill>
                  <a:srgbClr val="000000"/>
                </a:solidFill>
                <a:effectLst/>
                <a:latin typeface="Calibri" panose="020F0502020204030204" pitchFamily="34" charset="0"/>
                <a:ea typeface="Helvetica Neue"/>
                <a:cs typeface="Calibri" panose="020F0502020204030204" pitchFamily="34" charset="0"/>
              </a:rPr>
              <a:t> الأطفال في المجتمع؟</a:t>
            </a:r>
          </a:p>
        </p:txBody>
      </p:sp>
      <p:sp>
        <p:nvSpPr>
          <p:cNvPr id="2" name="Title 1">
            <a:extLst>
              <a:ext uri="{FF2B5EF4-FFF2-40B4-BE49-F238E27FC236}">
                <a16:creationId xmlns:a16="http://schemas.microsoft.com/office/drawing/2014/main" id="{35DAD612-143D-4160-ADB7-1BB04298170D}"/>
              </a:ext>
            </a:extLst>
          </p:cNvPr>
          <p:cNvSpPr>
            <a:spLocks noGrp="1"/>
          </p:cNvSpPr>
          <p:nvPr>
            <p:ph type="title"/>
          </p:nvPr>
        </p:nvSpPr>
        <p:spPr>
          <a:xfrm>
            <a:off x="421079" y="120516"/>
            <a:ext cx="10515600" cy="868968"/>
          </a:xfrm>
        </p:spPr>
        <p:txBody>
          <a:bodyPr>
            <a:normAutofit/>
          </a:bodyPr>
          <a:lstStyle/>
          <a:p>
            <a:pPr rtl="1"/>
            <a:r>
              <a:rPr lang="ar-SA" dirty="0">
                <a:latin typeface="Calibri" panose="020F0502020204030204" pitchFamily="34" charset="0"/>
                <a:cs typeface="Calibri" panose="020F0502020204030204" pitchFamily="34" charset="0"/>
              </a:rPr>
              <a:t>ال</a:t>
            </a:r>
            <a:r>
              <a:rPr lang="en-CA" dirty="0" err="1">
                <a:latin typeface="Calibri" panose="020F0502020204030204" pitchFamily="34" charset="0"/>
                <a:cs typeface="Calibri" panose="020F0502020204030204" pitchFamily="34" charset="0"/>
              </a:rPr>
              <a:t>مستوى</a:t>
            </a:r>
            <a:r>
              <a:rPr lang="en-CA" dirty="0">
                <a:latin typeface="Calibri" panose="020F0502020204030204" pitchFamily="34" charset="0"/>
                <a:cs typeface="Calibri" panose="020F0502020204030204" pitchFamily="34" charset="0"/>
              </a:rPr>
              <a:t> </a:t>
            </a:r>
            <a:r>
              <a:rPr lang="en-CA" dirty="0" err="1">
                <a:latin typeface="Calibri" panose="020F0502020204030204" pitchFamily="34" charset="0"/>
                <a:cs typeface="Calibri" panose="020F0502020204030204" pitchFamily="34" charset="0"/>
              </a:rPr>
              <a:t>المجتمع</a:t>
            </a:r>
            <a:r>
              <a:rPr lang="ar-SA" dirty="0" err="1">
                <a:latin typeface="Calibri" panose="020F0502020204030204" pitchFamily="34" charset="0"/>
                <a:cs typeface="Calibri" panose="020F0502020204030204" pitchFamily="34" charset="0"/>
              </a:rPr>
              <a:t>ي</a:t>
            </a:r>
            <a:r>
              <a:rPr lang="en-CA" dirty="0">
                <a:latin typeface="Calibri" panose="020F0502020204030204" pitchFamily="34" charset="0"/>
                <a:cs typeface="Calibri" panose="020F0502020204030204" pitchFamily="34" charset="0"/>
              </a:rPr>
              <a:t> </a:t>
            </a:r>
            <a:r>
              <a:rPr lang="en-CA" dirty="0" err="1">
                <a:latin typeface="Calibri" panose="020F0502020204030204" pitchFamily="34" charset="0"/>
                <a:cs typeface="Calibri" panose="020F0502020204030204" pitchFamily="34" charset="0"/>
              </a:rPr>
              <a:t>والم</a:t>
            </a:r>
            <a:r>
              <a:rPr lang="ar-SA" dirty="0">
                <a:latin typeface="Calibri" panose="020F0502020204030204" pitchFamily="34" charset="0"/>
                <a:cs typeface="Calibri" panose="020F0502020204030204" pitchFamily="34" charset="0"/>
              </a:rPr>
              <a:t>حلي</a:t>
            </a:r>
            <a:r>
              <a:rPr lang="en-CA" dirty="0">
                <a:latin typeface="Calibri" panose="020F0502020204030204" pitchFamily="34" charset="0"/>
                <a:cs typeface="Calibri" panose="020F0502020204030204" pitchFamily="34" charset="0"/>
              </a:rPr>
              <a:t>: </a:t>
            </a:r>
            <a:r>
              <a:rPr lang="ar-SA" dirty="0">
                <a:latin typeface="Calibri" panose="020F0502020204030204" pitchFamily="34" charset="0"/>
                <a:cs typeface="Calibri" panose="020F0502020204030204" pitchFamily="34" charset="0"/>
              </a:rPr>
              <a:t>ال</a:t>
            </a:r>
            <a:r>
              <a:rPr lang="en-CA" dirty="0" err="1">
                <a:latin typeface="Calibri" panose="020F0502020204030204" pitchFamily="34" charset="0"/>
                <a:cs typeface="Calibri" panose="020F0502020204030204" pitchFamily="34" charset="0"/>
              </a:rPr>
              <a:t>آراء</a:t>
            </a:r>
            <a:r>
              <a:rPr lang="en-CA" dirty="0">
                <a:latin typeface="Calibri" panose="020F0502020204030204" pitchFamily="34" charset="0"/>
                <a:cs typeface="Calibri" panose="020F0502020204030204" pitchFamily="34" charset="0"/>
              </a:rPr>
              <a:t> حول الطفولة</a:t>
            </a:r>
          </a:p>
        </p:txBody>
      </p:sp>
      <p:grpSp>
        <p:nvGrpSpPr>
          <p:cNvPr id="15" name="Group 14">
            <a:extLst>
              <a:ext uri="{FF2B5EF4-FFF2-40B4-BE49-F238E27FC236}">
                <a16:creationId xmlns:a16="http://schemas.microsoft.com/office/drawing/2014/main" id="{F05CC875-9548-0926-53AA-D8821AB498E9}"/>
              </a:ext>
            </a:extLst>
          </p:cNvPr>
          <p:cNvGrpSpPr/>
          <p:nvPr/>
        </p:nvGrpSpPr>
        <p:grpSpPr>
          <a:xfrm>
            <a:off x="10228983" y="337468"/>
            <a:ext cx="1587872" cy="1368854"/>
            <a:chOff x="10228983" y="337468"/>
            <a:chExt cx="1587872" cy="1368854"/>
          </a:xfrm>
        </p:grpSpPr>
        <p:sp>
          <p:nvSpPr>
            <p:cNvPr id="16" name="Hexagon 15">
              <a:extLst>
                <a:ext uri="{FF2B5EF4-FFF2-40B4-BE49-F238E27FC236}">
                  <a16:creationId xmlns:a16="http://schemas.microsoft.com/office/drawing/2014/main" id="{42EA2413-3B74-2186-716F-AD4A6E6E366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17" name="Group 16">
              <a:extLst>
                <a:ext uri="{FF2B5EF4-FFF2-40B4-BE49-F238E27FC236}">
                  <a16:creationId xmlns:a16="http://schemas.microsoft.com/office/drawing/2014/main" id="{939F65EF-CC43-CE2B-75CC-3EE13A5F1FBB}"/>
                </a:ext>
              </a:extLst>
            </p:cNvPr>
            <p:cNvGrpSpPr/>
            <p:nvPr/>
          </p:nvGrpSpPr>
          <p:grpSpPr>
            <a:xfrm>
              <a:off x="10621771" y="762700"/>
              <a:ext cx="562136" cy="634675"/>
              <a:chOff x="760175" y="830142"/>
              <a:chExt cx="867619" cy="979579"/>
            </a:xfrm>
          </p:grpSpPr>
          <p:sp>
            <p:nvSpPr>
              <p:cNvPr id="32" name="Rectangle 31">
                <a:extLst>
                  <a:ext uri="{FF2B5EF4-FFF2-40B4-BE49-F238E27FC236}">
                    <a16:creationId xmlns:a16="http://schemas.microsoft.com/office/drawing/2014/main" id="{90133050-F102-4020-09C3-9FC6E2E3637F}"/>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latin typeface="Arial" panose="020B0604020202020204" pitchFamily="34" charset="0"/>
                    <a:cs typeface="Arial" panose="020B0604020202020204" pitchFamily="34" charset="0"/>
                  </a:rPr>
                  <a:t>٩</a:t>
                </a:r>
                <a:endParaRPr lang="en-CA" b="1" dirty="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16E13E37-1067-A2F3-C0B7-BF317517A346}"/>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8" name="Group 17">
              <a:extLst>
                <a:ext uri="{FF2B5EF4-FFF2-40B4-BE49-F238E27FC236}">
                  <a16:creationId xmlns:a16="http://schemas.microsoft.com/office/drawing/2014/main" id="{15CA8CD0-DE8D-B16A-AE6A-1694861A32CD}"/>
                </a:ext>
              </a:extLst>
            </p:cNvPr>
            <p:cNvGrpSpPr/>
            <p:nvPr/>
          </p:nvGrpSpPr>
          <p:grpSpPr>
            <a:xfrm>
              <a:off x="11325415" y="762701"/>
              <a:ext cx="182192" cy="634674"/>
              <a:chOff x="2121762" y="2323619"/>
              <a:chExt cx="200378" cy="825210"/>
            </a:xfrm>
          </p:grpSpPr>
          <p:sp>
            <p:nvSpPr>
              <p:cNvPr id="30" name="Isosceles Triangle 29">
                <a:extLst>
                  <a:ext uri="{FF2B5EF4-FFF2-40B4-BE49-F238E27FC236}">
                    <a16:creationId xmlns:a16="http://schemas.microsoft.com/office/drawing/2014/main" id="{80286C5C-0E63-73CF-EA9B-76227FA8B673}"/>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1" name="Rectangle 30">
                <a:extLst>
                  <a:ext uri="{FF2B5EF4-FFF2-40B4-BE49-F238E27FC236}">
                    <a16:creationId xmlns:a16="http://schemas.microsoft.com/office/drawing/2014/main" id="{CB573535-C155-AF8C-1971-DE16088F3757}"/>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grpSp>
        <p:nvGrpSpPr>
          <p:cNvPr id="42" name="Group 41">
            <a:extLst>
              <a:ext uri="{FF2B5EF4-FFF2-40B4-BE49-F238E27FC236}">
                <a16:creationId xmlns:a16="http://schemas.microsoft.com/office/drawing/2014/main" id="{99BEA963-E379-37F7-026D-D1DACB90828D}"/>
              </a:ext>
            </a:extLst>
          </p:cNvPr>
          <p:cNvGrpSpPr/>
          <p:nvPr/>
        </p:nvGrpSpPr>
        <p:grpSpPr>
          <a:xfrm>
            <a:off x="7016916" y="4332700"/>
            <a:ext cx="4308499" cy="1975956"/>
            <a:chOff x="4101417" y="4550496"/>
            <a:chExt cx="4284315" cy="1964865"/>
          </a:xfrm>
        </p:grpSpPr>
        <p:grpSp>
          <p:nvGrpSpPr>
            <p:cNvPr id="19" name="Group 18">
              <a:extLst>
                <a:ext uri="{FF2B5EF4-FFF2-40B4-BE49-F238E27FC236}">
                  <a16:creationId xmlns:a16="http://schemas.microsoft.com/office/drawing/2014/main" id="{94042158-F7F7-BF61-F3AA-A77EDE015B72}"/>
                </a:ext>
              </a:extLst>
            </p:cNvPr>
            <p:cNvGrpSpPr/>
            <p:nvPr/>
          </p:nvGrpSpPr>
          <p:grpSpPr>
            <a:xfrm>
              <a:off x="5026136" y="4550496"/>
              <a:ext cx="2351206" cy="1964865"/>
              <a:chOff x="6753502" y="4766094"/>
              <a:chExt cx="1164705" cy="1044047"/>
            </a:xfrm>
            <a:solidFill>
              <a:schemeClr val="accent2">
                <a:lumMod val="75000"/>
              </a:schemeClr>
            </a:solidFill>
          </p:grpSpPr>
          <p:grpSp>
            <p:nvGrpSpPr>
              <p:cNvPr id="20" name="Group 19">
                <a:extLst>
                  <a:ext uri="{FF2B5EF4-FFF2-40B4-BE49-F238E27FC236}">
                    <a16:creationId xmlns:a16="http://schemas.microsoft.com/office/drawing/2014/main" id="{A9ADCE6B-5B91-1E40-1EDC-82CAE88F5834}"/>
                  </a:ext>
                </a:extLst>
              </p:cNvPr>
              <p:cNvGrpSpPr/>
              <p:nvPr/>
            </p:nvGrpSpPr>
            <p:grpSpPr>
              <a:xfrm>
                <a:off x="6753502" y="5024349"/>
                <a:ext cx="500332" cy="459236"/>
                <a:chOff x="6376458" y="4851543"/>
                <a:chExt cx="774687" cy="711057"/>
              </a:xfrm>
              <a:grpFill/>
            </p:grpSpPr>
            <p:sp>
              <p:nvSpPr>
                <p:cNvPr id="27" name="Trapezoid 26">
                  <a:extLst>
                    <a:ext uri="{FF2B5EF4-FFF2-40B4-BE49-F238E27FC236}">
                      <a16:creationId xmlns:a16="http://schemas.microsoft.com/office/drawing/2014/main" id="{59D854FE-B5D8-A234-182E-9177D2E23DBA}"/>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8" name="Rectangle 27">
                  <a:extLst>
                    <a:ext uri="{FF2B5EF4-FFF2-40B4-BE49-F238E27FC236}">
                      <a16:creationId xmlns:a16="http://schemas.microsoft.com/office/drawing/2014/main" id="{8B34478F-7F56-81CD-5DDE-25D52FDC1D3C}"/>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grpSp>
            <p:nvGrpSpPr>
              <p:cNvPr id="21" name="Group 20">
                <a:extLst>
                  <a:ext uri="{FF2B5EF4-FFF2-40B4-BE49-F238E27FC236}">
                    <a16:creationId xmlns:a16="http://schemas.microsoft.com/office/drawing/2014/main" id="{D6409091-746C-D058-86C7-53253C81B295}"/>
                  </a:ext>
                </a:extLst>
              </p:cNvPr>
              <p:cNvGrpSpPr/>
              <p:nvPr/>
            </p:nvGrpSpPr>
            <p:grpSpPr>
              <a:xfrm>
                <a:off x="7300192" y="4766094"/>
                <a:ext cx="500332" cy="459236"/>
                <a:chOff x="6376458" y="4851543"/>
                <a:chExt cx="774687" cy="711057"/>
              </a:xfrm>
              <a:grpFill/>
            </p:grpSpPr>
            <p:sp>
              <p:nvSpPr>
                <p:cNvPr id="25" name="Trapezoid 24">
                  <a:extLst>
                    <a:ext uri="{FF2B5EF4-FFF2-40B4-BE49-F238E27FC236}">
                      <a16:creationId xmlns:a16="http://schemas.microsoft.com/office/drawing/2014/main" id="{1E96FE8B-8D24-C6D0-7FA7-A4C452D9AE84}"/>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6" name="Rectangle 25">
                  <a:extLst>
                    <a:ext uri="{FF2B5EF4-FFF2-40B4-BE49-F238E27FC236}">
                      <a16:creationId xmlns:a16="http://schemas.microsoft.com/office/drawing/2014/main" id="{6C1E5371-9625-08D7-17FB-B706AA90CB97}"/>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grpSp>
            <p:nvGrpSpPr>
              <p:cNvPr id="22" name="Group 21">
                <a:extLst>
                  <a:ext uri="{FF2B5EF4-FFF2-40B4-BE49-F238E27FC236}">
                    <a16:creationId xmlns:a16="http://schemas.microsoft.com/office/drawing/2014/main" id="{95FDC7A5-3AC0-1699-ACF6-088823576441}"/>
                  </a:ext>
                </a:extLst>
              </p:cNvPr>
              <p:cNvGrpSpPr/>
              <p:nvPr/>
            </p:nvGrpSpPr>
            <p:grpSpPr>
              <a:xfrm>
                <a:off x="7417875" y="5350905"/>
                <a:ext cx="500332" cy="459236"/>
                <a:chOff x="6376458" y="4851543"/>
                <a:chExt cx="774687" cy="711057"/>
              </a:xfrm>
              <a:grpFill/>
            </p:grpSpPr>
            <p:sp>
              <p:nvSpPr>
                <p:cNvPr id="23" name="Trapezoid 22">
                  <a:extLst>
                    <a:ext uri="{FF2B5EF4-FFF2-40B4-BE49-F238E27FC236}">
                      <a16:creationId xmlns:a16="http://schemas.microsoft.com/office/drawing/2014/main" id="{141FAB09-F038-CA92-1A01-95272E41FD35}"/>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4" name="Rectangle 23">
                  <a:extLst>
                    <a:ext uri="{FF2B5EF4-FFF2-40B4-BE49-F238E27FC236}">
                      <a16:creationId xmlns:a16="http://schemas.microsoft.com/office/drawing/2014/main" id="{F70BDC05-2A79-59EE-4382-973FB026AE49}"/>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grpSp>
        <p:grpSp>
          <p:nvGrpSpPr>
            <p:cNvPr id="6" name="Group 5">
              <a:extLst>
                <a:ext uri="{FF2B5EF4-FFF2-40B4-BE49-F238E27FC236}">
                  <a16:creationId xmlns:a16="http://schemas.microsoft.com/office/drawing/2014/main" id="{90C6D9D1-EF27-BAF2-4B4E-F1F8F972325A}"/>
                </a:ext>
              </a:extLst>
            </p:cNvPr>
            <p:cNvGrpSpPr/>
            <p:nvPr/>
          </p:nvGrpSpPr>
          <p:grpSpPr>
            <a:xfrm>
              <a:off x="7588004" y="5066329"/>
              <a:ext cx="253795" cy="564154"/>
              <a:chOff x="7123547" y="4391502"/>
              <a:chExt cx="671707" cy="1493118"/>
            </a:xfrm>
          </p:grpSpPr>
          <p:sp>
            <p:nvSpPr>
              <p:cNvPr id="3" name="Round Same Side Corner Rectangle 46">
                <a:extLst>
                  <a:ext uri="{FF2B5EF4-FFF2-40B4-BE49-F238E27FC236}">
                    <a16:creationId xmlns:a16="http://schemas.microsoft.com/office/drawing/2014/main" id="{1409C73C-FAC1-2B82-26AF-57B7D519C9B7}"/>
                  </a:ext>
                </a:extLst>
              </p:cNvPr>
              <p:cNvSpPr/>
              <p:nvPr/>
            </p:nvSpPr>
            <p:spPr>
              <a:xfrm>
                <a:off x="7128473" y="5178575"/>
                <a:ext cx="664157" cy="70604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4" name="Oval 3">
                <a:extLst>
                  <a:ext uri="{FF2B5EF4-FFF2-40B4-BE49-F238E27FC236}">
                    <a16:creationId xmlns:a16="http://schemas.microsoft.com/office/drawing/2014/main" id="{648E590C-79CD-0C38-DA1C-2EB71E1F86A8}"/>
                  </a:ext>
                </a:extLst>
              </p:cNvPr>
              <p:cNvSpPr/>
              <p:nvPr/>
            </p:nvSpPr>
            <p:spPr>
              <a:xfrm>
                <a:off x="7123547" y="4391502"/>
                <a:ext cx="671707" cy="671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7" name="Group 6">
              <a:extLst>
                <a:ext uri="{FF2B5EF4-FFF2-40B4-BE49-F238E27FC236}">
                  <a16:creationId xmlns:a16="http://schemas.microsoft.com/office/drawing/2014/main" id="{E1BC8F50-2AED-8D1A-64B0-982785DD1775}"/>
                </a:ext>
              </a:extLst>
            </p:cNvPr>
            <p:cNvGrpSpPr/>
            <p:nvPr/>
          </p:nvGrpSpPr>
          <p:grpSpPr>
            <a:xfrm>
              <a:off x="4101417" y="5215021"/>
              <a:ext cx="253795" cy="564154"/>
              <a:chOff x="7123547" y="4391502"/>
              <a:chExt cx="671707" cy="1493118"/>
            </a:xfrm>
          </p:grpSpPr>
          <p:sp>
            <p:nvSpPr>
              <p:cNvPr id="12" name="Round Same Side Corner Rectangle 46">
                <a:extLst>
                  <a:ext uri="{FF2B5EF4-FFF2-40B4-BE49-F238E27FC236}">
                    <a16:creationId xmlns:a16="http://schemas.microsoft.com/office/drawing/2014/main" id="{49E90A40-C249-53D8-A15A-D5E924C27E04}"/>
                  </a:ext>
                </a:extLst>
              </p:cNvPr>
              <p:cNvSpPr/>
              <p:nvPr/>
            </p:nvSpPr>
            <p:spPr>
              <a:xfrm>
                <a:off x="7128473" y="5178575"/>
                <a:ext cx="664157" cy="70604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3" name="Oval 12">
                <a:extLst>
                  <a:ext uri="{FF2B5EF4-FFF2-40B4-BE49-F238E27FC236}">
                    <a16:creationId xmlns:a16="http://schemas.microsoft.com/office/drawing/2014/main" id="{37C1B1A9-0C3F-6B6C-E05B-A8E9740673F9}"/>
                  </a:ext>
                </a:extLst>
              </p:cNvPr>
              <p:cNvSpPr/>
              <p:nvPr/>
            </p:nvSpPr>
            <p:spPr>
              <a:xfrm>
                <a:off x="7123547" y="4391502"/>
                <a:ext cx="671707" cy="671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4" name="Group 13">
              <a:extLst>
                <a:ext uri="{FF2B5EF4-FFF2-40B4-BE49-F238E27FC236}">
                  <a16:creationId xmlns:a16="http://schemas.microsoft.com/office/drawing/2014/main" id="{AFF60A6D-F730-326B-11E3-E96CCCEFE4EF}"/>
                </a:ext>
              </a:extLst>
            </p:cNvPr>
            <p:cNvGrpSpPr/>
            <p:nvPr/>
          </p:nvGrpSpPr>
          <p:grpSpPr>
            <a:xfrm>
              <a:off x="4578273" y="5579731"/>
              <a:ext cx="253795" cy="564154"/>
              <a:chOff x="7123547" y="4391502"/>
              <a:chExt cx="671707" cy="1493118"/>
            </a:xfrm>
          </p:grpSpPr>
          <p:sp>
            <p:nvSpPr>
              <p:cNvPr id="34" name="Round Same Side Corner Rectangle 46">
                <a:extLst>
                  <a:ext uri="{FF2B5EF4-FFF2-40B4-BE49-F238E27FC236}">
                    <a16:creationId xmlns:a16="http://schemas.microsoft.com/office/drawing/2014/main" id="{5B90026A-92B7-08ED-4308-0D79974220F6}"/>
                  </a:ext>
                </a:extLst>
              </p:cNvPr>
              <p:cNvSpPr/>
              <p:nvPr/>
            </p:nvSpPr>
            <p:spPr>
              <a:xfrm>
                <a:off x="7128473" y="5178575"/>
                <a:ext cx="664157" cy="70604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5" name="Oval 34">
                <a:extLst>
                  <a:ext uri="{FF2B5EF4-FFF2-40B4-BE49-F238E27FC236}">
                    <a16:creationId xmlns:a16="http://schemas.microsoft.com/office/drawing/2014/main" id="{73ABECB0-B012-ABA7-CC11-3D6A96743212}"/>
                  </a:ext>
                </a:extLst>
              </p:cNvPr>
              <p:cNvSpPr/>
              <p:nvPr/>
            </p:nvSpPr>
            <p:spPr>
              <a:xfrm>
                <a:off x="7123547" y="4391502"/>
                <a:ext cx="671707" cy="671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36" name="Group 35">
              <a:extLst>
                <a:ext uri="{FF2B5EF4-FFF2-40B4-BE49-F238E27FC236}">
                  <a16:creationId xmlns:a16="http://schemas.microsoft.com/office/drawing/2014/main" id="{D0DF403D-D4D8-EA31-913F-DDD540122326}"/>
                </a:ext>
              </a:extLst>
            </p:cNvPr>
            <p:cNvGrpSpPr/>
            <p:nvPr/>
          </p:nvGrpSpPr>
          <p:grpSpPr>
            <a:xfrm>
              <a:off x="5969102" y="5951207"/>
              <a:ext cx="253795" cy="564154"/>
              <a:chOff x="7123547" y="4391502"/>
              <a:chExt cx="671707" cy="1493118"/>
            </a:xfrm>
          </p:grpSpPr>
          <p:sp>
            <p:nvSpPr>
              <p:cNvPr id="37" name="Round Same Side Corner Rectangle 46">
                <a:extLst>
                  <a:ext uri="{FF2B5EF4-FFF2-40B4-BE49-F238E27FC236}">
                    <a16:creationId xmlns:a16="http://schemas.microsoft.com/office/drawing/2014/main" id="{8CA38DC7-CB95-48BC-892E-A73A613F62B7}"/>
                  </a:ext>
                </a:extLst>
              </p:cNvPr>
              <p:cNvSpPr/>
              <p:nvPr/>
            </p:nvSpPr>
            <p:spPr>
              <a:xfrm>
                <a:off x="7128473" y="5178575"/>
                <a:ext cx="664157" cy="70604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8" name="Oval 37">
                <a:extLst>
                  <a:ext uri="{FF2B5EF4-FFF2-40B4-BE49-F238E27FC236}">
                    <a16:creationId xmlns:a16="http://schemas.microsoft.com/office/drawing/2014/main" id="{CF70CB60-689A-1242-DBDE-F285E2634712}"/>
                  </a:ext>
                </a:extLst>
              </p:cNvPr>
              <p:cNvSpPr/>
              <p:nvPr/>
            </p:nvSpPr>
            <p:spPr>
              <a:xfrm>
                <a:off x="7123547" y="4391502"/>
                <a:ext cx="671707" cy="671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39" name="Group 38">
              <a:extLst>
                <a:ext uri="{FF2B5EF4-FFF2-40B4-BE49-F238E27FC236}">
                  <a16:creationId xmlns:a16="http://schemas.microsoft.com/office/drawing/2014/main" id="{4F0AE418-E9E3-6B8B-BF3D-5ADAB8E2245E}"/>
                </a:ext>
              </a:extLst>
            </p:cNvPr>
            <p:cNvGrpSpPr/>
            <p:nvPr/>
          </p:nvGrpSpPr>
          <p:grpSpPr>
            <a:xfrm>
              <a:off x="8131937" y="5424552"/>
              <a:ext cx="253795" cy="564154"/>
              <a:chOff x="7123547" y="4391502"/>
              <a:chExt cx="671707" cy="1493118"/>
            </a:xfrm>
          </p:grpSpPr>
          <p:sp>
            <p:nvSpPr>
              <p:cNvPr id="40" name="Round Same Side Corner Rectangle 46">
                <a:extLst>
                  <a:ext uri="{FF2B5EF4-FFF2-40B4-BE49-F238E27FC236}">
                    <a16:creationId xmlns:a16="http://schemas.microsoft.com/office/drawing/2014/main" id="{DFBD7FFE-4DBE-0A93-2979-9488E4EE177C}"/>
                  </a:ext>
                </a:extLst>
              </p:cNvPr>
              <p:cNvSpPr/>
              <p:nvPr/>
            </p:nvSpPr>
            <p:spPr>
              <a:xfrm>
                <a:off x="7128473" y="5178575"/>
                <a:ext cx="664157" cy="70604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41" name="Oval 40">
                <a:extLst>
                  <a:ext uri="{FF2B5EF4-FFF2-40B4-BE49-F238E27FC236}">
                    <a16:creationId xmlns:a16="http://schemas.microsoft.com/office/drawing/2014/main" id="{2FAFE919-C15C-EB00-92AA-B91F5838B916}"/>
                  </a:ext>
                </a:extLst>
              </p:cNvPr>
              <p:cNvSpPr/>
              <p:nvPr/>
            </p:nvSpPr>
            <p:spPr>
              <a:xfrm>
                <a:off x="7123547" y="4391502"/>
                <a:ext cx="671707" cy="671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spTree>
    <p:extLst>
      <p:ext uri="{BB962C8B-B14F-4D97-AF65-F5344CB8AC3E}">
        <p14:creationId xmlns:p14="http://schemas.microsoft.com/office/powerpoint/2010/main" val="3445248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pPr rtl="1"/>
            <a:r>
              <a:rPr lang="en-US" dirty="0">
                <a:latin typeface="Calibri" panose="020F0502020204030204" pitchFamily="34" charset="0"/>
                <a:cs typeface="Calibri" panose="020F0502020204030204" pitchFamily="34" charset="0"/>
              </a:rPr>
              <a:t>المعايير الدنيا لحماية الطفل</a:t>
            </a:r>
            <a:endParaRPr lang="en-CA"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9E5A157-40FA-4DFB-A399-CF88505DCFA4}"/>
              </a:ext>
            </a:extLst>
          </p:cNvPr>
          <p:cNvSpPr txBox="1"/>
          <p:nvPr/>
        </p:nvSpPr>
        <p:spPr>
          <a:xfrm>
            <a:off x="2275840" y="2233506"/>
            <a:ext cx="2387600" cy="369332"/>
          </a:xfrm>
          <a:prstGeom prst="rect">
            <a:avLst/>
          </a:prstGeom>
          <a:noFill/>
        </p:spPr>
        <p:txBody>
          <a:bodyPr wrap="square">
            <a:spAutoFit/>
          </a:bodyPr>
          <a:lstStyle/>
          <a:p>
            <a:pPr algn="r" rtl="1"/>
            <a:r>
              <a:rPr lang="en-US" b="1" dirty="0">
                <a:solidFill>
                  <a:schemeClr val="bg1"/>
                </a:solidFill>
                <a:effectLst/>
                <a:latin typeface="Helvetica Neue"/>
                <a:ea typeface="Calibri" panose="020F0502020204030204" pitchFamily="34" charset="0"/>
                <a:cs typeface="Calibri" panose="020F0502020204030204" pitchFamily="34" charset="0"/>
              </a:rPr>
              <a:t>حماية الطفل</a:t>
            </a:r>
          </a:p>
        </p:txBody>
      </p:sp>
      <p:pic>
        <p:nvPicPr>
          <p:cNvPr id="4" name="Picture 3">
            <a:extLst>
              <a:ext uri="{FF2B5EF4-FFF2-40B4-BE49-F238E27FC236}">
                <a16:creationId xmlns:a16="http://schemas.microsoft.com/office/drawing/2014/main" id="{7F2856F2-BB85-274C-199B-BADCE1C43D30}"/>
              </a:ext>
            </a:extLst>
          </p:cNvPr>
          <p:cNvPicPr>
            <a:picLocks noChangeAspect="1"/>
          </p:cNvPicPr>
          <p:nvPr/>
        </p:nvPicPr>
        <p:blipFill>
          <a:blip r:embed="rId3"/>
          <a:stretch>
            <a:fillRect/>
          </a:stretch>
        </p:blipFill>
        <p:spPr>
          <a:xfrm>
            <a:off x="2032271" y="1862137"/>
            <a:ext cx="3402800" cy="3767244"/>
          </a:xfrm>
          <a:prstGeom prst="rect">
            <a:avLst/>
          </a:prstGeom>
          <a:ln>
            <a:solidFill>
              <a:schemeClr val="accent2">
                <a:lumMod val="75000"/>
              </a:schemeClr>
            </a:solidFill>
          </a:ln>
        </p:spPr>
      </p:pic>
      <p:pic>
        <p:nvPicPr>
          <p:cNvPr id="3" name="Google Shape;98;p8">
            <a:extLst>
              <a:ext uri="{FF2B5EF4-FFF2-40B4-BE49-F238E27FC236}">
                <a16:creationId xmlns:a16="http://schemas.microsoft.com/office/drawing/2014/main" id="{282917DA-3E4A-4C49-41D5-BF654922326B}"/>
              </a:ext>
            </a:extLst>
          </p:cNvPr>
          <p:cNvPicPr preferRelativeResize="0"/>
          <p:nvPr/>
        </p:nvPicPr>
        <p:blipFill rotWithShape="1">
          <a:blip r:embed="rId4">
            <a:alphaModFix/>
          </a:blip>
          <a:srcRect b="30173"/>
          <a:stretch/>
        </p:blipFill>
        <p:spPr>
          <a:xfrm>
            <a:off x="6249435" y="1862137"/>
            <a:ext cx="3910294" cy="3767244"/>
          </a:xfrm>
          <a:prstGeom prst="rect">
            <a:avLst/>
          </a:prstGeom>
          <a:noFill/>
          <a:ln w="9525" cap="flat" cmpd="sng">
            <a:solidFill>
              <a:schemeClr val="accent2">
                <a:lumMod val="75000"/>
              </a:schemeClr>
            </a:solidFill>
            <a:prstDash val="solid"/>
            <a:round/>
            <a:headEnd type="none" w="sm" len="sm"/>
            <a:tailEnd type="none" w="sm" len="sm"/>
          </a:ln>
        </p:spPr>
      </p:pic>
    </p:spTree>
    <p:extLst>
      <p:ext uri="{BB962C8B-B14F-4D97-AF65-F5344CB8AC3E}">
        <p14:creationId xmlns:p14="http://schemas.microsoft.com/office/powerpoint/2010/main" val="387724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45E20069-62FA-B9BF-E1AB-3F2A3F04275B}"/>
              </a:ext>
            </a:extLst>
          </p:cNvPr>
          <p:cNvSpPr txBox="1">
            <a:spLocks/>
          </p:cNvSpPr>
          <p:nvPr/>
        </p:nvSpPr>
        <p:spPr>
          <a:xfrm>
            <a:off x="1621886" y="286683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5400" b="1" dirty="0">
                <a:solidFill>
                  <a:schemeClr val="bg1">
                    <a:lumMod val="75000"/>
                  </a:schemeClr>
                </a:solidFill>
                <a:latin typeface="Calibri" panose="020F0502020204030204" pitchFamily="34" charset="0"/>
                <a:cs typeface="Calibri" panose="020F0502020204030204" pitchFamily="34" charset="0"/>
              </a:rPr>
              <a:t>شريحة إضافية لملاحظات الميسر</a:t>
            </a:r>
          </a:p>
        </p:txBody>
      </p:sp>
    </p:spTree>
    <p:extLst>
      <p:ext uri="{BB962C8B-B14F-4D97-AF65-F5344CB8AC3E}">
        <p14:creationId xmlns:p14="http://schemas.microsoft.com/office/powerpoint/2010/main" val="3264893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20EC6670-9214-69AF-6D37-C6A78D5110A2}"/>
              </a:ext>
            </a:extLst>
          </p:cNvPr>
          <p:cNvSpPr/>
          <p:nvPr/>
        </p:nvSpPr>
        <p:spPr>
          <a:xfrm>
            <a:off x="5186581" y="1789033"/>
            <a:ext cx="1849209" cy="395862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44" name="Rectangle: Rounded Corners 43">
            <a:extLst>
              <a:ext uri="{FF2B5EF4-FFF2-40B4-BE49-F238E27FC236}">
                <a16:creationId xmlns:a16="http://schemas.microsoft.com/office/drawing/2014/main" id="{101B7327-6792-3917-5331-A355A332145F}"/>
              </a:ext>
            </a:extLst>
          </p:cNvPr>
          <p:cNvSpPr/>
          <p:nvPr/>
        </p:nvSpPr>
        <p:spPr>
          <a:xfrm>
            <a:off x="8772562" y="1789033"/>
            <a:ext cx="1849209" cy="395862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42" name="Rectangle: Rounded Corners 41">
            <a:extLst>
              <a:ext uri="{FF2B5EF4-FFF2-40B4-BE49-F238E27FC236}">
                <a16:creationId xmlns:a16="http://schemas.microsoft.com/office/drawing/2014/main" id="{A9F489F9-482B-F6A8-E123-0424BC7915E0}"/>
              </a:ext>
            </a:extLst>
          </p:cNvPr>
          <p:cNvSpPr/>
          <p:nvPr/>
        </p:nvSpPr>
        <p:spPr>
          <a:xfrm>
            <a:off x="1649045" y="1789033"/>
            <a:ext cx="1849209" cy="395862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pPr rtl="1"/>
            <a:r>
              <a:rPr lang="ar-SA" dirty="0">
                <a:latin typeface="Calibri" panose="020F0502020204030204" pitchFamily="34" charset="0"/>
                <a:cs typeface="Calibri" panose="020F0502020204030204" pitchFamily="34" charset="0"/>
              </a:rPr>
              <a:t>مشية القوة</a:t>
            </a:r>
            <a:endParaRPr lang="en-CA" dirty="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24DE80BC-BEA6-718C-F9A4-BF8FCB93F236}"/>
              </a:ext>
            </a:extLst>
          </p:cNvPr>
          <p:cNvGrpSpPr/>
          <p:nvPr/>
        </p:nvGrpSpPr>
        <p:grpSpPr>
          <a:xfrm>
            <a:off x="10228983" y="337468"/>
            <a:ext cx="1587872" cy="1368854"/>
            <a:chOff x="10228983" y="337468"/>
            <a:chExt cx="1587872" cy="1368854"/>
          </a:xfrm>
        </p:grpSpPr>
        <p:sp>
          <p:nvSpPr>
            <p:cNvPr id="5" name="Hexagon 4">
              <a:extLst>
                <a:ext uri="{FF2B5EF4-FFF2-40B4-BE49-F238E27FC236}">
                  <a16:creationId xmlns:a16="http://schemas.microsoft.com/office/drawing/2014/main" id="{FA3006FE-538B-FE0C-CF57-BB3C29C06598}"/>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6" name="Group 5">
              <a:extLst>
                <a:ext uri="{FF2B5EF4-FFF2-40B4-BE49-F238E27FC236}">
                  <a16:creationId xmlns:a16="http://schemas.microsoft.com/office/drawing/2014/main" id="{72D72BB3-4138-6CD8-CF5A-AB245C4C5209}"/>
                </a:ext>
              </a:extLst>
            </p:cNvPr>
            <p:cNvGrpSpPr/>
            <p:nvPr/>
          </p:nvGrpSpPr>
          <p:grpSpPr>
            <a:xfrm>
              <a:off x="10621771" y="762700"/>
              <a:ext cx="562136" cy="634675"/>
              <a:chOff x="760175" y="830142"/>
              <a:chExt cx="867619" cy="979579"/>
            </a:xfrm>
          </p:grpSpPr>
          <p:sp>
            <p:nvSpPr>
              <p:cNvPr id="23" name="Rectangle 22">
                <a:extLst>
                  <a:ext uri="{FF2B5EF4-FFF2-40B4-BE49-F238E27FC236}">
                    <a16:creationId xmlns:a16="http://schemas.microsoft.com/office/drawing/2014/main" id="{41E5B7F6-9A3A-ED21-2A81-A4FBB1923C7F}"/>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600" b="1" dirty="0">
                    <a:latin typeface="Arial" panose="020B0604020202020204" pitchFamily="34" charset="0"/>
                    <a:cs typeface="Arial" panose="020B0604020202020204" pitchFamily="34" charset="0"/>
                  </a:rPr>
                  <a:t>١٠-١١</a:t>
                </a:r>
                <a:endParaRPr lang="en-CA" sz="1600" b="1"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9D6E9208-5F5A-BC44-351C-5898F7C05AF4}"/>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7" name="Group 6">
              <a:extLst>
                <a:ext uri="{FF2B5EF4-FFF2-40B4-BE49-F238E27FC236}">
                  <a16:creationId xmlns:a16="http://schemas.microsoft.com/office/drawing/2014/main" id="{626371F7-9C8E-60B7-BEC2-CAC59F101204}"/>
                </a:ext>
              </a:extLst>
            </p:cNvPr>
            <p:cNvGrpSpPr/>
            <p:nvPr/>
          </p:nvGrpSpPr>
          <p:grpSpPr>
            <a:xfrm>
              <a:off x="11325415" y="762701"/>
              <a:ext cx="182192" cy="634674"/>
              <a:chOff x="2121762" y="2323619"/>
              <a:chExt cx="200378" cy="825210"/>
            </a:xfrm>
          </p:grpSpPr>
          <p:sp>
            <p:nvSpPr>
              <p:cNvPr id="21" name="Isosceles Triangle 20">
                <a:extLst>
                  <a:ext uri="{FF2B5EF4-FFF2-40B4-BE49-F238E27FC236}">
                    <a16:creationId xmlns:a16="http://schemas.microsoft.com/office/drawing/2014/main" id="{406D2BF4-9E3B-1934-7A10-7AADF8927C5B}"/>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2" name="Rectangle 21">
                <a:extLst>
                  <a:ext uri="{FF2B5EF4-FFF2-40B4-BE49-F238E27FC236}">
                    <a16:creationId xmlns:a16="http://schemas.microsoft.com/office/drawing/2014/main" id="{0B65AF87-8474-7EB8-2EA3-E261D307E0D8}"/>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grpSp>
        <p:nvGrpSpPr>
          <p:cNvPr id="45" name="Group 44">
            <a:extLst>
              <a:ext uri="{FF2B5EF4-FFF2-40B4-BE49-F238E27FC236}">
                <a16:creationId xmlns:a16="http://schemas.microsoft.com/office/drawing/2014/main" id="{1DDF1A26-5581-BF46-F559-01C18CEAED43}"/>
              </a:ext>
            </a:extLst>
          </p:cNvPr>
          <p:cNvGrpSpPr/>
          <p:nvPr/>
        </p:nvGrpSpPr>
        <p:grpSpPr>
          <a:xfrm>
            <a:off x="1194461" y="2044542"/>
            <a:ext cx="2014598" cy="1294511"/>
            <a:chOff x="724660" y="1931288"/>
            <a:chExt cx="2014598" cy="1294511"/>
          </a:xfrm>
        </p:grpSpPr>
        <p:pic>
          <p:nvPicPr>
            <p:cNvPr id="29" name="Graphic 28" descr="Boot with solid fill">
              <a:extLst>
                <a:ext uri="{FF2B5EF4-FFF2-40B4-BE49-F238E27FC236}">
                  <a16:creationId xmlns:a16="http://schemas.microsoft.com/office/drawing/2014/main" id="{71FA1FA8-C3C8-E764-C227-5606008A7B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261968">
              <a:off x="1824858" y="1931288"/>
              <a:ext cx="914400" cy="914400"/>
            </a:xfrm>
            <a:prstGeom prst="rect">
              <a:avLst/>
            </a:prstGeom>
          </p:spPr>
        </p:pic>
        <p:pic>
          <p:nvPicPr>
            <p:cNvPr id="30" name="Graphic 29" descr="Boot with solid fill">
              <a:extLst>
                <a:ext uri="{FF2B5EF4-FFF2-40B4-BE49-F238E27FC236}">
                  <a16:creationId xmlns:a16="http://schemas.microsoft.com/office/drawing/2014/main" id="{2EE2F626-5BF6-6727-4134-A1B09C8EE1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4660" y="2311399"/>
              <a:ext cx="914400" cy="914400"/>
            </a:xfrm>
            <a:prstGeom prst="rect">
              <a:avLst/>
            </a:prstGeom>
          </p:spPr>
        </p:pic>
      </p:grpSp>
      <p:grpSp>
        <p:nvGrpSpPr>
          <p:cNvPr id="46" name="Group 45">
            <a:extLst>
              <a:ext uri="{FF2B5EF4-FFF2-40B4-BE49-F238E27FC236}">
                <a16:creationId xmlns:a16="http://schemas.microsoft.com/office/drawing/2014/main" id="{ACCB1D78-2A4D-75F5-FCDE-A870DC919714}"/>
              </a:ext>
            </a:extLst>
          </p:cNvPr>
          <p:cNvGrpSpPr/>
          <p:nvPr/>
        </p:nvGrpSpPr>
        <p:grpSpPr>
          <a:xfrm>
            <a:off x="3956148" y="4171044"/>
            <a:ext cx="2224942" cy="1228271"/>
            <a:chOff x="4396357" y="4069443"/>
            <a:chExt cx="2224942" cy="1228271"/>
          </a:xfrm>
        </p:grpSpPr>
        <p:pic>
          <p:nvPicPr>
            <p:cNvPr id="38" name="Graphic 37" descr="High heel shoe with solid fill">
              <a:extLst>
                <a:ext uri="{FF2B5EF4-FFF2-40B4-BE49-F238E27FC236}">
                  <a16:creationId xmlns:a16="http://schemas.microsoft.com/office/drawing/2014/main" id="{4DF47891-6799-B0BA-E1B6-8BF98E443B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251348">
              <a:off x="5706899" y="4069443"/>
              <a:ext cx="914400" cy="914400"/>
            </a:xfrm>
            <a:prstGeom prst="rect">
              <a:avLst/>
            </a:prstGeom>
          </p:spPr>
        </p:pic>
        <p:pic>
          <p:nvPicPr>
            <p:cNvPr id="39" name="Graphic 38" descr="High heel shoe with solid fill">
              <a:extLst>
                <a:ext uri="{FF2B5EF4-FFF2-40B4-BE49-F238E27FC236}">
                  <a16:creationId xmlns:a16="http://schemas.microsoft.com/office/drawing/2014/main" id="{13BB4473-1B2F-3D2D-23F7-336A28CED35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96357" y="4383314"/>
              <a:ext cx="914400" cy="914400"/>
            </a:xfrm>
            <a:prstGeom prst="rect">
              <a:avLst/>
            </a:prstGeom>
          </p:spPr>
        </p:pic>
      </p:grpSp>
      <p:grpSp>
        <p:nvGrpSpPr>
          <p:cNvPr id="41" name="Group 40">
            <a:extLst>
              <a:ext uri="{FF2B5EF4-FFF2-40B4-BE49-F238E27FC236}">
                <a16:creationId xmlns:a16="http://schemas.microsoft.com/office/drawing/2014/main" id="{96E0D0D4-8B74-0810-4732-D17057CCBE2B}"/>
              </a:ext>
            </a:extLst>
          </p:cNvPr>
          <p:cNvGrpSpPr/>
          <p:nvPr/>
        </p:nvGrpSpPr>
        <p:grpSpPr>
          <a:xfrm>
            <a:off x="7491424" y="2702813"/>
            <a:ext cx="2070147" cy="1272480"/>
            <a:chOff x="5896518" y="2613720"/>
            <a:chExt cx="2070146" cy="1272480"/>
          </a:xfrm>
        </p:grpSpPr>
        <p:pic>
          <p:nvPicPr>
            <p:cNvPr id="36" name="Graphic 35" descr="Shoe with solid fill">
              <a:extLst>
                <a:ext uri="{FF2B5EF4-FFF2-40B4-BE49-F238E27FC236}">
                  <a16:creationId xmlns:a16="http://schemas.microsoft.com/office/drawing/2014/main" id="{932214ED-6E7E-9FEC-E804-F2A579F667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96518" y="2971800"/>
              <a:ext cx="914400" cy="914400"/>
            </a:xfrm>
            <a:prstGeom prst="rect">
              <a:avLst/>
            </a:prstGeom>
          </p:spPr>
        </p:pic>
        <p:pic>
          <p:nvPicPr>
            <p:cNvPr id="40" name="Graphic 39" descr="Shoe with solid fill">
              <a:extLst>
                <a:ext uri="{FF2B5EF4-FFF2-40B4-BE49-F238E27FC236}">
                  <a16:creationId xmlns:a16="http://schemas.microsoft.com/office/drawing/2014/main" id="{0B9E8AC1-BF30-7E7B-70A1-21D7C63C39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439554">
              <a:off x="7052264" y="2613720"/>
              <a:ext cx="914400" cy="914400"/>
            </a:xfrm>
            <a:prstGeom prst="rect">
              <a:avLst/>
            </a:prstGeom>
          </p:spPr>
        </p:pic>
      </p:grpSp>
    </p:spTree>
    <p:extLst>
      <p:ext uri="{BB962C8B-B14F-4D97-AF65-F5344CB8AC3E}">
        <p14:creationId xmlns:p14="http://schemas.microsoft.com/office/powerpoint/2010/main" val="4040264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45E20069-62FA-B9BF-E1AB-3F2A3F04275B}"/>
              </a:ext>
            </a:extLst>
          </p:cNvPr>
          <p:cNvSpPr txBox="1">
            <a:spLocks/>
          </p:cNvSpPr>
          <p:nvPr/>
        </p:nvSpPr>
        <p:spPr>
          <a:xfrm>
            <a:off x="1583786" y="27059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5400" b="1" dirty="0">
                <a:solidFill>
                  <a:schemeClr val="bg1">
                    <a:lumMod val="75000"/>
                  </a:schemeClr>
                </a:solidFill>
                <a:latin typeface="Calibri" panose="020F0502020204030204" pitchFamily="34" charset="0"/>
                <a:cs typeface="Calibri" panose="020F0502020204030204" pitchFamily="34" charset="0"/>
              </a:rPr>
              <a:t>شريحة إضافية لملاحظات الميسر</a:t>
            </a:r>
          </a:p>
        </p:txBody>
      </p:sp>
    </p:spTree>
    <p:extLst>
      <p:ext uri="{BB962C8B-B14F-4D97-AF65-F5344CB8AC3E}">
        <p14:creationId xmlns:p14="http://schemas.microsoft.com/office/powerpoint/2010/main" val="3458732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6B2B4B9D-8365-02AA-CD9A-FCD95F0EAF02}"/>
              </a:ext>
            </a:extLst>
          </p:cNvPr>
          <p:cNvSpPr txBox="1"/>
          <p:nvPr/>
        </p:nvSpPr>
        <p:spPr>
          <a:xfrm>
            <a:off x="4002506" y="-898060"/>
            <a:ext cx="4325427" cy="400110"/>
          </a:xfrm>
          <a:prstGeom prst="rect">
            <a:avLst/>
          </a:prstGeom>
          <a:noFill/>
        </p:spPr>
        <p:txBody>
          <a:bodyPr wrap="square" rtlCol="0">
            <a:spAutoFit/>
          </a:bodyPr>
          <a:lstStyle/>
          <a:p>
            <a:pPr algn="r" rtl="1"/>
            <a:r>
              <a:rPr lang="en-US" sz="2000" b="1" spc="300" dirty="0">
                <a:solidFill>
                  <a:schemeClr val="tx2"/>
                </a:solidFill>
              </a:rPr>
              <a:t>عجلة كهربائية</a:t>
            </a:r>
          </a:p>
        </p:txBody>
      </p:sp>
      <p:sp>
        <p:nvSpPr>
          <p:cNvPr id="64" name="TextBox 63">
            <a:extLst>
              <a:ext uri="{FF2B5EF4-FFF2-40B4-BE49-F238E27FC236}">
                <a16:creationId xmlns:a16="http://schemas.microsoft.com/office/drawing/2014/main" id="{F55DBE08-0D7E-49F6-727C-C74987FCB3AC}"/>
              </a:ext>
            </a:extLst>
          </p:cNvPr>
          <p:cNvSpPr txBox="1"/>
          <p:nvPr/>
        </p:nvSpPr>
        <p:spPr>
          <a:xfrm>
            <a:off x="374111" y="3007949"/>
            <a:ext cx="2371452" cy="673368"/>
          </a:xfrm>
          <a:prstGeom prst="rect">
            <a:avLst/>
          </a:prstGeom>
          <a:noFill/>
          <a:ln>
            <a:noFill/>
          </a:ln>
        </p:spPr>
        <p:txBody>
          <a:bodyPr wrap="square" lIns="90000" tIns="90000" rIns="90000" bIns="90000" rtlCol="0" anchor="ctr">
            <a:noAutofit/>
          </a:bodyPr>
          <a:lstStyle/>
          <a:p>
            <a:pPr algn="ctr" rtl="1"/>
            <a:r>
              <a:rPr lang="en-US" sz="2400" b="1" dirty="0">
                <a:solidFill>
                  <a:schemeClr val="accent2"/>
                </a:solidFill>
                <a:latin typeface="Calibri" panose="020F0502020204030204" pitchFamily="34" charset="0"/>
                <a:cs typeface="Calibri" panose="020F0502020204030204" pitchFamily="34" charset="0"/>
              </a:rPr>
              <a:t>امتياز / </a:t>
            </a:r>
            <a:r>
              <a:rPr lang="ar-SA" sz="2400" b="1" dirty="0">
                <a:solidFill>
                  <a:schemeClr val="accent2"/>
                </a:solidFill>
                <a:latin typeface="Calibri" panose="020F0502020204030204" pitchFamily="34" charset="0"/>
                <a:cs typeface="Calibri" panose="020F0502020204030204" pitchFamily="34" charset="0"/>
              </a:rPr>
              <a:t>أفضلية</a:t>
            </a:r>
            <a:endParaRPr lang="en-CA" sz="2400" b="1" dirty="0">
              <a:solidFill>
                <a:schemeClr val="accent2"/>
              </a:solidFill>
              <a:latin typeface="Calibri" panose="020F0502020204030204" pitchFamily="34" charset="0"/>
              <a:cs typeface="Calibri" panose="020F0502020204030204" pitchFamily="34" charset="0"/>
            </a:endParaRPr>
          </a:p>
        </p:txBody>
      </p:sp>
      <p:sp>
        <p:nvSpPr>
          <p:cNvPr id="65" name="TextBox 64">
            <a:extLst>
              <a:ext uri="{FF2B5EF4-FFF2-40B4-BE49-F238E27FC236}">
                <a16:creationId xmlns:a16="http://schemas.microsoft.com/office/drawing/2014/main" id="{B0C55F3A-9C67-2763-CA85-E9176D5FDF5E}"/>
              </a:ext>
            </a:extLst>
          </p:cNvPr>
          <p:cNvSpPr txBox="1"/>
          <p:nvPr/>
        </p:nvSpPr>
        <p:spPr>
          <a:xfrm>
            <a:off x="134868" y="3997358"/>
            <a:ext cx="2656051" cy="738953"/>
          </a:xfrm>
          <a:prstGeom prst="rect">
            <a:avLst/>
          </a:prstGeom>
          <a:noFill/>
          <a:ln>
            <a:noFill/>
          </a:ln>
        </p:spPr>
        <p:txBody>
          <a:bodyPr wrap="square" lIns="90000" tIns="90000" rIns="90000" bIns="90000" rtlCol="0" anchor="ctr">
            <a:noAutofit/>
          </a:bodyPr>
          <a:lstStyle/>
          <a:p>
            <a:pPr algn="ctr" rtl="1"/>
            <a:r>
              <a:rPr lang="en-US" sz="2400" b="1" dirty="0" err="1">
                <a:solidFill>
                  <a:schemeClr val="accent5"/>
                </a:solidFill>
              </a:rPr>
              <a:t>ال</a:t>
            </a:r>
            <a:r>
              <a:rPr lang="ar-SA" sz="2400" b="1" dirty="0">
                <a:solidFill>
                  <a:schemeClr val="accent5"/>
                </a:solidFill>
                <a:latin typeface="Calibri" panose="020F0502020204030204" pitchFamily="34" charset="0"/>
                <a:cs typeface="Calibri" panose="020F0502020204030204" pitchFamily="34" charset="0"/>
              </a:rPr>
              <a:t>اضطهاد</a:t>
            </a:r>
            <a:r>
              <a:rPr lang="en-US" sz="2400" b="1" dirty="0">
                <a:solidFill>
                  <a:schemeClr val="accent5"/>
                </a:solidFill>
                <a:latin typeface="Calibri" panose="020F0502020204030204" pitchFamily="34" charset="0"/>
                <a:cs typeface="Calibri" panose="020F0502020204030204" pitchFamily="34" charset="0"/>
              </a:rPr>
              <a:t>/ الحرمان</a:t>
            </a:r>
            <a:endParaRPr lang="en-CA" sz="2400" b="1" dirty="0">
              <a:solidFill>
                <a:schemeClr val="accent5"/>
              </a:solidFill>
              <a:latin typeface="Calibri" panose="020F0502020204030204" pitchFamily="34" charset="0"/>
              <a:cs typeface="Calibri" panose="020F0502020204030204" pitchFamily="34" charset="0"/>
            </a:endParaRPr>
          </a:p>
        </p:txBody>
      </p:sp>
      <p:sp>
        <p:nvSpPr>
          <p:cNvPr id="66" name="TextBox 65">
            <a:extLst>
              <a:ext uri="{FF2B5EF4-FFF2-40B4-BE49-F238E27FC236}">
                <a16:creationId xmlns:a16="http://schemas.microsoft.com/office/drawing/2014/main" id="{BED4FF9A-1314-79A6-0023-67D4BC3A39F8}"/>
              </a:ext>
            </a:extLst>
          </p:cNvPr>
          <p:cNvSpPr txBox="1"/>
          <p:nvPr/>
        </p:nvSpPr>
        <p:spPr>
          <a:xfrm>
            <a:off x="2412185" y="3109952"/>
            <a:ext cx="2158027" cy="409826"/>
          </a:xfrm>
          <a:prstGeom prst="rect">
            <a:avLst/>
          </a:prstGeom>
          <a:noFill/>
          <a:ln>
            <a:noFill/>
          </a:ln>
        </p:spPr>
        <p:txBody>
          <a:bodyPr wrap="square" lIns="90000" tIns="90000" rIns="90000" bIns="90000" rtlCol="0" anchor="ctr">
            <a:noAutofit/>
          </a:bodyPr>
          <a:lstStyle/>
          <a:p>
            <a:pPr algn="r" rtl="1"/>
            <a:r>
              <a:rPr lang="en-US" sz="2000" dirty="0" err="1"/>
              <a:t>ذكر</a:t>
            </a:r>
            <a:r>
              <a:rPr lang="en-US" sz="2000" dirty="0"/>
              <a:t> </a:t>
            </a:r>
            <a:r>
              <a:rPr lang="ar-SA" sz="2000" dirty="0"/>
              <a:t>، الذكورية</a:t>
            </a:r>
            <a:endParaRPr lang="en-US" sz="2000" dirty="0"/>
          </a:p>
          <a:p>
            <a:pPr algn="r" rtl="1"/>
            <a:r>
              <a:rPr lang="en-US" sz="2000" dirty="0" err="1"/>
              <a:t>أنث</a:t>
            </a:r>
            <a:r>
              <a:rPr lang="ar-SA" sz="2000" dirty="0" err="1"/>
              <a:t>ى</a:t>
            </a:r>
            <a:r>
              <a:rPr lang="en-US" sz="2000" dirty="0"/>
              <a:t> </a:t>
            </a:r>
            <a:r>
              <a:rPr lang="ar-SA" sz="2000" dirty="0"/>
              <a:t>، النسوية</a:t>
            </a:r>
            <a:endParaRPr lang="en-CA" sz="2000" dirty="0"/>
          </a:p>
        </p:txBody>
      </p:sp>
      <p:sp>
        <p:nvSpPr>
          <p:cNvPr id="75" name="TextBox 74">
            <a:extLst>
              <a:ext uri="{FF2B5EF4-FFF2-40B4-BE49-F238E27FC236}">
                <a16:creationId xmlns:a16="http://schemas.microsoft.com/office/drawing/2014/main" id="{F0013863-5062-BE48-A221-5DC87801127F}"/>
              </a:ext>
            </a:extLst>
          </p:cNvPr>
          <p:cNvSpPr txBox="1"/>
          <p:nvPr/>
        </p:nvSpPr>
        <p:spPr>
          <a:xfrm>
            <a:off x="3100675" y="2677199"/>
            <a:ext cx="1525329" cy="374914"/>
          </a:xfrm>
          <a:prstGeom prst="rect">
            <a:avLst/>
          </a:prstGeom>
          <a:noFill/>
          <a:ln>
            <a:noFill/>
          </a:ln>
        </p:spPr>
        <p:txBody>
          <a:bodyPr wrap="square" lIns="90000" tIns="90000" rIns="90000" bIns="90000" rtlCol="0" anchor="ctr">
            <a:noAutofit/>
          </a:bodyPr>
          <a:lstStyle/>
          <a:p>
            <a:pPr algn="r" rtl="1"/>
            <a:r>
              <a:rPr lang="en-US" sz="2000" dirty="0"/>
              <a:t>ذكر</a:t>
            </a:r>
            <a:endParaRPr lang="en-CA" sz="2000" dirty="0"/>
          </a:p>
        </p:txBody>
      </p:sp>
      <p:sp>
        <p:nvSpPr>
          <p:cNvPr id="76" name="TextBox 75">
            <a:extLst>
              <a:ext uri="{FF2B5EF4-FFF2-40B4-BE49-F238E27FC236}">
                <a16:creationId xmlns:a16="http://schemas.microsoft.com/office/drawing/2014/main" id="{02B6F146-933F-8A69-6352-2C337C417A5A}"/>
              </a:ext>
            </a:extLst>
          </p:cNvPr>
          <p:cNvSpPr txBox="1"/>
          <p:nvPr/>
        </p:nvSpPr>
        <p:spPr>
          <a:xfrm>
            <a:off x="3420410" y="2338928"/>
            <a:ext cx="1525329" cy="374914"/>
          </a:xfrm>
          <a:prstGeom prst="rect">
            <a:avLst/>
          </a:prstGeom>
          <a:noFill/>
          <a:ln>
            <a:noFill/>
          </a:ln>
        </p:spPr>
        <p:txBody>
          <a:bodyPr wrap="square" lIns="90000" tIns="90000" rIns="90000" bIns="90000" rtlCol="0" anchor="ctr">
            <a:noAutofit/>
          </a:bodyPr>
          <a:lstStyle/>
          <a:p>
            <a:pPr algn="r" rtl="1"/>
            <a:r>
              <a:rPr lang="en-US" sz="2000" dirty="0"/>
              <a:t>شخص ابيض</a:t>
            </a:r>
            <a:endParaRPr lang="en-CA" sz="2000" dirty="0"/>
          </a:p>
        </p:txBody>
      </p:sp>
      <p:sp>
        <p:nvSpPr>
          <p:cNvPr id="77" name="TextBox 76">
            <a:extLst>
              <a:ext uri="{FF2B5EF4-FFF2-40B4-BE49-F238E27FC236}">
                <a16:creationId xmlns:a16="http://schemas.microsoft.com/office/drawing/2014/main" id="{3DEFEC8F-1FAB-57C9-234B-E62034AEF9C1}"/>
              </a:ext>
            </a:extLst>
          </p:cNvPr>
          <p:cNvSpPr txBox="1"/>
          <p:nvPr/>
        </p:nvSpPr>
        <p:spPr>
          <a:xfrm>
            <a:off x="2945728" y="2003589"/>
            <a:ext cx="2371453" cy="310561"/>
          </a:xfrm>
          <a:prstGeom prst="rect">
            <a:avLst/>
          </a:prstGeom>
          <a:noFill/>
          <a:ln>
            <a:noFill/>
          </a:ln>
        </p:spPr>
        <p:txBody>
          <a:bodyPr wrap="square" lIns="90000" tIns="90000" rIns="90000" bIns="90000" rtlCol="0" anchor="ctr">
            <a:noAutofit/>
          </a:bodyPr>
          <a:lstStyle/>
          <a:p>
            <a:pPr algn="r" rtl="1"/>
            <a:r>
              <a:rPr lang="ar-SA" sz="2000" dirty="0"/>
              <a:t>      </a:t>
            </a:r>
            <a:r>
              <a:rPr lang="en-US" sz="2000" dirty="0" err="1"/>
              <a:t>غربي</a:t>
            </a:r>
            <a:r>
              <a:rPr lang="ar-SA" sz="2000" dirty="0"/>
              <a:t> الأصل</a:t>
            </a:r>
            <a:endParaRPr lang="en-CA" sz="2000" dirty="0"/>
          </a:p>
        </p:txBody>
      </p:sp>
      <p:sp>
        <p:nvSpPr>
          <p:cNvPr id="78" name="TextBox 77">
            <a:extLst>
              <a:ext uri="{FF2B5EF4-FFF2-40B4-BE49-F238E27FC236}">
                <a16:creationId xmlns:a16="http://schemas.microsoft.com/office/drawing/2014/main" id="{C96EA31E-94F6-22CD-5197-077FAB723D65}"/>
              </a:ext>
            </a:extLst>
          </p:cNvPr>
          <p:cNvSpPr txBox="1"/>
          <p:nvPr/>
        </p:nvSpPr>
        <p:spPr>
          <a:xfrm>
            <a:off x="4217583" y="1634489"/>
            <a:ext cx="1525329" cy="374914"/>
          </a:xfrm>
          <a:prstGeom prst="rect">
            <a:avLst/>
          </a:prstGeom>
          <a:noFill/>
          <a:ln>
            <a:noFill/>
          </a:ln>
        </p:spPr>
        <p:txBody>
          <a:bodyPr wrap="square" lIns="90000" tIns="90000" rIns="90000" bIns="90000" rtlCol="0" anchor="ctr">
            <a:noAutofit/>
          </a:bodyPr>
          <a:lstStyle/>
          <a:p>
            <a:pPr algn="r" rtl="1"/>
            <a:r>
              <a:rPr lang="en-US" sz="2000" dirty="0"/>
              <a:t>متغاير الجنس</a:t>
            </a:r>
            <a:endParaRPr lang="en-CA" sz="2000" dirty="0"/>
          </a:p>
        </p:txBody>
      </p:sp>
      <p:sp>
        <p:nvSpPr>
          <p:cNvPr id="79" name="TextBox 78">
            <a:extLst>
              <a:ext uri="{FF2B5EF4-FFF2-40B4-BE49-F238E27FC236}">
                <a16:creationId xmlns:a16="http://schemas.microsoft.com/office/drawing/2014/main" id="{1476D3B1-025C-8A1A-960D-4052C77D2E82}"/>
              </a:ext>
            </a:extLst>
          </p:cNvPr>
          <p:cNvSpPr txBox="1"/>
          <p:nvPr/>
        </p:nvSpPr>
        <p:spPr>
          <a:xfrm>
            <a:off x="4699354" y="1396809"/>
            <a:ext cx="1525329" cy="374914"/>
          </a:xfrm>
          <a:prstGeom prst="rect">
            <a:avLst/>
          </a:prstGeom>
          <a:noFill/>
          <a:ln>
            <a:noFill/>
          </a:ln>
        </p:spPr>
        <p:txBody>
          <a:bodyPr wrap="square" lIns="90000" tIns="90000" rIns="90000" bIns="90000" rtlCol="0" anchor="ctr">
            <a:noAutofit/>
          </a:bodyPr>
          <a:lstStyle/>
          <a:p>
            <a:pPr algn="r" rtl="1"/>
            <a:r>
              <a:rPr lang="en-US" sz="2000" dirty="0" err="1"/>
              <a:t>سليم</a:t>
            </a:r>
            <a:r>
              <a:rPr lang="en-US" sz="2000" dirty="0"/>
              <a:t> </a:t>
            </a:r>
            <a:r>
              <a:rPr lang="ar-SA" sz="2000" dirty="0"/>
              <a:t>جسدياً</a:t>
            </a:r>
            <a:endParaRPr lang="en-CA" sz="2000" dirty="0"/>
          </a:p>
        </p:txBody>
      </p:sp>
      <p:sp>
        <p:nvSpPr>
          <p:cNvPr id="80" name="TextBox 79">
            <a:extLst>
              <a:ext uri="{FF2B5EF4-FFF2-40B4-BE49-F238E27FC236}">
                <a16:creationId xmlns:a16="http://schemas.microsoft.com/office/drawing/2014/main" id="{3D2A4329-8ADB-39E6-A4E9-F5C334FB95CE}"/>
              </a:ext>
            </a:extLst>
          </p:cNvPr>
          <p:cNvSpPr txBox="1"/>
          <p:nvPr/>
        </p:nvSpPr>
        <p:spPr>
          <a:xfrm>
            <a:off x="5823283" y="1233135"/>
            <a:ext cx="1860172" cy="454407"/>
          </a:xfrm>
          <a:prstGeom prst="rect">
            <a:avLst/>
          </a:prstGeom>
          <a:noFill/>
          <a:ln>
            <a:noFill/>
          </a:ln>
        </p:spPr>
        <p:txBody>
          <a:bodyPr wrap="square" lIns="90000" tIns="90000" rIns="90000" bIns="90000" rtlCol="0" anchor="ctr">
            <a:noAutofit/>
          </a:bodyPr>
          <a:lstStyle/>
          <a:p>
            <a:pPr algn="ctr" rtl="1"/>
            <a:r>
              <a:rPr lang="en-US" sz="2000" dirty="0" err="1"/>
              <a:t>متعلم</a:t>
            </a:r>
            <a:r>
              <a:rPr lang="ar-SA" sz="2000" dirty="0"/>
              <a:t> بدرجة عالية</a:t>
            </a:r>
            <a:r>
              <a:rPr lang="en-US" sz="2000" dirty="0"/>
              <a:t> / متعلم</a:t>
            </a:r>
            <a:endParaRPr lang="en-CA" sz="2000" dirty="0"/>
          </a:p>
        </p:txBody>
      </p:sp>
      <p:sp>
        <p:nvSpPr>
          <p:cNvPr id="81" name="TextBox 80">
            <a:extLst>
              <a:ext uri="{FF2B5EF4-FFF2-40B4-BE49-F238E27FC236}">
                <a16:creationId xmlns:a16="http://schemas.microsoft.com/office/drawing/2014/main" id="{B46222D4-F72A-6232-5D1E-DB34AF5B7B5D}"/>
              </a:ext>
            </a:extLst>
          </p:cNvPr>
          <p:cNvSpPr txBox="1"/>
          <p:nvPr/>
        </p:nvSpPr>
        <p:spPr>
          <a:xfrm>
            <a:off x="7245515" y="1455026"/>
            <a:ext cx="1525329" cy="374914"/>
          </a:xfrm>
          <a:prstGeom prst="rect">
            <a:avLst/>
          </a:prstGeom>
          <a:noFill/>
          <a:ln>
            <a:noFill/>
          </a:ln>
        </p:spPr>
        <p:txBody>
          <a:bodyPr wrap="square" lIns="90000" tIns="90000" rIns="90000" bIns="90000" rtlCol="0" anchor="ctr">
            <a:noAutofit/>
          </a:bodyPr>
          <a:lstStyle/>
          <a:p>
            <a:pPr algn="ctr" rtl="1"/>
            <a:r>
              <a:rPr lang="en-US" sz="2000" dirty="0"/>
              <a:t>شاب</a:t>
            </a:r>
            <a:endParaRPr lang="en-CA" sz="2000" dirty="0"/>
          </a:p>
        </p:txBody>
      </p:sp>
      <p:sp>
        <p:nvSpPr>
          <p:cNvPr id="82" name="TextBox 81">
            <a:extLst>
              <a:ext uri="{FF2B5EF4-FFF2-40B4-BE49-F238E27FC236}">
                <a16:creationId xmlns:a16="http://schemas.microsoft.com/office/drawing/2014/main" id="{7549B812-455B-41A5-219F-C9E2095A70BA}"/>
              </a:ext>
            </a:extLst>
          </p:cNvPr>
          <p:cNvSpPr txBox="1"/>
          <p:nvPr/>
        </p:nvSpPr>
        <p:spPr>
          <a:xfrm>
            <a:off x="7737395" y="1735458"/>
            <a:ext cx="1525329" cy="374914"/>
          </a:xfrm>
          <a:prstGeom prst="rect">
            <a:avLst/>
          </a:prstGeom>
          <a:noFill/>
          <a:ln>
            <a:noFill/>
          </a:ln>
        </p:spPr>
        <p:txBody>
          <a:bodyPr wrap="square" lIns="90000" tIns="90000" rIns="90000" bIns="90000" rtlCol="0" anchor="ctr">
            <a:noAutofit/>
          </a:bodyPr>
          <a:lstStyle/>
          <a:p>
            <a:pPr algn="r" rtl="1"/>
            <a:r>
              <a:rPr lang="ar-SA" sz="2000" dirty="0"/>
              <a:t>غير مشرد</a:t>
            </a:r>
            <a:endParaRPr lang="en-CA" sz="2000" dirty="0"/>
          </a:p>
        </p:txBody>
      </p:sp>
      <p:sp>
        <p:nvSpPr>
          <p:cNvPr id="83" name="TextBox 82">
            <a:extLst>
              <a:ext uri="{FF2B5EF4-FFF2-40B4-BE49-F238E27FC236}">
                <a16:creationId xmlns:a16="http://schemas.microsoft.com/office/drawing/2014/main" id="{473C585A-E160-21AE-0C4C-32003B5E88DC}"/>
              </a:ext>
            </a:extLst>
          </p:cNvPr>
          <p:cNvSpPr txBox="1"/>
          <p:nvPr/>
        </p:nvSpPr>
        <p:spPr>
          <a:xfrm>
            <a:off x="8199993" y="2057258"/>
            <a:ext cx="1734219" cy="323830"/>
          </a:xfrm>
          <a:prstGeom prst="rect">
            <a:avLst/>
          </a:prstGeom>
          <a:noFill/>
          <a:ln>
            <a:noFill/>
          </a:ln>
        </p:spPr>
        <p:txBody>
          <a:bodyPr wrap="square" lIns="90000" tIns="90000" rIns="90000" bIns="90000" rtlCol="0" anchor="ctr">
            <a:noAutofit/>
          </a:bodyPr>
          <a:lstStyle/>
          <a:p>
            <a:pPr algn="r" rtl="1"/>
            <a:r>
              <a:rPr lang="en-US" sz="2000" dirty="0"/>
              <a:t>الأثرياء الأغنياء</a:t>
            </a:r>
            <a:endParaRPr lang="en-CA" sz="2000" dirty="0"/>
          </a:p>
        </p:txBody>
      </p:sp>
      <p:sp>
        <p:nvSpPr>
          <p:cNvPr id="84" name="TextBox 83">
            <a:extLst>
              <a:ext uri="{FF2B5EF4-FFF2-40B4-BE49-F238E27FC236}">
                <a16:creationId xmlns:a16="http://schemas.microsoft.com/office/drawing/2014/main" id="{CF8A4AEE-0DD1-0978-71B6-A1A7EC06769A}"/>
              </a:ext>
            </a:extLst>
          </p:cNvPr>
          <p:cNvSpPr txBox="1"/>
          <p:nvPr/>
        </p:nvSpPr>
        <p:spPr>
          <a:xfrm>
            <a:off x="8478989" y="2425677"/>
            <a:ext cx="3332799" cy="232890"/>
          </a:xfrm>
          <a:prstGeom prst="rect">
            <a:avLst/>
          </a:prstGeom>
          <a:noFill/>
          <a:ln>
            <a:noFill/>
          </a:ln>
        </p:spPr>
        <p:txBody>
          <a:bodyPr wrap="square" lIns="90000" tIns="90000" rIns="90000" bIns="90000" rtlCol="0" anchor="ctr">
            <a:noAutofit/>
          </a:bodyPr>
          <a:lstStyle/>
          <a:p>
            <a:pPr algn="ctr" rtl="1"/>
            <a:r>
              <a:rPr lang="en-US" sz="2000" dirty="0" err="1"/>
              <a:t>موثق</a:t>
            </a:r>
            <a:r>
              <a:rPr lang="ar-SA" sz="2000" dirty="0"/>
              <a:t>،</a:t>
            </a:r>
            <a:r>
              <a:rPr lang="en-US" sz="2000" dirty="0"/>
              <a:t> </a:t>
            </a:r>
            <a:r>
              <a:rPr lang="en-US" sz="2000" dirty="0" err="1"/>
              <a:t>إثبات</a:t>
            </a:r>
            <a:r>
              <a:rPr lang="en-US" sz="2000" dirty="0"/>
              <a:t> الهوية</a:t>
            </a:r>
            <a:endParaRPr lang="en-CA" sz="2000" dirty="0"/>
          </a:p>
        </p:txBody>
      </p:sp>
      <p:sp>
        <p:nvSpPr>
          <p:cNvPr id="85" name="TextBox 84">
            <a:extLst>
              <a:ext uri="{FF2B5EF4-FFF2-40B4-BE49-F238E27FC236}">
                <a16:creationId xmlns:a16="http://schemas.microsoft.com/office/drawing/2014/main" id="{80937827-D1A5-579A-960B-9637753406A5}"/>
              </a:ext>
            </a:extLst>
          </p:cNvPr>
          <p:cNvSpPr txBox="1"/>
          <p:nvPr/>
        </p:nvSpPr>
        <p:spPr>
          <a:xfrm>
            <a:off x="8786055" y="3097967"/>
            <a:ext cx="1667698" cy="264666"/>
          </a:xfrm>
          <a:prstGeom prst="rect">
            <a:avLst/>
          </a:prstGeom>
          <a:noFill/>
          <a:ln>
            <a:noFill/>
          </a:ln>
        </p:spPr>
        <p:txBody>
          <a:bodyPr wrap="square" lIns="90000" tIns="90000" rIns="90000" bIns="90000" rtlCol="0" anchor="ctr">
            <a:noAutofit/>
          </a:bodyPr>
          <a:lstStyle/>
          <a:p>
            <a:pPr algn="r" rtl="1"/>
            <a:r>
              <a:rPr lang="en-US" sz="2000" dirty="0"/>
              <a:t>الغالبية العرقية</a:t>
            </a:r>
            <a:endParaRPr lang="en-CA" sz="2000" dirty="0"/>
          </a:p>
        </p:txBody>
      </p:sp>
      <p:sp>
        <p:nvSpPr>
          <p:cNvPr id="86" name="TextBox 85">
            <a:extLst>
              <a:ext uri="{FF2B5EF4-FFF2-40B4-BE49-F238E27FC236}">
                <a16:creationId xmlns:a16="http://schemas.microsoft.com/office/drawing/2014/main" id="{9D175143-E270-0C1B-6F66-60CC42E764B0}"/>
              </a:ext>
            </a:extLst>
          </p:cNvPr>
          <p:cNvSpPr txBox="1"/>
          <p:nvPr/>
        </p:nvSpPr>
        <p:spPr>
          <a:xfrm>
            <a:off x="8897708" y="3322589"/>
            <a:ext cx="1448535" cy="457244"/>
          </a:xfrm>
          <a:prstGeom prst="rect">
            <a:avLst/>
          </a:prstGeom>
          <a:noFill/>
          <a:ln>
            <a:noFill/>
          </a:ln>
        </p:spPr>
        <p:txBody>
          <a:bodyPr wrap="square" lIns="90000" tIns="90000" rIns="90000" bIns="90000" rtlCol="0" anchor="ctr">
            <a:noAutofit/>
          </a:bodyPr>
          <a:lstStyle/>
          <a:p>
            <a:pPr algn="r" rtl="1"/>
            <a:r>
              <a:rPr lang="en-US" sz="2000" dirty="0" err="1"/>
              <a:t>خص</a:t>
            </a:r>
            <a:r>
              <a:rPr lang="ar-SA" sz="2000" dirty="0"/>
              <a:t>و</a:t>
            </a:r>
            <a:r>
              <a:rPr lang="en-US" sz="2000" dirty="0" err="1"/>
              <a:t>ب</a:t>
            </a:r>
            <a:r>
              <a:rPr lang="ar-SA" sz="2000" dirty="0" err="1"/>
              <a:t>ة</a:t>
            </a:r>
            <a:endParaRPr lang="en-CA" sz="2000" dirty="0"/>
          </a:p>
        </p:txBody>
      </p:sp>
      <p:grpSp>
        <p:nvGrpSpPr>
          <p:cNvPr id="11" name="Group 10">
            <a:extLst>
              <a:ext uri="{FF2B5EF4-FFF2-40B4-BE49-F238E27FC236}">
                <a16:creationId xmlns:a16="http://schemas.microsoft.com/office/drawing/2014/main" id="{ACB15DDE-DA87-84CC-CA2F-E6289F36F335}"/>
              </a:ext>
            </a:extLst>
          </p:cNvPr>
          <p:cNvGrpSpPr/>
          <p:nvPr/>
        </p:nvGrpSpPr>
        <p:grpSpPr>
          <a:xfrm>
            <a:off x="624114" y="1758732"/>
            <a:ext cx="10883492" cy="4173016"/>
            <a:chOff x="-501261" y="1549430"/>
            <a:chExt cx="12148877" cy="4658198"/>
          </a:xfrm>
        </p:grpSpPr>
        <p:sp>
          <p:nvSpPr>
            <p:cNvPr id="87" name="Pie 5">
              <a:extLst>
                <a:ext uri="{FF2B5EF4-FFF2-40B4-BE49-F238E27FC236}">
                  <a16:creationId xmlns:a16="http://schemas.microsoft.com/office/drawing/2014/main" id="{BCD585F6-18EF-E37E-0097-5318872488DB}"/>
                </a:ext>
              </a:extLst>
            </p:cNvPr>
            <p:cNvSpPr/>
            <p:nvPr/>
          </p:nvSpPr>
          <p:spPr>
            <a:xfrm>
              <a:off x="4486739" y="2111381"/>
              <a:ext cx="3707766" cy="3707764"/>
            </a:xfrm>
            <a:prstGeom prst="pie">
              <a:avLst>
                <a:gd name="adj1" fmla="val 0"/>
                <a:gd name="adj2" fmla="val 1079677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2000">
                <a:solidFill>
                  <a:schemeClr val="tx1"/>
                </a:solidFill>
              </a:endParaRPr>
            </a:p>
          </p:txBody>
        </p:sp>
        <p:sp>
          <p:nvSpPr>
            <p:cNvPr id="88" name="Pie 25">
              <a:extLst>
                <a:ext uri="{FF2B5EF4-FFF2-40B4-BE49-F238E27FC236}">
                  <a16:creationId xmlns:a16="http://schemas.microsoft.com/office/drawing/2014/main" id="{A7680141-60DE-77EF-5EE8-5C5F1EA1B70B}"/>
                </a:ext>
              </a:extLst>
            </p:cNvPr>
            <p:cNvSpPr/>
            <p:nvPr/>
          </p:nvSpPr>
          <p:spPr>
            <a:xfrm rot="10800000">
              <a:off x="4486740" y="1925314"/>
              <a:ext cx="3707764" cy="3707766"/>
            </a:xfrm>
            <a:prstGeom prst="pie">
              <a:avLst>
                <a:gd name="adj1" fmla="val 0"/>
                <a:gd name="adj2" fmla="val 1079677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2000">
                <a:solidFill>
                  <a:schemeClr val="tx1"/>
                </a:solidFill>
              </a:endParaRPr>
            </a:p>
          </p:txBody>
        </p:sp>
        <p:grpSp>
          <p:nvGrpSpPr>
            <p:cNvPr id="89" name="Group 88">
              <a:extLst>
                <a:ext uri="{FF2B5EF4-FFF2-40B4-BE49-F238E27FC236}">
                  <a16:creationId xmlns:a16="http://schemas.microsoft.com/office/drawing/2014/main" id="{0B86E88B-BB4D-8ADA-432F-95D31EC832DD}"/>
                </a:ext>
              </a:extLst>
            </p:cNvPr>
            <p:cNvGrpSpPr/>
            <p:nvPr/>
          </p:nvGrpSpPr>
          <p:grpSpPr>
            <a:xfrm>
              <a:off x="-501261" y="1549430"/>
              <a:ext cx="12148877" cy="4658198"/>
              <a:chOff x="-2232493" y="2920427"/>
              <a:chExt cx="10534705" cy="4039282"/>
            </a:xfrm>
          </p:grpSpPr>
          <p:grpSp>
            <p:nvGrpSpPr>
              <p:cNvPr id="90" name="Group 89">
                <a:extLst>
                  <a:ext uri="{FF2B5EF4-FFF2-40B4-BE49-F238E27FC236}">
                    <a16:creationId xmlns:a16="http://schemas.microsoft.com/office/drawing/2014/main" id="{15F989E1-A5B7-E0EE-6487-2D4387F4A6D5}"/>
                  </a:ext>
                </a:extLst>
              </p:cNvPr>
              <p:cNvGrpSpPr/>
              <p:nvPr/>
            </p:nvGrpSpPr>
            <p:grpSpPr>
              <a:xfrm>
                <a:off x="-2232493" y="2920427"/>
                <a:ext cx="10534705" cy="4039282"/>
                <a:chOff x="-2760977" y="2701074"/>
                <a:chExt cx="11695338" cy="4484299"/>
              </a:xfrm>
            </p:grpSpPr>
            <p:cxnSp>
              <p:nvCxnSpPr>
                <p:cNvPr id="109" name="Straight Connector 108">
                  <a:extLst>
                    <a:ext uri="{FF2B5EF4-FFF2-40B4-BE49-F238E27FC236}">
                      <a16:creationId xmlns:a16="http://schemas.microsoft.com/office/drawing/2014/main" id="{B8D1E7E6-492C-3109-073E-CA2796D850B1}"/>
                    </a:ext>
                  </a:extLst>
                </p:cNvPr>
                <p:cNvCxnSpPr>
                  <a:cxnSpLocks/>
                </p:cNvCxnSpPr>
                <p:nvPr/>
              </p:nvCxnSpPr>
              <p:spPr>
                <a:xfrm>
                  <a:off x="-2760977" y="4943224"/>
                  <a:ext cx="11695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7479522-BEB0-F19F-37EA-CDEDEE183BDA}"/>
                    </a:ext>
                  </a:extLst>
                </p:cNvPr>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FE1EBDFE-9E2E-6C53-616C-99B43A92F52B}"/>
                  </a:ext>
                </a:extLst>
              </p:cNvPr>
              <p:cNvGrpSpPr/>
              <p:nvPr/>
            </p:nvGrpSpPr>
            <p:grpSpPr>
              <a:xfrm rot="777619">
                <a:off x="1680696" y="2920427"/>
                <a:ext cx="4039282" cy="4039282"/>
                <a:chOff x="1583337" y="2701074"/>
                <a:chExt cx="4484299" cy="4484299"/>
              </a:xfrm>
            </p:grpSpPr>
            <p:cxnSp>
              <p:nvCxnSpPr>
                <p:cNvPr id="107" name="Straight Connector 106">
                  <a:extLst>
                    <a:ext uri="{FF2B5EF4-FFF2-40B4-BE49-F238E27FC236}">
                      <a16:creationId xmlns:a16="http://schemas.microsoft.com/office/drawing/2014/main" id="{865D8C08-2836-D1A7-6089-B3F963282C9A}"/>
                    </a:ext>
                  </a:extLst>
                </p:cNvPr>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A06A8E2-C1DE-1480-4343-E5C7ABE8077E}"/>
                    </a:ext>
                  </a:extLst>
                </p:cNvPr>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F0D002DE-330F-13D9-A0B1-C3612A4B2E69}"/>
                  </a:ext>
                </a:extLst>
              </p:cNvPr>
              <p:cNvGrpSpPr/>
              <p:nvPr/>
            </p:nvGrpSpPr>
            <p:grpSpPr>
              <a:xfrm rot="1536995">
                <a:off x="1680696" y="2920427"/>
                <a:ext cx="4039282" cy="4039282"/>
                <a:chOff x="1583337" y="2701074"/>
                <a:chExt cx="4484299" cy="4484299"/>
              </a:xfrm>
            </p:grpSpPr>
            <p:cxnSp>
              <p:nvCxnSpPr>
                <p:cNvPr id="105" name="Straight Connector 104">
                  <a:extLst>
                    <a:ext uri="{FF2B5EF4-FFF2-40B4-BE49-F238E27FC236}">
                      <a16:creationId xmlns:a16="http://schemas.microsoft.com/office/drawing/2014/main" id="{8B013862-EA24-2343-81A0-5225ADC7D070}"/>
                    </a:ext>
                  </a:extLst>
                </p:cNvPr>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D40F32B-D559-B306-ADFD-A3C850B68ED4}"/>
                    </a:ext>
                  </a:extLst>
                </p:cNvPr>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4C37894D-29FD-F09B-F3D5-2DA7D0078E32}"/>
                  </a:ext>
                </a:extLst>
              </p:cNvPr>
              <p:cNvGrpSpPr/>
              <p:nvPr/>
            </p:nvGrpSpPr>
            <p:grpSpPr>
              <a:xfrm rot="2296514">
                <a:off x="1680696" y="2920427"/>
                <a:ext cx="4039282" cy="4039282"/>
                <a:chOff x="1583337" y="2701074"/>
                <a:chExt cx="4484299" cy="4484299"/>
              </a:xfrm>
            </p:grpSpPr>
            <p:cxnSp>
              <p:nvCxnSpPr>
                <p:cNvPr id="103" name="Straight Connector 102">
                  <a:extLst>
                    <a:ext uri="{FF2B5EF4-FFF2-40B4-BE49-F238E27FC236}">
                      <a16:creationId xmlns:a16="http://schemas.microsoft.com/office/drawing/2014/main" id="{06CAEB42-83C3-16E8-0892-B60FBA5014AC}"/>
                    </a:ext>
                  </a:extLst>
                </p:cNvPr>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AC01BB4-8E79-CA14-1896-2D0897B28681}"/>
                    </a:ext>
                  </a:extLst>
                </p:cNvPr>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ECD353A3-8C8F-F19F-8EA3-FE294570374A}"/>
                  </a:ext>
                </a:extLst>
              </p:cNvPr>
              <p:cNvGrpSpPr/>
              <p:nvPr/>
            </p:nvGrpSpPr>
            <p:grpSpPr>
              <a:xfrm rot="3026233">
                <a:off x="1680696" y="2920427"/>
                <a:ext cx="4039282" cy="4039282"/>
                <a:chOff x="1583337" y="2701074"/>
                <a:chExt cx="4484299" cy="4484299"/>
              </a:xfrm>
            </p:grpSpPr>
            <p:cxnSp>
              <p:nvCxnSpPr>
                <p:cNvPr id="101" name="Straight Connector 100">
                  <a:extLst>
                    <a:ext uri="{FF2B5EF4-FFF2-40B4-BE49-F238E27FC236}">
                      <a16:creationId xmlns:a16="http://schemas.microsoft.com/office/drawing/2014/main" id="{7BDCBB18-BE47-CFE5-6AED-DAAA34D0F98A}"/>
                    </a:ext>
                  </a:extLst>
                </p:cNvPr>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308A004-F7C8-A9FD-D28F-5BAFB05C01E0}"/>
                    </a:ext>
                  </a:extLst>
                </p:cNvPr>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9D352E20-0277-E03C-2225-112B7EF97102}"/>
                  </a:ext>
                </a:extLst>
              </p:cNvPr>
              <p:cNvGrpSpPr/>
              <p:nvPr/>
            </p:nvGrpSpPr>
            <p:grpSpPr>
              <a:xfrm rot="3756700">
                <a:off x="1680696" y="2920427"/>
                <a:ext cx="4039282" cy="4039282"/>
                <a:chOff x="1583337" y="2701074"/>
                <a:chExt cx="4484299" cy="4484299"/>
              </a:xfrm>
            </p:grpSpPr>
            <p:cxnSp>
              <p:nvCxnSpPr>
                <p:cNvPr id="99" name="Straight Connector 98">
                  <a:extLst>
                    <a:ext uri="{FF2B5EF4-FFF2-40B4-BE49-F238E27FC236}">
                      <a16:creationId xmlns:a16="http://schemas.microsoft.com/office/drawing/2014/main" id="{42723375-1360-6AD3-40A3-C1B90EE0F618}"/>
                    </a:ext>
                  </a:extLst>
                </p:cNvPr>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0B10CE7-4A94-72D5-B11F-3D19A03B26F1}"/>
                    </a:ext>
                  </a:extLst>
                </p:cNvPr>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a:extLst>
                  <a:ext uri="{FF2B5EF4-FFF2-40B4-BE49-F238E27FC236}">
                    <a16:creationId xmlns:a16="http://schemas.microsoft.com/office/drawing/2014/main" id="{381E0708-B796-5B49-2582-977BE001AC70}"/>
                  </a:ext>
                </a:extLst>
              </p:cNvPr>
              <p:cNvCxnSpPr/>
              <p:nvPr/>
            </p:nvCxnSpPr>
            <p:spPr>
              <a:xfrm rot="4555042">
                <a:off x="1680696" y="4940068"/>
                <a:ext cx="403928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3A98739-B759-91E3-A3D5-47C1F03D7A04}"/>
                  </a:ext>
                </a:extLst>
              </p:cNvPr>
              <p:cNvCxnSpPr/>
              <p:nvPr/>
            </p:nvCxnSpPr>
            <p:spPr>
              <a:xfrm flipH="1">
                <a:off x="1771786" y="4365280"/>
                <a:ext cx="3857101" cy="11495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82C7C9C-649E-0C97-E694-ADF6C4299004}"/>
                  </a:ext>
                </a:extLst>
              </p:cNvPr>
              <p:cNvCxnSpPr/>
              <p:nvPr/>
            </p:nvCxnSpPr>
            <p:spPr>
              <a:xfrm rot="10383840">
                <a:off x="1680696" y="4940068"/>
                <a:ext cx="403928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111" name="TextBox 110">
            <a:extLst>
              <a:ext uri="{FF2B5EF4-FFF2-40B4-BE49-F238E27FC236}">
                <a16:creationId xmlns:a16="http://schemas.microsoft.com/office/drawing/2014/main" id="{64E62AE7-9B46-802E-4A8B-CD268E977CE0}"/>
              </a:ext>
            </a:extLst>
          </p:cNvPr>
          <p:cNvSpPr txBox="1"/>
          <p:nvPr/>
        </p:nvSpPr>
        <p:spPr>
          <a:xfrm>
            <a:off x="2792669" y="3878799"/>
            <a:ext cx="1784138" cy="340302"/>
          </a:xfrm>
          <a:prstGeom prst="rect">
            <a:avLst/>
          </a:prstGeom>
          <a:noFill/>
          <a:ln>
            <a:noFill/>
          </a:ln>
        </p:spPr>
        <p:txBody>
          <a:bodyPr wrap="square" lIns="90000" tIns="90000" rIns="90000" bIns="90000" rtlCol="0" anchor="ctr">
            <a:noAutofit/>
          </a:bodyPr>
          <a:lstStyle/>
          <a:p>
            <a:pPr algn="r" rtl="1"/>
            <a:r>
              <a:rPr lang="ar-SA" sz="2000" dirty="0"/>
              <a:t>عدم الخصوبة</a:t>
            </a:r>
            <a:r>
              <a:rPr lang="en-US" sz="2000" dirty="0"/>
              <a:t> </a:t>
            </a:r>
            <a:r>
              <a:rPr lang="ar-SA" sz="2000" dirty="0"/>
              <a:t> ال</a:t>
            </a:r>
            <a:r>
              <a:rPr lang="en-US" sz="2000" dirty="0" err="1"/>
              <a:t>عقم</a:t>
            </a:r>
            <a:endParaRPr lang="en-CA" sz="2000" dirty="0"/>
          </a:p>
        </p:txBody>
      </p:sp>
      <p:sp>
        <p:nvSpPr>
          <p:cNvPr id="112" name="TextBox 111">
            <a:extLst>
              <a:ext uri="{FF2B5EF4-FFF2-40B4-BE49-F238E27FC236}">
                <a16:creationId xmlns:a16="http://schemas.microsoft.com/office/drawing/2014/main" id="{AC581A3D-BE93-88A5-C9F3-31C3577A06E7}"/>
              </a:ext>
            </a:extLst>
          </p:cNvPr>
          <p:cNvSpPr txBox="1"/>
          <p:nvPr/>
        </p:nvSpPr>
        <p:spPr>
          <a:xfrm>
            <a:off x="2895670" y="4261245"/>
            <a:ext cx="1784138" cy="264276"/>
          </a:xfrm>
          <a:prstGeom prst="rect">
            <a:avLst/>
          </a:prstGeom>
          <a:noFill/>
          <a:ln>
            <a:noFill/>
          </a:ln>
        </p:spPr>
        <p:txBody>
          <a:bodyPr wrap="square" lIns="90000" tIns="90000" rIns="90000" bIns="90000" rtlCol="0" anchor="ctr">
            <a:noAutofit/>
          </a:bodyPr>
          <a:lstStyle/>
          <a:p>
            <a:pPr algn="r" rtl="1"/>
            <a:r>
              <a:rPr lang="en-US" sz="2000" dirty="0"/>
              <a:t>الأقليات العرقية</a:t>
            </a:r>
            <a:endParaRPr lang="en-CA" sz="2000" dirty="0"/>
          </a:p>
        </p:txBody>
      </p:sp>
      <p:sp>
        <p:nvSpPr>
          <p:cNvPr id="113" name="TextBox 112">
            <a:extLst>
              <a:ext uri="{FF2B5EF4-FFF2-40B4-BE49-F238E27FC236}">
                <a16:creationId xmlns:a16="http://schemas.microsoft.com/office/drawing/2014/main" id="{046313C0-7877-13E3-C726-2143B2E648F5}"/>
              </a:ext>
            </a:extLst>
          </p:cNvPr>
          <p:cNvSpPr txBox="1"/>
          <p:nvPr/>
        </p:nvSpPr>
        <p:spPr>
          <a:xfrm>
            <a:off x="3065027" y="4607915"/>
            <a:ext cx="1784137" cy="310271"/>
          </a:xfrm>
          <a:prstGeom prst="rect">
            <a:avLst/>
          </a:prstGeom>
          <a:noFill/>
          <a:ln>
            <a:noFill/>
          </a:ln>
        </p:spPr>
        <p:txBody>
          <a:bodyPr wrap="square" lIns="90000" tIns="90000" rIns="90000" bIns="90000" rtlCol="0" anchor="ctr">
            <a:noAutofit/>
          </a:bodyPr>
          <a:lstStyle/>
          <a:p>
            <a:pPr algn="r" rtl="1"/>
            <a:r>
              <a:rPr lang="en-US" sz="2000" dirty="0" err="1"/>
              <a:t>مشاكل</a:t>
            </a:r>
            <a:r>
              <a:rPr lang="en-US" sz="2000" dirty="0"/>
              <a:t> </a:t>
            </a:r>
            <a:r>
              <a:rPr lang="en-US" sz="2000" dirty="0" err="1"/>
              <a:t>صحية</a:t>
            </a:r>
            <a:r>
              <a:rPr lang="ar-SA" sz="2000" dirty="0"/>
              <a:t>،</a:t>
            </a:r>
            <a:r>
              <a:rPr lang="en-US" sz="2000" dirty="0"/>
              <a:t> </a:t>
            </a:r>
            <a:r>
              <a:rPr lang="ar-SA" sz="2000" dirty="0"/>
              <a:t>ال</a:t>
            </a:r>
            <a:r>
              <a:rPr lang="en-US" sz="2000" dirty="0" err="1"/>
              <a:t>مرض</a:t>
            </a:r>
            <a:endParaRPr lang="en-CA" sz="2000" dirty="0"/>
          </a:p>
        </p:txBody>
      </p:sp>
      <p:sp>
        <p:nvSpPr>
          <p:cNvPr id="114" name="TextBox 113">
            <a:extLst>
              <a:ext uri="{FF2B5EF4-FFF2-40B4-BE49-F238E27FC236}">
                <a16:creationId xmlns:a16="http://schemas.microsoft.com/office/drawing/2014/main" id="{8651195B-210D-3E24-DC22-F76FD5C43626}"/>
              </a:ext>
            </a:extLst>
          </p:cNvPr>
          <p:cNvSpPr txBox="1"/>
          <p:nvPr/>
        </p:nvSpPr>
        <p:spPr>
          <a:xfrm>
            <a:off x="2571025" y="4960652"/>
            <a:ext cx="2547678" cy="374914"/>
          </a:xfrm>
          <a:prstGeom prst="rect">
            <a:avLst/>
          </a:prstGeom>
          <a:noFill/>
          <a:ln>
            <a:noFill/>
          </a:ln>
        </p:spPr>
        <p:txBody>
          <a:bodyPr wrap="square" lIns="90000" tIns="90000" rIns="90000" bIns="90000" rtlCol="0" anchor="ctr">
            <a:noAutofit/>
          </a:bodyPr>
          <a:lstStyle/>
          <a:p>
            <a:pPr algn="r" rtl="1"/>
            <a:r>
              <a:rPr lang="en-US" sz="2000" dirty="0"/>
              <a:t>غير موثق ، بلا أوراق</a:t>
            </a:r>
            <a:endParaRPr lang="en-CA" sz="2000" dirty="0"/>
          </a:p>
        </p:txBody>
      </p:sp>
      <p:sp>
        <p:nvSpPr>
          <p:cNvPr id="115" name="TextBox 114">
            <a:extLst>
              <a:ext uri="{FF2B5EF4-FFF2-40B4-BE49-F238E27FC236}">
                <a16:creationId xmlns:a16="http://schemas.microsoft.com/office/drawing/2014/main" id="{90BC721F-FBA2-3CBF-79B0-248A2583301F}"/>
              </a:ext>
            </a:extLst>
          </p:cNvPr>
          <p:cNvSpPr txBox="1"/>
          <p:nvPr/>
        </p:nvSpPr>
        <p:spPr>
          <a:xfrm>
            <a:off x="3983122" y="5377927"/>
            <a:ext cx="1397323" cy="291550"/>
          </a:xfrm>
          <a:prstGeom prst="rect">
            <a:avLst/>
          </a:prstGeom>
          <a:noFill/>
          <a:ln>
            <a:noFill/>
          </a:ln>
        </p:spPr>
        <p:txBody>
          <a:bodyPr wrap="square" lIns="90000" tIns="90000" rIns="90000" bIns="90000" rtlCol="0" anchor="ctr">
            <a:noAutofit/>
          </a:bodyPr>
          <a:lstStyle/>
          <a:p>
            <a:pPr algn="r" rtl="1"/>
            <a:r>
              <a:rPr lang="en-US" sz="2000" dirty="0"/>
              <a:t>فقير</a:t>
            </a:r>
            <a:endParaRPr lang="en-CA" sz="2000" dirty="0"/>
          </a:p>
        </p:txBody>
      </p:sp>
      <p:sp>
        <p:nvSpPr>
          <p:cNvPr id="116" name="TextBox 115">
            <a:extLst>
              <a:ext uri="{FF2B5EF4-FFF2-40B4-BE49-F238E27FC236}">
                <a16:creationId xmlns:a16="http://schemas.microsoft.com/office/drawing/2014/main" id="{28D29683-618C-2B67-93A7-2DC91EB9CF15}"/>
              </a:ext>
            </a:extLst>
          </p:cNvPr>
          <p:cNvSpPr txBox="1"/>
          <p:nvPr/>
        </p:nvSpPr>
        <p:spPr>
          <a:xfrm>
            <a:off x="4657081" y="5662996"/>
            <a:ext cx="1191318" cy="280241"/>
          </a:xfrm>
          <a:prstGeom prst="rect">
            <a:avLst/>
          </a:prstGeom>
          <a:noFill/>
          <a:ln>
            <a:noFill/>
          </a:ln>
        </p:spPr>
        <p:txBody>
          <a:bodyPr wrap="square" lIns="90000" tIns="90000" rIns="90000" bIns="90000" rtlCol="0" anchor="ctr">
            <a:noAutofit/>
          </a:bodyPr>
          <a:lstStyle/>
          <a:p>
            <a:pPr algn="r" rtl="1"/>
            <a:r>
              <a:rPr lang="en-US" sz="2000" dirty="0" err="1"/>
              <a:t>نازح</a:t>
            </a:r>
            <a:r>
              <a:rPr lang="ar-SA" sz="2000" dirty="0" err="1"/>
              <a:t>ي</a:t>
            </a:r>
            <a:r>
              <a:rPr lang="en-US" sz="2000" dirty="0" err="1"/>
              <a:t>ن</a:t>
            </a:r>
            <a:endParaRPr lang="en-CA" sz="2000" dirty="0"/>
          </a:p>
        </p:txBody>
      </p:sp>
      <p:sp>
        <p:nvSpPr>
          <p:cNvPr id="117" name="TextBox 116">
            <a:extLst>
              <a:ext uri="{FF2B5EF4-FFF2-40B4-BE49-F238E27FC236}">
                <a16:creationId xmlns:a16="http://schemas.microsoft.com/office/drawing/2014/main" id="{05BE2E54-A955-7C47-8147-CBAAED583179}"/>
              </a:ext>
            </a:extLst>
          </p:cNvPr>
          <p:cNvSpPr txBox="1"/>
          <p:nvPr/>
        </p:nvSpPr>
        <p:spPr>
          <a:xfrm>
            <a:off x="5177052" y="5921744"/>
            <a:ext cx="1191318" cy="206596"/>
          </a:xfrm>
          <a:prstGeom prst="rect">
            <a:avLst/>
          </a:prstGeom>
          <a:noFill/>
          <a:ln>
            <a:noFill/>
          </a:ln>
        </p:spPr>
        <p:txBody>
          <a:bodyPr wrap="square" lIns="90000" tIns="90000" rIns="90000" bIns="90000" rtlCol="0" anchor="ctr">
            <a:noAutofit/>
          </a:bodyPr>
          <a:lstStyle/>
          <a:p>
            <a:pPr algn="r" rtl="1"/>
            <a:r>
              <a:rPr lang="ar-SA" sz="2000" dirty="0"/>
              <a:t>كبير بالسن</a:t>
            </a:r>
            <a:endParaRPr lang="en-CA" sz="2000" dirty="0"/>
          </a:p>
        </p:txBody>
      </p:sp>
      <p:sp>
        <p:nvSpPr>
          <p:cNvPr id="118" name="TextBox 117">
            <a:extLst>
              <a:ext uri="{FF2B5EF4-FFF2-40B4-BE49-F238E27FC236}">
                <a16:creationId xmlns:a16="http://schemas.microsoft.com/office/drawing/2014/main" id="{20FE49E7-2765-1FCD-6672-22C82DC05AA1}"/>
              </a:ext>
            </a:extLst>
          </p:cNvPr>
          <p:cNvSpPr txBox="1"/>
          <p:nvPr/>
        </p:nvSpPr>
        <p:spPr>
          <a:xfrm>
            <a:off x="5823283" y="6091556"/>
            <a:ext cx="2056184" cy="374914"/>
          </a:xfrm>
          <a:prstGeom prst="rect">
            <a:avLst/>
          </a:prstGeom>
          <a:noFill/>
          <a:ln>
            <a:noFill/>
          </a:ln>
        </p:spPr>
        <p:txBody>
          <a:bodyPr wrap="square" lIns="90000" tIns="90000" rIns="90000" bIns="90000" rtlCol="0" anchor="ctr">
            <a:noAutofit/>
          </a:bodyPr>
          <a:lstStyle/>
          <a:p>
            <a:pPr algn="ctr" rtl="1"/>
            <a:r>
              <a:rPr lang="ar-SA" sz="2000" dirty="0"/>
              <a:t>غير متعلم/ لا يعرف القراءة و الكتابة</a:t>
            </a:r>
            <a:endParaRPr lang="en-US" sz="2000" dirty="0"/>
          </a:p>
        </p:txBody>
      </p:sp>
      <p:sp>
        <p:nvSpPr>
          <p:cNvPr id="119" name="TextBox 118">
            <a:extLst>
              <a:ext uri="{FF2B5EF4-FFF2-40B4-BE49-F238E27FC236}">
                <a16:creationId xmlns:a16="http://schemas.microsoft.com/office/drawing/2014/main" id="{14A3D816-81C0-B0FF-B2CF-B468B003C78C}"/>
              </a:ext>
            </a:extLst>
          </p:cNvPr>
          <p:cNvSpPr txBox="1"/>
          <p:nvPr/>
        </p:nvSpPr>
        <p:spPr>
          <a:xfrm>
            <a:off x="7282058" y="5890056"/>
            <a:ext cx="2832551" cy="370478"/>
          </a:xfrm>
          <a:prstGeom prst="rect">
            <a:avLst/>
          </a:prstGeom>
          <a:noFill/>
          <a:ln>
            <a:noFill/>
          </a:ln>
        </p:spPr>
        <p:txBody>
          <a:bodyPr wrap="square" lIns="90000" tIns="90000" rIns="90000" bIns="90000" rtlCol="0" anchor="ctr">
            <a:noAutofit/>
          </a:bodyPr>
          <a:lstStyle/>
          <a:p>
            <a:pPr algn="r" rtl="1"/>
            <a:r>
              <a:rPr lang="en-US" sz="2000" dirty="0"/>
              <a:t>الاشخاص ذوى الاحتياجات الخاصة</a:t>
            </a:r>
          </a:p>
        </p:txBody>
      </p:sp>
      <p:sp>
        <p:nvSpPr>
          <p:cNvPr id="120" name="TextBox 119">
            <a:extLst>
              <a:ext uri="{FF2B5EF4-FFF2-40B4-BE49-F238E27FC236}">
                <a16:creationId xmlns:a16="http://schemas.microsoft.com/office/drawing/2014/main" id="{FAF5EE27-4D4C-FD5F-0351-01350341896D}"/>
              </a:ext>
            </a:extLst>
          </p:cNvPr>
          <p:cNvSpPr txBox="1"/>
          <p:nvPr/>
        </p:nvSpPr>
        <p:spPr>
          <a:xfrm>
            <a:off x="7837582" y="5639877"/>
            <a:ext cx="2832552" cy="380388"/>
          </a:xfrm>
          <a:prstGeom prst="rect">
            <a:avLst/>
          </a:prstGeom>
          <a:noFill/>
          <a:ln>
            <a:noFill/>
          </a:ln>
        </p:spPr>
        <p:txBody>
          <a:bodyPr wrap="square" lIns="90000" tIns="90000" rIns="90000" bIns="90000" rtlCol="0" anchor="ctr">
            <a:noAutofit/>
          </a:bodyPr>
          <a:lstStyle/>
          <a:p>
            <a:pPr algn="r" rtl="1"/>
            <a:r>
              <a:rPr lang="en-US" sz="2000" dirty="0"/>
              <a:t>مثليه ، مثلي الجنس ، ثنائي الجنس</a:t>
            </a:r>
          </a:p>
        </p:txBody>
      </p:sp>
      <p:sp>
        <p:nvSpPr>
          <p:cNvPr id="121" name="TextBox 120">
            <a:extLst>
              <a:ext uri="{FF2B5EF4-FFF2-40B4-BE49-F238E27FC236}">
                <a16:creationId xmlns:a16="http://schemas.microsoft.com/office/drawing/2014/main" id="{AC5769DB-17C7-05E3-88A8-5BB26D41B536}"/>
              </a:ext>
            </a:extLst>
          </p:cNvPr>
          <p:cNvSpPr txBox="1"/>
          <p:nvPr/>
        </p:nvSpPr>
        <p:spPr>
          <a:xfrm>
            <a:off x="8207867" y="5367795"/>
            <a:ext cx="2142860" cy="339988"/>
          </a:xfrm>
          <a:prstGeom prst="rect">
            <a:avLst/>
          </a:prstGeom>
          <a:noFill/>
          <a:ln>
            <a:noFill/>
          </a:ln>
        </p:spPr>
        <p:txBody>
          <a:bodyPr wrap="square" lIns="90000" tIns="90000" rIns="90000" bIns="90000" rtlCol="0" anchor="ctr">
            <a:noAutofit/>
          </a:bodyPr>
          <a:lstStyle/>
          <a:p>
            <a:pPr algn="r" rtl="1"/>
            <a:r>
              <a:rPr lang="en-US" sz="2000" dirty="0"/>
              <a:t>أصل غير غربي</a:t>
            </a:r>
          </a:p>
        </p:txBody>
      </p:sp>
      <p:sp>
        <p:nvSpPr>
          <p:cNvPr id="122" name="TextBox 121">
            <a:extLst>
              <a:ext uri="{FF2B5EF4-FFF2-40B4-BE49-F238E27FC236}">
                <a16:creationId xmlns:a16="http://schemas.microsoft.com/office/drawing/2014/main" id="{99D50E6B-1DA8-C594-8CE0-ECBE6DE026B1}"/>
              </a:ext>
            </a:extLst>
          </p:cNvPr>
          <p:cNvSpPr txBox="1"/>
          <p:nvPr/>
        </p:nvSpPr>
        <p:spPr>
          <a:xfrm>
            <a:off x="8488822" y="4951440"/>
            <a:ext cx="1786865" cy="384714"/>
          </a:xfrm>
          <a:prstGeom prst="rect">
            <a:avLst/>
          </a:prstGeom>
          <a:noFill/>
          <a:ln>
            <a:noFill/>
          </a:ln>
        </p:spPr>
        <p:txBody>
          <a:bodyPr wrap="square" lIns="90000" tIns="90000" rIns="90000" bIns="90000" rtlCol="0" anchor="ctr">
            <a:noAutofit/>
          </a:bodyPr>
          <a:lstStyle/>
          <a:p>
            <a:pPr algn="r" rtl="1"/>
            <a:r>
              <a:rPr lang="en-US" sz="2000" dirty="0"/>
              <a:t>شخص ملون</a:t>
            </a:r>
          </a:p>
        </p:txBody>
      </p:sp>
      <p:sp>
        <p:nvSpPr>
          <p:cNvPr id="123" name="TextBox 122">
            <a:extLst>
              <a:ext uri="{FF2B5EF4-FFF2-40B4-BE49-F238E27FC236}">
                <a16:creationId xmlns:a16="http://schemas.microsoft.com/office/drawing/2014/main" id="{887056F6-2B58-DF8B-E531-A31FFBB18822}"/>
              </a:ext>
            </a:extLst>
          </p:cNvPr>
          <p:cNvSpPr txBox="1"/>
          <p:nvPr/>
        </p:nvSpPr>
        <p:spPr>
          <a:xfrm>
            <a:off x="8683029" y="4546631"/>
            <a:ext cx="1592658" cy="284671"/>
          </a:xfrm>
          <a:prstGeom prst="rect">
            <a:avLst/>
          </a:prstGeom>
          <a:noFill/>
          <a:ln>
            <a:noFill/>
          </a:ln>
        </p:spPr>
        <p:txBody>
          <a:bodyPr wrap="square" lIns="90000" tIns="90000" rIns="90000" bIns="90000" rtlCol="0" anchor="ctr">
            <a:noAutofit/>
          </a:bodyPr>
          <a:lstStyle/>
          <a:p>
            <a:pPr algn="r" rtl="1"/>
            <a:r>
              <a:rPr lang="en-US" sz="2000" dirty="0"/>
              <a:t>أنثى</a:t>
            </a:r>
          </a:p>
        </p:txBody>
      </p:sp>
      <p:sp>
        <p:nvSpPr>
          <p:cNvPr id="124" name="TextBox 123">
            <a:extLst>
              <a:ext uri="{FF2B5EF4-FFF2-40B4-BE49-F238E27FC236}">
                <a16:creationId xmlns:a16="http://schemas.microsoft.com/office/drawing/2014/main" id="{49BFCA5D-9E81-539B-D47C-610AB0EEC6FF}"/>
              </a:ext>
            </a:extLst>
          </p:cNvPr>
          <p:cNvSpPr txBox="1"/>
          <p:nvPr/>
        </p:nvSpPr>
        <p:spPr>
          <a:xfrm>
            <a:off x="8815516" y="4077358"/>
            <a:ext cx="1603954" cy="291668"/>
          </a:xfrm>
          <a:prstGeom prst="rect">
            <a:avLst/>
          </a:prstGeom>
          <a:noFill/>
          <a:ln>
            <a:noFill/>
          </a:ln>
        </p:spPr>
        <p:txBody>
          <a:bodyPr wrap="square" lIns="90000" tIns="90000" rIns="90000" bIns="90000" rtlCol="0" anchor="ctr">
            <a:noAutofit/>
          </a:bodyPr>
          <a:lstStyle/>
          <a:p>
            <a:pPr algn="ctr" rtl="1"/>
            <a:r>
              <a:rPr lang="ar-SA" sz="2000" dirty="0"/>
              <a:t>النوع الاجتماعي</a:t>
            </a:r>
            <a:r>
              <a:rPr lang="en-US" sz="2000" dirty="0"/>
              <a:t>"منحرف"</a:t>
            </a:r>
          </a:p>
        </p:txBody>
      </p:sp>
      <p:sp>
        <p:nvSpPr>
          <p:cNvPr id="134" name="TextBox 133">
            <a:extLst>
              <a:ext uri="{FF2B5EF4-FFF2-40B4-BE49-F238E27FC236}">
                <a16:creationId xmlns:a16="http://schemas.microsoft.com/office/drawing/2014/main" id="{621B2514-D438-DD26-9776-83F949D6C15D}"/>
              </a:ext>
            </a:extLst>
          </p:cNvPr>
          <p:cNvSpPr txBox="1"/>
          <p:nvPr/>
        </p:nvSpPr>
        <p:spPr>
          <a:xfrm>
            <a:off x="8681725" y="2677199"/>
            <a:ext cx="1073447" cy="374914"/>
          </a:xfrm>
          <a:prstGeom prst="rect">
            <a:avLst/>
          </a:prstGeom>
          <a:noFill/>
          <a:ln>
            <a:noFill/>
          </a:ln>
        </p:spPr>
        <p:txBody>
          <a:bodyPr wrap="square" lIns="90000" tIns="90000" rIns="90000" bIns="90000" rtlCol="0" anchor="ctr">
            <a:noAutofit/>
          </a:bodyPr>
          <a:lstStyle/>
          <a:p>
            <a:pPr algn="r" rtl="1"/>
            <a:r>
              <a:rPr lang="en-US" sz="2000" dirty="0" err="1"/>
              <a:t>صحي</a:t>
            </a:r>
            <a:endParaRPr lang="en-CA" sz="2000" dirty="0"/>
          </a:p>
        </p:txBody>
      </p:sp>
      <p:sp>
        <p:nvSpPr>
          <p:cNvPr id="135" name="Title 1">
            <a:extLst>
              <a:ext uri="{FF2B5EF4-FFF2-40B4-BE49-F238E27FC236}">
                <a16:creationId xmlns:a16="http://schemas.microsoft.com/office/drawing/2014/main" id="{1030E608-489A-C206-D4A6-363C4C91E1A3}"/>
              </a:ext>
            </a:extLst>
          </p:cNvPr>
          <p:cNvSpPr>
            <a:spLocks noGrp="1"/>
          </p:cNvSpPr>
          <p:nvPr>
            <p:ph type="title"/>
          </p:nvPr>
        </p:nvSpPr>
        <p:spPr>
          <a:xfrm>
            <a:off x="838200" y="120516"/>
            <a:ext cx="10515600" cy="868968"/>
          </a:xfrm>
        </p:spPr>
        <p:txBody>
          <a:bodyPr>
            <a:normAutofit/>
          </a:bodyPr>
          <a:lstStyle/>
          <a:p>
            <a:pPr rtl="1"/>
            <a:r>
              <a:rPr lang="en-US" dirty="0">
                <a:highlight>
                  <a:srgbClr val="FFFF00"/>
                </a:highlight>
                <a:latin typeface="Calibri" panose="020F0502020204030204" pitchFamily="34" charset="0"/>
                <a:cs typeface="Calibri" panose="020F0502020204030204" pitchFamily="34" charset="0"/>
              </a:rPr>
              <a:t>عجلة </a:t>
            </a:r>
            <a:r>
              <a:rPr lang="ar-SA" dirty="0">
                <a:highlight>
                  <a:srgbClr val="FFFF00"/>
                </a:highlight>
                <a:latin typeface="Calibri" panose="020F0502020204030204" pitchFamily="34" charset="0"/>
                <a:cs typeface="Calibri" panose="020F0502020204030204" pitchFamily="34" charset="0"/>
              </a:rPr>
              <a:t>القوة (السلطة</a:t>
            </a:r>
            <a:r>
              <a:rPr lang="ar-SA" dirty="0">
                <a:highlight>
                  <a:srgbClr val="FFFF00"/>
                </a:highlight>
                <a:latin typeface="+mn-lt"/>
                <a:cs typeface="+mn-cs"/>
              </a:rPr>
              <a:t>)</a:t>
            </a:r>
            <a:endParaRPr lang="en-CA" dirty="0">
              <a:highlight>
                <a:srgbClr val="FFFF00"/>
              </a:highlight>
              <a:latin typeface="+mn-lt"/>
              <a:cs typeface="+mn-cs"/>
            </a:endParaRPr>
          </a:p>
        </p:txBody>
      </p:sp>
      <p:grpSp>
        <p:nvGrpSpPr>
          <p:cNvPr id="2" name="Group 1">
            <a:extLst>
              <a:ext uri="{FF2B5EF4-FFF2-40B4-BE49-F238E27FC236}">
                <a16:creationId xmlns:a16="http://schemas.microsoft.com/office/drawing/2014/main" id="{923AECC6-3AAF-88C2-66D4-31FD7C0B1E94}"/>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5FA1351B-7895-02B5-0857-334187F014AE}"/>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2000" dirty="0"/>
            </a:p>
          </p:txBody>
        </p:sp>
        <p:grpSp>
          <p:nvGrpSpPr>
            <p:cNvPr id="4" name="Group 3">
              <a:extLst>
                <a:ext uri="{FF2B5EF4-FFF2-40B4-BE49-F238E27FC236}">
                  <a16:creationId xmlns:a16="http://schemas.microsoft.com/office/drawing/2014/main" id="{3F4C9C3A-B95C-1088-08B8-3DEE2C275ED4}"/>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DABB1996-4B70-772B-A05B-9EC92E0FE950}"/>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b="1" dirty="0"/>
                  <a:t>١٢</a:t>
                </a:r>
                <a:endParaRPr lang="en-CA" sz="2000" b="1" dirty="0"/>
              </a:p>
            </p:txBody>
          </p:sp>
          <p:sp>
            <p:nvSpPr>
              <p:cNvPr id="9" name="Rectangle 8">
                <a:extLst>
                  <a:ext uri="{FF2B5EF4-FFF2-40B4-BE49-F238E27FC236}">
                    <a16:creationId xmlns:a16="http://schemas.microsoft.com/office/drawing/2014/main" id="{4E123E70-AA73-F9FF-2FF5-FA0384F0A145}"/>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2000" dirty="0"/>
              </a:p>
            </p:txBody>
          </p:sp>
        </p:grpSp>
        <p:grpSp>
          <p:nvGrpSpPr>
            <p:cNvPr id="5" name="Group 4">
              <a:extLst>
                <a:ext uri="{FF2B5EF4-FFF2-40B4-BE49-F238E27FC236}">
                  <a16:creationId xmlns:a16="http://schemas.microsoft.com/office/drawing/2014/main" id="{DE361A5E-3DF3-B172-0F54-A2F2F74E920F}"/>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5EDA0586-694D-086F-144C-D803E11E24F1}"/>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2000" dirty="0"/>
              </a:p>
            </p:txBody>
          </p:sp>
          <p:sp>
            <p:nvSpPr>
              <p:cNvPr id="7" name="Rectangle 6">
                <a:extLst>
                  <a:ext uri="{FF2B5EF4-FFF2-40B4-BE49-F238E27FC236}">
                    <a16:creationId xmlns:a16="http://schemas.microsoft.com/office/drawing/2014/main" id="{CBEE236A-B43E-34E2-3D61-176E43FD9257}"/>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2000" dirty="0"/>
              </a:p>
            </p:txBody>
          </p:sp>
        </p:grpSp>
      </p:grpSp>
    </p:spTree>
    <p:extLst>
      <p:ext uri="{BB962C8B-B14F-4D97-AF65-F5344CB8AC3E}">
        <p14:creationId xmlns:p14="http://schemas.microsoft.com/office/powerpoint/2010/main" val="3714753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45E20069-62FA-B9BF-E1AB-3F2A3F04275B}"/>
              </a:ext>
            </a:extLst>
          </p:cNvPr>
          <p:cNvSpPr txBox="1">
            <a:spLocks/>
          </p:cNvSpPr>
          <p:nvPr/>
        </p:nvSpPr>
        <p:spPr>
          <a:xfrm>
            <a:off x="1698086" y="26551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5400" b="1" dirty="0">
                <a:solidFill>
                  <a:schemeClr val="bg1">
                    <a:lumMod val="75000"/>
                  </a:schemeClr>
                </a:solidFill>
                <a:latin typeface="Calibri" panose="020F0502020204030204" pitchFamily="34" charset="0"/>
                <a:cs typeface="Calibri" panose="020F0502020204030204" pitchFamily="34" charset="0"/>
              </a:rPr>
              <a:t>شريحة إضافية لملاحظات الميسر</a:t>
            </a:r>
          </a:p>
        </p:txBody>
      </p:sp>
    </p:spTree>
    <p:extLst>
      <p:ext uri="{BB962C8B-B14F-4D97-AF65-F5344CB8AC3E}">
        <p14:creationId xmlns:p14="http://schemas.microsoft.com/office/powerpoint/2010/main" val="844000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76150A-156B-428E-B871-27A66313D97F}"/>
              </a:ext>
            </a:extLst>
          </p:cNvPr>
          <p:cNvSpPr/>
          <p:nvPr/>
        </p:nvSpPr>
        <p:spPr>
          <a:xfrm>
            <a:off x="0" y="-1"/>
            <a:ext cx="12192000" cy="9855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lstStyle/>
          <a:p>
            <a:pPr rtl="1"/>
            <a:r>
              <a:rPr lang="en-CA" dirty="0">
                <a:latin typeface="Calibri" panose="020F0502020204030204" pitchFamily="34" charset="0"/>
                <a:cs typeface="Calibri" panose="020F0502020204030204" pitchFamily="34" charset="0"/>
              </a:rPr>
              <a:t>نقاط التعلم الأساسية</a:t>
            </a:r>
          </a:p>
        </p:txBody>
      </p:sp>
      <p:sp>
        <p:nvSpPr>
          <p:cNvPr id="57" name="TextBox 56">
            <a:extLst>
              <a:ext uri="{FF2B5EF4-FFF2-40B4-BE49-F238E27FC236}">
                <a16:creationId xmlns:a16="http://schemas.microsoft.com/office/drawing/2014/main" id="{D62B3BE0-0F5B-4153-A0BA-E16ACFF0EE66}"/>
              </a:ext>
            </a:extLst>
          </p:cNvPr>
          <p:cNvSpPr txBox="1"/>
          <p:nvPr/>
        </p:nvSpPr>
        <p:spPr>
          <a:xfrm>
            <a:off x="1476928" y="3784623"/>
            <a:ext cx="2851232" cy="1065676"/>
          </a:xfrm>
          <a:prstGeom prst="rect">
            <a:avLst/>
          </a:prstGeom>
          <a:noFill/>
        </p:spPr>
        <p:txBody>
          <a:bodyPr wrap="square" lIns="91440" tIns="45720" rIns="91440" bIns="45720" anchor="t">
            <a:spAutoFit/>
          </a:bodyPr>
          <a:lstStyle/>
          <a:p>
            <a:pPr lvl="0" algn="ctr" rtl="1">
              <a:lnSpc>
                <a:spcPct val="107000"/>
              </a:lnSpc>
              <a:spcAft>
                <a:spcPts val="800"/>
              </a:spcAft>
            </a:pPr>
            <a:r>
              <a:rPr lang="en-US" sz="2000" dirty="0" err="1">
                <a:effectLst/>
                <a:latin typeface="Calibri" panose="020F0502020204030204" pitchFamily="34" charset="0"/>
                <a:ea typeface="Helvetica Neue"/>
                <a:cs typeface="Calibri" panose="020F0502020204030204" pitchFamily="34" charset="0"/>
              </a:rPr>
              <a:t>يساعد</a:t>
            </a:r>
            <a:r>
              <a:rPr lang="en-US" sz="2000" dirty="0">
                <a:effectLst/>
                <a:latin typeface="Calibri" panose="020F0502020204030204" pitchFamily="34" charset="0"/>
                <a:ea typeface="Helvetica Neue"/>
                <a:cs typeface="Calibri" panose="020F0502020204030204" pitchFamily="34" charset="0"/>
              </a:rPr>
              <a:t> </a:t>
            </a:r>
            <a:r>
              <a:rPr lang="en-US" sz="2000" dirty="0" err="1">
                <a:effectLst/>
                <a:latin typeface="Calibri" panose="020F0502020204030204" pitchFamily="34" charset="0"/>
                <a:ea typeface="Helvetica Neue"/>
                <a:cs typeface="Calibri" panose="020F0502020204030204" pitchFamily="34" charset="0"/>
              </a:rPr>
              <a:t>النموذج</a:t>
            </a:r>
            <a:r>
              <a:rPr lang="ar-SA" sz="2000" dirty="0">
                <a:effectLst/>
                <a:latin typeface="Calibri" panose="020F0502020204030204" pitchFamily="34" charset="0"/>
                <a:ea typeface="Helvetica Neue"/>
                <a:cs typeface="Calibri" panose="020F0502020204030204" pitchFamily="34" charset="0"/>
              </a:rPr>
              <a:t> البيئي</a:t>
            </a:r>
            <a:r>
              <a:rPr lang="en-US" sz="2000" dirty="0">
                <a:effectLst/>
                <a:latin typeface="Calibri" panose="020F0502020204030204" pitchFamily="34" charset="0"/>
                <a:ea typeface="Helvetica Neue"/>
                <a:cs typeface="Calibri" panose="020F0502020204030204" pitchFamily="34" charset="0"/>
              </a:rPr>
              <a:t> </a:t>
            </a:r>
            <a:r>
              <a:rPr lang="en-US" sz="2000" dirty="0" err="1">
                <a:effectLst/>
                <a:latin typeface="Calibri" panose="020F0502020204030204" pitchFamily="34" charset="0"/>
                <a:ea typeface="Helvetica Neue"/>
                <a:cs typeface="Calibri" panose="020F0502020204030204" pitchFamily="34" charset="0"/>
              </a:rPr>
              <a:t>الاجتماعي</a:t>
            </a:r>
            <a:r>
              <a:rPr lang="en-US" sz="2000" dirty="0">
                <a:effectLst/>
                <a:latin typeface="Calibri" panose="020F0502020204030204" pitchFamily="34" charset="0"/>
                <a:ea typeface="Helvetica Neue"/>
                <a:cs typeface="Calibri" panose="020F0502020204030204" pitchFamily="34" charset="0"/>
              </a:rPr>
              <a:t> </a:t>
            </a:r>
            <a:r>
              <a:rPr lang="en-US" sz="2000" dirty="0" err="1">
                <a:effectLst/>
                <a:latin typeface="Calibri" panose="020F0502020204030204" pitchFamily="34" charset="0"/>
                <a:ea typeface="Helvetica Neue"/>
                <a:cs typeface="Calibri" panose="020F0502020204030204" pitchFamily="34" charset="0"/>
              </a:rPr>
              <a:t>أخصائيي</a:t>
            </a:r>
            <a:r>
              <a:rPr lang="en-US" sz="2000" dirty="0">
                <a:effectLst/>
                <a:latin typeface="Calibri" panose="020F0502020204030204" pitchFamily="34" charset="0"/>
                <a:ea typeface="Helvetica Neue"/>
                <a:cs typeface="Calibri" panose="020F0502020204030204" pitchFamily="34" charset="0"/>
              </a:rPr>
              <a:t> الحالة على تقييم عوامل الحماية وعوامل الخطر</a:t>
            </a:r>
            <a:endParaRPr lang="en-US" sz="2000" dirty="0">
              <a:effectLst/>
              <a:latin typeface="Calibri" panose="020F0502020204030204" pitchFamily="34" charset="0"/>
              <a:ea typeface="Arial" panose="020B0604020202020204" pitchFamily="34" charset="0"/>
              <a:cs typeface="Calibri" panose="020F0502020204030204" pitchFamily="34" charset="0"/>
            </a:endParaRPr>
          </a:p>
        </p:txBody>
      </p:sp>
      <p:sp>
        <p:nvSpPr>
          <p:cNvPr id="60" name="5-Point Star 5">
            <a:extLst>
              <a:ext uri="{FF2B5EF4-FFF2-40B4-BE49-F238E27FC236}">
                <a16:creationId xmlns:a16="http://schemas.microsoft.com/office/drawing/2014/main" id="{CA51DE7D-C4EB-4482-B9BD-8251CB38B67D}"/>
              </a:ext>
            </a:extLst>
          </p:cNvPr>
          <p:cNvSpPr/>
          <p:nvPr/>
        </p:nvSpPr>
        <p:spPr>
          <a:xfrm>
            <a:off x="2376764" y="2123544"/>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61" name="5-Point Star 5">
            <a:extLst>
              <a:ext uri="{FF2B5EF4-FFF2-40B4-BE49-F238E27FC236}">
                <a16:creationId xmlns:a16="http://schemas.microsoft.com/office/drawing/2014/main" id="{ABD8A883-982A-4318-B4F5-7858ABDA3C3D}"/>
              </a:ext>
            </a:extLst>
          </p:cNvPr>
          <p:cNvSpPr/>
          <p:nvPr/>
        </p:nvSpPr>
        <p:spPr>
          <a:xfrm>
            <a:off x="5570220" y="2123544"/>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 name="5-Point Star 5">
            <a:extLst>
              <a:ext uri="{FF2B5EF4-FFF2-40B4-BE49-F238E27FC236}">
                <a16:creationId xmlns:a16="http://schemas.microsoft.com/office/drawing/2014/main" id="{5B9082EC-4D48-D49F-E509-C14FC6FD2CB0}"/>
              </a:ext>
            </a:extLst>
          </p:cNvPr>
          <p:cNvSpPr/>
          <p:nvPr/>
        </p:nvSpPr>
        <p:spPr>
          <a:xfrm>
            <a:off x="8835034" y="2123544"/>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4" name="TextBox 3">
            <a:extLst>
              <a:ext uri="{FF2B5EF4-FFF2-40B4-BE49-F238E27FC236}">
                <a16:creationId xmlns:a16="http://schemas.microsoft.com/office/drawing/2014/main" id="{5CD73248-6588-BE2D-B724-D6156301944F}"/>
              </a:ext>
            </a:extLst>
          </p:cNvPr>
          <p:cNvSpPr txBox="1"/>
          <p:nvPr/>
        </p:nvSpPr>
        <p:spPr>
          <a:xfrm>
            <a:off x="7981495" y="3783538"/>
            <a:ext cx="2758637" cy="1065676"/>
          </a:xfrm>
          <a:prstGeom prst="rect">
            <a:avLst/>
          </a:prstGeom>
          <a:noFill/>
        </p:spPr>
        <p:txBody>
          <a:bodyPr wrap="square" lIns="91440" tIns="45720" rIns="91440" bIns="45720" anchor="t">
            <a:spAutoFit/>
          </a:bodyPr>
          <a:lstStyle/>
          <a:p>
            <a:pPr lvl="0" algn="ctr" rtl="1">
              <a:lnSpc>
                <a:spcPct val="107000"/>
              </a:lnSpc>
              <a:spcAft>
                <a:spcPts val="800"/>
              </a:spcAft>
              <a:buClr>
                <a:srgbClr val="000000"/>
              </a:buClr>
            </a:pPr>
            <a:r>
              <a:rPr lang="en-US" sz="2000" dirty="0">
                <a:effectLst/>
                <a:latin typeface="Calibri" panose="020F0502020204030204" pitchFamily="34" charset="0"/>
                <a:ea typeface="Helvetica Neue"/>
                <a:cs typeface="Calibri" panose="020F0502020204030204" pitchFamily="34" charset="0"/>
              </a:rPr>
              <a:t>يمكن للخصائص الفردية أن تمنح الامتياز أو تسبب الاضطهاد</a:t>
            </a:r>
            <a:r>
              <a:rPr lang="en-US" sz="2000" dirty="0">
                <a:latin typeface="Calibri" panose="020F0502020204030204" pitchFamily="34" charset="0"/>
                <a:ea typeface="Helvetica Neue"/>
                <a:cs typeface="Calibri" panose="020F0502020204030204" pitchFamily="34" charset="0"/>
              </a:rPr>
              <a:t>/ </a:t>
            </a:r>
            <a:r>
              <a:rPr lang="ar-SA" sz="2000" dirty="0">
                <a:latin typeface="Calibri" panose="020F0502020204030204" pitchFamily="34" charset="0"/>
                <a:ea typeface="Helvetica Neue"/>
                <a:cs typeface="Calibri" panose="020F0502020204030204" pitchFamily="34" charset="0"/>
              </a:rPr>
              <a:t>الحرمان</a:t>
            </a:r>
            <a:endParaRPr lang="en-US" sz="2000" dirty="0">
              <a:effectLst/>
              <a:latin typeface="Calibri" panose="020F0502020204030204" pitchFamily="34" charset="0"/>
              <a:ea typeface="Noto Sans Symbols"/>
              <a:cs typeface="Calibri" panose="020F0502020204030204" pitchFamily="34" charset="0"/>
            </a:endParaRPr>
          </a:p>
        </p:txBody>
      </p:sp>
      <p:sp>
        <p:nvSpPr>
          <p:cNvPr id="5" name="TextBox 4">
            <a:extLst>
              <a:ext uri="{FF2B5EF4-FFF2-40B4-BE49-F238E27FC236}">
                <a16:creationId xmlns:a16="http://schemas.microsoft.com/office/drawing/2014/main" id="{2ED3ADF3-42F4-ABA2-B22D-6B372DCAE3AB}"/>
              </a:ext>
            </a:extLst>
          </p:cNvPr>
          <p:cNvSpPr txBox="1"/>
          <p:nvPr/>
        </p:nvSpPr>
        <p:spPr>
          <a:xfrm>
            <a:off x="4801946" y="3784623"/>
            <a:ext cx="2588109" cy="1394997"/>
          </a:xfrm>
          <a:prstGeom prst="rect">
            <a:avLst/>
          </a:prstGeom>
          <a:noFill/>
        </p:spPr>
        <p:txBody>
          <a:bodyPr wrap="square" lIns="91440" tIns="45720" rIns="91440" bIns="45720" anchor="t">
            <a:spAutoFit/>
          </a:bodyPr>
          <a:lstStyle/>
          <a:p>
            <a:pPr algn="ctr" rtl="1">
              <a:lnSpc>
                <a:spcPct val="107000"/>
              </a:lnSpc>
              <a:spcAft>
                <a:spcPts val="800"/>
              </a:spcAft>
            </a:pPr>
            <a:r>
              <a:rPr lang="ar-SA" sz="2000" dirty="0">
                <a:latin typeface="Calibri" panose="020F0502020204030204" pitchFamily="34" charset="0"/>
                <a:ea typeface="Helvetica Neue"/>
                <a:cs typeface="Calibri" panose="020F0502020204030204" pitchFamily="34" charset="0"/>
              </a:rPr>
              <a:t>يمكن للمعايير الاجتماعية والثقافية السلبية أن تمكن من تهيئة بيئات من الإساءة والإهمال والعنف والاستغلال</a:t>
            </a:r>
            <a:endParaRPr lang="en-US" sz="2000" dirty="0">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1251571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3000" b="1" dirty="0" err="1">
                <a:solidFill>
                  <a:schemeClr val="bg1"/>
                </a:solidFill>
                <a:latin typeface="Calibri" panose="020F0502020204030204" pitchFamily="34" charset="0"/>
                <a:cs typeface="Calibri" panose="020F0502020204030204" pitchFamily="34" charset="0"/>
              </a:rPr>
              <a:t>الجلسة</a:t>
            </a:r>
            <a:r>
              <a:rPr lang="en-CA" sz="3000" b="1" dirty="0">
                <a:solidFill>
                  <a:schemeClr val="bg1"/>
                </a:solidFill>
                <a:latin typeface="Calibri" panose="020F0502020204030204" pitchFamily="34" charset="0"/>
                <a:cs typeface="Calibri" panose="020F0502020204030204" pitchFamily="34" charset="0"/>
              </a:rPr>
              <a:t> </a:t>
            </a:r>
            <a:r>
              <a:rPr lang="ar-SA" sz="3000" b="1" dirty="0">
                <a:solidFill>
                  <a:schemeClr val="bg1"/>
                </a:solidFill>
                <a:latin typeface="Calibri" panose="020F0502020204030204" pitchFamily="34" charset="0"/>
                <a:cs typeface="Calibri" panose="020F0502020204030204" pitchFamily="34" charset="0"/>
              </a:rPr>
              <a:t>٤</a:t>
            </a:r>
            <a:endParaRPr lang="en-CA" sz="3000" b="1" dirty="0">
              <a:solidFill>
                <a:schemeClr val="bg1"/>
              </a:solidFill>
              <a:latin typeface="Calibri" panose="020F0502020204030204" pitchFamily="34" charset="0"/>
              <a:cs typeface="Calibri" panose="020F0502020204030204" pitchFamily="34" charset="0"/>
            </a:endParaRPr>
          </a:p>
          <a:p>
            <a:pPr algn="r" rtl="1"/>
            <a:br>
              <a:rPr lang="en-CA" b="1" dirty="0">
                <a:solidFill>
                  <a:schemeClr val="bg1"/>
                </a:solidFill>
                <a:latin typeface="Calibri" panose="020F0502020204030204" pitchFamily="34" charset="0"/>
                <a:cs typeface="Calibri" panose="020F0502020204030204" pitchFamily="34" charset="0"/>
              </a:rPr>
            </a:br>
            <a:r>
              <a:rPr lang="en-US" sz="5400" b="1" dirty="0">
                <a:solidFill>
                  <a:schemeClr val="bg1"/>
                </a:solidFill>
                <a:latin typeface="Calibri" panose="020F0502020204030204" pitchFamily="34" charset="0"/>
                <a:cs typeface="Calibri" panose="020F0502020204030204" pitchFamily="34" charset="0"/>
              </a:rPr>
              <a:t>كيف تتكيف مع عمر الطفل ومرحلة نموه وقدراته؟</a:t>
            </a:r>
          </a:p>
        </p:txBody>
      </p:sp>
    </p:spTree>
    <p:extLst>
      <p:ext uri="{BB962C8B-B14F-4D97-AF65-F5344CB8AC3E}">
        <p14:creationId xmlns:p14="http://schemas.microsoft.com/office/powerpoint/2010/main" val="3374937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FE94-8837-47DD-B69B-6BA207F449F6}"/>
              </a:ext>
            </a:extLst>
          </p:cNvPr>
          <p:cNvSpPr>
            <a:spLocks noGrp="1"/>
          </p:cNvSpPr>
          <p:nvPr>
            <p:ph type="title"/>
          </p:nvPr>
        </p:nvSpPr>
        <p:spPr/>
        <p:txBody>
          <a:bodyPr>
            <a:normAutofit/>
          </a:bodyPr>
          <a:lstStyle/>
          <a:p>
            <a:pPr rtl="1"/>
            <a:r>
              <a:rPr lang="en-CA" dirty="0">
                <a:latin typeface="Calibri" panose="020F0502020204030204" pitchFamily="34" charset="0"/>
                <a:cs typeface="Calibri" panose="020F0502020204030204" pitchFamily="34" charset="0"/>
              </a:rPr>
              <a:t>العمر ومرحلة النمو</a:t>
            </a:r>
          </a:p>
        </p:txBody>
      </p:sp>
      <p:sp>
        <p:nvSpPr>
          <p:cNvPr id="11" name="Round Same Side Corner Rectangle 31">
            <a:extLst>
              <a:ext uri="{FF2B5EF4-FFF2-40B4-BE49-F238E27FC236}">
                <a16:creationId xmlns:a16="http://schemas.microsoft.com/office/drawing/2014/main" id="{817601DE-1588-CC77-157F-1BF8EBAE0B99}"/>
              </a:ext>
            </a:extLst>
          </p:cNvPr>
          <p:cNvSpPr/>
          <p:nvPr/>
        </p:nvSpPr>
        <p:spPr>
          <a:xfrm>
            <a:off x="2920522" y="5298868"/>
            <a:ext cx="1221761" cy="884377"/>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9" name="Oval 18">
            <a:extLst>
              <a:ext uri="{FF2B5EF4-FFF2-40B4-BE49-F238E27FC236}">
                <a16:creationId xmlns:a16="http://schemas.microsoft.com/office/drawing/2014/main" id="{71D0D044-C6D7-D3EF-1EC7-E3AE08163A8D}"/>
              </a:ext>
            </a:extLst>
          </p:cNvPr>
          <p:cNvSpPr/>
          <p:nvPr/>
        </p:nvSpPr>
        <p:spPr>
          <a:xfrm>
            <a:off x="2911461" y="3850995"/>
            <a:ext cx="1235650" cy="123564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0" name="Round Same Side Corner Rectangle 31">
            <a:extLst>
              <a:ext uri="{FF2B5EF4-FFF2-40B4-BE49-F238E27FC236}">
                <a16:creationId xmlns:a16="http://schemas.microsoft.com/office/drawing/2014/main" id="{E9A8948E-AE4C-9996-F6CC-68CFF3EFFB2D}"/>
              </a:ext>
            </a:extLst>
          </p:cNvPr>
          <p:cNvSpPr/>
          <p:nvPr/>
        </p:nvSpPr>
        <p:spPr>
          <a:xfrm>
            <a:off x="4635619" y="4986810"/>
            <a:ext cx="1221761" cy="1196435"/>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1" name="Oval 20">
            <a:extLst>
              <a:ext uri="{FF2B5EF4-FFF2-40B4-BE49-F238E27FC236}">
                <a16:creationId xmlns:a16="http://schemas.microsoft.com/office/drawing/2014/main" id="{D30175D7-675D-0C80-18B0-809C47997E71}"/>
              </a:ext>
            </a:extLst>
          </p:cNvPr>
          <p:cNvSpPr/>
          <p:nvPr/>
        </p:nvSpPr>
        <p:spPr>
          <a:xfrm>
            <a:off x="4626558" y="3512265"/>
            <a:ext cx="1235650" cy="123564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2" name="Round Same Side Corner Rectangle 31">
            <a:extLst>
              <a:ext uri="{FF2B5EF4-FFF2-40B4-BE49-F238E27FC236}">
                <a16:creationId xmlns:a16="http://schemas.microsoft.com/office/drawing/2014/main" id="{89A69EB1-5782-13E1-F9DC-6F546363B4D4}"/>
              </a:ext>
            </a:extLst>
          </p:cNvPr>
          <p:cNvSpPr/>
          <p:nvPr/>
        </p:nvSpPr>
        <p:spPr>
          <a:xfrm>
            <a:off x="6350716" y="4497686"/>
            <a:ext cx="1221762" cy="1685559"/>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3" name="Oval 22">
            <a:extLst>
              <a:ext uri="{FF2B5EF4-FFF2-40B4-BE49-F238E27FC236}">
                <a16:creationId xmlns:a16="http://schemas.microsoft.com/office/drawing/2014/main" id="{55F2BB69-BBCF-6CDF-9C20-2E95A03908AE}"/>
              </a:ext>
            </a:extLst>
          </p:cNvPr>
          <p:cNvSpPr/>
          <p:nvPr/>
        </p:nvSpPr>
        <p:spPr>
          <a:xfrm>
            <a:off x="6341655" y="2941294"/>
            <a:ext cx="1235651" cy="123564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5" name="Round Same Side Corner Rectangle 31">
            <a:extLst>
              <a:ext uri="{FF2B5EF4-FFF2-40B4-BE49-F238E27FC236}">
                <a16:creationId xmlns:a16="http://schemas.microsoft.com/office/drawing/2014/main" id="{F2349924-B6FA-CBAA-8EA5-CAAD9E69F196}"/>
              </a:ext>
            </a:extLst>
          </p:cNvPr>
          <p:cNvSpPr/>
          <p:nvPr/>
        </p:nvSpPr>
        <p:spPr>
          <a:xfrm>
            <a:off x="8056753" y="3981058"/>
            <a:ext cx="1235651" cy="2202187"/>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8" name="Oval 47">
            <a:extLst>
              <a:ext uri="{FF2B5EF4-FFF2-40B4-BE49-F238E27FC236}">
                <a16:creationId xmlns:a16="http://schemas.microsoft.com/office/drawing/2014/main" id="{DCF3E26E-2405-ACAC-B2FE-9859DA4497AD}"/>
              </a:ext>
            </a:extLst>
          </p:cNvPr>
          <p:cNvSpPr/>
          <p:nvPr/>
        </p:nvSpPr>
        <p:spPr>
          <a:xfrm>
            <a:off x="8056753" y="2467732"/>
            <a:ext cx="1235651" cy="123564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0" name="Round Same Side Corner Rectangle 31">
            <a:extLst>
              <a:ext uri="{FF2B5EF4-FFF2-40B4-BE49-F238E27FC236}">
                <a16:creationId xmlns:a16="http://schemas.microsoft.com/office/drawing/2014/main" id="{B53564E9-357E-4157-3A0A-BDF264C2BE8D}"/>
              </a:ext>
            </a:extLst>
          </p:cNvPr>
          <p:cNvSpPr/>
          <p:nvPr/>
        </p:nvSpPr>
        <p:spPr>
          <a:xfrm>
            <a:off x="9796146" y="3488833"/>
            <a:ext cx="1235652" cy="2694412"/>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51" name="Oval 50">
            <a:extLst>
              <a:ext uri="{FF2B5EF4-FFF2-40B4-BE49-F238E27FC236}">
                <a16:creationId xmlns:a16="http://schemas.microsoft.com/office/drawing/2014/main" id="{5A11F3E8-4FE8-ABB6-E97A-EBABB873F5D1}"/>
              </a:ext>
            </a:extLst>
          </p:cNvPr>
          <p:cNvSpPr/>
          <p:nvPr/>
        </p:nvSpPr>
        <p:spPr>
          <a:xfrm>
            <a:off x="9771853" y="1980257"/>
            <a:ext cx="1235652" cy="123564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28" name="Group 27">
            <a:extLst>
              <a:ext uri="{FF2B5EF4-FFF2-40B4-BE49-F238E27FC236}">
                <a16:creationId xmlns:a16="http://schemas.microsoft.com/office/drawing/2014/main" id="{8CE34D74-2EBF-08AF-2FBE-6F4BB64B5A48}"/>
              </a:ext>
            </a:extLst>
          </p:cNvPr>
          <p:cNvGrpSpPr/>
          <p:nvPr/>
        </p:nvGrpSpPr>
        <p:grpSpPr>
          <a:xfrm>
            <a:off x="10228983" y="337468"/>
            <a:ext cx="1587872" cy="1368854"/>
            <a:chOff x="10228983" y="337468"/>
            <a:chExt cx="1587872" cy="1368854"/>
          </a:xfrm>
        </p:grpSpPr>
        <p:sp>
          <p:nvSpPr>
            <p:cNvPr id="13" name="Hexagon 12">
              <a:extLst>
                <a:ext uri="{FF2B5EF4-FFF2-40B4-BE49-F238E27FC236}">
                  <a16:creationId xmlns:a16="http://schemas.microsoft.com/office/drawing/2014/main" id="{1ECCF410-98C2-4009-BF4E-4D4BCC4480D8}"/>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14" name="Group 13">
              <a:extLst>
                <a:ext uri="{FF2B5EF4-FFF2-40B4-BE49-F238E27FC236}">
                  <a16:creationId xmlns:a16="http://schemas.microsoft.com/office/drawing/2014/main" id="{5CC556F4-D710-51D4-F3C5-4BB69D6E7A9E}"/>
                </a:ext>
              </a:extLst>
            </p:cNvPr>
            <p:cNvGrpSpPr/>
            <p:nvPr/>
          </p:nvGrpSpPr>
          <p:grpSpPr>
            <a:xfrm>
              <a:off x="10741851" y="707024"/>
              <a:ext cx="562136" cy="634675"/>
              <a:chOff x="760175" y="830141"/>
              <a:chExt cx="867619" cy="979580"/>
            </a:xfrm>
          </p:grpSpPr>
          <p:sp>
            <p:nvSpPr>
              <p:cNvPr id="18" name="Rectangle 17">
                <a:extLst>
                  <a:ext uri="{FF2B5EF4-FFF2-40B4-BE49-F238E27FC236}">
                    <a16:creationId xmlns:a16="http://schemas.microsoft.com/office/drawing/2014/main" id="{4BE3FD48-7F72-3568-4347-69530499D6D3}"/>
                  </a:ext>
                </a:extLst>
              </p:cNvPr>
              <p:cNvSpPr/>
              <p:nvPr/>
            </p:nvSpPr>
            <p:spPr>
              <a:xfrm>
                <a:off x="864636" y="830141"/>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latin typeface="Arial" panose="020B0604020202020204" pitchFamily="34" charset="0"/>
                    <a:cs typeface="Arial" panose="020B0604020202020204" pitchFamily="34" charset="0"/>
                  </a:rPr>
                  <a:t>١٣</a:t>
                </a:r>
                <a:endParaRPr lang="en-CA" b="1"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6B3BBCA4-7622-82E3-6961-2B8B27528E01}"/>
                  </a:ext>
                </a:extLst>
              </p:cNvPr>
              <p:cNvSpPr/>
              <p:nvPr/>
            </p:nvSpPr>
            <p:spPr>
              <a:xfrm>
                <a:off x="760175" y="830143"/>
                <a:ext cx="149292" cy="9795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sp>
        <p:nvSpPr>
          <p:cNvPr id="3" name="Oval 2">
            <a:extLst>
              <a:ext uri="{FF2B5EF4-FFF2-40B4-BE49-F238E27FC236}">
                <a16:creationId xmlns:a16="http://schemas.microsoft.com/office/drawing/2014/main" id="{724765E9-5FA7-4815-9BE7-24ABA48CCC94}"/>
              </a:ext>
            </a:extLst>
          </p:cNvPr>
          <p:cNvSpPr/>
          <p:nvPr/>
        </p:nvSpPr>
        <p:spPr>
          <a:xfrm>
            <a:off x="1196364" y="4347283"/>
            <a:ext cx="1235650" cy="123565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4" name="Round Same Side Corner Rectangle 31">
            <a:extLst>
              <a:ext uri="{FF2B5EF4-FFF2-40B4-BE49-F238E27FC236}">
                <a16:creationId xmlns:a16="http://schemas.microsoft.com/office/drawing/2014/main" id="{15515FCD-467A-179B-DD6C-7A2CB5DED9C8}"/>
              </a:ext>
            </a:extLst>
          </p:cNvPr>
          <p:cNvSpPr/>
          <p:nvPr/>
        </p:nvSpPr>
        <p:spPr>
          <a:xfrm>
            <a:off x="1188290" y="5793519"/>
            <a:ext cx="1221761" cy="389726"/>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6" name="TextBox 5">
            <a:extLst>
              <a:ext uri="{FF2B5EF4-FFF2-40B4-BE49-F238E27FC236}">
                <a16:creationId xmlns:a16="http://schemas.microsoft.com/office/drawing/2014/main" id="{FA91D144-9635-7E5F-0A06-12EA6E32D3C3}"/>
              </a:ext>
            </a:extLst>
          </p:cNvPr>
          <p:cNvSpPr txBox="1"/>
          <p:nvPr/>
        </p:nvSpPr>
        <p:spPr>
          <a:xfrm>
            <a:off x="1069593" y="4020327"/>
            <a:ext cx="1480132" cy="671915"/>
          </a:xfrm>
          <a:prstGeom prst="rect">
            <a:avLst/>
          </a:prstGeom>
          <a:noFill/>
        </p:spPr>
        <p:txBody>
          <a:bodyPr wrap="square">
            <a:spAutoFit/>
          </a:bodyPr>
          <a:lstStyle/>
          <a:p>
            <a:pPr lvl="0" algn="ctr" rtl="1">
              <a:lnSpc>
                <a:spcPct val="107000"/>
              </a:lnSpc>
              <a:tabLst>
                <a:tab pos="457200" algn="l"/>
              </a:tabLst>
            </a:pPr>
            <a:r>
              <a:rPr lang="ar-SA" sz="1800" b="1" dirty="0">
                <a:effectLst/>
                <a:latin typeface="Calibri" panose="020F0502020204030204" pitchFamily="34" charset="0"/>
                <a:cs typeface="Calibri" panose="020F0502020204030204" pitchFamily="34" charset="0"/>
              </a:rPr>
              <a:t>مرحلة الرضاعة</a:t>
            </a:r>
            <a:endParaRPr lang="en-GB" sz="1800" b="1" dirty="0">
              <a:effectLst/>
              <a:latin typeface="Calibri" panose="020F0502020204030204" pitchFamily="34" charset="0"/>
              <a:cs typeface="Calibri" panose="020F0502020204030204" pitchFamily="34" charset="0"/>
            </a:endParaRPr>
          </a:p>
          <a:p>
            <a:pPr lvl="0" algn="ctr" rtl="1">
              <a:lnSpc>
                <a:spcPct val="107000"/>
              </a:lnSpc>
              <a:tabLst>
                <a:tab pos="457200" algn="l"/>
              </a:tabLst>
            </a:pPr>
            <a:r>
              <a:rPr lang="ar-SA" sz="1800" dirty="0">
                <a:effectLst/>
                <a:latin typeface="Calibri" panose="020F0502020204030204" pitchFamily="34" charset="0"/>
                <a:cs typeface="Calibri" panose="020F0502020204030204" pitchFamily="34" charset="0"/>
              </a:rPr>
              <a:t>٠-١٨</a:t>
            </a:r>
            <a:r>
              <a:rPr lang="en-GB" sz="1800" dirty="0">
                <a:effectLst/>
                <a:latin typeface="Calibri" panose="020F0502020204030204" pitchFamily="34" charset="0"/>
                <a:cs typeface="Calibri" panose="020F0502020204030204" pitchFamily="34" charset="0"/>
              </a:rPr>
              <a:t> شهرًا</a:t>
            </a:r>
            <a:endParaRPr lang="en-US" sz="1800" b="1" dirty="0">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32781C75-EA4E-EDE2-3983-460C04B70774}"/>
              </a:ext>
            </a:extLst>
          </p:cNvPr>
          <p:cNvSpPr txBox="1"/>
          <p:nvPr/>
        </p:nvSpPr>
        <p:spPr>
          <a:xfrm>
            <a:off x="2814574" y="3638771"/>
            <a:ext cx="1480133" cy="966483"/>
          </a:xfrm>
          <a:prstGeom prst="rect">
            <a:avLst/>
          </a:prstGeom>
          <a:noFill/>
        </p:spPr>
        <p:txBody>
          <a:bodyPr wrap="square">
            <a:spAutoFit/>
          </a:bodyPr>
          <a:lstStyle/>
          <a:p>
            <a:pPr lvl="0" algn="ctr" rtl="1">
              <a:lnSpc>
                <a:spcPct val="107000"/>
              </a:lnSpc>
              <a:tabLst>
                <a:tab pos="457200" algn="l"/>
              </a:tabLst>
            </a:pPr>
            <a:r>
              <a:rPr lang="en-GB" sz="1800" b="1" dirty="0">
                <a:effectLst/>
                <a:latin typeface="Calibri" panose="020F0502020204030204" pitchFamily="34" charset="0"/>
                <a:cs typeface="Calibri" panose="020F0502020204030204" pitchFamily="34" charset="0"/>
              </a:rPr>
              <a:t>طفل صغير</a:t>
            </a:r>
          </a:p>
          <a:p>
            <a:pPr lvl="0" algn="ctr" rtl="1">
              <a:lnSpc>
                <a:spcPct val="107000"/>
              </a:lnSpc>
              <a:tabLst>
                <a:tab pos="457200" algn="l"/>
              </a:tabLst>
            </a:pPr>
            <a:r>
              <a:rPr lang="ar-SA" sz="1800" dirty="0">
                <a:effectLst/>
                <a:latin typeface="Calibri" panose="020F0502020204030204" pitchFamily="34" charset="0"/>
                <a:cs typeface="Calibri" panose="020F0502020204030204" pitchFamily="34" charset="0"/>
              </a:rPr>
              <a:t>١٨</a:t>
            </a:r>
            <a:r>
              <a:rPr lang="en-GB" sz="1800" dirty="0">
                <a:effectLst/>
                <a:latin typeface="Calibri" panose="020F0502020204030204" pitchFamily="34" charset="0"/>
                <a:cs typeface="Calibri" panose="020F0502020204030204" pitchFamily="34" charset="0"/>
              </a:rPr>
              <a:t> شهر - </a:t>
            </a:r>
            <a:r>
              <a:rPr lang="ar-SA" sz="1800" dirty="0">
                <a:effectLst/>
                <a:latin typeface="Calibri" panose="020F0502020204030204" pitchFamily="34" charset="0"/>
                <a:cs typeface="Calibri" panose="020F0502020204030204" pitchFamily="34" charset="0"/>
              </a:rPr>
              <a:t>٣</a:t>
            </a:r>
            <a:r>
              <a:rPr lang="en-GB" sz="1800" dirty="0">
                <a:effectLst/>
                <a:latin typeface="Calibri" panose="020F0502020204030204" pitchFamily="34" charset="0"/>
                <a:cs typeface="Calibri" panose="020F0502020204030204" pitchFamily="34" charset="0"/>
              </a:rPr>
              <a:t> سنوات</a:t>
            </a:r>
            <a:endParaRPr lang="en-US" sz="1800" b="1" dirty="0">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23062ECF-1C17-D793-0CBE-8C0B50E546AF}"/>
              </a:ext>
            </a:extLst>
          </p:cNvPr>
          <p:cNvSpPr txBox="1"/>
          <p:nvPr/>
        </p:nvSpPr>
        <p:spPr>
          <a:xfrm>
            <a:off x="4451364" y="3155529"/>
            <a:ext cx="1586038" cy="671915"/>
          </a:xfrm>
          <a:prstGeom prst="rect">
            <a:avLst/>
          </a:prstGeom>
          <a:noFill/>
        </p:spPr>
        <p:txBody>
          <a:bodyPr wrap="square">
            <a:spAutoFit/>
          </a:bodyPr>
          <a:lstStyle/>
          <a:p>
            <a:pPr lvl="0" algn="ctr" rtl="1">
              <a:lnSpc>
                <a:spcPct val="107000"/>
              </a:lnSpc>
              <a:tabLst>
                <a:tab pos="457200" algn="l"/>
              </a:tabLst>
            </a:pPr>
            <a:r>
              <a:rPr lang="en-GB" sz="1800" b="1" dirty="0">
                <a:effectLst/>
                <a:latin typeface="Calibri" panose="020F0502020204030204" pitchFamily="34" charset="0"/>
                <a:cs typeface="Calibri" panose="020F0502020204030204" pitchFamily="34" charset="0"/>
              </a:rPr>
              <a:t>الطفولة المبكرة</a:t>
            </a:r>
          </a:p>
          <a:p>
            <a:pPr lvl="0" algn="ctr" rtl="1">
              <a:lnSpc>
                <a:spcPct val="107000"/>
              </a:lnSpc>
              <a:tabLst>
                <a:tab pos="457200" algn="l"/>
              </a:tabLst>
            </a:pPr>
            <a:r>
              <a:rPr lang="ar-SA" sz="1800" dirty="0">
                <a:effectLst/>
                <a:latin typeface="Calibri" panose="020F0502020204030204" pitchFamily="34" charset="0"/>
                <a:cs typeface="Calibri" panose="020F0502020204030204" pitchFamily="34" charset="0"/>
              </a:rPr>
              <a:t>٣-٥</a:t>
            </a:r>
            <a:r>
              <a:rPr lang="en-GB" sz="1800" dirty="0" err="1">
                <a:effectLst/>
                <a:latin typeface="Calibri" panose="020F0502020204030204" pitchFamily="34" charset="0"/>
                <a:cs typeface="Calibri" panose="020F0502020204030204" pitchFamily="34" charset="0"/>
              </a:rPr>
              <a:t>سن</a:t>
            </a:r>
            <a:r>
              <a:rPr lang="ar-SA" sz="1800" dirty="0">
                <a:effectLst/>
                <a:latin typeface="Calibri" panose="020F0502020204030204" pitchFamily="34" charset="0"/>
                <a:cs typeface="Calibri" panose="020F0502020204030204" pitchFamily="34" charset="0"/>
              </a:rPr>
              <a:t>وات</a:t>
            </a:r>
            <a:endParaRPr lang="en-US" sz="1800" b="1" dirty="0">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72452EA2-8011-6C5B-5584-5A79C56B4D93}"/>
              </a:ext>
            </a:extLst>
          </p:cNvPr>
          <p:cNvSpPr txBox="1"/>
          <p:nvPr/>
        </p:nvSpPr>
        <p:spPr>
          <a:xfrm>
            <a:off x="6244228" y="2732664"/>
            <a:ext cx="1433948" cy="959878"/>
          </a:xfrm>
          <a:prstGeom prst="rect">
            <a:avLst/>
          </a:prstGeom>
          <a:noFill/>
        </p:spPr>
        <p:txBody>
          <a:bodyPr wrap="square">
            <a:spAutoFit/>
          </a:bodyPr>
          <a:lstStyle/>
          <a:p>
            <a:pPr lvl="0" algn="ctr" rtl="1">
              <a:lnSpc>
                <a:spcPct val="107000"/>
              </a:lnSpc>
              <a:tabLst>
                <a:tab pos="457200" algn="l"/>
              </a:tabLst>
            </a:pPr>
            <a:r>
              <a:rPr lang="ar-SA" sz="1800" b="1" dirty="0">
                <a:effectLst/>
                <a:latin typeface="Calibri" panose="020F0502020204030204" pitchFamily="34" charset="0"/>
                <a:cs typeface="Calibri" panose="020F0502020204030204" pitchFamily="34" charset="0"/>
              </a:rPr>
              <a:t>مرحلة</a:t>
            </a:r>
            <a:r>
              <a:rPr lang="en-GB" sz="1800" b="1" dirty="0">
                <a:effectLst/>
                <a:latin typeface="Calibri" panose="020F0502020204030204" pitchFamily="34" charset="0"/>
                <a:cs typeface="Calibri" panose="020F0502020204030204" pitchFamily="34" charset="0"/>
              </a:rPr>
              <a:t> </a:t>
            </a:r>
            <a:r>
              <a:rPr lang="en-GB" sz="1800" b="1" dirty="0" err="1">
                <a:effectLst/>
                <a:latin typeface="Calibri" panose="020F0502020204030204" pitchFamily="34" charset="0"/>
                <a:cs typeface="Calibri" panose="020F0502020204030204" pitchFamily="34" charset="0"/>
              </a:rPr>
              <a:t>الطفولة</a:t>
            </a:r>
            <a:r>
              <a:rPr lang="ar-SA" sz="1800" b="1" dirty="0">
                <a:effectLst/>
                <a:latin typeface="Calibri" panose="020F0502020204030204" pitchFamily="34" charset="0"/>
                <a:cs typeface="Calibri" panose="020F0502020204030204" pitchFamily="34" charset="0"/>
              </a:rPr>
              <a:t> المتوسطة</a:t>
            </a:r>
            <a:endParaRPr lang="en-GB" sz="1800" b="1" dirty="0">
              <a:effectLst/>
              <a:latin typeface="Calibri" panose="020F0502020204030204" pitchFamily="34" charset="0"/>
              <a:cs typeface="Calibri" panose="020F0502020204030204" pitchFamily="34" charset="0"/>
            </a:endParaRPr>
          </a:p>
          <a:p>
            <a:pPr lvl="0" algn="ctr" rtl="1">
              <a:lnSpc>
                <a:spcPct val="107000"/>
              </a:lnSpc>
              <a:tabLst>
                <a:tab pos="457200" algn="l"/>
              </a:tabLst>
            </a:pPr>
            <a:r>
              <a:rPr lang="ar-SA" sz="1800" dirty="0">
                <a:effectLst/>
                <a:latin typeface="Calibri" panose="020F0502020204030204" pitchFamily="34" charset="0"/>
                <a:cs typeface="Calibri" panose="020F0502020204030204" pitchFamily="34" charset="0"/>
              </a:rPr>
              <a:t>٦-١١</a:t>
            </a:r>
            <a:r>
              <a:rPr lang="en-GB" sz="1800" dirty="0" err="1">
                <a:effectLst/>
                <a:latin typeface="Calibri" panose="020F0502020204030204" pitchFamily="34" charset="0"/>
                <a:cs typeface="Calibri" panose="020F0502020204030204" pitchFamily="34" charset="0"/>
              </a:rPr>
              <a:t>سنة</a:t>
            </a:r>
            <a:endParaRPr lang="en-US" sz="1800" b="1" dirty="0">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065D82CB-03B9-2725-EE3C-E6C440D670C4}"/>
              </a:ext>
            </a:extLst>
          </p:cNvPr>
          <p:cNvSpPr txBox="1"/>
          <p:nvPr/>
        </p:nvSpPr>
        <p:spPr>
          <a:xfrm>
            <a:off x="7636595" y="2308420"/>
            <a:ext cx="2072639" cy="671915"/>
          </a:xfrm>
          <a:prstGeom prst="rect">
            <a:avLst/>
          </a:prstGeom>
          <a:noFill/>
        </p:spPr>
        <p:txBody>
          <a:bodyPr wrap="square">
            <a:spAutoFit/>
          </a:bodyPr>
          <a:lstStyle/>
          <a:p>
            <a:pPr lvl="0" algn="ctr" rtl="1">
              <a:lnSpc>
                <a:spcPct val="107000"/>
              </a:lnSpc>
              <a:tabLst>
                <a:tab pos="457200" algn="l"/>
              </a:tabLst>
            </a:pPr>
            <a:r>
              <a:rPr lang="en-GB" sz="1800" b="1" dirty="0">
                <a:effectLst/>
                <a:latin typeface="Calibri" panose="020F0502020204030204" pitchFamily="34" charset="0"/>
                <a:cs typeface="Calibri" panose="020F0502020204030204" pitchFamily="34" charset="0"/>
              </a:rPr>
              <a:t>المراهقة المبكرة</a:t>
            </a:r>
          </a:p>
          <a:p>
            <a:pPr lvl="0" algn="ctr" rtl="1">
              <a:lnSpc>
                <a:spcPct val="107000"/>
              </a:lnSpc>
              <a:tabLst>
                <a:tab pos="457200" algn="l"/>
              </a:tabLst>
            </a:pPr>
            <a:r>
              <a:rPr lang="ar-SA" sz="1800" dirty="0">
                <a:effectLst/>
                <a:latin typeface="Calibri" panose="020F0502020204030204" pitchFamily="34" charset="0"/>
                <a:cs typeface="Calibri" panose="020F0502020204030204" pitchFamily="34" charset="0"/>
              </a:rPr>
              <a:t>١٢-١٤</a:t>
            </a:r>
            <a:r>
              <a:rPr lang="en-GB" sz="1800" dirty="0" err="1">
                <a:effectLst/>
                <a:latin typeface="Calibri" panose="020F0502020204030204" pitchFamily="34" charset="0"/>
                <a:cs typeface="Calibri" panose="020F0502020204030204" pitchFamily="34" charset="0"/>
              </a:rPr>
              <a:t>سنة</a:t>
            </a:r>
            <a:endParaRPr lang="en-US" sz="1800" b="1" dirty="0">
              <a:latin typeface="Calibri" panose="020F0502020204030204" pitchFamily="34" charset="0"/>
              <a:ea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04951CCA-A899-B0A1-0B9C-8B763E2804DD}"/>
              </a:ext>
            </a:extLst>
          </p:cNvPr>
          <p:cNvSpPr txBox="1"/>
          <p:nvPr/>
        </p:nvSpPr>
        <p:spPr>
          <a:xfrm>
            <a:off x="9377652" y="2048819"/>
            <a:ext cx="2072639" cy="670120"/>
          </a:xfrm>
          <a:prstGeom prst="rect">
            <a:avLst/>
          </a:prstGeom>
          <a:noFill/>
        </p:spPr>
        <p:txBody>
          <a:bodyPr wrap="square">
            <a:spAutoFit/>
          </a:bodyPr>
          <a:lstStyle/>
          <a:p>
            <a:pPr lvl="0" algn="ctr" rtl="1">
              <a:lnSpc>
                <a:spcPct val="107000"/>
              </a:lnSpc>
              <a:tabLst>
                <a:tab pos="457200" algn="l"/>
              </a:tabLst>
            </a:pPr>
            <a:r>
              <a:rPr lang="en-GB" sz="1800" b="1" dirty="0">
                <a:effectLst/>
                <a:latin typeface="Calibri" panose="020F0502020204030204" pitchFamily="34" charset="0"/>
                <a:cs typeface="Calibri" panose="020F0502020204030204" pitchFamily="34" charset="0"/>
              </a:rPr>
              <a:t>مرحلة المراهقة</a:t>
            </a:r>
          </a:p>
          <a:p>
            <a:pPr lvl="0" algn="ctr" rtl="1">
              <a:lnSpc>
                <a:spcPct val="107000"/>
              </a:lnSpc>
              <a:tabLst>
                <a:tab pos="457200" algn="l"/>
              </a:tabLst>
            </a:pPr>
            <a:r>
              <a:rPr lang="ar-SA" sz="1800" dirty="0">
                <a:effectLst/>
                <a:latin typeface="Calibri" panose="020F0502020204030204" pitchFamily="34" charset="0"/>
                <a:cs typeface="Calibri" panose="020F0502020204030204" pitchFamily="34" charset="0"/>
              </a:rPr>
              <a:t>١٥-١٧</a:t>
            </a:r>
            <a:r>
              <a:rPr lang="en-GB" sz="1800" dirty="0" err="1">
                <a:effectLst/>
                <a:latin typeface="Calibri" panose="020F0502020204030204" pitchFamily="34" charset="0"/>
                <a:cs typeface="Calibri" panose="020F0502020204030204" pitchFamily="34" charset="0"/>
              </a:rPr>
              <a:t>سنة</a:t>
            </a:r>
            <a:endParaRPr lang="en-US" sz="18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880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pPr rtl="1"/>
            <a:r>
              <a:rPr lang="ar-SA" dirty="0">
                <a:latin typeface="Calibri" panose="020F0502020204030204" pitchFamily="34" charset="0"/>
                <a:cs typeface="Calibri" panose="020F0502020204030204" pitchFamily="34" charset="0"/>
              </a:rPr>
              <a:t>ال</a:t>
            </a:r>
            <a:r>
              <a:rPr lang="en-US" dirty="0" err="1">
                <a:latin typeface="Calibri" panose="020F0502020204030204" pitchFamily="34" charset="0"/>
                <a:cs typeface="Calibri" panose="020F0502020204030204" pitchFamily="34" charset="0"/>
              </a:rPr>
              <a:t>مجالات</a:t>
            </a:r>
            <a:r>
              <a:rPr lang="ar-SA" dirty="0">
                <a:latin typeface="Calibri" panose="020F0502020204030204" pitchFamily="34" charset="0"/>
                <a:cs typeface="Calibri" panose="020F0502020204030204" pitchFamily="34" charset="0"/>
              </a:rPr>
              <a:t> الأربعة</a:t>
            </a:r>
            <a:r>
              <a:rPr lang="en-US" dirty="0">
                <a:latin typeface="Calibri" panose="020F0502020204030204" pitchFamily="34" charset="0"/>
                <a:cs typeface="Calibri" panose="020F0502020204030204" pitchFamily="34" charset="0"/>
              </a:rPr>
              <a:t> </a:t>
            </a:r>
            <a:r>
              <a:rPr lang="ar-SA" dirty="0">
                <a:latin typeface="Calibri" panose="020F0502020204030204" pitchFamily="34" charset="0"/>
                <a:cs typeface="Calibri" panose="020F0502020204030204" pitchFamily="34" charset="0"/>
              </a:rPr>
              <a:t>ال</a:t>
            </a:r>
            <a:r>
              <a:rPr lang="en-US" dirty="0" err="1">
                <a:latin typeface="Calibri" panose="020F0502020204030204" pitchFamily="34" charset="0"/>
                <a:cs typeface="Calibri" panose="020F0502020204030204" pitchFamily="34" charset="0"/>
              </a:rPr>
              <a:t>رئيسية</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ل</a:t>
            </a:r>
            <a:r>
              <a:rPr lang="ar-SA" dirty="0">
                <a:latin typeface="Calibri" panose="020F0502020204030204" pitchFamily="34" charset="0"/>
                <a:cs typeface="Calibri" panose="020F0502020204030204" pitchFamily="34" charset="0"/>
              </a:rPr>
              <a:t>نمو</a:t>
            </a:r>
            <a:r>
              <a:rPr lang="en-US" dirty="0">
                <a:latin typeface="Calibri" panose="020F0502020204030204" pitchFamily="34" charset="0"/>
                <a:cs typeface="Calibri" panose="020F0502020204030204" pitchFamily="34" charset="0"/>
              </a:rPr>
              <a:t> الطفل</a:t>
            </a:r>
            <a:endParaRPr lang="en-CA" dirty="0">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44D3AEC4-B109-EECE-56D9-1BF02BDABD97}"/>
              </a:ext>
            </a:extLst>
          </p:cNvPr>
          <p:cNvSpPr txBox="1"/>
          <p:nvPr/>
        </p:nvSpPr>
        <p:spPr>
          <a:xfrm>
            <a:off x="986504" y="1785420"/>
            <a:ext cx="2286000" cy="400110"/>
          </a:xfrm>
          <a:prstGeom prst="rect">
            <a:avLst/>
          </a:prstGeom>
          <a:noFill/>
        </p:spPr>
        <p:txBody>
          <a:bodyPr wrap="square" rtlCol="0">
            <a:spAutoFit/>
          </a:bodyPr>
          <a:lstStyle/>
          <a:p>
            <a:pPr algn="ctr" rtl="1"/>
            <a:r>
              <a:rPr lang="en-US" sz="2000" b="0" kern="1200" dirty="0" err="1">
                <a:solidFill>
                  <a:schemeClr val="tx1"/>
                </a:solidFill>
                <a:effectLst/>
                <a:latin typeface="Calibri" panose="020F0502020204030204" pitchFamily="34" charset="0"/>
                <a:cs typeface="Calibri" panose="020F0502020204030204" pitchFamily="34" charset="0"/>
              </a:rPr>
              <a:t>ال</a:t>
            </a:r>
            <a:r>
              <a:rPr lang="ar-SA" sz="2000" b="0" kern="1200" dirty="0">
                <a:solidFill>
                  <a:schemeClr val="tx1"/>
                </a:solidFill>
                <a:effectLst/>
                <a:latin typeface="Calibri" panose="020F0502020204030204" pitchFamily="34" charset="0"/>
                <a:cs typeface="Calibri" panose="020F0502020204030204" pitchFamily="34" charset="0"/>
              </a:rPr>
              <a:t>نمو</a:t>
            </a:r>
            <a:r>
              <a:rPr lang="en-US" sz="2000" b="0" kern="1200" dirty="0">
                <a:solidFill>
                  <a:schemeClr val="tx1"/>
                </a:solidFill>
                <a:effectLst/>
                <a:latin typeface="Calibri" panose="020F0502020204030204" pitchFamily="34" charset="0"/>
                <a:cs typeface="Calibri" panose="020F0502020204030204" pitchFamily="34" charset="0"/>
              </a:rPr>
              <a:t> </a:t>
            </a:r>
            <a:r>
              <a:rPr lang="en-US" sz="2000" b="0" kern="1200" dirty="0" err="1">
                <a:solidFill>
                  <a:schemeClr val="tx1"/>
                </a:solidFill>
                <a:effectLst/>
                <a:latin typeface="Calibri" panose="020F0502020204030204" pitchFamily="34" charset="0"/>
                <a:cs typeface="Calibri" panose="020F0502020204030204" pitchFamily="34" charset="0"/>
              </a:rPr>
              <a:t>ال</a:t>
            </a:r>
            <a:r>
              <a:rPr lang="ar-SA" sz="2000" b="0" kern="1200" dirty="0">
                <a:solidFill>
                  <a:schemeClr val="tx1"/>
                </a:solidFill>
                <a:effectLst/>
                <a:latin typeface="Calibri" panose="020F0502020204030204" pitchFamily="34" charset="0"/>
                <a:cs typeface="Calibri" panose="020F0502020204030204" pitchFamily="34" charset="0"/>
              </a:rPr>
              <a:t>جسدي</a:t>
            </a:r>
            <a:r>
              <a:rPr lang="en-US" sz="2000" b="0" kern="1200" dirty="0">
                <a:solidFill>
                  <a:schemeClr val="tx1"/>
                </a:solidFill>
                <a:effectLst/>
                <a:latin typeface="Calibri" panose="020F0502020204030204" pitchFamily="34" charset="0"/>
                <a:cs typeface="Calibri" panose="020F0502020204030204" pitchFamily="34" charset="0"/>
              </a:rPr>
              <a:t> </a:t>
            </a:r>
            <a:r>
              <a:rPr lang="ar-SA" sz="2000" b="0" kern="1200" dirty="0">
                <a:solidFill>
                  <a:schemeClr val="tx1"/>
                </a:solidFill>
                <a:effectLst/>
                <a:latin typeface="Calibri" panose="020F0502020204030204" pitchFamily="34" charset="0"/>
                <a:cs typeface="Calibri" panose="020F0502020204030204" pitchFamily="34" charset="0"/>
              </a:rPr>
              <a:t>(الحركي)</a:t>
            </a:r>
            <a:endParaRPr lang="en-US" sz="2000" dirty="0">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45869025-8535-935B-D203-44EBCC05ED69}"/>
              </a:ext>
            </a:extLst>
          </p:cNvPr>
          <p:cNvSpPr txBox="1"/>
          <p:nvPr/>
        </p:nvSpPr>
        <p:spPr>
          <a:xfrm>
            <a:off x="3626541" y="1785420"/>
            <a:ext cx="2286000" cy="400110"/>
          </a:xfrm>
          <a:prstGeom prst="rect">
            <a:avLst/>
          </a:prstGeom>
          <a:noFill/>
        </p:spPr>
        <p:txBody>
          <a:bodyPr wrap="square" rtlCol="0">
            <a:spAutoFit/>
          </a:bodyPr>
          <a:lstStyle/>
          <a:p>
            <a:pPr algn="ctr" rtl="1"/>
            <a:r>
              <a:rPr lang="ar-SA" sz="2000" dirty="0">
                <a:latin typeface="Calibri" panose="020F0502020204030204" pitchFamily="34" charset="0"/>
                <a:cs typeface="Calibri" panose="020F0502020204030204" pitchFamily="34" charset="0"/>
              </a:rPr>
              <a:t>النمو المعرفي</a:t>
            </a:r>
            <a:r>
              <a:rPr lang="en-US" sz="2000" b="0" kern="1200" dirty="0">
                <a:solidFill>
                  <a:schemeClr val="tx1"/>
                </a:solidFill>
                <a:effectLst/>
                <a:latin typeface="Calibri" panose="020F0502020204030204" pitchFamily="34" charset="0"/>
                <a:cs typeface="Calibri" panose="020F0502020204030204" pitchFamily="34" charset="0"/>
              </a:rPr>
              <a:t> </a:t>
            </a:r>
            <a:r>
              <a:rPr lang="ar-SA" sz="2000" b="0" kern="1200" dirty="0">
                <a:solidFill>
                  <a:schemeClr val="tx1"/>
                </a:solidFill>
                <a:effectLst/>
                <a:latin typeface="Calibri" panose="020F0502020204030204" pitchFamily="34" charset="0"/>
                <a:cs typeface="Calibri" panose="020F0502020204030204" pitchFamily="34" charset="0"/>
              </a:rPr>
              <a:t>(ال</a:t>
            </a:r>
            <a:r>
              <a:rPr lang="en-US" sz="2000" b="0" kern="1200" dirty="0" err="1">
                <a:solidFill>
                  <a:schemeClr val="tx1"/>
                </a:solidFill>
                <a:effectLst/>
                <a:latin typeface="Calibri" panose="020F0502020204030204" pitchFamily="34" charset="0"/>
                <a:cs typeface="Calibri" panose="020F0502020204030204" pitchFamily="34" charset="0"/>
              </a:rPr>
              <a:t>تفكير</a:t>
            </a:r>
            <a:r>
              <a:rPr lang="ar-SA" sz="2000" b="0" kern="1200" dirty="0">
                <a:solidFill>
                  <a:schemeClr val="tx1"/>
                </a:solidFill>
                <a:effectLst/>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E5089158-D886-D7E0-B180-053209FF28FC}"/>
              </a:ext>
            </a:extLst>
          </p:cNvPr>
          <p:cNvSpPr txBox="1"/>
          <p:nvPr/>
        </p:nvSpPr>
        <p:spPr>
          <a:xfrm>
            <a:off x="6005749" y="1785420"/>
            <a:ext cx="2286000" cy="400110"/>
          </a:xfrm>
          <a:prstGeom prst="rect">
            <a:avLst/>
          </a:prstGeom>
          <a:noFill/>
        </p:spPr>
        <p:txBody>
          <a:bodyPr wrap="square" rtlCol="0">
            <a:spAutoFit/>
          </a:bodyPr>
          <a:lstStyle/>
          <a:p>
            <a:pPr algn="ctr" rtl="1"/>
            <a:r>
              <a:rPr lang="ar-SA" sz="2000" dirty="0">
                <a:latin typeface="Calibri" panose="020F0502020204030204" pitchFamily="34" charset="0"/>
                <a:cs typeface="Calibri" panose="020F0502020204030204" pitchFamily="34" charset="0"/>
              </a:rPr>
              <a:t>النمو العاطفي</a:t>
            </a:r>
            <a:endParaRPr lang="en-US" sz="2000" dirty="0">
              <a:latin typeface="Calibri" panose="020F0502020204030204" pitchFamily="34" charset="0"/>
              <a:cs typeface="Calibri" panose="020F0502020204030204" pitchFamily="34" charset="0"/>
            </a:endParaRPr>
          </a:p>
        </p:txBody>
      </p:sp>
      <p:sp>
        <p:nvSpPr>
          <p:cNvPr id="61" name="TextBox 60">
            <a:extLst>
              <a:ext uri="{FF2B5EF4-FFF2-40B4-BE49-F238E27FC236}">
                <a16:creationId xmlns:a16="http://schemas.microsoft.com/office/drawing/2014/main" id="{56A5D558-1DBD-294D-3B6E-599F9D812B2B}"/>
              </a:ext>
            </a:extLst>
          </p:cNvPr>
          <p:cNvSpPr txBox="1"/>
          <p:nvPr/>
        </p:nvSpPr>
        <p:spPr>
          <a:xfrm>
            <a:off x="8693318" y="1785420"/>
            <a:ext cx="2286000" cy="400110"/>
          </a:xfrm>
          <a:prstGeom prst="rect">
            <a:avLst/>
          </a:prstGeom>
          <a:noFill/>
        </p:spPr>
        <p:txBody>
          <a:bodyPr wrap="square" rtlCol="0">
            <a:spAutoFit/>
          </a:bodyPr>
          <a:lstStyle/>
          <a:p>
            <a:pPr algn="ctr" rtl="1"/>
            <a:r>
              <a:rPr lang="ar-SA" sz="2000" dirty="0">
                <a:latin typeface="Calibri" panose="020F0502020204030204" pitchFamily="34" charset="0"/>
                <a:cs typeface="Calibri" panose="020F0502020204030204" pitchFamily="34" charset="0"/>
              </a:rPr>
              <a:t>النمو الاجتماعي و اللغوي</a:t>
            </a:r>
            <a:endParaRPr lang="en-US" sz="2000" dirty="0">
              <a:latin typeface="Calibri" panose="020F0502020204030204" pitchFamily="34" charset="0"/>
              <a:cs typeface="Calibri" panose="020F0502020204030204" pitchFamily="34" charset="0"/>
            </a:endParaRPr>
          </a:p>
        </p:txBody>
      </p:sp>
      <p:grpSp>
        <p:nvGrpSpPr>
          <p:cNvPr id="65" name="Group 64">
            <a:extLst>
              <a:ext uri="{FF2B5EF4-FFF2-40B4-BE49-F238E27FC236}">
                <a16:creationId xmlns:a16="http://schemas.microsoft.com/office/drawing/2014/main" id="{37B0D518-9295-0748-647D-76DF1B2859F0}"/>
              </a:ext>
            </a:extLst>
          </p:cNvPr>
          <p:cNvGrpSpPr/>
          <p:nvPr/>
        </p:nvGrpSpPr>
        <p:grpSpPr>
          <a:xfrm>
            <a:off x="10228983" y="337468"/>
            <a:ext cx="1587872" cy="1368854"/>
            <a:chOff x="10228983" y="337468"/>
            <a:chExt cx="1587872" cy="1368854"/>
          </a:xfrm>
        </p:grpSpPr>
        <p:sp>
          <p:nvSpPr>
            <p:cNvPr id="66" name="Hexagon 65">
              <a:extLst>
                <a:ext uri="{FF2B5EF4-FFF2-40B4-BE49-F238E27FC236}">
                  <a16:creationId xmlns:a16="http://schemas.microsoft.com/office/drawing/2014/main" id="{B3467359-7C9A-2D7B-7430-423622353FF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67" name="Group 66">
              <a:extLst>
                <a:ext uri="{FF2B5EF4-FFF2-40B4-BE49-F238E27FC236}">
                  <a16:creationId xmlns:a16="http://schemas.microsoft.com/office/drawing/2014/main" id="{E0233E2E-C7B5-14E2-2C2F-9D8B729E5483}"/>
                </a:ext>
              </a:extLst>
            </p:cNvPr>
            <p:cNvGrpSpPr/>
            <p:nvPr/>
          </p:nvGrpSpPr>
          <p:grpSpPr>
            <a:xfrm>
              <a:off x="10741851" y="707024"/>
              <a:ext cx="562136" cy="634675"/>
              <a:chOff x="760175" y="830141"/>
              <a:chExt cx="867619" cy="979580"/>
            </a:xfrm>
          </p:grpSpPr>
          <p:sp>
            <p:nvSpPr>
              <p:cNvPr id="69" name="Rectangle 68">
                <a:extLst>
                  <a:ext uri="{FF2B5EF4-FFF2-40B4-BE49-F238E27FC236}">
                    <a16:creationId xmlns:a16="http://schemas.microsoft.com/office/drawing/2014/main" id="{A004AC59-C7CB-04CA-BF6F-56F4BB4C94BE}"/>
                  </a:ext>
                </a:extLst>
              </p:cNvPr>
              <p:cNvSpPr/>
              <p:nvPr/>
            </p:nvSpPr>
            <p:spPr>
              <a:xfrm>
                <a:off x="864636" y="830141"/>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latin typeface="Arial" panose="020B0604020202020204" pitchFamily="34" charset="0"/>
                    <a:cs typeface="Arial" panose="020B0604020202020204" pitchFamily="34" charset="0"/>
                  </a:rPr>
                  <a:t>١٣</a:t>
                </a:r>
                <a:endParaRPr lang="en-CA" b="1" dirty="0">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63953EEE-5640-C772-26CC-09C729CBFD6B}"/>
                  </a:ext>
                </a:extLst>
              </p:cNvPr>
              <p:cNvSpPr/>
              <p:nvPr/>
            </p:nvSpPr>
            <p:spPr>
              <a:xfrm>
                <a:off x="760175" y="830143"/>
                <a:ext cx="149292" cy="9795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sp>
        <p:nvSpPr>
          <p:cNvPr id="3" name="TextBox 2">
            <a:extLst>
              <a:ext uri="{FF2B5EF4-FFF2-40B4-BE49-F238E27FC236}">
                <a16:creationId xmlns:a16="http://schemas.microsoft.com/office/drawing/2014/main" id="{1E19A11A-8A8E-6B83-EC08-2BF34FE5A25A}"/>
              </a:ext>
            </a:extLst>
          </p:cNvPr>
          <p:cNvSpPr txBox="1"/>
          <p:nvPr/>
        </p:nvSpPr>
        <p:spPr>
          <a:xfrm>
            <a:off x="873898" y="5646329"/>
            <a:ext cx="10263702" cy="307777"/>
          </a:xfrm>
          <a:prstGeom prst="rect">
            <a:avLst/>
          </a:prstGeom>
          <a:noFill/>
        </p:spPr>
        <p:txBody>
          <a:bodyPr wrap="square">
            <a:spAutoFit/>
          </a:bodyPr>
          <a:lstStyle/>
          <a:p>
            <a:pPr algn="ctr" rtl="1"/>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المصدر: التحالف من أجل حماية الطفل في </a:t>
            </a:r>
            <a:r>
              <a:rPr lang="en-US" sz="14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العمل</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4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الإنسان</a:t>
            </a:r>
            <a:r>
              <a:rPr lang="ar-SA" sz="14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ي</a:t>
            </a:r>
            <a:r>
              <a:rPr lang="ar-SA"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(٢٠٢١)</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ar-SA"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حزمة بداية تعلم العاملين الميدانيين لحماية الطفل في العمل الإنساني</a:t>
            </a:r>
            <a:endPar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grpSp>
        <p:nvGrpSpPr>
          <p:cNvPr id="50" name="Group 49">
            <a:extLst>
              <a:ext uri="{FF2B5EF4-FFF2-40B4-BE49-F238E27FC236}">
                <a16:creationId xmlns:a16="http://schemas.microsoft.com/office/drawing/2014/main" id="{1675B790-AD9F-1030-5E5D-738EDAC6F090}"/>
              </a:ext>
            </a:extLst>
          </p:cNvPr>
          <p:cNvGrpSpPr/>
          <p:nvPr/>
        </p:nvGrpSpPr>
        <p:grpSpPr>
          <a:xfrm>
            <a:off x="1518228" y="3030169"/>
            <a:ext cx="1229397" cy="2328271"/>
            <a:chOff x="6317659" y="1028133"/>
            <a:chExt cx="950012" cy="1799163"/>
          </a:xfrm>
        </p:grpSpPr>
        <p:grpSp>
          <p:nvGrpSpPr>
            <p:cNvPr id="63" name="Group 62">
              <a:extLst>
                <a:ext uri="{FF2B5EF4-FFF2-40B4-BE49-F238E27FC236}">
                  <a16:creationId xmlns:a16="http://schemas.microsoft.com/office/drawing/2014/main" id="{B4C3E9A2-9C25-BB57-3673-305127E86C9F}"/>
                </a:ext>
              </a:extLst>
            </p:cNvPr>
            <p:cNvGrpSpPr/>
            <p:nvPr/>
          </p:nvGrpSpPr>
          <p:grpSpPr>
            <a:xfrm>
              <a:off x="6317659" y="1028133"/>
              <a:ext cx="950012" cy="1799163"/>
              <a:chOff x="7838339" y="2226754"/>
              <a:chExt cx="1969639" cy="3730164"/>
            </a:xfrm>
            <a:solidFill>
              <a:schemeClr val="accent4"/>
            </a:solidFill>
          </p:grpSpPr>
          <p:sp>
            <p:nvSpPr>
              <p:cNvPr id="77" name="Round Same Side Corner Rectangle 3">
                <a:extLst>
                  <a:ext uri="{FF2B5EF4-FFF2-40B4-BE49-F238E27FC236}">
                    <a16:creationId xmlns:a16="http://schemas.microsoft.com/office/drawing/2014/main" id="{0C68C546-70D5-3CFB-3CE7-5BE938D0C754}"/>
                  </a:ext>
                </a:extLst>
              </p:cNvPr>
              <p:cNvSpPr/>
              <p:nvPr/>
            </p:nvSpPr>
            <p:spPr>
              <a:xfrm>
                <a:off x="8212525" y="3545356"/>
                <a:ext cx="1224623" cy="2411562"/>
              </a:xfrm>
              <a:prstGeom prst="round2SameRect">
                <a:avLst>
                  <a:gd name="adj1" fmla="val 41871"/>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78" name="Oval 77">
                <a:extLst>
                  <a:ext uri="{FF2B5EF4-FFF2-40B4-BE49-F238E27FC236}">
                    <a16:creationId xmlns:a16="http://schemas.microsoft.com/office/drawing/2014/main" id="{475EA9AE-D0A4-D6E4-0E46-0BA6EA92D8F7}"/>
                  </a:ext>
                </a:extLst>
              </p:cNvPr>
              <p:cNvSpPr/>
              <p:nvPr/>
            </p:nvSpPr>
            <p:spPr>
              <a:xfrm>
                <a:off x="8212539" y="2226754"/>
                <a:ext cx="1238543" cy="1238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nvGrpSpPr>
              <p:cNvPr id="79" name="Group 78">
                <a:extLst>
                  <a:ext uri="{FF2B5EF4-FFF2-40B4-BE49-F238E27FC236}">
                    <a16:creationId xmlns:a16="http://schemas.microsoft.com/office/drawing/2014/main" id="{DC590E2F-B7DF-3057-1BC7-BCD32380D993}"/>
                  </a:ext>
                </a:extLst>
              </p:cNvPr>
              <p:cNvGrpSpPr/>
              <p:nvPr/>
            </p:nvGrpSpPr>
            <p:grpSpPr>
              <a:xfrm rot="507905">
                <a:off x="7838339" y="3815940"/>
                <a:ext cx="553322" cy="1525212"/>
                <a:chOff x="7916671" y="3937945"/>
                <a:chExt cx="553322" cy="1525212"/>
              </a:xfrm>
              <a:grpFill/>
            </p:grpSpPr>
            <p:sp>
              <p:nvSpPr>
                <p:cNvPr id="83" name="Round Same Side Corner Rectangle 25">
                  <a:extLst>
                    <a:ext uri="{FF2B5EF4-FFF2-40B4-BE49-F238E27FC236}">
                      <a16:creationId xmlns:a16="http://schemas.microsoft.com/office/drawing/2014/main" id="{28FBBA5C-83D5-C634-79BF-4B395041D974}"/>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4" name="Oval 83">
                  <a:extLst>
                    <a:ext uri="{FF2B5EF4-FFF2-40B4-BE49-F238E27FC236}">
                      <a16:creationId xmlns:a16="http://schemas.microsoft.com/office/drawing/2014/main" id="{2F8FEF40-DA5A-FAC2-32D8-F3B5E7A805A5}"/>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80" name="Group 79">
                <a:extLst>
                  <a:ext uri="{FF2B5EF4-FFF2-40B4-BE49-F238E27FC236}">
                    <a16:creationId xmlns:a16="http://schemas.microsoft.com/office/drawing/2014/main" id="{A2A78737-7A12-9A7B-F2E7-AFAA94B8CD55}"/>
                  </a:ext>
                </a:extLst>
              </p:cNvPr>
              <p:cNvGrpSpPr/>
              <p:nvPr/>
            </p:nvGrpSpPr>
            <p:grpSpPr>
              <a:xfrm rot="21105829" flipH="1">
                <a:off x="9243874" y="3806245"/>
                <a:ext cx="564104" cy="1525212"/>
                <a:chOff x="7916671" y="3937945"/>
                <a:chExt cx="553322" cy="1525212"/>
              </a:xfrm>
              <a:grpFill/>
            </p:grpSpPr>
            <p:sp>
              <p:nvSpPr>
                <p:cNvPr id="81" name="Round Same Side Corner Rectangle 25">
                  <a:extLst>
                    <a:ext uri="{FF2B5EF4-FFF2-40B4-BE49-F238E27FC236}">
                      <a16:creationId xmlns:a16="http://schemas.microsoft.com/office/drawing/2014/main" id="{7FD45F01-1CDB-404F-1969-5736EA1CCCB4}"/>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2" name="Oval 81">
                  <a:extLst>
                    <a:ext uri="{FF2B5EF4-FFF2-40B4-BE49-F238E27FC236}">
                      <a16:creationId xmlns:a16="http://schemas.microsoft.com/office/drawing/2014/main" id="{F5D2754E-5430-E3E4-FC8A-319FDB111329}"/>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grpSp>
          <p:nvGrpSpPr>
            <p:cNvPr id="64" name="Group 63">
              <a:extLst>
                <a:ext uri="{FF2B5EF4-FFF2-40B4-BE49-F238E27FC236}">
                  <a16:creationId xmlns:a16="http://schemas.microsoft.com/office/drawing/2014/main" id="{0707D3F0-58EC-C62D-DBC5-909D4F7E8247}"/>
                </a:ext>
              </a:extLst>
            </p:cNvPr>
            <p:cNvGrpSpPr/>
            <p:nvPr/>
          </p:nvGrpSpPr>
          <p:grpSpPr>
            <a:xfrm>
              <a:off x="6377962" y="1829165"/>
              <a:ext cx="272348" cy="284588"/>
              <a:chOff x="8778444" y="2055653"/>
              <a:chExt cx="272348" cy="284588"/>
            </a:xfrm>
          </p:grpSpPr>
          <p:sp>
            <p:nvSpPr>
              <p:cNvPr id="75" name="Oval 74">
                <a:extLst>
                  <a:ext uri="{FF2B5EF4-FFF2-40B4-BE49-F238E27FC236}">
                    <a16:creationId xmlns:a16="http://schemas.microsoft.com/office/drawing/2014/main" id="{D8779F4C-E242-38AF-B13A-3D07FC2C97E1}"/>
                  </a:ext>
                </a:extLst>
              </p:cNvPr>
              <p:cNvSpPr/>
              <p:nvPr/>
            </p:nvSpPr>
            <p:spPr>
              <a:xfrm>
                <a:off x="8778444" y="2055653"/>
                <a:ext cx="272348" cy="2845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6" name="L-Shape 75">
                <a:extLst>
                  <a:ext uri="{FF2B5EF4-FFF2-40B4-BE49-F238E27FC236}">
                    <a16:creationId xmlns:a16="http://schemas.microsoft.com/office/drawing/2014/main" id="{F118AF42-3943-6B72-F5F7-2BD3DE34761E}"/>
                  </a:ext>
                </a:extLst>
              </p:cNvPr>
              <p:cNvSpPr/>
              <p:nvPr/>
            </p:nvSpPr>
            <p:spPr>
              <a:xfrm rot="18361091">
                <a:off x="8841981" y="2149724"/>
                <a:ext cx="148010" cy="75326"/>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71" name="Group 70">
              <a:extLst>
                <a:ext uri="{FF2B5EF4-FFF2-40B4-BE49-F238E27FC236}">
                  <a16:creationId xmlns:a16="http://schemas.microsoft.com/office/drawing/2014/main" id="{4432BD68-4D7B-4B23-1400-589F53222CF5}"/>
                </a:ext>
              </a:extLst>
            </p:cNvPr>
            <p:cNvGrpSpPr/>
            <p:nvPr/>
          </p:nvGrpSpPr>
          <p:grpSpPr>
            <a:xfrm>
              <a:off x="6879358" y="2468677"/>
              <a:ext cx="272348" cy="284588"/>
              <a:chOff x="8778444" y="2055653"/>
              <a:chExt cx="272348" cy="284588"/>
            </a:xfrm>
          </p:grpSpPr>
          <p:sp>
            <p:nvSpPr>
              <p:cNvPr id="73" name="Oval 72">
                <a:extLst>
                  <a:ext uri="{FF2B5EF4-FFF2-40B4-BE49-F238E27FC236}">
                    <a16:creationId xmlns:a16="http://schemas.microsoft.com/office/drawing/2014/main" id="{6A7129FE-AA59-E3AA-2789-00D8AF7A2422}"/>
                  </a:ext>
                </a:extLst>
              </p:cNvPr>
              <p:cNvSpPr/>
              <p:nvPr/>
            </p:nvSpPr>
            <p:spPr>
              <a:xfrm>
                <a:off x="8778444" y="2055653"/>
                <a:ext cx="272348" cy="2845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4" name="L-Shape 73">
                <a:extLst>
                  <a:ext uri="{FF2B5EF4-FFF2-40B4-BE49-F238E27FC236}">
                    <a16:creationId xmlns:a16="http://schemas.microsoft.com/office/drawing/2014/main" id="{56BCC661-B247-F5AA-8029-2C163590B3C1}"/>
                  </a:ext>
                </a:extLst>
              </p:cNvPr>
              <p:cNvSpPr/>
              <p:nvPr/>
            </p:nvSpPr>
            <p:spPr>
              <a:xfrm rot="18361091">
                <a:off x="8841981" y="2149724"/>
                <a:ext cx="148010" cy="75326"/>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72" name="L-Shape 71">
              <a:extLst>
                <a:ext uri="{FF2B5EF4-FFF2-40B4-BE49-F238E27FC236}">
                  <a16:creationId xmlns:a16="http://schemas.microsoft.com/office/drawing/2014/main" id="{6E9CCCB0-0870-2A7A-0A98-EF72FAB23B40}"/>
                </a:ext>
              </a:extLst>
            </p:cNvPr>
            <p:cNvSpPr/>
            <p:nvPr/>
          </p:nvSpPr>
          <p:spPr>
            <a:xfrm rot="18361091">
              <a:off x="7095295" y="2715148"/>
              <a:ext cx="148010" cy="75326"/>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grpSp>
        <p:nvGrpSpPr>
          <p:cNvPr id="85" name="Group 84">
            <a:extLst>
              <a:ext uri="{FF2B5EF4-FFF2-40B4-BE49-F238E27FC236}">
                <a16:creationId xmlns:a16="http://schemas.microsoft.com/office/drawing/2014/main" id="{68017949-98ED-27CF-9A39-326571581E36}"/>
              </a:ext>
            </a:extLst>
          </p:cNvPr>
          <p:cNvGrpSpPr/>
          <p:nvPr/>
        </p:nvGrpSpPr>
        <p:grpSpPr>
          <a:xfrm>
            <a:off x="6709077" y="3030169"/>
            <a:ext cx="1229397" cy="2328271"/>
            <a:chOff x="6292281" y="3188629"/>
            <a:chExt cx="950012" cy="1799163"/>
          </a:xfrm>
        </p:grpSpPr>
        <p:grpSp>
          <p:nvGrpSpPr>
            <p:cNvPr id="86" name="Group 85">
              <a:extLst>
                <a:ext uri="{FF2B5EF4-FFF2-40B4-BE49-F238E27FC236}">
                  <a16:creationId xmlns:a16="http://schemas.microsoft.com/office/drawing/2014/main" id="{F1E20910-866E-8605-AE3F-6AF386EDBDAB}"/>
                </a:ext>
              </a:extLst>
            </p:cNvPr>
            <p:cNvGrpSpPr/>
            <p:nvPr/>
          </p:nvGrpSpPr>
          <p:grpSpPr>
            <a:xfrm>
              <a:off x="6292281" y="3188629"/>
              <a:ext cx="950012" cy="1799163"/>
              <a:chOff x="7838339" y="2226754"/>
              <a:chExt cx="1969639" cy="3730164"/>
            </a:xfrm>
            <a:solidFill>
              <a:schemeClr val="accent4"/>
            </a:solidFill>
          </p:grpSpPr>
          <p:sp>
            <p:nvSpPr>
              <p:cNvPr id="89" name="Round Same Side Corner Rectangle 3">
                <a:extLst>
                  <a:ext uri="{FF2B5EF4-FFF2-40B4-BE49-F238E27FC236}">
                    <a16:creationId xmlns:a16="http://schemas.microsoft.com/office/drawing/2014/main" id="{369A45F3-DEBD-A683-FC71-69FD0EAFB4E1}"/>
                  </a:ext>
                </a:extLst>
              </p:cNvPr>
              <p:cNvSpPr/>
              <p:nvPr/>
            </p:nvSpPr>
            <p:spPr>
              <a:xfrm>
                <a:off x="8212525" y="3545356"/>
                <a:ext cx="1224623" cy="2411562"/>
              </a:xfrm>
              <a:prstGeom prst="round2SameRect">
                <a:avLst>
                  <a:gd name="adj1" fmla="val 41871"/>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90" name="Oval 89">
                <a:extLst>
                  <a:ext uri="{FF2B5EF4-FFF2-40B4-BE49-F238E27FC236}">
                    <a16:creationId xmlns:a16="http://schemas.microsoft.com/office/drawing/2014/main" id="{C1B39EE7-9354-28BE-C2CE-FDC06CCAFFA4}"/>
                  </a:ext>
                </a:extLst>
              </p:cNvPr>
              <p:cNvSpPr/>
              <p:nvPr/>
            </p:nvSpPr>
            <p:spPr>
              <a:xfrm>
                <a:off x="8212539" y="2226754"/>
                <a:ext cx="1238543" cy="1238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nvGrpSpPr>
              <p:cNvPr id="91" name="Group 90">
                <a:extLst>
                  <a:ext uri="{FF2B5EF4-FFF2-40B4-BE49-F238E27FC236}">
                    <a16:creationId xmlns:a16="http://schemas.microsoft.com/office/drawing/2014/main" id="{A0A9B72A-21A3-329B-E258-D88C77616DBD}"/>
                  </a:ext>
                </a:extLst>
              </p:cNvPr>
              <p:cNvGrpSpPr/>
              <p:nvPr/>
            </p:nvGrpSpPr>
            <p:grpSpPr>
              <a:xfrm rot="507905">
                <a:off x="7838339" y="3815940"/>
                <a:ext cx="553322" cy="1525212"/>
                <a:chOff x="7916671" y="3937945"/>
                <a:chExt cx="553322" cy="1525212"/>
              </a:xfrm>
              <a:grpFill/>
            </p:grpSpPr>
            <p:sp>
              <p:nvSpPr>
                <p:cNvPr id="95" name="Round Same Side Corner Rectangle 25">
                  <a:extLst>
                    <a:ext uri="{FF2B5EF4-FFF2-40B4-BE49-F238E27FC236}">
                      <a16:creationId xmlns:a16="http://schemas.microsoft.com/office/drawing/2014/main" id="{8D4DE9F6-364B-6050-8AA7-EEC39385854F}"/>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6" name="Oval 95">
                  <a:extLst>
                    <a:ext uri="{FF2B5EF4-FFF2-40B4-BE49-F238E27FC236}">
                      <a16:creationId xmlns:a16="http://schemas.microsoft.com/office/drawing/2014/main" id="{5FEDFCB7-063C-7943-B668-4F744A6F211A}"/>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92" name="Group 91">
                <a:extLst>
                  <a:ext uri="{FF2B5EF4-FFF2-40B4-BE49-F238E27FC236}">
                    <a16:creationId xmlns:a16="http://schemas.microsoft.com/office/drawing/2014/main" id="{96FE480F-CB55-1B35-C13C-E79AF3F648BE}"/>
                  </a:ext>
                </a:extLst>
              </p:cNvPr>
              <p:cNvGrpSpPr/>
              <p:nvPr/>
            </p:nvGrpSpPr>
            <p:grpSpPr>
              <a:xfrm rot="21105829" flipH="1">
                <a:off x="9243874" y="3806245"/>
                <a:ext cx="564104" cy="1525212"/>
                <a:chOff x="7916671" y="3937945"/>
                <a:chExt cx="553322" cy="1525212"/>
              </a:xfrm>
              <a:grpFill/>
            </p:grpSpPr>
            <p:sp>
              <p:nvSpPr>
                <p:cNvPr id="93" name="Round Same Side Corner Rectangle 25">
                  <a:extLst>
                    <a:ext uri="{FF2B5EF4-FFF2-40B4-BE49-F238E27FC236}">
                      <a16:creationId xmlns:a16="http://schemas.microsoft.com/office/drawing/2014/main" id="{1844C42D-B194-0A09-6D8B-8A5CDA802821}"/>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94" name="Oval 93">
                  <a:extLst>
                    <a:ext uri="{FF2B5EF4-FFF2-40B4-BE49-F238E27FC236}">
                      <a16:creationId xmlns:a16="http://schemas.microsoft.com/office/drawing/2014/main" id="{0EC7D2C2-1CBD-7F13-521E-2B98ADCD4806}"/>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sp>
          <p:nvSpPr>
            <p:cNvPr id="87" name="Heart 86">
              <a:extLst>
                <a:ext uri="{FF2B5EF4-FFF2-40B4-BE49-F238E27FC236}">
                  <a16:creationId xmlns:a16="http://schemas.microsoft.com/office/drawing/2014/main" id="{808848EB-27AE-7283-88E7-053C652E81C1}"/>
                </a:ext>
              </a:extLst>
            </p:cNvPr>
            <p:cNvSpPr/>
            <p:nvPr/>
          </p:nvSpPr>
          <p:spPr>
            <a:xfrm>
              <a:off x="6737059" y="3959422"/>
              <a:ext cx="385258" cy="321207"/>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88" name="L-Shape 87">
              <a:extLst>
                <a:ext uri="{FF2B5EF4-FFF2-40B4-BE49-F238E27FC236}">
                  <a16:creationId xmlns:a16="http://schemas.microsoft.com/office/drawing/2014/main" id="{6DD63FF7-AB06-F913-0EF2-39E08FDCEA34}"/>
                </a:ext>
              </a:extLst>
            </p:cNvPr>
            <p:cNvSpPr/>
            <p:nvPr/>
          </p:nvSpPr>
          <p:spPr>
            <a:xfrm rot="18361091">
              <a:off x="6872538" y="4086604"/>
              <a:ext cx="143017" cy="72785"/>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grpSp>
        <p:nvGrpSpPr>
          <p:cNvPr id="97" name="Group 96">
            <a:extLst>
              <a:ext uri="{FF2B5EF4-FFF2-40B4-BE49-F238E27FC236}">
                <a16:creationId xmlns:a16="http://schemas.microsoft.com/office/drawing/2014/main" id="{1D08C5BA-417C-BAED-019D-D996A7018475}"/>
              </a:ext>
            </a:extLst>
          </p:cNvPr>
          <p:cNvGrpSpPr/>
          <p:nvPr/>
        </p:nvGrpSpPr>
        <p:grpSpPr>
          <a:xfrm>
            <a:off x="4153795" y="3016316"/>
            <a:ext cx="1229397" cy="2342124"/>
            <a:chOff x="8203609" y="2055653"/>
            <a:chExt cx="950012" cy="1809868"/>
          </a:xfrm>
        </p:grpSpPr>
        <p:grpSp>
          <p:nvGrpSpPr>
            <p:cNvPr id="98" name="Group 97">
              <a:extLst>
                <a:ext uri="{FF2B5EF4-FFF2-40B4-BE49-F238E27FC236}">
                  <a16:creationId xmlns:a16="http://schemas.microsoft.com/office/drawing/2014/main" id="{60CA21A1-06F0-EE28-96FD-05FA347D8B86}"/>
                </a:ext>
              </a:extLst>
            </p:cNvPr>
            <p:cNvGrpSpPr/>
            <p:nvPr/>
          </p:nvGrpSpPr>
          <p:grpSpPr>
            <a:xfrm>
              <a:off x="8203609" y="2066358"/>
              <a:ext cx="950012" cy="1799163"/>
              <a:chOff x="7838339" y="2226754"/>
              <a:chExt cx="1969639" cy="3730164"/>
            </a:xfrm>
            <a:solidFill>
              <a:schemeClr val="accent4"/>
            </a:solidFill>
          </p:grpSpPr>
          <p:sp>
            <p:nvSpPr>
              <p:cNvPr id="102" name="Round Same Side Corner Rectangle 3">
                <a:extLst>
                  <a:ext uri="{FF2B5EF4-FFF2-40B4-BE49-F238E27FC236}">
                    <a16:creationId xmlns:a16="http://schemas.microsoft.com/office/drawing/2014/main" id="{C916182E-29B8-1195-8636-32DA91BF84F2}"/>
                  </a:ext>
                </a:extLst>
              </p:cNvPr>
              <p:cNvSpPr/>
              <p:nvPr/>
            </p:nvSpPr>
            <p:spPr>
              <a:xfrm>
                <a:off x="8212525" y="3545356"/>
                <a:ext cx="1224623" cy="2411562"/>
              </a:xfrm>
              <a:prstGeom prst="round2SameRect">
                <a:avLst>
                  <a:gd name="adj1" fmla="val 41871"/>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03" name="Oval 102">
                <a:extLst>
                  <a:ext uri="{FF2B5EF4-FFF2-40B4-BE49-F238E27FC236}">
                    <a16:creationId xmlns:a16="http://schemas.microsoft.com/office/drawing/2014/main" id="{076CED00-C10B-8FA9-FBC8-2C992712F1E9}"/>
                  </a:ext>
                </a:extLst>
              </p:cNvPr>
              <p:cNvSpPr/>
              <p:nvPr/>
            </p:nvSpPr>
            <p:spPr>
              <a:xfrm>
                <a:off x="8212539" y="2226754"/>
                <a:ext cx="1238543" cy="1238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nvGrpSpPr>
              <p:cNvPr id="104" name="Group 103">
                <a:extLst>
                  <a:ext uri="{FF2B5EF4-FFF2-40B4-BE49-F238E27FC236}">
                    <a16:creationId xmlns:a16="http://schemas.microsoft.com/office/drawing/2014/main" id="{0DC98F5E-C40D-63DF-AD6A-8237B35A4019}"/>
                  </a:ext>
                </a:extLst>
              </p:cNvPr>
              <p:cNvGrpSpPr/>
              <p:nvPr/>
            </p:nvGrpSpPr>
            <p:grpSpPr>
              <a:xfrm rot="507905">
                <a:off x="7838339" y="3815940"/>
                <a:ext cx="553322" cy="1525212"/>
                <a:chOff x="7916671" y="3937945"/>
                <a:chExt cx="553322" cy="1525212"/>
              </a:xfrm>
              <a:grpFill/>
            </p:grpSpPr>
            <p:sp>
              <p:nvSpPr>
                <p:cNvPr id="108" name="Round Same Side Corner Rectangle 25">
                  <a:extLst>
                    <a:ext uri="{FF2B5EF4-FFF2-40B4-BE49-F238E27FC236}">
                      <a16:creationId xmlns:a16="http://schemas.microsoft.com/office/drawing/2014/main" id="{445DDF38-F8ED-A216-00DE-4BB5ADDA57BB}"/>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9" name="Oval 108">
                  <a:extLst>
                    <a:ext uri="{FF2B5EF4-FFF2-40B4-BE49-F238E27FC236}">
                      <a16:creationId xmlns:a16="http://schemas.microsoft.com/office/drawing/2014/main" id="{690CB94A-FDD1-6DC7-116A-86E2785D418C}"/>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05" name="Group 104">
                <a:extLst>
                  <a:ext uri="{FF2B5EF4-FFF2-40B4-BE49-F238E27FC236}">
                    <a16:creationId xmlns:a16="http://schemas.microsoft.com/office/drawing/2014/main" id="{5969C192-9579-0277-6E1B-028B2BF99D99}"/>
                  </a:ext>
                </a:extLst>
              </p:cNvPr>
              <p:cNvGrpSpPr/>
              <p:nvPr/>
            </p:nvGrpSpPr>
            <p:grpSpPr>
              <a:xfrm rot="21105829" flipH="1">
                <a:off x="9243874" y="3806245"/>
                <a:ext cx="564104" cy="1525212"/>
                <a:chOff x="7916671" y="3937945"/>
                <a:chExt cx="553322" cy="1525212"/>
              </a:xfrm>
              <a:grpFill/>
            </p:grpSpPr>
            <p:sp>
              <p:nvSpPr>
                <p:cNvPr id="106" name="Round Same Side Corner Rectangle 25">
                  <a:extLst>
                    <a:ext uri="{FF2B5EF4-FFF2-40B4-BE49-F238E27FC236}">
                      <a16:creationId xmlns:a16="http://schemas.microsoft.com/office/drawing/2014/main" id="{77000BF1-0DBD-F681-8CA6-53179C08690E}"/>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7" name="Oval 106">
                  <a:extLst>
                    <a:ext uri="{FF2B5EF4-FFF2-40B4-BE49-F238E27FC236}">
                      <a16:creationId xmlns:a16="http://schemas.microsoft.com/office/drawing/2014/main" id="{7AA7560E-2597-1771-7735-019FC0BCE259}"/>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grpSp>
          <p:nvGrpSpPr>
            <p:cNvPr id="99" name="Group 98">
              <a:extLst>
                <a:ext uri="{FF2B5EF4-FFF2-40B4-BE49-F238E27FC236}">
                  <a16:creationId xmlns:a16="http://schemas.microsoft.com/office/drawing/2014/main" id="{9138420B-AC9E-CE9E-CC78-A7F17AC54784}"/>
                </a:ext>
              </a:extLst>
            </p:cNvPr>
            <p:cNvGrpSpPr/>
            <p:nvPr/>
          </p:nvGrpSpPr>
          <p:grpSpPr>
            <a:xfrm>
              <a:off x="8778444" y="2055653"/>
              <a:ext cx="272348" cy="284588"/>
              <a:chOff x="8778444" y="2055653"/>
              <a:chExt cx="272348" cy="284588"/>
            </a:xfrm>
          </p:grpSpPr>
          <p:sp>
            <p:nvSpPr>
              <p:cNvPr id="100" name="Oval 99">
                <a:extLst>
                  <a:ext uri="{FF2B5EF4-FFF2-40B4-BE49-F238E27FC236}">
                    <a16:creationId xmlns:a16="http://schemas.microsoft.com/office/drawing/2014/main" id="{D274D9CA-B796-5063-6BBE-B78BEABA7ABF}"/>
                  </a:ext>
                </a:extLst>
              </p:cNvPr>
              <p:cNvSpPr/>
              <p:nvPr/>
            </p:nvSpPr>
            <p:spPr>
              <a:xfrm>
                <a:off x="8778444" y="2055653"/>
                <a:ext cx="272348" cy="2845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1" name="L-Shape 100">
                <a:extLst>
                  <a:ext uri="{FF2B5EF4-FFF2-40B4-BE49-F238E27FC236}">
                    <a16:creationId xmlns:a16="http://schemas.microsoft.com/office/drawing/2014/main" id="{91D4EEA8-28ED-E674-8FAF-36862BA108C0}"/>
                  </a:ext>
                </a:extLst>
              </p:cNvPr>
              <p:cNvSpPr/>
              <p:nvPr/>
            </p:nvSpPr>
            <p:spPr>
              <a:xfrm rot="18361091">
                <a:off x="8841981" y="2149724"/>
                <a:ext cx="148010" cy="75326"/>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grpSp>
      <p:grpSp>
        <p:nvGrpSpPr>
          <p:cNvPr id="124" name="Group 123">
            <a:extLst>
              <a:ext uri="{FF2B5EF4-FFF2-40B4-BE49-F238E27FC236}">
                <a16:creationId xmlns:a16="http://schemas.microsoft.com/office/drawing/2014/main" id="{592A1CB2-5D3C-C3FE-AB00-458DEF1E0235}"/>
              </a:ext>
            </a:extLst>
          </p:cNvPr>
          <p:cNvGrpSpPr/>
          <p:nvPr/>
        </p:nvGrpSpPr>
        <p:grpSpPr>
          <a:xfrm>
            <a:off x="9220572" y="3030169"/>
            <a:ext cx="1371228" cy="2328272"/>
            <a:chOff x="9220572" y="2300826"/>
            <a:chExt cx="1059611" cy="1799163"/>
          </a:xfrm>
        </p:grpSpPr>
        <p:grpSp>
          <p:nvGrpSpPr>
            <p:cNvPr id="111" name="Group 110">
              <a:extLst>
                <a:ext uri="{FF2B5EF4-FFF2-40B4-BE49-F238E27FC236}">
                  <a16:creationId xmlns:a16="http://schemas.microsoft.com/office/drawing/2014/main" id="{D2A60770-B33A-7E30-8F39-521226F7C772}"/>
                </a:ext>
              </a:extLst>
            </p:cNvPr>
            <p:cNvGrpSpPr/>
            <p:nvPr/>
          </p:nvGrpSpPr>
          <p:grpSpPr>
            <a:xfrm>
              <a:off x="9220572" y="2300826"/>
              <a:ext cx="950012" cy="1799163"/>
              <a:chOff x="7838339" y="2226754"/>
              <a:chExt cx="1969639" cy="3730164"/>
            </a:xfrm>
            <a:solidFill>
              <a:schemeClr val="accent4"/>
            </a:solidFill>
          </p:grpSpPr>
          <p:sp>
            <p:nvSpPr>
              <p:cNvPr id="115" name="Round Same Side Corner Rectangle 3">
                <a:extLst>
                  <a:ext uri="{FF2B5EF4-FFF2-40B4-BE49-F238E27FC236}">
                    <a16:creationId xmlns:a16="http://schemas.microsoft.com/office/drawing/2014/main" id="{11ED53DE-22B5-CF2A-F6FA-7F80C5F944AA}"/>
                  </a:ext>
                </a:extLst>
              </p:cNvPr>
              <p:cNvSpPr/>
              <p:nvPr/>
            </p:nvSpPr>
            <p:spPr>
              <a:xfrm>
                <a:off x="8212525" y="3545356"/>
                <a:ext cx="1224623" cy="2411562"/>
              </a:xfrm>
              <a:prstGeom prst="round2SameRect">
                <a:avLst>
                  <a:gd name="adj1" fmla="val 41871"/>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16" name="Oval 115">
                <a:extLst>
                  <a:ext uri="{FF2B5EF4-FFF2-40B4-BE49-F238E27FC236}">
                    <a16:creationId xmlns:a16="http://schemas.microsoft.com/office/drawing/2014/main" id="{58A8B3AC-F905-CD10-FC35-4CE7395DD661}"/>
                  </a:ext>
                </a:extLst>
              </p:cNvPr>
              <p:cNvSpPr/>
              <p:nvPr/>
            </p:nvSpPr>
            <p:spPr>
              <a:xfrm>
                <a:off x="8212539" y="2226754"/>
                <a:ext cx="1238543" cy="1238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nvGrpSpPr>
              <p:cNvPr id="117" name="Group 116">
                <a:extLst>
                  <a:ext uri="{FF2B5EF4-FFF2-40B4-BE49-F238E27FC236}">
                    <a16:creationId xmlns:a16="http://schemas.microsoft.com/office/drawing/2014/main" id="{D86C073C-20AB-78C1-2C75-25E1520CB871}"/>
                  </a:ext>
                </a:extLst>
              </p:cNvPr>
              <p:cNvGrpSpPr/>
              <p:nvPr/>
            </p:nvGrpSpPr>
            <p:grpSpPr>
              <a:xfrm rot="507905">
                <a:off x="7838339" y="3815940"/>
                <a:ext cx="553322" cy="1525212"/>
                <a:chOff x="7916671" y="3937945"/>
                <a:chExt cx="553322" cy="1525212"/>
              </a:xfrm>
              <a:grpFill/>
            </p:grpSpPr>
            <p:sp>
              <p:nvSpPr>
                <p:cNvPr id="121" name="Round Same Side Corner Rectangle 25">
                  <a:extLst>
                    <a:ext uri="{FF2B5EF4-FFF2-40B4-BE49-F238E27FC236}">
                      <a16:creationId xmlns:a16="http://schemas.microsoft.com/office/drawing/2014/main" id="{9F07F877-0787-A762-6853-2D25D5905993}"/>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2" name="Oval 121">
                  <a:extLst>
                    <a:ext uri="{FF2B5EF4-FFF2-40B4-BE49-F238E27FC236}">
                      <a16:creationId xmlns:a16="http://schemas.microsoft.com/office/drawing/2014/main" id="{DA4675F6-A753-BA1E-1DFA-80355C6D0BA0}"/>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18" name="Group 117">
                <a:extLst>
                  <a:ext uri="{FF2B5EF4-FFF2-40B4-BE49-F238E27FC236}">
                    <a16:creationId xmlns:a16="http://schemas.microsoft.com/office/drawing/2014/main" id="{680ED3DA-2281-1033-0E89-E73B802D996B}"/>
                  </a:ext>
                </a:extLst>
              </p:cNvPr>
              <p:cNvGrpSpPr/>
              <p:nvPr/>
            </p:nvGrpSpPr>
            <p:grpSpPr>
              <a:xfrm rot="21105829" flipH="1">
                <a:off x="9243874" y="3806245"/>
                <a:ext cx="564104" cy="1525212"/>
                <a:chOff x="7916671" y="3937945"/>
                <a:chExt cx="553322" cy="1525212"/>
              </a:xfrm>
              <a:grpFill/>
            </p:grpSpPr>
            <p:sp>
              <p:nvSpPr>
                <p:cNvPr id="119" name="Round Same Side Corner Rectangle 25">
                  <a:extLst>
                    <a:ext uri="{FF2B5EF4-FFF2-40B4-BE49-F238E27FC236}">
                      <a16:creationId xmlns:a16="http://schemas.microsoft.com/office/drawing/2014/main" id="{045AE816-3E22-C408-61B5-A508AF493BB2}"/>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0" name="Oval 119">
                  <a:extLst>
                    <a:ext uri="{FF2B5EF4-FFF2-40B4-BE49-F238E27FC236}">
                      <a16:creationId xmlns:a16="http://schemas.microsoft.com/office/drawing/2014/main" id="{D473148F-A906-2D1F-4472-E333DDE05D8C}"/>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sp>
          <p:nvSpPr>
            <p:cNvPr id="123" name="Speech Bubble: Oval 122">
              <a:extLst>
                <a:ext uri="{FF2B5EF4-FFF2-40B4-BE49-F238E27FC236}">
                  <a16:creationId xmlns:a16="http://schemas.microsoft.com/office/drawing/2014/main" id="{D60EF9F7-389F-F64A-0C22-77FDDE98B65A}"/>
                </a:ext>
              </a:extLst>
            </p:cNvPr>
            <p:cNvSpPr/>
            <p:nvPr/>
          </p:nvSpPr>
          <p:spPr>
            <a:xfrm>
              <a:off x="9934089" y="2438395"/>
              <a:ext cx="346094" cy="335606"/>
            </a:xfrm>
            <a:prstGeom prst="wedgeEllipseCallout">
              <a:avLst>
                <a:gd name="adj1" fmla="val -60227"/>
                <a:gd name="adj2" fmla="val 2343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14" name="L-Shape 113">
              <a:extLst>
                <a:ext uri="{FF2B5EF4-FFF2-40B4-BE49-F238E27FC236}">
                  <a16:creationId xmlns:a16="http://schemas.microsoft.com/office/drawing/2014/main" id="{D4759ACE-0BC4-7FC4-F2CC-82338E1D1FA6}"/>
                </a:ext>
              </a:extLst>
            </p:cNvPr>
            <p:cNvSpPr/>
            <p:nvPr/>
          </p:nvSpPr>
          <p:spPr>
            <a:xfrm rot="18361091">
              <a:off x="10025511" y="2561854"/>
              <a:ext cx="148010" cy="75326"/>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spTree>
    <p:extLst>
      <p:ext uri="{BB962C8B-B14F-4D97-AF65-F5344CB8AC3E}">
        <p14:creationId xmlns:p14="http://schemas.microsoft.com/office/powerpoint/2010/main" val="621451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FE94-8837-47DD-B69B-6BA207F449F6}"/>
              </a:ext>
            </a:extLst>
          </p:cNvPr>
          <p:cNvSpPr>
            <a:spLocks noGrp="1"/>
          </p:cNvSpPr>
          <p:nvPr>
            <p:ph type="title"/>
          </p:nvPr>
        </p:nvSpPr>
        <p:spPr/>
        <p:txBody>
          <a:bodyPr>
            <a:normAutofit/>
          </a:bodyPr>
          <a:lstStyle/>
          <a:p>
            <a:pPr rtl="1"/>
            <a:r>
              <a:rPr lang="ar-SA" dirty="0">
                <a:latin typeface="Calibri" panose="020F0502020204030204" pitchFamily="34" charset="0"/>
                <a:cs typeface="Calibri" panose="020F0502020204030204" pitchFamily="34" charset="0"/>
              </a:rPr>
              <a:t>تطور </a:t>
            </a:r>
            <a:r>
              <a:rPr lang="en-CA" dirty="0" err="1">
                <a:latin typeface="Calibri" panose="020F0502020204030204" pitchFamily="34" charset="0"/>
                <a:cs typeface="Calibri" panose="020F0502020204030204" pitchFamily="34" charset="0"/>
              </a:rPr>
              <a:t>القدرات</a:t>
            </a:r>
            <a:endParaRPr lang="en-CA" dirty="0">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9E116732-48B7-4C1E-9113-4D00A130CE6C}"/>
              </a:ext>
            </a:extLst>
          </p:cNvPr>
          <p:cNvSpPr txBox="1">
            <a:spLocks/>
          </p:cNvSpPr>
          <p:nvPr/>
        </p:nvSpPr>
        <p:spPr>
          <a:xfrm>
            <a:off x="838200" y="2105925"/>
            <a:ext cx="4038600" cy="5401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2">
                    <a:lumMod val="75000"/>
                  </a:schemeClr>
                </a:solidFill>
                <a:latin typeface="Arial" panose="020B0604020202020204" pitchFamily="34" charset="0"/>
                <a:ea typeface="Helvetica Neue" charset="0"/>
                <a:cs typeface="Arial" panose="020B0604020202020204" pitchFamily="34" charset="0"/>
              </a:defRPr>
            </a:lvl1pPr>
          </a:lstStyle>
          <a:p>
            <a:pPr algn="r" rtl="1">
              <a:lnSpc>
                <a:spcPct val="120000"/>
              </a:lnSpc>
            </a:pPr>
            <a:r>
              <a:rPr lang="ar-SA" sz="2000" dirty="0">
                <a:solidFill>
                  <a:schemeClr val="tx1"/>
                </a:solidFill>
                <a:latin typeface="Calibri" panose="020F0502020204030204" pitchFamily="34" charset="0"/>
                <a:cs typeface="Calibri" panose="020F0502020204030204" pitchFamily="34" charset="0"/>
              </a:rPr>
              <a:t>قم بم</a:t>
            </a:r>
            <a:r>
              <a:rPr lang="en-US" sz="2000" dirty="0" err="1">
                <a:solidFill>
                  <a:schemeClr val="tx1"/>
                </a:solidFill>
                <a:latin typeface="Calibri" panose="020F0502020204030204" pitchFamily="34" charset="0"/>
                <a:cs typeface="Calibri" panose="020F0502020204030204" pitchFamily="34" charset="0"/>
              </a:rPr>
              <a:t>ناقش</a:t>
            </a:r>
            <a:r>
              <a:rPr lang="ar-SA" sz="2000" dirty="0" err="1">
                <a:solidFill>
                  <a:schemeClr val="tx1"/>
                </a:solidFill>
                <a:latin typeface="Calibri" panose="020F0502020204030204" pitchFamily="34" charset="0"/>
                <a:cs typeface="Calibri" panose="020F0502020204030204" pitchFamily="34" charset="0"/>
              </a:rPr>
              <a:t>ة</a:t>
            </a:r>
            <a:r>
              <a:rPr lang="en-US" sz="2000" dirty="0">
                <a:solidFill>
                  <a:schemeClr val="tx1"/>
                </a:solidFill>
                <a:latin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cs typeface="Calibri" panose="020F0502020204030204" pitchFamily="34" charset="0"/>
              </a:rPr>
              <a:t>العمود</a:t>
            </a:r>
            <a:r>
              <a:rPr lang="en-US" sz="2000" dirty="0">
                <a:solidFill>
                  <a:schemeClr val="tx1"/>
                </a:solidFill>
                <a:latin typeface="Calibri" panose="020F0502020204030204" pitchFamily="34" charset="0"/>
                <a:cs typeface="Calibri" panose="020F0502020204030204" pitchFamily="34" charset="0"/>
              </a:rPr>
              <a:t> </a:t>
            </a:r>
            <a:r>
              <a:rPr lang="ar-SA" sz="2000" dirty="0">
                <a:solidFill>
                  <a:schemeClr val="tx1"/>
                </a:solidFill>
                <a:latin typeface="Calibri" panose="020F0502020204030204" pitchFamily="34" charset="0"/>
                <a:cs typeface="Calibri" panose="020F0502020204030204" pitchFamily="34" charset="0"/>
              </a:rPr>
              <a:t>المخصص لمجموعة الفئة </a:t>
            </a:r>
            <a:r>
              <a:rPr lang="en-US" sz="2000" dirty="0" err="1">
                <a:solidFill>
                  <a:schemeClr val="tx1"/>
                </a:solidFill>
                <a:latin typeface="Calibri" panose="020F0502020204030204" pitchFamily="34" charset="0"/>
                <a:cs typeface="Calibri" panose="020F0502020204030204" pitchFamily="34" charset="0"/>
              </a:rPr>
              <a:t>العمرية</a:t>
            </a:r>
            <a:r>
              <a:rPr lang="ar-SA" sz="2000" dirty="0">
                <a:solidFill>
                  <a:schemeClr val="tx1"/>
                </a:solidFill>
                <a:latin typeface="Calibri" panose="020F0502020204030204" pitchFamily="34" charset="0"/>
                <a:cs typeface="Calibri" panose="020F0502020204030204" pitchFamily="34" charset="0"/>
              </a:rPr>
              <a:t> الخاصة بك</a:t>
            </a:r>
            <a:endParaRPr lang="en-US" sz="2000" dirty="0">
              <a:solidFill>
                <a:schemeClr val="tx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B3AD8D08-8BD0-4760-8982-19A2FBC328D1}"/>
              </a:ext>
            </a:extLst>
          </p:cNvPr>
          <p:cNvSpPr txBox="1"/>
          <p:nvPr/>
        </p:nvSpPr>
        <p:spPr>
          <a:xfrm>
            <a:off x="5284585" y="3003194"/>
            <a:ext cx="2072639" cy="1855573"/>
          </a:xfrm>
          <a:prstGeom prst="rect">
            <a:avLst/>
          </a:prstGeom>
          <a:noFill/>
        </p:spPr>
        <p:txBody>
          <a:bodyPr wrap="square">
            <a:spAutoFit/>
          </a:bodyPr>
          <a:lstStyle/>
          <a:p>
            <a:pPr lvl="0" algn="r" rtl="1">
              <a:lnSpc>
                <a:spcPct val="107000"/>
              </a:lnSpc>
              <a:spcAft>
                <a:spcPts val="800"/>
              </a:spcAft>
              <a:tabLst>
                <a:tab pos="457200" algn="l"/>
              </a:tabLst>
            </a:pPr>
            <a:r>
              <a:rPr lang="en-US" sz="1800" b="1" dirty="0">
                <a:solidFill>
                  <a:schemeClr val="bg1"/>
                </a:solidFill>
                <a:effectLst/>
                <a:latin typeface="Helvetica Neue"/>
                <a:ea typeface="Calibri" panose="020F0502020204030204" pitchFamily="34" charset="0"/>
                <a:cs typeface="Helvetica 45 Light"/>
              </a:rPr>
              <a:t>أي سلوكيات تتوقعها من الأطفال في الأعمار الموضحة في الجدول</a:t>
            </a:r>
            <a:endParaRPr lang="en-US" sz="18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3">
            <a:extLst>
              <a:ext uri="{FF2B5EF4-FFF2-40B4-BE49-F238E27FC236}">
                <a16:creationId xmlns:a16="http://schemas.microsoft.com/office/drawing/2014/main" id="{D692056C-C337-87F1-307A-338F7A550617}"/>
              </a:ext>
            </a:extLst>
          </p:cNvPr>
          <p:cNvGraphicFramePr>
            <a:graphicFrameLocks noGrp="1"/>
          </p:cNvGraphicFramePr>
          <p:nvPr>
            <p:extLst>
              <p:ext uri="{D42A27DB-BD31-4B8C-83A1-F6EECF244321}">
                <p14:modId xmlns:p14="http://schemas.microsoft.com/office/powerpoint/2010/main" val="3082705940"/>
              </p:ext>
            </p:extLst>
          </p:nvPr>
        </p:nvGraphicFramePr>
        <p:xfrm>
          <a:off x="6096000" y="2004325"/>
          <a:ext cx="5257800" cy="365011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1779201371"/>
                    </a:ext>
                  </a:extLst>
                </a:gridCol>
                <a:gridCol w="2514600">
                  <a:extLst>
                    <a:ext uri="{9D8B030D-6E8A-4147-A177-3AD203B41FA5}">
                      <a16:colId xmlns:a16="http://schemas.microsoft.com/office/drawing/2014/main" val="2993327383"/>
                    </a:ext>
                  </a:extLst>
                </a:gridCol>
              </a:tblGrid>
              <a:tr h="730022">
                <a:tc>
                  <a:txBody>
                    <a:bodyPr/>
                    <a:lstStyle/>
                    <a:p>
                      <a:pPr algn="r" rtl="1"/>
                      <a:r>
                        <a:rPr lang="ar-SA" sz="2000" b="1" dirty="0">
                          <a:solidFill>
                            <a:schemeClr val="accent2">
                              <a:lumMod val="75000"/>
                            </a:schemeClr>
                          </a:solidFill>
                          <a:latin typeface="Calibri" panose="020F0502020204030204" pitchFamily="34" charset="0"/>
                          <a:cs typeface="Calibri" panose="020F0502020204030204" pitchFamily="34" charset="0"/>
                        </a:rPr>
                        <a:t>أمثلة</a:t>
                      </a:r>
                      <a:endParaRPr lang="en-BE" sz="2000" b="1" dirty="0">
                        <a:solidFill>
                          <a:schemeClr val="accent2">
                            <a:lumMod val="75000"/>
                          </a:schemeClr>
                        </a:solidFill>
                        <a:latin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r" rtl="1"/>
                      <a:r>
                        <a:rPr lang="en-GB" sz="2000" b="1" dirty="0" err="1">
                          <a:solidFill>
                            <a:schemeClr val="accent2">
                              <a:lumMod val="75000"/>
                            </a:schemeClr>
                          </a:solidFill>
                          <a:latin typeface="Calibri" panose="020F0502020204030204" pitchFamily="34" charset="0"/>
                          <a:cs typeface="Calibri" panose="020F0502020204030204" pitchFamily="34" charset="0"/>
                        </a:rPr>
                        <a:t>مجالات</a:t>
                      </a:r>
                      <a:r>
                        <a:rPr lang="en-GB" sz="2000" b="1" dirty="0">
                          <a:solidFill>
                            <a:schemeClr val="accent2">
                              <a:lumMod val="75000"/>
                            </a:schemeClr>
                          </a:solidFill>
                          <a:latin typeface="Calibri" panose="020F0502020204030204" pitchFamily="34" charset="0"/>
                          <a:cs typeface="Calibri" panose="020F0502020204030204" pitchFamily="34" charset="0"/>
                        </a:rPr>
                        <a:t> </a:t>
                      </a:r>
                      <a:r>
                        <a:rPr lang="ar-SA" sz="2000" b="1" dirty="0">
                          <a:solidFill>
                            <a:schemeClr val="accent2">
                              <a:lumMod val="75000"/>
                            </a:schemeClr>
                          </a:solidFill>
                          <a:latin typeface="Calibri" panose="020F0502020204030204" pitchFamily="34" charset="0"/>
                          <a:cs typeface="Calibri" panose="020F0502020204030204" pitchFamily="34" charset="0"/>
                        </a:rPr>
                        <a:t>نمو</a:t>
                      </a:r>
                      <a:r>
                        <a:rPr lang="en-GB" sz="2000" b="1" dirty="0">
                          <a:solidFill>
                            <a:schemeClr val="accent2">
                              <a:lumMod val="75000"/>
                            </a:schemeClr>
                          </a:solidFill>
                          <a:latin typeface="Calibri" panose="020F0502020204030204" pitchFamily="34" charset="0"/>
                          <a:cs typeface="Calibri" panose="020F0502020204030204" pitchFamily="34" charset="0"/>
                        </a:rPr>
                        <a:t> الطفل</a:t>
                      </a:r>
                      <a:endParaRPr lang="en-BE" sz="2000" b="1" dirty="0">
                        <a:solidFill>
                          <a:schemeClr val="accent2">
                            <a:lumMod val="75000"/>
                          </a:schemeClr>
                        </a:solidFill>
                        <a:latin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24227811"/>
                  </a:ext>
                </a:extLst>
              </a:tr>
              <a:tr h="730022">
                <a:tc>
                  <a:txBody>
                    <a:bodyPr/>
                    <a:lstStyle/>
                    <a:p>
                      <a:pPr algn="r" rtl="1"/>
                      <a:endParaRPr lang="en-BE" sz="2000" b="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r" rtl="1"/>
                      <a:r>
                        <a:rPr lang="en-GB" sz="2000" b="0" dirty="0" err="1">
                          <a:latin typeface="Calibri" panose="020F0502020204030204" pitchFamily="34" charset="0"/>
                          <a:cs typeface="Calibri" panose="020F0502020204030204" pitchFamily="34" charset="0"/>
                        </a:rPr>
                        <a:t>ال</a:t>
                      </a:r>
                      <a:r>
                        <a:rPr lang="ar-SA" sz="2000" b="0" dirty="0">
                          <a:latin typeface="Calibri" panose="020F0502020204030204" pitchFamily="34" charset="0"/>
                          <a:cs typeface="Calibri" panose="020F0502020204030204" pitchFamily="34" charset="0"/>
                        </a:rPr>
                        <a:t>نمو</a:t>
                      </a:r>
                      <a:r>
                        <a:rPr lang="en-GB" sz="2000" b="0" dirty="0">
                          <a:latin typeface="Calibri" panose="020F0502020204030204" pitchFamily="34" charset="0"/>
                          <a:cs typeface="Calibri" panose="020F0502020204030204" pitchFamily="34" charset="0"/>
                        </a:rPr>
                        <a:t> </a:t>
                      </a:r>
                      <a:r>
                        <a:rPr lang="en-GB" sz="2000" b="0" dirty="0" err="1">
                          <a:latin typeface="Calibri" panose="020F0502020204030204" pitchFamily="34" charset="0"/>
                          <a:cs typeface="Calibri" panose="020F0502020204030204" pitchFamily="34" charset="0"/>
                        </a:rPr>
                        <a:t>ال</a:t>
                      </a:r>
                      <a:r>
                        <a:rPr lang="ar-SA" sz="2000" b="0" dirty="0">
                          <a:latin typeface="Calibri" panose="020F0502020204030204" pitchFamily="34" charset="0"/>
                          <a:cs typeface="Calibri" panose="020F0502020204030204" pitchFamily="34" charset="0"/>
                        </a:rPr>
                        <a:t>جسدي</a:t>
                      </a:r>
                      <a:endParaRPr lang="en-BE" sz="2000" b="0" dirty="0">
                        <a:latin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4135280383"/>
                  </a:ext>
                </a:extLst>
              </a:tr>
              <a:tr h="730022">
                <a:tc>
                  <a:txBody>
                    <a:bodyPr/>
                    <a:lstStyle/>
                    <a:p>
                      <a:pPr algn="r" rtl="1"/>
                      <a:endParaRPr lang="en-BE" sz="2000" b="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r" rtl="1"/>
                      <a:r>
                        <a:rPr lang="en-GB" sz="2000" b="0" dirty="0" err="1">
                          <a:latin typeface="Calibri" panose="020F0502020204030204" pitchFamily="34" charset="0"/>
                          <a:cs typeface="Calibri" panose="020F0502020204030204" pitchFamily="34" charset="0"/>
                        </a:rPr>
                        <a:t>ال</a:t>
                      </a:r>
                      <a:r>
                        <a:rPr lang="ar-SA" sz="2000" b="0" dirty="0">
                          <a:latin typeface="Calibri" panose="020F0502020204030204" pitchFamily="34" charset="0"/>
                          <a:cs typeface="Calibri" panose="020F0502020204030204" pitchFamily="34" charset="0"/>
                        </a:rPr>
                        <a:t>نمو</a:t>
                      </a:r>
                      <a:r>
                        <a:rPr lang="en-GB" sz="2000" b="0" dirty="0">
                          <a:latin typeface="Calibri" panose="020F0502020204030204" pitchFamily="34" charset="0"/>
                          <a:cs typeface="Calibri" panose="020F0502020204030204" pitchFamily="34" charset="0"/>
                        </a:rPr>
                        <a:t>  المعرفي</a:t>
                      </a:r>
                      <a:endParaRPr lang="en-BE" sz="2000" b="0" dirty="0">
                        <a:latin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960675584"/>
                  </a:ext>
                </a:extLst>
              </a:tr>
              <a:tr h="730022">
                <a:tc>
                  <a:txBody>
                    <a:bodyPr/>
                    <a:lstStyle/>
                    <a:p>
                      <a:pPr algn="r" rtl="1"/>
                      <a:endParaRPr lang="en-BE" sz="2000" b="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r" rtl="1"/>
                      <a:r>
                        <a:rPr lang="en-GB" sz="2000" b="0" dirty="0" err="1">
                          <a:latin typeface="Calibri" panose="020F0502020204030204" pitchFamily="34" charset="0"/>
                          <a:cs typeface="Calibri" panose="020F0502020204030204" pitchFamily="34" charset="0"/>
                        </a:rPr>
                        <a:t>ال</a:t>
                      </a:r>
                      <a:r>
                        <a:rPr lang="ar-SA" sz="2000" b="0" dirty="0">
                          <a:latin typeface="Calibri" panose="020F0502020204030204" pitchFamily="34" charset="0"/>
                          <a:cs typeface="Calibri" panose="020F0502020204030204" pitchFamily="34" charset="0"/>
                        </a:rPr>
                        <a:t>نمو</a:t>
                      </a:r>
                      <a:r>
                        <a:rPr lang="en-GB" sz="2000" b="0" dirty="0">
                          <a:latin typeface="Calibri" panose="020F0502020204030204" pitchFamily="34" charset="0"/>
                          <a:cs typeface="Calibri" panose="020F0502020204030204" pitchFamily="34" charset="0"/>
                        </a:rPr>
                        <a:t>  العاطفي</a:t>
                      </a:r>
                      <a:endParaRPr lang="en-BE" sz="2000" b="0" dirty="0">
                        <a:latin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3847239259"/>
                  </a:ext>
                </a:extLst>
              </a:tr>
              <a:tr h="730022">
                <a:tc>
                  <a:txBody>
                    <a:bodyPr/>
                    <a:lstStyle/>
                    <a:p>
                      <a:pPr algn="r" rtl="1"/>
                      <a:endParaRPr lang="en-BE" sz="2000" b="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r" rtl="1"/>
                      <a:r>
                        <a:rPr lang="en-GB" sz="2000" b="0" dirty="0" err="1">
                          <a:latin typeface="Calibri" panose="020F0502020204030204" pitchFamily="34" charset="0"/>
                          <a:cs typeface="Calibri" panose="020F0502020204030204" pitchFamily="34" charset="0"/>
                        </a:rPr>
                        <a:t>ال</a:t>
                      </a:r>
                      <a:r>
                        <a:rPr lang="ar-SA" sz="2000" b="0" dirty="0">
                          <a:latin typeface="Calibri" panose="020F0502020204030204" pitchFamily="34" charset="0"/>
                          <a:cs typeface="Calibri" panose="020F0502020204030204" pitchFamily="34" charset="0"/>
                        </a:rPr>
                        <a:t>نمو</a:t>
                      </a:r>
                      <a:r>
                        <a:rPr lang="en-GB" sz="2000" b="0" dirty="0">
                          <a:latin typeface="Calibri" panose="020F0502020204030204" pitchFamily="34" charset="0"/>
                          <a:cs typeface="Calibri" panose="020F0502020204030204" pitchFamily="34" charset="0"/>
                        </a:rPr>
                        <a:t> </a:t>
                      </a:r>
                      <a:r>
                        <a:rPr lang="en-GB" sz="2000" b="0" dirty="0" err="1">
                          <a:latin typeface="Calibri" panose="020F0502020204030204" pitchFamily="34" charset="0"/>
                          <a:cs typeface="Calibri" panose="020F0502020204030204" pitchFamily="34" charset="0"/>
                        </a:rPr>
                        <a:t>الاجتماعي</a:t>
                      </a:r>
                      <a:r>
                        <a:rPr lang="en-GB" sz="2000" b="0" dirty="0">
                          <a:latin typeface="Calibri" panose="020F0502020204030204" pitchFamily="34" charset="0"/>
                          <a:cs typeface="Calibri" panose="020F0502020204030204" pitchFamily="34" charset="0"/>
                        </a:rPr>
                        <a:t> </a:t>
                      </a:r>
                      <a:r>
                        <a:rPr lang="en-GB" sz="2000" b="0" dirty="0" err="1">
                          <a:latin typeface="Calibri" panose="020F0502020204030204" pitchFamily="34" charset="0"/>
                          <a:cs typeface="Calibri" panose="020F0502020204030204" pitchFamily="34" charset="0"/>
                        </a:rPr>
                        <a:t>واللغوي</a:t>
                      </a:r>
                      <a:endParaRPr lang="en-BE" sz="2000" b="0" dirty="0">
                        <a:latin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7874784"/>
                  </a:ext>
                </a:extLst>
              </a:tr>
            </a:tbl>
          </a:graphicData>
        </a:graphic>
      </p:graphicFrame>
      <p:sp>
        <p:nvSpPr>
          <p:cNvPr id="4" name="Google Shape;114;p9">
            <a:extLst>
              <a:ext uri="{FF2B5EF4-FFF2-40B4-BE49-F238E27FC236}">
                <a16:creationId xmlns:a16="http://schemas.microsoft.com/office/drawing/2014/main" id="{5A78E183-8D69-A6BB-8956-FC1619AA9A72}"/>
              </a:ext>
            </a:extLst>
          </p:cNvPr>
          <p:cNvSpPr txBox="1"/>
          <p:nvPr/>
        </p:nvSpPr>
        <p:spPr>
          <a:xfrm>
            <a:off x="794079" y="1219596"/>
            <a:ext cx="1559124" cy="400069"/>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1800"/>
              <a:buFont typeface="Arial"/>
              <a:buNone/>
            </a:pPr>
            <a:r>
              <a:rPr lang="ar-SA" sz="2000" b="1" i="0" u="none" strike="noStrike" cap="none" dirty="0">
                <a:solidFill>
                  <a:schemeClr val="accent2">
                    <a:lumMod val="75000"/>
                  </a:schemeClr>
                </a:solidFill>
                <a:latin typeface="Arial"/>
                <a:ea typeface="Arial"/>
                <a:cs typeface="Arial"/>
                <a:sym typeface="Arial"/>
              </a:rPr>
              <a:t>١٥ </a:t>
            </a:r>
            <a:r>
              <a:rPr lang="ar-SA" sz="2000" b="1" dirty="0">
                <a:solidFill>
                  <a:schemeClr val="accent2">
                    <a:lumMod val="75000"/>
                  </a:schemeClr>
                </a:solidFill>
                <a:latin typeface="Arial"/>
                <a:ea typeface="Arial"/>
                <a:cs typeface="Arial"/>
                <a:sym typeface="Arial"/>
              </a:rPr>
              <a:t>دقيقة</a:t>
            </a:r>
            <a:endParaRPr sz="2000" b="1" dirty="0">
              <a:solidFill>
                <a:schemeClr val="accent2">
                  <a:lumMod val="75000"/>
                </a:schemeClr>
              </a:solidFill>
            </a:endParaRPr>
          </a:p>
        </p:txBody>
      </p:sp>
      <p:grpSp>
        <p:nvGrpSpPr>
          <p:cNvPr id="6" name="Group 5">
            <a:extLst>
              <a:ext uri="{FF2B5EF4-FFF2-40B4-BE49-F238E27FC236}">
                <a16:creationId xmlns:a16="http://schemas.microsoft.com/office/drawing/2014/main" id="{94F2384E-12D5-A2A9-88B0-749D910F54D0}"/>
              </a:ext>
            </a:extLst>
          </p:cNvPr>
          <p:cNvGrpSpPr/>
          <p:nvPr/>
        </p:nvGrpSpPr>
        <p:grpSpPr>
          <a:xfrm>
            <a:off x="357066" y="1224523"/>
            <a:ext cx="369332" cy="369332"/>
            <a:chOff x="6784825" y="4717805"/>
            <a:chExt cx="1170980" cy="1170980"/>
          </a:xfrm>
        </p:grpSpPr>
        <p:sp>
          <p:nvSpPr>
            <p:cNvPr id="7" name="Oval 6">
              <a:extLst>
                <a:ext uri="{FF2B5EF4-FFF2-40B4-BE49-F238E27FC236}">
                  <a16:creationId xmlns:a16="http://schemas.microsoft.com/office/drawing/2014/main" id="{CB6BD9FD-3919-98BE-745F-FCC8FCAE70F6}"/>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Oval 7">
              <a:extLst>
                <a:ext uri="{FF2B5EF4-FFF2-40B4-BE49-F238E27FC236}">
                  <a16:creationId xmlns:a16="http://schemas.microsoft.com/office/drawing/2014/main" id="{A142D6E2-44B8-7D55-8CAE-C7C0297FD404}"/>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Rectangle 9">
              <a:extLst>
                <a:ext uri="{FF2B5EF4-FFF2-40B4-BE49-F238E27FC236}">
                  <a16:creationId xmlns:a16="http://schemas.microsoft.com/office/drawing/2014/main" id="{30CC1497-D015-8814-C150-50E3D4980D59}"/>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1" name="Rectangle 10">
              <a:extLst>
                <a:ext uri="{FF2B5EF4-FFF2-40B4-BE49-F238E27FC236}">
                  <a16:creationId xmlns:a16="http://schemas.microsoft.com/office/drawing/2014/main" id="{1F7308CB-8E6E-F076-92CC-68C245E1494F}"/>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2" name="Group 11">
            <a:extLst>
              <a:ext uri="{FF2B5EF4-FFF2-40B4-BE49-F238E27FC236}">
                <a16:creationId xmlns:a16="http://schemas.microsoft.com/office/drawing/2014/main" id="{55451EEB-F4D0-5280-69CE-44543A53AA16}"/>
              </a:ext>
            </a:extLst>
          </p:cNvPr>
          <p:cNvGrpSpPr/>
          <p:nvPr/>
        </p:nvGrpSpPr>
        <p:grpSpPr>
          <a:xfrm rot="20883630">
            <a:off x="1266602" y="2747829"/>
            <a:ext cx="3797875" cy="2525038"/>
            <a:chOff x="7208925" y="2604220"/>
            <a:chExt cx="1168511" cy="776891"/>
          </a:xfrm>
        </p:grpSpPr>
        <p:sp>
          <p:nvSpPr>
            <p:cNvPr id="13" name="Rectangle 12">
              <a:extLst>
                <a:ext uri="{FF2B5EF4-FFF2-40B4-BE49-F238E27FC236}">
                  <a16:creationId xmlns:a16="http://schemas.microsoft.com/office/drawing/2014/main" id="{4B256A65-FE52-28B0-9437-DFBF58ACC227}"/>
                </a:ext>
              </a:extLst>
            </p:cNvPr>
            <p:cNvSpPr/>
            <p:nvPr/>
          </p:nvSpPr>
          <p:spPr>
            <a:xfrm>
              <a:off x="7425584" y="2840091"/>
              <a:ext cx="716280" cy="5410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Google Shape;315;p4">
              <a:extLst>
                <a:ext uri="{FF2B5EF4-FFF2-40B4-BE49-F238E27FC236}">
                  <a16:creationId xmlns:a16="http://schemas.microsoft.com/office/drawing/2014/main" id="{629EA901-6EC4-388E-C7EF-C3EE2F45C924}"/>
                </a:ext>
              </a:extLst>
            </p:cNvPr>
            <p:cNvSpPr/>
            <p:nvPr/>
          </p:nvSpPr>
          <p:spPr>
            <a:xfrm>
              <a:off x="7208925" y="2953324"/>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Calibri"/>
                <a:ea typeface="Calibri"/>
                <a:cs typeface="Calibri"/>
                <a:sym typeface="Calibri"/>
              </a:endParaRPr>
            </a:p>
          </p:txBody>
        </p:sp>
        <p:sp>
          <p:nvSpPr>
            <p:cNvPr id="15" name="Google Shape;315;p4">
              <a:extLst>
                <a:ext uri="{FF2B5EF4-FFF2-40B4-BE49-F238E27FC236}">
                  <a16:creationId xmlns:a16="http://schemas.microsoft.com/office/drawing/2014/main" id="{06F4EE1E-C789-9434-0D9D-433FBFEBBE95}"/>
                </a:ext>
              </a:extLst>
            </p:cNvPr>
            <p:cNvSpPr/>
            <p:nvPr/>
          </p:nvSpPr>
          <p:spPr>
            <a:xfrm>
              <a:off x="7622905" y="2604220"/>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Calibri"/>
                <a:ea typeface="Calibri"/>
                <a:cs typeface="Calibri"/>
                <a:sym typeface="Calibri"/>
              </a:endParaRPr>
            </a:p>
          </p:txBody>
        </p:sp>
        <p:sp>
          <p:nvSpPr>
            <p:cNvPr id="16" name="Google Shape;315;p4">
              <a:extLst>
                <a:ext uri="{FF2B5EF4-FFF2-40B4-BE49-F238E27FC236}">
                  <a16:creationId xmlns:a16="http://schemas.microsoft.com/office/drawing/2014/main" id="{C6BAD3BB-ED29-7F0B-AC1C-18B3A7F7A5EB}"/>
                </a:ext>
              </a:extLst>
            </p:cNvPr>
            <p:cNvSpPr/>
            <p:nvPr/>
          </p:nvSpPr>
          <p:spPr>
            <a:xfrm>
              <a:off x="8020620" y="2955992"/>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dirty="0">
                <a:solidFill>
                  <a:schemeClr val="lt1"/>
                </a:solidFill>
                <a:latin typeface="Calibri"/>
                <a:ea typeface="Calibri"/>
                <a:cs typeface="Calibri"/>
                <a:sym typeface="Calibri"/>
              </a:endParaRPr>
            </a:p>
          </p:txBody>
        </p:sp>
        <p:sp>
          <p:nvSpPr>
            <p:cNvPr id="17" name="Rectangle: Single Corner Snipped 16">
              <a:extLst>
                <a:ext uri="{FF2B5EF4-FFF2-40B4-BE49-F238E27FC236}">
                  <a16:creationId xmlns:a16="http://schemas.microsoft.com/office/drawing/2014/main" id="{21082174-BCB3-49B4-0A4C-766052F214D9}"/>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 name="Rectangle: Single Corner Snipped 17">
              <a:extLst>
                <a:ext uri="{FF2B5EF4-FFF2-40B4-BE49-F238E27FC236}">
                  <a16:creationId xmlns:a16="http://schemas.microsoft.com/office/drawing/2014/main" id="{6AFC1D70-C0D5-1523-9128-2CC12D478747}"/>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Tree>
    <p:extLst>
      <p:ext uri="{BB962C8B-B14F-4D97-AF65-F5344CB8AC3E}">
        <p14:creationId xmlns:p14="http://schemas.microsoft.com/office/powerpoint/2010/main" val="3618974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4F1ACC6F-2275-1C58-8286-BABB9C619F95}"/>
              </a:ext>
            </a:extLst>
          </p:cNvPr>
          <p:cNvCxnSpPr>
            <a:cxnSpLocks/>
            <a:endCxn id="28" idx="4"/>
          </p:cNvCxnSpPr>
          <p:nvPr/>
        </p:nvCxnSpPr>
        <p:spPr>
          <a:xfrm>
            <a:off x="9376760" y="987190"/>
            <a:ext cx="0" cy="3602845"/>
          </a:xfrm>
          <a:prstGeom prst="line">
            <a:avLst/>
          </a:prstGeom>
          <a:ln w="571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E9E9234-D22E-D3F4-D47A-444F830F2005}"/>
              </a:ext>
            </a:extLst>
          </p:cNvPr>
          <p:cNvCxnSpPr>
            <a:cxnSpLocks/>
          </p:cNvCxnSpPr>
          <p:nvPr/>
        </p:nvCxnSpPr>
        <p:spPr>
          <a:xfrm>
            <a:off x="6448169" y="989484"/>
            <a:ext cx="0" cy="4966473"/>
          </a:xfrm>
          <a:prstGeom prst="line">
            <a:avLst/>
          </a:prstGeom>
          <a:ln w="571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462CD7A-D8EE-8C5E-2128-EC10FD726132}"/>
              </a:ext>
            </a:extLst>
          </p:cNvPr>
          <p:cNvCxnSpPr>
            <a:cxnSpLocks/>
          </p:cNvCxnSpPr>
          <p:nvPr/>
        </p:nvCxnSpPr>
        <p:spPr>
          <a:xfrm>
            <a:off x="3673055" y="989484"/>
            <a:ext cx="0" cy="4966473"/>
          </a:xfrm>
          <a:prstGeom prst="line">
            <a:avLst/>
          </a:prstGeom>
          <a:ln w="571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8E5FDA3-7BD8-369E-0C21-CA05410E88A3}"/>
              </a:ext>
            </a:extLst>
          </p:cNvPr>
          <p:cNvCxnSpPr>
            <a:cxnSpLocks/>
            <a:stCxn id="11" idx="1"/>
          </p:cNvCxnSpPr>
          <p:nvPr/>
        </p:nvCxnSpPr>
        <p:spPr>
          <a:xfrm>
            <a:off x="966021" y="2447111"/>
            <a:ext cx="0" cy="3423699"/>
          </a:xfrm>
          <a:prstGeom prst="line">
            <a:avLst/>
          </a:prstGeom>
          <a:ln w="571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11852B0-0E14-AFCD-D99B-D907759F1337}"/>
              </a:ext>
            </a:extLst>
          </p:cNvPr>
          <p:cNvSpPr>
            <a:spLocks noGrp="1"/>
          </p:cNvSpPr>
          <p:nvPr>
            <p:ph type="title"/>
          </p:nvPr>
        </p:nvSpPr>
        <p:spPr/>
        <p:txBody>
          <a:bodyPr/>
          <a:lstStyle/>
          <a:p>
            <a:r>
              <a:rPr lang="en-GB" dirty="0" err="1">
                <a:latin typeface="Calibri" panose="020F0502020204030204" pitchFamily="34" charset="0"/>
                <a:cs typeface="Calibri" panose="020F0502020204030204" pitchFamily="34" charset="0"/>
              </a:rPr>
              <a:t>نظرة</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عامة</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على</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التدريب</a:t>
            </a:r>
            <a:endParaRPr lang="en-BE" dirty="0"/>
          </a:p>
        </p:txBody>
      </p:sp>
      <p:sp>
        <p:nvSpPr>
          <p:cNvPr id="11" name="Hexagon 10">
            <a:extLst>
              <a:ext uri="{FF2B5EF4-FFF2-40B4-BE49-F238E27FC236}">
                <a16:creationId xmlns:a16="http://schemas.microsoft.com/office/drawing/2014/main" id="{B3AC5DD6-922D-E26E-2C58-32340C733B60}"/>
              </a:ext>
            </a:extLst>
          </p:cNvPr>
          <p:cNvSpPr/>
          <p:nvPr/>
        </p:nvSpPr>
        <p:spPr>
          <a:xfrm rot="1782986">
            <a:off x="390316" y="1384825"/>
            <a:ext cx="1142910" cy="985264"/>
          </a:xfrm>
          <a:prstGeom prst="hexagon">
            <a:avLst>
              <a:gd name="adj" fmla="val 2896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CA" dirty="0"/>
          </a:p>
        </p:txBody>
      </p:sp>
      <p:sp>
        <p:nvSpPr>
          <p:cNvPr id="13" name="Hexagon 12">
            <a:extLst>
              <a:ext uri="{FF2B5EF4-FFF2-40B4-BE49-F238E27FC236}">
                <a16:creationId xmlns:a16="http://schemas.microsoft.com/office/drawing/2014/main" id="{CA75F854-88AE-15A6-F1AF-15ADAEA0D28B}"/>
              </a:ext>
            </a:extLst>
          </p:cNvPr>
          <p:cNvSpPr/>
          <p:nvPr/>
        </p:nvSpPr>
        <p:spPr>
          <a:xfrm rot="1782986">
            <a:off x="3109945" y="1384825"/>
            <a:ext cx="1142910" cy="985264"/>
          </a:xfrm>
          <a:prstGeom prst="hexagon">
            <a:avLst>
              <a:gd name="adj" fmla="val 28965"/>
              <a:gd name="vf" fmla="val 11547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CA"/>
          </a:p>
        </p:txBody>
      </p:sp>
      <p:sp>
        <p:nvSpPr>
          <p:cNvPr id="23" name="Hexagon 22">
            <a:extLst>
              <a:ext uri="{FF2B5EF4-FFF2-40B4-BE49-F238E27FC236}">
                <a16:creationId xmlns:a16="http://schemas.microsoft.com/office/drawing/2014/main" id="{1C0B29E0-4E12-2FD8-6D0C-A4F378127FCB}"/>
              </a:ext>
            </a:extLst>
          </p:cNvPr>
          <p:cNvSpPr/>
          <p:nvPr/>
        </p:nvSpPr>
        <p:spPr>
          <a:xfrm rot="1782986">
            <a:off x="5876716" y="1384825"/>
            <a:ext cx="1142910" cy="985264"/>
          </a:xfrm>
          <a:prstGeom prst="hexagon">
            <a:avLst>
              <a:gd name="adj" fmla="val 28965"/>
              <a:gd name="vf" fmla="val 11547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CA"/>
          </a:p>
        </p:txBody>
      </p:sp>
      <p:sp>
        <p:nvSpPr>
          <p:cNvPr id="26" name="Hexagon 25">
            <a:extLst>
              <a:ext uri="{FF2B5EF4-FFF2-40B4-BE49-F238E27FC236}">
                <a16:creationId xmlns:a16="http://schemas.microsoft.com/office/drawing/2014/main" id="{4562EC27-A07F-BE61-09B2-D1F773350218}"/>
              </a:ext>
            </a:extLst>
          </p:cNvPr>
          <p:cNvSpPr/>
          <p:nvPr/>
        </p:nvSpPr>
        <p:spPr>
          <a:xfrm rot="1782986">
            <a:off x="8809557" y="1384822"/>
            <a:ext cx="1142910" cy="985264"/>
          </a:xfrm>
          <a:prstGeom prst="hexagon">
            <a:avLst>
              <a:gd name="adj" fmla="val 28965"/>
              <a:gd name="vf" fmla="val 1154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CA"/>
          </a:p>
        </p:txBody>
      </p:sp>
      <p:sp>
        <p:nvSpPr>
          <p:cNvPr id="30" name="TextBox 29">
            <a:extLst>
              <a:ext uri="{FF2B5EF4-FFF2-40B4-BE49-F238E27FC236}">
                <a16:creationId xmlns:a16="http://schemas.microsoft.com/office/drawing/2014/main" id="{42353EC6-75DC-DD7C-F843-E4E9ED04A958}"/>
              </a:ext>
            </a:extLst>
          </p:cNvPr>
          <p:cNvSpPr txBox="1"/>
          <p:nvPr/>
        </p:nvSpPr>
        <p:spPr>
          <a:xfrm>
            <a:off x="1444049" y="1586949"/>
            <a:ext cx="1837643" cy="923330"/>
          </a:xfrm>
          <a:prstGeom prst="rect">
            <a:avLst/>
          </a:prstGeom>
          <a:noFill/>
        </p:spPr>
        <p:txBody>
          <a:bodyPr wrap="square">
            <a:spAutoFit/>
          </a:bodyPr>
          <a:lstStyle/>
          <a:p>
            <a:pPr marL="0" indent="0" algn="ctr">
              <a:buNone/>
            </a:pPr>
            <a:r>
              <a:rPr lang="ar-SA" b="1" dirty="0">
                <a:latin typeface="Calibri" panose="020F0502020204030204" pitchFamily="34" charset="0"/>
                <a:ea typeface="Calibri" panose="020F0502020204030204" pitchFamily="34" charset="0"/>
                <a:cs typeface="Calibri" panose="020F0502020204030204" pitchFamily="34" charset="0"/>
              </a:rPr>
              <a:t>الوحدة ١:</a:t>
            </a:r>
          </a:p>
          <a:p>
            <a:pPr marL="0" indent="0" algn="ctr">
              <a:buNone/>
            </a:pPr>
            <a:r>
              <a:rPr lang="ar-SA" dirty="0">
                <a:latin typeface="Calibri" panose="020F0502020204030204" pitchFamily="34" charset="0"/>
                <a:ea typeface="Calibri" panose="020F0502020204030204" pitchFamily="34" charset="0"/>
                <a:cs typeface="Calibri" panose="020F0502020204030204" pitchFamily="34" charset="0"/>
              </a:rPr>
              <a:t>أسس حماية الطفل       </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6DA7C2E5-CE41-7483-F2F9-F82F226C0B5B}"/>
              </a:ext>
            </a:extLst>
          </p:cNvPr>
          <p:cNvSpPr txBox="1"/>
          <p:nvPr/>
        </p:nvSpPr>
        <p:spPr>
          <a:xfrm>
            <a:off x="4160695" y="1586949"/>
            <a:ext cx="1837643" cy="646331"/>
          </a:xfrm>
          <a:prstGeom prst="rect">
            <a:avLst/>
          </a:prstGeom>
          <a:noFill/>
        </p:spPr>
        <p:txBody>
          <a:bodyPr wrap="square">
            <a:spAutoFit/>
          </a:bodyPr>
          <a:lstStyle/>
          <a:p>
            <a:pPr algn="r" rtl="1"/>
            <a:r>
              <a:rPr lang="en-GB" b="1" dirty="0" err="1">
                <a:latin typeface="Calibri" panose="020F0502020204030204" pitchFamily="34" charset="0"/>
                <a:ea typeface="Calibri" panose="020F0502020204030204" pitchFamily="34" charset="0"/>
                <a:cs typeface="Calibri" panose="020F0502020204030204" pitchFamily="34" charset="0"/>
              </a:rPr>
              <a:t>الوحدة</a:t>
            </a:r>
            <a:r>
              <a:rPr lang="en-GB" b="1" dirty="0">
                <a:latin typeface="Calibri" panose="020F0502020204030204" pitchFamily="34" charset="0"/>
                <a:ea typeface="Calibri" panose="020F0502020204030204" pitchFamily="34" charset="0"/>
                <a:cs typeface="Calibri" panose="020F0502020204030204" pitchFamily="34" charset="0"/>
              </a:rPr>
              <a:t> </a:t>
            </a:r>
            <a:r>
              <a:rPr lang="ar-SA" b="1" dirty="0">
                <a:latin typeface="Calibri" panose="020F0502020204030204" pitchFamily="34" charset="0"/>
                <a:ea typeface="Calibri" panose="020F0502020204030204" pitchFamily="34" charset="0"/>
                <a:cs typeface="Calibri" panose="020F0502020204030204" pitchFamily="34" charset="0"/>
              </a:rPr>
              <a:t>٣:</a:t>
            </a:r>
          </a:p>
          <a:p>
            <a:pPr algn="r" rtl="1"/>
            <a:r>
              <a:rPr lang="en-GB" dirty="0" err="1">
                <a:latin typeface="Calibri" panose="020F0502020204030204" pitchFamily="34" charset="0"/>
                <a:ea typeface="Calibri" panose="020F0502020204030204" pitchFamily="34" charset="0"/>
                <a:cs typeface="Calibri" panose="020F0502020204030204" pitchFamily="34" charset="0"/>
              </a:rPr>
              <a:t>التواصل</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مع</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الأطفال</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76F4E1A7-9F78-04C8-5BEE-E5B53787B0EF}"/>
              </a:ext>
            </a:extLst>
          </p:cNvPr>
          <p:cNvSpPr txBox="1"/>
          <p:nvPr/>
        </p:nvSpPr>
        <p:spPr>
          <a:xfrm>
            <a:off x="6946900" y="1586949"/>
            <a:ext cx="1837643" cy="646331"/>
          </a:xfrm>
          <a:prstGeom prst="rect">
            <a:avLst/>
          </a:prstGeom>
          <a:noFill/>
        </p:spPr>
        <p:txBody>
          <a:bodyPr wrap="square">
            <a:spAutoFit/>
          </a:bodyPr>
          <a:lstStyle/>
          <a:p>
            <a:pPr marL="0" indent="0" algn="r">
              <a:buNone/>
            </a:pPr>
            <a:r>
              <a:rPr lang="ar-SA" b="1" dirty="0">
                <a:latin typeface="Calibri" panose="020F0502020204030204" pitchFamily="34" charset="0"/>
                <a:ea typeface="Calibri" panose="020F0502020204030204" pitchFamily="34" charset="0"/>
                <a:cs typeface="Calibri" panose="020F0502020204030204" pitchFamily="34" charset="0"/>
              </a:rPr>
              <a:t>الوحدة ٦:</a:t>
            </a:r>
          </a:p>
          <a:p>
            <a:pPr marL="0" indent="0" algn="r">
              <a:buNone/>
            </a:pPr>
            <a:r>
              <a:rPr lang="ar-SA" b="1" dirty="0">
                <a:latin typeface="Calibri" panose="020F0502020204030204" pitchFamily="34" charset="0"/>
                <a:ea typeface="Calibri" panose="020F0502020204030204" pitchFamily="34" charset="0"/>
                <a:cs typeface="Calibri" panose="020F0502020204030204" pitchFamily="34" charset="0"/>
              </a:rPr>
              <a:t>ا</a:t>
            </a:r>
            <a:r>
              <a:rPr lang="ar-SA" dirty="0">
                <a:latin typeface="Calibri" panose="020F0502020204030204" pitchFamily="34" charset="0"/>
                <a:ea typeface="Calibri" panose="020F0502020204030204" pitchFamily="34" charset="0"/>
                <a:cs typeface="Calibri" panose="020F0502020204030204" pitchFamily="34" charset="0"/>
              </a:rPr>
              <a:t>لتحديد و التسجيل</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C1A17F43-BCCB-5705-2E1B-21FDDB68846B}"/>
              </a:ext>
            </a:extLst>
          </p:cNvPr>
          <p:cNvSpPr txBox="1"/>
          <p:nvPr/>
        </p:nvSpPr>
        <p:spPr>
          <a:xfrm>
            <a:off x="9871221" y="1586949"/>
            <a:ext cx="1837643" cy="646331"/>
          </a:xfrm>
          <a:prstGeom prst="rect">
            <a:avLst/>
          </a:prstGeom>
          <a:noFill/>
        </p:spPr>
        <p:txBody>
          <a:bodyPr wrap="square">
            <a:spAutoFit/>
          </a:bodyPr>
          <a:lstStyle/>
          <a:p>
            <a:pPr marL="0" indent="0" algn="r">
              <a:buNone/>
            </a:pPr>
            <a:r>
              <a:rPr lang="ar-SA" b="1" dirty="0">
                <a:latin typeface="Calibri" panose="020F0502020204030204" pitchFamily="34" charset="0"/>
                <a:ea typeface="Calibri" panose="020F0502020204030204" pitchFamily="34" charset="0"/>
                <a:cs typeface="Calibri" panose="020F0502020204030204" pitchFamily="34" charset="0"/>
              </a:rPr>
              <a:t>الوحدة ٩: </a:t>
            </a:r>
          </a:p>
          <a:p>
            <a:pPr marL="0" indent="0" algn="r">
              <a:buNone/>
            </a:pPr>
            <a:r>
              <a:rPr lang="ar-SA" dirty="0">
                <a:latin typeface="Calibri" panose="020F0502020204030204" pitchFamily="34" charset="0"/>
                <a:ea typeface="Calibri" panose="020F0502020204030204" pitchFamily="34" charset="0"/>
                <a:cs typeface="Calibri" panose="020F0502020204030204" pitchFamily="34" charset="0"/>
              </a:rPr>
              <a:t>التنفيذ </a:t>
            </a:r>
            <a:r>
              <a:rPr lang="ar-SA" b="1" dirty="0">
                <a:latin typeface="Calibri" panose="020F0502020204030204" pitchFamily="34" charset="0"/>
                <a:ea typeface="Calibri" panose="020F0502020204030204" pitchFamily="34" charset="0"/>
                <a:cs typeface="Calibri" panose="020F0502020204030204" pitchFamily="34" charset="0"/>
              </a:rPr>
              <a:t>    </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12" name="Hexagon 11">
            <a:extLst>
              <a:ext uri="{FF2B5EF4-FFF2-40B4-BE49-F238E27FC236}">
                <a16:creationId xmlns:a16="http://schemas.microsoft.com/office/drawing/2014/main" id="{91306FD2-5F1B-1E7F-FBC3-EBEB15BE8ED4}"/>
              </a:ext>
            </a:extLst>
          </p:cNvPr>
          <p:cNvSpPr/>
          <p:nvPr/>
        </p:nvSpPr>
        <p:spPr>
          <a:xfrm rot="1782986">
            <a:off x="422872" y="2949895"/>
            <a:ext cx="1084680" cy="985264"/>
          </a:xfrm>
          <a:prstGeom prst="hexagon">
            <a:avLst>
              <a:gd name="adj" fmla="val 28965"/>
              <a:gd name="vf" fmla="val 1154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Hexagon 13">
            <a:extLst>
              <a:ext uri="{FF2B5EF4-FFF2-40B4-BE49-F238E27FC236}">
                <a16:creationId xmlns:a16="http://schemas.microsoft.com/office/drawing/2014/main" id="{0AF4DFD0-0340-BE0C-AE4E-A0200338CC49}"/>
              </a:ext>
            </a:extLst>
          </p:cNvPr>
          <p:cNvSpPr/>
          <p:nvPr/>
        </p:nvSpPr>
        <p:spPr>
          <a:xfrm rot="1782986">
            <a:off x="3140185" y="2949895"/>
            <a:ext cx="1084680" cy="985264"/>
          </a:xfrm>
          <a:prstGeom prst="hexagon">
            <a:avLst>
              <a:gd name="adj" fmla="val 28965"/>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Hexagon 23">
            <a:extLst>
              <a:ext uri="{FF2B5EF4-FFF2-40B4-BE49-F238E27FC236}">
                <a16:creationId xmlns:a16="http://schemas.microsoft.com/office/drawing/2014/main" id="{02E453F1-3787-01B0-C507-B1938DBF3795}"/>
              </a:ext>
            </a:extLst>
          </p:cNvPr>
          <p:cNvSpPr/>
          <p:nvPr/>
        </p:nvSpPr>
        <p:spPr>
          <a:xfrm rot="1782986">
            <a:off x="5899981" y="2949895"/>
            <a:ext cx="1084680" cy="985264"/>
          </a:xfrm>
          <a:prstGeom prst="hexagon">
            <a:avLst>
              <a:gd name="adj" fmla="val 28965"/>
              <a:gd name="vf" fmla="val 11547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CA"/>
          </a:p>
        </p:txBody>
      </p:sp>
      <p:sp>
        <p:nvSpPr>
          <p:cNvPr id="27" name="Hexagon 26">
            <a:extLst>
              <a:ext uri="{FF2B5EF4-FFF2-40B4-BE49-F238E27FC236}">
                <a16:creationId xmlns:a16="http://schemas.microsoft.com/office/drawing/2014/main" id="{20CD9181-E898-AB98-4461-0E784904BBBE}"/>
              </a:ext>
            </a:extLst>
          </p:cNvPr>
          <p:cNvSpPr/>
          <p:nvPr/>
        </p:nvSpPr>
        <p:spPr>
          <a:xfrm rot="1782986">
            <a:off x="8838670" y="2949893"/>
            <a:ext cx="1084680" cy="985264"/>
          </a:xfrm>
          <a:prstGeom prst="hexagon">
            <a:avLst>
              <a:gd name="adj" fmla="val 28965"/>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TextBox 30">
            <a:extLst>
              <a:ext uri="{FF2B5EF4-FFF2-40B4-BE49-F238E27FC236}">
                <a16:creationId xmlns:a16="http://schemas.microsoft.com/office/drawing/2014/main" id="{65B7D834-FF5B-739E-C638-6798B6771E9A}"/>
              </a:ext>
            </a:extLst>
          </p:cNvPr>
          <p:cNvSpPr txBox="1"/>
          <p:nvPr/>
        </p:nvSpPr>
        <p:spPr>
          <a:xfrm>
            <a:off x="1444049" y="3124216"/>
            <a:ext cx="1744017" cy="646331"/>
          </a:xfrm>
          <a:prstGeom prst="rect">
            <a:avLst/>
          </a:prstGeom>
          <a:noFill/>
        </p:spPr>
        <p:txBody>
          <a:bodyPr wrap="square">
            <a:spAutoFit/>
          </a:bodyPr>
          <a:lstStyle/>
          <a:p>
            <a:pPr algn="r" rtl="1"/>
            <a:r>
              <a:rPr lang="en-GB" b="1" dirty="0" err="1">
                <a:latin typeface="Calibri" panose="020F0502020204030204" pitchFamily="34" charset="0"/>
                <a:ea typeface="Calibri" panose="020F0502020204030204" pitchFamily="34" charset="0"/>
                <a:cs typeface="Calibri" panose="020F0502020204030204" pitchFamily="34" charset="0"/>
              </a:rPr>
              <a:t>الوحدة</a:t>
            </a:r>
            <a:r>
              <a:rPr lang="en-GB" b="1" dirty="0">
                <a:latin typeface="Calibri" panose="020F0502020204030204" pitchFamily="34" charset="0"/>
                <a:ea typeface="Calibri" panose="020F0502020204030204" pitchFamily="34" charset="0"/>
                <a:cs typeface="Calibri" panose="020F0502020204030204" pitchFamily="34" charset="0"/>
              </a:rPr>
              <a:t> </a:t>
            </a:r>
            <a:r>
              <a:rPr lang="ar-SA" b="1" dirty="0">
                <a:latin typeface="Calibri" panose="020F0502020204030204" pitchFamily="34" charset="0"/>
                <a:ea typeface="Calibri" panose="020F0502020204030204" pitchFamily="34" charset="0"/>
                <a:cs typeface="Calibri" panose="020F0502020204030204" pitchFamily="34" charset="0"/>
              </a:rPr>
              <a:t>٢:</a:t>
            </a:r>
          </a:p>
          <a:p>
            <a:pPr algn="r" rtl="1"/>
            <a:r>
              <a:rPr lang="en-GB" dirty="0" err="1">
                <a:latin typeface="Calibri" panose="020F0502020204030204" pitchFamily="34" charset="0"/>
                <a:ea typeface="Calibri" panose="020F0502020204030204" pitchFamily="34" charset="0"/>
                <a:cs typeface="Calibri" panose="020F0502020204030204" pitchFamily="34" charset="0"/>
              </a:rPr>
              <a:t>أسس</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إدارة</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الحالة</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1E3964E0-E2D5-D5AE-59C5-265CF82C062B}"/>
              </a:ext>
            </a:extLst>
          </p:cNvPr>
          <p:cNvSpPr txBox="1"/>
          <p:nvPr/>
        </p:nvSpPr>
        <p:spPr>
          <a:xfrm>
            <a:off x="4160695" y="3124216"/>
            <a:ext cx="1744017" cy="1200329"/>
          </a:xfrm>
          <a:prstGeom prst="rect">
            <a:avLst/>
          </a:prstGeom>
          <a:noFill/>
        </p:spPr>
        <p:txBody>
          <a:bodyPr wrap="square">
            <a:spAutoFit/>
          </a:bodyPr>
          <a:lstStyle/>
          <a:p>
            <a:pPr marL="0" indent="0" algn="r" rtl="1">
              <a:buNone/>
            </a:pPr>
            <a:r>
              <a:rPr lang="en-GB" b="1" dirty="0" err="1">
                <a:latin typeface="Calibri" panose="020F0502020204030204" pitchFamily="34" charset="0"/>
                <a:ea typeface="Calibri" panose="020F0502020204030204" pitchFamily="34" charset="0"/>
                <a:cs typeface="Calibri" panose="020F0502020204030204" pitchFamily="34" charset="0"/>
              </a:rPr>
              <a:t>الوحدة</a:t>
            </a:r>
            <a:r>
              <a:rPr lang="en-GB" b="1" dirty="0">
                <a:latin typeface="Calibri" panose="020F0502020204030204" pitchFamily="34" charset="0"/>
                <a:ea typeface="Calibri" panose="020F0502020204030204" pitchFamily="34" charset="0"/>
                <a:cs typeface="Calibri" panose="020F0502020204030204" pitchFamily="34" charset="0"/>
              </a:rPr>
              <a:t> </a:t>
            </a:r>
            <a:r>
              <a:rPr lang="ar-SA" b="1" dirty="0">
                <a:latin typeface="Calibri" panose="020F0502020204030204" pitchFamily="34" charset="0"/>
                <a:ea typeface="Calibri" panose="020F0502020204030204" pitchFamily="34" charset="0"/>
                <a:cs typeface="Calibri" panose="020F0502020204030204" pitchFamily="34" charset="0"/>
              </a:rPr>
              <a:t>٤:</a:t>
            </a:r>
          </a:p>
          <a:p>
            <a:pPr marL="0" indent="0" algn="r" rtl="1">
              <a:buNone/>
            </a:pPr>
            <a:r>
              <a:rPr lang="en-GB" dirty="0" err="1">
                <a:latin typeface="Calibri" panose="020F0502020204030204" pitchFamily="34" charset="0"/>
                <a:ea typeface="Calibri" panose="020F0502020204030204" pitchFamily="34" charset="0"/>
                <a:cs typeface="Calibri" panose="020F0502020204030204" pitchFamily="34" charset="0"/>
              </a:rPr>
              <a:t>الصحة</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النفسية</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والدعم</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النفسي</a:t>
            </a:r>
            <a:r>
              <a:rPr lang="ar-SA" dirty="0">
                <a:latin typeface="Calibri" panose="020F0502020204030204" pitchFamily="34" charset="0"/>
                <a:ea typeface="Calibri" panose="020F0502020204030204" pitchFamily="34" charset="0"/>
                <a:cs typeface="Calibri" panose="020F0502020204030204" pitchFamily="34" charset="0"/>
              </a:rPr>
              <a:t> الاجتماعي</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D758F4F5-93F9-94D0-9A90-45DCEB3FBBE5}"/>
              </a:ext>
            </a:extLst>
          </p:cNvPr>
          <p:cNvSpPr txBox="1"/>
          <p:nvPr/>
        </p:nvSpPr>
        <p:spPr>
          <a:xfrm>
            <a:off x="6946900" y="3124216"/>
            <a:ext cx="1744017" cy="646331"/>
          </a:xfrm>
          <a:prstGeom prst="rect">
            <a:avLst/>
          </a:prstGeom>
          <a:noFill/>
        </p:spPr>
        <p:txBody>
          <a:bodyPr wrap="square">
            <a:spAutoFit/>
          </a:bodyPr>
          <a:lstStyle/>
          <a:p>
            <a:pPr marL="0" indent="0" algn="r">
              <a:buNone/>
            </a:pPr>
            <a:r>
              <a:rPr lang="ar-SA" b="1" dirty="0">
                <a:latin typeface="Calibri" panose="020F0502020204030204" pitchFamily="34" charset="0"/>
                <a:ea typeface="Calibri" panose="020F0502020204030204" pitchFamily="34" charset="0"/>
                <a:cs typeface="Calibri" panose="020F0502020204030204" pitchFamily="34" charset="0"/>
              </a:rPr>
              <a:t>الوحدة ٧:</a:t>
            </a:r>
          </a:p>
          <a:p>
            <a:pPr marL="0" indent="0" algn="r">
              <a:buNone/>
            </a:pPr>
            <a:r>
              <a:rPr lang="ar-SA" dirty="0">
                <a:latin typeface="Calibri" panose="020F0502020204030204" pitchFamily="34" charset="0"/>
                <a:ea typeface="Calibri" panose="020F0502020204030204" pitchFamily="34" charset="0"/>
                <a:cs typeface="Calibri" panose="020F0502020204030204" pitchFamily="34" charset="0"/>
              </a:rPr>
              <a:t>التقييم </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DF023093-8980-C447-5905-21F38524B7D4}"/>
              </a:ext>
            </a:extLst>
          </p:cNvPr>
          <p:cNvSpPr txBox="1"/>
          <p:nvPr/>
        </p:nvSpPr>
        <p:spPr>
          <a:xfrm>
            <a:off x="9871221" y="3124216"/>
            <a:ext cx="1744017" cy="646331"/>
          </a:xfrm>
          <a:prstGeom prst="rect">
            <a:avLst/>
          </a:prstGeom>
          <a:noFill/>
        </p:spPr>
        <p:txBody>
          <a:bodyPr wrap="square">
            <a:spAutoFit/>
          </a:bodyPr>
          <a:lstStyle/>
          <a:p>
            <a:pPr marL="0" indent="0" algn="r">
              <a:buNone/>
            </a:pPr>
            <a:r>
              <a:rPr lang="ar-SA" b="1" dirty="0">
                <a:latin typeface="Calibri" panose="020F0502020204030204" pitchFamily="34" charset="0"/>
                <a:ea typeface="Calibri" panose="020F0502020204030204" pitchFamily="34" charset="0"/>
                <a:cs typeface="Calibri" panose="020F0502020204030204" pitchFamily="34" charset="0"/>
              </a:rPr>
              <a:t>الوحدة ١٠:</a:t>
            </a:r>
          </a:p>
          <a:p>
            <a:pPr marL="0" indent="0" algn="r">
              <a:buNone/>
            </a:pPr>
            <a:r>
              <a:rPr lang="en-GB" dirty="0" err="1">
                <a:latin typeface="Calibri" panose="020F0502020204030204" pitchFamily="34" charset="0"/>
                <a:ea typeface="Calibri" panose="020F0502020204030204" pitchFamily="34" charset="0"/>
                <a:cs typeface="Calibri" panose="020F0502020204030204" pitchFamily="34" charset="0"/>
              </a:rPr>
              <a:t>المتابعة</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والمراجعة</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15" name="Hexagon 14">
            <a:extLst>
              <a:ext uri="{FF2B5EF4-FFF2-40B4-BE49-F238E27FC236}">
                <a16:creationId xmlns:a16="http://schemas.microsoft.com/office/drawing/2014/main" id="{F14C94AB-DC9E-01DF-B78D-63F21B34A030}"/>
              </a:ext>
            </a:extLst>
          </p:cNvPr>
          <p:cNvSpPr/>
          <p:nvPr/>
        </p:nvSpPr>
        <p:spPr>
          <a:xfrm rot="1782986">
            <a:off x="3085661" y="4667059"/>
            <a:ext cx="1142910" cy="985264"/>
          </a:xfrm>
          <a:prstGeom prst="hexagon">
            <a:avLst>
              <a:gd name="adj" fmla="val 28965"/>
              <a:gd name="vf" fmla="val 11547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Hexagon 24">
            <a:extLst>
              <a:ext uri="{FF2B5EF4-FFF2-40B4-BE49-F238E27FC236}">
                <a16:creationId xmlns:a16="http://schemas.microsoft.com/office/drawing/2014/main" id="{76D2948C-FC06-A909-129D-17DCF8DDC4FF}"/>
              </a:ext>
            </a:extLst>
          </p:cNvPr>
          <p:cNvSpPr/>
          <p:nvPr/>
        </p:nvSpPr>
        <p:spPr>
          <a:xfrm rot="1782986">
            <a:off x="5876715" y="4667058"/>
            <a:ext cx="1142910" cy="985264"/>
          </a:xfrm>
          <a:prstGeom prst="hexagon">
            <a:avLst>
              <a:gd name="adj" fmla="val 28965"/>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xagon 27">
            <a:extLst>
              <a:ext uri="{FF2B5EF4-FFF2-40B4-BE49-F238E27FC236}">
                <a16:creationId xmlns:a16="http://schemas.microsoft.com/office/drawing/2014/main" id="{DF99183F-A2F9-585B-8DE0-C20755D254D7}"/>
              </a:ext>
            </a:extLst>
          </p:cNvPr>
          <p:cNvSpPr/>
          <p:nvPr/>
        </p:nvSpPr>
        <p:spPr>
          <a:xfrm rot="1782986">
            <a:off x="8809555" y="4667057"/>
            <a:ext cx="1142910" cy="985264"/>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TextBox 33">
            <a:extLst>
              <a:ext uri="{FF2B5EF4-FFF2-40B4-BE49-F238E27FC236}">
                <a16:creationId xmlns:a16="http://schemas.microsoft.com/office/drawing/2014/main" id="{429CFB46-D1A6-E1FB-CD30-EDBB5148D877}"/>
              </a:ext>
            </a:extLst>
          </p:cNvPr>
          <p:cNvSpPr txBox="1"/>
          <p:nvPr/>
        </p:nvSpPr>
        <p:spPr>
          <a:xfrm>
            <a:off x="4160695" y="4826945"/>
            <a:ext cx="1837643" cy="646331"/>
          </a:xfrm>
          <a:prstGeom prst="rect">
            <a:avLst/>
          </a:prstGeom>
          <a:noFill/>
        </p:spPr>
        <p:txBody>
          <a:bodyPr wrap="square">
            <a:spAutoFit/>
          </a:bodyPr>
          <a:lstStyle/>
          <a:p>
            <a:pPr marL="0" indent="0" algn="r" rtl="1">
              <a:buNone/>
            </a:pPr>
            <a:r>
              <a:rPr lang="en-GB" b="1" dirty="0" err="1">
                <a:latin typeface="Calibri" panose="020F0502020204030204" pitchFamily="34" charset="0"/>
                <a:ea typeface="Calibri" panose="020F0502020204030204" pitchFamily="34" charset="0"/>
                <a:cs typeface="Calibri" panose="020F0502020204030204" pitchFamily="34" charset="0"/>
              </a:rPr>
              <a:t>الوحدة</a:t>
            </a:r>
            <a:r>
              <a:rPr lang="en-GB" b="1" dirty="0">
                <a:latin typeface="Calibri" panose="020F0502020204030204" pitchFamily="34" charset="0"/>
                <a:ea typeface="Calibri" panose="020F0502020204030204" pitchFamily="34" charset="0"/>
                <a:cs typeface="Calibri" panose="020F0502020204030204" pitchFamily="34" charset="0"/>
              </a:rPr>
              <a:t> </a:t>
            </a:r>
            <a:r>
              <a:rPr lang="ar-SA" b="1" dirty="0">
                <a:latin typeface="Calibri" panose="020F0502020204030204" pitchFamily="34" charset="0"/>
                <a:ea typeface="Calibri" panose="020F0502020204030204" pitchFamily="34" charset="0"/>
                <a:cs typeface="Calibri" panose="020F0502020204030204" pitchFamily="34" charset="0"/>
              </a:rPr>
              <a:t>٥:</a:t>
            </a:r>
          </a:p>
          <a:p>
            <a:pPr marL="0" indent="0" algn="r" rtl="1">
              <a:buNone/>
            </a:pPr>
            <a:r>
              <a:rPr lang="ar-SA" dirty="0">
                <a:latin typeface="Calibri" panose="020F0502020204030204" pitchFamily="34" charset="0"/>
                <a:ea typeface="Calibri" panose="020F0502020204030204" pitchFamily="34" charset="0"/>
                <a:cs typeface="Calibri" panose="020F0502020204030204" pitchFamily="34" charset="0"/>
              </a:rPr>
              <a:t>ال</a:t>
            </a:r>
            <a:r>
              <a:rPr lang="en-GB" dirty="0" err="1">
                <a:latin typeface="Calibri" panose="020F0502020204030204" pitchFamily="34" charset="0"/>
                <a:ea typeface="Calibri" panose="020F0502020204030204" pitchFamily="34" charset="0"/>
                <a:cs typeface="Calibri" panose="020F0502020204030204" pitchFamily="34" charset="0"/>
              </a:rPr>
              <a:t>دعم</a:t>
            </a:r>
            <a:r>
              <a:rPr lang="en-GB" dirty="0">
                <a:latin typeface="Calibri" panose="020F0502020204030204" pitchFamily="34" charset="0"/>
                <a:ea typeface="Calibri" panose="020F0502020204030204" pitchFamily="34" charset="0"/>
                <a:cs typeface="Calibri" panose="020F0502020204030204" pitchFamily="34" charset="0"/>
              </a:rPr>
              <a:t> </a:t>
            </a:r>
            <a:r>
              <a:rPr lang="ar-SA" dirty="0">
                <a:latin typeface="Calibri" panose="020F0502020204030204" pitchFamily="34" charset="0"/>
                <a:ea typeface="Calibri" panose="020F0502020204030204" pitchFamily="34" charset="0"/>
                <a:cs typeface="Calibri" panose="020F0502020204030204" pitchFamily="34" charset="0"/>
              </a:rPr>
              <a:t>ال</a:t>
            </a:r>
            <a:r>
              <a:rPr lang="en-GB" dirty="0" err="1">
                <a:latin typeface="Calibri" panose="020F0502020204030204" pitchFamily="34" charset="0"/>
                <a:ea typeface="Calibri" panose="020F0502020204030204" pitchFamily="34" charset="0"/>
                <a:cs typeface="Calibri" panose="020F0502020204030204" pitchFamily="34" charset="0"/>
              </a:rPr>
              <a:t>فوري</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42B5B81A-2564-972A-9E98-4B26998B0DB2}"/>
              </a:ext>
            </a:extLst>
          </p:cNvPr>
          <p:cNvSpPr txBox="1"/>
          <p:nvPr/>
        </p:nvSpPr>
        <p:spPr>
          <a:xfrm>
            <a:off x="6946900" y="4826945"/>
            <a:ext cx="1837643" cy="646331"/>
          </a:xfrm>
          <a:prstGeom prst="rect">
            <a:avLst/>
          </a:prstGeom>
          <a:noFill/>
        </p:spPr>
        <p:txBody>
          <a:bodyPr wrap="square">
            <a:spAutoFit/>
          </a:bodyPr>
          <a:lstStyle/>
          <a:p>
            <a:pPr marL="0" indent="0" algn="r">
              <a:buNone/>
            </a:pPr>
            <a:r>
              <a:rPr lang="ar-SA" b="1" dirty="0">
                <a:latin typeface="Calibri" panose="020F0502020204030204" pitchFamily="34" charset="0"/>
                <a:ea typeface="Calibri" panose="020F0502020204030204" pitchFamily="34" charset="0"/>
                <a:cs typeface="Calibri" panose="020F0502020204030204" pitchFamily="34" charset="0"/>
              </a:rPr>
              <a:t>الوحدة ٨:</a:t>
            </a:r>
          </a:p>
          <a:p>
            <a:pPr marL="0" indent="0" algn="r">
              <a:buNone/>
            </a:pPr>
            <a:r>
              <a:rPr lang="ar-SA" dirty="0">
                <a:latin typeface="Calibri" panose="020F0502020204030204" pitchFamily="34" charset="0"/>
                <a:ea typeface="Calibri" panose="020F0502020204030204" pitchFamily="34" charset="0"/>
                <a:cs typeface="Calibri" panose="020F0502020204030204" pitchFamily="34" charset="0"/>
              </a:rPr>
              <a:t>خطة الحالة </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0D9A1BF7-BEB6-3A65-D95E-0369FC344826}"/>
              </a:ext>
            </a:extLst>
          </p:cNvPr>
          <p:cNvSpPr txBox="1"/>
          <p:nvPr/>
        </p:nvSpPr>
        <p:spPr>
          <a:xfrm>
            <a:off x="9871221" y="4826945"/>
            <a:ext cx="1837643" cy="646331"/>
          </a:xfrm>
          <a:prstGeom prst="rect">
            <a:avLst/>
          </a:prstGeom>
          <a:noFill/>
        </p:spPr>
        <p:txBody>
          <a:bodyPr wrap="square">
            <a:spAutoFit/>
          </a:bodyPr>
          <a:lstStyle/>
          <a:p>
            <a:pPr marL="0" indent="0" algn="r">
              <a:buNone/>
            </a:pPr>
            <a:r>
              <a:rPr lang="ar-SA" b="1" dirty="0">
                <a:latin typeface="Calibri" panose="020F0502020204030204" pitchFamily="34" charset="0"/>
                <a:ea typeface="Calibri" panose="020F0502020204030204" pitchFamily="34" charset="0"/>
                <a:cs typeface="Calibri" panose="020F0502020204030204" pitchFamily="34" charset="0"/>
              </a:rPr>
              <a:t>الوحدة ١١:</a:t>
            </a:r>
          </a:p>
          <a:p>
            <a:pPr marL="0" indent="0" algn="r">
              <a:buNone/>
            </a:pPr>
            <a:r>
              <a:rPr lang="ar-SA" b="1" dirty="0">
                <a:latin typeface="Calibri" panose="020F0502020204030204" pitchFamily="34" charset="0"/>
                <a:ea typeface="Calibri" panose="020F0502020204030204" pitchFamily="34" charset="0"/>
                <a:cs typeface="Calibri" panose="020F0502020204030204" pitchFamily="34" charset="0"/>
              </a:rPr>
              <a:t>إ</a:t>
            </a:r>
            <a:r>
              <a:rPr lang="ar-SA" dirty="0">
                <a:latin typeface="Calibri" panose="020F0502020204030204" pitchFamily="34" charset="0"/>
                <a:ea typeface="Calibri" panose="020F0502020204030204" pitchFamily="34" charset="0"/>
                <a:cs typeface="Calibri" panose="020F0502020204030204" pitchFamily="34" charset="0"/>
              </a:rPr>
              <a:t>غلاق الحالة</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E5AF1416-66D4-5C03-DB7E-F8590C8D5EDC}"/>
              </a:ext>
            </a:extLst>
          </p:cNvPr>
          <p:cNvGrpSpPr/>
          <p:nvPr/>
        </p:nvGrpSpPr>
        <p:grpSpPr>
          <a:xfrm>
            <a:off x="705900" y="1548611"/>
            <a:ext cx="453616" cy="608826"/>
            <a:chOff x="5673592" y="7611394"/>
            <a:chExt cx="814830" cy="1093633"/>
          </a:xfrm>
          <a:solidFill>
            <a:schemeClr val="bg1"/>
          </a:solidFill>
        </p:grpSpPr>
        <p:sp>
          <p:nvSpPr>
            <p:cNvPr id="6" name="Round Same Side Corner Rectangle 35">
              <a:extLst>
                <a:ext uri="{FF2B5EF4-FFF2-40B4-BE49-F238E27FC236}">
                  <a16:creationId xmlns:a16="http://schemas.microsoft.com/office/drawing/2014/main" id="{4B2B448F-143A-2134-0471-86028ADBA914}"/>
                </a:ext>
              </a:extLst>
            </p:cNvPr>
            <p:cNvSpPr/>
            <p:nvPr/>
          </p:nvSpPr>
          <p:spPr>
            <a:xfrm>
              <a:off x="5675993" y="8360881"/>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99B550E8-D4C2-AE65-B0D6-78A9B458B0D0}"/>
                </a:ext>
              </a:extLst>
            </p:cNvPr>
            <p:cNvSpPr/>
            <p:nvPr/>
          </p:nvSpPr>
          <p:spPr>
            <a:xfrm>
              <a:off x="5673592" y="7977240"/>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CA"/>
            </a:p>
          </p:txBody>
        </p:sp>
        <p:sp>
          <p:nvSpPr>
            <p:cNvPr id="8" name="Round Same Side Corner Rectangle 37">
              <a:extLst>
                <a:ext uri="{FF2B5EF4-FFF2-40B4-BE49-F238E27FC236}">
                  <a16:creationId xmlns:a16="http://schemas.microsoft.com/office/drawing/2014/main" id="{8728BC16-BA87-0D9B-02EA-0A00105334FF}"/>
                </a:ext>
              </a:extLst>
            </p:cNvPr>
            <p:cNvSpPr/>
            <p:nvPr/>
          </p:nvSpPr>
          <p:spPr>
            <a:xfrm>
              <a:off x="6163413" y="7995034"/>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CA"/>
            </a:p>
          </p:txBody>
        </p:sp>
        <p:sp>
          <p:nvSpPr>
            <p:cNvPr id="9" name="Oval 8">
              <a:extLst>
                <a:ext uri="{FF2B5EF4-FFF2-40B4-BE49-F238E27FC236}">
                  <a16:creationId xmlns:a16="http://schemas.microsoft.com/office/drawing/2014/main" id="{4C89B02A-7DDE-F3D3-3150-615DE07B47C2}"/>
                </a:ext>
              </a:extLst>
            </p:cNvPr>
            <p:cNvSpPr/>
            <p:nvPr/>
          </p:nvSpPr>
          <p:spPr>
            <a:xfrm>
              <a:off x="6161012" y="7611394"/>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 Same Side Corner Rectangle 43">
              <a:extLst>
                <a:ext uri="{FF2B5EF4-FFF2-40B4-BE49-F238E27FC236}">
                  <a16:creationId xmlns:a16="http://schemas.microsoft.com/office/drawing/2014/main" id="{43D5C1AE-4986-EDC5-9801-FBB0754E7E1A}"/>
                </a:ext>
              </a:extLst>
            </p:cNvPr>
            <p:cNvSpPr/>
            <p:nvPr/>
          </p:nvSpPr>
          <p:spPr>
            <a:xfrm rot="12859561">
              <a:off x="6099610" y="8091090"/>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ound Same Side Corner Rectangle 44">
              <a:extLst>
                <a:ext uri="{FF2B5EF4-FFF2-40B4-BE49-F238E27FC236}">
                  <a16:creationId xmlns:a16="http://schemas.microsoft.com/office/drawing/2014/main" id="{0DD4F887-CD25-1B28-50E3-98CDAE150429}"/>
                </a:ext>
              </a:extLst>
            </p:cNvPr>
            <p:cNvSpPr/>
            <p:nvPr/>
          </p:nvSpPr>
          <p:spPr>
            <a:xfrm rot="14101202">
              <a:off x="5992187" y="8234266"/>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CA"/>
            </a:p>
          </p:txBody>
        </p:sp>
      </p:grpSp>
      <p:grpSp>
        <p:nvGrpSpPr>
          <p:cNvPr id="43" name="Group 42">
            <a:extLst>
              <a:ext uri="{FF2B5EF4-FFF2-40B4-BE49-F238E27FC236}">
                <a16:creationId xmlns:a16="http://schemas.microsoft.com/office/drawing/2014/main" id="{62A1116B-A616-D7D5-C4C9-248A5826DB97}"/>
              </a:ext>
            </a:extLst>
          </p:cNvPr>
          <p:cNvGrpSpPr/>
          <p:nvPr/>
        </p:nvGrpSpPr>
        <p:grpSpPr>
          <a:xfrm>
            <a:off x="712634" y="3209929"/>
            <a:ext cx="529226" cy="460880"/>
            <a:chOff x="7499908" y="5144367"/>
            <a:chExt cx="702781" cy="580839"/>
          </a:xfrm>
        </p:grpSpPr>
        <p:grpSp>
          <p:nvGrpSpPr>
            <p:cNvPr id="18" name="Group 17">
              <a:extLst>
                <a:ext uri="{FF2B5EF4-FFF2-40B4-BE49-F238E27FC236}">
                  <a16:creationId xmlns:a16="http://schemas.microsoft.com/office/drawing/2014/main" id="{E9BDFC4D-FCAC-57AC-798D-44E8E672B0BC}"/>
                </a:ext>
              </a:extLst>
            </p:cNvPr>
            <p:cNvGrpSpPr/>
            <p:nvPr/>
          </p:nvGrpSpPr>
          <p:grpSpPr>
            <a:xfrm>
              <a:off x="7499908" y="5144367"/>
              <a:ext cx="702781" cy="580839"/>
              <a:chOff x="5957706" y="3325646"/>
              <a:chExt cx="2611796" cy="1892062"/>
            </a:xfrm>
            <a:solidFill>
              <a:schemeClr val="bg1"/>
            </a:solidFill>
          </p:grpSpPr>
          <p:sp>
            <p:nvSpPr>
              <p:cNvPr id="22" name="Rectangle: Rounded Corners 21">
                <a:extLst>
                  <a:ext uri="{FF2B5EF4-FFF2-40B4-BE49-F238E27FC236}">
                    <a16:creationId xmlns:a16="http://schemas.microsoft.com/office/drawing/2014/main" id="{B9DEB6C1-325B-C666-304A-48C6317BDA02}"/>
                  </a:ext>
                </a:extLst>
              </p:cNvPr>
              <p:cNvSpPr/>
              <p:nvPr/>
            </p:nvSpPr>
            <p:spPr>
              <a:xfrm>
                <a:off x="5957706" y="3547504"/>
                <a:ext cx="2611796" cy="16702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schemeClr val="bg1"/>
                  </a:solidFill>
                  <a:latin typeface="Helvetica Neue"/>
                </a:endParaRPr>
              </a:p>
            </p:txBody>
          </p:sp>
          <p:sp>
            <p:nvSpPr>
              <p:cNvPr id="29" name="Rectangle: Top Corners Rounded 28">
                <a:extLst>
                  <a:ext uri="{FF2B5EF4-FFF2-40B4-BE49-F238E27FC236}">
                    <a16:creationId xmlns:a16="http://schemas.microsoft.com/office/drawing/2014/main" id="{26235C10-2227-3C45-4A3E-66B13297E934}"/>
                  </a:ext>
                </a:extLst>
              </p:cNvPr>
              <p:cNvSpPr/>
              <p:nvPr/>
            </p:nvSpPr>
            <p:spPr>
              <a:xfrm>
                <a:off x="5957706" y="3325646"/>
                <a:ext cx="538650" cy="515820"/>
              </a:xfrm>
              <a:prstGeom prst="round2Same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sp>
          <p:nvSpPr>
            <p:cNvPr id="41" name="Round Same Side Corner Rectangle 35">
              <a:extLst>
                <a:ext uri="{FF2B5EF4-FFF2-40B4-BE49-F238E27FC236}">
                  <a16:creationId xmlns:a16="http://schemas.microsoft.com/office/drawing/2014/main" id="{DF7E209D-07AF-327A-1DBB-C6566B232E57}"/>
                </a:ext>
              </a:extLst>
            </p:cNvPr>
            <p:cNvSpPr/>
            <p:nvPr/>
          </p:nvSpPr>
          <p:spPr>
            <a:xfrm>
              <a:off x="7761324" y="5516290"/>
              <a:ext cx="180932" cy="134310"/>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Oval 41">
              <a:extLst>
                <a:ext uri="{FF2B5EF4-FFF2-40B4-BE49-F238E27FC236}">
                  <a16:creationId xmlns:a16="http://schemas.microsoft.com/office/drawing/2014/main" id="{636472DE-455C-BC6B-B9C0-637F02AF763E}"/>
                </a:ext>
              </a:extLst>
            </p:cNvPr>
            <p:cNvSpPr/>
            <p:nvPr/>
          </p:nvSpPr>
          <p:spPr>
            <a:xfrm>
              <a:off x="7759987" y="5302717"/>
              <a:ext cx="182269" cy="17776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6" name="Google Shape;321;p4">
            <a:extLst>
              <a:ext uri="{FF2B5EF4-FFF2-40B4-BE49-F238E27FC236}">
                <a16:creationId xmlns:a16="http://schemas.microsoft.com/office/drawing/2014/main" id="{251A2DD2-AB2E-D6AD-D89D-EA5F23DAB494}"/>
              </a:ext>
            </a:extLst>
          </p:cNvPr>
          <p:cNvSpPr/>
          <p:nvPr/>
        </p:nvSpPr>
        <p:spPr>
          <a:xfrm>
            <a:off x="3361404" y="1658234"/>
            <a:ext cx="385053" cy="296921"/>
          </a:xfrm>
          <a:prstGeom prst="wedgeRoundRectCallou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9" name="Google Shape;322;p4">
            <a:extLst>
              <a:ext uri="{FF2B5EF4-FFF2-40B4-BE49-F238E27FC236}">
                <a16:creationId xmlns:a16="http://schemas.microsoft.com/office/drawing/2014/main" id="{E9F5336D-67A9-B132-245E-F346618513ED}"/>
              </a:ext>
            </a:extLst>
          </p:cNvPr>
          <p:cNvSpPr/>
          <p:nvPr/>
        </p:nvSpPr>
        <p:spPr>
          <a:xfrm>
            <a:off x="3622363" y="1842298"/>
            <a:ext cx="385053" cy="296921"/>
          </a:xfrm>
          <a:prstGeom prst="wedgeRoundRectCallout">
            <a:avLst>
              <a:gd name="adj1" fmla="val 59833"/>
              <a:gd name="adj2" fmla="val 21866"/>
              <a:gd name="adj3" fmla="val 16667"/>
            </a:avLst>
          </a:prstGeom>
          <a:solidFill>
            <a:schemeClr val="bg1"/>
          </a:solidFill>
          <a:ln w="57150" cap="flat" cmpd="sng">
            <a:solidFill>
              <a:schemeClr val="accent3">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2" name="Group 51">
            <a:extLst>
              <a:ext uri="{FF2B5EF4-FFF2-40B4-BE49-F238E27FC236}">
                <a16:creationId xmlns:a16="http://schemas.microsoft.com/office/drawing/2014/main" id="{54EAA6D3-B0CF-65C4-D0AF-5E80948A6FFA}"/>
              </a:ext>
            </a:extLst>
          </p:cNvPr>
          <p:cNvGrpSpPr/>
          <p:nvPr/>
        </p:nvGrpSpPr>
        <p:grpSpPr>
          <a:xfrm>
            <a:off x="3361404" y="3236643"/>
            <a:ext cx="639994" cy="562238"/>
            <a:chOff x="3370418" y="3012992"/>
            <a:chExt cx="385258" cy="321207"/>
          </a:xfrm>
        </p:grpSpPr>
        <p:sp>
          <p:nvSpPr>
            <p:cNvPr id="50" name="Heart 49">
              <a:extLst>
                <a:ext uri="{FF2B5EF4-FFF2-40B4-BE49-F238E27FC236}">
                  <a16:creationId xmlns:a16="http://schemas.microsoft.com/office/drawing/2014/main" id="{CE66920D-4985-CB44-E143-40740B646F25}"/>
                </a:ext>
              </a:extLst>
            </p:cNvPr>
            <p:cNvSpPr/>
            <p:nvPr/>
          </p:nvSpPr>
          <p:spPr>
            <a:xfrm>
              <a:off x="3370418" y="3012992"/>
              <a:ext cx="385258" cy="321207"/>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L-Shape 50">
              <a:extLst>
                <a:ext uri="{FF2B5EF4-FFF2-40B4-BE49-F238E27FC236}">
                  <a16:creationId xmlns:a16="http://schemas.microsoft.com/office/drawing/2014/main" id="{212824E9-94D1-7F9A-4C1B-DDBEF3B7F19B}"/>
                </a:ext>
              </a:extLst>
            </p:cNvPr>
            <p:cNvSpPr/>
            <p:nvPr/>
          </p:nvSpPr>
          <p:spPr>
            <a:xfrm rot="18361091">
              <a:off x="3505897" y="3140174"/>
              <a:ext cx="143017" cy="72785"/>
            </a:xfrm>
            <a:prstGeom prst="corner">
              <a:avLst>
                <a:gd name="adj1" fmla="val 42208"/>
                <a:gd name="adj2" fmla="val 4335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61" name="Group 60">
            <a:extLst>
              <a:ext uri="{FF2B5EF4-FFF2-40B4-BE49-F238E27FC236}">
                <a16:creationId xmlns:a16="http://schemas.microsoft.com/office/drawing/2014/main" id="{F491F275-4C86-3772-4A4E-9A6B30BBBE81}"/>
              </a:ext>
            </a:extLst>
          </p:cNvPr>
          <p:cNvGrpSpPr/>
          <p:nvPr/>
        </p:nvGrpSpPr>
        <p:grpSpPr>
          <a:xfrm>
            <a:off x="3440959" y="4880742"/>
            <a:ext cx="452982" cy="576308"/>
            <a:chOff x="6583595" y="3385093"/>
            <a:chExt cx="936987" cy="1192085"/>
          </a:xfrm>
        </p:grpSpPr>
        <p:grpSp>
          <p:nvGrpSpPr>
            <p:cNvPr id="62" name="Group 61">
              <a:extLst>
                <a:ext uri="{FF2B5EF4-FFF2-40B4-BE49-F238E27FC236}">
                  <a16:creationId xmlns:a16="http://schemas.microsoft.com/office/drawing/2014/main" id="{C84B0580-99DE-5134-0975-51619C4D4155}"/>
                </a:ext>
              </a:extLst>
            </p:cNvPr>
            <p:cNvGrpSpPr/>
            <p:nvPr/>
          </p:nvGrpSpPr>
          <p:grpSpPr>
            <a:xfrm>
              <a:off x="6583595" y="3385093"/>
              <a:ext cx="936987" cy="1121072"/>
              <a:chOff x="2780231" y="3039417"/>
              <a:chExt cx="1162307" cy="1390660"/>
            </a:xfrm>
          </p:grpSpPr>
          <p:sp>
            <p:nvSpPr>
              <p:cNvPr id="64" name="Rectangle 63">
                <a:extLst>
                  <a:ext uri="{FF2B5EF4-FFF2-40B4-BE49-F238E27FC236}">
                    <a16:creationId xmlns:a16="http://schemas.microsoft.com/office/drawing/2014/main" id="{10219EB2-0BD7-5A0D-6A43-23ECDDC3B4C0}"/>
                  </a:ext>
                </a:extLst>
              </p:cNvPr>
              <p:cNvSpPr/>
              <p:nvPr/>
            </p:nvSpPr>
            <p:spPr>
              <a:xfrm>
                <a:off x="2780231" y="3268017"/>
                <a:ext cx="1162307" cy="862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5" name="Flowchart: Stored Data 64">
                <a:extLst>
                  <a:ext uri="{FF2B5EF4-FFF2-40B4-BE49-F238E27FC236}">
                    <a16:creationId xmlns:a16="http://schemas.microsoft.com/office/drawing/2014/main" id="{B28DDF5D-63E9-339C-CC2A-991A41D87334}"/>
                  </a:ext>
                </a:extLst>
              </p:cNvPr>
              <p:cNvSpPr/>
              <p:nvPr/>
            </p:nvSpPr>
            <p:spPr>
              <a:xfrm rot="13989466">
                <a:off x="3349123" y="3854894"/>
                <a:ext cx="426233" cy="724133"/>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Flowchart: Stored Data 65">
                <a:extLst>
                  <a:ext uri="{FF2B5EF4-FFF2-40B4-BE49-F238E27FC236}">
                    <a16:creationId xmlns:a16="http://schemas.microsoft.com/office/drawing/2014/main" id="{BBCCA38E-1FDD-C8BE-8EBF-4EC44B1801E5}"/>
                  </a:ext>
                </a:extLst>
              </p:cNvPr>
              <p:cNvSpPr/>
              <p:nvPr/>
            </p:nvSpPr>
            <p:spPr>
              <a:xfrm rot="18421343">
                <a:off x="2946281" y="3849609"/>
                <a:ext cx="426233" cy="724134"/>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ectangle 66">
                <a:extLst>
                  <a:ext uri="{FF2B5EF4-FFF2-40B4-BE49-F238E27FC236}">
                    <a16:creationId xmlns:a16="http://schemas.microsoft.com/office/drawing/2014/main" id="{F9AB17AD-9B0B-97E1-B2A7-7D2B3538C460}"/>
                  </a:ext>
                </a:extLst>
              </p:cNvPr>
              <p:cNvSpPr/>
              <p:nvPr/>
            </p:nvSpPr>
            <p:spPr>
              <a:xfrm>
                <a:off x="2966276" y="3704343"/>
                <a:ext cx="790215" cy="507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Isosceles Triangle 67">
                <a:extLst>
                  <a:ext uri="{FF2B5EF4-FFF2-40B4-BE49-F238E27FC236}">
                    <a16:creationId xmlns:a16="http://schemas.microsoft.com/office/drawing/2014/main" id="{270E8F38-88F8-8E15-AA0A-DA5A5A00CD35}"/>
                  </a:ext>
                </a:extLst>
              </p:cNvPr>
              <p:cNvSpPr/>
              <p:nvPr/>
            </p:nvSpPr>
            <p:spPr>
              <a:xfrm>
                <a:off x="2780231" y="3039417"/>
                <a:ext cx="1162307" cy="228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3" name="Plus Sign 62">
              <a:extLst>
                <a:ext uri="{FF2B5EF4-FFF2-40B4-BE49-F238E27FC236}">
                  <a16:creationId xmlns:a16="http://schemas.microsoft.com/office/drawing/2014/main" id="{9040FD25-D415-C40D-9ACC-067D09A6F630}"/>
                </a:ext>
              </a:extLst>
            </p:cNvPr>
            <p:cNvSpPr/>
            <p:nvPr/>
          </p:nvSpPr>
          <p:spPr>
            <a:xfrm>
              <a:off x="6602642" y="3392652"/>
              <a:ext cx="886622" cy="1184526"/>
            </a:xfrm>
            <a:prstGeom prst="mathPlus">
              <a:avLst>
                <a:gd name="adj1" fmla="val 1701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69" name="Freeform: Shape 68">
            <a:extLst>
              <a:ext uri="{FF2B5EF4-FFF2-40B4-BE49-F238E27FC236}">
                <a16:creationId xmlns:a16="http://schemas.microsoft.com/office/drawing/2014/main" id="{D71AEFB8-91BD-6934-DB9A-C133E1B6510D}"/>
              </a:ext>
            </a:extLst>
          </p:cNvPr>
          <p:cNvSpPr/>
          <p:nvPr/>
        </p:nvSpPr>
        <p:spPr>
          <a:xfrm>
            <a:off x="6317641" y="1627191"/>
            <a:ext cx="292269" cy="606090"/>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0" name="Group 69">
            <a:extLst>
              <a:ext uri="{FF2B5EF4-FFF2-40B4-BE49-F238E27FC236}">
                <a16:creationId xmlns:a16="http://schemas.microsoft.com/office/drawing/2014/main" id="{E282235B-E421-CA5A-BA89-A675CBE28197}"/>
              </a:ext>
            </a:extLst>
          </p:cNvPr>
          <p:cNvGrpSpPr/>
          <p:nvPr/>
        </p:nvGrpSpPr>
        <p:grpSpPr>
          <a:xfrm rot="21023167">
            <a:off x="6241806" y="3149429"/>
            <a:ext cx="418629" cy="534836"/>
            <a:chOff x="2624677" y="2611508"/>
            <a:chExt cx="1684492" cy="2042442"/>
          </a:xfrm>
        </p:grpSpPr>
        <p:sp>
          <p:nvSpPr>
            <p:cNvPr id="77" name="Rectangle: Single Corner Snipped 76">
              <a:extLst>
                <a:ext uri="{FF2B5EF4-FFF2-40B4-BE49-F238E27FC236}">
                  <a16:creationId xmlns:a16="http://schemas.microsoft.com/office/drawing/2014/main" id="{E5B725B9-F754-78AB-725D-A905F9530067}"/>
                </a:ext>
              </a:extLst>
            </p:cNvPr>
            <p:cNvSpPr/>
            <p:nvPr/>
          </p:nvSpPr>
          <p:spPr>
            <a:xfrm rot="582585">
              <a:off x="2624677" y="2611508"/>
              <a:ext cx="1684492" cy="2042442"/>
            </a:xfrm>
            <a:prstGeom prst="snip1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2" name="Group 71">
              <a:extLst>
                <a:ext uri="{FF2B5EF4-FFF2-40B4-BE49-F238E27FC236}">
                  <a16:creationId xmlns:a16="http://schemas.microsoft.com/office/drawing/2014/main" id="{87E928AD-D2B7-6FE9-468F-79EE5C18F126}"/>
                </a:ext>
              </a:extLst>
            </p:cNvPr>
            <p:cNvGrpSpPr/>
            <p:nvPr/>
          </p:nvGrpSpPr>
          <p:grpSpPr>
            <a:xfrm rot="619501">
              <a:off x="3224740" y="3087487"/>
              <a:ext cx="506112" cy="1135919"/>
              <a:chOff x="5960193" y="3632823"/>
              <a:chExt cx="324376" cy="728030"/>
            </a:xfrm>
            <a:solidFill>
              <a:schemeClr val="bg1"/>
            </a:solidFill>
          </p:grpSpPr>
          <p:sp>
            <p:nvSpPr>
              <p:cNvPr id="73" name="Round Same Side Corner Rectangle 46">
                <a:extLst>
                  <a:ext uri="{FF2B5EF4-FFF2-40B4-BE49-F238E27FC236}">
                    <a16:creationId xmlns:a16="http://schemas.microsoft.com/office/drawing/2014/main" id="{C6498B04-3D15-960B-5E61-E1C9F1A6F364}"/>
                  </a:ext>
                </a:extLst>
              </p:cNvPr>
              <p:cNvSpPr/>
              <p:nvPr/>
            </p:nvSpPr>
            <p:spPr>
              <a:xfrm>
                <a:off x="5962575" y="4012912"/>
                <a:ext cx="320731" cy="347941"/>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Oval 73">
                <a:extLst>
                  <a:ext uri="{FF2B5EF4-FFF2-40B4-BE49-F238E27FC236}">
                    <a16:creationId xmlns:a16="http://schemas.microsoft.com/office/drawing/2014/main" id="{F0E1B62A-82E6-5D3E-895E-6D0332D86526}"/>
                  </a:ext>
                </a:extLst>
              </p:cNvPr>
              <p:cNvSpPr/>
              <p:nvPr/>
            </p:nvSpPr>
            <p:spPr>
              <a:xfrm rot="21557332">
                <a:off x="5960193" y="3632823"/>
                <a:ext cx="324376" cy="32437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grpSp>
      <p:grpSp>
        <p:nvGrpSpPr>
          <p:cNvPr id="78" name="Group 77">
            <a:extLst>
              <a:ext uri="{FF2B5EF4-FFF2-40B4-BE49-F238E27FC236}">
                <a16:creationId xmlns:a16="http://schemas.microsoft.com/office/drawing/2014/main" id="{CEA6778F-BEB4-7291-47CD-5DE73C566DEC}"/>
              </a:ext>
            </a:extLst>
          </p:cNvPr>
          <p:cNvGrpSpPr/>
          <p:nvPr/>
        </p:nvGrpSpPr>
        <p:grpSpPr>
          <a:xfrm>
            <a:off x="6184214" y="4925287"/>
            <a:ext cx="484979" cy="516618"/>
            <a:chOff x="7892902" y="1235921"/>
            <a:chExt cx="1061882" cy="1131157"/>
          </a:xfrm>
          <a:solidFill>
            <a:schemeClr val="bg1"/>
          </a:solidFill>
        </p:grpSpPr>
        <p:sp>
          <p:nvSpPr>
            <p:cNvPr id="79" name="Arrow: Down 78">
              <a:extLst>
                <a:ext uri="{FF2B5EF4-FFF2-40B4-BE49-F238E27FC236}">
                  <a16:creationId xmlns:a16="http://schemas.microsoft.com/office/drawing/2014/main" id="{EF6DB6C8-7845-B9DA-0C71-1E1A583BE2A6}"/>
                </a:ext>
              </a:extLst>
            </p:cNvPr>
            <p:cNvSpPr/>
            <p:nvPr/>
          </p:nvSpPr>
          <p:spPr>
            <a:xfrm rot="5400000">
              <a:off x="8306379" y="1225937"/>
              <a:ext cx="303317" cy="32328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0" name="Arrow: Bent 79">
              <a:extLst>
                <a:ext uri="{FF2B5EF4-FFF2-40B4-BE49-F238E27FC236}">
                  <a16:creationId xmlns:a16="http://schemas.microsoft.com/office/drawing/2014/main" id="{2A0025AC-0C46-7BF0-32D0-B63161DF1B2E}"/>
                </a:ext>
              </a:extLst>
            </p:cNvPr>
            <p:cNvSpPr/>
            <p:nvPr/>
          </p:nvSpPr>
          <p:spPr>
            <a:xfrm flipV="1">
              <a:off x="7964825" y="1317951"/>
              <a:ext cx="663141" cy="675035"/>
            </a:xfrm>
            <a:prstGeom prst="ben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1" name="Arrow: Bent 80">
              <a:extLst>
                <a:ext uri="{FF2B5EF4-FFF2-40B4-BE49-F238E27FC236}">
                  <a16:creationId xmlns:a16="http://schemas.microsoft.com/office/drawing/2014/main" id="{1F9E5314-08B4-B742-9931-42D9BACC121A}"/>
                </a:ext>
              </a:extLst>
            </p:cNvPr>
            <p:cNvSpPr/>
            <p:nvPr/>
          </p:nvSpPr>
          <p:spPr>
            <a:xfrm flipH="1" flipV="1">
              <a:off x="8394122" y="1670575"/>
              <a:ext cx="541443" cy="675035"/>
            </a:xfrm>
            <a:prstGeom prst="bentArrow">
              <a:avLst>
                <a:gd name="adj1" fmla="val 31450"/>
                <a:gd name="adj2" fmla="val 28225"/>
                <a:gd name="adj3" fmla="val 2500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2" name="Plus Sign 81">
              <a:extLst>
                <a:ext uri="{FF2B5EF4-FFF2-40B4-BE49-F238E27FC236}">
                  <a16:creationId xmlns:a16="http://schemas.microsoft.com/office/drawing/2014/main" id="{3A02A640-731D-0E51-740F-950CF6346047}"/>
                </a:ext>
              </a:extLst>
            </p:cNvPr>
            <p:cNvSpPr/>
            <p:nvPr/>
          </p:nvSpPr>
          <p:spPr>
            <a:xfrm rot="2700000">
              <a:off x="7897288" y="1984220"/>
              <a:ext cx="378472" cy="387244"/>
            </a:xfrm>
            <a:prstGeom prst="mathPlus">
              <a:avLst>
                <a:gd name="adj1" fmla="val 204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3" name="Circle: Hollow 82">
              <a:extLst>
                <a:ext uri="{FF2B5EF4-FFF2-40B4-BE49-F238E27FC236}">
                  <a16:creationId xmlns:a16="http://schemas.microsoft.com/office/drawing/2014/main" id="{66F93463-4710-FB04-B285-75E6680A0134}"/>
                </a:ext>
              </a:extLst>
            </p:cNvPr>
            <p:cNvSpPr/>
            <p:nvPr/>
          </p:nvSpPr>
          <p:spPr>
            <a:xfrm>
              <a:off x="8741260" y="1268041"/>
              <a:ext cx="213524" cy="213524"/>
            </a:xfrm>
            <a:prstGeom prst="donut">
              <a:avLst>
                <a:gd name="adj" fmla="val 321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grpSp>
        <p:nvGrpSpPr>
          <p:cNvPr id="84" name="Group 83">
            <a:extLst>
              <a:ext uri="{FF2B5EF4-FFF2-40B4-BE49-F238E27FC236}">
                <a16:creationId xmlns:a16="http://schemas.microsoft.com/office/drawing/2014/main" id="{85E6C492-D54B-25BF-7763-27C343B4EB43}"/>
              </a:ext>
            </a:extLst>
          </p:cNvPr>
          <p:cNvGrpSpPr/>
          <p:nvPr/>
        </p:nvGrpSpPr>
        <p:grpSpPr>
          <a:xfrm>
            <a:off x="9073000" y="1599057"/>
            <a:ext cx="607520" cy="534408"/>
            <a:chOff x="6770748" y="1158240"/>
            <a:chExt cx="1274726" cy="1121318"/>
          </a:xfrm>
          <a:solidFill>
            <a:schemeClr val="bg1"/>
          </a:solidFill>
        </p:grpSpPr>
        <p:grpSp>
          <p:nvGrpSpPr>
            <p:cNvPr id="85" name="Group 84">
              <a:extLst>
                <a:ext uri="{FF2B5EF4-FFF2-40B4-BE49-F238E27FC236}">
                  <a16:creationId xmlns:a16="http://schemas.microsoft.com/office/drawing/2014/main" id="{02240EE6-D4DD-EEC6-F661-32258D070D86}"/>
                </a:ext>
              </a:extLst>
            </p:cNvPr>
            <p:cNvGrpSpPr/>
            <p:nvPr/>
          </p:nvGrpSpPr>
          <p:grpSpPr>
            <a:xfrm rot="5400000">
              <a:off x="7128520" y="1362604"/>
              <a:ext cx="559182" cy="1274726"/>
              <a:chOff x="8619006" y="1366612"/>
              <a:chExt cx="416505" cy="949476"/>
            </a:xfrm>
            <a:grpFill/>
          </p:grpSpPr>
          <p:sp>
            <p:nvSpPr>
              <p:cNvPr id="87" name="Rectangle: Rounded Corners 86">
                <a:extLst>
                  <a:ext uri="{FF2B5EF4-FFF2-40B4-BE49-F238E27FC236}">
                    <a16:creationId xmlns:a16="http://schemas.microsoft.com/office/drawing/2014/main" id="{2271C07C-5367-D5DE-8815-094EF34BDD6A}"/>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8" name="Rectangle: Rounded Corners 87">
                <a:extLst>
                  <a:ext uri="{FF2B5EF4-FFF2-40B4-BE49-F238E27FC236}">
                    <a16:creationId xmlns:a16="http://schemas.microsoft.com/office/drawing/2014/main" id="{B2775634-2561-3C89-0A1D-B06BE7F89C9E}"/>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9" name="Rectangle: Rounded Corners 88">
                <a:extLst>
                  <a:ext uri="{FF2B5EF4-FFF2-40B4-BE49-F238E27FC236}">
                    <a16:creationId xmlns:a16="http://schemas.microsoft.com/office/drawing/2014/main" id="{5144E214-6D0E-07D6-F22E-8FD87C2C5CB2}"/>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0" name="Flowchart: Manual Input 89">
                <a:extLst>
                  <a:ext uri="{FF2B5EF4-FFF2-40B4-BE49-F238E27FC236}">
                    <a16:creationId xmlns:a16="http://schemas.microsoft.com/office/drawing/2014/main" id="{FAC52391-AF04-22DA-4F36-832F5314D18E}"/>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1" name="Rectangle 90">
                <a:extLst>
                  <a:ext uri="{FF2B5EF4-FFF2-40B4-BE49-F238E27FC236}">
                    <a16:creationId xmlns:a16="http://schemas.microsoft.com/office/drawing/2014/main" id="{FA86C8EB-F291-8B37-01E1-6E7339976DEA}"/>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86" name="Circle: Hollow 85">
              <a:extLst>
                <a:ext uri="{FF2B5EF4-FFF2-40B4-BE49-F238E27FC236}">
                  <a16:creationId xmlns:a16="http://schemas.microsoft.com/office/drawing/2014/main" id="{7CC5E607-C1D8-61C2-1DE3-50C75BDF4D4A}"/>
                </a:ext>
              </a:extLst>
            </p:cNvPr>
            <p:cNvSpPr/>
            <p:nvPr/>
          </p:nvSpPr>
          <p:spPr>
            <a:xfrm>
              <a:off x="7271980" y="1158240"/>
              <a:ext cx="566129" cy="566129"/>
            </a:xfrm>
            <a:prstGeom prst="donut">
              <a:avLst>
                <a:gd name="adj" fmla="val 31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cxnSp>
        <p:nvCxnSpPr>
          <p:cNvPr id="94" name="Straight Arrow Connector 93">
            <a:extLst>
              <a:ext uri="{FF2B5EF4-FFF2-40B4-BE49-F238E27FC236}">
                <a16:creationId xmlns:a16="http://schemas.microsoft.com/office/drawing/2014/main" id="{255FE4F0-79E9-1710-FD06-AC18FFBCBA05}"/>
              </a:ext>
            </a:extLst>
          </p:cNvPr>
          <p:cNvCxnSpPr>
            <a:cxnSpLocks/>
          </p:cNvCxnSpPr>
          <p:nvPr/>
        </p:nvCxnSpPr>
        <p:spPr>
          <a:xfrm flipV="1">
            <a:off x="9356440" y="3124216"/>
            <a:ext cx="0" cy="63230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5" name="Freeform: Shape 94">
            <a:extLst>
              <a:ext uri="{FF2B5EF4-FFF2-40B4-BE49-F238E27FC236}">
                <a16:creationId xmlns:a16="http://schemas.microsoft.com/office/drawing/2014/main" id="{642B3857-F15C-A28C-E306-543DB8B3E2A1}"/>
              </a:ext>
            </a:extLst>
          </p:cNvPr>
          <p:cNvSpPr/>
          <p:nvPr/>
        </p:nvSpPr>
        <p:spPr>
          <a:xfrm>
            <a:off x="9062720" y="3318214"/>
            <a:ext cx="167777" cy="438912"/>
          </a:xfrm>
          <a:custGeom>
            <a:avLst/>
            <a:gdLst>
              <a:gd name="connsiteX0" fmla="*/ 176784 w 176784"/>
              <a:gd name="connsiteY0" fmla="*/ 438912 h 438912"/>
              <a:gd name="connsiteX1" fmla="*/ 176784 w 176784"/>
              <a:gd name="connsiteY1" fmla="*/ 182880 h 438912"/>
              <a:gd name="connsiteX2" fmla="*/ 0 w 176784"/>
              <a:gd name="connsiteY2" fmla="*/ 0 h 438912"/>
            </a:gdLst>
            <a:ahLst/>
            <a:cxnLst>
              <a:cxn ang="0">
                <a:pos x="connsiteX0" y="connsiteY0"/>
              </a:cxn>
              <a:cxn ang="0">
                <a:pos x="connsiteX1" y="connsiteY1"/>
              </a:cxn>
              <a:cxn ang="0">
                <a:pos x="connsiteX2" y="connsiteY2"/>
              </a:cxn>
            </a:cxnLst>
            <a:rect l="l" t="t" r="r" b="b"/>
            <a:pathLst>
              <a:path w="176784" h="438912">
                <a:moveTo>
                  <a:pt x="176784" y="438912"/>
                </a:moveTo>
                <a:lnTo>
                  <a:pt x="176784" y="182880"/>
                </a:lnTo>
                <a:lnTo>
                  <a:pt x="0" y="0"/>
                </a:lnTo>
              </a:path>
            </a:pathLst>
          </a:custGeom>
          <a:noFill/>
          <a:ln w="5715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7" name="Freeform: Shape 96">
            <a:extLst>
              <a:ext uri="{FF2B5EF4-FFF2-40B4-BE49-F238E27FC236}">
                <a16:creationId xmlns:a16="http://schemas.microsoft.com/office/drawing/2014/main" id="{BE75F61C-EB03-AA56-BA00-549971665F10}"/>
              </a:ext>
            </a:extLst>
          </p:cNvPr>
          <p:cNvSpPr/>
          <p:nvPr/>
        </p:nvSpPr>
        <p:spPr>
          <a:xfrm>
            <a:off x="9471152" y="3330406"/>
            <a:ext cx="225631" cy="420624"/>
          </a:xfrm>
          <a:custGeom>
            <a:avLst/>
            <a:gdLst>
              <a:gd name="connsiteX0" fmla="*/ 0 w 237744"/>
              <a:gd name="connsiteY0" fmla="*/ 420624 h 420624"/>
              <a:gd name="connsiteX1" fmla="*/ 0 w 237744"/>
              <a:gd name="connsiteY1" fmla="*/ 73152 h 420624"/>
              <a:gd name="connsiteX2" fmla="*/ 237744 w 237744"/>
              <a:gd name="connsiteY2" fmla="*/ 0 h 420624"/>
            </a:gdLst>
            <a:ahLst/>
            <a:cxnLst>
              <a:cxn ang="0">
                <a:pos x="connsiteX0" y="connsiteY0"/>
              </a:cxn>
              <a:cxn ang="0">
                <a:pos x="connsiteX1" y="connsiteY1"/>
              </a:cxn>
              <a:cxn ang="0">
                <a:pos x="connsiteX2" y="connsiteY2"/>
              </a:cxn>
            </a:cxnLst>
            <a:rect l="l" t="t" r="r" b="b"/>
            <a:pathLst>
              <a:path w="237744" h="420624">
                <a:moveTo>
                  <a:pt x="0" y="420624"/>
                </a:moveTo>
                <a:lnTo>
                  <a:pt x="0" y="73152"/>
                </a:lnTo>
                <a:lnTo>
                  <a:pt x="237744" y="0"/>
                </a:lnTo>
              </a:path>
            </a:pathLst>
          </a:custGeom>
          <a:noFill/>
          <a:ln w="5715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5" name="Graphic 104" descr="Lock with solid fill">
            <a:extLst>
              <a:ext uri="{FF2B5EF4-FFF2-40B4-BE49-F238E27FC236}">
                <a16:creationId xmlns:a16="http://schemas.microsoft.com/office/drawing/2014/main" id="{C4B0A642-D5A0-CEA4-C7EE-363D95A295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5416" y="4794133"/>
            <a:ext cx="722688" cy="722688"/>
          </a:xfrm>
          <a:prstGeom prst="rect">
            <a:avLst/>
          </a:prstGeom>
        </p:spPr>
      </p:pic>
    </p:spTree>
    <p:extLst>
      <p:ext uri="{BB962C8B-B14F-4D97-AF65-F5344CB8AC3E}">
        <p14:creationId xmlns:p14="http://schemas.microsoft.com/office/powerpoint/2010/main" val="3002625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E998-F5FA-ECB5-414E-32985EC19981}"/>
              </a:ext>
            </a:extLst>
          </p:cNvPr>
          <p:cNvSpPr>
            <a:spLocks noGrp="1"/>
          </p:cNvSpPr>
          <p:nvPr>
            <p:ph type="title"/>
          </p:nvPr>
        </p:nvSpPr>
        <p:spPr/>
        <p:txBody>
          <a:bodyPr/>
          <a:lstStyle/>
          <a:p>
            <a:pPr rtl="1"/>
            <a:r>
              <a:rPr lang="ar-SA" dirty="0">
                <a:latin typeface="Calibri" panose="020F0502020204030204" pitchFamily="34" charset="0"/>
                <a:cs typeface="Calibri" panose="020F0502020204030204" pitchFamily="34" charset="0"/>
              </a:rPr>
              <a:t>تطور </a:t>
            </a:r>
            <a:r>
              <a:rPr lang="en-CA" dirty="0" err="1">
                <a:latin typeface="Calibri" panose="020F0502020204030204" pitchFamily="34" charset="0"/>
                <a:cs typeface="Calibri" panose="020F0502020204030204" pitchFamily="34" charset="0"/>
              </a:rPr>
              <a:t>القدرات</a:t>
            </a:r>
            <a:endParaRPr lang="en-BE" dirty="0"/>
          </a:p>
        </p:txBody>
      </p:sp>
      <p:graphicFrame>
        <p:nvGraphicFramePr>
          <p:cNvPr id="3" name="Table 2">
            <a:extLst>
              <a:ext uri="{FF2B5EF4-FFF2-40B4-BE49-F238E27FC236}">
                <a16:creationId xmlns:a16="http://schemas.microsoft.com/office/drawing/2014/main" id="{1CECDB27-53FD-F3AE-2CE0-B5DAB64CC72C}"/>
              </a:ext>
            </a:extLst>
          </p:cNvPr>
          <p:cNvGraphicFramePr>
            <a:graphicFrameLocks noGrp="1"/>
          </p:cNvGraphicFramePr>
          <p:nvPr>
            <p:extLst>
              <p:ext uri="{D42A27DB-BD31-4B8C-83A1-F6EECF244321}">
                <p14:modId xmlns:p14="http://schemas.microsoft.com/office/powerpoint/2010/main" val="74857664"/>
              </p:ext>
            </p:extLst>
          </p:nvPr>
        </p:nvGraphicFramePr>
        <p:xfrm>
          <a:off x="934927" y="1410530"/>
          <a:ext cx="10639696" cy="5142758"/>
        </p:xfrm>
        <a:graphic>
          <a:graphicData uri="http://schemas.openxmlformats.org/drawingml/2006/table">
            <a:tbl>
              <a:tblPr firstRow="1" bandRow="1">
                <a:tableStyleId>{21E4AEA4-8DFA-4A89-87EB-49C32662AFE0}</a:tableStyleId>
              </a:tblPr>
              <a:tblGrid>
                <a:gridCol w="2491184">
                  <a:extLst>
                    <a:ext uri="{9D8B030D-6E8A-4147-A177-3AD203B41FA5}">
                      <a16:colId xmlns:a16="http://schemas.microsoft.com/office/drawing/2014/main" val="2946347773"/>
                    </a:ext>
                  </a:extLst>
                </a:gridCol>
                <a:gridCol w="2037128">
                  <a:extLst>
                    <a:ext uri="{9D8B030D-6E8A-4147-A177-3AD203B41FA5}">
                      <a16:colId xmlns:a16="http://schemas.microsoft.com/office/drawing/2014/main" val="1750146980"/>
                    </a:ext>
                  </a:extLst>
                </a:gridCol>
                <a:gridCol w="2037128">
                  <a:extLst>
                    <a:ext uri="{9D8B030D-6E8A-4147-A177-3AD203B41FA5}">
                      <a16:colId xmlns:a16="http://schemas.microsoft.com/office/drawing/2014/main" val="1595467467"/>
                    </a:ext>
                  </a:extLst>
                </a:gridCol>
                <a:gridCol w="1728197">
                  <a:extLst>
                    <a:ext uri="{9D8B030D-6E8A-4147-A177-3AD203B41FA5}">
                      <a16:colId xmlns:a16="http://schemas.microsoft.com/office/drawing/2014/main" val="563833430"/>
                    </a:ext>
                  </a:extLst>
                </a:gridCol>
                <a:gridCol w="2346059">
                  <a:extLst>
                    <a:ext uri="{9D8B030D-6E8A-4147-A177-3AD203B41FA5}">
                      <a16:colId xmlns:a16="http://schemas.microsoft.com/office/drawing/2014/main" val="2626892464"/>
                    </a:ext>
                  </a:extLst>
                </a:gridCol>
              </a:tblGrid>
              <a:tr h="936518">
                <a:tc>
                  <a:txBody>
                    <a:bodyPr/>
                    <a:lstStyle/>
                    <a:p>
                      <a:pPr algn="r" rtl="1"/>
                      <a:r>
                        <a:rPr lang="en-GB" sz="2000" b="1" dirty="0" err="1">
                          <a:solidFill>
                            <a:schemeClr val="accent1">
                              <a:lumMod val="75000"/>
                            </a:schemeClr>
                          </a:solidFill>
                          <a:latin typeface="Calibri" panose="020F0502020204030204" pitchFamily="34" charset="0"/>
                          <a:cs typeface="Calibri" panose="020F0502020204030204" pitchFamily="34" charset="0"/>
                        </a:rPr>
                        <a:t>ال</a:t>
                      </a:r>
                      <a:r>
                        <a:rPr lang="ar-SA" sz="2000" b="1" dirty="0">
                          <a:solidFill>
                            <a:schemeClr val="accent1">
                              <a:lumMod val="75000"/>
                            </a:schemeClr>
                          </a:solidFill>
                          <a:latin typeface="Calibri" panose="020F0502020204030204" pitchFamily="34" charset="0"/>
                          <a:cs typeface="Calibri" panose="020F0502020204030204" pitchFamily="34" charset="0"/>
                        </a:rPr>
                        <a:t>نمو اللغوي و الاجتماعي</a:t>
                      </a:r>
                      <a:endParaRPr lang="en-BE" sz="2000" b="1" dirty="0">
                        <a:solidFill>
                          <a:schemeClr val="accent1">
                            <a:lumMod val="75000"/>
                          </a:schemeClr>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1"/>
                      <a:r>
                        <a:rPr lang="en-GB" sz="2000" b="1" dirty="0" err="1">
                          <a:solidFill>
                            <a:schemeClr val="accent1">
                              <a:lumMod val="75000"/>
                            </a:schemeClr>
                          </a:solidFill>
                          <a:latin typeface="Calibri" panose="020F0502020204030204" pitchFamily="34" charset="0"/>
                          <a:cs typeface="Calibri" panose="020F0502020204030204" pitchFamily="34" charset="0"/>
                        </a:rPr>
                        <a:t>ال</a:t>
                      </a:r>
                      <a:r>
                        <a:rPr lang="ar-SA" sz="2000" b="1" dirty="0">
                          <a:solidFill>
                            <a:schemeClr val="accent1">
                              <a:lumMod val="75000"/>
                            </a:schemeClr>
                          </a:solidFill>
                          <a:latin typeface="Calibri" panose="020F0502020204030204" pitchFamily="34" charset="0"/>
                          <a:cs typeface="Calibri" panose="020F0502020204030204" pitchFamily="34" charset="0"/>
                        </a:rPr>
                        <a:t>نمو</a:t>
                      </a:r>
                      <a:r>
                        <a:rPr lang="en-GB" sz="2000" b="1" dirty="0">
                          <a:solidFill>
                            <a:schemeClr val="accent1">
                              <a:lumMod val="75000"/>
                            </a:schemeClr>
                          </a:solidFill>
                          <a:latin typeface="Calibri" panose="020F0502020204030204" pitchFamily="34" charset="0"/>
                          <a:cs typeface="Calibri" panose="020F0502020204030204" pitchFamily="34" charset="0"/>
                        </a:rPr>
                        <a:t> </a:t>
                      </a:r>
                      <a:r>
                        <a:rPr lang="ar-SA" sz="2000" b="1" dirty="0">
                          <a:solidFill>
                            <a:schemeClr val="accent1">
                              <a:lumMod val="75000"/>
                            </a:schemeClr>
                          </a:solidFill>
                          <a:latin typeface="Calibri" panose="020F0502020204030204" pitchFamily="34" charset="0"/>
                          <a:cs typeface="Calibri" panose="020F0502020204030204" pitchFamily="34" charset="0"/>
                        </a:rPr>
                        <a:t>العاطفي</a:t>
                      </a:r>
                      <a:endParaRPr lang="en-BE" sz="2000" b="1" dirty="0">
                        <a:solidFill>
                          <a:schemeClr val="accent1">
                            <a:lumMod val="75000"/>
                          </a:schemeClr>
                        </a:solidFill>
                        <a:latin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r" rtl="1"/>
                      <a:r>
                        <a:rPr lang="en-GB" sz="2000" b="1" dirty="0" err="1">
                          <a:solidFill>
                            <a:schemeClr val="accent1">
                              <a:lumMod val="75000"/>
                            </a:schemeClr>
                          </a:solidFill>
                          <a:latin typeface="Calibri" panose="020F0502020204030204" pitchFamily="34" charset="0"/>
                          <a:cs typeface="Calibri" panose="020F0502020204030204" pitchFamily="34" charset="0"/>
                        </a:rPr>
                        <a:t>ال</a:t>
                      </a:r>
                      <a:r>
                        <a:rPr lang="ar-SA" sz="2000" b="1" dirty="0">
                          <a:solidFill>
                            <a:schemeClr val="accent1">
                              <a:lumMod val="75000"/>
                            </a:schemeClr>
                          </a:solidFill>
                          <a:latin typeface="Calibri" panose="020F0502020204030204" pitchFamily="34" charset="0"/>
                          <a:cs typeface="Calibri" panose="020F0502020204030204" pitchFamily="34" charset="0"/>
                        </a:rPr>
                        <a:t>نمو المعرفي</a:t>
                      </a:r>
                      <a:endParaRPr lang="en-BE" sz="2000" b="1" dirty="0">
                        <a:solidFill>
                          <a:schemeClr val="accent1">
                            <a:lumMod val="75000"/>
                          </a:schemeClr>
                        </a:solidFill>
                        <a:latin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r" rtl="1"/>
                      <a:r>
                        <a:rPr lang="en-GB" sz="2000" b="1" dirty="0" err="1">
                          <a:solidFill>
                            <a:schemeClr val="accent1">
                              <a:lumMod val="75000"/>
                            </a:schemeClr>
                          </a:solidFill>
                          <a:latin typeface="Calibri" panose="020F0502020204030204" pitchFamily="34" charset="0"/>
                          <a:cs typeface="Calibri" panose="020F0502020204030204" pitchFamily="34" charset="0"/>
                        </a:rPr>
                        <a:t>ال</a:t>
                      </a:r>
                      <a:r>
                        <a:rPr lang="ar-SA" sz="2000" b="1" dirty="0">
                          <a:solidFill>
                            <a:schemeClr val="accent1">
                              <a:lumMod val="75000"/>
                            </a:schemeClr>
                          </a:solidFill>
                          <a:latin typeface="Calibri" panose="020F0502020204030204" pitchFamily="34" charset="0"/>
                          <a:cs typeface="Calibri" panose="020F0502020204030204" pitchFamily="34" charset="0"/>
                        </a:rPr>
                        <a:t>نمو</a:t>
                      </a:r>
                      <a:r>
                        <a:rPr lang="en-GB" sz="2000" b="1" dirty="0">
                          <a:solidFill>
                            <a:schemeClr val="accent1">
                              <a:lumMod val="75000"/>
                            </a:schemeClr>
                          </a:solidFill>
                          <a:latin typeface="Calibri" panose="020F0502020204030204" pitchFamily="34" charset="0"/>
                          <a:cs typeface="Calibri" panose="020F0502020204030204" pitchFamily="34" charset="0"/>
                        </a:rPr>
                        <a:t> </a:t>
                      </a:r>
                      <a:r>
                        <a:rPr lang="en-GB" sz="2000" b="1" dirty="0" err="1">
                          <a:solidFill>
                            <a:schemeClr val="accent1">
                              <a:lumMod val="75000"/>
                            </a:schemeClr>
                          </a:solidFill>
                          <a:latin typeface="Calibri" panose="020F0502020204030204" pitchFamily="34" charset="0"/>
                          <a:cs typeface="Calibri" panose="020F0502020204030204" pitchFamily="34" charset="0"/>
                        </a:rPr>
                        <a:t>ال</a:t>
                      </a:r>
                      <a:r>
                        <a:rPr lang="ar-SA" sz="2000" b="1" dirty="0">
                          <a:solidFill>
                            <a:schemeClr val="accent1">
                              <a:lumMod val="75000"/>
                            </a:schemeClr>
                          </a:solidFill>
                          <a:latin typeface="Calibri" panose="020F0502020204030204" pitchFamily="34" charset="0"/>
                          <a:cs typeface="Calibri" panose="020F0502020204030204" pitchFamily="34" charset="0"/>
                        </a:rPr>
                        <a:t>جسدي</a:t>
                      </a:r>
                      <a:endParaRPr lang="en-BE" sz="2000" b="1" dirty="0">
                        <a:solidFill>
                          <a:schemeClr val="accent1">
                            <a:lumMod val="75000"/>
                          </a:schemeClr>
                        </a:solidFill>
                        <a:latin typeface="Calibri" panose="020F0502020204030204" pitchFamily="34" charset="0"/>
                        <a:cs typeface="Calibri" panose="020F050202020403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r" rtl="1"/>
                      <a:endParaRPr lang="en-BE" sz="2000" dirty="0">
                        <a:solidFill>
                          <a:schemeClr val="accent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77345704"/>
                  </a:ext>
                </a:extLst>
              </a:tr>
              <a:tr h="653854">
                <a:tc>
                  <a:txBody>
                    <a:bodyPr/>
                    <a:lstStyle/>
                    <a:p>
                      <a:pPr algn="r" rtl="1"/>
                      <a:endParaRPr lang="en-BE" sz="20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r" rtl="1"/>
                      <a:endParaRPr lang="en-BE" sz="20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r" rtl="1"/>
                      <a:endParaRPr lang="en-BE" sz="20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r" rtl="1"/>
                      <a:endParaRPr lang="en-BE" sz="20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0" dirty="0">
                          <a:effectLst/>
                          <a:latin typeface="Calibri" panose="020F0502020204030204" pitchFamily="34" charset="0"/>
                          <a:cs typeface="Calibri" panose="020F0502020204030204" pitchFamily="34" charset="0"/>
                        </a:rPr>
                        <a:t>مرحلة الرضاعة</a:t>
                      </a:r>
                      <a:endParaRPr lang="en-GB" sz="2000" b="0" dirty="0">
                        <a:effectLst/>
                        <a:latin typeface="Calibri" panose="020F0502020204030204" pitchFamily="34" charset="0"/>
                        <a:cs typeface="Calibri" panose="020F0502020204030204" pitchFamily="34" charset="0"/>
                      </a:endParaRPr>
                    </a:p>
                    <a:p>
                      <a:pPr algn="r" rtl="1"/>
                      <a:endParaRPr lang="en-BE" sz="2000" b="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64477775"/>
                  </a:ext>
                </a:extLst>
              </a:tr>
              <a:tr h="653854">
                <a:tc>
                  <a:txBody>
                    <a:bodyPr/>
                    <a:lstStyle/>
                    <a:p>
                      <a:pPr algn="r" rtl="1"/>
                      <a:endParaRPr lang="en-BE" sz="20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r" rtl="1"/>
                      <a:endParaRPr lang="en-BE" sz="20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r" rtl="1"/>
                      <a:endParaRPr lang="en-BE" sz="20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r" rtl="1"/>
                      <a:endParaRPr lang="en-BE" sz="20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GB" sz="2000" b="0" dirty="0" err="1">
                          <a:effectLst/>
                          <a:latin typeface="Calibri" panose="020F0502020204030204" pitchFamily="34" charset="0"/>
                          <a:cs typeface="Calibri" panose="020F0502020204030204" pitchFamily="34" charset="0"/>
                        </a:rPr>
                        <a:t>طفل</a:t>
                      </a:r>
                      <a:r>
                        <a:rPr lang="en-GB" sz="2000" b="0" dirty="0">
                          <a:effectLst/>
                          <a:latin typeface="Calibri" panose="020F0502020204030204" pitchFamily="34" charset="0"/>
                          <a:cs typeface="Calibri" panose="020F0502020204030204" pitchFamily="34" charset="0"/>
                        </a:rPr>
                        <a:t> </a:t>
                      </a:r>
                      <a:r>
                        <a:rPr lang="en-GB" sz="2000" b="0" dirty="0" err="1">
                          <a:effectLst/>
                          <a:latin typeface="Calibri" panose="020F0502020204030204" pitchFamily="34" charset="0"/>
                          <a:cs typeface="Calibri" panose="020F0502020204030204" pitchFamily="34" charset="0"/>
                        </a:rPr>
                        <a:t>صغير</a:t>
                      </a:r>
                      <a:endParaRPr lang="en-GB" sz="2000" b="0" dirty="0">
                        <a:effectLst/>
                        <a:latin typeface="Calibri" panose="020F0502020204030204" pitchFamily="34" charset="0"/>
                        <a:cs typeface="Calibri" panose="020F0502020204030204" pitchFamily="34" charset="0"/>
                      </a:endParaRPr>
                    </a:p>
                    <a:p>
                      <a:pPr algn="r" rtl="1"/>
                      <a:endParaRPr lang="en-BE" sz="2000" b="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1291140"/>
                  </a:ext>
                </a:extLst>
              </a:tr>
              <a:tr h="653854">
                <a:tc>
                  <a:txBody>
                    <a:bodyPr/>
                    <a:lstStyle/>
                    <a:p>
                      <a:pPr algn="r" rtl="1"/>
                      <a:endParaRPr lang="en-BE" sz="20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r" rtl="1"/>
                      <a:endParaRPr lang="en-BE" sz="20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r" rtl="1"/>
                      <a:endParaRPr lang="en-BE" sz="20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r" rtl="1"/>
                      <a:endParaRPr lang="en-BE" sz="20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GB" sz="2000" b="0" dirty="0" err="1">
                          <a:effectLst/>
                          <a:latin typeface="Calibri" panose="020F0502020204030204" pitchFamily="34" charset="0"/>
                          <a:cs typeface="Calibri" panose="020F0502020204030204" pitchFamily="34" charset="0"/>
                        </a:rPr>
                        <a:t>الطفولة</a:t>
                      </a:r>
                      <a:r>
                        <a:rPr lang="en-GB" sz="2000" b="0" dirty="0">
                          <a:effectLst/>
                          <a:latin typeface="Calibri" panose="020F0502020204030204" pitchFamily="34" charset="0"/>
                          <a:cs typeface="Calibri" panose="020F0502020204030204" pitchFamily="34" charset="0"/>
                        </a:rPr>
                        <a:t> </a:t>
                      </a:r>
                      <a:r>
                        <a:rPr lang="en-GB" sz="2000" b="0" dirty="0" err="1">
                          <a:effectLst/>
                          <a:latin typeface="Calibri" panose="020F0502020204030204" pitchFamily="34" charset="0"/>
                          <a:cs typeface="Calibri" panose="020F0502020204030204" pitchFamily="34" charset="0"/>
                        </a:rPr>
                        <a:t>المبكرة</a:t>
                      </a:r>
                      <a:endParaRPr lang="en-GB" sz="2000" b="0" dirty="0">
                        <a:effectLst/>
                        <a:latin typeface="Calibri" panose="020F0502020204030204" pitchFamily="34" charset="0"/>
                        <a:cs typeface="Calibri" panose="020F0502020204030204" pitchFamily="34" charset="0"/>
                      </a:endParaRPr>
                    </a:p>
                    <a:p>
                      <a:pPr algn="r" rtl="1"/>
                      <a:endParaRPr lang="en-BE" sz="2000" b="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72972991"/>
                  </a:ext>
                </a:extLst>
              </a:tr>
              <a:tr h="653854">
                <a:tc>
                  <a:txBody>
                    <a:bodyPr/>
                    <a:lstStyle/>
                    <a:p>
                      <a:pPr algn="r" rtl="1"/>
                      <a:endParaRPr lang="en-BE" sz="20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r" rtl="1"/>
                      <a:endParaRPr lang="en-BE" sz="20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r" rtl="1"/>
                      <a:endParaRPr lang="en-BE" sz="20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r" rtl="1"/>
                      <a:endParaRPr lang="en-BE" sz="20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0" dirty="0">
                          <a:effectLst/>
                          <a:latin typeface="Calibri" panose="020F0502020204030204" pitchFamily="34" charset="0"/>
                          <a:cs typeface="Calibri" panose="020F0502020204030204" pitchFamily="34" charset="0"/>
                        </a:rPr>
                        <a:t>مرحلة</a:t>
                      </a:r>
                      <a:r>
                        <a:rPr lang="en-GB" sz="2000" b="0" dirty="0">
                          <a:effectLst/>
                          <a:latin typeface="Calibri" panose="020F0502020204030204" pitchFamily="34" charset="0"/>
                          <a:cs typeface="Calibri" panose="020F0502020204030204" pitchFamily="34" charset="0"/>
                        </a:rPr>
                        <a:t> </a:t>
                      </a:r>
                      <a:r>
                        <a:rPr lang="en-GB" sz="2000" b="0" dirty="0" err="1">
                          <a:effectLst/>
                          <a:latin typeface="Calibri" panose="020F0502020204030204" pitchFamily="34" charset="0"/>
                          <a:cs typeface="Calibri" panose="020F0502020204030204" pitchFamily="34" charset="0"/>
                        </a:rPr>
                        <a:t>الطفولة</a:t>
                      </a:r>
                      <a:r>
                        <a:rPr lang="ar-SA" sz="2000" b="0" dirty="0">
                          <a:effectLst/>
                          <a:latin typeface="Calibri" panose="020F0502020204030204" pitchFamily="34" charset="0"/>
                          <a:cs typeface="Calibri" panose="020F0502020204030204" pitchFamily="34" charset="0"/>
                        </a:rPr>
                        <a:t> المتوسطة</a:t>
                      </a:r>
                      <a:endParaRPr lang="en-GB" sz="2000" b="0" dirty="0">
                        <a:effectLst/>
                        <a:latin typeface="Calibri" panose="020F0502020204030204" pitchFamily="34" charset="0"/>
                        <a:cs typeface="Calibri" panose="020F0502020204030204" pitchFamily="34" charset="0"/>
                      </a:endParaRPr>
                    </a:p>
                    <a:p>
                      <a:pPr algn="r" rtl="1"/>
                      <a:endParaRPr lang="en-BE" sz="2000" b="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81742059"/>
                  </a:ext>
                </a:extLst>
              </a:tr>
              <a:tr h="653854">
                <a:tc>
                  <a:txBody>
                    <a:bodyPr/>
                    <a:lstStyle/>
                    <a:p>
                      <a:pPr algn="r" rtl="1"/>
                      <a:endParaRPr lang="en-BE" sz="20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r" rtl="1"/>
                      <a:endParaRPr lang="en-BE" sz="20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r" rtl="1"/>
                      <a:endParaRPr lang="en-BE" sz="20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r" rtl="1"/>
                      <a:endParaRPr lang="en-BE" sz="20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GB" sz="2000" b="0" dirty="0" err="1">
                          <a:effectLst/>
                          <a:latin typeface="Calibri" panose="020F0502020204030204" pitchFamily="34" charset="0"/>
                          <a:cs typeface="Calibri" panose="020F0502020204030204" pitchFamily="34" charset="0"/>
                        </a:rPr>
                        <a:t>المراهقة</a:t>
                      </a:r>
                      <a:r>
                        <a:rPr lang="en-GB" sz="2000" b="0" dirty="0">
                          <a:effectLst/>
                          <a:latin typeface="Calibri" panose="020F0502020204030204" pitchFamily="34" charset="0"/>
                          <a:cs typeface="Calibri" panose="020F0502020204030204" pitchFamily="34" charset="0"/>
                        </a:rPr>
                        <a:t> </a:t>
                      </a:r>
                      <a:r>
                        <a:rPr lang="en-GB" sz="2000" b="0" dirty="0" err="1">
                          <a:effectLst/>
                          <a:latin typeface="Calibri" panose="020F0502020204030204" pitchFamily="34" charset="0"/>
                          <a:cs typeface="Calibri" panose="020F0502020204030204" pitchFamily="34" charset="0"/>
                        </a:rPr>
                        <a:t>المبكرة</a:t>
                      </a:r>
                      <a:endParaRPr lang="en-GB" sz="2000" b="0" dirty="0">
                        <a:effectLst/>
                        <a:latin typeface="Calibri" panose="020F0502020204030204" pitchFamily="34" charset="0"/>
                        <a:cs typeface="Calibri" panose="020F0502020204030204" pitchFamily="34" charset="0"/>
                      </a:endParaRPr>
                    </a:p>
                    <a:p>
                      <a:pPr algn="r" rtl="1"/>
                      <a:endParaRPr lang="en-BE" sz="2000" b="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58825077"/>
                  </a:ext>
                </a:extLst>
              </a:tr>
              <a:tr h="653854">
                <a:tc>
                  <a:txBody>
                    <a:bodyPr/>
                    <a:lstStyle/>
                    <a:p>
                      <a:pPr algn="r" rtl="1"/>
                      <a:endParaRPr lang="en-BE" sz="20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r" rtl="1"/>
                      <a:endParaRPr lang="en-BE" sz="20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r" rtl="1"/>
                      <a:endParaRPr lang="en-BE" sz="20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r" rtl="1"/>
                      <a:endParaRPr lang="en-BE" sz="20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GB" sz="2000" b="0" dirty="0" err="1">
                          <a:effectLst/>
                          <a:latin typeface="Calibri" panose="020F0502020204030204" pitchFamily="34" charset="0"/>
                          <a:cs typeface="Calibri" panose="020F0502020204030204" pitchFamily="34" charset="0"/>
                        </a:rPr>
                        <a:t>مرحلة</a:t>
                      </a:r>
                      <a:r>
                        <a:rPr lang="en-GB" sz="2000" b="0" dirty="0">
                          <a:effectLst/>
                          <a:latin typeface="Calibri" panose="020F0502020204030204" pitchFamily="34" charset="0"/>
                          <a:cs typeface="Calibri" panose="020F0502020204030204" pitchFamily="34" charset="0"/>
                        </a:rPr>
                        <a:t> </a:t>
                      </a:r>
                      <a:r>
                        <a:rPr lang="en-GB" sz="2000" b="0" dirty="0" err="1">
                          <a:effectLst/>
                          <a:latin typeface="Calibri" panose="020F0502020204030204" pitchFamily="34" charset="0"/>
                          <a:cs typeface="Calibri" panose="020F0502020204030204" pitchFamily="34" charset="0"/>
                        </a:rPr>
                        <a:t>المراهقة</a:t>
                      </a:r>
                      <a:endParaRPr lang="en-GB" sz="2000" b="0" dirty="0">
                        <a:effectLst/>
                        <a:latin typeface="Calibri" panose="020F0502020204030204" pitchFamily="34" charset="0"/>
                        <a:cs typeface="Calibri" panose="020F0502020204030204" pitchFamily="34" charset="0"/>
                      </a:endParaRPr>
                    </a:p>
                    <a:p>
                      <a:pPr algn="r" rtl="1"/>
                      <a:endParaRPr lang="en-BE" sz="2000" b="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74924856"/>
                  </a:ext>
                </a:extLst>
              </a:tr>
            </a:tbl>
          </a:graphicData>
        </a:graphic>
      </p:graphicFrame>
      <p:grpSp>
        <p:nvGrpSpPr>
          <p:cNvPr id="13" name="Group 12">
            <a:extLst>
              <a:ext uri="{FF2B5EF4-FFF2-40B4-BE49-F238E27FC236}">
                <a16:creationId xmlns:a16="http://schemas.microsoft.com/office/drawing/2014/main" id="{8917CD04-A492-ABC5-C0B7-3C8026898EBB}"/>
              </a:ext>
            </a:extLst>
          </p:cNvPr>
          <p:cNvGrpSpPr/>
          <p:nvPr/>
        </p:nvGrpSpPr>
        <p:grpSpPr>
          <a:xfrm>
            <a:off x="10228983" y="337468"/>
            <a:ext cx="1587872" cy="1368854"/>
            <a:chOff x="10228983" y="337468"/>
            <a:chExt cx="1587872" cy="1368854"/>
          </a:xfrm>
        </p:grpSpPr>
        <p:sp>
          <p:nvSpPr>
            <p:cNvPr id="14" name="Hexagon 13">
              <a:extLst>
                <a:ext uri="{FF2B5EF4-FFF2-40B4-BE49-F238E27FC236}">
                  <a16:creationId xmlns:a16="http://schemas.microsoft.com/office/drawing/2014/main" id="{24B1B844-3F38-4848-611A-5720478F8093}"/>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15" name="Group 14">
              <a:extLst>
                <a:ext uri="{FF2B5EF4-FFF2-40B4-BE49-F238E27FC236}">
                  <a16:creationId xmlns:a16="http://schemas.microsoft.com/office/drawing/2014/main" id="{8AAD1E35-9713-EB6C-F643-CA77E6F7F5B7}"/>
                </a:ext>
              </a:extLst>
            </p:cNvPr>
            <p:cNvGrpSpPr/>
            <p:nvPr/>
          </p:nvGrpSpPr>
          <p:grpSpPr>
            <a:xfrm>
              <a:off x="10741851" y="707024"/>
              <a:ext cx="562136" cy="634675"/>
              <a:chOff x="760175" y="830141"/>
              <a:chExt cx="867619" cy="979580"/>
            </a:xfrm>
          </p:grpSpPr>
          <p:sp>
            <p:nvSpPr>
              <p:cNvPr id="16" name="Rectangle 15">
                <a:extLst>
                  <a:ext uri="{FF2B5EF4-FFF2-40B4-BE49-F238E27FC236}">
                    <a16:creationId xmlns:a16="http://schemas.microsoft.com/office/drawing/2014/main" id="{089253F7-276A-AEB7-F534-23AECF9576E4}"/>
                  </a:ext>
                </a:extLst>
              </p:cNvPr>
              <p:cNvSpPr/>
              <p:nvPr/>
            </p:nvSpPr>
            <p:spPr>
              <a:xfrm>
                <a:off x="864636" y="830141"/>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600" b="1" dirty="0">
                    <a:latin typeface="Arial" panose="020B0604020202020204" pitchFamily="34" charset="0"/>
                    <a:cs typeface="Arial" panose="020B0604020202020204" pitchFamily="34" charset="0"/>
                  </a:rPr>
                  <a:t>١٥-١٧</a:t>
                </a:r>
                <a:endParaRPr lang="en-CA" sz="1600" b="1"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BD11FAA6-FB56-2D90-93B3-357D92E69469}"/>
                  </a:ext>
                </a:extLst>
              </p:cNvPr>
              <p:cNvSpPr/>
              <p:nvPr/>
            </p:nvSpPr>
            <p:spPr>
              <a:xfrm>
                <a:off x="760175" y="830143"/>
                <a:ext cx="149292" cy="9795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spTree>
    <p:extLst>
      <p:ext uri="{BB962C8B-B14F-4D97-AF65-F5344CB8AC3E}">
        <p14:creationId xmlns:p14="http://schemas.microsoft.com/office/powerpoint/2010/main" val="629273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E617B-6C73-825D-3C3D-EFB817CCD38E}"/>
              </a:ext>
            </a:extLst>
          </p:cNvPr>
          <p:cNvSpPr>
            <a:spLocks noGrp="1"/>
          </p:cNvSpPr>
          <p:nvPr>
            <p:ph type="title"/>
          </p:nvPr>
        </p:nvSpPr>
        <p:spPr/>
        <p:txBody>
          <a:bodyPr/>
          <a:lstStyle/>
          <a:p>
            <a:pPr rtl="1"/>
            <a:r>
              <a:rPr lang="en-GB" dirty="0">
                <a:latin typeface="Calibri" panose="020F0502020204030204" pitchFamily="34" charset="0"/>
                <a:cs typeface="Calibri" panose="020F0502020204030204" pitchFamily="34" charset="0"/>
              </a:rPr>
              <a:t>الفروق الفردية </a:t>
            </a:r>
            <a:r>
              <a:rPr lang="en-GB" dirty="0" err="1">
                <a:latin typeface="Calibri" panose="020F0502020204030204" pitchFamily="34" charset="0"/>
                <a:cs typeface="Calibri" panose="020F0502020204030204" pitchFamily="34" charset="0"/>
              </a:rPr>
              <a:t>في</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a:t>
            </a:r>
            <a:r>
              <a:rPr lang="ar-SA" dirty="0">
                <a:latin typeface="Calibri" panose="020F0502020204030204" pitchFamily="34" charset="0"/>
                <a:cs typeface="Calibri" panose="020F0502020204030204" pitchFamily="34" charset="0"/>
              </a:rPr>
              <a:t>نمو</a:t>
            </a:r>
            <a:endParaRPr lang="en-BE" dirty="0">
              <a:latin typeface="Calibri" panose="020F0502020204030204" pitchFamily="34" charset="0"/>
              <a:cs typeface="Calibri" panose="020F0502020204030204" pitchFamily="34" charset="0"/>
            </a:endParaRPr>
          </a:p>
        </p:txBody>
      </p:sp>
      <p:sp>
        <p:nvSpPr>
          <p:cNvPr id="3" name="Hexagon 2">
            <a:extLst>
              <a:ext uri="{FF2B5EF4-FFF2-40B4-BE49-F238E27FC236}">
                <a16:creationId xmlns:a16="http://schemas.microsoft.com/office/drawing/2014/main" id="{CBB10A75-868A-3FBA-33BF-D906DEC3FF0A}"/>
              </a:ext>
            </a:extLst>
          </p:cNvPr>
          <p:cNvSpPr/>
          <p:nvPr/>
        </p:nvSpPr>
        <p:spPr>
          <a:xfrm rot="1782986">
            <a:off x="3919703" y="2024820"/>
            <a:ext cx="4269153" cy="3680301"/>
          </a:xfrm>
          <a:prstGeom prst="hexagon">
            <a:avLst>
              <a:gd name="adj" fmla="val 28965"/>
              <a:gd name="vf" fmla="val 1154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TextBox 7">
            <a:extLst>
              <a:ext uri="{FF2B5EF4-FFF2-40B4-BE49-F238E27FC236}">
                <a16:creationId xmlns:a16="http://schemas.microsoft.com/office/drawing/2014/main" id="{E3C32203-7121-2C25-900F-4F5D85E2AC2B}"/>
              </a:ext>
            </a:extLst>
          </p:cNvPr>
          <p:cNvSpPr txBox="1"/>
          <p:nvPr/>
        </p:nvSpPr>
        <p:spPr>
          <a:xfrm>
            <a:off x="4608252" y="3343251"/>
            <a:ext cx="3017692" cy="523220"/>
          </a:xfrm>
          <a:prstGeom prst="rect">
            <a:avLst/>
          </a:prstGeom>
          <a:noFill/>
        </p:spPr>
        <p:txBody>
          <a:bodyPr wrap="square">
            <a:spAutoFit/>
          </a:bodyPr>
          <a:lstStyle/>
          <a:p>
            <a:pPr algn="ctr" rtl="1"/>
            <a:r>
              <a:rPr lang="en-GB" sz="2800" b="1" dirty="0">
                <a:latin typeface="Calibri" panose="020F0502020204030204" pitchFamily="34" charset="0"/>
                <a:cs typeface="Calibri" panose="020F0502020204030204" pitchFamily="34" charset="0"/>
              </a:rPr>
              <a:t>كل طفل مختلف</a:t>
            </a:r>
            <a:r>
              <a:rPr lang="en-GB" sz="2800" b="1" dirty="0">
                <a:latin typeface="Arial" panose="020B0604020202020204" pitchFamily="34" charset="0"/>
                <a:cs typeface="Arial" panose="020B0604020202020204" pitchFamily="34" charset="0"/>
              </a:rPr>
              <a:t>!</a:t>
            </a:r>
            <a:endParaRPr lang="en-BE" sz="2800" b="1" dirty="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C6672948-FEA6-EA08-1D16-143FBEC57B8F}"/>
              </a:ext>
            </a:extLst>
          </p:cNvPr>
          <p:cNvGrpSpPr/>
          <p:nvPr/>
        </p:nvGrpSpPr>
        <p:grpSpPr>
          <a:xfrm>
            <a:off x="9589471" y="2362231"/>
            <a:ext cx="1273215" cy="1996544"/>
            <a:chOff x="2486024" y="3959213"/>
            <a:chExt cx="932786" cy="1462713"/>
          </a:xfrm>
          <a:solidFill>
            <a:schemeClr val="accent3"/>
          </a:solidFill>
        </p:grpSpPr>
        <p:sp>
          <p:nvSpPr>
            <p:cNvPr id="10" name="Oval 9">
              <a:extLst>
                <a:ext uri="{FF2B5EF4-FFF2-40B4-BE49-F238E27FC236}">
                  <a16:creationId xmlns:a16="http://schemas.microsoft.com/office/drawing/2014/main" id="{68D8DDF0-FE79-51B9-0355-DEA6B3CCB0E4}"/>
                </a:ext>
              </a:extLst>
            </p:cNvPr>
            <p:cNvSpPr/>
            <p:nvPr/>
          </p:nvSpPr>
          <p:spPr>
            <a:xfrm>
              <a:off x="2670921" y="3959213"/>
              <a:ext cx="457269" cy="457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Rectangle: Top Corners Rounded 11">
              <a:extLst>
                <a:ext uri="{FF2B5EF4-FFF2-40B4-BE49-F238E27FC236}">
                  <a16:creationId xmlns:a16="http://schemas.microsoft.com/office/drawing/2014/main" id="{12B83152-741C-D8B6-C81B-5D9AA9C9A63F}"/>
                </a:ext>
              </a:extLst>
            </p:cNvPr>
            <p:cNvSpPr/>
            <p:nvPr/>
          </p:nvSpPr>
          <p:spPr>
            <a:xfrm rot="20986498">
              <a:off x="2807357" y="4472729"/>
              <a:ext cx="335259" cy="593586"/>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3" name="Rectangle: Top Corners Rounded 12">
              <a:extLst>
                <a:ext uri="{FF2B5EF4-FFF2-40B4-BE49-F238E27FC236}">
                  <a16:creationId xmlns:a16="http://schemas.microsoft.com/office/drawing/2014/main" id="{383E5394-402E-E43D-1854-1BBA3B634EF6}"/>
                </a:ext>
              </a:extLst>
            </p:cNvPr>
            <p:cNvSpPr/>
            <p:nvPr/>
          </p:nvSpPr>
          <p:spPr>
            <a:xfrm rot="16200000">
              <a:off x="3026048" y="4728249"/>
              <a:ext cx="184528" cy="479285"/>
            </a:xfrm>
            <a:prstGeom prst="round2SameRect">
              <a:avLst>
                <a:gd name="adj1" fmla="val 50000"/>
                <a:gd name="adj2" fmla="val 487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4" name="Rectangle: Top Corners Rounded 13">
              <a:extLst>
                <a:ext uri="{FF2B5EF4-FFF2-40B4-BE49-F238E27FC236}">
                  <a16:creationId xmlns:a16="http://schemas.microsoft.com/office/drawing/2014/main" id="{2DDC455D-F61A-8690-77D8-81020295FC56}"/>
                </a:ext>
              </a:extLst>
            </p:cNvPr>
            <p:cNvSpPr/>
            <p:nvPr/>
          </p:nvSpPr>
          <p:spPr>
            <a:xfrm rot="20281485">
              <a:off x="3254845" y="4891241"/>
              <a:ext cx="163965" cy="414714"/>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5" name="Rectangle: Top Corners Rounded 14">
              <a:extLst>
                <a:ext uri="{FF2B5EF4-FFF2-40B4-BE49-F238E27FC236}">
                  <a16:creationId xmlns:a16="http://schemas.microsoft.com/office/drawing/2014/main" id="{66324277-9CC4-EDFD-1E6D-46131FCCC285}"/>
                </a:ext>
              </a:extLst>
            </p:cNvPr>
            <p:cNvSpPr/>
            <p:nvPr/>
          </p:nvSpPr>
          <p:spPr>
            <a:xfrm rot="13596620">
              <a:off x="2711019" y="4441273"/>
              <a:ext cx="134495" cy="458897"/>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6" name="Rectangle: Top Corners Rounded 15">
              <a:extLst>
                <a:ext uri="{FF2B5EF4-FFF2-40B4-BE49-F238E27FC236}">
                  <a16:creationId xmlns:a16="http://schemas.microsoft.com/office/drawing/2014/main" id="{22B37297-5C56-8BA1-D47C-8BD33D9531A1}"/>
                </a:ext>
              </a:extLst>
            </p:cNvPr>
            <p:cNvSpPr/>
            <p:nvPr/>
          </p:nvSpPr>
          <p:spPr>
            <a:xfrm rot="152323">
              <a:off x="2595518" y="4703728"/>
              <a:ext cx="120626" cy="295955"/>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8" name="Arc 17">
              <a:extLst>
                <a:ext uri="{FF2B5EF4-FFF2-40B4-BE49-F238E27FC236}">
                  <a16:creationId xmlns:a16="http://schemas.microsoft.com/office/drawing/2014/main" id="{B5F2FE01-B754-D4E9-5ADE-A9DB90EF583C}"/>
                </a:ext>
              </a:extLst>
            </p:cNvPr>
            <p:cNvSpPr/>
            <p:nvPr/>
          </p:nvSpPr>
          <p:spPr>
            <a:xfrm flipH="1" flipV="1">
              <a:off x="2486024" y="4597009"/>
              <a:ext cx="824917" cy="824917"/>
            </a:xfrm>
            <a:prstGeom prst="arc">
              <a:avLst>
                <a:gd name="adj1" fmla="val 12696409"/>
                <a:gd name="adj2" fmla="val 1294114"/>
              </a:avLst>
            </a:prstGeom>
            <a:noFill/>
            <a:ln w="762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CA"/>
            </a:p>
          </p:txBody>
        </p:sp>
      </p:grpSp>
      <p:grpSp>
        <p:nvGrpSpPr>
          <p:cNvPr id="30" name="Group 29">
            <a:extLst>
              <a:ext uri="{FF2B5EF4-FFF2-40B4-BE49-F238E27FC236}">
                <a16:creationId xmlns:a16="http://schemas.microsoft.com/office/drawing/2014/main" id="{DDB47C3B-ACA0-F641-6484-7FA6F814F190}"/>
              </a:ext>
            </a:extLst>
          </p:cNvPr>
          <p:cNvGrpSpPr/>
          <p:nvPr/>
        </p:nvGrpSpPr>
        <p:grpSpPr>
          <a:xfrm>
            <a:off x="1102014" y="3972501"/>
            <a:ext cx="1564327" cy="1396780"/>
            <a:chOff x="1610290" y="4027325"/>
            <a:chExt cx="1024044" cy="914364"/>
          </a:xfrm>
          <a:solidFill>
            <a:schemeClr val="accent5"/>
          </a:solidFill>
        </p:grpSpPr>
        <p:sp>
          <p:nvSpPr>
            <p:cNvPr id="21" name="Oval 20">
              <a:extLst>
                <a:ext uri="{FF2B5EF4-FFF2-40B4-BE49-F238E27FC236}">
                  <a16:creationId xmlns:a16="http://schemas.microsoft.com/office/drawing/2014/main" id="{CB9477E0-1449-8936-C989-33BC0A191B17}"/>
                </a:ext>
              </a:extLst>
            </p:cNvPr>
            <p:cNvSpPr/>
            <p:nvPr/>
          </p:nvSpPr>
          <p:spPr>
            <a:xfrm rot="5333190">
              <a:off x="2225998" y="4027325"/>
              <a:ext cx="408336" cy="408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2" name="Rectangle: Top Corners Rounded 21">
              <a:extLst>
                <a:ext uri="{FF2B5EF4-FFF2-40B4-BE49-F238E27FC236}">
                  <a16:creationId xmlns:a16="http://schemas.microsoft.com/office/drawing/2014/main" id="{1BF69700-BA47-0261-578A-DC36C781FB1D}"/>
                </a:ext>
              </a:extLst>
            </p:cNvPr>
            <p:cNvSpPr/>
            <p:nvPr/>
          </p:nvSpPr>
          <p:spPr>
            <a:xfrm rot="4719688">
              <a:off x="1871443" y="4295807"/>
              <a:ext cx="335259" cy="593586"/>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3" name="Rectangle: Top Corners Rounded 22">
              <a:extLst>
                <a:ext uri="{FF2B5EF4-FFF2-40B4-BE49-F238E27FC236}">
                  <a16:creationId xmlns:a16="http://schemas.microsoft.com/office/drawing/2014/main" id="{43018B01-57C2-1F4F-163A-2AF1605D3831}"/>
                </a:ext>
              </a:extLst>
            </p:cNvPr>
            <p:cNvSpPr/>
            <p:nvPr/>
          </p:nvSpPr>
          <p:spPr>
            <a:xfrm rot="19776287">
              <a:off x="1820711" y="4562910"/>
              <a:ext cx="116473" cy="378779"/>
            </a:xfrm>
            <a:prstGeom prst="round2SameRect">
              <a:avLst>
                <a:gd name="adj1" fmla="val 50000"/>
                <a:gd name="adj2" fmla="val 487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4" name="Rectangle: Top Corners Rounded 23">
              <a:extLst>
                <a:ext uri="{FF2B5EF4-FFF2-40B4-BE49-F238E27FC236}">
                  <a16:creationId xmlns:a16="http://schemas.microsoft.com/office/drawing/2014/main" id="{B0094F8D-2765-AD1C-A83C-4BE6C8361D81}"/>
                </a:ext>
              </a:extLst>
            </p:cNvPr>
            <p:cNvSpPr/>
            <p:nvPr/>
          </p:nvSpPr>
          <p:spPr>
            <a:xfrm rot="5400000">
              <a:off x="1735664" y="4634223"/>
              <a:ext cx="163965" cy="414714"/>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9" name="Rectangle: Top Corners Rounded 28">
              <a:extLst>
                <a:ext uri="{FF2B5EF4-FFF2-40B4-BE49-F238E27FC236}">
                  <a16:creationId xmlns:a16="http://schemas.microsoft.com/office/drawing/2014/main" id="{D3E7A7C4-CD38-66A3-AD4A-BA96CE61F9DA}"/>
                </a:ext>
              </a:extLst>
            </p:cNvPr>
            <p:cNvSpPr/>
            <p:nvPr/>
          </p:nvSpPr>
          <p:spPr>
            <a:xfrm rot="8202139">
              <a:off x="2267493" y="4509069"/>
              <a:ext cx="163965" cy="414714"/>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grpSp>
        <p:nvGrpSpPr>
          <p:cNvPr id="51" name="Group 50">
            <a:extLst>
              <a:ext uri="{FF2B5EF4-FFF2-40B4-BE49-F238E27FC236}">
                <a16:creationId xmlns:a16="http://schemas.microsoft.com/office/drawing/2014/main" id="{B18064FA-11D1-BCC6-CE46-5CE6BC79F279}"/>
              </a:ext>
            </a:extLst>
          </p:cNvPr>
          <p:cNvGrpSpPr/>
          <p:nvPr/>
        </p:nvGrpSpPr>
        <p:grpSpPr>
          <a:xfrm>
            <a:off x="3165495" y="1864392"/>
            <a:ext cx="823681" cy="2040238"/>
            <a:chOff x="8271715" y="1732442"/>
            <a:chExt cx="775957" cy="1922026"/>
          </a:xfrm>
          <a:solidFill>
            <a:schemeClr val="accent1"/>
          </a:solidFill>
        </p:grpSpPr>
        <p:sp>
          <p:nvSpPr>
            <p:cNvPr id="32" name="Oval 31">
              <a:extLst>
                <a:ext uri="{FF2B5EF4-FFF2-40B4-BE49-F238E27FC236}">
                  <a16:creationId xmlns:a16="http://schemas.microsoft.com/office/drawing/2014/main" id="{BC871541-06AC-50BD-0E84-86D3890C1B0A}"/>
                </a:ext>
              </a:extLst>
            </p:cNvPr>
            <p:cNvSpPr/>
            <p:nvPr/>
          </p:nvSpPr>
          <p:spPr>
            <a:xfrm>
              <a:off x="8462672" y="1732442"/>
              <a:ext cx="578352" cy="5783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3" name="Rectangle: Top Corners Rounded 32">
              <a:extLst>
                <a:ext uri="{FF2B5EF4-FFF2-40B4-BE49-F238E27FC236}">
                  <a16:creationId xmlns:a16="http://schemas.microsoft.com/office/drawing/2014/main" id="{47D397B6-49EB-6D10-6D18-BFD59DF51B80}"/>
                </a:ext>
              </a:extLst>
            </p:cNvPr>
            <p:cNvSpPr/>
            <p:nvPr/>
          </p:nvSpPr>
          <p:spPr>
            <a:xfrm rot="21424403">
              <a:off x="8599239" y="2353257"/>
              <a:ext cx="424034" cy="750765"/>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6" name="Rectangle: Top Corners Rounded 35">
              <a:extLst>
                <a:ext uri="{FF2B5EF4-FFF2-40B4-BE49-F238E27FC236}">
                  <a16:creationId xmlns:a16="http://schemas.microsoft.com/office/drawing/2014/main" id="{DF9A6F37-E670-4E2A-797E-C38B9E36D0C6}"/>
                </a:ext>
              </a:extLst>
            </p:cNvPr>
            <p:cNvSpPr/>
            <p:nvPr/>
          </p:nvSpPr>
          <p:spPr>
            <a:xfrm rot="13596620">
              <a:off x="8477391" y="2313472"/>
              <a:ext cx="170109" cy="580411"/>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7" name="Rectangle: Top Corners Rounded 36">
              <a:extLst>
                <a:ext uri="{FF2B5EF4-FFF2-40B4-BE49-F238E27FC236}">
                  <a16:creationId xmlns:a16="http://schemas.microsoft.com/office/drawing/2014/main" id="{7AFE6CBB-C145-1A15-FFE0-84C07B1E0CC9}"/>
                </a:ext>
              </a:extLst>
            </p:cNvPr>
            <p:cNvSpPr/>
            <p:nvPr/>
          </p:nvSpPr>
          <p:spPr>
            <a:xfrm rot="152323">
              <a:off x="8321392" y="2692653"/>
              <a:ext cx="152567" cy="374323"/>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45" name="Rectangle: Top Corners Rounded 44">
              <a:extLst>
                <a:ext uri="{FF2B5EF4-FFF2-40B4-BE49-F238E27FC236}">
                  <a16:creationId xmlns:a16="http://schemas.microsoft.com/office/drawing/2014/main" id="{502A9B9C-D68A-55B1-D043-E6CDE5F634BD}"/>
                </a:ext>
              </a:extLst>
            </p:cNvPr>
            <p:cNvSpPr/>
            <p:nvPr/>
          </p:nvSpPr>
          <p:spPr>
            <a:xfrm rot="21424403">
              <a:off x="8612175" y="2843924"/>
              <a:ext cx="149731" cy="381213"/>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46" name="Rectangle: Top Corners Rounded 45">
              <a:extLst>
                <a:ext uri="{FF2B5EF4-FFF2-40B4-BE49-F238E27FC236}">
                  <a16:creationId xmlns:a16="http://schemas.microsoft.com/office/drawing/2014/main" id="{4F706585-DDC6-D2E7-0DFB-EBD8708FDE8D}"/>
                </a:ext>
              </a:extLst>
            </p:cNvPr>
            <p:cNvSpPr/>
            <p:nvPr/>
          </p:nvSpPr>
          <p:spPr>
            <a:xfrm rot="21424403">
              <a:off x="8888306" y="2923752"/>
              <a:ext cx="149731" cy="381213"/>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47" name="Rectangle: Top Corners Rounded 46">
              <a:extLst>
                <a:ext uri="{FF2B5EF4-FFF2-40B4-BE49-F238E27FC236}">
                  <a16:creationId xmlns:a16="http://schemas.microsoft.com/office/drawing/2014/main" id="{F2E53E31-D1D1-F12E-35C1-A6EAFB17F091}"/>
                </a:ext>
              </a:extLst>
            </p:cNvPr>
            <p:cNvSpPr/>
            <p:nvPr/>
          </p:nvSpPr>
          <p:spPr>
            <a:xfrm>
              <a:off x="8897941" y="3273253"/>
              <a:ext cx="149731" cy="381213"/>
            </a:xfrm>
            <a:prstGeom prst="round2SameRect">
              <a:avLst>
                <a:gd name="adj1" fmla="val 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48" name="Rectangle 47">
              <a:extLst>
                <a:ext uri="{FF2B5EF4-FFF2-40B4-BE49-F238E27FC236}">
                  <a16:creationId xmlns:a16="http://schemas.microsoft.com/office/drawing/2014/main" id="{A0580301-9A39-9B37-CEB5-B1CB82E8A266}"/>
                </a:ext>
              </a:extLst>
            </p:cNvPr>
            <p:cNvSpPr/>
            <p:nvPr/>
          </p:nvSpPr>
          <p:spPr>
            <a:xfrm>
              <a:off x="8271715" y="3106229"/>
              <a:ext cx="236900" cy="942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49" name="Rectangle 48">
              <a:extLst>
                <a:ext uri="{FF2B5EF4-FFF2-40B4-BE49-F238E27FC236}">
                  <a16:creationId xmlns:a16="http://schemas.microsoft.com/office/drawing/2014/main" id="{0D44A907-B06B-6CAB-AE91-B5F5597150BB}"/>
                </a:ext>
              </a:extLst>
            </p:cNvPr>
            <p:cNvSpPr/>
            <p:nvPr/>
          </p:nvSpPr>
          <p:spPr>
            <a:xfrm rot="5400000">
              <a:off x="8121950" y="3409103"/>
              <a:ext cx="44500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50" name="Rectangle 49">
              <a:extLst>
                <a:ext uri="{FF2B5EF4-FFF2-40B4-BE49-F238E27FC236}">
                  <a16:creationId xmlns:a16="http://schemas.microsoft.com/office/drawing/2014/main" id="{C6E1B455-86C0-BB25-2ABB-5ADD1CB27743}"/>
                </a:ext>
              </a:extLst>
            </p:cNvPr>
            <p:cNvSpPr/>
            <p:nvPr/>
          </p:nvSpPr>
          <p:spPr>
            <a:xfrm rot="5400000">
              <a:off x="8228759" y="3409104"/>
              <a:ext cx="44500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grpSp>
        <p:nvGrpSpPr>
          <p:cNvPr id="64" name="Group 63">
            <a:extLst>
              <a:ext uri="{FF2B5EF4-FFF2-40B4-BE49-F238E27FC236}">
                <a16:creationId xmlns:a16="http://schemas.microsoft.com/office/drawing/2014/main" id="{7C7F1C4A-2100-6332-F5FA-B39980778E53}"/>
              </a:ext>
            </a:extLst>
          </p:cNvPr>
          <p:cNvGrpSpPr/>
          <p:nvPr/>
        </p:nvGrpSpPr>
        <p:grpSpPr>
          <a:xfrm>
            <a:off x="7790577" y="3197872"/>
            <a:ext cx="1105862" cy="2656180"/>
            <a:chOff x="10118316" y="4073111"/>
            <a:chExt cx="985216" cy="2366396"/>
          </a:xfrm>
          <a:solidFill>
            <a:schemeClr val="accent4"/>
          </a:solidFill>
        </p:grpSpPr>
        <p:sp>
          <p:nvSpPr>
            <p:cNvPr id="63" name="Rectangle 62">
              <a:extLst>
                <a:ext uri="{FF2B5EF4-FFF2-40B4-BE49-F238E27FC236}">
                  <a16:creationId xmlns:a16="http://schemas.microsoft.com/office/drawing/2014/main" id="{1F307DE9-0536-9BE0-9E82-E5DD114EB484}"/>
                </a:ext>
              </a:extLst>
            </p:cNvPr>
            <p:cNvSpPr/>
            <p:nvPr/>
          </p:nvSpPr>
          <p:spPr>
            <a:xfrm rot="20606374">
              <a:off x="10738913" y="5296481"/>
              <a:ext cx="364619" cy="2752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55" name="Rectangle: Top Corners Rounded 54">
              <a:extLst>
                <a:ext uri="{FF2B5EF4-FFF2-40B4-BE49-F238E27FC236}">
                  <a16:creationId xmlns:a16="http://schemas.microsoft.com/office/drawing/2014/main" id="{904FD53B-DB48-5C42-3813-7E1EB19503D0}"/>
                </a:ext>
              </a:extLst>
            </p:cNvPr>
            <p:cNvSpPr/>
            <p:nvPr/>
          </p:nvSpPr>
          <p:spPr>
            <a:xfrm rot="21447677" flipH="1">
              <a:off x="10817594" y="5086898"/>
              <a:ext cx="137303" cy="362129"/>
            </a:xfrm>
            <a:prstGeom prst="round2SameRect">
              <a:avLst>
                <a:gd name="adj1" fmla="val 50000"/>
                <a:gd name="adj2"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52" name="Oval 51">
              <a:extLst>
                <a:ext uri="{FF2B5EF4-FFF2-40B4-BE49-F238E27FC236}">
                  <a16:creationId xmlns:a16="http://schemas.microsoft.com/office/drawing/2014/main" id="{2F46B4C4-73E8-A1AD-057B-2283578331A5}"/>
                </a:ext>
              </a:extLst>
            </p:cNvPr>
            <p:cNvSpPr/>
            <p:nvPr/>
          </p:nvSpPr>
          <p:spPr>
            <a:xfrm>
              <a:off x="10156809" y="4073111"/>
              <a:ext cx="554527" cy="5545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53" name="Rectangle: Top Corners Rounded 52">
              <a:extLst>
                <a:ext uri="{FF2B5EF4-FFF2-40B4-BE49-F238E27FC236}">
                  <a16:creationId xmlns:a16="http://schemas.microsoft.com/office/drawing/2014/main" id="{F8AD1BD8-A9B7-09FD-5E23-4929574A3CE7}"/>
                </a:ext>
              </a:extLst>
            </p:cNvPr>
            <p:cNvSpPr/>
            <p:nvPr/>
          </p:nvSpPr>
          <p:spPr>
            <a:xfrm rot="16200000">
              <a:off x="9953133" y="4991760"/>
              <a:ext cx="961879" cy="364618"/>
            </a:xfrm>
            <a:prstGeom prst="round2SameRect">
              <a:avLst>
                <a:gd name="adj1" fmla="val 50000"/>
                <a:gd name="adj2" fmla="val 487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54" name="Rectangle: Top Corners Rounded 53">
              <a:extLst>
                <a:ext uri="{FF2B5EF4-FFF2-40B4-BE49-F238E27FC236}">
                  <a16:creationId xmlns:a16="http://schemas.microsoft.com/office/drawing/2014/main" id="{75D2A17C-48A2-4D94-6C18-DD6A2CFD8CE8}"/>
                </a:ext>
              </a:extLst>
            </p:cNvPr>
            <p:cNvSpPr/>
            <p:nvPr/>
          </p:nvSpPr>
          <p:spPr>
            <a:xfrm rot="8003380" flipH="1">
              <a:off x="10630917" y="4718174"/>
              <a:ext cx="152652" cy="554526"/>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57" name="Rectangle: Top Corners Rounded 56">
              <a:extLst>
                <a:ext uri="{FF2B5EF4-FFF2-40B4-BE49-F238E27FC236}">
                  <a16:creationId xmlns:a16="http://schemas.microsoft.com/office/drawing/2014/main" id="{3FE58157-5FB5-EDA8-4931-C434A8F24B34}"/>
                </a:ext>
              </a:extLst>
            </p:cNvPr>
            <p:cNvSpPr/>
            <p:nvPr/>
          </p:nvSpPr>
          <p:spPr>
            <a:xfrm rot="21424403">
              <a:off x="10425687" y="5480712"/>
              <a:ext cx="196467" cy="500202"/>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58" name="Rectangle: Top Corners Rounded 57">
              <a:extLst>
                <a:ext uri="{FF2B5EF4-FFF2-40B4-BE49-F238E27FC236}">
                  <a16:creationId xmlns:a16="http://schemas.microsoft.com/office/drawing/2014/main" id="{71D24234-C4FA-242F-0368-0831AD441B02}"/>
                </a:ext>
              </a:extLst>
            </p:cNvPr>
            <p:cNvSpPr/>
            <p:nvPr/>
          </p:nvSpPr>
          <p:spPr>
            <a:xfrm>
              <a:off x="10438329" y="5939304"/>
              <a:ext cx="196467" cy="500202"/>
            </a:xfrm>
            <a:prstGeom prst="round2SameRect">
              <a:avLst>
                <a:gd name="adj1" fmla="val 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61" name="Group 60">
              <a:extLst>
                <a:ext uri="{FF2B5EF4-FFF2-40B4-BE49-F238E27FC236}">
                  <a16:creationId xmlns:a16="http://schemas.microsoft.com/office/drawing/2014/main" id="{B4EF2080-84CC-5767-FE67-83FDC34A198D}"/>
                </a:ext>
              </a:extLst>
            </p:cNvPr>
            <p:cNvGrpSpPr/>
            <p:nvPr/>
          </p:nvGrpSpPr>
          <p:grpSpPr>
            <a:xfrm rot="1209525">
              <a:off x="10118316" y="5480714"/>
              <a:ext cx="209109" cy="958793"/>
              <a:chOff x="10119900" y="5489621"/>
              <a:chExt cx="209109" cy="958793"/>
            </a:xfrm>
            <a:grpFill/>
          </p:grpSpPr>
          <p:sp>
            <p:nvSpPr>
              <p:cNvPr id="59" name="Rectangle: Top Corners Rounded 58">
                <a:extLst>
                  <a:ext uri="{FF2B5EF4-FFF2-40B4-BE49-F238E27FC236}">
                    <a16:creationId xmlns:a16="http://schemas.microsoft.com/office/drawing/2014/main" id="{8F79A366-F823-5656-B0FC-EC0A0A15C49E}"/>
                  </a:ext>
                </a:extLst>
              </p:cNvPr>
              <p:cNvSpPr/>
              <p:nvPr/>
            </p:nvSpPr>
            <p:spPr>
              <a:xfrm rot="21424403">
                <a:off x="10119900" y="5489621"/>
                <a:ext cx="196467" cy="500202"/>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60" name="Rectangle: Top Corners Rounded 59">
                <a:extLst>
                  <a:ext uri="{FF2B5EF4-FFF2-40B4-BE49-F238E27FC236}">
                    <a16:creationId xmlns:a16="http://schemas.microsoft.com/office/drawing/2014/main" id="{9AFC4C7C-43F6-3CCF-D725-513379385EBD}"/>
                  </a:ext>
                </a:extLst>
              </p:cNvPr>
              <p:cNvSpPr/>
              <p:nvPr/>
            </p:nvSpPr>
            <p:spPr>
              <a:xfrm>
                <a:off x="10132542" y="5948212"/>
                <a:ext cx="196467" cy="500202"/>
              </a:xfrm>
              <a:prstGeom prst="round2SameRect">
                <a:avLst>
                  <a:gd name="adj1" fmla="val 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sp>
          <p:nvSpPr>
            <p:cNvPr id="62" name="Rectangle: Top Corners Rounded 61">
              <a:extLst>
                <a:ext uri="{FF2B5EF4-FFF2-40B4-BE49-F238E27FC236}">
                  <a16:creationId xmlns:a16="http://schemas.microsoft.com/office/drawing/2014/main" id="{DEA354AC-F2AC-0008-F4BA-732426309C47}"/>
                </a:ext>
              </a:extLst>
            </p:cNvPr>
            <p:cNvSpPr/>
            <p:nvPr/>
          </p:nvSpPr>
          <p:spPr>
            <a:xfrm rot="12819687" flipH="1">
              <a:off x="10156567" y="4820197"/>
              <a:ext cx="124149" cy="695514"/>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spTree>
    <p:extLst>
      <p:ext uri="{BB962C8B-B14F-4D97-AF65-F5344CB8AC3E}">
        <p14:creationId xmlns:p14="http://schemas.microsoft.com/office/powerpoint/2010/main" val="809285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CA66-3252-D23C-8566-DB67953EDE42}"/>
              </a:ext>
            </a:extLst>
          </p:cNvPr>
          <p:cNvSpPr>
            <a:spLocks noGrp="1"/>
          </p:cNvSpPr>
          <p:nvPr>
            <p:ph type="title"/>
          </p:nvPr>
        </p:nvSpPr>
        <p:spPr/>
        <p:txBody>
          <a:bodyPr/>
          <a:lstStyle/>
          <a:p>
            <a:pPr rtl="1"/>
            <a:r>
              <a:rPr lang="en-GB" dirty="0">
                <a:latin typeface="Calibri" panose="020F0502020204030204" pitchFamily="34" charset="0"/>
                <a:cs typeface="Calibri" panose="020F0502020204030204" pitchFamily="34" charset="0"/>
              </a:rPr>
              <a:t>فهم الإعاقة</a:t>
            </a:r>
            <a:endParaRPr lang="en-BE"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690501F2-7862-1A03-A806-4CBC43257D78}"/>
              </a:ext>
            </a:extLst>
          </p:cNvPr>
          <p:cNvSpPr/>
          <p:nvPr/>
        </p:nvSpPr>
        <p:spPr>
          <a:xfrm>
            <a:off x="6642100" y="5311006"/>
            <a:ext cx="833120" cy="675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p>
        </p:txBody>
      </p:sp>
      <p:sp>
        <p:nvSpPr>
          <p:cNvPr id="7" name="TextBox 6">
            <a:extLst>
              <a:ext uri="{FF2B5EF4-FFF2-40B4-BE49-F238E27FC236}">
                <a16:creationId xmlns:a16="http://schemas.microsoft.com/office/drawing/2014/main" id="{7A9830D0-1A6B-B4B8-F64E-E60125973157}"/>
              </a:ext>
            </a:extLst>
          </p:cNvPr>
          <p:cNvSpPr txBox="1"/>
          <p:nvPr/>
        </p:nvSpPr>
        <p:spPr>
          <a:xfrm>
            <a:off x="838200" y="1635728"/>
            <a:ext cx="3545114" cy="2123658"/>
          </a:xfrm>
          <a:prstGeom prst="rect">
            <a:avLst/>
          </a:prstGeom>
          <a:noFill/>
        </p:spPr>
        <p:txBody>
          <a:bodyPr wrap="square" rtlCol="0">
            <a:spAutoFit/>
          </a:bodyPr>
          <a:lstStyle/>
          <a:p>
            <a:pPr algn="r" rtl="1"/>
            <a:r>
              <a:rPr lang="ar-SA" sz="2200" b="1" i="0" u="none" strike="noStrike" baseline="0" dirty="0">
                <a:latin typeface="Calibri" panose="020F0502020204030204" pitchFamily="34" charset="0"/>
                <a:cs typeface="Calibri" panose="020F0502020204030204" pitchFamily="34" charset="0"/>
              </a:rPr>
              <a:t>العجز</a:t>
            </a:r>
            <a:endParaRPr lang="en-GB" sz="2200" b="1" i="0" u="none" strike="noStrike" baseline="0" dirty="0">
              <a:latin typeface="Calibri" panose="020F0502020204030204" pitchFamily="34" charset="0"/>
              <a:cs typeface="Calibri" panose="020F0502020204030204" pitchFamily="34" charset="0"/>
            </a:endParaRPr>
          </a:p>
          <a:p>
            <a:pPr algn="r" rtl="1"/>
            <a:endParaRPr lang="en-GB" sz="2200" dirty="0">
              <a:latin typeface="Calibri" panose="020F0502020204030204" pitchFamily="34" charset="0"/>
              <a:cs typeface="Calibri" panose="020F0502020204030204" pitchFamily="34" charset="0"/>
            </a:endParaRPr>
          </a:p>
          <a:p>
            <a:pPr algn="r" rtl="1"/>
            <a:r>
              <a:rPr lang="en-GB" sz="2200" b="0" i="0" u="none" strike="noStrike" baseline="0" dirty="0">
                <a:latin typeface="Calibri" panose="020F0502020204030204" pitchFamily="34" charset="0"/>
                <a:cs typeface="Calibri" panose="020F0502020204030204" pitchFamily="34" charset="0"/>
              </a:rPr>
              <a:t>انحراف </a:t>
            </a:r>
            <a:r>
              <a:rPr lang="en-GB" sz="2200" b="0" i="0" u="none" strike="noStrike" baseline="0" dirty="0" err="1">
                <a:latin typeface="Calibri" panose="020F0502020204030204" pitchFamily="34" charset="0"/>
                <a:cs typeface="Calibri" panose="020F0502020204030204" pitchFamily="34" charset="0"/>
              </a:rPr>
              <a:t>أو</a:t>
            </a:r>
            <a:r>
              <a:rPr lang="en-GB" sz="2200" b="0" i="0" u="none" strike="noStrike" baseline="0" dirty="0">
                <a:latin typeface="Calibri" panose="020F0502020204030204" pitchFamily="34" charset="0"/>
                <a:cs typeface="Calibri" panose="020F0502020204030204" pitchFamily="34" charset="0"/>
              </a:rPr>
              <a:t> </a:t>
            </a:r>
            <a:r>
              <a:rPr lang="ar-SA" sz="2200" b="0" i="0" u="none" strike="noStrike" baseline="0" dirty="0">
                <a:latin typeface="Calibri" panose="020F0502020204030204" pitchFamily="34" charset="0"/>
                <a:cs typeface="Calibri" panose="020F0502020204030204" pitchFamily="34" charset="0"/>
              </a:rPr>
              <a:t>فقدان</a:t>
            </a:r>
            <a:r>
              <a:rPr lang="en-GB" sz="2200" b="0" i="0" u="none" strike="noStrike" baseline="0" dirty="0">
                <a:latin typeface="Calibri" panose="020F0502020204030204" pitchFamily="34" charset="0"/>
                <a:cs typeface="Calibri" panose="020F0502020204030204" pitchFamily="34" charset="0"/>
              </a:rPr>
              <a:t> </a:t>
            </a:r>
            <a:r>
              <a:rPr lang="en-GB" sz="2200" b="0" i="0" u="none" strike="noStrike" baseline="0" dirty="0" err="1">
                <a:latin typeface="Calibri" panose="020F0502020204030204" pitchFamily="34" charset="0"/>
                <a:cs typeface="Calibri" panose="020F0502020204030204" pitchFamily="34" charset="0"/>
              </a:rPr>
              <a:t>كبير</a:t>
            </a:r>
            <a:r>
              <a:rPr lang="en-GB" sz="2200" b="0" i="0" u="none" strike="noStrike" baseline="0" dirty="0">
                <a:latin typeface="Calibri" panose="020F0502020204030204" pitchFamily="34" charset="0"/>
                <a:cs typeface="Calibri" panose="020F0502020204030204" pitchFamily="34" charset="0"/>
              </a:rPr>
              <a:t> في وظائف الجسم أو بنيته. قد تكون الإعاقات مؤقتة أو دائمة ، وقد يعاني الأشخاص من إعاقات متعددة</a:t>
            </a:r>
            <a:r>
              <a:rPr lang="en-GB" sz="2200" b="0" i="0" u="none" strike="noStrike" baseline="0" dirty="0">
                <a:latin typeface="Arial" panose="020B0604020202020204" pitchFamily="34" charset="0"/>
                <a:cs typeface="Arial" panose="020B0604020202020204" pitchFamily="34" charset="0"/>
              </a:rPr>
              <a:t>.</a:t>
            </a:r>
            <a:endParaRPr lang="en-BE" sz="2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12F47E5-ACF7-A395-90C1-5C497FC68E30}"/>
              </a:ext>
            </a:extLst>
          </p:cNvPr>
          <p:cNvSpPr txBox="1"/>
          <p:nvPr/>
        </p:nvSpPr>
        <p:spPr>
          <a:xfrm>
            <a:off x="4577715" y="1635728"/>
            <a:ext cx="4437383" cy="2462213"/>
          </a:xfrm>
          <a:prstGeom prst="rect">
            <a:avLst/>
          </a:prstGeom>
          <a:noFill/>
        </p:spPr>
        <p:txBody>
          <a:bodyPr wrap="square" rtlCol="0">
            <a:spAutoFit/>
          </a:bodyPr>
          <a:lstStyle/>
          <a:p>
            <a:pPr algn="r" rtl="1"/>
            <a:r>
              <a:rPr lang="ar-SA" sz="2200" b="1" i="0" u="none" strike="noStrike" baseline="0" dirty="0">
                <a:latin typeface="Calibri" panose="020F0502020204030204" pitchFamily="34" charset="0"/>
                <a:cs typeface="Calibri" panose="020F0502020204030204" pitchFamily="34" charset="0"/>
              </a:rPr>
              <a:t>الإعاقة</a:t>
            </a:r>
            <a:endParaRPr lang="en-GB" sz="2200" b="1" i="0" u="none" strike="noStrike" baseline="0" dirty="0">
              <a:latin typeface="Calibri" panose="020F0502020204030204" pitchFamily="34" charset="0"/>
              <a:cs typeface="Calibri" panose="020F0502020204030204" pitchFamily="34" charset="0"/>
            </a:endParaRPr>
          </a:p>
          <a:p>
            <a:pPr algn="r" rtl="1"/>
            <a:endParaRPr lang="en-GB" sz="2200" b="1" i="0" u="none" strike="noStrike" baseline="0" dirty="0">
              <a:latin typeface="Calibri" panose="020F0502020204030204" pitchFamily="34" charset="0"/>
              <a:cs typeface="Calibri" panose="020F0502020204030204" pitchFamily="34" charset="0"/>
            </a:endParaRPr>
          </a:p>
          <a:p>
            <a:pPr algn="r" rtl="1"/>
            <a:r>
              <a:rPr lang="ar-SA" sz="2200" dirty="0">
                <a:latin typeface="Calibri" panose="020F0502020204030204" pitchFamily="34" charset="0"/>
                <a:cs typeface="Calibri" panose="020F0502020204030204" pitchFamily="34" charset="0"/>
              </a:rPr>
              <a:t>ت</a:t>
            </a:r>
            <a:r>
              <a:rPr lang="ar-SA" sz="2200" u="none" strike="noStrike" baseline="0" dirty="0">
                <a:latin typeface="Calibri" panose="020F0502020204030204" pitchFamily="34" charset="0"/>
                <a:cs typeface="Calibri" panose="020F0502020204030204" pitchFamily="34" charset="0"/>
              </a:rPr>
              <a:t>نتج عن التفاعل بين الأشخاص ذوي الإعاقة البدنية أو النفسية الاجتماعية أو الفكرية أو الحسية والحواجز في البيئة التي تحول دون مشاركتهم الكاملة والفعالة في المجتمع على قدم المساواة مع الآخرين.</a:t>
            </a:r>
            <a:endParaRPr lang="en-BE" sz="2200" dirty="0">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7C775E07-ADE9-CF15-4136-81004C077669}"/>
              </a:ext>
            </a:extLst>
          </p:cNvPr>
          <p:cNvSpPr/>
          <p:nvPr/>
        </p:nvSpPr>
        <p:spPr>
          <a:xfrm>
            <a:off x="9332685" y="1536290"/>
            <a:ext cx="2243823" cy="286232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b="1" dirty="0">
                <a:solidFill>
                  <a:schemeClr val="tx1"/>
                </a:solidFill>
                <a:latin typeface="Calibri" panose="020F0502020204030204" pitchFamily="34" charset="0"/>
                <a:ea typeface="Verdana" panose="020B0604030504040204" pitchFamily="34" charset="0"/>
                <a:cs typeface="Calibri" panose="020F0502020204030204" pitchFamily="34" charset="0"/>
              </a:rPr>
              <a:t>إعاقة</a:t>
            </a:r>
            <a:endParaRPr lang="en-GB" sz="2400" b="1" dirty="0">
              <a:solidFill>
                <a:schemeClr val="tx1"/>
              </a:solidFill>
              <a:latin typeface="Calibri" panose="020F0502020204030204" pitchFamily="34" charset="0"/>
              <a:ea typeface="Verdana" panose="020B0604030504040204" pitchFamily="34" charset="0"/>
              <a:cs typeface="Calibri" panose="020F0502020204030204" pitchFamily="34" charset="0"/>
            </a:endParaRPr>
          </a:p>
          <a:p>
            <a:pPr algn="ctr" rtl="1"/>
            <a:r>
              <a:rPr lang="en-GB" sz="2400" b="1" dirty="0">
                <a:solidFill>
                  <a:schemeClr val="tx1"/>
                </a:solidFill>
                <a:latin typeface="Calibri" panose="020F0502020204030204" pitchFamily="34" charset="0"/>
                <a:ea typeface="Verdana" panose="020B0604030504040204" pitchFamily="34" charset="0"/>
                <a:cs typeface="Calibri" panose="020F0502020204030204" pitchFamily="34" charset="0"/>
              </a:rPr>
              <a:t>=</a:t>
            </a:r>
          </a:p>
          <a:p>
            <a:pPr algn="ctr" rtl="1"/>
            <a:endParaRPr lang="en-GB" sz="2400" b="1" dirty="0">
              <a:solidFill>
                <a:schemeClr val="tx1"/>
              </a:solidFill>
              <a:latin typeface="Calibri" panose="020F0502020204030204" pitchFamily="34" charset="0"/>
              <a:ea typeface="Verdana" panose="020B0604030504040204" pitchFamily="34" charset="0"/>
              <a:cs typeface="Calibri" panose="020F0502020204030204" pitchFamily="34" charset="0"/>
            </a:endParaRPr>
          </a:p>
          <a:p>
            <a:pPr algn="ctr" rtl="1"/>
            <a:r>
              <a:rPr lang="ar-SA" sz="2400" b="1" dirty="0">
                <a:solidFill>
                  <a:schemeClr val="tx1"/>
                </a:solidFill>
                <a:latin typeface="Calibri" panose="020F0502020204030204" pitchFamily="34" charset="0"/>
                <a:ea typeface="Verdana" panose="020B0604030504040204" pitchFamily="34" charset="0"/>
                <a:cs typeface="Calibri" panose="020F0502020204030204" pitchFamily="34" charset="0"/>
              </a:rPr>
              <a:t>عجز</a:t>
            </a:r>
            <a:endParaRPr lang="en-GB" sz="2400" b="1" dirty="0">
              <a:solidFill>
                <a:schemeClr val="tx1"/>
              </a:solidFill>
              <a:latin typeface="Calibri" panose="020F0502020204030204" pitchFamily="34" charset="0"/>
              <a:ea typeface="Verdana" panose="020B0604030504040204" pitchFamily="34" charset="0"/>
              <a:cs typeface="Calibri" panose="020F0502020204030204" pitchFamily="34" charset="0"/>
            </a:endParaRPr>
          </a:p>
          <a:p>
            <a:pPr algn="ctr" rtl="1"/>
            <a:r>
              <a:rPr lang="en-GB" sz="2400" b="1" dirty="0">
                <a:solidFill>
                  <a:schemeClr val="tx1"/>
                </a:solidFill>
                <a:latin typeface="Calibri" panose="020F0502020204030204" pitchFamily="34" charset="0"/>
                <a:ea typeface="Verdana" panose="020B0604030504040204" pitchFamily="34" charset="0"/>
                <a:cs typeface="Calibri" panose="020F0502020204030204" pitchFamily="34" charset="0"/>
              </a:rPr>
              <a:t>+</a:t>
            </a:r>
          </a:p>
          <a:p>
            <a:pPr algn="ctr" rtl="1"/>
            <a:r>
              <a:rPr lang="en-GB" sz="2400" b="1" dirty="0" err="1">
                <a:solidFill>
                  <a:schemeClr val="tx1"/>
                </a:solidFill>
                <a:latin typeface="Calibri" panose="020F0502020204030204" pitchFamily="34" charset="0"/>
                <a:ea typeface="Verdana" panose="020B0604030504040204" pitchFamily="34" charset="0"/>
                <a:cs typeface="Calibri" panose="020F0502020204030204" pitchFamily="34" charset="0"/>
              </a:rPr>
              <a:t>ال</a:t>
            </a:r>
            <a:r>
              <a:rPr lang="ar-SA" sz="2400" b="1" dirty="0">
                <a:solidFill>
                  <a:schemeClr val="tx1"/>
                </a:solidFill>
                <a:latin typeface="Calibri" panose="020F0502020204030204" pitchFamily="34" charset="0"/>
                <a:ea typeface="Verdana" panose="020B0604030504040204" pitchFamily="34" charset="0"/>
                <a:cs typeface="Calibri" panose="020F0502020204030204" pitchFamily="34" charset="0"/>
              </a:rPr>
              <a:t>عوائق</a:t>
            </a:r>
            <a:r>
              <a:rPr lang="en-GB" sz="2400" b="1" dirty="0">
                <a:solidFill>
                  <a:schemeClr val="tx1"/>
                </a:solidFill>
                <a:latin typeface="Calibri" panose="020F0502020204030204" pitchFamily="34" charset="0"/>
                <a:ea typeface="Verdana" panose="020B0604030504040204" pitchFamily="34" charset="0"/>
                <a:cs typeface="Calibri" panose="020F0502020204030204" pitchFamily="34" charset="0"/>
              </a:rPr>
              <a:t> </a:t>
            </a:r>
            <a:r>
              <a:rPr lang="en-GB" sz="2400" b="1" dirty="0" err="1">
                <a:solidFill>
                  <a:schemeClr val="tx1"/>
                </a:solidFill>
                <a:latin typeface="Calibri" panose="020F0502020204030204" pitchFamily="34" charset="0"/>
                <a:ea typeface="Verdana" panose="020B0604030504040204" pitchFamily="34" charset="0"/>
                <a:cs typeface="Calibri" panose="020F0502020204030204" pitchFamily="34" charset="0"/>
              </a:rPr>
              <a:t>في</a:t>
            </a:r>
            <a:r>
              <a:rPr lang="en-GB" sz="2400" b="1" dirty="0">
                <a:solidFill>
                  <a:schemeClr val="tx1"/>
                </a:solidFill>
                <a:latin typeface="Calibri" panose="020F0502020204030204" pitchFamily="34" charset="0"/>
                <a:ea typeface="Verdana" panose="020B0604030504040204" pitchFamily="34" charset="0"/>
                <a:cs typeface="Calibri" panose="020F0502020204030204" pitchFamily="34" charset="0"/>
              </a:rPr>
              <a:t> </a:t>
            </a:r>
            <a:r>
              <a:rPr lang="en-GB" sz="2400" b="1" dirty="0" err="1">
                <a:solidFill>
                  <a:schemeClr val="tx1"/>
                </a:solidFill>
                <a:latin typeface="Calibri" panose="020F0502020204030204" pitchFamily="34" charset="0"/>
                <a:ea typeface="Verdana" panose="020B0604030504040204" pitchFamily="34" charset="0"/>
                <a:cs typeface="Calibri" panose="020F0502020204030204" pitchFamily="34" charset="0"/>
              </a:rPr>
              <a:t>ال</a:t>
            </a:r>
            <a:r>
              <a:rPr lang="ar-SA" sz="2400" b="1" dirty="0">
                <a:solidFill>
                  <a:schemeClr val="tx1"/>
                </a:solidFill>
                <a:latin typeface="Calibri" panose="020F0502020204030204" pitchFamily="34" charset="0"/>
                <a:ea typeface="Verdana" panose="020B0604030504040204" pitchFamily="34" charset="0"/>
                <a:cs typeface="Calibri" panose="020F0502020204030204" pitchFamily="34" charset="0"/>
              </a:rPr>
              <a:t>بيئة المحيطة</a:t>
            </a:r>
            <a:endParaRPr lang="en-GB" sz="2400" b="1" dirty="0">
              <a:solidFill>
                <a:schemeClr val="tx1"/>
              </a:solidFill>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58A4998C-B2B0-8E60-D0D0-F8A1E8A2C8F5}"/>
              </a:ext>
            </a:extLst>
          </p:cNvPr>
          <p:cNvSpPr/>
          <p:nvPr/>
        </p:nvSpPr>
        <p:spPr>
          <a:xfrm>
            <a:off x="885371" y="4933879"/>
            <a:ext cx="10755086" cy="1152310"/>
          </a:xfrm>
          <a:custGeom>
            <a:avLst/>
            <a:gdLst>
              <a:gd name="connsiteX0" fmla="*/ 0 w 10755086"/>
              <a:gd name="connsiteY0" fmla="*/ 929892 h 1152310"/>
              <a:gd name="connsiteX1" fmla="*/ 1088572 w 10755086"/>
              <a:gd name="connsiteY1" fmla="*/ 900864 h 1152310"/>
              <a:gd name="connsiteX2" fmla="*/ 1901372 w 10755086"/>
              <a:gd name="connsiteY2" fmla="*/ 639607 h 1152310"/>
              <a:gd name="connsiteX3" fmla="*/ 2844800 w 10755086"/>
              <a:gd name="connsiteY3" fmla="*/ 958921 h 1152310"/>
              <a:gd name="connsiteX4" fmla="*/ 3730172 w 10755086"/>
              <a:gd name="connsiteY4" fmla="*/ 973435 h 1152310"/>
              <a:gd name="connsiteX5" fmla="*/ 4441372 w 10755086"/>
              <a:gd name="connsiteY5" fmla="*/ 204178 h 1152310"/>
              <a:gd name="connsiteX6" fmla="*/ 5225143 w 10755086"/>
              <a:gd name="connsiteY6" fmla="*/ 1031492 h 1152310"/>
              <a:gd name="connsiteX7" fmla="*/ 6328229 w 10755086"/>
              <a:gd name="connsiteY7" fmla="*/ 552521 h 1152310"/>
              <a:gd name="connsiteX8" fmla="*/ 7678058 w 10755086"/>
              <a:gd name="connsiteY8" fmla="*/ 915378 h 1152310"/>
              <a:gd name="connsiteX9" fmla="*/ 8389258 w 10755086"/>
              <a:gd name="connsiteY9" fmla="*/ 978 h 1152310"/>
              <a:gd name="connsiteX10" fmla="*/ 9129486 w 10755086"/>
              <a:gd name="connsiteY10" fmla="*/ 1118578 h 1152310"/>
              <a:gd name="connsiteX11" fmla="*/ 10174515 w 10755086"/>
              <a:gd name="connsiteY11" fmla="*/ 857321 h 1152310"/>
              <a:gd name="connsiteX12" fmla="*/ 10755086 w 10755086"/>
              <a:gd name="connsiteY12" fmla="*/ 813778 h 115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55086" h="1152310">
                <a:moveTo>
                  <a:pt x="0" y="929892"/>
                </a:moveTo>
                <a:lnTo>
                  <a:pt x="1088572" y="900864"/>
                </a:lnTo>
                <a:cubicBezTo>
                  <a:pt x="1405467" y="852483"/>
                  <a:pt x="1608667" y="629931"/>
                  <a:pt x="1901372" y="639607"/>
                </a:cubicBezTo>
                <a:cubicBezTo>
                  <a:pt x="2194077" y="649283"/>
                  <a:pt x="2540000" y="903283"/>
                  <a:pt x="2844800" y="958921"/>
                </a:cubicBezTo>
                <a:cubicBezTo>
                  <a:pt x="3149600" y="1014559"/>
                  <a:pt x="3464077" y="1099226"/>
                  <a:pt x="3730172" y="973435"/>
                </a:cubicBezTo>
                <a:cubicBezTo>
                  <a:pt x="3996267" y="847644"/>
                  <a:pt x="4192210" y="194502"/>
                  <a:pt x="4441372" y="204178"/>
                </a:cubicBezTo>
                <a:cubicBezTo>
                  <a:pt x="4690534" y="213854"/>
                  <a:pt x="4910667" y="973435"/>
                  <a:pt x="5225143" y="1031492"/>
                </a:cubicBezTo>
                <a:cubicBezTo>
                  <a:pt x="5539619" y="1089549"/>
                  <a:pt x="5919410" y="571873"/>
                  <a:pt x="6328229" y="552521"/>
                </a:cubicBezTo>
                <a:cubicBezTo>
                  <a:pt x="6737048" y="533169"/>
                  <a:pt x="7334553" y="1007302"/>
                  <a:pt x="7678058" y="915378"/>
                </a:cubicBezTo>
                <a:cubicBezTo>
                  <a:pt x="8021563" y="823454"/>
                  <a:pt x="8147353" y="-32889"/>
                  <a:pt x="8389258" y="978"/>
                </a:cubicBezTo>
                <a:cubicBezTo>
                  <a:pt x="8631163" y="34845"/>
                  <a:pt x="8831943" y="975854"/>
                  <a:pt x="9129486" y="1118578"/>
                </a:cubicBezTo>
                <a:cubicBezTo>
                  <a:pt x="9427029" y="1261302"/>
                  <a:pt x="9903582" y="908121"/>
                  <a:pt x="10174515" y="857321"/>
                </a:cubicBezTo>
                <a:cubicBezTo>
                  <a:pt x="10445448" y="806521"/>
                  <a:pt x="10600267" y="810149"/>
                  <a:pt x="10755086" y="813778"/>
                </a:cubicBezTo>
              </a:path>
            </a:pathLst>
          </a:cu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nvGrpSpPr>
          <p:cNvPr id="5" name="Group 4">
            <a:extLst>
              <a:ext uri="{FF2B5EF4-FFF2-40B4-BE49-F238E27FC236}">
                <a16:creationId xmlns:a16="http://schemas.microsoft.com/office/drawing/2014/main" id="{84B45DDA-7D0E-2CAC-A302-B4A807F2416B}"/>
              </a:ext>
            </a:extLst>
          </p:cNvPr>
          <p:cNvGrpSpPr/>
          <p:nvPr/>
        </p:nvGrpSpPr>
        <p:grpSpPr>
          <a:xfrm>
            <a:off x="2930615" y="4569059"/>
            <a:ext cx="833120" cy="1306425"/>
            <a:chOff x="2486024" y="3959213"/>
            <a:chExt cx="932786" cy="1462713"/>
          </a:xfrm>
          <a:solidFill>
            <a:schemeClr val="accent2">
              <a:lumMod val="75000"/>
            </a:schemeClr>
          </a:solidFill>
        </p:grpSpPr>
        <p:sp>
          <p:nvSpPr>
            <p:cNvPr id="12" name="Oval 11">
              <a:extLst>
                <a:ext uri="{FF2B5EF4-FFF2-40B4-BE49-F238E27FC236}">
                  <a16:creationId xmlns:a16="http://schemas.microsoft.com/office/drawing/2014/main" id="{6AC69B0D-981F-86F6-079F-A2D73F743CEC}"/>
                </a:ext>
              </a:extLst>
            </p:cNvPr>
            <p:cNvSpPr/>
            <p:nvPr/>
          </p:nvSpPr>
          <p:spPr>
            <a:xfrm>
              <a:off x="2670921" y="3959213"/>
              <a:ext cx="457269" cy="457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3" name="Rectangle: Top Corners Rounded 12">
              <a:extLst>
                <a:ext uri="{FF2B5EF4-FFF2-40B4-BE49-F238E27FC236}">
                  <a16:creationId xmlns:a16="http://schemas.microsoft.com/office/drawing/2014/main" id="{86510A2C-3E7B-1F93-B685-3E0AB2465BCF}"/>
                </a:ext>
              </a:extLst>
            </p:cNvPr>
            <p:cNvSpPr/>
            <p:nvPr/>
          </p:nvSpPr>
          <p:spPr>
            <a:xfrm rot="20986498">
              <a:off x="2807357" y="4472729"/>
              <a:ext cx="335259" cy="593586"/>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4" name="Rectangle: Top Corners Rounded 13">
              <a:extLst>
                <a:ext uri="{FF2B5EF4-FFF2-40B4-BE49-F238E27FC236}">
                  <a16:creationId xmlns:a16="http://schemas.microsoft.com/office/drawing/2014/main" id="{15DD3688-3852-C8DF-AB63-B5796334DB6E}"/>
                </a:ext>
              </a:extLst>
            </p:cNvPr>
            <p:cNvSpPr/>
            <p:nvPr/>
          </p:nvSpPr>
          <p:spPr>
            <a:xfrm rot="16200000">
              <a:off x="3026048" y="4728249"/>
              <a:ext cx="184528" cy="479285"/>
            </a:xfrm>
            <a:prstGeom prst="round2SameRect">
              <a:avLst>
                <a:gd name="adj1" fmla="val 50000"/>
                <a:gd name="adj2" fmla="val 487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5" name="Rectangle: Top Corners Rounded 14">
              <a:extLst>
                <a:ext uri="{FF2B5EF4-FFF2-40B4-BE49-F238E27FC236}">
                  <a16:creationId xmlns:a16="http://schemas.microsoft.com/office/drawing/2014/main" id="{21CD530D-1B77-1A4B-2B45-A98406A82296}"/>
                </a:ext>
              </a:extLst>
            </p:cNvPr>
            <p:cNvSpPr/>
            <p:nvPr/>
          </p:nvSpPr>
          <p:spPr>
            <a:xfrm rot="20281485">
              <a:off x="3254845" y="4891241"/>
              <a:ext cx="163965" cy="414714"/>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6" name="Rectangle: Top Corners Rounded 15">
              <a:extLst>
                <a:ext uri="{FF2B5EF4-FFF2-40B4-BE49-F238E27FC236}">
                  <a16:creationId xmlns:a16="http://schemas.microsoft.com/office/drawing/2014/main" id="{B26D1FE4-9C14-58DA-B6B4-023016567492}"/>
                </a:ext>
              </a:extLst>
            </p:cNvPr>
            <p:cNvSpPr/>
            <p:nvPr/>
          </p:nvSpPr>
          <p:spPr>
            <a:xfrm rot="13596620">
              <a:off x="2711019" y="4441273"/>
              <a:ext cx="134495" cy="458897"/>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7" name="Rectangle: Top Corners Rounded 16">
              <a:extLst>
                <a:ext uri="{FF2B5EF4-FFF2-40B4-BE49-F238E27FC236}">
                  <a16:creationId xmlns:a16="http://schemas.microsoft.com/office/drawing/2014/main" id="{32CF9FA7-15DD-2914-013A-238BFFABDE5E}"/>
                </a:ext>
              </a:extLst>
            </p:cNvPr>
            <p:cNvSpPr/>
            <p:nvPr/>
          </p:nvSpPr>
          <p:spPr>
            <a:xfrm rot="152323">
              <a:off x="2595518" y="4703728"/>
              <a:ext cx="120626" cy="295955"/>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8" name="Arc 17">
              <a:extLst>
                <a:ext uri="{FF2B5EF4-FFF2-40B4-BE49-F238E27FC236}">
                  <a16:creationId xmlns:a16="http://schemas.microsoft.com/office/drawing/2014/main" id="{D87F21BE-4BBC-FAF9-7937-7EF03F14960F}"/>
                </a:ext>
              </a:extLst>
            </p:cNvPr>
            <p:cNvSpPr/>
            <p:nvPr/>
          </p:nvSpPr>
          <p:spPr>
            <a:xfrm flipH="1" flipV="1">
              <a:off x="2486024" y="4597009"/>
              <a:ext cx="824917" cy="824917"/>
            </a:xfrm>
            <a:prstGeom prst="arc">
              <a:avLst>
                <a:gd name="adj1" fmla="val 12696409"/>
                <a:gd name="adj2" fmla="val 1294114"/>
              </a:avLst>
            </a:prstGeom>
            <a:noFill/>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CA"/>
            </a:p>
          </p:txBody>
        </p:sp>
      </p:grpSp>
    </p:spTree>
    <p:extLst>
      <p:ext uri="{BB962C8B-B14F-4D97-AF65-F5344CB8AC3E}">
        <p14:creationId xmlns:p14="http://schemas.microsoft.com/office/powerpoint/2010/main" val="4008234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55705-A558-FFB8-D83E-512F612974F3}"/>
              </a:ext>
            </a:extLst>
          </p:cNvPr>
          <p:cNvSpPr>
            <a:spLocks noGrp="1"/>
          </p:cNvSpPr>
          <p:nvPr>
            <p:ph type="title"/>
          </p:nvPr>
        </p:nvSpPr>
        <p:spPr/>
        <p:txBody>
          <a:bodyPr>
            <a:normAutofit/>
          </a:bodyPr>
          <a:lstStyle/>
          <a:p>
            <a:pPr rtl="1"/>
            <a:r>
              <a:rPr lang="ar-SA" sz="3200" dirty="0">
                <a:latin typeface="Calibri" panose="020F0502020204030204" pitchFamily="34" charset="0"/>
                <a:ea typeface="Source Sans Pro" panose="020B0503030403020204" pitchFamily="34" charset="0"/>
                <a:cs typeface="Calibri" panose="020F0502020204030204" pitchFamily="34" charset="0"/>
              </a:rPr>
              <a:t>العجز المرئي و غير المرئي</a:t>
            </a:r>
            <a:endParaRPr lang="en-BE" dirty="0">
              <a:latin typeface="Calibri" panose="020F0502020204030204" pitchFamily="34" charset="0"/>
              <a:cs typeface="Calibri" panose="020F0502020204030204" pitchFamily="34" charset="0"/>
            </a:endParaRPr>
          </a:p>
        </p:txBody>
      </p:sp>
      <p:sp>
        <p:nvSpPr>
          <p:cNvPr id="5" name="Pladsholder til indhold 2">
            <a:extLst>
              <a:ext uri="{FF2B5EF4-FFF2-40B4-BE49-F238E27FC236}">
                <a16:creationId xmlns:a16="http://schemas.microsoft.com/office/drawing/2014/main" id="{71B8CB23-C091-F45F-F8D0-FF098000ECFE}"/>
              </a:ext>
            </a:extLst>
          </p:cNvPr>
          <p:cNvSpPr txBox="1">
            <a:spLocks/>
          </p:cNvSpPr>
          <p:nvPr/>
        </p:nvSpPr>
        <p:spPr>
          <a:xfrm>
            <a:off x="2290903" y="1771979"/>
            <a:ext cx="3481641" cy="3015768"/>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Font typeface="Arial"/>
              <a:buNone/>
            </a:pPr>
            <a:r>
              <a:rPr lang="ar-SA" sz="2400" b="1" dirty="0">
                <a:latin typeface="Calibri" panose="020F0502020204030204" pitchFamily="34" charset="0"/>
                <a:ea typeface="Source Sans Pro" panose="020B0503030403020204" pitchFamily="34" charset="0"/>
                <a:cs typeface="Calibri" panose="020F0502020204030204" pitchFamily="34" charset="0"/>
              </a:rPr>
              <a:t>ما الذي يمكن أن تراه</a:t>
            </a:r>
          </a:p>
          <a:p>
            <a:pPr algn="r" rtl="1"/>
            <a:r>
              <a:rPr lang="ar-SA" sz="2400" dirty="0">
                <a:latin typeface="Calibri" panose="020F0502020204030204" pitchFamily="34" charset="0"/>
                <a:ea typeface="Source Sans Pro" panose="020B0503030403020204" pitchFamily="34" charset="0"/>
                <a:cs typeface="Calibri" panose="020F0502020204030204" pitchFamily="34" charset="0"/>
              </a:rPr>
              <a:t>الأطفال المصابون بالشلل أو غيرها من مشاكل في الحركة</a:t>
            </a:r>
          </a:p>
          <a:p>
            <a:pPr algn="r" rtl="1"/>
            <a:r>
              <a:rPr lang="ar-SA" sz="2400" dirty="0">
                <a:latin typeface="Calibri" panose="020F0502020204030204" pitchFamily="34" charset="0"/>
                <a:ea typeface="Source Sans Pro" panose="020B0503030403020204" pitchFamily="34" charset="0"/>
                <a:cs typeface="Calibri" panose="020F0502020204030204" pitchFamily="34" charset="0"/>
              </a:rPr>
              <a:t>إعاقة النمو الحادة (مثل متلازمة داون)</a:t>
            </a:r>
          </a:p>
          <a:p>
            <a:pPr algn="r" rtl="1"/>
            <a:r>
              <a:rPr lang="ar-SA" sz="2400" dirty="0">
                <a:latin typeface="Calibri" panose="020F0502020204030204" pitchFamily="34" charset="0"/>
                <a:ea typeface="Source Sans Pro" panose="020B0503030403020204" pitchFamily="34" charset="0"/>
                <a:cs typeface="Calibri" panose="020F0502020204030204" pitchFamily="34" charset="0"/>
              </a:rPr>
              <a:t>الأطفال الذين فقدوا أطرافهم</a:t>
            </a:r>
          </a:p>
          <a:p>
            <a:pPr algn="r" rtl="1"/>
            <a:r>
              <a:rPr lang="ar-SA" sz="2400" dirty="0">
                <a:latin typeface="Calibri" panose="020F0502020204030204" pitchFamily="34" charset="0"/>
                <a:ea typeface="Source Sans Pro" panose="020B0503030403020204" pitchFamily="34" charset="0"/>
                <a:cs typeface="Calibri" panose="020F0502020204030204" pitchFamily="34" charset="0"/>
              </a:rPr>
              <a:t>إعاقات بصرية حادة/الصمم العمى</a:t>
            </a:r>
          </a:p>
          <a:p>
            <a:pPr algn="r" rtl="1"/>
            <a:r>
              <a:rPr lang="ar-SA" sz="2400" dirty="0">
                <a:latin typeface="Calibri" panose="020F0502020204030204" pitchFamily="34" charset="0"/>
                <a:ea typeface="Source Sans Pro" panose="020B0503030403020204" pitchFamily="34" charset="0"/>
                <a:cs typeface="Calibri" panose="020F0502020204030204" pitchFamily="34" charset="0"/>
              </a:rPr>
              <a:t>العجز المتصل بالتقدم في السن</a:t>
            </a:r>
            <a:endParaRPr lang="da-DK" sz="2400" dirty="0">
              <a:latin typeface="Calibri" panose="020F0502020204030204" pitchFamily="34" charset="0"/>
              <a:cs typeface="Calibri" panose="020F0502020204030204" pitchFamily="34" charset="0"/>
            </a:endParaRPr>
          </a:p>
        </p:txBody>
      </p:sp>
      <p:sp>
        <p:nvSpPr>
          <p:cNvPr id="8" name="Pladsholder til indhold 2">
            <a:extLst>
              <a:ext uri="{FF2B5EF4-FFF2-40B4-BE49-F238E27FC236}">
                <a16:creationId xmlns:a16="http://schemas.microsoft.com/office/drawing/2014/main" id="{42C83F30-1C3D-6889-DD26-228F5F769F4B}"/>
              </a:ext>
            </a:extLst>
          </p:cNvPr>
          <p:cNvSpPr txBox="1">
            <a:spLocks/>
          </p:cNvSpPr>
          <p:nvPr/>
        </p:nvSpPr>
        <p:spPr>
          <a:xfrm>
            <a:off x="7524382" y="1771979"/>
            <a:ext cx="3733800" cy="376558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Font typeface="Arial"/>
              <a:buNone/>
            </a:pPr>
            <a:r>
              <a:rPr lang="ar-SA" sz="2400" b="1" dirty="0">
                <a:latin typeface="Calibri" panose="020F0502020204030204" pitchFamily="34" charset="0"/>
                <a:ea typeface="Source Sans Pro" panose="020B0503030403020204" pitchFamily="34" charset="0"/>
                <a:cs typeface="Calibri" panose="020F0502020204030204" pitchFamily="34" charset="0"/>
              </a:rPr>
              <a:t>ما الذي يمكن أن لا تراه</a:t>
            </a:r>
          </a:p>
          <a:p>
            <a:pPr algn="r" rtl="1"/>
            <a:r>
              <a:rPr lang="en-GB" sz="2400" dirty="0" err="1">
                <a:latin typeface="Calibri" panose="020F0502020204030204" pitchFamily="34" charset="0"/>
                <a:ea typeface="Source Sans Pro" panose="020B0503030403020204" pitchFamily="34" charset="0"/>
                <a:cs typeface="Calibri" panose="020F0502020204030204" pitchFamily="34" charset="0"/>
              </a:rPr>
              <a:t>الأطفال</a:t>
            </a:r>
            <a:r>
              <a:rPr lang="en-GB" sz="2400" dirty="0">
                <a:latin typeface="Calibri" panose="020F0502020204030204" pitchFamily="34" charset="0"/>
                <a:ea typeface="Source Sans Pro" panose="020B0503030403020204" pitchFamily="34" charset="0"/>
                <a:cs typeface="Calibri" panose="020F0502020204030204" pitchFamily="34" charset="0"/>
              </a:rPr>
              <a:t> المصابون بفقدان السمع</a:t>
            </a:r>
          </a:p>
          <a:p>
            <a:pPr algn="r" rtl="1"/>
            <a:r>
              <a:rPr lang="en-GB" sz="2400" dirty="0">
                <a:latin typeface="Calibri" panose="020F0502020204030204" pitchFamily="34" charset="0"/>
                <a:ea typeface="Source Sans Pro" panose="020B0503030403020204" pitchFamily="34" charset="0"/>
                <a:cs typeface="Calibri" panose="020F0502020204030204" pitchFamily="34" charset="0"/>
              </a:rPr>
              <a:t>يمكن ملاحظة عوائق الكلام على الفور</a:t>
            </a:r>
          </a:p>
          <a:p>
            <a:pPr algn="r" rtl="1"/>
            <a:r>
              <a:rPr lang="en-GB" sz="2400" dirty="0">
                <a:latin typeface="Calibri" panose="020F0502020204030204" pitchFamily="34" charset="0"/>
                <a:ea typeface="Source Sans Pro" panose="020B0503030403020204" pitchFamily="34" charset="0"/>
                <a:cs typeface="Calibri" panose="020F0502020204030204" pitchFamily="34" charset="0"/>
              </a:rPr>
              <a:t>بعض أشكال الإعاقات البصرية</a:t>
            </a:r>
          </a:p>
          <a:p>
            <a:pPr algn="r" rtl="1"/>
            <a:r>
              <a:rPr lang="en-GB" sz="2400" dirty="0">
                <a:latin typeface="Calibri" panose="020F0502020204030204" pitchFamily="34" charset="0"/>
                <a:ea typeface="Source Sans Pro" panose="020B0503030403020204" pitchFamily="34" charset="0"/>
                <a:cs typeface="Calibri" panose="020F0502020204030204" pitchFamily="34" charset="0"/>
              </a:rPr>
              <a:t>صعوبات التعلم (مثل عسر القراءة واضطراب فرط الحركة ونقص الانتباه)</a:t>
            </a:r>
          </a:p>
          <a:p>
            <a:pPr algn="r" rtl="1"/>
            <a:r>
              <a:rPr lang="en-GB" sz="2400" dirty="0">
                <a:latin typeface="Calibri" panose="020F0502020204030204" pitchFamily="34" charset="0"/>
                <a:ea typeface="Source Sans Pro" panose="020B0503030403020204" pitchFamily="34" charset="0"/>
                <a:cs typeface="Calibri" panose="020F0502020204030204" pitchFamily="34" charset="0"/>
              </a:rPr>
              <a:t>أمراض أو اضطرابات معينة (مثل مرض كرون واضطراب طيف التوحد)</a:t>
            </a:r>
          </a:p>
          <a:p>
            <a:pPr algn="r" rtl="1"/>
            <a:r>
              <a:rPr lang="en-GB" sz="2400" dirty="0">
                <a:latin typeface="Calibri" panose="020F0502020204030204" pitchFamily="34" charset="0"/>
                <a:ea typeface="Source Sans Pro" panose="020B0503030403020204" pitchFamily="34" charset="0"/>
                <a:cs typeface="Calibri" panose="020F0502020204030204" pitchFamily="34" charset="0"/>
              </a:rPr>
              <a:t>الإعاقات العقلية</a:t>
            </a:r>
          </a:p>
        </p:txBody>
      </p:sp>
      <p:grpSp>
        <p:nvGrpSpPr>
          <p:cNvPr id="19" name="Group 18">
            <a:extLst>
              <a:ext uri="{FF2B5EF4-FFF2-40B4-BE49-F238E27FC236}">
                <a16:creationId xmlns:a16="http://schemas.microsoft.com/office/drawing/2014/main" id="{62AFCA29-270E-CF56-A261-B8D3EA21331E}"/>
              </a:ext>
            </a:extLst>
          </p:cNvPr>
          <p:cNvGrpSpPr/>
          <p:nvPr/>
        </p:nvGrpSpPr>
        <p:grpSpPr>
          <a:xfrm>
            <a:off x="838200" y="1921116"/>
            <a:ext cx="950215" cy="2333384"/>
            <a:chOff x="838200" y="1921116"/>
            <a:chExt cx="950215" cy="2333384"/>
          </a:xfrm>
        </p:grpSpPr>
        <p:sp>
          <p:nvSpPr>
            <p:cNvPr id="12" name="Round Same Side Corner Rectangle 31">
              <a:extLst>
                <a:ext uri="{FF2B5EF4-FFF2-40B4-BE49-F238E27FC236}">
                  <a16:creationId xmlns:a16="http://schemas.microsoft.com/office/drawing/2014/main" id="{0EC85652-B1AF-6348-1C5E-BAAEB8796E7D}"/>
                </a:ext>
              </a:extLst>
            </p:cNvPr>
            <p:cNvSpPr/>
            <p:nvPr/>
          </p:nvSpPr>
          <p:spPr>
            <a:xfrm>
              <a:off x="845168" y="3055041"/>
              <a:ext cx="939534" cy="1199459"/>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3" name="Oval 12">
              <a:extLst>
                <a:ext uri="{FF2B5EF4-FFF2-40B4-BE49-F238E27FC236}">
                  <a16:creationId xmlns:a16="http://schemas.microsoft.com/office/drawing/2014/main" id="{F019A87F-5624-F5CE-A0F6-B373311F1260}"/>
                </a:ext>
              </a:extLst>
            </p:cNvPr>
            <p:cNvSpPr/>
            <p:nvPr/>
          </p:nvSpPr>
          <p:spPr>
            <a:xfrm>
              <a:off x="838200" y="1921116"/>
              <a:ext cx="950215" cy="95021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8" name="Group 17">
            <a:extLst>
              <a:ext uri="{FF2B5EF4-FFF2-40B4-BE49-F238E27FC236}">
                <a16:creationId xmlns:a16="http://schemas.microsoft.com/office/drawing/2014/main" id="{E8EFBA45-AF70-B884-32C2-F67041E707DF}"/>
              </a:ext>
            </a:extLst>
          </p:cNvPr>
          <p:cNvGrpSpPr/>
          <p:nvPr/>
        </p:nvGrpSpPr>
        <p:grpSpPr>
          <a:xfrm>
            <a:off x="6171728" y="1921116"/>
            <a:ext cx="950215" cy="2333384"/>
            <a:chOff x="6171728" y="1921116"/>
            <a:chExt cx="950215" cy="2333384"/>
          </a:xfrm>
        </p:grpSpPr>
        <p:sp>
          <p:nvSpPr>
            <p:cNvPr id="16" name="Round Same Side Corner Rectangle 31">
              <a:extLst>
                <a:ext uri="{FF2B5EF4-FFF2-40B4-BE49-F238E27FC236}">
                  <a16:creationId xmlns:a16="http://schemas.microsoft.com/office/drawing/2014/main" id="{4704D8DA-B4D4-2798-72C0-B25D6E8E8235}"/>
                </a:ext>
              </a:extLst>
            </p:cNvPr>
            <p:cNvSpPr/>
            <p:nvPr/>
          </p:nvSpPr>
          <p:spPr>
            <a:xfrm>
              <a:off x="6178696" y="3055041"/>
              <a:ext cx="939534" cy="1199459"/>
            </a:xfrm>
            <a:prstGeom prst="round2SameRect">
              <a:avLst>
                <a:gd name="adj1" fmla="val 50000"/>
                <a:gd name="adj2" fmla="val 0"/>
              </a:avLst>
            </a:prstGeom>
            <a:no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7" name="Oval 16">
              <a:extLst>
                <a:ext uri="{FF2B5EF4-FFF2-40B4-BE49-F238E27FC236}">
                  <a16:creationId xmlns:a16="http://schemas.microsoft.com/office/drawing/2014/main" id="{63A9874F-3D67-0263-EB42-DAAE6E50FFB3}"/>
                </a:ext>
              </a:extLst>
            </p:cNvPr>
            <p:cNvSpPr/>
            <p:nvPr/>
          </p:nvSpPr>
          <p:spPr>
            <a:xfrm>
              <a:off x="6171728" y="1921116"/>
              <a:ext cx="950215" cy="950214"/>
            </a:xfrm>
            <a:prstGeom prst="ellipse">
              <a:avLst/>
            </a:prstGeom>
            <a:no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3" name="TextBox 2">
            <a:extLst>
              <a:ext uri="{FF2B5EF4-FFF2-40B4-BE49-F238E27FC236}">
                <a16:creationId xmlns:a16="http://schemas.microsoft.com/office/drawing/2014/main" id="{CFF39515-E491-C8AD-0713-8250B292854C}"/>
              </a:ext>
            </a:extLst>
          </p:cNvPr>
          <p:cNvSpPr txBox="1"/>
          <p:nvPr/>
        </p:nvSpPr>
        <p:spPr>
          <a:xfrm>
            <a:off x="6520870" y="3797300"/>
            <a:ext cx="184730" cy="369332"/>
          </a:xfrm>
          <a:prstGeom prst="rect">
            <a:avLst/>
          </a:prstGeom>
          <a:noFill/>
        </p:spPr>
        <p:txBody>
          <a:bodyPr wrap="none" rtlCol="0">
            <a:spAutoFit/>
          </a:bodyPr>
          <a:lstStyle/>
          <a:p>
            <a:pPr marL="0" algn="r" defTabSz="914400" rtl="1" eaLnBrk="1" latinLnBrk="0" hangingPunct="1"/>
            <a:endParaRPr lang="en-FR" dirty="0"/>
          </a:p>
        </p:txBody>
      </p:sp>
    </p:spTree>
    <p:extLst>
      <p:ext uri="{BB962C8B-B14F-4D97-AF65-F5344CB8AC3E}">
        <p14:creationId xmlns:p14="http://schemas.microsoft.com/office/powerpoint/2010/main" val="2741512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0F14FB73-A69F-93E2-C24E-DDC98C3535B0}"/>
              </a:ext>
            </a:extLst>
          </p:cNvPr>
          <p:cNvSpPr/>
          <p:nvPr/>
        </p:nvSpPr>
        <p:spPr>
          <a:xfrm>
            <a:off x="6700792" y="3308695"/>
            <a:ext cx="985645" cy="98564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7" name="Oval 16">
            <a:extLst>
              <a:ext uri="{FF2B5EF4-FFF2-40B4-BE49-F238E27FC236}">
                <a16:creationId xmlns:a16="http://schemas.microsoft.com/office/drawing/2014/main" id="{3ACC9E16-9B17-0FDC-DF54-7596AEE455D7}"/>
              </a:ext>
            </a:extLst>
          </p:cNvPr>
          <p:cNvSpPr/>
          <p:nvPr/>
        </p:nvSpPr>
        <p:spPr>
          <a:xfrm>
            <a:off x="8566078" y="2571666"/>
            <a:ext cx="1320800" cy="13208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5" name="Oval 14">
            <a:extLst>
              <a:ext uri="{FF2B5EF4-FFF2-40B4-BE49-F238E27FC236}">
                <a16:creationId xmlns:a16="http://schemas.microsoft.com/office/drawing/2014/main" id="{4374DFB6-920D-5AA8-210E-DE0038400753}"/>
              </a:ext>
            </a:extLst>
          </p:cNvPr>
          <p:cNvSpPr/>
          <p:nvPr/>
        </p:nvSpPr>
        <p:spPr>
          <a:xfrm>
            <a:off x="4654478" y="3031493"/>
            <a:ext cx="1320800" cy="13208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 name="Title 1">
            <a:extLst>
              <a:ext uri="{FF2B5EF4-FFF2-40B4-BE49-F238E27FC236}">
                <a16:creationId xmlns:a16="http://schemas.microsoft.com/office/drawing/2014/main" id="{8CEF36A1-C2AF-06DB-6FC0-4A23F8B6B4DF}"/>
              </a:ext>
            </a:extLst>
          </p:cNvPr>
          <p:cNvSpPr>
            <a:spLocks noGrp="1"/>
          </p:cNvSpPr>
          <p:nvPr>
            <p:ph type="title"/>
          </p:nvPr>
        </p:nvSpPr>
        <p:spPr/>
        <p:txBody>
          <a:bodyPr/>
          <a:lstStyle/>
          <a:p>
            <a:pPr rtl="1"/>
            <a:r>
              <a:rPr lang="en-GB" dirty="0">
                <a:latin typeface="Calibri" panose="020F0502020204030204" pitchFamily="34" charset="0"/>
                <a:cs typeface="Calibri" panose="020F0502020204030204" pitchFamily="34" charset="0"/>
              </a:rPr>
              <a:t>العوائق </a:t>
            </a:r>
            <a:r>
              <a:rPr lang="en-GB" dirty="0" err="1">
                <a:latin typeface="Calibri" panose="020F0502020204030204" pitchFamily="34" charset="0"/>
                <a:cs typeface="Calibri" panose="020F0502020204030204" pitchFamily="34" charset="0"/>
              </a:rPr>
              <a:t>التي</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تست</a:t>
            </a:r>
            <a:r>
              <a:rPr lang="ar-SA" dirty="0">
                <a:latin typeface="Calibri" panose="020F0502020204030204" pitchFamily="34" charset="0"/>
                <a:cs typeface="Calibri" panose="020F0502020204030204" pitchFamily="34" charset="0"/>
              </a:rPr>
              <a:t>بعد</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الأطفال</a:t>
            </a:r>
            <a:r>
              <a:rPr lang="ar-SA" dirty="0">
                <a:latin typeface="Calibri" panose="020F0502020204030204" pitchFamily="34" charset="0"/>
                <a:cs typeface="Calibri" panose="020F0502020204030204" pitchFamily="34" charset="0"/>
              </a:rPr>
              <a:t> من</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ذوي</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a:t>
            </a:r>
            <a:r>
              <a:rPr lang="ar-SA" dirty="0">
                <a:latin typeface="Calibri" panose="020F0502020204030204" pitchFamily="34" charset="0"/>
                <a:cs typeface="Calibri" panose="020F0502020204030204" pitchFamily="34" charset="0"/>
              </a:rPr>
              <a:t>احتياجات الخاصة</a:t>
            </a:r>
            <a:endParaRPr lang="en-BE"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AC2C566-4B61-FBCF-E54E-FA32A5F000FA}"/>
              </a:ext>
            </a:extLst>
          </p:cNvPr>
          <p:cNvSpPr txBox="1"/>
          <p:nvPr/>
        </p:nvSpPr>
        <p:spPr>
          <a:xfrm>
            <a:off x="846326" y="1551277"/>
            <a:ext cx="6142007" cy="1015663"/>
          </a:xfrm>
          <a:prstGeom prst="rect">
            <a:avLst/>
          </a:prstGeom>
          <a:noFill/>
        </p:spPr>
        <p:txBody>
          <a:bodyPr wrap="square" lIns="91440" tIns="45720" rIns="91440" bIns="45720" anchor="t">
            <a:spAutoFit/>
          </a:bodyPr>
          <a:lstStyle/>
          <a:p>
            <a:pPr algn="r" rtl="1"/>
            <a:r>
              <a:rPr lang="en-US" sz="2000" b="1" dirty="0" err="1">
                <a:latin typeface="Calibri" panose="020F0502020204030204" pitchFamily="34" charset="0"/>
                <a:cs typeface="Calibri" panose="020F0502020204030204" pitchFamily="34" charset="0"/>
              </a:rPr>
              <a:t>ال</a:t>
            </a:r>
            <a:r>
              <a:rPr lang="ar-SA" sz="2000" b="1" dirty="0">
                <a:latin typeface="Calibri" panose="020F0502020204030204" pitchFamily="34" charset="0"/>
                <a:cs typeface="Calibri" panose="020F0502020204030204" pitchFamily="34" charset="0"/>
              </a:rPr>
              <a:t>عوائق </a:t>
            </a:r>
            <a:r>
              <a:rPr lang="en-US" sz="2000" dirty="0" err="1">
                <a:latin typeface="Calibri" panose="020F0502020204030204" pitchFamily="34" charset="0"/>
                <a:cs typeface="Calibri" panose="020F0502020204030204" pitchFamily="34" charset="0"/>
              </a:rPr>
              <a:t>هي</a:t>
            </a:r>
            <a:r>
              <a:rPr lang="en-US" sz="2000" dirty="0">
                <a:latin typeface="Calibri" panose="020F0502020204030204" pitchFamily="34" charset="0"/>
                <a:cs typeface="Calibri" panose="020F0502020204030204" pitchFamily="34" charset="0"/>
              </a:rPr>
              <a:t> تلك الخصائص أو الجوانب أو الإجراءات في </a:t>
            </a:r>
            <a:r>
              <a:rPr lang="en-US" sz="2000" dirty="0" err="1">
                <a:latin typeface="Calibri" panose="020F0502020204030204" pitchFamily="34" charset="0"/>
                <a:cs typeface="Calibri" panose="020F0502020204030204" pitchFamily="34" charset="0"/>
              </a:rPr>
              <a:t>المجتمع</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التي</a:t>
            </a:r>
            <a:r>
              <a:rPr lang="ar-SA" sz="2000" dirty="0">
                <a:latin typeface="Calibri" panose="020F0502020204030204" pitchFamily="34" charset="0"/>
                <a:cs typeface="Calibri" panose="020F0502020204030204" pitchFamily="34" charset="0"/>
              </a:rPr>
              <a:t> </a:t>
            </a:r>
            <a:r>
              <a:rPr lang="ar-SA" sz="2000" b="1" dirty="0" err="1">
                <a:latin typeface="Calibri" panose="020F0502020204030204" pitchFamily="34" charset="0"/>
                <a:cs typeface="Calibri" panose="020F0502020204030204" pitchFamily="34" charset="0"/>
              </a:rPr>
              <a:t>ت</a:t>
            </a:r>
            <a:r>
              <a:rPr lang="en-US" sz="2000" b="1" dirty="0" err="1">
                <a:latin typeface="Calibri" panose="020F0502020204030204" pitchFamily="34" charset="0"/>
                <a:cs typeface="Calibri" panose="020F0502020204030204" pitchFamily="34" charset="0"/>
              </a:rPr>
              <a:t>ستبعد</a:t>
            </a:r>
            <a:r>
              <a:rPr lang="ar-SA" sz="2000" b="1"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الأشخاص</a:t>
            </a:r>
            <a:r>
              <a:rPr lang="en-US" sz="2000" dirty="0">
                <a:latin typeface="Calibri" panose="020F0502020204030204" pitchFamily="34" charset="0"/>
                <a:cs typeface="Calibri" panose="020F0502020204030204" pitchFamily="34" charset="0"/>
              </a:rPr>
              <a:t> - بما في ذلك الأطفال - من </a:t>
            </a:r>
            <a:r>
              <a:rPr lang="en-US" sz="2000" dirty="0" err="1">
                <a:latin typeface="Calibri" panose="020F0502020204030204" pitchFamily="34" charset="0"/>
                <a:cs typeface="Calibri" panose="020F0502020204030204" pitchFamily="34" charset="0"/>
              </a:rPr>
              <a:t>ذوي</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ال</a:t>
            </a:r>
            <a:r>
              <a:rPr lang="ar-SA" sz="2000" dirty="0">
                <a:latin typeface="Calibri" panose="020F0502020204030204" pitchFamily="34" charset="0"/>
                <a:cs typeface="Calibri" panose="020F0502020204030204" pitchFamily="34" charset="0"/>
              </a:rPr>
              <a:t>احتياجات الخاصة</a:t>
            </a:r>
            <a:r>
              <a:rPr lang="en-US" sz="2000" dirty="0">
                <a:latin typeface="Calibri" panose="020F0502020204030204" pitchFamily="34" charset="0"/>
                <a:cs typeface="Calibri" panose="020F0502020204030204" pitchFamily="34" charset="0"/>
              </a:rPr>
              <a:t> من المشاركة الكاملة والاندماج في المجتمع.</a:t>
            </a:r>
          </a:p>
        </p:txBody>
      </p:sp>
      <p:grpSp>
        <p:nvGrpSpPr>
          <p:cNvPr id="20" name="Group 19">
            <a:extLst>
              <a:ext uri="{FF2B5EF4-FFF2-40B4-BE49-F238E27FC236}">
                <a16:creationId xmlns:a16="http://schemas.microsoft.com/office/drawing/2014/main" id="{A9932307-990F-2A37-69C5-C7E7AFC7423C}"/>
              </a:ext>
            </a:extLst>
          </p:cNvPr>
          <p:cNvGrpSpPr/>
          <p:nvPr/>
        </p:nvGrpSpPr>
        <p:grpSpPr>
          <a:xfrm>
            <a:off x="10228983" y="337468"/>
            <a:ext cx="1587872" cy="1368854"/>
            <a:chOff x="10228983" y="337468"/>
            <a:chExt cx="1587872" cy="1368854"/>
          </a:xfrm>
        </p:grpSpPr>
        <p:sp>
          <p:nvSpPr>
            <p:cNvPr id="21" name="Hexagon 20">
              <a:extLst>
                <a:ext uri="{FF2B5EF4-FFF2-40B4-BE49-F238E27FC236}">
                  <a16:creationId xmlns:a16="http://schemas.microsoft.com/office/drawing/2014/main" id="{86CE40D5-A5DD-37C6-868A-7F55375B6DED}"/>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22" name="Group 21">
              <a:extLst>
                <a:ext uri="{FF2B5EF4-FFF2-40B4-BE49-F238E27FC236}">
                  <a16:creationId xmlns:a16="http://schemas.microsoft.com/office/drawing/2014/main" id="{67106FFA-4FD0-7559-18E6-4188AB314B7B}"/>
                </a:ext>
              </a:extLst>
            </p:cNvPr>
            <p:cNvGrpSpPr/>
            <p:nvPr/>
          </p:nvGrpSpPr>
          <p:grpSpPr>
            <a:xfrm>
              <a:off x="10621771" y="762700"/>
              <a:ext cx="562136" cy="634675"/>
              <a:chOff x="760175" y="830142"/>
              <a:chExt cx="867619" cy="979579"/>
            </a:xfrm>
          </p:grpSpPr>
          <p:sp>
            <p:nvSpPr>
              <p:cNvPr id="26" name="Rectangle 25">
                <a:extLst>
                  <a:ext uri="{FF2B5EF4-FFF2-40B4-BE49-F238E27FC236}">
                    <a16:creationId xmlns:a16="http://schemas.microsoft.com/office/drawing/2014/main" id="{5EC1472F-B38F-B55E-9BE6-40C0372CA476}"/>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latin typeface="Arial" panose="020B0604020202020204" pitchFamily="34" charset="0"/>
                    <a:cs typeface="Arial" panose="020B0604020202020204" pitchFamily="34" charset="0"/>
                  </a:rPr>
                  <a:t>١٨</a:t>
                </a:r>
                <a:endParaRPr lang="en-CA" b="1"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7DFB0426-2391-7FB1-788F-0CB73CDE5A78}"/>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23" name="Group 22">
              <a:extLst>
                <a:ext uri="{FF2B5EF4-FFF2-40B4-BE49-F238E27FC236}">
                  <a16:creationId xmlns:a16="http://schemas.microsoft.com/office/drawing/2014/main" id="{1DA88BB7-A1F9-34B6-FF6A-541B20597253}"/>
                </a:ext>
              </a:extLst>
            </p:cNvPr>
            <p:cNvGrpSpPr/>
            <p:nvPr/>
          </p:nvGrpSpPr>
          <p:grpSpPr>
            <a:xfrm>
              <a:off x="11325415" y="762701"/>
              <a:ext cx="182192" cy="634674"/>
              <a:chOff x="2121762" y="2323619"/>
              <a:chExt cx="200378" cy="825210"/>
            </a:xfrm>
          </p:grpSpPr>
          <p:sp>
            <p:nvSpPr>
              <p:cNvPr id="24" name="Isosceles Triangle 23">
                <a:extLst>
                  <a:ext uri="{FF2B5EF4-FFF2-40B4-BE49-F238E27FC236}">
                    <a16:creationId xmlns:a16="http://schemas.microsoft.com/office/drawing/2014/main" id="{0C93FD6F-E1E1-9927-6800-0442112C7005}"/>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5" name="Rectangle 24">
                <a:extLst>
                  <a:ext uri="{FF2B5EF4-FFF2-40B4-BE49-F238E27FC236}">
                    <a16:creationId xmlns:a16="http://schemas.microsoft.com/office/drawing/2014/main" id="{FBF2AAB0-AB3C-0F2D-3011-A06082905448}"/>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sp>
        <p:nvSpPr>
          <p:cNvPr id="3" name="Freeform: Shape 2">
            <a:extLst>
              <a:ext uri="{FF2B5EF4-FFF2-40B4-BE49-F238E27FC236}">
                <a16:creationId xmlns:a16="http://schemas.microsoft.com/office/drawing/2014/main" id="{DF46796D-3173-8DE2-9860-77E203870E77}"/>
              </a:ext>
            </a:extLst>
          </p:cNvPr>
          <p:cNvSpPr/>
          <p:nvPr/>
        </p:nvSpPr>
        <p:spPr>
          <a:xfrm>
            <a:off x="885371" y="3199983"/>
            <a:ext cx="10755086" cy="1152310"/>
          </a:xfrm>
          <a:custGeom>
            <a:avLst/>
            <a:gdLst>
              <a:gd name="connsiteX0" fmla="*/ 0 w 10755086"/>
              <a:gd name="connsiteY0" fmla="*/ 929892 h 1152310"/>
              <a:gd name="connsiteX1" fmla="*/ 1088572 w 10755086"/>
              <a:gd name="connsiteY1" fmla="*/ 900864 h 1152310"/>
              <a:gd name="connsiteX2" fmla="*/ 1901372 w 10755086"/>
              <a:gd name="connsiteY2" fmla="*/ 639607 h 1152310"/>
              <a:gd name="connsiteX3" fmla="*/ 2844800 w 10755086"/>
              <a:gd name="connsiteY3" fmla="*/ 958921 h 1152310"/>
              <a:gd name="connsiteX4" fmla="*/ 3730172 w 10755086"/>
              <a:gd name="connsiteY4" fmla="*/ 973435 h 1152310"/>
              <a:gd name="connsiteX5" fmla="*/ 4441372 w 10755086"/>
              <a:gd name="connsiteY5" fmla="*/ 204178 h 1152310"/>
              <a:gd name="connsiteX6" fmla="*/ 5225143 w 10755086"/>
              <a:gd name="connsiteY6" fmla="*/ 1031492 h 1152310"/>
              <a:gd name="connsiteX7" fmla="*/ 6328229 w 10755086"/>
              <a:gd name="connsiteY7" fmla="*/ 552521 h 1152310"/>
              <a:gd name="connsiteX8" fmla="*/ 7678058 w 10755086"/>
              <a:gd name="connsiteY8" fmla="*/ 915378 h 1152310"/>
              <a:gd name="connsiteX9" fmla="*/ 8389258 w 10755086"/>
              <a:gd name="connsiteY9" fmla="*/ 978 h 1152310"/>
              <a:gd name="connsiteX10" fmla="*/ 9129486 w 10755086"/>
              <a:gd name="connsiteY10" fmla="*/ 1118578 h 1152310"/>
              <a:gd name="connsiteX11" fmla="*/ 10174515 w 10755086"/>
              <a:gd name="connsiteY11" fmla="*/ 857321 h 1152310"/>
              <a:gd name="connsiteX12" fmla="*/ 10755086 w 10755086"/>
              <a:gd name="connsiteY12" fmla="*/ 813778 h 115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55086" h="1152310">
                <a:moveTo>
                  <a:pt x="0" y="929892"/>
                </a:moveTo>
                <a:lnTo>
                  <a:pt x="1088572" y="900864"/>
                </a:lnTo>
                <a:cubicBezTo>
                  <a:pt x="1405467" y="852483"/>
                  <a:pt x="1608667" y="629931"/>
                  <a:pt x="1901372" y="639607"/>
                </a:cubicBezTo>
                <a:cubicBezTo>
                  <a:pt x="2194077" y="649283"/>
                  <a:pt x="2540000" y="903283"/>
                  <a:pt x="2844800" y="958921"/>
                </a:cubicBezTo>
                <a:cubicBezTo>
                  <a:pt x="3149600" y="1014559"/>
                  <a:pt x="3464077" y="1099226"/>
                  <a:pt x="3730172" y="973435"/>
                </a:cubicBezTo>
                <a:cubicBezTo>
                  <a:pt x="3996267" y="847644"/>
                  <a:pt x="4192210" y="194502"/>
                  <a:pt x="4441372" y="204178"/>
                </a:cubicBezTo>
                <a:cubicBezTo>
                  <a:pt x="4690534" y="213854"/>
                  <a:pt x="4910667" y="973435"/>
                  <a:pt x="5225143" y="1031492"/>
                </a:cubicBezTo>
                <a:cubicBezTo>
                  <a:pt x="5539619" y="1089549"/>
                  <a:pt x="5919410" y="571873"/>
                  <a:pt x="6328229" y="552521"/>
                </a:cubicBezTo>
                <a:cubicBezTo>
                  <a:pt x="6737048" y="533169"/>
                  <a:pt x="7334553" y="1007302"/>
                  <a:pt x="7678058" y="915378"/>
                </a:cubicBezTo>
                <a:cubicBezTo>
                  <a:pt x="8021563" y="823454"/>
                  <a:pt x="8147353" y="-32889"/>
                  <a:pt x="8389258" y="978"/>
                </a:cubicBezTo>
                <a:cubicBezTo>
                  <a:pt x="8631163" y="34845"/>
                  <a:pt x="8831943" y="975854"/>
                  <a:pt x="9129486" y="1118578"/>
                </a:cubicBezTo>
                <a:cubicBezTo>
                  <a:pt x="9427029" y="1261302"/>
                  <a:pt x="9903582" y="908121"/>
                  <a:pt x="10174515" y="857321"/>
                </a:cubicBezTo>
                <a:cubicBezTo>
                  <a:pt x="10445448" y="806521"/>
                  <a:pt x="10600267" y="810149"/>
                  <a:pt x="10755086" y="813778"/>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nvGrpSpPr>
          <p:cNvPr id="6" name="Group 5">
            <a:extLst>
              <a:ext uri="{FF2B5EF4-FFF2-40B4-BE49-F238E27FC236}">
                <a16:creationId xmlns:a16="http://schemas.microsoft.com/office/drawing/2014/main" id="{B87B9D6F-B7F7-1D84-6B88-23F267E98499}"/>
              </a:ext>
            </a:extLst>
          </p:cNvPr>
          <p:cNvGrpSpPr/>
          <p:nvPr/>
        </p:nvGrpSpPr>
        <p:grpSpPr>
          <a:xfrm>
            <a:off x="3286215" y="3045868"/>
            <a:ext cx="833120" cy="1306425"/>
            <a:chOff x="2486024" y="3959213"/>
            <a:chExt cx="932786" cy="1462713"/>
          </a:xfrm>
          <a:solidFill>
            <a:schemeClr val="accent2">
              <a:lumMod val="75000"/>
            </a:schemeClr>
          </a:solidFill>
        </p:grpSpPr>
        <p:sp>
          <p:nvSpPr>
            <p:cNvPr id="7" name="Oval 6">
              <a:extLst>
                <a:ext uri="{FF2B5EF4-FFF2-40B4-BE49-F238E27FC236}">
                  <a16:creationId xmlns:a16="http://schemas.microsoft.com/office/drawing/2014/main" id="{779372BC-C04E-2115-2AE2-32C8EAE913CF}"/>
                </a:ext>
              </a:extLst>
            </p:cNvPr>
            <p:cNvSpPr/>
            <p:nvPr/>
          </p:nvSpPr>
          <p:spPr>
            <a:xfrm>
              <a:off x="2670921" y="3959213"/>
              <a:ext cx="457269" cy="457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8" name="Rectangle: Top Corners Rounded 7">
              <a:extLst>
                <a:ext uri="{FF2B5EF4-FFF2-40B4-BE49-F238E27FC236}">
                  <a16:creationId xmlns:a16="http://schemas.microsoft.com/office/drawing/2014/main" id="{FB6F86B4-6CC9-9A28-85F8-52127DA27AB4}"/>
                </a:ext>
              </a:extLst>
            </p:cNvPr>
            <p:cNvSpPr/>
            <p:nvPr/>
          </p:nvSpPr>
          <p:spPr>
            <a:xfrm rot="20986498">
              <a:off x="2807357" y="4472729"/>
              <a:ext cx="335259" cy="593586"/>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9" name="Rectangle: Top Corners Rounded 8">
              <a:extLst>
                <a:ext uri="{FF2B5EF4-FFF2-40B4-BE49-F238E27FC236}">
                  <a16:creationId xmlns:a16="http://schemas.microsoft.com/office/drawing/2014/main" id="{D7B7685A-0CDD-0B32-8A20-D39CC0BC4D0F}"/>
                </a:ext>
              </a:extLst>
            </p:cNvPr>
            <p:cNvSpPr/>
            <p:nvPr/>
          </p:nvSpPr>
          <p:spPr>
            <a:xfrm rot="16200000">
              <a:off x="3026048" y="4728249"/>
              <a:ext cx="184528" cy="479285"/>
            </a:xfrm>
            <a:prstGeom prst="round2SameRect">
              <a:avLst>
                <a:gd name="adj1" fmla="val 50000"/>
                <a:gd name="adj2" fmla="val 487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0" name="Rectangle: Top Corners Rounded 9">
              <a:extLst>
                <a:ext uri="{FF2B5EF4-FFF2-40B4-BE49-F238E27FC236}">
                  <a16:creationId xmlns:a16="http://schemas.microsoft.com/office/drawing/2014/main" id="{4D116329-0A9C-3AA6-CAFD-B991918D204F}"/>
                </a:ext>
              </a:extLst>
            </p:cNvPr>
            <p:cNvSpPr/>
            <p:nvPr/>
          </p:nvSpPr>
          <p:spPr>
            <a:xfrm rot="20281485">
              <a:off x="3254845" y="4891241"/>
              <a:ext cx="163965" cy="414714"/>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1" name="Rectangle: Top Corners Rounded 10">
              <a:extLst>
                <a:ext uri="{FF2B5EF4-FFF2-40B4-BE49-F238E27FC236}">
                  <a16:creationId xmlns:a16="http://schemas.microsoft.com/office/drawing/2014/main" id="{A246B14F-B426-10B5-FF97-25549A63692A}"/>
                </a:ext>
              </a:extLst>
            </p:cNvPr>
            <p:cNvSpPr/>
            <p:nvPr/>
          </p:nvSpPr>
          <p:spPr>
            <a:xfrm rot="13596620">
              <a:off x="2711019" y="4441273"/>
              <a:ext cx="134495" cy="458897"/>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2" name="Rectangle: Top Corners Rounded 11">
              <a:extLst>
                <a:ext uri="{FF2B5EF4-FFF2-40B4-BE49-F238E27FC236}">
                  <a16:creationId xmlns:a16="http://schemas.microsoft.com/office/drawing/2014/main" id="{A11B6FA7-941E-B6DF-DF0A-CEA8158A522D}"/>
                </a:ext>
              </a:extLst>
            </p:cNvPr>
            <p:cNvSpPr/>
            <p:nvPr/>
          </p:nvSpPr>
          <p:spPr>
            <a:xfrm rot="152323">
              <a:off x="2595518" y="4703728"/>
              <a:ext cx="120626" cy="295955"/>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3" name="Arc 12">
              <a:extLst>
                <a:ext uri="{FF2B5EF4-FFF2-40B4-BE49-F238E27FC236}">
                  <a16:creationId xmlns:a16="http://schemas.microsoft.com/office/drawing/2014/main" id="{4A1DB418-5DCF-0B06-5797-C44BEB7CFC9B}"/>
                </a:ext>
              </a:extLst>
            </p:cNvPr>
            <p:cNvSpPr/>
            <p:nvPr/>
          </p:nvSpPr>
          <p:spPr>
            <a:xfrm flipH="1" flipV="1">
              <a:off x="2486024" y="4597009"/>
              <a:ext cx="824917" cy="824917"/>
            </a:xfrm>
            <a:prstGeom prst="arc">
              <a:avLst>
                <a:gd name="adj1" fmla="val 12696409"/>
                <a:gd name="adj2" fmla="val 1294114"/>
              </a:avLst>
            </a:prstGeom>
            <a:noFill/>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CA" dirty="0"/>
            </a:p>
          </p:txBody>
        </p:sp>
      </p:grpSp>
      <p:sp>
        <p:nvSpPr>
          <p:cNvPr id="14" name="TextBox 13">
            <a:extLst>
              <a:ext uri="{FF2B5EF4-FFF2-40B4-BE49-F238E27FC236}">
                <a16:creationId xmlns:a16="http://schemas.microsoft.com/office/drawing/2014/main" id="{1F55599D-CD05-820B-C2C1-852AF1638A14}"/>
              </a:ext>
            </a:extLst>
          </p:cNvPr>
          <p:cNvSpPr txBox="1"/>
          <p:nvPr/>
        </p:nvSpPr>
        <p:spPr>
          <a:xfrm>
            <a:off x="4781593" y="4845058"/>
            <a:ext cx="2628814" cy="707886"/>
          </a:xfrm>
          <a:prstGeom prst="rect">
            <a:avLst/>
          </a:prstGeom>
          <a:noFill/>
        </p:spPr>
        <p:txBody>
          <a:bodyPr wrap="square" lIns="91440" tIns="45720" rIns="91440" bIns="45720" anchor="t">
            <a:spAutoFit/>
          </a:bodyPr>
          <a:lstStyle/>
          <a:p>
            <a:pPr algn="r" rtl="1"/>
            <a:r>
              <a:rPr lang="en-US" sz="2000" dirty="0">
                <a:latin typeface="Calibri" panose="020F0502020204030204" pitchFamily="34" charset="0"/>
                <a:cs typeface="Calibri" panose="020F0502020204030204" pitchFamily="34" charset="0"/>
              </a:rPr>
              <a:t>يمكن أن تكون </a:t>
            </a:r>
            <a:r>
              <a:rPr lang="en-US" sz="2000" dirty="0" err="1">
                <a:latin typeface="Calibri" panose="020F0502020204030204" pitchFamily="34" charset="0"/>
                <a:cs typeface="Calibri" panose="020F0502020204030204" pitchFamily="34" charset="0"/>
              </a:rPr>
              <a:t>هذه</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ال</a:t>
            </a:r>
            <a:r>
              <a:rPr lang="ar-SA" sz="2000" dirty="0">
                <a:latin typeface="Calibri" panose="020F0502020204030204" pitchFamily="34" charset="0"/>
                <a:cs typeface="Calibri" panose="020F0502020204030204" pitchFamily="34" charset="0"/>
              </a:rPr>
              <a:t>عوائق </a:t>
            </a:r>
            <a:r>
              <a:rPr lang="en-US" sz="2000" b="1" dirty="0" err="1">
                <a:latin typeface="Calibri" panose="020F0502020204030204" pitchFamily="34" charset="0"/>
                <a:cs typeface="Calibri" panose="020F0502020204030204" pitchFamily="34" charset="0"/>
              </a:rPr>
              <a:t>متعمد</a:t>
            </a:r>
            <a:r>
              <a:rPr lang="ar-SA" sz="2000" b="1" dirty="0" err="1">
                <a:latin typeface="Calibri" panose="020F0502020204030204" pitchFamily="34" charset="0"/>
                <a:cs typeface="Calibri" panose="020F0502020204030204" pitchFamily="34" charset="0"/>
              </a:rPr>
              <a:t>ة</a:t>
            </a:r>
            <a:r>
              <a:rPr lang="ar-SA" sz="2000" b="1"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أو</a:t>
            </a:r>
            <a:r>
              <a:rPr lang="en-US" sz="2000" b="1" dirty="0" err="1">
                <a:latin typeface="Calibri" panose="020F0502020204030204" pitchFamily="34" charset="0"/>
                <a:cs typeface="Calibri" panose="020F0502020204030204" pitchFamily="34" charset="0"/>
              </a:rPr>
              <a:t>غير</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م</a:t>
            </a:r>
            <a:r>
              <a:rPr lang="ar-SA" sz="2000" b="1" dirty="0" err="1">
                <a:latin typeface="Calibri" panose="020F0502020204030204" pitchFamily="34" charset="0"/>
                <a:cs typeface="Calibri" panose="020F0502020204030204" pitchFamily="34" charset="0"/>
              </a:rPr>
              <a:t>تعمدة</a:t>
            </a:r>
            <a:r>
              <a:rPr lang="en-US" sz="2000" b="1" dirty="0">
                <a:latin typeface="Calibri" panose="020F0502020204030204" pitchFamily="34" charset="0"/>
                <a:cs typeface="Calibri" panose="020F0502020204030204" pitchFamily="34" charset="0"/>
              </a:rPr>
              <a:t>.</a:t>
            </a:r>
          </a:p>
        </p:txBody>
      </p:sp>
      <p:sp>
        <p:nvSpPr>
          <p:cNvPr id="18" name="TextBox 17">
            <a:extLst>
              <a:ext uri="{FF2B5EF4-FFF2-40B4-BE49-F238E27FC236}">
                <a16:creationId xmlns:a16="http://schemas.microsoft.com/office/drawing/2014/main" id="{136EF6FE-20E4-6484-26D2-4EB73CB3780A}"/>
              </a:ext>
            </a:extLst>
          </p:cNvPr>
          <p:cNvSpPr txBox="1"/>
          <p:nvPr/>
        </p:nvSpPr>
        <p:spPr>
          <a:xfrm>
            <a:off x="7509813" y="4845058"/>
            <a:ext cx="3513106" cy="1015663"/>
          </a:xfrm>
          <a:prstGeom prst="rect">
            <a:avLst/>
          </a:prstGeom>
          <a:noFill/>
        </p:spPr>
        <p:txBody>
          <a:bodyPr wrap="square" lIns="91440" tIns="45720" rIns="91440" bIns="45720" anchor="t">
            <a:spAutoFit/>
          </a:bodyPr>
          <a:lstStyle/>
          <a:p>
            <a:pPr algn="r" rtl="1"/>
            <a:r>
              <a:rPr lang="en-US" sz="2000" dirty="0">
                <a:latin typeface="Calibri" panose="020F0502020204030204" pitchFamily="34" charset="0"/>
                <a:cs typeface="Calibri" panose="020F0502020204030204" pitchFamily="34" charset="0"/>
              </a:rPr>
              <a:t>يتم </a:t>
            </a:r>
            <a:r>
              <a:rPr lang="en-US" sz="2000" dirty="0" err="1">
                <a:latin typeface="Calibri" panose="020F0502020204030204" pitchFamily="34" charset="0"/>
                <a:cs typeface="Calibri" panose="020F0502020204030204" pitchFamily="34" charset="0"/>
              </a:rPr>
              <a:t>وضع</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ال</a:t>
            </a:r>
            <a:r>
              <a:rPr lang="ar-SA" sz="2000" dirty="0">
                <a:latin typeface="Calibri" panose="020F0502020204030204" pitchFamily="34" charset="0"/>
                <a:cs typeface="Calibri" panose="020F0502020204030204" pitchFamily="34" charset="0"/>
              </a:rPr>
              <a:t>عوائق من قبل</a:t>
            </a:r>
            <a:r>
              <a:rPr lang="en-US" sz="2000"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الناس</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والمجم</a:t>
            </a:r>
            <a:r>
              <a:rPr lang="ar-SA" sz="2000" b="1" dirty="0">
                <a:latin typeface="Calibri" panose="020F0502020204030204" pitchFamily="34" charset="0"/>
                <a:cs typeface="Calibri" panose="020F0502020204030204" pitchFamily="34" charset="0"/>
              </a:rPr>
              <a:t>وعات</a:t>
            </a:r>
            <a:r>
              <a:rPr lang="en-US" sz="2000" b="1" dirty="0">
                <a:latin typeface="Calibri" panose="020F0502020204030204" pitchFamily="34" charset="0"/>
                <a:cs typeface="Calibri" panose="020F0502020204030204" pitchFamily="34" charset="0"/>
              </a:rPr>
              <a:t> والمنظمات </a:t>
            </a:r>
            <a:r>
              <a:rPr lang="en-US" sz="2000" b="1" dirty="0" err="1">
                <a:latin typeface="Calibri" panose="020F0502020204030204" pitchFamily="34" charset="0"/>
                <a:cs typeface="Calibri" panose="020F0502020204030204" pitchFamily="34" charset="0"/>
              </a:rPr>
              <a:t>والمجتمع</a:t>
            </a:r>
            <a:r>
              <a:rPr lang="en-US" sz="2000" b="1" dirty="0">
                <a:latin typeface="Calibri" panose="020F0502020204030204" pitchFamily="34" charset="0"/>
                <a:cs typeface="Calibri" panose="020F0502020204030204" pitchFamily="34" charset="0"/>
              </a:rPr>
              <a:t> </a:t>
            </a:r>
            <a:r>
              <a:rPr lang="ar-SA" sz="2000" b="1" dirty="0">
                <a:latin typeface="Calibri" panose="020F0502020204030204" pitchFamily="34" charset="0"/>
                <a:cs typeface="Calibri" panose="020F0502020204030204" pitchFamily="34" charset="0"/>
              </a:rPr>
              <a:t> عموماً</a:t>
            </a:r>
            <a:endParaRPr 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3715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0DAB1-958D-31A0-7BAD-82A803698345}"/>
              </a:ext>
            </a:extLst>
          </p:cNvPr>
          <p:cNvSpPr>
            <a:spLocks noGrp="1"/>
          </p:cNvSpPr>
          <p:nvPr>
            <p:ph type="title"/>
          </p:nvPr>
        </p:nvSpPr>
        <p:spPr/>
        <p:txBody>
          <a:bodyPr>
            <a:normAutofit/>
          </a:bodyPr>
          <a:lstStyle/>
          <a:p>
            <a:pPr rtl="1"/>
            <a:r>
              <a:rPr lang="en-GB" dirty="0" err="1">
                <a:latin typeface="Calibri" panose="020F0502020204030204" pitchFamily="34" charset="0"/>
                <a:cs typeface="Calibri" panose="020F0502020204030204" pitchFamily="34" charset="0"/>
              </a:rPr>
              <a:t>العوائق</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التي</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تست</a:t>
            </a:r>
            <a:r>
              <a:rPr lang="ar-SA" dirty="0">
                <a:latin typeface="Calibri" panose="020F0502020204030204" pitchFamily="34" charset="0"/>
                <a:cs typeface="Calibri" panose="020F0502020204030204" pitchFamily="34" charset="0"/>
              </a:rPr>
              <a:t>بعد</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الأطفال</a:t>
            </a:r>
            <a:r>
              <a:rPr lang="ar-SA" dirty="0">
                <a:latin typeface="Calibri" panose="020F0502020204030204" pitchFamily="34" charset="0"/>
                <a:cs typeface="Calibri" panose="020F0502020204030204" pitchFamily="34" charset="0"/>
              </a:rPr>
              <a:t> من</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ذوي</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ال</a:t>
            </a:r>
            <a:r>
              <a:rPr lang="ar-SA" dirty="0">
                <a:latin typeface="Calibri" panose="020F0502020204030204" pitchFamily="34" charset="0"/>
                <a:cs typeface="Calibri" panose="020F0502020204030204" pitchFamily="34" charset="0"/>
              </a:rPr>
              <a:t>احتياجات الخاصة</a:t>
            </a:r>
            <a:endParaRPr lang="en-BE" dirty="0"/>
          </a:p>
        </p:txBody>
      </p:sp>
      <p:sp>
        <p:nvSpPr>
          <p:cNvPr id="8" name="TextBox 7">
            <a:extLst>
              <a:ext uri="{FF2B5EF4-FFF2-40B4-BE49-F238E27FC236}">
                <a16:creationId xmlns:a16="http://schemas.microsoft.com/office/drawing/2014/main" id="{D21FDCFB-BC7C-ECEB-D2B6-D5D4EC3C8445}"/>
              </a:ext>
            </a:extLst>
          </p:cNvPr>
          <p:cNvSpPr txBox="1"/>
          <p:nvPr/>
        </p:nvSpPr>
        <p:spPr>
          <a:xfrm>
            <a:off x="697321" y="4578700"/>
            <a:ext cx="2362200" cy="707886"/>
          </a:xfrm>
          <a:prstGeom prst="rect">
            <a:avLst/>
          </a:prstGeom>
          <a:noFill/>
        </p:spPr>
        <p:txBody>
          <a:bodyPr wrap="square" rtlCol="0">
            <a:spAutoFit/>
          </a:bodyPr>
          <a:lstStyle/>
          <a:p>
            <a:pPr marL="0" indent="0" algn="ctr" rtl="1">
              <a:buNone/>
            </a:pPr>
            <a:r>
              <a:rPr lang="ar-SA" sz="2000" dirty="0">
                <a:latin typeface="Calibri" panose="020F0502020204030204" pitchFamily="34" charset="0"/>
                <a:cs typeface="Calibri" panose="020F0502020204030204" pitchFamily="34" charset="0"/>
              </a:rPr>
              <a:t>ال</a:t>
            </a:r>
            <a:r>
              <a:rPr lang="en-US" sz="2000" dirty="0" err="1">
                <a:latin typeface="Calibri" panose="020F0502020204030204" pitchFamily="34" charset="0"/>
                <a:cs typeface="Calibri" panose="020F0502020204030204" pitchFamily="34" charset="0"/>
              </a:rPr>
              <a:t>عوائق</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في</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الموقف</a:t>
            </a:r>
            <a:r>
              <a:rPr lang="ar-SA" sz="2000" dirty="0">
                <a:latin typeface="Calibri" panose="020F0502020204030204" pitchFamily="34" charset="0"/>
                <a:cs typeface="Calibri" panose="020F0502020204030204" pitchFamily="34" charset="0"/>
              </a:rPr>
              <a:t> (التصرف)</a:t>
            </a:r>
            <a:endParaRPr lang="en-US" sz="20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92B43FA1-5F41-8D85-919E-3B1BF7C7EFFC}"/>
              </a:ext>
            </a:extLst>
          </p:cNvPr>
          <p:cNvSpPr txBox="1"/>
          <p:nvPr/>
        </p:nvSpPr>
        <p:spPr>
          <a:xfrm>
            <a:off x="2955143" y="4595194"/>
            <a:ext cx="3171825" cy="400110"/>
          </a:xfrm>
          <a:prstGeom prst="rect">
            <a:avLst/>
          </a:prstGeom>
          <a:noFill/>
        </p:spPr>
        <p:txBody>
          <a:bodyPr wrap="square">
            <a:spAutoFit/>
          </a:bodyPr>
          <a:lstStyle/>
          <a:p>
            <a:pPr marL="0" indent="0" algn="ctr" rtl="1">
              <a:buNone/>
            </a:pPr>
            <a:r>
              <a:rPr lang="ar-SA" sz="2000" dirty="0">
                <a:latin typeface="Calibri" panose="020F0502020204030204" pitchFamily="34" charset="0"/>
                <a:cs typeface="Calibri" panose="020F0502020204030204" pitchFamily="34" charset="0"/>
              </a:rPr>
              <a:t>العوائق المادية</a:t>
            </a:r>
            <a:endParaRPr lang="en-US" sz="20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4AA9B36C-1E59-11CE-0F9A-81D066B94D57}"/>
              </a:ext>
            </a:extLst>
          </p:cNvPr>
          <p:cNvSpPr txBox="1"/>
          <p:nvPr/>
        </p:nvSpPr>
        <p:spPr>
          <a:xfrm>
            <a:off x="6409139" y="4578700"/>
            <a:ext cx="2362200" cy="400110"/>
          </a:xfrm>
          <a:prstGeom prst="rect">
            <a:avLst/>
          </a:prstGeom>
          <a:noFill/>
        </p:spPr>
        <p:txBody>
          <a:bodyPr wrap="square" rtlCol="0">
            <a:spAutoFit/>
          </a:bodyPr>
          <a:lstStyle/>
          <a:p>
            <a:pPr marL="0" indent="0" algn="ctr" rtl="1">
              <a:buNone/>
            </a:pPr>
            <a:r>
              <a:rPr lang="en-US" sz="2000" dirty="0">
                <a:latin typeface="Calibri" panose="020F0502020204030204" pitchFamily="34" charset="0"/>
                <a:cs typeface="Calibri" panose="020F0502020204030204" pitchFamily="34" charset="0"/>
              </a:rPr>
              <a:t>العوائق </a:t>
            </a:r>
            <a:r>
              <a:rPr lang="en-US" sz="2000" dirty="0" err="1">
                <a:latin typeface="Calibri" panose="020F0502020204030204" pitchFamily="34" charset="0"/>
                <a:cs typeface="Calibri" panose="020F0502020204030204" pitchFamily="34" charset="0"/>
              </a:rPr>
              <a:t>في</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ال</a:t>
            </a:r>
            <a:r>
              <a:rPr lang="ar-SA" sz="2000" dirty="0">
                <a:latin typeface="Calibri" panose="020F0502020204030204" pitchFamily="34" charset="0"/>
                <a:cs typeface="Calibri" panose="020F0502020204030204" pitchFamily="34" charset="0"/>
              </a:rPr>
              <a:t>تواصل</a:t>
            </a:r>
            <a:endParaRPr lang="en-US" sz="20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87F6C23-9BC2-C4F2-0411-4332556AE261}"/>
              </a:ext>
            </a:extLst>
          </p:cNvPr>
          <p:cNvSpPr txBox="1"/>
          <p:nvPr/>
        </p:nvSpPr>
        <p:spPr>
          <a:xfrm>
            <a:off x="9101730" y="4578700"/>
            <a:ext cx="2362200" cy="400110"/>
          </a:xfrm>
          <a:prstGeom prst="rect">
            <a:avLst/>
          </a:prstGeom>
          <a:noFill/>
        </p:spPr>
        <p:txBody>
          <a:bodyPr wrap="square" rtlCol="0">
            <a:spAutoFit/>
          </a:bodyPr>
          <a:lstStyle/>
          <a:p>
            <a:pPr marL="0" indent="0" algn="ctr" rtl="1">
              <a:buNone/>
            </a:pPr>
            <a:r>
              <a:rPr lang="en-US" sz="2000" dirty="0" err="1">
                <a:latin typeface="Calibri" panose="020F0502020204030204" pitchFamily="34" charset="0"/>
                <a:cs typeface="Calibri" panose="020F0502020204030204" pitchFamily="34" charset="0"/>
              </a:rPr>
              <a:t>ال</a:t>
            </a:r>
            <a:r>
              <a:rPr lang="ar-SA" sz="2000" dirty="0">
                <a:latin typeface="Calibri" panose="020F0502020204030204" pitchFamily="34" charset="0"/>
                <a:cs typeface="Calibri" panose="020F0502020204030204" pitchFamily="34" charset="0"/>
              </a:rPr>
              <a:t>عوائق</a:t>
            </a:r>
            <a:r>
              <a:rPr lang="en-US" sz="2000" dirty="0">
                <a:latin typeface="Calibri" panose="020F0502020204030204" pitchFamily="34" charset="0"/>
                <a:cs typeface="Calibri" panose="020F0502020204030204" pitchFamily="34" charset="0"/>
              </a:rPr>
              <a:t> المؤسسية</a:t>
            </a:r>
          </a:p>
        </p:txBody>
      </p:sp>
      <p:sp>
        <p:nvSpPr>
          <p:cNvPr id="15" name="Round Same Side Corner Rectangle 31">
            <a:extLst>
              <a:ext uri="{FF2B5EF4-FFF2-40B4-BE49-F238E27FC236}">
                <a16:creationId xmlns:a16="http://schemas.microsoft.com/office/drawing/2014/main" id="{13C1A8D6-7BB3-2B7E-75A0-3B6C3CA4D762}"/>
              </a:ext>
            </a:extLst>
          </p:cNvPr>
          <p:cNvSpPr/>
          <p:nvPr/>
        </p:nvSpPr>
        <p:spPr>
          <a:xfrm>
            <a:off x="1435161" y="3796387"/>
            <a:ext cx="939534" cy="530548"/>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6" name="Oval 15">
            <a:extLst>
              <a:ext uri="{FF2B5EF4-FFF2-40B4-BE49-F238E27FC236}">
                <a16:creationId xmlns:a16="http://schemas.microsoft.com/office/drawing/2014/main" id="{5CB5CC17-DE49-7362-5F2B-CC1F021C7CBE}"/>
              </a:ext>
            </a:extLst>
          </p:cNvPr>
          <p:cNvSpPr/>
          <p:nvPr/>
        </p:nvSpPr>
        <p:spPr>
          <a:xfrm>
            <a:off x="1428193" y="2662461"/>
            <a:ext cx="950215" cy="95021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21" name="Group 20">
            <a:extLst>
              <a:ext uri="{FF2B5EF4-FFF2-40B4-BE49-F238E27FC236}">
                <a16:creationId xmlns:a16="http://schemas.microsoft.com/office/drawing/2014/main" id="{877F9E12-F2DF-78F1-09DE-5565E273442F}"/>
              </a:ext>
            </a:extLst>
          </p:cNvPr>
          <p:cNvGrpSpPr/>
          <p:nvPr/>
        </p:nvGrpSpPr>
        <p:grpSpPr>
          <a:xfrm>
            <a:off x="2356991" y="2363812"/>
            <a:ext cx="476433" cy="451293"/>
            <a:chOff x="2209595" y="1918811"/>
            <a:chExt cx="772461" cy="731700"/>
          </a:xfrm>
        </p:grpSpPr>
        <p:sp>
          <p:nvSpPr>
            <p:cNvPr id="18" name="Oval 17">
              <a:extLst>
                <a:ext uri="{FF2B5EF4-FFF2-40B4-BE49-F238E27FC236}">
                  <a16:creationId xmlns:a16="http://schemas.microsoft.com/office/drawing/2014/main" id="{732CC590-E4EC-5A5B-84DE-011FD9543FCD}"/>
                </a:ext>
              </a:extLst>
            </p:cNvPr>
            <p:cNvSpPr/>
            <p:nvPr/>
          </p:nvSpPr>
          <p:spPr>
            <a:xfrm>
              <a:off x="2209595" y="1982175"/>
              <a:ext cx="517384" cy="51738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9" name="Oval 18">
              <a:extLst>
                <a:ext uri="{FF2B5EF4-FFF2-40B4-BE49-F238E27FC236}">
                  <a16:creationId xmlns:a16="http://schemas.microsoft.com/office/drawing/2014/main" id="{1F2444A0-D595-D522-E12C-E330A6D2C4DF}"/>
                </a:ext>
              </a:extLst>
            </p:cNvPr>
            <p:cNvSpPr/>
            <p:nvPr/>
          </p:nvSpPr>
          <p:spPr>
            <a:xfrm>
              <a:off x="2464672" y="2133127"/>
              <a:ext cx="517384" cy="51738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0" name="Oval 19">
              <a:extLst>
                <a:ext uri="{FF2B5EF4-FFF2-40B4-BE49-F238E27FC236}">
                  <a16:creationId xmlns:a16="http://schemas.microsoft.com/office/drawing/2014/main" id="{0AD892F1-8D47-F067-F21B-2E6079CE9CA7}"/>
                </a:ext>
              </a:extLst>
            </p:cNvPr>
            <p:cNvSpPr/>
            <p:nvPr/>
          </p:nvSpPr>
          <p:spPr>
            <a:xfrm>
              <a:off x="2464672" y="1918811"/>
              <a:ext cx="517384" cy="51738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sp>
        <p:nvSpPr>
          <p:cNvPr id="22" name="Oval 21">
            <a:extLst>
              <a:ext uri="{FF2B5EF4-FFF2-40B4-BE49-F238E27FC236}">
                <a16:creationId xmlns:a16="http://schemas.microsoft.com/office/drawing/2014/main" id="{B5441A65-C987-D56C-5989-384FEE34982B}"/>
              </a:ext>
            </a:extLst>
          </p:cNvPr>
          <p:cNvSpPr/>
          <p:nvPr/>
        </p:nvSpPr>
        <p:spPr>
          <a:xfrm>
            <a:off x="2352977" y="2830848"/>
            <a:ext cx="186888" cy="1868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3" name="Oval 22">
            <a:extLst>
              <a:ext uri="{FF2B5EF4-FFF2-40B4-BE49-F238E27FC236}">
                <a16:creationId xmlns:a16="http://schemas.microsoft.com/office/drawing/2014/main" id="{4C334821-2DE3-084F-88A5-BC72B8DBFF86}"/>
              </a:ext>
            </a:extLst>
          </p:cNvPr>
          <p:cNvSpPr/>
          <p:nvPr/>
        </p:nvSpPr>
        <p:spPr>
          <a:xfrm>
            <a:off x="2151781" y="2905908"/>
            <a:ext cx="97830" cy="9783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5" name="Speech Bubble: Rectangle with Corners Rounded 24">
            <a:extLst>
              <a:ext uri="{FF2B5EF4-FFF2-40B4-BE49-F238E27FC236}">
                <a16:creationId xmlns:a16="http://schemas.microsoft.com/office/drawing/2014/main" id="{848A87F6-19EB-37EA-D283-44C24BCD3D10}"/>
              </a:ext>
            </a:extLst>
          </p:cNvPr>
          <p:cNvSpPr/>
          <p:nvPr/>
        </p:nvSpPr>
        <p:spPr>
          <a:xfrm>
            <a:off x="6660598" y="2618164"/>
            <a:ext cx="838095" cy="646331"/>
          </a:xfrm>
          <a:prstGeom prst="wedgeRoundRect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6" name="Speech Bubble: Rectangle with Corners Rounded 25">
            <a:extLst>
              <a:ext uri="{FF2B5EF4-FFF2-40B4-BE49-F238E27FC236}">
                <a16:creationId xmlns:a16="http://schemas.microsoft.com/office/drawing/2014/main" id="{D1FD7446-2656-1B4C-3CC8-752BD248DD64}"/>
              </a:ext>
            </a:extLst>
          </p:cNvPr>
          <p:cNvSpPr/>
          <p:nvPr/>
        </p:nvSpPr>
        <p:spPr>
          <a:xfrm>
            <a:off x="7809470" y="3684196"/>
            <a:ext cx="618864" cy="477262"/>
          </a:xfrm>
          <a:prstGeom prst="wedgeRoundRectCallout">
            <a:avLst>
              <a:gd name="adj1" fmla="val 18975"/>
              <a:gd name="adj2" fmla="val 62500"/>
              <a:gd name="adj3" fmla="val 166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8" name="Freeform: Shape 27">
            <a:extLst>
              <a:ext uri="{FF2B5EF4-FFF2-40B4-BE49-F238E27FC236}">
                <a16:creationId xmlns:a16="http://schemas.microsoft.com/office/drawing/2014/main" id="{C028A614-7D53-FA2F-94A5-41BF649ECFA8}"/>
              </a:ext>
            </a:extLst>
          </p:cNvPr>
          <p:cNvSpPr/>
          <p:nvPr/>
        </p:nvSpPr>
        <p:spPr>
          <a:xfrm>
            <a:off x="6697902" y="2618164"/>
            <a:ext cx="1705233" cy="1519881"/>
          </a:xfrm>
          <a:custGeom>
            <a:avLst/>
            <a:gdLst>
              <a:gd name="connsiteX0" fmla="*/ 0 w 1705233"/>
              <a:gd name="connsiteY0" fmla="*/ 1519881 h 1519881"/>
              <a:gd name="connsiteX1" fmla="*/ 185352 w 1705233"/>
              <a:gd name="connsiteY1" fmla="*/ 1272746 h 1519881"/>
              <a:gd name="connsiteX2" fmla="*/ 469557 w 1705233"/>
              <a:gd name="connsiteY2" fmla="*/ 1272746 h 1519881"/>
              <a:gd name="connsiteX3" fmla="*/ 556055 w 1705233"/>
              <a:gd name="connsiteY3" fmla="*/ 1050324 h 1519881"/>
              <a:gd name="connsiteX4" fmla="*/ 1037968 w 1705233"/>
              <a:gd name="connsiteY4" fmla="*/ 877329 h 1519881"/>
              <a:gd name="connsiteX5" fmla="*/ 1371600 w 1705233"/>
              <a:gd name="connsiteY5" fmla="*/ 185351 h 1519881"/>
              <a:gd name="connsiteX6" fmla="*/ 1556952 w 1705233"/>
              <a:gd name="connsiteY6" fmla="*/ 296562 h 1519881"/>
              <a:gd name="connsiteX7" fmla="*/ 1705233 w 1705233"/>
              <a:gd name="connsiteY7" fmla="*/ 0 h 151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5233" h="1519881">
                <a:moveTo>
                  <a:pt x="0" y="1519881"/>
                </a:moveTo>
                <a:lnTo>
                  <a:pt x="185352" y="1272746"/>
                </a:lnTo>
                <a:lnTo>
                  <a:pt x="469557" y="1272746"/>
                </a:lnTo>
                <a:lnTo>
                  <a:pt x="556055" y="1050324"/>
                </a:lnTo>
                <a:lnTo>
                  <a:pt x="1037968" y="877329"/>
                </a:lnTo>
                <a:lnTo>
                  <a:pt x="1371600" y="185351"/>
                </a:lnTo>
                <a:lnTo>
                  <a:pt x="1556952" y="296562"/>
                </a:lnTo>
                <a:lnTo>
                  <a:pt x="1705233" y="0"/>
                </a:ln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9" name="Freeform: Shape 28">
            <a:extLst>
              <a:ext uri="{FF2B5EF4-FFF2-40B4-BE49-F238E27FC236}">
                <a16:creationId xmlns:a16="http://schemas.microsoft.com/office/drawing/2014/main" id="{0ABD58A0-56C4-7702-C42D-179B6450BB47}"/>
              </a:ext>
            </a:extLst>
          </p:cNvPr>
          <p:cNvSpPr/>
          <p:nvPr/>
        </p:nvSpPr>
        <p:spPr>
          <a:xfrm>
            <a:off x="3818238" y="3458029"/>
            <a:ext cx="1581665" cy="790833"/>
          </a:xfrm>
          <a:custGeom>
            <a:avLst/>
            <a:gdLst>
              <a:gd name="connsiteX0" fmla="*/ 0 w 1581665"/>
              <a:gd name="connsiteY0" fmla="*/ 790833 h 790833"/>
              <a:gd name="connsiteX1" fmla="*/ 0 w 1581665"/>
              <a:gd name="connsiteY1" fmla="*/ 506627 h 790833"/>
              <a:gd name="connsiteX2" fmla="*/ 271848 w 1581665"/>
              <a:gd name="connsiteY2" fmla="*/ 506627 h 790833"/>
              <a:gd name="connsiteX3" fmla="*/ 271848 w 1581665"/>
              <a:gd name="connsiteY3" fmla="*/ 247135 h 790833"/>
              <a:gd name="connsiteX4" fmla="*/ 531340 w 1581665"/>
              <a:gd name="connsiteY4" fmla="*/ 247135 h 790833"/>
              <a:gd name="connsiteX5" fmla="*/ 531340 w 1581665"/>
              <a:gd name="connsiteY5" fmla="*/ 0 h 790833"/>
              <a:gd name="connsiteX6" fmla="*/ 1581665 w 1581665"/>
              <a:gd name="connsiteY6" fmla="*/ 0 h 790833"/>
              <a:gd name="connsiteX7" fmla="*/ 1581665 w 1581665"/>
              <a:gd name="connsiteY7" fmla="*/ 12357 h 79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1665" h="790833">
                <a:moveTo>
                  <a:pt x="0" y="790833"/>
                </a:moveTo>
                <a:lnTo>
                  <a:pt x="0" y="506627"/>
                </a:lnTo>
                <a:lnTo>
                  <a:pt x="271848" y="506627"/>
                </a:lnTo>
                <a:lnTo>
                  <a:pt x="271848" y="247135"/>
                </a:lnTo>
                <a:lnTo>
                  <a:pt x="531340" y="247135"/>
                </a:lnTo>
                <a:lnTo>
                  <a:pt x="531340" y="0"/>
                </a:lnTo>
                <a:lnTo>
                  <a:pt x="1581665" y="0"/>
                </a:lnTo>
                <a:lnTo>
                  <a:pt x="1581665" y="12357"/>
                </a:ln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0" name="Rectangle 29">
            <a:extLst>
              <a:ext uri="{FF2B5EF4-FFF2-40B4-BE49-F238E27FC236}">
                <a16:creationId xmlns:a16="http://schemas.microsoft.com/office/drawing/2014/main" id="{10AE1833-1A3E-6BB8-6DBD-2DB15967536E}"/>
              </a:ext>
            </a:extLst>
          </p:cNvPr>
          <p:cNvSpPr/>
          <p:nvPr/>
        </p:nvSpPr>
        <p:spPr>
          <a:xfrm>
            <a:off x="4541056" y="2507815"/>
            <a:ext cx="648823" cy="95021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1" name="Oval 30">
            <a:extLst>
              <a:ext uri="{FF2B5EF4-FFF2-40B4-BE49-F238E27FC236}">
                <a16:creationId xmlns:a16="http://schemas.microsoft.com/office/drawing/2014/main" id="{55E18253-0152-1113-7821-F7489EF67283}"/>
              </a:ext>
            </a:extLst>
          </p:cNvPr>
          <p:cNvSpPr/>
          <p:nvPr/>
        </p:nvSpPr>
        <p:spPr>
          <a:xfrm>
            <a:off x="5004486" y="2905908"/>
            <a:ext cx="98855" cy="98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nvGrpSpPr>
          <p:cNvPr id="44" name="Group 43">
            <a:extLst>
              <a:ext uri="{FF2B5EF4-FFF2-40B4-BE49-F238E27FC236}">
                <a16:creationId xmlns:a16="http://schemas.microsoft.com/office/drawing/2014/main" id="{5CFB77FA-A0DD-0CEE-B4C9-06111F75E38D}"/>
              </a:ext>
            </a:extLst>
          </p:cNvPr>
          <p:cNvGrpSpPr/>
          <p:nvPr/>
        </p:nvGrpSpPr>
        <p:grpSpPr>
          <a:xfrm>
            <a:off x="9587230" y="2470453"/>
            <a:ext cx="1250671" cy="1823117"/>
            <a:chOff x="9823729" y="2461343"/>
            <a:chExt cx="1037801" cy="1512814"/>
          </a:xfrm>
        </p:grpSpPr>
        <p:sp>
          <p:nvSpPr>
            <p:cNvPr id="35" name="Rectangle 34">
              <a:extLst>
                <a:ext uri="{FF2B5EF4-FFF2-40B4-BE49-F238E27FC236}">
                  <a16:creationId xmlns:a16="http://schemas.microsoft.com/office/drawing/2014/main" id="{0208ADBA-362D-75CE-D05B-386DF24D2E34}"/>
                </a:ext>
              </a:extLst>
            </p:cNvPr>
            <p:cNvSpPr/>
            <p:nvPr/>
          </p:nvSpPr>
          <p:spPr>
            <a:xfrm>
              <a:off x="9823729" y="2684325"/>
              <a:ext cx="1037801" cy="1289832"/>
            </a:xfrm>
            <a:prstGeom prst="rect">
              <a:avLst/>
            </a:prstGeom>
            <a:solidFill>
              <a:schemeClr val="bg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nvGrpSpPr>
            <p:cNvPr id="37" name="Group 36">
              <a:extLst>
                <a:ext uri="{FF2B5EF4-FFF2-40B4-BE49-F238E27FC236}">
                  <a16:creationId xmlns:a16="http://schemas.microsoft.com/office/drawing/2014/main" id="{FE119169-D198-166E-019C-35A9B5D76C4E}"/>
                </a:ext>
              </a:extLst>
            </p:cNvPr>
            <p:cNvGrpSpPr/>
            <p:nvPr/>
          </p:nvGrpSpPr>
          <p:grpSpPr>
            <a:xfrm>
              <a:off x="9929383" y="2854390"/>
              <a:ext cx="353447" cy="369332"/>
              <a:chOff x="7345680" y="2484120"/>
              <a:chExt cx="904240" cy="944880"/>
            </a:xfrm>
          </p:grpSpPr>
          <p:sp>
            <p:nvSpPr>
              <p:cNvPr id="38" name="Oval 37">
                <a:extLst>
                  <a:ext uri="{FF2B5EF4-FFF2-40B4-BE49-F238E27FC236}">
                    <a16:creationId xmlns:a16="http://schemas.microsoft.com/office/drawing/2014/main" id="{6B402E7C-D77F-70F2-CDD8-33142E67DC31}"/>
                  </a:ext>
                </a:extLst>
              </p:cNvPr>
              <p:cNvSpPr/>
              <p:nvPr/>
            </p:nvSpPr>
            <p:spPr>
              <a:xfrm>
                <a:off x="7345680" y="2484120"/>
                <a:ext cx="904240" cy="9448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9" name="L-Shape 38">
                <a:extLst>
                  <a:ext uri="{FF2B5EF4-FFF2-40B4-BE49-F238E27FC236}">
                    <a16:creationId xmlns:a16="http://schemas.microsoft.com/office/drawing/2014/main" id="{DFB08E1F-CB99-18FA-639A-55EA13F8B2EE}"/>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40" name="Group 39">
              <a:extLst>
                <a:ext uri="{FF2B5EF4-FFF2-40B4-BE49-F238E27FC236}">
                  <a16:creationId xmlns:a16="http://schemas.microsoft.com/office/drawing/2014/main" id="{14282448-9C9B-7727-A72F-E60A84D0B3CF}"/>
                </a:ext>
              </a:extLst>
            </p:cNvPr>
            <p:cNvGrpSpPr/>
            <p:nvPr/>
          </p:nvGrpSpPr>
          <p:grpSpPr>
            <a:xfrm>
              <a:off x="9929382" y="3349366"/>
              <a:ext cx="353447" cy="369332"/>
              <a:chOff x="7090831" y="3731241"/>
              <a:chExt cx="904240" cy="944880"/>
            </a:xfrm>
          </p:grpSpPr>
          <p:sp>
            <p:nvSpPr>
              <p:cNvPr id="41" name="Oval 40">
                <a:extLst>
                  <a:ext uri="{FF2B5EF4-FFF2-40B4-BE49-F238E27FC236}">
                    <a16:creationId xmlns:a16="http://schemas.microsoft.com/office/drawing/2014/main" id="{F63B1EF8-5E79-544A-F597-D9E044B03F0A}"/>
                  </a:ext>
                </a:extLst>
              </p:cNvPr>
              <p:cNvSpPr/>
              <p:nvPr/>
            </p:nvSpPr>
            <p:spPr>
              <a:xfrm>
                <a:off x="7090831" y="3731241"/>
                <a:ext cx="904240" cy="9448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42" name="Plus Sign 41">
                <a:extLst>
                  <a:ext uri="{FF2B5EF4-FFF2-40B4-BE49-F238E27FC236}">
                    <a16:creationId xmlns:a16="http://schemas.microsoft.com/office/drawing/2014/main" id="{44F8D37D-43D6-3244-A3D6-EC69903498FF}"/>
                  </a:ext>
                </a:extLst>
              </p:cNvPr>
              <p:cNvSpPr/>
              <p:nvPr/>
            </p:nvSpPr>
            <p:spPr>
              <a:xfrm rot="2700000">
                <a:off x="7223315" y="3868494"/>
                <a:ext cx="655187" cy="670373"/>
              </a:xfrm>
              <a:prstGeom prst="mathPlus">
                <a:avLst>
                  <a:gd name="adj1" fmla="val 204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sp>
          <p:nvSpPr>
            <p:cNvPr id="43" name="Rectangle: Top Corners Rounded 42">
              <a:extLst>
                <a:ext uri="{FF2B5EF4-FFF2-40B4-BE49-F238E27FC236}">
                  <a16:creationId xmlns:a16="http://schemas.microsoft.com/office/drawing/2014/main" id="{70F63B26-03B3-2C2F-11DC-432DDB273C3F}"/>
                </a:ext>
              </a:extLst>
            </p:cNvPr>
            <p:cNvSpPr/>
            <p:nvPr/>
          </p:nvSpPr>
          <p:spPr>
            <a:xfrm>
              <a:off x="10106105" y="2461343"/>
              <a:ext cx="445712" cy="215833"/>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spTree>
    <p:extLst>
      <p:ext uri="{BB962C8B-B14F-4D97-AF65-F5344CB8AC3E}">
        <p14:creationId xmlns:p14="http://schemas.microsoft.com/office/powerpoint/2010/main" val="2857413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76150A-156B-428E-B871-27A66313D97F}"/>
              </a:ext>
            </a:extLst>
          </p:cNvPr>
          <p:cNvSpPr/>
          <p:nvPr/>
        </p:nvSpPr>
        <p:spPr>
          <a:xfrm>
            <a:off x="0" y="-1"/>
            <a:ext cx="12192000" cy="9855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lstStyle/>
          <a:p>
            <a:pPr rtl="1"/>
            <a:r>
              <a:rPr lang="en-CA" dirty="0">
                <a:latin typeface="Calibri" panose="020F0502020204030204" pitchFamily="34" charset="0"/>
                <a:cs typeface="Calibri" panose="020F0502020204030204" pitchFamily="34" charset="0"/>
              </a:rPr>
              <a:t>نقاط التعلم الأساسية</a:t>
            </a:r>
          </a:p>
        </p:txBody>
      </p:sp>
      <p:sp>
        <p:nvSpPr>
          <p:cNvPr id="59" name="TextBox 58">
            <a:extLst>
              <a:ext uri="{FF2B5EF4-FFF2-40B4-BE49-F238E27FC236}">
                <a16:creationId xmlns:a16="http://schemas.microsoft.com/office/drawing/2014/main" id="{71865365-E0D2-4F1C-94B2-26F808C53A89}"/>
              </a:ext>
            </a:extLst>
          </p:cNvPr>
          <p:cNvSpPr txBox="1"/>
          <p:nvPr/>
        </p:nvSpPr>
        <p:spPr>
          <a:xfrm>
            <a:off x="4672675" y="3664202"/>
            <a:ext cx="2569758" cy="1394997"/>
          </a:xfrm>
          <a:prstGeom prst="rect">
            <a:avLst/>
          </a:prstGeom>
          <a:noFill/>
        </p:spPr>
        <p:txBody>
          <a:bodyPr wrap="square" lIns="91440" tIns="45720" rIns="91440" bIns="45720" anchor="t">
            <a:spAutoFit/>
          </a:bodyPr>
          <a:lstStyle/>
          <a:p>
            <a:pPr algn="ctr" rtl="1">
              <a:lnSpc>
                <a:spcPct val="107000"/>
              </a:lnSpc>
              <a:spcAft>
                <a:spcPts val="800"/>
              </a:spcAft>
              <a:buClr>
                <a:srgbClr val="000000"/>
              </a:buClr>
            </a:pPr>
            <a:r>
              <a:rPr lang="ar-SA" sz="2000" dirty="0">
                <a:effectLst/>
                <a:latin typeface="Calibri" panose="020F0502020204030204" pitchFamily="34" charset="0"/>
                <a:ea typeface="Helvetica Neue"/>
                <a:cs typeface="Calibri" panose="020F0502020204030204" pitchFamily="34" charset="0"/>
              </a:rPr>
              <a:t>يجب على </a:t>
            </a:r>
            <a:r>
              <a:rPr lang="ar-SA" sz="2000" dirty="0" err="1">
                <a:effectLst/>
                <a:latin typeface="Calibri" panose="020F0502020204030204" pitchFamily="34" charset="0"/>
                <a:ea typeface="Helvetica Neue"/>
                <a:cs typeface="Calibri" panose="020F0502020204030204" pitchFamily="34" charset="0"/>
              </a:rPr>
              <a:t>أخصائيي</a:t>
            </a:r>
            <a:r>
              <a:rPr lang="ar-SA" sz="2000" dirty="0">
                <a:effectLst/>
                <a:latin typeface="Calibri" panose="020F0502020204030204" pitchFamily="34" charset="0"/>
                <a:ea typeface="Helvetica Neue"/>
                <a:cs typeface="Calibri" panose="020F0502020204030204" pitchFamily="34" charset="0"/>
              </a:rPr>
              <a:t> الحالة التكيف مع احتياجات الطفل الفردية، بما في ذلك مرحلة نموهم وقدراتهم</a:t>
            </a:r>
            <a:endParaRPr lang="en-US" sz="2000" dirty="0">
              <a:effectLst/>
              <a:latin typeface="Calibri" panose="020F0502020204030204" pitchFamily="34" charset="0"/>
              <a:ea typeface="Noto Sans Symbols"/>
              <a:cs typeface="Calibri" panose="020F0502020204030204" pitchFamily="34" charset="0"/>
            </a:endParaRPr>
          </a:p>
        </p:txBody>
      </p:sp>
      <p:sp>
        <p:nvSpPr>
          <p:cNvPr id="61" name="5-Point Star 5">
            <a:extLst>
              <a:ext uri="{FF2B5EF4-FFF2-40B4-BE49-F238E27FC236}">
                <a16:creationId xmlns:a16="http://schemas.microsoft.com/office/drawing/2014/main" id="{ABD8A883-982A-4318-B4F5-7858ABDA3C3D}"/>
              </a:ext>
            </a:extLst>
          </p:cNvPr>
          <p:cNvSpPr/>
          <p:nvPr/>
        </p:nvSpPr>
        <p:spPr>
          <a:xfrm>
            <a:off x="8743965" y="2174027"/>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3" name="5-Point Star 5">
            <a:extLst>
              <a:ext uri="{FF2B5EF4-FFF2-40B4-BE49-F238E27FC236}">
                <a16:creationId xmlns:a16="http://schemas.microsoft.com/office/drawing/2014/main" id="{86C6DA94-9EAE-4187-A72F-7FF9F3B6A9A7}"/>
              </a:ext>
            </a:extLst>
          </p:cNvPr>
          <p:cNvSpPr/>
          <p:nvPr/>
        </p:nvSpPr>
        <p:spPr>
          <a:xfrm>
            <a:off x="5431774" y="2142238"/>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 name="TextBox 2">
            <a:extLst>
              <a:ext uri="{FF2B5EF4-FFF2-40B4-BE49-F238E27FC236}">
                <a16:creationId xmlns:a16="http://schemas.microsoft.com/office/drawing/2014/main" id="{595BD88D-0303-33C0-0D64-3954FCB534D2}"/>
              </a:ext>
            </a:extLst>
          </p:cNvPr>
          <p:cNvSpPr txBox="1"/>
          <p:nvPr/>
        </p:nvSpPr>
        <p:spPr>
          <a:xfrm>
            <a:off x="7984866" y="3664202"/>
            <a:ext cx="2569758" cy="1015663"/>
          </a:xfrm>
          <a:prstGeom prst="rect">
            <a:avLst/>
          </a:prstGeom>
          <a:noFill/>
        </p:spPr>
        <p:txBody>
          <a:bodyPr wrap="square" rtlCol="0">
            <a:spAutoFit/>
          </a:bodyPr>
          <a:lstStyle/>
          <a:p>
            <a:pPr algn="ctr" rtl="1"/>
            <a:r>
              <a:rPr lang="en-GB" sz="2000" dirty="0">
                <a:latin typeface="Calibri" panose="020F0502020204030204" pitchFamily="34" charset="0"/>
                <a:cs typeface="Calibri" panose="020F0502020204030204" pitchFamily="34" charset="0"/>
              </a:rPr>
              <a:t>تنشأ الإعاقة من </a:t>
            </a:r>
            <a:r>
              <a:rPr lang="en-GB" sz="2000" dirty="0" err="1">
                <a:latin typeface="Calibri" panose="020F0502020204030204" pitchFamily="34" charset="0"/>
                <a:cs typeface="Calibri" panose="020F0502020204030204" pitchFamily="34" charset="0"/>
              </a:rPr>
              <a:t>خلال</a:t>
            </a:r>
            <a:r>
              <a:rPr lang="en-GB" sz="2000" dirty="0">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عجز</a:t>
            </a:r>
            <a:r>
              <a:rPr lang="en-GB" sz="2000" dirty="0">
                <a:latin typeface="Calibri" panose="020F0502020204030204" pitchFamily="34" charset="0"/>
                <a:cs typeface="Calibri" panose="020F0502020204030204" pitchFamily="34" charset="0"/>
              </a:rPr>
              <a:t> طويل الأمد في التفاعل </a:t>
            </a:r>
            <a:r>
              <a:rPr lang="en-GB" sz="2000" dirty="0" err="1">
                <a:latin typeface="Calibri" panose="020F0502020204030204" pitchFamily="34" charset="0"/>
                <a:cs typeface="Calibri" panose="020F0502020204030204" pitchFamily="34" charset="0"/>
              </a:rPr>
              <a:t>مع</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ال</a:t>
            </a:r>
            <a:r>
              <a:rPr lang="ar-SA" sz="2000" dirty="0">
                <a:latin typeface="Calibri" panose="020F0502020204030204" pitchFamily="34" charset="0"/>
                <a:cs typeface="Calibri" panose="020F0502020204030204" pitchFamily="34" charset="0"/>
              </a:rPr>
              <a:t>عوائق</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في</a:t>
            </a:r>
            <a:r>
              <a:rPr lang="en-GB" sz="2000" dirty="0">
                <a:latin typeface="Calibri" panose="020F0502020204030204" pitchFamily="34" charset="0"/>
                <a:cs typeface="Calibri" panose="020F0502020204030204" pitchFamily="34" charset="0"/>
              </a:rPr>
              <a:t> البيئة</a:t>
            </a:r>
            <a:endParaRPr lang="en-BE"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AD47C98-BD80-B7F9-055A-E90514E0B98B}"/>
              </a:ext>
            </a:extLst>
          </p:cNvPr>
          <p:cNvSpPr txBox="1"/>
          <p:nvPr/>
        </p:nvSpPr>
        <p:spPr>
          <a:xfrm>
            <a:off x="1192005" y="3664202"/>
            <a:ext cx="2906716" cy="736355"/>
          </a:xfrm>
          <a:prstGeom prst="rect">
            <a:avLst/>
          </a:prstGeom>
          <a:noFill/>
        </p:spPr>
        <p:txBody>
          <a:bodyPr wrap="square" lIns="91440" tIns="45720" rIns="91440" bIns="45720" anchor="t">
            <a:spAutoFit/>
          </a:bodyPr>
          <a:lstStyle/>
          <a:p>
            <a:pPr algn="ctr" rtl="1">
              <a:lnSpc>
                <a:spcPct val="107000"/>
              </a:lnSpc>
              <a:spcAft>
                <a:spcPts val="800"/>
              </a:spcAft>
              <a:buClr>
                <a:srgbClr val="000000"/>
              </a:buClr>
            </a:pPr>
            <a:r>
              <a:rPr lang="ar-SA" sz="2000" dirty="0">
                <a:latin typeface="Calibri" panose="020F0502020204030204" pitchFamily="34" charset="0"/>
                <a:cs typeface="Calibri" panose="020F0502020204030204" pitchFamily="34" charset="0"/>
              </a:rPr>
              <a:t>يمر الأطفال بمراحل نمو مختلفة ويحققون مراحل تنموية</a:t>
            </a:r>
            <a:endParaRPr lang="en-US" sz="2000" dirty="0">
              <a:effectLst/>
              <a:latin typeface="Calibri" panose="020F0502020204030204" pitchFamily="34" charset="0"/>
              <a:ea typeface="Noto Sans Symbols"/>
              <a:cs typeface="Calibri" panose="020F0502020204030204" pitchFamily="34" charset="0"/>
            </a:endParaRPr>
          </a:p>
        </p:txBody>
      </p:sp>
      <p:sp>
        <p:nvSpPr>
          <p:cNvPr id="4" name="5-Point Star 5">
            <a:extLst>
              <a:ext uri="{FF2B5EF4-FFF2-40B4-BE49-F238E27FC236}">
                <a16:creationId xmlns:a16="http://schemas.microsoft.com/office/drawing/2014/main" id="{E70B9786-2F8D-A7CD-2594-E71EA07D1BA2}"/>
              </a:ext>
            </a:extLst>
          </p:cNvPr>
          <p:cNvSpPr/>
          <p:nvPr/>
        </p:nvSpPr>
        <p:spPr>
          <a:xfrm>
            <a:off x="2119583" y="2142238"/>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Tree>
    <p:extLst>
      <p:ext uri="{BB962C8B-B14F-4D97-AF65-F5344CB8AC3E}">
        <p14:creationId xmlns:p14="http://schemas.microsoft.com/office/powerpoint/2010/main" val="718133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3000" b="1" dirty="0" err="1">
                <a:solidFill>
                  <a:schemeClr val="bg1"/>
                </a:solidFill>
                <a:latin typeface="Calibri" panose="020F0502020204030204" pitchFamily="34" charset="0"/>
                <a:cs typeface="Calibri" panose="020F0502020204030204" pitchFamily="34" charset="0"/>
              </a:rPr>
              <a:t>الجلسة</a:t>
            </a:r>
            <a:r>
              <a:rPr lang="en-CA" sz="3000" b="1" dirty="0">
                <a:solidFill>
                  <a:schemeClr val="bg1"/>
                </a:solidFill>
                <a:latin typeface="Calibri" panose="020F0502020204030204" pitchFamily="34" charset="0"/>
                <a:cs typeface="Calibri" panose="020F0502020204030204" pitchFamily="34" charset="0"/>
              </a:rPr>
              <a:t> </a:t>
            </a:r>
            <a:r>
              <a:rPr lang="ar-SA" sz="3000" b="1" dirty="0">
                <a:solidFill>
                  <a:schemeClr val="bg1"/>
                </a:solidFill>
                <a:latin typeface="Calibri" panose="020F0502020204030204" pitchFamily="34" charset="0"/>
                <a:cs typeface="Calibri" panose="020F0502020204030204" pitchFamily="34" charset="0"/>
              </a:rPr>
              <a:t>٥</a:t>
            </a:r>
            <a:endParaRPr lang="en-CA" sz="3000" b="1" dirty="0">
              <a:solidFill>
                <a:schemeClr val="bg1"/>
              </a:solidFill>
              <a:latin typeface="Calibri" panose="020F0502020204030204" pitchFamily="34" charset="0"/>
              <a:cs typeface="Calibri" panose="020F0502020204030204" pitchFamily="34" charset="0"/>
            </a:endParaRPr>
          </a:p>
          <a:p>
            <a:pPr algn="r" rtl="1"/>
            <a:br>
              <a:rPr lang="en-CA" b="1" dirty="0">
                <a:solidFill>
                  <a:schemeClr val="bg1"/>
                </a:solidFill>
                <a:latin typeface="Calibri" panose="020F0502020204030204" pitchFamily="34" charset="0"/>
                <a:cs typeface="Calibri" panose="020F0502020204030204" pitchFamily="34" charset="0"/>
              </a:rPr>
            </a:br>
            <a:r>
              <a:rPr lang="en-US" sz="5400" b="1" dirty="0">
                <a:solidFill>
                  <a:schemeClr val="bg1"/>
                </a:solidFill>
                <a:latin typeface="Calibri" panose="020F0502020204030204" pitchFamily="34" charset="0"/>
                <a:cs typeface="Calibri" panose="020F0502020204030204" pitchFamily="34" charset="0"/>
              </a:rPr>
              <a:t>ما هي مخاطر حماية الطفل؟</a:t>
            </a:r>
          </a:p>
        </p:txBody>
      </p:sp>
    </p:spTree>
    <p:extLst>
      <p:ext uri="{BB962C8B-B14F-4D97-AF65-F5344CB8AC3E}">
        <p14:creationId xmlns:p14="http://schemas.microsoft.com/office/powerpoint/2010/main" val="3492852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0A06-D2CE-9F4F-4EB2-3B4FFE1C42C2}"/>
              </a:ext>
            </a:extLst>
          </p:cNvPr>
          <p:cNvSpPr>
            <a:spLocks noGrp="1"/>
          </p:cNvSpPr>
          <p:nvPr>
            <p:ph type="title"/>
          </p:nvPr>
        </p:nvSpPr>
        <p:spPr/>
        <p:txBody>
          <a:bodyPr/>
          <a:lstStyle/>
          <a:p>
            <a:pPr rtl="1"/>
            <a:r>
              <a:rPr lang="en-CA" dirty="0">
                <a:latin typeface="Calibri" panose="020F0502020204030204" pitchFamily="34" charset="0"/>
                <a:cs typeface="Calibri" panose="020F0502020204030204" pitchFamily="34" charset="0"/>
              </a:rPr>
              <a:t>مناقشة جماعية</a:t>
            </a:r>
            <a:endParaRPr lang="en-BE"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4D93D22D-FB97-0F71-EDA9-70C82D549C62}"/>
              </a:ext>
            </a:extLst>
          </p:cNvPr>
          <p:cNvSpPr/>
          <p:nvPr/>
        </p:nvSpPr>
        <p:spPr>
          <a:xfrm>
            <a:off x="5455742" y="1224528"/>
            <a:ext cx="5754114" cy="4563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sz="4800" b="1" dirty="0">
                <a:solidFill>
                  <a:schemeClr val="tx1"/>
                </a:solidFill>
                <a:latin typeface="Calibri" panose="020F0502020204030204" pitchFamily="34" charset="0"/>
                <a:cs typeface="Calibri" panose="020F0502020204030204" pitchFamily="34" charset="0"/>
              </a:rPr>
              <a:t>كيف تشرح مخاطر حماية الطفل؟</a:t>
            </a:r>
            <a:endParaRPr lang="en-BE" sz="4800" b="1" dirty="0">
              <a:solidFill>
                <a:schemeClr val="tx1"/>
              </a:solidFill>
              <a:latin typeface="Calibri" panose="020F0502020204030204" pitchFamily="34" charset="0"/>
              <a:cs typeface="Calibri" panose="020F0502020204030204" pitchFamily="34" charset="0"/>
            </a:endParaRPr>
          </a:p>
        </p:txBody>
      </p:sp>
      <p:grpSp>
        <p:nvGrpSpPr>
          <p:cNvPr id="21" name="Group 20">
            <a:extLst>
              <a:ext uri="{FF2B5EF4-FFF2-40B4-BE49-F238E27FC236}">
                <a16:creationId xmlns:a16="http://schemas.microsoft.com/office/drawing/2014/main" id="{080453B9-5227-B1EC-84E6-C5B759EAB0D9}"/>
              </a:ext>
            </a:extLst>
          </p:cNvPr>
          <p:cNvGrpSpPr/>
          <p:nvPr/>
        </p:nvGrpSpPr>
        <p:grpSpPr>
          <a:xfrm>
            <a:off x="982144" y="1984593"/>
            <a:ext cx="4328383" cy="3394426"/>
            <a:chOff x="1117683" y="2194390"/>
            <a:chExt cx="3415887" cy="2678824"/>
          </a:xfrm>
          <a:solidFill>
            <a:schemeClr val="accent2">
              <a:lumMod val="20000"/>
              <a:lumOff val="80000"/>
            </a:schemeClr>
          </a:solidFill>
        </p:grpSpPr>
        <p:sp>
          <p:nvSpPr>
            <p:cNvPr id="22" name="Speech Bubble: Rectangle with Corners Rounded 21">
              <a:extLst>
                <a:ext uri="{FF2B5EF4-FFF2-40B4-BE49-F238E27FC236}">
                  <a16:creationId xmlns:a16="http://schemas.microsoft.com/office/drawing/2014/main" id="{6A99A907-E4B4-F827-39B8-911701D55374}"/>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3" name="Speech Bubble: Rectangle with Corners Rounded 22">
              <a:extLst>
                <a:ext uri="{FF2B5EF4-FFF2-40B4-BE49-F238E27FC236}">
                  <a16:creationId xmlns:a16="http://schemas.microsoft.com/office/drawing/2014/main" id="{0CFE2461-D757-2471-837C-3AD8892B039F}"/>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4" name="Speech Bubble: Rectangle with Corners Rounded 23">
              <a:extLst>
                <a:ext uri="{FF2B5EF4-FFF2-40B4-BE49-F238E27FC236}">
                  <a16:creationId xmlns:a16="http://schemas.microsoft.com/office/drawing/2014/main" id="{958D8D05-86C2-270A-9AEF-63BCA9AF6771}"/>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grpSp>
        <p:nvGrpSpPr>
          <p:cNvPr id="38" name="Group 37">
            <a:extLst>
              <a:ext uri="{FF2B5EF4-FFF2-40B4-BE49-F238E27FC236}">
                <a16:creationId xmlns:a16="http://schemas.microsoft.com/office/drawing/2014/main" id="{D02CE545-8F54-E9B9-3CF6-84166E753651}"/>
              </a:ext>
            </a:extLst>
          </p:cNvPr>
          <p:cNvGrpSpPr/>
          <p:nvPr/>
        </p:nvGrpSpPr>
        <p:grpSpPr>
          <a:xfrm>
            <a:off x="2293267" y="2813831"/>
            <a:ext cx="950215" cy="2084140"/>
            <a:chOff x="838200" y="1921116"/>
            <a:chExt cx="950215" cy="2084140"/>
          </a:xfrm>
        </p:grpSpPr>
        <p:sp>
          <p:nvSpPr>
            <p:cNvPr id="39" name="Round Same Side Corner Rectangle 31">
              <a:extLst>
                <a:ext uri="{FF2B5EF4-FFF2-40B4-BE49-F238E27FC236}">
                  <a16:creationId xmlns:a16="http://schemas.microsoft.com/office/drawing/2014/main" id="{D96A7F7D-FECE-E9F6-CF62-D27E8EC332D8}"/>
                </a:ext>
              </a:extLst>
            </p:cNvPr>
            <p:cNvSpPr/>
            <p:nvPr/>
          </p:nvSpPr>
          <p:spPr>
            <a:xfrm>
              <a:off x="845168" y="3055041"/>
              <a:ext cx="939534" cy="95021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40" name="Oval 39">
              <a:extLst>
                <a:ext uri="{FF2B5EF4-FFF2-40B4-BE49-F238E27FC236}">
                  <a16:creationId xmlns:a16="http://schemas.microsoft.com/office/drawing/2014/main" id="{84AA341B-9FB9-C930-C440-BF8BD6A1997B}"/>
                </a:ext>
              </a:extLst>
            </p:cNvPr>
            <p:cNvSpPr/>
            <p:nvPr/>
          </p:nvSpPr>
          <p:spPr>
            <a:xfrm>
              <a:off x="838200" y="1921116"/>
              <a:ext cx="950215" cy="95021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41" name="Freeform: Shape 40">
            <a:extLst>
              <a:ext uri="{FF2B5EF4-FFF2-40B4-BE49-F238E27FC236}">
                <a16:creationId xmlns:a16="http://schemas.microsoft.com/office/drawing/2014/main" id="{5C72442A-EFAB-059D-D387-EE8B84D21FC7}"/>
              </a:ext>
            </a:extLst>
          </p:cNvPr>
          <p:cNvSpPr/>
          <p:nvPr/>
        </p:nvSpPr>
        <p:spPr>
          <a:xfrm>
            <a:off x="3387425" y="2478786"/>
            <a:ext cx="526690" cy="950214"/>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Tree>
    <p:extLst>
      <p:ext uri="{BB962C8B-B14F-4D97-AF65-F5344CB8AC3E}">
        <p14:creationId xmlns:p14="http://schemas.microsoft.com/office/powerpoint/2010/main" val="3170084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pPr rtl="1"/>
            <a:r>
              <a:rPr lang="en-US" dirty="0">
                <a:latin typeface="Calibri" panose="020F0502020204030204" pitchFamily="34" charset="0"/>
                <a:cs typeface="Calibri" panose="020F0502020204030204" pitchFamily="34" charset="0"/>
              </a:rPr>
              <a:t>مخاطر حماية الطفل</a:t>
            </a:r>
            <a:endParaRPr lang="en-CA"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BF47EE95-CB45-CE04-8891-CEB45528E2B5}"/>
              </a:ext>
            </a:extLst>
          </p:cNvPr>
          <p:cNvSpPr txBox="1"/>
          <p:nvPr/>
        </p:nvSpPr>
        <p:spPr>
          <a:xfrm>
            <a:off x="4247891" y="4564127"/>
            <a:ext cx="6582451" cy="523220"/>
          </a:xfrm>
          <a:prstGeom prst="rect">
            <a:avLst/>
          </a:prstGeom>
          <a:noFill/>
        </p:spPr>
        <p:txBody>
          <a:bodyPr wrap="square">
            <a:spAutoFit/>
          </a:bodyPr>
          <a:lstStyle/>
          <a:p>
            <a:pPr algn="r" rtl="1"/>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المصدر: التحالف من أجل حماية الطفل في العمل </a:t>
            </a:r>
            <a:r>
              <a:rPr lang="en-US" sz="14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الإنساني</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a:t>
            </a:r>
            <a:r>
              <a:rPr lang="ar-SA"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(٢٠١٩)</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المعايير الدنيا لحماية الطفل في العمل الإنساني</a:t>
            </a:r>
          </a:p>
        </p:txBody>
      </p:sp>
      <p:sp>
        <p:nvSpPr>
          <p:cNvPr id="7" name="Rectangle: Rounded Corners 6">
            <a:extLst>
              <a:ext uri="{FF2B5EF4-FFF2-40B4-BE49-F238E27FC236}">
                <a16:creationId xmlns:a16="http://schemas.microsoft.com/office/drawing/2014/main" id="{F9E8C748-941D-90C0-4674-D24D7A66046A}"/>
              </a:ext>
            </a:extLst>
          </p:cNvPr>
          <p:cNvSpPr/>
          <p:nvPr/>
        </p:nvSpPr>
        <p:spPr>
          <a:xfrm>
            <a:off x="3580526" y="2138663"/>
            <a:ext cx="7236215" cy="6220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lgn="ctr" rtl="1"/>
            <a:r>
              <a:rPr lang="en-CA" sz="2400" b="1" dirty="0">
                <a:solidFill>
                  <a:schemeClr val="tx1"/>
                </a:solidFill>
                <a:latin typeface="Calibri" panose="020F0502020204030204" pitchFamily="34" charset="0"/>
                <a:cs typeface="Calibri" panose="020F0502020204030204" pitchFamily="34" charset="0"/>
              </a:rPr>
              <a:t>مخاطر حماية الطفل</a:t>
            </a:r>
          </a:p>
        </p:txBody>
      </p:sp>
      <p:pic>
        <p:nvPicPr>
          <p:cNvPr id="8" name="Google Shape;98;p8">
            <a:extLst>
              <a:ext uri="{FF2B5EF4-FFF2-40B4-BE49-F238E27FC236}">
                <a16:creationId xmlns:a16="http://schemas.microsoft.com/office/drawing/2014/main" id="{0C00E48A-2693-E15A-32BE-88D6CA6B9EF5}"/>
              </a:ext>
            </a:extLst>
          </p:cNvPr>
          <p:cNvPicPr preferRelativeResize="0"/>
          <p:nvPr/>
        </p:nvPicPr>
        <p:blipFill rotWithShape="1">
          <a:blip r:embed="rId3">
            <a:alphaModFix/>
          </a:blip>
          <a:srcRect/>
          <a:stretch/>
        </p:blipFill>
        <p:spPr>
          <a:xfrm>
            <a:off x="1226100" y="1929088"/>
            <a:ext cx="2637977" cy="3639673"/>
          </a:xfrm>
          <a:prstGeom prst="rect">
            <a:avLst/>
          </a:prstGeom>
          <a:noFill/>
          <a:ln w="9525" cap="flat" cmpd="sng">
            <a:solidFill>
              <a:schemeClr val="accent2">
                <a:lumMod val="75000"/>
              </a:schemeClr>
            </a:solidFill>
            <a:prstDash val="solid"/>
            <a:round/>
            <a:headEnd type="none" w="sm" len="sm"/>
            <a:tailEnd type="none" w="sm" len="sm"/>
          </a:ln>
        </p:spPr>
      </p:pic>
      <p:sp>
        <p:nvSpPr>
          <p:cNvPr id="9" name="TextBox 8">
            <a:extLst>
              <a:ext uri="{FF2B5EF4-FFF2-40B4-BE49-F238E27FC236}">
                <a16:creationId xmlns:a16="http://schemas.microsoft.com/office/drawing/2014/main" id="{2BB9300F-69F5-42DE-CDC6-3644F5D76085}"/>
              </a:ext>
            </a:extLst>
          </p:cNvPr>
          <p:cNvSpPr txBox="1"/>
          <p:nvPr/>
        </p:nvSpPr>
        <p:spPr>
          <a:xfrm>
            <a:off x="4247891" y="3159892"/>
            <a:ext cx="6568850" cy="830997"/>
          </a:xfrm>
          <a:prstGeom prst="rect">
            <a:avLst/>
          </a:prstGeom>
          <a:noFill/>
        </p:spPr>
        <p:txBody>
          <a:bodyPr wrap="square">
            <a:spAutoFit/>
          </a:bodyPr>
          <a:lstStyle/>
          <a:p>
            <a:pPr algn="r" rtl="1"/>
            <a:r>
              <a:rPr lang="en-US" sz="2400" dirty="0">
                <a:latin typeface="Arial" panose="020B0604020202020204" pitchFamily="34" charset="0"/>
                <a:ea typeface="Calibri" panose="020F0502020204030204" pitchFamily="34" charset="0"/>
                <a:cs typeface="Arial" panose="020B060402020202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يشير الخطر إلى احتمال حدوث انتهاكات - وتهديدات لحقوق الأطفال وتسبب ضررًا للأطفال".</a:t>
            </a:r>
          </a:p>
        </p:txBody>
      </p:sp>
      <p:grpSp>
        <p:nvGrpSpPr>
          <p:cNvPr id="16" name="Group 15">
            <a:extLst>
              <a:ext uri="{FF2B5EF4-FFF2-40B4-BE49-F238E27FC236}">
                <a16:creationId xmlns:a16="http://schemas.microsoft.com/office/drawing/2014/main" id="{949169FB-5CCF-90B6-0D6D-7216FE8A9C5D}"/>
              </a:ext>
            </a:extLst>
          </p:cNvPr>
          <p:cNvGrpSpPr/>
          <p:nvPr/>
        </p:nvGrpSpPr>
        <p:grpSpPr>
          <a:xfrm>
            <a:off x="8809314" y="1472954"/>
            <a:ext cx="2156586" cy="991572"/>
            <a:chOff x="2799225" y="1528989"/>
            <a:chExt cx="4843224" cy="991572"/>
          </a:xfrm>
          <a:solidFill>
            <a:schemeClr val="accent2"/>
          </a:solidFill>
        </p:grpSpPr>
        <p:sp>
          <p:nvSpPr>
            <p:cNvPr id="13" name="Rectangle 12">
              <a:extLst>
                <a:ext uri="{FF2B5EF4-FFF2-40B4-BE49-F238E27FC236}">
                  <a16:creationId xmlns:a16="http://schemas.microsoft.com/office/drawing/2014/main" id="{8C244270-5E4D-2CC6-EAF4-F2FE14346C03}"/>
                </a:ext>
              </a:extLst>
            </p:cNvPr>
            <p:cNvSpPr/>
            <p:nvPr/>
          </p:nvSpPr>
          <p:spPr>
            <a:xfrm>
              <a:off x="2799234"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14" name="Parallelogram 13">
              <a:extLst>
                <a:ext uri="{FF2B5EF4-FFF2-40B4-BE49-F238E27FC236}">
                  <a16:creationId xmlns:a16="http://schemas.microsoft.com/office/drawing/2014/main" id="{2EBEFA4E-0A9A-456B-EABC-2B9C6BEFCF22}"/>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5" name="Parallelogram 14">
              <a:extLst>
                <a:ext uri="{FF2B5EF4-FFF2-40B4-BE49-F238E27FC236}">
                  <a16:creationId xmlns:a16="http://schemas.microsoft.com/office/drawing/2014/main" id="{33FC519C-FEE7-7BDC-A77F-54744E755997}"/>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Tree>
    <p:extLst>
      <p:ext uri="{BB962C8B-B14F-4D97-AF65-F5344CB8AC3E}">
        <p14:creationId xmlns:p14="http://schemas.microsoft.com/office/powerpoint/2010/main" val="3876774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852B0-0E14-AFCD-D99B-D907759F1337}"/>
              </a:ext>
            </a:extLst>
          </p:cNvPr>
          <p:cNvSpPr>
            <a:spLocks noGrp="1"/>
          </p:cNvSpPr>
          <p:nvPr>
            <p:ph type="title"/>
          </p:nvPr>
        </p:nvSpPr>
        <p:spPr/>
        <p:txBody>
          <a:bodyPr/>
          <a:lstStyle/>
          <a:p>
            <a:pPr rtl="1"/>
            <a:r>
              <a:rPr lang="ar-SA" dirty="0">
                <a:latin typeface="Calibri" panose="020F0502020204030204" pitchFamily="34" charset="0"/>
                <a:cs typeface="Calibri" panose="020F0502020204030204" pitchFamily="34" charset="0"/>
              </a:rPr>
              <a:t>دليل عمل </a:t>
            </a:r>
            <a:r>
              <a:rPr lang="en-GB" dirty="0" err="1">
                <a:latin typeface="Calibri" panose="020F0502020204030204" pitchFamily="34" charset="0"/>
                <a:cs typeface="Calibri" panose="020F0502020204030204" pitchFamily="34" charset="0"/>
              </a:rPr>
              <a:t>المشارك</a:t>
            </a:r>
            <a:r>
              <a:rPr lang="ar-SA" dirty="0">
                <a:latin typeface="Calibri" panose="020F0502020204030204" pitchFamily="34" charset="0"/>
                <a:cs typeface="Calibri" panose="020F0502020204030204" pitchFamily="34" charset="0"/>
              </a:rPr>
              <a:t>/المشاركة</a:t>
            </a:r>
            <a:endParaRPr lang="en-BE"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3A098B06-2032-BCE1-51BC-E10F775E65C3}"/>
              </a:ext>
            </a:extLst>
          </p:cNvPr>
          <p:cNvSpPr txBox="1"/>
          <p:nvPr/>
        </p:nvSpPr>
        <p:spPr>
          <a:xfrm>
            <a:off x="5777345" y="2860644"/>
            <a:ext cx="4811488" cy="1569660"/>
          </a:xfrm>
          <a:prstGeom prst="rect">
            <a:avLst/>
          </a:prstGeom>
          <a:noFill/>
        </p:spPr>
        <p:txBody>
          <a:bodyPr wrap="square" rtlCol="0">
            <a:spAutoFit/>
          </a:bodyPr>
          <a:lstStyle/>
          <a:p>
            <a:pPr algn="ctr" rtl="1"/>
            <a:r>
              <a:rPr lang="en-GB" sz="3200" dirty="0">
                <a:latin typeface="Calibri" panose="020F0502020204030204" pitchFamily="34" charset="0"/>
                <a:cs typeface="Calibri" panose="020F0502020204030204" pitchFamily="34" charset="0"/>
              </a:rPr>
              <a:t>إضفاء الطابع الشخصي </a:t>
            </a:r>
            <a:r>
              <a:rPr lang="en-GB" sz="3200" dirty="0" err="1">
                <a:latin typeface="Calibri" panose="020F0502020204030204" pitchFamily="34" charset="0"/>
                <a:cs typeface="Calibri" panose="020F0502020204030204" pitchFamily="34" charset="0"/>
              </a:rPr>
              <a:t>على</a:t>
            </a:r>
            <a:r>
              <a:rPr lang="en-GB" sz="3200" dirty="0">
                <a:latin typeface="Calibri" panose="020F0502020204030204" pitchFamily="34" charset="0"/>
                <a:cs typeface="Calibri" panose="020F0502020204030204" pitchFamily="34" charset="0"/>
              </a:rPr>
              <a:t> </a:t>
            </a:r>
            <a:r>
              <a:rPr lang="ar-SA" sz="3200" dirty="0">
                <a:latin typeface="Calibri" panose="020F0502020204030204" pitchFamily="34" charset="0"/>
                <a:cs typeface="Calibri" panose="020F0502020204030204" pitchFamily="34" charset="0"/>
              </a:rPr>
              <a:t>دليل العمل</a:t>
            </a:r>
            <a:r>
              <a:rPr lang="en-GB" sz="3200" dirty="0">
                <a:latin typeface="Calibri" panose="020F0502020204030204" pitchFamily="34" charset="0"/>
                <a:cs typeface="Calibri" panose="020F0502020204030204" pitchFamily="34" charset="0"/>
              </a:rPr>
              <a:t> الخاص بك لدعمك في التعلم</a:t>
            </a:r>
            <a:r>
              <a:rPr lang="en-GB" sz="3200" dirty="0">
                <a:latin typeface="Arial" panose="020B0604020202020204" pitchFamily="34" charset="0"/>
                <a:cs typeface="Arial" panose="020B0604020202020204" pitchFamily="34" charset="0"/>
              </a:rPr>
              <a:t>!</a:t>
            </a:r>
            <a:endParaRPr lang="en-BE" sz="3200"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A32344D1-83AD-F85E-C3B3-45FF992960A9}"/>
              </a:ext>
            </a:extLst>
          </p:cNvPr>
          <p:cNvGrpSpPr/>
          <p:nvPr/>
        </p:nvGrpSpPr>
        <p:grpSpPr>
          <a:xfrm>
            <a:off x="1793794" y="1797236"/>
            <a:ext cx="3175408" cy="3830678"/>
            <a:chOff x="1020908" y="2429702"/>
            <a:chExt cx="2705273" cy="3263527"/>
          </a:xfrm>
        </p:grpSpPr>
        <p:grpSp>
          <p:nvGrpSpPr>
            <p:cNvPr id="8" name="Group 7">
              <a:extLst>
                <a:ext uri="{FF2B5EF4-FFF2-40B4-BE49-F238E27FC236}">
                  <a16:creationId xmlns:a16="http://schemas.microsoft.com/office/drawing/2014/main" id="{F068F3D4-0853-8906-9666-3D2C0AE4CFDB}"/>
                </a:ext>
              </a:extLst>
            </p:cNvPr>
            <p:cNvGrpSpPr/>
            <p:nvPr/>
          </p:nvGrpSpPr>
          <p:grpSpPr>
            <a:xfrm>
              <a:off x="1020908" y="2429702"/>
              <a:ext cx="2705273" cy="3263527"/>
              <a:chOff x="760175" y="830141"/>
              <a:chExt cx="812013" cy="979580"/>
            </a:xfrm>
          </p:grpSpPr>
          <p:sp>
            <p:nvSpPr>
              <p:cNvPr id="9" name="Rectangle 8">
                <a:extLst>
                  <a:ext uri="{FF2B5EF4-FFF2-40B4-BE49-F238E27FC236}">
                    <a16:creationId xmlns:a16="http://schemas.microsoft.com/office/drawing/2014/main" id="{C7F55C27-B173-47C6-2CAA-2DA1F79FF4C9}"/>
                  </a:ext>
                </a:extLst>
              </p:cNvPr>
              <p:cNvSpPr/>
              <p:nvPr/>
            </p:nvSpPr>
            <p:spPr>
              <a:xfrm>
                <a:off x="864636" y="830141"/>
                <a:ext cx="70755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31D4CFC-36C9-99A2-6A4A-BFDA997259EF}"/>
                  </a:ext>
                </a:extLst>
              </p:cNvPr>
              <p:cNvSpPr/>
              <p:nvPr/>
            </p:nvSpPr>
            <p:spPr>
              <a:xfrm>
                <a:off x="760175" y="830143"/>
                <a:ext cx="149292" cy="9795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pic>
          <p:nvPicPr>
            <p:cNvPr id="4" name="Picture 3">
              <a:extLst>
                <a:ext uri="{FF2B5EF4-FFF2-40B4-BE49-F238E27FC236}">
                  <a16:creationId xmlns:a16="http://schemas.microsoft.com/office/drawing/2014/main" id="{5E20DBC0-9594-BEDB-AD19-F1B09BB288DD}"/>
                </a:ext>
              </a:extLst>
            </p:cNvPr>
            <p:cNvPicPr>
              <a:picLocks noChangeAspect="1"/>
            </p:cNvPicPr>
            <p:nvPr/>
          </p:nvPicPr>
          <p:blipFill>
            <a:blip r:embed="rId3"/>
            <a:stretch>
              <a:fillRect/>
            </a:stretch>
          </p:blipFill>
          <p:spPr>
            <a:xfrm>
              <a:off x="1603167" y="2537460"/>
              <a:ext cx="2028821" cy="3063122"/>
            </a:xfrm>
            <a:prstGeom prst="rect">
              <a:avLst/>
            </a:prstGeom>
          </p:spPr>
        </p:pic>
      </p:grpSp>
    </p:spTree>
    <p:extLst>
      <p:ext uri="{BB962C8B-B14F-4D97-AF65-F5344CB8AC3E}">
        <p14:creationId xmlns:p14="http://schemas.microsoft.com/office/powerpoint/2010/main" val="17429940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pPr rtl="1"/>
            <a:r>
              <a:rPr lang="en-US" dirty="0">
                <a:latin typeface="Calibri" panose="020F0502020204030204" pitchFamily="34" charset="0"/>
                <a:cs typeface="Calibri" panose="020F0502020204030204" pitchFamily="34" charset="0"/>
              </a:rPr>
              <a:t>نقاط الضعف</a:t>
            </a:r>
            <a:endParaRPr lang="en-CA"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41D4BC5-050E-9819-E8D8-99494418B0B9}"/>
              </a:ext>
            </a:extLst>
          </p:cNvPr>
          <p:cNvSpPr txBox="1"/>
          <p:nvPr/>
        </p:nvSpPr>
        <p:spPr>
          <a:xfrm>
            <a:off x="4247891" y="5112749"/>
            <a:ext cx="6582451" cy="523220"/>
          </a:xfrm>
          <a:prstGeom prst="rect">
            <a:avLst/>
          </a:prstGeom>
          <a:noFill/>
        </p:spPr>
        <p:txBody>
          <a:bodyPr wrap="square">
            <a:spAutoFit/>
          </a:bodyPr>
          <a:lstStyle/>
          <a:p>
            <a:pPr algn="r" rtl="1"/>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المصدر: التحالف من أجل حماية الطفل في العمل الإنساني. </a:t>
            </a:r>
            <a:r>
              <a:rPr lang="ar-SA"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(٢٠١٩)</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المعايير الدنيا لحماية الطفل في العمل الإنساني</a:t>
            </a:r>
          </a:p>
        </p:txBody>
      </p:sp>
      <p:sp>
        <p:nvSpPr>
          <p:cNvPr id="9" name="Rectangle: Rounded Corners 8">
            <a:extLst>
              <a:ext uri="{FF2B5EF4-FFF2-40B4-BE49-F238E27FC236}">
                <a16:creationId xmlns:a16="http://schemas.microsoft.com/office/drawing/2014/main" id="{88718138-A4B2-DED8-F04E-3F2A2BFC2876}"/>
              </a:ext>
            </a:extLst>
          </p:cNvPr>
          <p:cNvSpPr/>
          <p:nvPr/>
        </p:nvSpPr>
        <p:spPr>
          <a:xfrm>
            <a:off x="3580526" y="2138663"/>
            <a:ext cx="7236215" cy="6220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lgn="r" rtl="1"/>
            <a:r>
              <a:rPr lang="en-CA" sz="2400" b="1" dirty="0">
                <a:solidFill>
                  <a:schemeClr val="tx1"/>
                </a:solidFill>
                <a:latin typeface="Arial" panose="020B0604020202020204" pitchFamily="34" charset="0"/>
                <a:cs typeface="Arial" panose="020B0604020202020204" pitchFamily="34" charset="0"/>
              </a:rPr>
              <a:t>نقاط الضعف</a:t>
            </a:r>
          </a:p>
        </p:txBody>
      </p:sp>
      <p:pic>
        <p:nvPicPr>
          <p:cNvPr id="10" name="Google Shape;98;p8">
            <a:extLst>
              <a:ext uri="{FF2B5EF4-FFF2-40B4-BE49-F238E27FC236}">
                <a16:creationId xmlns:a16="http://schemas.microsoft.com/office/drawing/2014/main" id="{92E7A342-AB32-2FB5-7314-F1BA80C15921}"/>
              </a:ext>
            </a:extLst>
          </p:cNvPr>
          <p:cNvPicPr preferRelativeResize="0"/>
          <p:nvPr/>
        </p:nvPicPr>
        <p:blipFill rotWithShape="1">
          <a:blip r:embed="rId3">
            <a:alphaModFix/>
          </a:blip>
          <a:srcRect/>
          <a:stretch/>
        </p:blipFill>
        <p:spPr>
          <a:xfrm>
            <a:off x="1226100" y="1929088"/>
            <a:ext cx="2637977" cy="3639673"/>
          </a:xfrm>
          <a:prstGeom prst="rect">
            <a:avLst/>
          </a:prstGeom>
          <a:noFill/>
          <a:ln w="9525" cap="flat" cmpd="sng">
            <a:solidFill>
              <a:schemeClr val="accent2">
                <a:lumMod val="75000"/>
              </a:schemeClr>
            </a:solidFill>
            <a:prstDash val="solid"/>
            <a:round/>
            <a:headEnd type="none" w="sm" len="sm"/>
            <a:tailEnd type="none" w="sm" len="sm"/>
          </a:ln>
        </p:spPr>
      </p:pic>
      <p:sp>
        <p:nvSpPr>
          <p:cNvPr id="11" name="TextBox 10">
            <a:extLst>
              <a:ext uri="{FF2B5EF4-FFF2-40B4-BE49-F238E27FC236}">
                <a16:creationId xmlns:a16="http://schemas.microsoft.com/office/drawing/2014/main" id="{777940C8-1B0A-CF07-FCDC-B953B627CA8B}"/>
              </a:ext>
            </a:extLst>
          </p:cNvPr>
          <p:cNvSpPr txBox="1"/>
          <p:nvPr/>
        </p:nvSpPr>
        <p:spPr>
          <a:xfrm>
            <a:off x="4247891" y="2998880"/>
            <a:ext cx="6568850" cy="1200329"/>
          </a:xfrm>
          <a:prstGeom prst="rect">
            <a:avLst/>
          </a:prstGeom>
          <a:noFill/>
        </p:spPr>
        <p:txBody>
          <a:bodyPr wrap="square">
            <a:spAutoFit/>
          </a:bodyPr>
          <a:lstStyle/>
          <a:p>
            <a:pPr algn="r" rtl="1"/>
            <a:r>
              <a:rPr lang="en-US" sz="2400" dirty="0">
                <a:latin typeface="Arial" panose="020B0604020202020204" pitchFamily="34" charset="0"/>
                <a:ea typeface="Calibri" panose="020F0502020204030204" pitchFamily="34" charset="0"/>
                <a:cs typeface="Arial" panose="020B060402020202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بالنسبة لحماية الطفل ، يشير الضعف إلى الخصائص الفردية والأسرية </a:t>
            </a:r>
            <a:r>
              <a:rPr lang="en-US" sz="2400" dirty="0" err="1">
                <a:latin typeface="Calibri" panose="020F0502020204030204" pitchFamily="34" charset="0"/>
                <a:ea typeface="Calibri" panose="020F0502020204030204" pitchFamily="34" charset="0"/>
                <a:cs typeface="Calibri" panose="020F0502020204030204" pitchFamily="34" charset="0"/>
              </a:rPr>
              <a:t>والمجتمعية</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وال</a:t>
            </a:r>
            <a:r>
              <a:rPr lang="ar-SA" sz="2400" dirty="0">
                <a:latin typeface="Calibri" panose="020F0502020204030204" pitchFamily="34" charset="0"/>
                <a:ea typeface="Calibri" panose="020F0502020204030204" pitchFamily="34" charset="0"/>
                <a:cs typeface="Calibri" panose="020F0502020204030204" pitchFamily="34" charset="0"/>
              </a:rPr>
              <a:t>اجتماعية</a:t>
            </a:r>
            <a:r>
              <a:rPr lang="en-US" sz="2400" dirty="0">
                <a:latin typeface="Calibri" panose="020F0502020204030204" pitchFamily="34" charset="0"/>
                <a:ea typeface="Calibri" panose="020F0502020204030204" pitchFamily="34" charset="0"/>
                <a:cs typeface="Calibri" panose="020F0502020204030204" pitchFamily="34" charset="0"/>
              </a:rPr>
              <a:t> التي تقلل من قدرة الأطفال على تحمل الآثار </a:t>
            </a:r>
            <a:r>
              <a:rPr lang="en-US" sz="2400" dirty="0" err="1">
                <a:latin typeface="Calibri" panose="020F0502020204030204" pitchFamily="34" charset="0"/>
                <a:ea typeface="Calibri" panose="020F0502020204030204" pitchFamily="34" charset="0"/>
                <a:cs typeface="Calibri" panose="020F0502020204030204" pitchFamily="34" charset="0"/>
              </a:rPr>
              <a:t>السلبية</a:t>
            </a:r>
            <a:r>
              <a:rPr lang="en-US" sz="2400" dirty="0">
                <a:latin typeface="Calibri" panose="020F0502020204030204" pitchFamily="34" charset="0"/>
                <a:ea typeface="Calibri" panose="020F0502020204030204" pitchFamily="34" charset="0"/>
                <a:cs typeface="Calibri" panose="020F0502020204030204" pitchFamily="34" charset="0"/>
              </a:rPr>
              <a:t> </a:t>
            </a:r>
            <a:r>
              <a:rPr lang="ar-SA" sz="2400" dirty="0">
                <a:latin typeface="Calibri" panose="020F0502020204030204" pitchFamily="34" charset="0"/>
                <a:ea typeface="Calibri" panose="020F0502020204030204" pitchFamily="34" charset="0"/>
                <a:cs typeface="Calibri" panose="020F0502020204030204" pitchFamily="34" charset="0"/>
              </a:rPr>
              <a:t>الناجمة عن انتهاكات حقوقهم وتهديدها</a:t>
            </a:r>
            <a:r>
              <a:rPr lang="en-US" sz="2400" dirty="0">
                <a:latin typeface="Arial" panose="020B0604020202020204" pitchFamily="34" charset="0"/>
                <a:ea typeface="Calibri" panose="020F0502020204030204" pitchFamily="34" charset="0"/>
                <a:cs typeface="Arial" panose="020B0604020202020204" pitchFamily="34" charset="0"/>
              </a:rPr>
              <a:t>."</a:t>
            </a:r>
          </a:p>
        </p:txBody>
      </p:sp>
      <p:grpSp>
        <p:nvGrpSpPr>
          <p:cNvPr id="13" name="Group 12">
            <a:extLst>
              <a:ext uri="{FF2B5EF4-FFF2-40B4-BE49-F238E27FC236}">
                <a16:creationId xmlns:a16="http://schemas.microsoft.com/office/drawing/2014/main" id="{74401E27-4FE2-6021-C4D6-9FDED0BD95A6}"/>
              </a:ext>
            </a:extLst>
          </p:cNvPr>
          <p:cNvGrpSpPr/>
          <p:nvPr/>
        </p:nvGrpSpPr>
        <p:grpSpPr>
          <a:xfrm>
            <a:off x="8287067" y="1523803"/>
            <a:ext cx="2156586" cy="991572"/>
            <a:chOff x="2799225" y="1528989"/>
            <a:chExt cx="4843224" cy="991572"/>
          </a:xfrm>
          <a:solidFill>
            <a:schemeClr val="accent1"/>
          </a:solidFill>
        </p:grpSpPr>
        <p:sp>
          <p:nvSpPr>
            <p:cNvPr id="14" name="Rectangle 13">
              <a:extLst>
                <a:ext uri="{FF2B5EF4-FFF2-40B4-BE49-F238E27FC236}">
                  <a16:creationId xmlns:a16="http://schemas.microsoft.com/office/drawing/2014/main" id="{A809DCE0-FCB1-BAA1-5EC6-5815262B8C43}"/>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15" name="Parallelogram 14">
              <a:extLst>
                <a:ext uri="{FF2B5EF4-FFF2-40B4-BE49-F238E27FC236}">
                  <a16:creationId xmlns:a16="http://schemas.microsoft.com/office/drawing/2014/main" id="{D6A8E286-AD22-76C4-3574-0FF7B9D99162}"/>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Parallelogram 15">
              <a:extLst>
                <a:ext uri="{FF2B5EF4-FFF2-40B4-BE49-F238E27FC236}">
                  <a16:creationId xmlns:a16="http://schemas.microsoft.com/office/drawing/2014/main" id="{D2CF37C5-993F-35B2-9830-41C8B43BA0C1}"/>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Tree>
    <p:extLst>
      <p:ext uri="{BB962C8B-B14F-4D97-AF65-F5344CB8AC3E}">
        <p14:creationId xmlns:p14="http://schemas.microsoft.com/office/powerpoint/2010/main" val="2523399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0BE10-F6D8-2FB7-DDFE-335CC331170D}"/>
              </a:ext>
            </a:extLst>
          </p:cNvPr>
          <p:cNvSpPr>
            <a:spLocks noGrp="1"/>
          </p:cNvSpPr>
          <p:nvPr>
            <p:ph type="title"/>
          </p:nvPr>
        </p:nvSpPr>
        <p:spPr/>
        <p:txBody>
          <a:bodyPr/>
          <a:lstStyle/>
          <a:p>
            <a:pPr rtl="1"/>
            <a:r>
              <a:rPr lang="ar-SA" dirty="0"/>
              <a:t>ال</a:t>
            </a:r>
            <a:r>
              <a:rPr lang="en-GB" dirty="0" err="1"/>
              <a:t>مخاطر</a:t>
            </a:r>
            <a:endParaRPr lang="en-BE" dirty="0"/>
          </a:p>
        </p:txBody>
      </p:sp>
      <p:sp>
        <p:nvSpPr>
          <p:cNvPr id="19" name="TextBox 18">
            <a:extLst>
              <a:ext uri="{FF2B5EF4-FFF2-40B4-BE49-F238E27FC236}">
                <a16:creationId xmlns:a16="http://schemas.microsoft.com/office/drawing/2014/main" id="{604A2A97-99B3-01EA-246B-5D0D6F7A57FE}"/>
              </a:ext>
            </a:extLst>
          </p:cNvPr>
          <p:cNvSpPr txBox="1"/>
          <p:nvPr/>
        </p:nvSpPr>
        <p:spPr>
          <a:xfrm>
            <a:off x="1042042" y="3071435"/>
            <a:ext cx="2334827" cy="461665"/>
          </a:xfrm>
          <a:prstGeom prst="rect">
            <a:avLst/>
          </a:prstGeom>
          <a:noFill/>
        </p:spPr>
        <p:txBody>
          <a:bodyPr wrap="square" rtlCol="0">
            <a:spAutoFit/>
          </a:bodyPr>
          <a:lstStyle/>
          <a:p>
            <a:pPr algn="r" rtl="1"/>
            <a:r>
              <a:rPr lang="en-GB" sz="2400" b="1" dirty="0">
                <a:latin typeface="Calibri" panose="020F0502020204030204" pitchFamily="34" charset="0"/>
                <a:cs typeface="Calibri" panose="020F0502020204030204" pitchFamily="34" charset="0"/>
              </a:rPr>
              <a:t>عوامل الخطر</a:t>
            </a:r>
            <a:endParaRPr lang="en-BE" sz="2400" b="1" dirty="0">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53BC8BF6-3C31-727D-08BA-88264E760AF7}"/>
              </a:ext>
            </a:extLst>
          </p:cNvPr>
          <p:cNvSpPr/>
          <p:nvPr/>
        </p:nvSpPr>
        <p:spPr>
          <a:xfrm>
            <a:off x="3996650" y="3339805"/>
            <a:ext cx="6335625" cy="366135"/>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a:solidFill>
                <a:schemeClr val="bg1"/>
              </a:solidFill>
            </a:endParaRPr>
          </a:p>
        </p:txBody>
      </p:sp>
      <p:grpSp>
        <p:nvGrpSpPr>
          <p:cNvPr id="12" name="Group 11">
            <a:extLst>
              <a:ext uri="{FF2B5EF4-FFF2-40B4-BE49-F238E27FC236}">
                <a16:creationId xmlns:a16="http://schemas.microsoft.com/office/drawing/2014/main" id="{FA9F99E3-F06F-44C8-4F14-C752A44A1A25}"/>
              </a:ext>
            </a:extLst>
          </p:cNvPr>
          <p:cNvGrpSpPr/>
          <p:nvPr/>
        </p:nvGrpSpPr>
        <p:grpSpPr>
          <a:xfrm>
            <a:off x="10228983" y="337468"/>
            <a:ext cx="1587872" cy="1368854"/>
            <a:chOff x="10228983" y="337468"/>
            <a:chExt cx="1587872" cy="1368854"/>
          </a:xfrm>
        </p:grpSpPr>
        <p:sp>
          <p:nvSpPr>
            <p:cNvPr id="13" name="Hexagon 12">
              <a:extLst>
                <a:ext uri="{FF2B5EF4-FFF2-40B4-BE49-F238E27FC236}">
                  <a16:creationId xmlns:a16="http://schemas.microsoft.com/office/drawing/2014/main" id="{EA34102B-C63E-D3E7-DC3D-13D4205153A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14" name="Group 13">
              <a:extLst>
                <a:ext uri="{FF2B5EF4-FFF2-40B4-BE49-F238E27FC236}">
                  <a16:creationId xmlns:a16="http://schemas.microsoft.com/office/drawing/2014/main" id="{0BBC5545-F44F-592D-06DD-AB0BE3423966}"/>
                </a:ext>
              </a:extLst>
            </p:cNvPr>
            <p:cNvGrpSpPr/>
            <p:nvPr/>
          </p:nvGrpSpPr>
          <p:grpSpPr>
            <a:xfrm>
              <a:off x="10621771" y="762700"/>
              <a:ext cx="562136" cy="634675"/>
              <a:chOff x="760175" y="830142"/>
              <a:chExt cx="867619" cy="979579"/>
            </a:xfrm>
          </p:grpSpPr>
          <p:sp>
            <p:nvSpPr>
              <p:cNvPr id="20" name="Rectangle 19">
                <a:extLst>
                  <a:ext uri="{FF2B5EF4-FFF2-40B4-BE49-F238E27FC236}">
                    <a16:creationId xmlns:a16="http://schemas.microsoft.com/office/drawing/2014/main" id="{2D917C4C-E79F-511D-C557-B769A5926EAD}"/>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latin typeface="Arial" panose="020B0604020202020204" pitchFamily="34" charset="0"/>
                    <a:cs typeface="Arial" panose="020B0604020202020204" pitchFamily="34" charset="0"/>
                  </a:rPr>
                  <a:t>١٩</a:t>
                </a:r>
                <a:endParaRPr lang="en-CA" b="1"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169F65FC-D38C-4249-6F90-C66C97247994}"/>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5" name="Group 14">
              <a:extLst>
                <a:ext uri="{FF2B5EF4-FFF2-40B4-BE49-F238E27FC236}">
                  <a16:creationId xmlns:a16="http://schemas.microsoft.com/office/drawing/2014/main" id="{2DE89CAB-BA07-7741-7D6E-D1A6754F615E}"/>
                </a:ext>
              </a:extLst>
            </p:cNvPr>
            <p:cNvGrpSpPr/>
            <p:nvPr/>
          </p:nvGrpSpPr>
          <p:grpSpPr>
            <a:xfrm>
              <a:off x="11325415" y="762701"/>
              <a:ext cx="182192" cy="634674"/>
              <a:chOff x="2121762" y="2323619"/>
              <a:chExt cx="200378" cy="825210"/>
            </a:xfrm>
          </p:grpSpPr>
          <p:sp>
            <p:nvSpPr>
              <p:cNvPr id="16" name="Isosceles Triangle 15">
                <a:extLst>
                  <a:ext uri="{FF2B5EF4-FFF2-40B4-BE49-F238E27FC236}">
                    <a16:creationId xmlns:a16="http://schemas.microsoft.com/office/drawing/2014/main" id="{E27FA2FA-1855-62D3-533C-5221AF1431B2}"/>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 name="Rectangle 17">
                <a:extLst>
                  <a:ext uri="{FF2B5EF4-FFF2-40B4-BE49-F238E27FC236}">
                    <a16:creationId xmlns:a16="http://schemas.microsoft.com/office/drawing/2014/main" id="{B1C5C5B3-E3E3-3204-9234-459021D43A21}"/>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grpSp>
        <p:nvGrpSpPr>
          <p:cNvPr id="4" name="Group 3">
            <a:extLst>
              <a:ext uri="{FF2B5EF4-FFF2-40B4-BE49-F238E27FC236}">
                <a16:creationId xmlns:a16="http://schemas.microsoft.com/office/drawing/2014/main" id="{CA736A44-2A24-BA3E-7248-2DD58B089675}"/>
              </a:ext>
            </a:extLst>
          </p:cNvPr>
          <p:cNvGrpSpPr/>
          <p:nvPr/>
        </p:nvGrpSpPr>
        <p:grpSpPr>
          <a:xfrm>
            <a:off x="3996650" y="1748502"/>
            <a:ext cx="2934260" cy="1349137"/>
            <a:chOff x="2799225" y="1528989"/>
            <a:chExt cx="4843224" cy="991572"/>
          </a:xfrm>
          <a:solidFill>
            <a:schemeClr val="accent2"/>
          </a:solidFill>
        </p:grpSpPr>
        <p:sp>
          <p:nvSpPr>
            <p:cNvPr id="5" name="Rectangle 4">
              <a:extLst>
                <a:ext uri="{FF2B5EF4-FFF2-40B4-BE49-F238E27FC236}">
                  <a16:creationId xmlns:a16="http://schemas.microsoft.com/office/drawing/2014/main" id="{81079885-04AD-26BA-376A-76F72C397F04}"/>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6" name="Parallelogram 5">
              <a:extLst>
                <a:ext uri="{FF2B5EF4-FFF2-40B4-BE49-F238E27FC236}">
                  <a16:creationId xmlns:a16="http://schemas.microsoft.com/office/drawing/2014/main" id="{87458E32-31E1-87B7-7F64-4D5DB074CC94}"/>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Parallelogram 6">
              <a:extLst>
                <a:ext uri="{FF2B5EF4-FFF2-40B4-BE49-F238E27FC236}">
                  <a16:creationId xmlns:a16="http://schemas.microsoft.com/office/drawing/2014/main" id="{0C34DAE7-E831-6905-B22A-AB69301F33FC}"/>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8" name="Group 7">
            <a:extLst>
              <a:ext uri="{FF2B5EF4-FFF2-40B4-BE49-F238E27FC236}">
                <a16:creationId xmlns:a16="http://schemas.microsoft.com/office/drawing/2014/main" id="{722679A7-A20C-3097-0CF6-2CFDD157834B}"/>
              </a:ext>
            </a:extLst>
          </p:cNvPr>
          <p:cNvGrpSpPr/>
          <p:nvPr/>
        </p:nvGrpSpPr>
        <p:grpSpPr>
          <a:xfrm>
            <a:off x="7398015" y="1724909"/>
            <a:ext cx="2934260" cy="1349137"/>
            <a:chOff x="2799225" y="1528989"/>
            <a:chExt cx="4843224" cy="991572"/>
          </a:xfrm>
          <a:solidFill>
            <a:schemeClr val="accent1"/>
          </a:solidFill>
        </p:grpSpPr>
        <p:sp>
          <p:nvSpPr>
            <p:cNvPr id="9" name="Rectangle 8">
              <a:extLst>
                <a:ext uri="{FF2B5EF4-FFF2-40B4-BE49-F238E27FC236}">
                  <a16:creationId xmlns:a16="http://schemas.microsoft.com/office/drawing/2014/main" id="{04C141C1-3533-BF81-8565-F2185509D170}"/>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10" name="Parallelogram 9">
              <a:extLst>
                <a:ext uri="{FF2B5EF4-FFF2-40B4-BE49-F238E27FC236}">
                  <a16:creationId xmlns:a16="http://schemas.microsoft.com/office/drawing/2014/main" id="{C3E0C3CF-05EE-4841-2439-343C99DB0FA4}"/>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2" name="Parallelogram 21">
              <a:extLst>
                <a:ext uri="{FF2B5EF4-FFF2-40B4-BE49-F238E27FC236}">
                  <a16:creationId xmlns:a16="http://schemas.microsoft.com/office/drawing/2014/main" id="{A55A518A-8BE2-861F-69DE-C4F094D805CC}"/>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23" name="TextBox 22">
            <a:extLst>
              <a:ext uri="{FF2B5EF4-FFF2-40B4-BE49-F238E27FC236}">
                <a16:creationId xmlns:a16="http://schemas.microsoft.com/office/drawing/2014/main" id="{7CA8BCCE-613D-0059-C124-7DEF716C2C60}"/>
              </a:ext>
            </a:extLst>
          </p:cNvPr>
          <p:cNvSpPr txBox="1"/>
          <p:nvPr/>
        </p:nvSpPr>
        <p:spPr>
          <a:xfrm>
            <a:off x="4164309" y="2192238"/>
            <a:ext cx="2005010" cy="830997"/>
          </a:xfrm>
          <a:prstGeom prst="rect">
            <a:avLst/>
          </a:prstGeom>
          <a:noFill/>
        </p:spPr>
        <p:txBody>
          <a:bodyPr wrap="square" rtlCol="0">
            <a:spAutoFit/>
          </a:bodyPr>
          <a:lstStyle/>
          <a:p>
            <a:pPr algn="ctr" rtl="1"/>
            <a:r>
              <a:rPr lang="en-GB" sz="2400" b="1" dirty="0">
                <a:solidFill>
                  <a:schemeClr val="bg1"/>
                </a:solidFill>
                <a:latin typeface="Calibri" panose="020F0502020204030204" pitchFamily="34" charset="0"/>
                <a:cs typeface="Calibri" panose="020F0502020204030204" pitchFamily="34" charset="0"/>
              </a:rPr>
              <a:t>مخاوف حماية الطفل</a:t>
            </a:r>
            <a:endParaRPr lang="en-BE" sz="2400" b="1" dirty="0">
              <a:solidFill>
                <a:schemeClr val="bg1"/>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D84D028E-F1CF-F7A8-CBCA-E4D314182175}"/>
              </a:ext>
            </a:extLst>
          </p:cNvPr>
          <p:cNvSpPr txBox="1"/>
          <p:nvPr/>
        </p:nvSpPr>
        <p:spPr>
          <a:xfrm>
            <a:off x="7601532" y="2321812"/>
            <a:ext cx="2005010" cy="461665"/>
          </a:xfrm>
          <a:prstGeom prst="rect">
            <a:avLst/>
          </a:prstGeom>
          <a:noFill/>
        </p:spPr>
        <p:txBody>
          <a:bodyPr wrap="square" rtlCol="0">
            <a:spAutoFit/>
          </a:bodyPr>
          <a:lstStyle/>
          <a:p>
            <a:pPr algn="ctr" rtl="1"/>
            <a:r>
              <a:rPr lang="en-GB" sz="2400" b="1" dirty="0">
                <a:solidFill>
                  <a:schemeClr val="bg1"/>
                </a:solidFill>
                <a:latin typeface="Calibri" panose="020F0502020204030204" pitchFamily="34" charset="0"/>
                <a:cs typeface="Calibri" panose="020F0502020204030204" pitchFamily="34" charset="0"/>
              </a:rPr>
              <a:t>نقاط الضعف</a:t>
            </a:r>
            <a:endParaRPr lang="en-BE" sz="2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3596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45E20069-62FA-B9BF-E1AB-3F2A3F04275B}"/>
              </a:ext>
            </a:extLst>
          </p:cNvPr>
          <p:cNvSpPr txBox="1">
            <a:spLocks/>
          </p:cNvSpPr>
          <p:nvPr/>
        </p:nvSpPr>
        <p:spPr>
          <a:xfrm>
            <a:off x="3138043" y="286683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ctr" rtl="1"/>
            <a:r>
              <a:rPr lang="en-CA" sz="5400" b="1" dirty="0">
                <a:solidFill>
                  <a:schemeClr val="bg1">
                    <a:lumMod val="75000"/>
                  </a:schemeClr>
                </a:solidFill>
                <a:latin typeface="Calibri" panose="020F0502020204030204" pitchFamily="34" charset="0"/>
                <a:cs typeface="Calibri" panose="020F0502020204030204" pitchFamily="34" charset="0"/>
              </a:rPr>
              <a:t>شريحة إضافية لملاحظات الميسر</a:t>
            </a:r>
          </a:p>
        </p:txBody>
      </p:sp>
    </p:spTree>
    <p:extLst>
      <p:ext uri="{BB962C8B-B14F-4D97-AF65-F5344CB8AC3E}">
        <p14:creationId xmlns:p14="http://schemas.microsoft.com/office/powerpoint/2010/main" val="37677123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pPr rtl="1"/>
            <a:r>
              <a:rPr lang="ar-SA" dirty="0">
                <a:latin typeface="Calibri" panose="020F0502020204030204" pitchFamily="34" charset="0"/>
                <a:cs typeface="Calibri" panose="020F0502020204030204" pitchFamily="34" charset="0"/>
              </a:rPr>
              <a:t>المرونة</a:t>
            </a:r>
            <a:endParaRPr lang="en-CA"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C3CB660B-FE52-BEBE-5DAE-C72F5227706B}"/>
              </a:ext>
            </a:extLst>
          </p:cNvPr>
          <p:cNvSpPr txBox="1"/>
          <p:nvPr/>
        </p:nvSpPr>
        <p:spPr>
          <a:xfrm>
            <a:off x="4247891" y="5112749"/>
            <a:ext cx="6582451" cy="523220"/>
          </a:xfrm>
          <a:prstGeom prst="rect">
            <a:avLst/>
          </a:prstGeom>
          <a:noFill/>
        </p:spPr>
        <p:txBody>
          <a:bodyPr wrap="square">
            <a:spAutoFit/>
          </a:bodyPr>
          <a:lstStyle/>
          <a:p>
            <a:pPr algn="r" rtl="1"/>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المصدر: التحالف من أجل حماية الطفل في العمل الإنساني. </a:t>
            </a:r>
            <a:r>
              <a:rPr lang="ar-SA"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(٢٠١٩) </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المعايير الدنيا لحماية الطفل في العمل الإنساني</a:t>
            </a:r>
          </a:p>
        </p:txBody>
      </p:sp>
      <p:sp>
        <p:nvSpPr>
          <p:cNvPr id="10" name="Rectangle: Rounded Corners 9">
            <a:extLst>
              <a:ext uri="{FF2B5EF4-FFF2-40B4-BE49-F238E27FC236}">
                <a16:creationId xmlns:a16="http://schemas.microsoft.com/office/drawing/2014/main" id="{4505F77F-8689-80E3-1D37-C89038E8FAB5}"/>
              </a:ext>
            </a:extLst>
          </p:cNvPr>
          <p:cNvSpPr/>
          <p:nvPr/>
        </p:nvSpPr>
        <p:spPr>
          <a:xfrm>
            <a:off x="3580526" y="2151485"/>
            <a:ext cx="7236215" cy="6220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lgn="ctr" rtl="1"/>
            <a:r>
              <a:rPr lang="ar-SA" sz="2400" b="1" dirty="0">
                <a:solidFill>
                  <a:schemeClr val="tx1"/>
                </a:solidFill>
                <a:latin typeface="Calibri" panose="020F0502020204030204" pitchFamily="34" charset="0"/>
                <a:cs typeface="Calibri" panose="020F0502020204030204" pitchFamily="34" charset="0"/>
              </a:rPr>
              <a:t>المرونة</a:t>
            </a:r>
            <a:endParaRPr lang="en-CA" sz="2400" b="1" dirty="0">
              <a:solidFill>
                <a:schemeClr val="tx1"/>
              </a:solidFill>
              <a:latin typeface="Calibri" panose="020F0502020204030204" pitchFamily="34" charset="0"/>
              <a:cs typeface="Calibri" panose="020F0502020204030204" pitchFamily="34" charset="0"/>
            </a:endParaRPr>
          </a:p>
        </p:txBody>
      </p:sp>
      <p:pic>
        <p:nvPicPr>
          <p:cNvPr id="11" name="Google Shape;98;p8">
            <a:extLst>
              <a:ext uri="{FF2B5EF4-FFF2-40B4-BE49-F238E27FC236}">
                <a16:creationId xmlns:a16="http://schemas.microsoft.com/office/drawing/2014/main" id="{8EBEB02A-0BE5-2D49-3637-7AE3EAD39ABF}"/>
              </a:ext>
            </a:extLst>
          </p:cNvPr>
          <p:cNvPicPr preferRelativeResize="0"/>
          <p:nvPr/>
        </p:nvPicPr>
        <p:blipFill rotWithShape="1">
          <a:blip r:embed="rId3">
            <a:alphaModFix/>
          </a:blip>
          <a:srcRect/>
          <a:stretch/>
        </p:blipFill>
        <p:spPr>
          <a:xfrm>
            <a:off x="1226100" y="1929088"/>
            <a:ext cx="2637977" cy="3639673"/>
          </a:xfrm>
          <a:prstGeom prst="rect">
            <a:avLst/>
          </a:prstGeom>
          <a:noFill/>
          <a:ln w="9525" cap="flat" cmpd="sng">
            <a:solidFill>
              <a:schemeClr val="accent2">
                <a:lumMod val="75000"/>
              </a:schemeClr>
            </a:solidFill>
            <a:prstDash val="solid"/>
            <a:round/>
            <a:headEnd type="none" w="sm" len="sm"/>
            <a:tailEnd type="none" w="sm" len="sm"/>
          </a:ln>
        </p:spPr>
      </p:pic>
      <p:sp>
        <p:nvSpPr>
          <p:cNvPr id="12" name="TextBox 11">
            <a:extLst>
              <a:ext uri="{FF2B5EF4-FFF2-40B4-BE49-F238E27FC236}">
                <a16:creationId xmlns:a16="http://schemas.microsoft.com/office/drawing/2014/main" id="{687EA562-224F-8717-E4AA-F0C65AF2C7CD}"/>
              </a:ext>
            </a:extLst>
          </p:cNvPr>
          <p:cNvSpPr txBox="1"/>
          <p:nvPr/>
        </p:nvSpPr>
        <p:spPr>
          <a:xfrm>
            <a:off x="4247891" y="2998880"/>
            <a:ext cx="6568850" cy="1200329"/>
          </a:xfrm>
          <a:prstGeom prst="rect">
            <a:avLst/>
          </a:prstGeom>
          <a:noFill/>
        </p:spPr>
        <p:txBody>
          <a:bodyPr wrap="square">
            <a:spAutoFit/>
          </a:bodyPr>
          <a:lstStyle/>
          <a:p>
            <a:pPr algn="r" rtl="1"/>
            <a:r>
              <a:rPr lang="en-US" sz="2400" dirty="0">
                <a:latin typeface="Arial" panose="020B0604020202020204" pitchFamily="34" charset="0"/>
                <a:ea typeface="Calibri" panose="020F0502020204030204" pitchFamily="34" charset="0"/>
                <a:cs typeface="Arial" panose="020B060402020202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قدرة الأطفال على التغلب على الآثار الضارة للشدائد والتعافي منها ، وقدرتهم على </a:t>
            </a:r>
            <a:r>
              <a:rPr lang="en-US" sz="2400" dirty="0" err="1">
                <a:latin typeface="Calibri" panose="020F0502020204030204" pitchFamily="34" charset="0"/>
                <a:ea typeface="Calibri" panose="020F0502020204030204" pitchFamily="34" charset="0"/>
                <a:cs typeface="Calibri" panose="020F0502020204030204" pitchFamily="34" charset="0"/>
              </a:rPr>
              <a:t>التكيف</a:t>
            </a:r>
            <a:r>
              <a:rPr lang="en-US" sz="2400" dirty="0">
                <a:latin typeface="Calibri" panose="020F0502020204030204" pitchFamily="34" charset="0"/>
                <a:ea typeface="Calibri" panose="020F0502020204030204" pitchFamily="34" charset="0"/>
                <a:cs typeface="Calibri" panose="020F0502020204030204" pitchFamily="34" charset="0"/>
              </a:rPr>
              <a:t> </a:t>
            </a:r>
            <a:r>
              <a:rPr lang="ar-SA" sz="2400" dirty="0">
                <a:latin typeface="Calibri" panose="020F0502020204030204" pitchFamily="34" charset="0"/>
                <a:ea typeface="Calibri" panose="020F0502020204030204" pitchFamily="34" charset="0"/>
                <a:cs typeface="Calibri" panose="020F0502020204030204" pitchFamily="34" charset="0"/>
              </a:rPr>
              <a:t>وإيجاد طرق لتحقيق حقوقهم وصحتهم الجيدة ونمائهم ورفاههم ". </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401DDB94-147D-C6B7-D629-801942A985A0}"/>
              </a:ext>
            </a:extLst>
          </p:cNvPr>
          <p:cNvGrpSpPr/>
          <p:nvPr/>
        </p:nvGrpSpPr>
        <p:grpSpPr>
          <a:xfrm>
            <a:off x="8287067" y="1523803"/>
            <a:ext cx="2156586" cy="991572"/>
            <a:chOff x="2799225" y="1528989"/>
            <a:chExt cx="4843224" cy="991572"/>
          </a:xfrm>
          <a:solidFill>
            <a:schemeClr val="accent5"/>
          </a:solidFill>
        </p:grpSpPr>
        <p:sp>
          <p:nvSpPr>
            <p:cNvPr id="14" name="Rectangle 13">
              <a:extLst>
                <a:ext uri="{FF2B5EF4-FFF2-40B4-BE49-F238E27FC236}">
                  <a16:creationId xmlns:a16="http://schemas.microsoft.com/office/drawing/2014/main" id="{BAAD1CE8-8844-7FA4-0B4F-B3329472E845}"/>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15" name="Parallelogram 14">
              <a:extLst>
                <a:ext uri="{FF2B5EF4-FFF2-40B4-BE49-F238E27FC236}">
                  <a16:creationId xmlns:a16="http://schemas.microsoft.com/office/drawing/2014/main" id="{5546C47A-6EB8-A56B-72D5-E4475DDF0D75}"/>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Parallelogram 15">
              <a:extLst>
                <a:ext uri="{FF2B5EF4-FFF2-40B4-BE49-F238E27FC236}">
                  <a16:creationId xmlns:a16="http://schemas.microsoft.com/office/drawing/2014/main" id="{FD4801DA-E5BB-B42C-49E5-189B4BED4529}"/>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Tree>
    <p:extLst>
      <p:ext uri="{BB962C8B-B14F-4D97-AF65-F5344CB8AC3E}">
        <p14:creationId xmlns:p14="http://schemas.microsoft.com/office/powerpoint/2010/main" val="24584816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pPr rtl="1"/>
            <a:r>
              <a:rPr lang="ar-SA" dirty="0">
                <a:latin typeface="Calibri" panose="020F0502020204030204" pitchFamily="34" charset="0"/>
                <a:cs typeface="Calibri" panose="020F0502020204030204" pitchFamily="34" charset="0"/>
              </a:rPr>
              <a:t>المرونة</a:t>
            </a:r>
            <a:endParaRPr lang="en-CA" dirty="0"/>
          </a:p>
        </p:txBody>
      </p:sp>
      <p:sp>
        <p:nvSpPr>
          <p:cNvPr id="9" name="TextBox 8">
            <a:extLst>
              <a:ext uri="{FF2B5EF4-FFF2-40B4-BE49-F238E27FC236}">
                <a16:creationId xmlns:a16="http://schemas.microsoft.com/office/drawing/2014/main" id="{AA66D2A9-C8D3-07D9-0E70-A0960C70F5CA}"/>
              </a:ext>
            </a:extLst>
          </p:cNvPr>
          <p:cNvSpPr txBox="1"/>
          <p:nvPr/>
        </p:nvSpPr>
        <p:spPr>
          <a:xfrm>
            <a:off x="4247891" y="5334197"/>
            <a:ext cx="6582451" cy="523220"/>
          </a:xfrm>
          <a:prstGeom prst="rect">
            <a:avLst/>
          </a:prstGeom>
          <a:noFill/>
        </p:spPr>
        <p:txBody>
          <a:bodyPr wrap="square">
            <a:spAutoFit/>
          </a:bodyPr>
          <a:lstStyle/>
          <a:p>
            <a:pPr algn="r" rtl="1"/>
            <a:r>
              <a:rPr lang="en-US" sz="14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المصدر</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4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التحالف</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4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من</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4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أجل</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4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حماية</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4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الطفل</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4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في</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4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العمل</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4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الإنساني</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ar-SA"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(٢٠١٩)</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4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المعايير</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4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الدنيا</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4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لحماية</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4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الطفل</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4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في</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4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العمل</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400" i="1"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الإنساني</a:t>
            </a:r>
            <a:endPar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AB194859-8A41-73DC-EDF5-06547686E0D6}"/>
              </a:ext>
            </a:extLst>
          </p:cNvPr>
          <p:cNvSpPr/>
          <p:nvPr/>
        </p:nvSpPr>
        <p:spPr>
          <a:xfrm>
            <a:off x="3580526" y="2265704"/>
            <a:ext cx="7236215" cy="6220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lgn="ctr" rtl="1"/>
            <a:r>
              <a:rPr lang="ar-SA" sz="2400" b="1" dirty="0">
                <a:solidFill>
                  <a:schemeClr val="tx1"/>
                </a:solidFill>
                <a:latin typeface="Calibri" panose="020F0502020204030204" pitchFamily="34" charset="0"/>
                <a:cs typeface="Calibri" panose="020F0502020204030204" pitchFamily="34" charset="0"/>
              </a:rPr>
              <a:t>مقدم الرعاية</a:t>
            </a:r>
            <a:endParaRPr lang="en-CA" sz="2400" b="1" dirty="0">
              <a:solidFill>
                <a:schemeClr val="tx1"/>
              </a:solidFill>
              <a:latin typeface="Calibri" panose="020F0502020204030204" pitchFamily="34" charset="0"/>
              <a:cs typeface="Calibri" panose="020F0502020204030204" pitchFamily="34" charset="0"/>
            </a:endParaRPr>
          </a:p>
        </p:txBody>
      </p:sp>
      <p:pic>
        <p:nvPicPr>
          <p:cNvPr id="11" name="Google Shape;98;p8">
            <a:extLst>
              <a:ext uri="{FF2B5EF4-FFF2-40B4-BE49-F238E27FC236}">
                <a16:creationId xmlns:a16="http://schemas.microsoft.com/office/drawing/2014/main" id="{97E9B6A9-D080-9514-1039-D1A9833F152B}"/>
              </a:ext>
            </a:extLst>
          </p:cNvPr>
          <p:cNvPicPr preferRelativeResize="0"/>
          <p:nvPr/>
        </p:nvPicPr>
        <p:blipFill rotWithShape="1">
          <a:blip r:embed="rId3">
            <a:alphaModFix/>
          </a:blip>
          <a:srcRect/>
          <a:stretch/>
        </p:blipFill>
        <p:spPr>
          <a:xfrm>
            <a:off x="1103086" y="1929088"/>
            <a:ext cx="2760991" cy="3809398"/>
          </a:xfrm>
          <a:prstGeom prst="rect">
            <a:avLst/>
          </a:prstGeom>
          <a:noFill/>
          <a:ln w="9525" cap="flat" cmpd="sng">
            <a:solidFill>
              <a:schemeClr val="accent2">
                <a:lumMod val="75000"/>
              </a:schemeClr>
            </a:solidFill>
            <a:prstDash val="solid"/>
            <a:round/>
            <a:headEnd type="none" w="sm" len="sm"/>
            <a:tailEnd type="none" w="sm" len="sm"/>
          </a:ln>
        </p:spPr>
      </p:pic>
      <p:sp>
        <p:nvSpPr>
          <p:cNvPr id="12" name="TextBox 11">
            <a:extLst>
              <a:ext uri="{FF2B5EF4-FFF2-40B4-BE49-F238E27FC236}">
                <a16:creationId xmlns:a16="http://schemas.microsoft.com/office/drawing/2014/main" id="{E1722095-506B-2F0F-06EF-39B63192DC77}"/>
              </a:ext>
            </a:extLst>
          </p:cNvPr>
          <p:cNvSpPr txBox="1"/>
          <p:nvPr/>
        </p:nvSpPr>
        <p:spPr>
          <a:xfrm>
            <a:off x="4247891" y="2998880"/>
            <a:ext cx="6568850" cy="1569660"/>
          </a:xfrm>
          <a:prstGeom prst="rect">
            <a:avLst/>
          </a:prstGeom>
          <a:noFill/>
        </p:spPr>
        <p:txBody>
          <a:bodyPr wrap="square">
            <a:spAutoFit/>
          </a:bodyPr>
          <a:lstStyle/>
          <a:p>
            <a:pPr algn="r" rtl="1"/>
            <a:r>
              <a:rPr lang="en-US" sz="2400" dirty="0">
                <a:latin typeface="Arial" panose="020B0604020202020204" pitchFamily="34" charset="0"/>
                <a:ea typeface="Calibri" panose="020F0502020204030204" pitchFamily="34" charset="0"/>
                <a:cs typeface="Arial" panose="020B060402020202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فرد أو مجتمع أو مؤسسة (بما في ذلك الدولة) تتحمل مسؤولية واضحة (بموجب العرف أو القانون) </a:t>
            </a:r>
            <a:r>
              <a:rPr lang="en-US" sz="2400" dirty="0" err="1">
                <a:latin typeface="Calibri" panose="020F0502020204030204" pitchFamily="34" charset="0"/>
                <a:ea typeface="Calibri" panose="020F0502020204030204" pitchFamily="34" charset="0"/>
                <a:cs typeface="Calibri" panose="020F0502020204030204" pitchFamily="34" charset="0"/>
              </a:rPr>
              <a:t>عن</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رفاه</a:t>
            </a:r>
            <a:r>
              <a:rPr lang="en-US" sz="2400" dirty="0">
                <a:latin typeface="Calibri" panose="020F0502020204030204" pitchFamily="34" charset="0"/>
                <a:ea typeface="Calibri" panose="020F0502020204030204" pitchFamily="34" charset="0"/>
                <a:cs typeface="Calibri" panose="020F0502020204030204" pitchFamily="34" charset="0"/>
              </a:rPr>
              <a:t> الطفل. غالبًا ما يشير إلى الشخص الذي يعيش معه الطفل والذي يقدم الرعاية اليومية للطفل </a:t>
            </a:r>
            <a:r>
              <a:rPr lang="en-US" sz="2400" dirty="0">
                <a:latin typeface="Arial" panose="020B0604020202020204" pitchFamily="34" charset="0"/>
                <a:ea typeface="Calibri" panose="020F0502020204030204" pitchFamily="34" charset="0"/>
                <a:cs typeface="Arial" panose="020B0604020202020204" pitchFamily="34" charset="0"/>
              </a:rPr>
              <a:t>".</a:t>
            </a:r>
          </a:p>
        </p:txBody>
      </p:sp>
      <p:grpSp>
        <p:nvGrpSpPr>
          <p:cNvPr id="13" name="Group 12">
            <a:extLst>
              <a:ext uri="{FF2B5EF4-FFF2-40B4-BE49-F238E27FC236}">
                <a16:creationId xmlns:a16="http://schemas.microsoft.com/office/drawing/2014/main" id="{1E10EBB4-EF16-99EA-3900-C23BF6E3B404}"/>
              </a:ext>
            </a:extLst>
          </p:cNvPr>
          <p:cNvGrpSpPr/>
          <p:nvPr/>
        </p:nvGrpSpPr>
        <p:grpSpPr>
          <a:xfrm>
            <a:off x="8287067" y="1523803"/>
            <a:ext cx="2156586" cy="991572"/>
            <a:chOff x="2799225" y="1528989"/>
            <a:chExt cx="4843224" cy="991572"/>
          </a:xfrm>
          <a:solidFill>
            <a:schemeClr val="accent3"/>
          </a:solidFill>
        </p:grpSpPr>
        <p:sp>
          <p:nvSpPr>
            <p:cNvPr id="14" name="Rectangle 13">
              <a:extLst>
                <a:ext uri="{FF2B5EF4-FFF2-40B4-BE49-F238E27FC236}">
                  <a16:creationId xmlns:a16="http://schemas.microsoft.com/office/drawing/2014/main" id="{8F194611-F6E2-AE6B-D031-7DEE3D800906}"/>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15" name="Parallelogram 14">
              <a:extLst>
                <a:ext uri="{FF2B5EF4-FFF2-40B4-BE49-F238E27FC236}">
                  <a16:creationId xmlns:a16="http://schemas.microsoft.com/office/drawing/2014/main" id="{FCE54900-D3F7-0587-4043-0F2E1752091F}"/>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Parallelogram 15">
              <a:extLst>
                <a:ext uri="{FF2B5EF4-FFF2-40B4-BE49-F238E27FC236}">
                  <a16:creationId xmlns:a16="http://schemas.microsoft.com/office/drawing/2014/main" id="{B37C4235-0479-574C-7742-71449C688735}"/>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Tree>
    <p:extLst>
      <p:ext uri="{BB962C8B-B14F-4D97-AF65-F5344CB8AC3E}">
        <p14:creationId xmlns:p14="http://schemas.microsoft.com/office/powerpoint/2010/main" val="2530634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pPr rtl="1"/>
            <a:r>
              <a:rPr lang="en-US" dirty="0">
                <a:latin typeface="Calibri" panose="020F0502020204030204" pitchFamily="34" charset="0"/>
                <a:cs typeface="Calibri" panose="020F0502020204030204" pitchFamily="34" charset="0"/>
              </a:rPr>
              <a:t>عوامل الحماية</a:t>
            </a:r>
            <a:endParaRPr lang="en-CA"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469F02F-00DC-275E-A719-3E7AB2716A2A}"/>
              </a:ext>
            </a:extLst>
          </p:cNvPr>
          <p:cNvSpPr txBox="1"/>
          <p:nvPr/>
        </p:nvSpPr>
        <p:spPr>
          <a:xfrm>
            <a:off x="838200" y="3782566"/>
            <a:ext cx="2334827" cy="461665"/>
          </a:xfrm>
          <a:prstGeom prst="rect">
            <a:avLst/>
          </a:prstGeom>
          <a:noFill/>
        </p:spPr>
        <p:txBody>
          <a:bodyPr wrap="square" rtlCol="0">
            <a:spAutoFit/>
          </a:bodyPr>
          <a:lstStyle/>
          <a:p>
            <a:pPr algn="r" rtl="1"/>
            <a:r>
              <a:rPr lang="en-GB" sz="2400" b="1" dirty="0">
                <a:latin typeface="Calibri" panose="020F0502020204030204" pitchFamily="34" charset="0"/>
                <a:cs typeface="Calibri" panose="020F0502020204030204" pitchFamily="34" charset="0"/>
              </a:rPr>
              <a:t>عوامل الحماية</a:t>
            </a:r>
            <a:endParaRPr lang="en-BE" sz="2400" b="1" dirty="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7884A950-EDB4-B02A-3636-68ECE9A64BF6}"/>
              </a:ext>
            </a:extLst>
          </p:cNvPr>
          <p:cNvGrpSpPr/>
          <p:nvPr/>
        </p:nvGrpSpPr>
        <p:grpSpPr>
          <a:xfrm>
            <a:off x="10228983" y="337468"/>
            <a:ext cx="1587872" cy="1368854"/>
            <a:chOff x="10228983" y="337468"/>
            <a:chExt cx="1587872" cy="1368854"/>
          </a:xfrm>
        </p:grpSpPr>
        <p:sp>
          <p:nvSpPr>
            <p:cNvPr id="7" name="Hexagon 6">
              <a:extLst>
                <a:ext uri="{FF2B5EF4-FFF2-40B4-BE49-F238E27FC236}">
                  <a16:creationId xmlns:a16="http://schemas.microsoft.com/office/drawing/2014/main" id="{D98A4001-B5E6-0D3C-64FE-02F0F4828EE5}"/>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8" name="Group 7">
              <a:extLst>
                <a:ext uri="{FF2B5EF4-FFF2-40B4-BE49-F238E27FC236}">
                  <a16:creationId xmlns:a16="http://schemas.microsoft.com/office/drawing/2014/main" id="{27C0AE10-DC4C-65A9-7CE2-20BF9E3D44F2}"/>
                </a:ext>
              </a:extLst>
            </p:cNvPr>
            <p:cNvGrpSpPr/>
            <p:nvPr/>
          </p:nvGrpSpPr>
          <p:grpSpPr>
            <a:xfrm>
              <a:off x="10621771" y="762700"/>
              <a:ext cx="562136" cy="634675"/>
              <a:chOff x="760175" y="830142"/>
              <a:chExt cx="867619" cy="979579"/>
            </a:xfrm>
          </p:grpSpPr>
          <p:sp>
            <p:nvSpPr>
              <p:cNvPr id="19" name="Rectangle 18">
                <a:extLst>
                  <a:ext uri="{FF2B5EF4-FFF2-40B4-BE49-F238E27FC236}">
                    <a16:creationId xmlns:a16="http://schemas.microsoft.com/office/drawing/2014/main" id="{FACE1D9B-6D0D-B793-4AFE-4939D5F30F79}"/>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latin typeface="Arial" panose="020B0604020202020204" pitchFamily="34" charset="0"/>
                    <a:cs typeface="Arial" panose="020B0604020202020204" pitchFamily="34" charset="0"/>
                  </a:rPr>
                  <a:t>١٩</a:t>
                </a:r>
                <a:endParaRPr lang="en-CA" b="1"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52D3FDBE-778F-9B3D-3015-80E584A1F350}"/>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9" name="Group 8">
              <a:extLst>
                <a:ext uri="{FF2B5EF4-FFF2-40B4-BE49-F238E27FC236}">
                  <a16:creationId xmlns:a16="http://schemas.microsoft.com/office/drawing/2014/main" id="{21BDC85A-EE58-2618-B0D3-9AE783AE5BD1}"/>
                </a:ext>
              </a:extLst>
            </p:cNvPr>
            <p:cNvGrpSpPr/>
            <p:nvPr/>
          </p:nvGrpSpPr>
          <p:grpSpPr>
            <a:xfrm>
              <a:off x="11325415" y="762701"/>
              <a:ext cx="182192" cy="634674"/>
              <a:chOff x="2121762" y="2323619"/>
              <a:chExt cx="200378" cy="825210"/>
            </a:xfrm>
          </p:grpSpPr>
          <p:sp>
            <p:nvSpPr>
              <p:cNvPr id="10" name="Isosceles Triangle 9">
                <a:extLst>
                  <a:ext uri="{FF2B5EF4-FFF2-40B4-BE49-F238E27FC236}">
                    <a16:creationId xmlns:a16="http://schemas.microsoft.com/office/drawing/2014/main" id="{F1112F4C-0F89-7CC3-3F7B-15EF22EC8971}"/>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 name="Rectangle 17">
                <a:extLst>
                  <a:ext uri="{FF2B5EF4-FFF2-40B4-BE49-F238E27FC236}">
                    <a16:creationId xmlns:a16="http://schemas.microsoft.com/office/drawing/2014/main" id="{77B492F2-B8FE-A2E2-9988-C3E02C7D4961}"/>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sp>
        <p:nvSpPr>
          <p:cNvPr id="11" name="Rectangle: Rounded Corners 10">
            <a:extLst>
              <a:ext uri="{FF2B5EF4-FFF2-40B4-BE49-F238E27FC236}">
                <a16:creationId xmlns:a16="http://schemas.microsoft.com/office/drawing/2014/main" id="{324D8B46-5759-ECAB-5377-6BF4E2370327}"/>
              </a:ext>
            </a:extLst>
          </p:cNvPr>
          <p:cNvSpPr/>
          <p:nvPr/>
        </p:nvSpPr>
        <p:spPr>
          <a:xfrm>
            <a:off x="3996650" y="3339805"/>
            <a:ext cx="6335625" cy="366135"/>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a:solidFill>
                <a:schemeClr val="bg1"/>
              </a:solidFill>
            </a:endParaRPr>
          </a:p>
        </p:txBody>
      </p:sp>
      <p:grpSp>
        <p:nvGrpSpPr>
          <p:cNvPr id="24" name="Group 23">
            <a:extLst>
              <a:ext uri="{FF2B5EF4-FFF2-40B4-BE49-F238E27FC236}">
                <a16:creationId xmlns:a16="http://schemas.microsoft.com/office/drawing/2014/main" id="{BF82B756-74EE-B4E6-F67F-EA11C79DFE10}"/>
              </a:ext>
            </a:extLst>
          </p:cNvPr>
          <p:cNvGrpSpPr/>
          <p:nvPr/>
        </p:nvGrpSpPr>
        <p:grpSpPr>
          <a:xfrm>
            <a:off x="3996650" y="4195820"/>
            <a:ext cx="2934260" cy="1349137"/>
            <a:chOff x="2799225" y="1528989"/>
            <a:chExt cx="4843224" cy="991572"/>
          </a:xfrm>
          <a:solidFill>
            <a:schemeClr val="accent5"/>
          </a:solidFill>
        </p:grpSpPr>
        <p:sp>
          <p:nvSpPr>
            <p:cNvPr id="25" name="Rectangle 24">
              <a:extLst>
                <a:ext uri="{FF2B5EF4-FFF2-40B4-BE49-F238E27FC236}">
                  <a16:creationId xmlns:a16="http://schemas.microsoft.com/office/drawing/2014/main" id="{2B1BF2FD-0DDD-797D-6CE3-14826FE4A130}"/>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26" name="Parallelogram 25">
              <a:extLst>
                <a:ext uri="{FF2B5EF4-FFF2-40B4-BE49-F238E27FC236}">
                  <a16:creationId xmlns:a16="http://schemas.microsoft.com/office/drawing/2014/main" id="{DCC7E5C1-E454-2870-03ED-AA8BB7A619C4}"/>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7" name="Parallelogram 26">
              <a:extLst>
                <a:ext uri="{FF2B5EF4-FFF2-40B4-BE49-F238E27FC236}">
                  <a16:creationId xmlns:a16="http://schemas.microsoft.com/office/drawing/2014/main" id="{4B48DA1E-12B6-5441-ABC1-CDD5D24EC18E}"/>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28" name="Group 27">
            <a:extLst>
              <a:ext uri="{FF2B5EF4-FFF2-40B4-BE49-F238E27FC236}">
                <a16:creationId xmlns:a16="http://schemas.microsoft.com/office/drawing/2014/main" id="{E0AC4AB8-5CFC-293D-9ABF-5D1813D6A14C}"/>
              </a:ext>
            </a:extLst>
          </p:cNvPr>
          <p:cNvGrpSpPr/>
          <p:nvPr/>
        </p:nvGrpSpPr>
        <p:grpSpPr>
          <a:xfrm>
            <a:off x="7398015" y="4172227"/>
            <a:ext cx="2934260" cy="1349137"/>
            <a:chOff x="2799225" y="1528989"/>
            <a:chExt cx="4843224" cy="991572"/>
          </a:xfrm>
          <a:solidFill>
            <a:schemeClr val="accent3"/>
          </a:solidFill>
        </p:grpSpPr>
        <p:sp>
          <p:nvSpPr>
            <p:cNvPr id="29" name="Rectangle 28">
              <a:extLst>
                <a:ext uri="{FF2B5EF4-FFF2-40B4-BE49-F238E27FC236}">
                  <a16:creationId xmlns:a16="http://schemas.microsoft.com/office/drawing/2014/main" id="{26D95175-5E19-70CD-B2C3-274C1964F317}"/>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30" name="Parallelogram 29">
              <a:extLst>
                <a:ext uri="{FF2B5EF4-FFF2-40B4-BE49-F238E27FC236}">
                  <a16:creationId xmlns:a16="http://schemas.microsoft.com/office/drawing/2014/main" id="{F2949F5A-F582-031C-3256-DEB02FC5707A}"/>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1" name="Parallelogram 30">
              <a:extLst>
                <a:ext uri="{FF2B5EF4-FFF2-40B4-BE49-F238E27FC236}">
                  <a16:creationId xmlns:a16="http://schemas.microsoft.com/office/drawing/2014/main" id="{9EBE6D26-1F04-791A-7416-CF059AD8B4BD}"/>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32" name="TextBox 31">
            <a:extLst>
              <a:ext uri="{FF2B5EF4-FFF2-40B4-BE49-F238E27FC236}">
                <a16:creationId xmlns:a16="http://schemas.microsoft.com/office/drawing/2014/main" id="{09699DF4-4F1E-62F8-C1C6-11B6A209A7D0}"/>
              </a:ext>
            </a:extLst>
          </p:cNvPr>
          <p:cNvSpPr txBox="1"/>
          <p:nvPr/>
        </p:nvSpPr>
        <p:spPr>
          <a:xfrm>
            <a:off x="4164309" y="4769130"/>
            <a:ext cx="2005010" cy="461665"/>
          </a:xfrm>
          <a:prstGeom prst="rect">
            <a:avLst/>
          </a:prstGeom>
          <a:noFill/>
        </p:spPr>
        <p:txBody>
          <a:bodyPr wrap="square" rtlCol="0">
            <a:spAutoFit/>
          </a:bodyPr>
          <a:lstStyle/>
          <a:p>
            <a:pPr algn="ctr" rtl="1"/>
            <a:r>
              <a:rPr lang="en-GB" sz="2400" b="1" dirty="0">
                <a:solidFill>
                  <a:schemeClr val="bg1"/>
                </a:solidFill>
                <a:latin typeface="Calibri" panose="020F0502020204030204" pitchFamily="34" charset="0"/>
                <a:cs typeface="Calibri" panose="020F0502020204030204" pitchFamily="34" charset="0"/>
              </a:rPr>
              <a:t>نقاط القوة</a:t>
            </a:r>
            <a:endParaRPr lang="en-BE" sz="2400" b="1" dirty="0">
              <a:solidFill>
                <a:schemeClr val="bg1"/>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EFCEDCFF-A755-A3C3-D532-CF1AE57CC319}"/>
              </a:ext>
            </a:extLst>
          </p:cNvPr>
          <p:cNvSpPr txBox="1"/>
          <p:nvPr/>
        </p:nvSpPr>
        <p:spPr>
          <a:xfrm>
            <a:off x="7601532" y="4639556"/>
            <a:ext cx="2005010" cy="461665"/>
          </a:xfrm>
          <a:prstGeom prst="rect">
            <a:avLst/>
          </a:prstGeom>
          <a:noFill/>
        </p:spPr>
        <p:txBody>
          <a:bodyPr wrap="square" rtlCol="0">
            <a:spAutoFit/>
          </a:bodyPr>
          <a:lstStyle/>
          <a:p>
            <a:pPr algn="ctr" rtl="1"/>
            <a:r>
              <a:rPr lang="en-GB" sz="2400" b="1" dirty="0">
                <a:solidFill>
                  <a:schemeClr val="bg1"/>
                </a:solidFill>
                <a:latin typeface="Calibri" panose="020F0502020204030204" pitchFamily="34" charset="0"/>
                <a:cs typeface="Calibri" panose="020F0502020204030204" pitchFamily="34" charset="0"/>
              </a:rPr>
              <a:t>الرعاية والدعم</a:t>
            </a:r>
            <a:endParaRPr lang="en-BE" sz="2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59550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45E20069-62FA-B9BF-E1AB-3F2A3F04275B}"/>
              </a:ext>
            </a:extLst>
          </p:cNvPr>
          <p:cNvSpPr txBox="1">
            <a:spLocks/>
          </p:cNvSpPr>
          <p:nvPr/>
        </p:nvSpPr>
        <p:spPr>
          <a:xfrm>
            <a:off x="3031586" y="3058421"/>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ctr" rtl="1"/>
            <a:r>
              <a:rPr lang="en-CA" sz="5400" b="1" dirty="0">
                <a:solidFill>
                  <a:schemeClr val="bg1">
                    <a:lumMod val="75000"/>
                  </a:schemeClr>
                </a:solidFill>
                <a:latin typeface="Calibri" panose="020F0502020204030204" pitchFamily="34" charset="0"/>
                <a:cs typeface="Calibri" panose="020F0502020204030204" pitchFamily="34" charset="0"/>
              </a:rPr>
              <a:t>شريحة إضافية لملاحظات الميسر</a:t>
            </a:r>
          </a:p>
        </p:txBody>
      </p:sp>
    </p:spTree>
    <p:extLst>
      <p:ext uri="{BB962C8B-B14F-4D97-AF65-F5344CB8AC3E}">
        <p14:creationId xmlns:p14="http://schemas.microsoft.com/office/powerpoint/2010/main" val="36711525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81586-0598-DD83-DDB5-81056922D604}"/>
              </a:ext>
            </a:extLst>
          </p:cNvPr>
          <p:cNvSpPr>
            <a:spLocks noGrp="1"/>
          </p:cNvSpPr>
          <p:nvPr>
            <p:ph type="title"/>
          </p:nvPr>
        </p:nvSpPr>
        <p:spPr/>
        <p:txBody>
          <a:bodyPr/>
          <a:lstStyle/>
          <a:p>
            <a:pPr rtl="1"/>
            <a:r>
              <a:rPr lang="en-GB" dirty="0">
                <a:latin typeface="Calibri" panose="020F0502020204030204" pitchFamily="34" charset="0"/>
                <a:cs typeface="Calibri" panose="020F0502020204030204" pitchFamily="34" charset="0"/>
              </a:rPr>
              <a:t>تحليل مخاطر حماية الطفل</a:t>
            </a:r>
            <a:endParaRPr lang="en-BE" dirty="0">
              <a:latin typeface="Calibri" panose="020F0502020204030204" pitchFamily="34" charset="0"/>
              <a:cs typeface="Calibri" panose="020F0502020204030204" pitchFamily="34" charset="0"/>
            </a:endParaRPr>
          </a:p>
        </p:txBody>
      </p:sp>
      <p:sp>
        <p:nvSpPr>
          <p:cNvPr id="15" name="Arrow: Down 14">
            <a:extLst>
              <a:ext uri="{FF2B5EF4-FFF2-40B4-BE49-F238E27FC236}">
                <a16:creationId xmlns:a16="http://schemas.microsoft.com/office/drawing/2014/main" id="{161DC1BA-EC7D-240D-16C4-1CE1BB41685A}"/>
              </a:ext>
            </a:extLst>
          </p:cNvPr>
          <p:cNvSpPr/>
          <p:nvPr/>
        </p:nvSpPr>
        <p:spPr>
          <a:xfrm>
            <a:off x="3851631" y="1909156"/>
            <a:ext cx="1028699" cy="1519844"/>
          </a:xfrm>
          <a:prstGeom prst="downArrow">
            <a:avLst/>
          </a:prstGeom>
          <a:solidFill>
            <a:srgbClr val="E05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dirty="0"/>
          </a:p>
        </p:txBody>
      </p:sp>
      <p:sp>
        <p:nvSpPr>
          <p:cNvPr id="16" name="Arrow: Down 15">
            <a:extLst>
              <a:ext uri="{FF2B5EF4-FFF2-40B4-BE49-F238E27FC236}">
                <a16:creationId xmlns:a16="http://schemas.microsoft.com/office/drawing/2014/main" id="{27BBB771-FA39-065F-234D-A3C56DD83BDE}"/>
              </a:ext>
            </a:extLst>
          </p:cNvPr>
          <p:cNvSpPr/>
          <p:nvPr/>
        </p:nvSpPr>
        <p:spPr>
          <a:xfrm rot="10800000">
            <a:off x="3851633" y="4170590"/>
            <a:ext cx="1028698" cy="1519843"/>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dirty="0"/>
          </a:p>
        </p:txBody>
      </p:sp>
      <p:sp>
        <p:nvSpPr>
          <p:cNvPr id="18" name="TextBox 17">
            <a:extLst>
              <a:ext uri="{FF2B5EF4-FFF2-40B4-BE49-F238E27FC236}">
                <a16:creationId xmlns:a16="http://schemas.microsoft.com/office/drawing/2014/main" id="{F45665F0-0A6A-79AE-8788-BD510A148E06}"/>
              </a:ext>
            </a:extLst>
          </p:cNvPr>
          <p:cNvSpPr txBox="1"/>
          <p:nvPr/>
        </p:nvSpPr>
        <p:spPr>
          <a:xfrm>
            <a:off x="673891" y="3085614"/>
            <a:ext cx="2810915" cy="830997"/>
          </a:xfrm>
          <a:prstGeom prst="rect">
            <a:avLst/>
          </a:prstGeom>
          <a:noFill/>
        </p:spPr>
        <p:txBody>
          <a:bodyPr wrap="square">
            <a:spAutoFit/>
          </a:bodyPr>
          <a:lstStyle/>
          <a:p>
            <a:pPr algn="r" rtl="1"/>
            <a:r>
              <a:rPr lang="ar-SA" sz="2400" b="1" dirty="0">
                <a:latin typeface="Calibri" panose="020F0502020204030204" pitchFamily="34" charset="0"/>
                <a:cs typeface="Calibri" panose="020F0502020204030204" pitchFamily="34" charset="0"/>
              </a:rPr>
              <a:t>الخطر </a:t>
            </a:r>
            <a:r>
              <a:rPr lang="en-GB" sz="2400" dirty="0" err="1">
                <a:latin typeface="Calibri" panose="020F0502020204030204" pitchFamily="34" charset="0"/>
                <a:cs typeface="Calibri" panose="020F0502020204030204" pitchFamily="34" charset="0"/>
              </a:rPr>
              <a:t>هو</a:t>
            </a:r>
            <a:r>
              <a:rPr lang="en-GB" sz="2400" dirty="0">
                <a:latin typeface="Calibri" panose="020F0502020204030204" pitchFamily="34" charset="0"/>
                <a:cs typeface="Calibri" panose="020F0502020204030204" pitchFamily="34" charset="0"/>
              </a:rPr>
              <a:t> احتمال حدوث ضرر للطفل</a:t>
            </a:r>
            <a:endParaRPr lang="en-BE" sz="24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4FAEE069-9CC4-6AAD-4080-416B33703FB5}"/>
              </a:ext>
            </a:extLst>
          </p:cNvPr>
          <p:cNvSpPr txBox="1"/>
          <p:nvPr/>
        </p:nvSpPr>
        <p:spPr>
          <a:xfrm>
            <a:off x="3335671" y="2098236"/>
            <a:ext cx="723900" cy="892552"/>
          </a:xfrm>
          <a:prstGeom prst="rect">
            <a:avLst/>
          </a:prstGeom>
          <a:noFill/>
        </p:spPr>
        <p:txBody>
          <a:bodyPr wrap="square" rtlCol="0">
            <a:spAutoFit/>
          </a:bodyPr>
          <a:lstStyle/>
          <a:p>
            <a:pPr algn="ctr" rtl="1"/>
            <a:r>
              <a:rPr lang="en-GB" sz="5200" dirty="0">
                <a:solidFill>
                  <a:srgbClr val="E05740"/>
                </a:solidFill>
                <a:latin typeface="Berlin Sans FB" panose="020E0602020502020306" pitchFamily="34" charset="0"/>
              </a:rPr>
              <a:t>+</a:t>
            </a:r>
            <a:endParaRPr lang="en-BE" sz="5200" dirty="0">
              <a:solidFill>
                <a:srgbClr val="E05740"/>
              </a:solidFill>
              <a:latin typeface="Berlin Sans FB" panose="020E0602020502020306" pitchFamily="34" charset="0"/>
            </a:endParaRPr>
          </a:p>
        </p:txBody>
      </p:sp>
      <p:sp>
        <p:nvSpPr>
          <p:cNvPr id="20" name="TextBox 19">
            <a:extLst>
              <a:ext uri="{FF2B5EF4-FFF2-40B4-BE49-F238E27FC236}">
                <a16:creationId xmlns:a16="http://schemas.microsoft.com/office/drawing/2014/main" id="{603DC987-2FAC-F7B7-3877-4E5BBDD50991}"/>
              </a:ext>
            </a:extLst>
          </p:cNvPr>
          <p:cNvSpPr txBox="1"/>
          <p:nvPr/>
        </p:nvSpPr>
        <p:spPr>
          <a:xfrm>
            <a:off x="3335671" y="4507298"/>
            <a:ext cx="723900" cy="892552"/>
          </a:xfrm>
          <a:prstGeom prst="rect">
            <a:avLst/>
          </a:prstGeom>
          <a:noFill/>
        </p:spPr>
        <p:txBody>
          <a:bodyPr wrap="square" rtlCol="0">
            <a:spAutoFit/>
          </a:bodyPr>
          <a:lstStyle/>
          <a:p>
            <a:pPr algn="ctr" rtl="1"/>
            <a:r>
              <a:rPr lang="en-GB" sz="5200" dirty="0">
                <a:solidFill>
                  <a:schemeClr val="accent3">
                    <a:lumMod val="75000"/>
                  </a:schemeClr>
                </a:solidFill>
                <a:latin typeface="Berlin Sans FB" panose="020E0602020502020306" pitchFamily="34" charset="0"/>
              </a:rPr>
              <a:t>-</a:t>
            </a:r>
            <a:endParaRPr lang="en-BE" sz="5200" dirty="0">
              <a:solidFill>
                <a:schemeClr val="accent3">
                  <a:lumMod val="75000"/>
                </a:schemeClr>
              </a:solidFill>
              <a:latin typeface="Berlin Sans FB" panose="020E0602020502020306" pitchFamily="34" charset="0"/>
            </a:endParaRPr>
          </a:p>
        </p:txBody>
      </p:sp>
      <p:sp>
        <p:nvSpPr>
          <p:cNvPr id="8" name="Rectangle: Rounded Corners 7">
            <a:extLst>
              <a:ext uri="{FF2B5EF4-FFF2-40B4-BE49-F238E27FC236}">
                <a16:creationId xmlns:a16="http://schemas.microsoft.com/office/drawing/2014/main" id="{720BA242-D4B8-9D22-9BEC-B3885BC1D9FF}"/>
              </a:ext>
            </a:extLst>
          </p:cNvPr>
          <p:cNvSpPr/>
          <p:nvPr/>
        </p:nvSpPr>
        <p:spPr>
          <a:xfrm>
            <a:off x="3540326" y="3665995"/>
            <a:ext cx="7977783" cy="366135"/>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a:solidFill>
                <a:schemeClr val="bg1"/>
              </a:solidFill>
            </a:endParaRPr>
          </a:p>
        </p:txBody>
      </p:sp>
      <p:grpSp>
        <p:nvGrpSpPr>
          <p:cNvPr id="9" name="Group 8">
            <a:extLst>
              <a:ext uri="{FF2B5EF4-FFF2-40B4-BE49-F238E27FC236}">
                <a16:creationId xmlns:a16="http://schemas.microsoft.com/office/drawing/2014/main" id="{571A991C-82AA-B7FC-6004-13FBAEFD3DBE}"/>
              </a:ext>
            </a:extLst>
          </p:cNvPr>
          <p:cNvGrpSpPr/>
          <p:nvPr/>
        </p:nvGrpSpPr>
        <p:grpSpPr>
          <a:xfrm>
            <a:off x="5182484" y="4377092"/>
            <a:ext cx="2934260" cy="1349137"/>
            <a:chOff x="2799225" y="1528989"/>
            <a:chExt cx="4843224" cy="991572"/>
          </a:xfrm>
          <a:solidFill>
            <a:schemeClr val="accent5"/>
          </a:solidFill>
        </p:grpSpPr>
        <p:sp>
          <p:nvSpPr>
            <p:cNvPr id="10" name="Rectangle 9">
              <a:extLst>
                <a:ext uri="{FF2B5EF4-FFF2-40B4-BE49-F238E27FC236}">
                  <a16:creationId xmlns:a16="http://schemas.microsoft.com/office/drawing/2014/main" id="{77930793-D227-2999-7B71-316F17C71A97}"/>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11" name="Parallelogram 10">
              <a:extLst>
                <a:ext uri="{FF2B5EF4-FFF2-40B4-BE49-F238E27FC236}">
                  <a16:creationId xmlns:a16="http://schemas.microsoft.com/office/drawing/2014/main" id="{791F6427-50EB-5401-1266-F19D337E4616}"/>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2" name="Parallelogram 11">
              <a:extLst>
                <a:ext uri="{FF2B5EF4-FFF2-40B4-BE49-F238E27FC236}">
                  <a16:creationId xmlns:a16="http://schemas.microsoft.com/office/drawing/2014/main" id="{193F7B11-43B4-90DF-390A-86E96D257DD4}"/>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3" name="Group 12">
            <a:extLst>
              <a:ext uri="{FF2B5EF4-FFF2-40B4-BE49-F238E27FC236}">
                <a16:creationId xmlns:a16="http://schemas.microsoft.com/office/drawing/2014/main" id="{0D638F88-5ECD-A4D7-54A9-6CA43945220B}"/>
              </a:ext>
            </a:extLst>
          </p:cNvPr>
          <p:cNvGrpSpPr/>
          <p:nvPr/>
        </p:nvGrpSpPr>
        <p:grpSpPr>
          <a:xfrm>
            <a:off x="8583849" y="4353499"/>
            <a:ext cx="2934260" cy="1349137"/>
            <a:chOff x="2799225" y="1528989"/>
            <a:chExt cx="4843224" cy="991572"/>
          </a:xfrm>
          <a:solidFill>
            <a:schemeClr val="accent3"/>
          </a:solidFill>
        </p:grpSpPr>
        <p:sp>
          <p:nvSpPr>
            <p:cNvPr id="14" name="Rectangle 13">
              <a:extLst>
                <a:ext uri="{FF2B5EF4-FFF2-40B4-BE49-F238E27FC236}">
                  <a16:creationId xmlns:a16="http://schemas.microsoft.com/office/drawing/2014/main" id="{54076A8D-B317-FC9B-8A2D-15206E69B27A}"/>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17" name="Parallelogram 16">
              <a:extLst>
                <a:ext uri="{FF2B5EF4-FFF2-40B4-BE49-F238E27FC236}">
                  <a16:creationId xmlns:a16="http://schemas.microsoft.com/office/drawing/2014/main" id="{14A73BF2-A599-A6D2-3210-1A3EDE14748E}"/>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1" name="Parallelogram 20">
              <a:extLst>
                <a:ext uri="{FF2B5EF4-FFF2-40B4-BE49-F238E27FC236}">
                  <a16:creationId xmlns:a16="http://schemas.microsoft.com/office/drawing/2014/main" id="{709E0C05-8751-38F8-97D9-4C56F77486BA}"/>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22" name="TextBox 21">
            <a:extLst>
              <a:ext uri="{FF2B5EF4-FFF2-40B4-BE49-F238E27FC236}">
                <a16:creationId xmlns:a16="http://schemas.microsoft.com/office/drawing/2014/main" id="{682C510E-3C1A-D3F2-97E9-90A79F6502D9}"/>
              </a:ext>
            </a:extLst>
          </p:cNvPr>
          <p:cNvSpPr txBox="1"/>
          <p:nvPr/>
        </p:nvSpPr>
        <p:spPr>
          <a:xfrm>
            <a:off x="5350143" y="4918848"/>
            <a:ext cx="2005010" cy="461665"/>
          </a:xfrm>
          <a:prstGeom prst="rect">
            <a:avLst/>
          </a:prstGeom>
          <a:noFill/>
        </p:spPr>
        <p:txBody>
          <a:bodyPr wrap="square" rtlCol="0">
            <a:spAutoFit/>
          </a:bodyPr>
          <a:lstStyle/>
          <a:p>
            <a:pPr algn="ctr" rtl="1"/>
            <a:r>
              <a:rPr lang="en-GB" sz="2400" b="1" dirty="0">
                <a:solidFill>
                  <a:schemeClr val="bg1"/>
                </a:solidFill>
                <a:latin typeface="Calibri" panose="020F0502020204030204" pitchFamily="34" charset="0"/>
                <a:cs typeface="Calibri" panose="020F0502020204030204" pitchFamily="34" charset="0"/>
              </a:rPr>
              <a:t>نقاط القوة</a:t>
            </a:r>
            <a:endParaRPr lang="en-BE" sz="2400" b="1" dirty="0">
              <a:solidFill>
                <a:schemeClr val="bg1"/>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701A1AA-67B5-AE34-17B3-E60F8E1D546C}"/>
              </a:ext>
            </a:extLst>
          </p:cNvPr>
          <p:cNvSpPr txBox="1"/>
          <p:nvPr/>
        </p:nvSpPr>
        <p:spPr>
          <a:xfrm>
            <a:off x="8787366" y="4820828"/>
            <a:ext cx="2005010" cy="461665"/>
          </a:xfrm>
          <a:prstGeom prst="rect">
            <a:avLst/>
          </a:prstGeom>
          <a:noFill/>
        </p:spPr>
        <p:txBody>
          <a:bodyPr wrap="square" rtlCol="0">
            <a:spAutoFit/>
          </a:bodyPr>
          <a:lstStyle/>
          <a:p>
            <a:pPr algn="ctr" rtl="1"/>
            <a:r>
              <a:rPr lang="en-GB" sz="2400" b="1" dirty="0">
                <a:solidFill>
                  <a:schemeClr val="bg1"/>
                </a:solidFill>
                <a:latin typeface="Calibri" panose="020F0502020204030204" pitchFamily="34" charset="0"/>
                <a:cs typeface="Calibri" panose="020F0502020204030204" pitchFamily="34" charset="0"/>
              </a:rPr>
              <a:t>الرعاية والدعم</a:t>
            </a:r>
            <a:endParaRPr lang="en-BE" sz="2400" b="1" dirty="0">
              <a:solidFill>
                <a:schemeClr val="bg1"/>
              </a:solidFill>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B7272639-F751-EBBB-3F6A-A2CF29483C2A}"/>
              </a:ext>
            </a:extLst>
          </p:cNvPr>
          <p:cNvGrpSpPr/>
          <p:nvPr/>
        </p:nvGrpSpPr>
        <p:grpSpPr>
          <a:xfrm>
            <a:off x="5182484" y="1929774"/>
            <a:ext cx="2934260" cy="1349137"/>
            <a:chOff x="2799225" y="1528989"/>
            <a:chExt cx="4843224" cy="991572"/>
          </a:xfrm>
          <a:solidFill>
            <a:schemeClr val="accent2"/>
          </a:solidFill>
        </p:grpSpPr>
        <p:sp>
          <p:nvSpPr>
            <p:cNvPr id="26" name="Rectangle 25">
              <a:extLst>
                <a:ext uri="{FF2B5EF4-FFF2-40B4-BE49-F238E27FC236}">
                  <a16:creationId xmlns:a16="http://schemas.microsoft.com/office/drawing/2014/main" id="{88DE943A-6B3A-FDE0-A72F-7483A38475C2}"/>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27" name="Parallelogram 26">
              <a:extLst>
                <a:ext uri="{FF2B5EF4-FFF2-40B4-BE49-F238E27FC236}">
                  <a16:creationId xmlns:a16="http://schemas.microsoft.com/office/drawing/2014/main" id="{FD6F5DC6-5EC6-1287-3C5F-6D7F95A14889}"/>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8" name="Parallelogram 27">
              <a:extLst>
                <a:ext uri="{FF2B5EF4-FFF2-40B4-BE49-F238E27FC236}">
                  <a16:creationId xmlns:a16="http://schemas.microsoft.com/office/drawing/2014/main" id="{387A9566-8A8C-A35C-812A-8A7981EDC273}"/>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29" name="Group 28">
            <a:extLst>
              <a:ext uri="{FF2B5EF4-FFF2-40B4-BE49-F238E27FC236}">
                <a16:creationId xmlns:a16="http://schemas.microsoft.com/office/drawing/2014/main" id="{4A155766-ED54-6B4F-16A5-47796A21A4B3}"/>
              </a:ext>
            </a:extLst>
          </p:cNvPr>
          <p:cNvGrpSpPr/>
          <p:nvPr/>
        </p:nvGrpSpPr>
        <p:grpSpPr>
          <a:xfrm>
            <a:off x="8583849" y="1906181"/>
            <a:ext cx="2934260" cy="1349137"/>
            <a:chOff x="2799225" y="1528989"/>
            <a:chExt cx="4843224" cy="991572"/>
          </a:xfrm>
          <a:solidFill>
            <a:schemeClr val="accent1"/>
          </a:solidFill>
        </p:grpSpPr>
        <p:sp>
          <p:nvSpPr>
            <p:cNvPr id="30" name="Rectangle 29">
              <a:extLst>
                <a:ext uri="{FF2B5EF4-FFF2-40B4-BE49-F238E27FC236}">
                  <a16:creationId xmlns:a16="http://schemas.microsoft.com/office/drawing/2014/main" id="{B4AA93E5-1F78-85D1-49A9-49D4B3F0A0D0}"/>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endParaRPr>
            </a:p>
          </p:txBody>
        </p:sp>
        <p:sp>
          <p:nvSpPr>
            <p:cNvPr id="31" name="Parallelogram 30">
              <a:extLst>
                <a:ext uri="{FF2B5EF4-FFF2-40B4-BE49-F238E27FC236}">
                  <a16:creationId xmlns:a16="http://schemas.microsoft.com/office/drawing/2014/main" id="{7EDD6C4F-78B9-6C0B-366C-E6A390722E6D}"/>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32" name="Parallelogram 31">
              <a:extLst>
                <a:ext uri="{FF2B5EF4-FFF2-40B4-BE49-F238E27FC236}">
                  <a16:creationId xmlns:a16="http://schemas.microsoft.com/office/drawing/2014/main" id="{CAD36F0E-9318-8178-30E4-7AECFA718B9E}"/>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33" name="TextBox 32">
            <a:extLst>
              <a:ext uri="{FF2B5EF4-FFF2-40B4-BE49-F238E27FC236}">
                <a16:creationId xmlns:a16="http://schemas.microsoft.com/office/drawing/2014/main" id="{68442362-E879-CFF1-CC85-4407D517F413}"/>
              </a:ext>
            </a:extLst>
          </p:cNvPr>
          <p:cNvSpPr txBox="1"/>
          <p:nvPr/>
        </p:nvSpPr>
        <p:spPr>
          <a:xfrm>
            <a:off x="5350143" y="2373510"/>
            <a:ext cx="2005010" cy="830997"/>
          </a:xfrm>
          <a:prstGeom prst="rect">
            <a:avLst/>
          </a:prstGeom>
          <a:noFill/>
        </p:spPr>
        <p:txBody>
          <a:bodyPr wrap="square" rtlCol="0">
            <a:spAutoFit/>
          </a:bodyPr>
          <a:lstStyle/>
          <a:p>
            <a:pPr algn="ctr" rtl="1"/>
            <a:r>
              <a:rPr lang="en-GB" sz="2400" b="1" dirty="0">
                <a:solidFill>
                  <a:schemeClr val="bg1"/>
                </a:solidFill>
                <a:latin typeface="Calibri" panose="020F0502020204030204" pitchFamily="34" charset="0"/>
                <a:cs typeface="Calibri" panose="020F0502020204030204" pitchFamily="34" charset="0"/>
              </a:rPr>
              <a:t>مخاوف حماية الطفل</a:t>
            </a:r>
            <a:endParaRPr lang="en-BE" sz="2400" b="1" dirty="0">
              <a:solidFill>
                <a:schemeClr val="bg1"/>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F6B5B494-16F9-9614-47ED-FB00E27038A3}"/>
              </a:ext>
            </a:extLst>
          </p:cNvPr>
          <p:cNvSpPr txBox="1"/>
          <p:nvPr/>
        </p:nvSpPr>
        <p:spPr>
          <a:xfrm>
            <a:off x="8787366" y="2503084"/>
            <a:ext cx="2005010" cy="461665"/>
          </a:xfrm>
          <a:prstGeom prst="rect">
            <a:avLst/>
          </a:prstGeom>
          <a:noFill/>
        </p:spPr>
        <p:txBody>
          <a:bodyPr wrap="square" rtlCol="0">
            <a:spAutoFit/>
          </a:bodyPr>
          <a:lstStyle/>
          <a:p>
            <a:pPr algn="ctr" rtl="1"/>
            <a:r>
              <a:rPr lang="en-GB" sz="2400" b="1" dirty="0">
                <a:solidFill>
                  <a:schemeClr val="bg1"/>
                </a:solidFill>
                <a:latin typeface="Calibri" panose="020F0502020204030204" pitchFamily="34" charset="0"/>
                <a:cs typeface="Calibri" panose="020F0502020204030204" pitchFamily="34" charset="0"/>
              </a:rPr>
              <a:t>نقاط الضعف</a:t>
            </a:r>
            <a:endParaRPr lang="en-BE" sz="2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5728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Top Corners Rounded 37">
            <a:extLst>
              <a:ext uri="{FF2B5EF4-FFF2-40B4-BE49-F238E27FC236}">
                <a16:creationId xmlns:a16="http://schemas.microsoft.com/office/drawing/2014/main" id="{2154FB0E-8D40-77AD-DA34-EE761FCF48B5}"/>
              </a:ext>
            </a:extLst>
          </p:cNvPr>
          <p:cNvSpPr/>
          <p:nvPr/>
        </p:nvSpPr>
        <p:spPr>
          <a:xfrm rot="16200000">
            <a:off x="3513300" y="1895987"/>
            <a:ext cx="1377308" cy="6458993"/>
          </a:xfrm>
          <a:prstGeom prst="round2SameRect">
            <a:avLst/>
          </a:prstGeom>
          <a:solidFill>
            <a:schemeClr val="accent3">
              <a:lumMod val="75000"/>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p>
        </p:txBody>
      </p:sp>
      <p:sp>
        <p:nvSpPr>
          <p:cNvPr id="39" name="Rectangle: Top Corners Rounded 38">
            <a:extLst>
              <a:ext uri="{FF2B5EF4-FFF2-40B4-BE49-F238E27FC236}">
                <a16:creationId xmlns:a16="http://schemas.microsoft.com/office/drawing/2014/main" id="{1F726DC9-4B79-606A-777B-10F2F77731D1}"/>
              </a:ext>
            </a:extLst>
          </p:cNvPr>
          <p:cNvSpPr/>
          <p:nvPr/>
        </p:nvSpPr>
        <p:spPr>
          <a:xfrm rot="5400000">
            <a:off x="8843586" y="3024694"/>
            <a:ext cx="1377308" cy="4201580"/>
          </a:xfrm>
          <a:prstGeom prst="round2Same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p>
        </p:txBody>
      </p:sp>
      <p:sp>
        <p:nvSpPr>
          <p:cNvPr id="36" name="Rectangle: Top Corners Rounded 35">
            <a:extLst>
              <a:ext uri="{FF2B5EF4-FFF2-40B4-BE49-F238E27FC236}">
                <a16:creationId xmlns:a16="http://schemas.microsoft.com/office/drawing/2014/main" id="{BA83FF1B-93DE-CAA7-5C60-BC10E1CCE8BD}"/>
              </a:ext>
            </a:extLst>
          </p:cNvPr>
          <p:cNvSpPr/>
          <p:nvPr/>
        </p:nvSpPr>
        <p:spPr>
          <a:xfrm rot="16200000">
            <a:off x="3513300" y="370916"/>
            <a:ext cx="1377308" cy="6458993"/>
          </a:xfrm>
          <a:prstGeom prst="round2SameRect">
            <a:avLst/>
          </a:prstGeom>
          <a:solidFill>
            <a:srgbClr val="FFC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p>
        </p:txBody>
      </p:sp>
      <p:sp>
        <p:nvSpPr>
          <p:cNvPr id="37" name="Rectangle: Top Corners Rounded 36">
            <a:extLst>
              <a:ext uri="{FF2B5EF4-FFF2-40B4-BE49-F238E27FC236}">
                <a16:creationId xmlns:a16="http://schemas.microsoft.com/office/drawing/2014/main" id="{CE6E0E6B-F5A6-8ECD-22D6-BC15E1E2113D}"/>
              </a:ext>
            </a:extLst>
          </p:cNvPr>
          <p:cNvSpPr/>
          <p:nvPr/>
        </p:nvSpPr>
        <p:spPr>
          <a:xfrm rot="5400000">
            <a:off x="8843586" y="1499623"/>
            <a:ext cx="1377308" cy="4201580"/>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p>
        </p:txBody>
      </p:sp>
      <p:sp>
        <p:nvSpPr>
          <p:cNvPr id="35" name="Rectangle: Top Corners Rounded 34">
            <a:extLst>
              <a:ext uri="{FF2B5EF4-FFF2-40B4-BE49-F238E27FC236}">
                <a16:creationId xmlns:a16="http://schemas.microsoft.com/office/drawing/2014/main" id="{6D68D631-6B1B-1F9D-B230-BD0DCF65FFFC}"/>
              </a:ext>
            </a:extLst>
          </p:cNvPr>
          <p:cNvSpPr/>
          <p:nvPr/>
        </p:nvSpPr>
        <p:spPr>
          <a:xfrm rot="16200000">
            <a:off x="3513300" y="-1124221"/>
            <a:ext cx="1377308" cy="6458993"/>
          </a:xfrm>
          <a:prstGeom prst="round2SameRect">
            <a:avLst/>
          </a:prstGeom>
          <a:solidFill>
            <a:srgbClr val="E0574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p>
        </p:txBody>
      </p:sp>
      <p:sp>
        <p:nvSpPr>
          <p:cNvPr id="16" name="Rectangle: Top Corners Rounded 15">
            <a:extLst>
              <a:ext uri="{FF2B5EF4-FFF2-40B4-BE49-F238E27FC236}">
                <a16:creationId xmlns:a16="http://schemas.microsoft.com/office/drawing/2014/main" id="{74F77DBA-9A85-F9D7-1F8F-38B5FBD18BF2}"/>
              </a:ext>
            </a:extLst>
          </p:cNvPr>
          <p:cNvSpPr/>
          <p:nvPr/>
        </p:nvSpPr>
        <p:spPr>
          <a:xfrm rot="5400000">
            <a:off x="8843586" y="4486"/>
            <a:ext cx="1377308" cy="4201580"/>
          </a:xfrm>
          <a:prstGeom prst="round2SameRect">
            <a:avLst/>
          </a:prstGeom>
          <a:solidFill>
            <a:srgbClr val="E05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p>
        </p:txBody>
      </p:sp>
      <p:sp>
        <p:nvSpPr>
          <p:cNvPr id="7" name="Rectangle 6">
            <a:extLst>
              <a:ext uri="{FF2B5EF4-FFF2-40B4-BE49-F238E27FC236}">
                <a16:creationId xmlns:a16="http://schemas.microsoft.com/office/drawing/2014/main" id="{6876150A-156B-428E-B871-27A66313D97F}"/>
              </a:ext>
            </a:extLst>
          </p:cNvPr>
          <p:cNvSpPr/>
          <p:nvPr/>
        </p:nvSpPr>
        <p:spPr>
          <a:xfrm>
            <a:off x="0" y="-1"/>
            <a:ext cx="12192000" cy="9855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pPr rtl="1"/>
            <a:r>
              <a:rPr lang="en-CA" dirty="0" err="1">
                <a:latin typeface="Calibri" panose="020F0502020204030204" pitchFamily="34" charset="0"/>
                <a:cs typeface="Calibri" panose="020F0502020204030204" pitchFamily="34" charset="0"/>
              </a:rPr>
              <a:t>مستويات</a:t>
            </a:r>
            <a:r>
              <a:rPr lang="en-CA" dirty="0">
                <a:latin typeface="Calibri" panose="020F0502020204030204" pitchFamily="34" charset="0"/>
                <a:cs typeface="Calibri" panose="020F0502020204030204" pitchFamily="34" charset="0"/>
              </a:rPr>
              <a:t> </a:t>
            </a:r>
            <a:r>
              <a:rPr lang="en-CA" dirty="0" err="1">
                <a:latin typeface="Calibri" panose="020F0502020204030204" pitchFamily="34" charset="0"/>
                <a:cs typeface="Calibri" panose="020F0502020204030204" pitchFamily="34" charset="0"/>
              </a:rPr>
              <a:t>المخاطر</a:t>
            </a:r>
            <a:endParaRPr lang="en-CA"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04059A2-675D-69F4-CF75-3E7393957EFF}"/>
              </a:ext>
            </a:extLst>
          </p:cNvPr>
          <p:cNvSpPr txBox="1"/>
          <p:nvPr/>
        </p:nvSpPr>
        <p:spPr>
          <a:xfrm>
            <a:off x="7542216" y="1952269"/>
            <a:ext cx="1819499" cy="461665"/>
          </a:xfrm>
          <a:prstGeom prst="rect">
            <a:avLst/>
          </a:prstGeom>
          <a:noFill/>
        </p:spPr>
        <p:txBody>
          <a:bodyPr wrap="square" lIns="91440" tIns="45720" rIns="91440" bIns="45720" rtlCol="0" anchor="t">
            <a:spAutoFit/>
          </a:bodyPr>
          <a:lstStyle/>
          <a:p>
            <a:pPr algn="r" rtl="1"/>
            <a:r>
              <a:rPr lang="en-GB" sz="2400" b="1" dirty="0" err="1">
                <a:solidFill>
                  <a:schemeClr val="bg1"/>
                </a:solidFill>
                <a:latin typeface="Calibri" panose="020F0502020204030204" pitchFamily="34" charset="0"/>
                <a:cs typeface="Calibri" panose="020F0502020204030204" pitchFamily="34" charset="0"/>
              </a:rPr>
              <a:t>مخاطر</a:t>
            </a:r>
            <a:r>
              <a:rPr lang="en-GB" sz="2400" b="1" dirty="0">
                <a:solidFill>
                  <a:schemeClr val="bg1"/>
                </a:solidFill>
                <a:latin typeface="Calibri" panose="020F0502020204030204" pitchFamily="34" charset="0"/>
                <a:cs typeface="Calibri" panose="020F0502020204030204" pitchFamily="34" charset="0"/>
              </a:rPr>
              <a:t> عالية</a:t>
            </a:r>
            <a:endParaRPr lang="en-BE" sz="2400" b="1" dirty="0">
              <a:solidFill>
                <a:schemeClr val="bg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97EA99A-3970-C96E-A37C-8FDDEF6742D7}"/>
              </a:ext>
            </a:extLst>
          </p:cNvPr>
          <p:cNvSpPr txBox="1"/>
          <p:nvPr/>
        </p:nvSpPr>
        <p:spPr>
          <a:xfrm>
            <a:off x="7449688" y="4894650"/>
            <a:ext cx="2221676" cy="461665"/>
          </a:xfrm>
          <a:prstGeom prst="rect">
            <a:avLst/>
          </a:prstGeom>
          <a:noFill/>
        </p:spPr>
        <p:txBody>
          <a:bodyPr wrap="square" lIns="91440" tIns="45720" rIns="91440" bIns="45720" rtlCol="0" anchor="t">
            <a:spAutoFit/>
          </a:bodyPr>
          <a:lstStyle/>
          <a:p>
            <a:pPr algn="ctr" rtl="1"/>
            <a:r>
              <a:rPr lang="ar-SA" sz="2400" b="1" dirty="0">
                <a:solidFill>
                  <a:schemeClr val="bg1"/>
                </a:solidFill>
                <a:latin typeface="Calibri" panose="020F0502020204030204" pitchFamily="34" charset="0"/>
                <a:cs typeface="Calibri" panose="020F0502020204030204" pitchFamily="34" charset="0"/>
              </a:rPr>
              <a:t>مخاطر</a:t>
            </a:r>
            <a:r>
              <a:rPr lang="en-GB" sz="2400" b="1" dirty="0">
                <a:solidFill>
                  <a:schemeClr val="bg1"/>
                </a:solidFill>
                <a:latin typeface="Calibri" panose="020F0502020204030204" pitchFamily="34" charset="0"/>
                <a:cs typeface="Calibri" panose="020F0502020204030204" pitchFamily="34" charset="0"/>
              </a:rPr>
              <a:t> </a:t>
            </a:r>
            <a:r>
              <a:rPr lang="ar-SA" sz="2400" b="1" dirty="0">
                <a:solidFill>
                  <a:schemeClr val="bg1"/>
                </a:solidFill>
                <a:latin typeface="Calibri" panose="020F0502020204030204" pitchFamily="34" charset="0"/>
                <a:cs typeface="Calibri" panose="020F0502020204030204" pitchFamily="34" charset="0"/>
              </a:rPr>
              <a:t>منخفضة</a:t>
            </a:r>
            <a:endParaRPr lang="en-BE" sz="2400" b="1" dirty="0">
              <a:solidFill>
                <a:schemeClr val="bg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FDBFF25-A5D9-64C0-708A-020DD1D35E15}"/>
              </a:ext>
            </a:extLst>
          </p:cNvPr>
          <p:cNvSpPr txBox="1"/>
          <p:nvPr/>
        </p:nvSpPr>
        <p:spPr>
          <a:xfrm>
            <a:off x="7367452" y="3393609"/>
            <a:ext cx="2386149" cy="461665"/>
          </a:xfrm>
          <a:prstGeom prst="rect">
            <a:avLst/>
          </a:prstGeom>
          <a:noFill/>
        </p:spPr>
        <p:txBody>
          <a:bodyPr wrap="square" lIns="91440" tIns="45720" rIns="91440" bIns="45720" rtlCol="0" anchor="t">
            <a:spAutoFit/>
          </a:bodyPr>
          <a:lstStyle/>
          <a:p>
            <a:pPr algn="ctr" rtl="1"/>
            <a:r>
              <a:rPr lang="ar-SA" sz="2400" b="1" dirty="0">
                <a:solidFill>
                  <a:schemeClr val="bg1"/>
                </a:solidFill>
                <a:latin typeface="Calibri" panose="020F0502020204030204" pitchFamily="34" charset="0"/>
                <a:cs typeface="Calibri" panose="020F0502020204030204" pitchFamily="34" charset="0"/>
              </a:rPr>
              <a:t>مخاطر</a:t>
            </a:r>
            <a:r>
              <a:rPr lang="en-GB" sz="2400" b="1" dirty="0">
                <a:solidFill>
                  <a:schemeClr val="bg1"/>
                </a:solidFill>
                <a:latin typeface="Calibri" panose="020F0502020204030204" pitchFamily="34" charset="0"/>
                <a:cs typeface="Calibri" panose="020F0502020204030204" pitchFamily="34" charset="0"/>
              </a:rPr>
              <a:t> </a:t>
            </a:r>
            <a:r>
              <a:rPr lang="en-GB" sz="2400" b="1" dirty="0" err="1">
                <a:solidFill>
                  <a:schemeClr val="bg1"/>
                </a:solidFill>
                <a:latin typeface="Calibri" panose="020F0502020204030204" pitchFamily="34" charset="0"/>
                <a:cs typeface="Calibri" panose="020F0502020204030204" pitchFamily="34" charset="0"/>
              </a:rPr>
              <a:t>متوسط</a:t>
            </a:r>
            <a:r>
              <a:rPr lang="ar-SA" sz="2400" b="1" dirty="0" err="1">
                <a:solidFill>
                  <a:schemeClr val="bg1"/>
                </a:solidFill>
                <a:latin typeface="Calibri" panose="020F0502020204030204" pitchFamily="34" charset="0"/>
                <a:cs typeface="Calibri" panose="020F0502020204030204" pitchFamily="34" charset="0"/>
              </a:rPr>
              <a:t>ة</a:t>
            </a:r>
            <a:endParaRPr lang="en-BE" sz="24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2DE2937-C546-B7F3-341B-1FAE1092DC83}"/>
              </a:ext>
            </a:extLst>
          </p:cNvPr>
          <p:cNvSpPr txBox="1"/>
          <p:nvPr/>
        </p:nvSpPr>
        <p:spPr>
          <a:xfrm>
            <a:off x="1284061" y="1563088"/>
            <a:ext cx="2529505" cy="707886"/>
          </a:xfrm>
          <a:prstGeom prst="rect">
            <a:avLst/>
          </a:prstGeom>
          <a:noFill/>
        </p:spPr>
        <p:txBody>
          <a:bodyPr wrap="square" lIns="91440" tIns="45720" rIns="91440" bIns="45720" rtlCol="0" anchor="t">
            <a:spAutoFit/>
          </a:bodyPr>
          <a:lstStyle/>
          <a:p>
            <a:pPr marR="0" lvl="0" algn="r" defTabSz="914400" rtl="1" eaLnBrk="1" fontAlgn="auto" latinLnBrk="0" hangingPunct="1">
              <a:lnSpc>
                <a:spcPct val="100000"/>
              </a:lnSpc>
              <a:spcBef>
                <a:spcPts val="0"/>
              </a:spcBef>
              <a:spcAft>
                <a:spcPts val="0"/>
              </a:spcAft>
              <a:buClrTx/>
              <a:buSzTx/>
              <a:tabLst/>
              <a:defRPr/>
            </a:pPr>
            <a:r>
              <a:rPr lang="en-US" sz="2000" dirty="0" err="1">
                <a:latin typeface="Calibri" panose="020F0502020204030204" pitchFamily="34" charset="0"/>
                <a:cs typeface="Calibri" panose="020F0502020204030204" pitchFamily="34" charset="0"/>
              </a:rPr>
              <a:t>مطلوب</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إجراءات</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عاجلة</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ومتابعة</a:t>
            </a:r>
            <a:r>
              <a:rPr lang="en-US" sz="2000" dirty="0">
                <a:effectLst/>
                <a:latin typeface="Calibri" panose="020F0502020204030204" pitchFamily="34" charset="0"/>
                <a:cs typeface="Calibri" panose="020F0502020204030204" pitchFamily="34" charset="0"/>
              </a:rPr>
              <a:t> </a:t>
            </a:r>
            <a:endParaRPr lang="en-BE" sz="2000">
              <a:latin typeface="Calibri" panose="020F0502020204030204" pitchFamily="34" charset="0"/>
              <a:cs typeface="Calibri" panose="020F0502020204030204" pitchFamily="34" charset="0"/>
            </a:endParaRPr>
          </a:p>
        </p:txBody>
      </p:sp>
      <p:cxnSp>
        <p:nvCxnSpPr>
          <p:cNvPr id="15" name="Straight Arrow Connector 14">
            <a:extLst>
              <a:ext uri="{FF2B5EF4-FFF2-40B4-BE49-F238E27FC236}">
                <a16:creationId xmlns:a16="http://schemas.microsoft.com/office/drawing/2014/main" id="{96DB61DF-AFF7-E400-E698-156AECF08958}"/>
              </a:ext>
            </a:extLst>
          </p:cNvPr>
          <p:cNvCxnSpPr>
            <a:cxnSpLocks/>
          </p:cNvCxnSpPr>
          <p:nvPr/>
        </p:nvCxnSpPr>
        <p:spPr>
          <a:xfrm flipH="1">
            <a:off x="4165462" y="2105275"/>
            <a:ext cx="65879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08BE714-576B-07E0-5459-DBFAAF60A925}"/>
              </a:ext>
            </a:extLst>
          </p:cNvPr>
          <p:cNvSpPr txBox="1"/>
          <p:nvPr/>
        </p:nvSpPr>
        <p:spPr>
          <a:xfrm>
            <a:off x="5027242" y="1597443"/>
            <a:ext cx="2193897" cy="1015663"/>
          </a:xfrm>
          <a:prstGeom prst="rect">
            <a:avLst/>
          </a:prstGeom>
          <a:noFill/>
        </p:spPr>
        <p:txBody>
          <a:bodyPr wrap="square" lIns="91440" tIns="45720" rIns="91440" bIns="45720" rtlCol="0" anchor="t">
            <a:spAutoFit/>
          </a:bodyPr>
          <a:lstStyle/>
          <a:p>
            <a:pPr algn="r" rtl="1"/>
            <a:r>
              <a:rPr lang="en-US" sz="2000" dirty="0" err="1">
                <a:effectLst/>
                <a:latin typeface="Calibri" panose="020F0502020204030204" pitchFamily="34" charset="0"/>
                <a:cs typeface="Calibri" panose="020F0502020204030204" pitchFamily="34" charset="0"/>
              </a:rPr>
              <a:t>تعرض</a:t>
            </a:r>
            <a:r>
              <a:rPr lang="en-US" sz="2000" dirty="0">
                <a:effectLst/>
                <a:latin typeface="Calibri" panose="020F0502020204030204" pitchFamily="34" charset="0"/>
                <a:cs typeface="Calibri" panose="020F0502020204030204" pitchFamily="34" charset="0"/>
              </a:rPr>
              <a:t> </a:t>
            </a:r>
            <a:r>
              <a:rPr lang="en-US" sz="2000" dirty="0" err="1">
                <a:effectLst/>
                <a:latin typeface="Calibri" panose="020F0502020204030204" pitchFamily="34" charset="0"/>
                <a:cs typeface="Calibri" panose="020F0502020204030204" pitchFamily="34" charset="0"/>
              </a:rPr>
              <a:t>الطفل</a:t>
            </a:r>
            <a:r>
              <a:rPr lang="en-US" sz="2000" dirty="0">
                <a:effectLst/>
                <a:latin typeface="Calibri" panose="020F0502020204030204" pitchFamily="34" charset="0"/>
                <a:cs typeface="Calibri" panose="020F0502020204030204" pitchFamily="34" charset="0"/>
              </a:rPr>
              <a:t> </a:t>
            </a:r>
            <a:r>
              <a:rPr lang="en-US" sz="2000" dirty="0" err="1">
                <a:effectLst/>
                <a:latin typeface="Calibri" panose="020F0502020204030204" pitchFamily="34" charset="0"/>
                <a:cs typeface="Calibri" panose="020F0502020204030204" pitchFamily="34" charset="0"/>
              </a:rPr>
              <a:t>لأذى</a:t>
            </a:r>
            <a:r>
              <a:rPr lang="en-US" sz="2000" dirty="0">
                <a:effectLst/>
                <a:latin typeface="Calibri" panose="020F0502020204030204" pitchFamily="34" charset="0"/>
                <a:cs typeface="Calibri" panose="020F0502020204030204" pitchFamily="34" charset="0"/>
              </a:rPr>
              <a:t> </a:t>
            </a:r>
            <a:r>
              <a:rPr lang="en-US" sz="2000" dirty="0" err="1">
                <a:effectLst/>
                <a:latin typeface="Calibri" panose="020F0502020204030204" pitchFamily="34" charset="0"/>
                <a:cs typeface="Calibri" panose="020F0502020204030204" pitchFamily="34" charset="0"/>
              </a:rPr>
              <a:t>كبير</a:t>
            </a:r>
            <a:r>
              <a:rPr lang="en-US" sz="2000" dirty="0">
                <a:effectLst/>
                <a:latin typeface="Calibri" panose="020F0502020204030204" pitchFamily="34" charset="0"/>
                <a:cs typeface="Calibri" panose="020F0502020204030204" pitchFamily="34" charset="0"/>
              </a:rPr>
              <a:t> </a:t>
            </a:r>
            <a:r>
              <a:rPr lang="en-US" sz="2000" dirty="0" err="1">
                <a:effectLst/>
                <a:latin typeface="Calibri" panose="020F0502020204030204" pitchFamily="34" charset="0"/>
                <a:cs typeface="Calibri" panose="020F0502020204030204" pitchFamily="34" charset="0"/>
              </a:rPr>
              <a:t>أو</a:t>
            </a:r>
            <a:r>
              <a:rPr lang="en-US" sz="2000" dirty="0">
                <a:effectLst/>
                <a:latin typeface="Calibri" panose="020F0502020204030204" pitchFamily="34" charset="0"/>
                <a:cs typeface="Calibri" panose="020F0502020204030204" pitchFamily="34" charset="0"/>
              </a:rPr>
              <a:t> </a:t>
            </a:r>
            <a:r>
              <a:rPr lang="en-US" sz="2000" dirty="0" err="1">
                <a:effectLst/>
                <a:latin typeface="Calibri" panose="020F0502020204030204" pitchFamily="34" charset="0"/>
                <a:cs typeface="Calibri" panose="020F0502020204030204" pitchFamily="34" charset="0"/>
              </a:rPr>
              <a:t>معرض</a:t>
            </a:r>
            <a:r>
              <a:rPr lang="en-US" sz="2000" dirty="0">
                <a:effectLst/>
                <a:latin typeface="Calibri" panose="020F0502020204030204" pitchFamily="34" charset="0"/>
                <a:cs typeface="Calibri" panose="020F0502020204030204" pitchFamily="34" charset="0"/>
              </a:rPr>
              <a:t> </a:t>
            </a:r>
            <a:r>
              <a:rPr lang="en-US" sz="2000" dirty="0" err="1">
                <a:effectLst/>
                <a:latin typeface="Calibri" panose="020F0502020204030204" pitchFamily="34" charset="0"/>
                <a:cs typeface="Calibri" panose="020F0502020204030204" pitchFamily="34" charset="0"/>
              </a:rPr>
              <a:t>لخطر</a:t>
            </a:r>
            <a:r>
              <a:rPr lang="ar-SA" sz="2000" dirty="0">
                <a:effectLst/>
                <a:latin typeface="Calibri" panose="020F0502020204030204" pitchFamily="34" charset="0"/>
                <a:cs typeface="Calibri" panose="020F0502020204030204" pitchFamily="34" charset="0"/>
              </a:rPr>
              <a:t> فوري </a:t>
            </a:r>
            <a:r>
              <a:rPr lang="en-US" sz="2000" dirty="0" err="1">
                <a:effectLst/>
                <a:latin typeface="Calibri" panose="020F0502020204030204" pitchFamily="34" charset="0"/>
                <a:cs typeface="Calibri" panose="020F0502020204030204" pitchFamily="34" charset="0"/>
              </a:rPr>
              <a:t>للضرر</a:t>
            </a:r>
            <a:endParaRPr lang="en-US" sz="2000" dirty="0">
              <a:effectLst/>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D67A95C4-4467-A25E-F1D6-516D5335A5D7}"/>
              </a:ext>
            </a:extLst>
          </p:cNvPr>
          <p:cNvSpPr txBox="1"/>
          <p:nvPr/>
        </p:nvSpPr>
        <p:spPr>
          <a:xfrm>
            <a:off x="1284061" y="3206084"/>
            <a:ext cx="2529505" cy="400110"/>
          </a:xfrm>
          <a:prstGeom prst="rect">
            <a:avLst/>
          </a:prstGeom>
          <a:noFill/>
        </p:spPr>
        <p:txBody>
          <a:bodyPr wrap="square" lIns="91440" tIns="45720" rIns="91440" bIns="45720" rtlCol="0" anchor="t">
            <a:spAutoFit/>
          </a:bodyPr>
          <a:lstStyle/>
          <a:p>
            <a:pPr algn="r" rtl="1"/>
            <a:r>
              <a:rPr lang="en-US" sz="2000" dirty="0" err="1">
                <a:effectLst/>
                <a:latin typeface="Calibri" panose="020F0502020204030204" pitchFamily="34" charset="0"/>
                <a:ea typeface="Helvetica Neue" panose="020B0604020202020204" charset="0"/>
                <a:cs typeface="Calibri" panose="020F0502020204030204" pitchFamily="34" charset="0"/>
              </a:rPr>
              <a:t>مطلوب</a:t>
            </a:r>
            <a:r>
              <a:rPr lang="en-US" sz="2000" dirty="0">
                <a:effectLst/>
                <a:latin typeface="Calibri" panose="020F0502020204030204" pitchFamily="34" charset="0"/>
                <a:ea typeface="Helvetica Neue" panose="020B0604020202020204" charset="0"/>
                <a:cs typeface="Calibri" panose="020F0502020204030204" pitchFamily="34" charset="0"/>
              </a:rPr>
              <a:t> </a:t>
            </a:r>
            <a:r>
              <a:rPr lang="en-US" sz="2000" dirty="0" err="1">
                <a:effectLst/>
                <a:latin typeface="Calibri" panose="020F0502020204030204" pitchFamily="34" charset="0"/>
                <a:ea typeface="Helvetica Neue" panose="020B0604020202020204" charset="0"/>
                <a:cs typeface="Calibri" panose="020F0502020204030204" pitchFamily="34" charset="0"/>
              </a:rPr>
              <a:t>استجابة</a:t>
            </a:r>
            <a:r>
              <a:rPr lang="en-US" sz="2000" dirty="0">
                <a:effectLst/>
                <a:latin typeface="Calibri" panose="020F0502020204030204" pitchFamily="34" charset="0"/>
                <a:ea typeface="Helvetica Neue" panose="020B0604020202020204" charset="0"/>
                <a:cs typeface="Calibri" panose="020F0502020204030204" pitchFamily="34" charset="0"/>
              </a:rPr>
              <a:t> </a:t>
            </a:r>
            <a:r>
              <a:rPr lang="en-US" sz="2000" dirty="0" err="1">
                <a:effectLst/>
                <a:latin typeface="Calibri" panose="020F0502020204030204" pitchFamily="34" charset="0"/>
                <a:ea typeface="Helvetica Neue" panose="020B0604020202020204" charset="0"/>
                <a:cs typeface="Calibri" panose="020F0502020204030204" pitchFamily="34" charset="0"/>
              </a:rPr>
              <a:t>ومتابعة</a:t>
            </a:r>
            <a:r>
              <a:rPr lang="en-US" sz="2000" dirty="0">
                <a:latin typeface="Calibri" panose="020F0502020204030204" pitchFamily="34" charset="0"/>
                <a:ea typeface="Helvetica Neue" panose="020B0604020202020204" charset="0"/>
                <a:cs typeface="Calibri" panose="020F0502020204030204" pitchFamily="34" charset="0"/>
              </a:rPr>
              <a:t> </a:t>
            </a:r>
            <a:endParaRPr lang="en-US" sz="2000" dirty="0">
              <a:effectLst/>
              <a:latin typeface="Calibri" panose="020F0502020204030204" pitchFamily="34" charset="0"/>
              <a:cs typeface="Calibri" panose="020F0502020204030204" pitchFamily="34" charset="0"/>
            </a:endParaRPr>
          </a:p>
        </p:txBody>
      </p:sp>
      <p:cxnSp>
        <p:nvCxnSpPr>
          <p:cNvPr id="22" name="Straight Arrow Connector 21">
            <a:extLst>
              <a:ext uri="{FF2B5EF4-FFF2-40B4-BE49-F238E27FC236}">
                <a16:creationId xmlns:a16="http://schemas.microsoft.com/office/drawing/2014/main" id="{189069CD-F394-9995-E455-298DCF8475C7}"/>
              </a:ext>
            </a:extLst>
          </p:cNvPr>
          <p:cNvCxnSpPr>
            <a:cxnSpLocks/>
          </p:cNvCxnSpPr>
          <p:nvPr/>
        </p:nvCxnSpPr>
        <p:spPr>
          <a:xfrm flipH="1">
            <a:off x="4101824" y="3600412"/>
            <a:ext cx="71133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DB6861C-2A99-0DD3-AAF1-8FCE2385B06D}"/>
              </a:ext>
            </a:extLst>
          </p:cNvPr>
          <p:cNvSpPr txBox="1"/>
          <p:nvPr/>
        </p:nvSpPr>
        <p:spPr>
          <a:xfrm>
            <a:off x="4871493" y="3206084"/>
            <a:ext cx="2193897" cy="1015663"/>
          </a:xfrm>
          <a:prstGeom prst="rect">
            <a:avLst/>
          </a:prstGeom>
          <a:noFill/>
        </p:spPr>
        <p:txBody>
          <a:bodyPr wrap="square" lIns="91440" tIns="45720" rIns="91440" bIns="45720" rtlCol="0" anchor="t">
            <a:spAutoFit/>
          </a:bodyPr>
          <a:lstStyle/>
          <a:p>
            <a:pPr algn="r" rtl="1"/>
            <a:r>
              <a:rPr lang="ar-SA" sz="2000" dirty="0">
                <a:effectLst/>
                <a:latin typeface="Calibri" panose="020F0502020204030204" pitchFamily="34" charset="0"/>
                <a:cs typeface="Calibri" panose="020F0502020204030204" pitchFamily="34" charset="0"/>
              </a:rPr>
              <a:t>تعرض الطفل للأذى أو لخطر الأذى في المستقبل</a:t>
            </a:r>
            <a:endParaRPr lang="en-US" sz="2000" dirty="0">
              <a:effectLst/>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FDEF6886-DCC5-59D5-DD98-FCF5A66B64AF}"/>
              </a:ext>
            </a:extLst>
          </p:cNvPr>
          <p:cNvSpPr txBox="1"/>
          <p:nvPr/>
        </p:nvSpPr>
        <p:spPr>
          <a:xfrm>
            <a:off x="1284061" y="4700968"/>
            <a:ext cx="2529505" cy="707886"/>
          </a:xfrm>
          <a:prstGeom prst="rect">
            <a:avLst/>
          </a:prstGeom>
          <a:noFill/>
        </p:spPr>
        <p:txBody>
          <a:bodyPr wrap="square" lIns="91440" tIns="45720" rIns="91440" bIns="45720" rtlCol="0" anchor="t">
            <a:spAutoFit/>
          </a:bodyPr>
          <a:lstStyle/>
          <a:p>
            <a:pPr algn="r" rtl="1"/>
            <a:r>
              <a:rPr lang="en-US" sz="2000" dirty="0" err="1">
                <a:effectLst/>
                <a:latin typeface="Calibri" panose="020F0502020204030204" pitchFamily="34" charset="0"/>
                <a:ea typeface="Helvetica Neue" panose="020B0604020202020204" charset="0"/>
                <a:cs typeface="Calibri" panose="020F0502020204030204" pitchFamily="34" charset="0"/>
              </a:rPr>
              <a:t>المراقبة</a:t>
            </a:r>
            <a:r>
              <a:rPr lang="en-US" sz="2000" dirty="0">
                <a:effectLst/>
                <a:latin typeface="Calibri" panose="020F0502020204030204" pitchFamily="34" charset="0"/>
                <a:ea typeface="Helvetica Neue" panose="020B0604020202020204" charset="0"/>
                <a:cs typeface="Calibri" panose="020F0502020204030204" pitchFamily="34" charset="0"/>
              </a:rPr>
              <a:t> </a:t>
            </a:r>
            <a:r>
              <a:rPr lang="en-US" sz="2000" dirty="0" err="1">
                <a:effectLst/>
                <a:latin typeface="Calibri" panose="020F0502020204030204" pitchFamily="34" charset="0"/>
                <a:ea typeface="Helvetica Neue" panose="020B0604020202020204" charset="0"/>
                <a:cs typeface="Calibri" panose="020F0502020204030204" pitchFamily="34" charset="0"/>
              </a:rPr>
              <a:t>المطلوبة</a:t>
            </a:r>
            <a:r>
              <a:rPr lang="en-US" sz="2000" dirty="0">
                <a:effectLst/>
                <a:latin typeface="Calibri" panose="020F0502020204030204" pitchFamily="34" charset="0"/>
                <a:ea typeface="Helvetica Neue" panose="020B0604020202020204" charset="0"/>
                <a:cs typeface="Calibri" panose="020F0502020204030204" pitchFamily="34" charset="0"/>
              </a:rPr>
              <a:t> </a:t>
            </a:r>
            <a:r>
              <a:rPr lang="en-US" sz="2000" dirty="0" err="1">
                <a:effectLst/>
                <a:latin typeface="Calibri" panose="020F0502020204030204" pitchFamily="34" charset="0"/>
                <a:ea typeface="Helvetica Neue" panose="020B0604020202020204" charset="0"/>
                <a:cs typeface="Calibri" panose="020F0502020204030204" pitchFamily="34" charset="0"/>
              </a:rPr>
              <a:t>لضمان</a:t>
            </a:r>
            <a:r>
              <a:rPr lang="en-US" sz="2000" dirty="0">
                <a:effectLst/>
                <a:latin typeface="Calibri" panose="020F0502020204030204" pitchFamily="34" charset="0"/>
                <a:ea typeface="Helvetica Neue" panose="020B0604020202020204" charset="0"/>
                <a:cs typeface="Calibri" panose="020F0502020204030204" pitchFamily="34" charset="0"/>
              </a:rPr>
              <a:t> </a:t>
            </a:r>
            <a:r>
              <a:rPr lang="en-US" sz="2000" dirty="0" err="1">
                <a:effectLst/>
                <a:latin typeface="Calibri" panose="020F0502020204030204" pitchFamily="34" charset="0"/>
                <a:ea typeface="Helvetica Neue" panose="020B0604020202020204" charset="0"/>
                <a:cs typeface="Calibri" panose="020F0502020204030204" pitchFamily="34" charset="0"/>
              </a:rPr>
              <a:t>إزالة</a:t>
            </a:r>
            <a:r>
              <a:rPr lang="en-US" sz="2000" dirty="0">
                <a:effectLst/>
                <a:latin typeface="Calibri" panose="020F0502020204030204" pitchFamily="34" charset="0"/>
                <a:ea typeface="Helvetica Neue" panose="020B0604020202020204" charset="0"/>
                <a:cs typeface="Calibri" panose="020F0502020204030204" pitchFamily="34" charset="0"/>
              </a:rPr>
              <a:t> </a:t>
            </a:r>
            <a:r>
              <a:rPr lang="en-US" sz="2000" dirty="0" err="1">
                <a:effectLst/>
                <a:latin typeface="Calibri" panose="020F0502020204030204" pitchFamily="34" charset="0"/>
                <a:ea typeface="Helvetica Neue" panose="020B0604020202020204" charset="0"/>
                <a:cs typeface="Calibri" panose="020F0502020204030204" pitchFamily="34" charset="0"/>
              </a:rPr>
              <a:t>مخاطر</a:t>
            </a:r>
            <a:r>
              <a:rPr lang="en-US" sz="2000" dirty="0">
                <a:effectLst/>
                <a:latin typeface="Calibri" panose="020F0502020204030204" pitchFamily="34" charset="0"/>
                <a:ea typeface="Helvetica Neue" panose="020B0604020202020204" charset="0"/>
                <a:cs typeface="Calibri" panose="020F0502020204030204" pitchFamily="34" charset="0"/>
              </a:rPr>
              <a:t> </a:t>
            </a:r>
            <a:r>
              <a:rPr lang="en-US" sz="2000" dirty="0" err="1">
                <a:effectLst/>
                <a:latin typeface="Calibri" panose="020F0502020204030204" pitchFamily="34" charset="0"/>
                <a:cs typeface="Calibri" panose="020F0502020204030204" pitchFamily="34" charset="0"/>
              </a:rPr>
              <a:t>الأذى</a:t>
            </a:r>
            <a:endParaRPr lang="en-BE" sz="200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26" name="Straight Arrow Connector 25">
            <a:extLst>
              <a:ext uri="{FF2B5EF4-FFF2-40B4-BE49-F238E27FC236}">
                <a16:creationId xmlns:a16="http://schemas.microsoft.com/office/drawing/2014/main" id="{B768DC9E-DABD-923C-6267-2639478AF868}"/>
              </a:ext>
            </a:extLst>
          </p:cNvPr>
          <p:cNvCxnSpPr>
            <a:cxnSpLocks/>
          </p:cNvCxnSpPr>
          <p:nvPr/>
        </p:nvCxnSpPr>
        <p:spPr>
          <a:xfrm flipH="1">
            <a:off x="4087378" y="5152798"/>
            <a:ext cx="68364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18D9732-33F7-373E-1F6E-17D0C8C99C38}"/>
              </a:ext>
            </a:extLst>
          </p:cNvPr>
          <p:cNvSpPr txBox="1"/>
          <p:nvPr/>
        </p:nvSpPr>
        <p:spPr>
          <a:xfrm>
            <a:off x="4871493" y="4562468"/>
            <a:ext cx="2193897" cy="707886"/>
          </a:xfrm>
          <a:prstGeom prst="rect">
            <a:avLst/>
          </a:prstGeom>
          <a:noFill/>
        </p:spPr>
        <p:txBody>
          <a:bodyPr wrap="square" lIns="91440" tIns="45720" rIns="91440" bIns="45720" rtlCol="0" anchor="t">
            <a:spAutoFit/>
          </a:bodyPr>
          <a:lstStyle/>
          <a:p>
            <a:pPr algn="r" rtl="1"/>
            <a:r>
              <a:rPr lang="en-US" sz="2000" dirty="0" err="1">
                <a:effectLst/>
                <a:latin typeface="Calibri" panose="020F0502020204030204" pitchFamily="34" charset="0"/>
                <a:cs typeface="Calibri" panose="020F0502020204030204" pitchFamily="34" charset="0"/>
              </a:rPr>
              <a:t>قد</a:t>
            </a:r>
            <a:r>
              <a:rPr lang="en-US" sz="2000" dirty="0">
                <a:effectLst/>
                <a:latin typeface="Calibri" panose="020F0502020204030204" pitchFamily="34" charset="0"/>
                <a:cs typeface="Calibri" panose="020F0502020204030204" pitchFamily="34" charset="0"/>
              </a:rPr>
              <a:t> </a:t>
            </a:r>
            <a:r>
              <a:rPr lang="en-US" sz="2000" dirty="0" err="1">
                <a:effectLst/>
                <a:latin typeface="Calibri" panose="020F0502020204030204" pitchFamily="34" charset="0"/>
                <a:cs typeface="Calibri" panose="020F0502020204030204" pitchFamily="34" charset="0"/>
              </a:rPr>
              <a:t>يتعرض</a:t>
            </a:r>
            <a:r>
              <a:rPr lang="en-US" sz="2000" dirty="0">
                <a:effectLst/>
                <a:latin typeface="Calibri" panose="020F0502020204030204" pitchFamily="34" charset="0"/>
                <a:cs typeface="Calibri" panose="020F0502020204030204" pitchFamily="34" charset="0"/>
              </a:rPr>
              <a:t> </a:t>
            </a:r>
            <a:r>
              <a:rPr lang="en-US" sz="2000" dirty="0" err="1">
                <a:effectLst/>
                <a:latin typeface="Calibri" panose="020F0502020204030204" pitchFamily="34" charset="0"/>
                <a:cs typeface="Calibri" panose="020F0502020204030204" pitchFamily="34" charset="0"/>
              </a:rPr>
              <a:t>الطفل</a:t>
            </a:r>
            <a:r>
              <a:rPr lang="en-US" sz="2000" dirty="0">
                <a:effectLst/>
                <a:latin typeface="Calibri" panose="020F0502020204030204" pitchFamily="34" charset="0"/>
                <a:cs typeface="Calibri" panose="020F0502020204030204" pitchFamily="34" charset="0"/>
              </a:rPr>
              <a:t> </a:t>
            </a:r>
            <a:r>
              <a:rPr lang="en-US" sz="2000" dirty="0" err="1">
                <a:effectLst/>
                <a:latin typeface="Calibri" panose="020F0502020204030204" pitchFamily="34" charset="0"/>
                <a:cs typeface="Calibri" panose="020F0502020204030204" pitchFamily="34" charset="0"/>
              </a:rPr>
              <a:t>لخطر</a:t>
            </a:r>
            <a:r>
              <a:rPr lang="en-US" sz="2000" dirty="0">
                <a:effectLst/>
                <a:latin typeface="Calibri" panose="020F0502020204030204" pitchFamily="34" charset="0"/>
                <a:cs typeface="Calibri" panose="020F0502020204030204" pitchFamily="34" charset="0"/>
              </a:rPr>
              <a:t> </a:t>
            </a:r>
            <a:r>
              <a:rPr lang="en-US" sz="2000" dirty="0" err="1">
                <a:effectLst/>
                <a:latin typeface="Calibri" panose="020F0502020204030204" pitchFamily="34" charset="0"/>
                <a:cs typeface="Calibri" panose="020F0502020204030204" pitchFamily="34" charset="0"/>
              </a:rPr>
              <a:t>الأذى</a:t>
            </a:r>
            <a:endParaRPr lang="en-US" sz="2000" dirty="0">
              <a:effectLst/>
              <a:latin typeface="Calibri" panose="020F0502020204030204" pitchFamily="34" charset="0"/>
              <a:cs typeface="Calibri" panose="020F0502020204030204" pitchFamily="34" charset="0"/>
            </a:endParaRPr>
          </a:p>
        </p:txBody>
      </p:sp>
      <p:sp>
        <p:nvSpPr>
          <p:cNvPr id="28" name="Freeform: Shape 27">
            <a:extLst>
              <a:ext uri="{FF2B5EF4-FFF2-40B4-BE49-F238E27FC236}">
                <a16:creationId xmlns:a16="http://schemas.microsoft.com/office/drawing/2014/main" id="{53861C83-85E5-298E-BA91-CF622CFD80C5}"/>
              </a:ext>
            </a:extLst>
          </p:cNvPr>
          <p:cNvSpPr/>
          <p:nvPr/>
        </p:nvSpPr>
        <p:spPr>
          <a:xfrm>
            <a:off x="9843052" y="1851690"/>
            <a:ext cx="281119" cy="507173"/>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bg1"/>
              </a:solidFill>
            </a:endParaRPr>
          </a:p>
        </p:txBody>
      </p:sp>
      <p:sp>
        <p:nvSpPr>
          <p:cNvPr id="29" name="Freeform: Shape 28">
            <a:extLst>
              <a:ext uri="{FF2B5EF4-FFF2-40B4-BE49-F238E27FC236}">
                <a16:creationId xmlns:a16="http://schemas.microsoft.com/office/drawing/2014/main" id="{ABB2A72D-FA66-8022-BEBD-CEE1B25470D2}"/>
              </a:ext>
            </a:extLst>
          </p:cNvPr>
          <p:cNvSpPr/>
          <p:nvPr/>
        </p:nvSpPr>
        <p:spPr>
          <a:xfrm>
            <a:off x="10234936" y="1851690"/>
            <a:ext cx="281119" cy="507173"/>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solidFill>
                <a:schemeClr val="bg1"/>
              </a:solidFill>
            </a:endParaRPr>
          </a:p>
        </p:txBody>
      </p:sp>
      <p:sp>
        <p:nvSpPr>
          <p:cNvPr id="30" name="Freeform: Shape 29">
            <a:extLst>
              <a:ext uri="{FF2B5EF4-FFF2-40B4-BE49-F238E27FC236}">
                <a16:creationId xmlns:a16="http://schemas.microsoft.com/office/drawing/2014/main" id="{C90D85A3-7CBC-0F1A-7A10-623547727F7E}"/>
              </a:ext>
            </a:extLst>
          </p:cNvPr>
          <p:cNvSpPr/>
          <p:nvPr/>
        </p:nvSpPr>
        <p:spPr>
          <a:xfrm>
            <a:off x="10626820" y="1851690"/>
            <a:ext cx="281119" cy="507173"/>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1" name="Freeform: Shape 30">
            <a:extLst>
              <a:ext uri="{FF2B5EF4-FFF2-40B4-BE49-F238E27FC236}">
                <a16:creationId xmlns:a16="http://schemas.microsoft.com/office/drawing/2014/main" id="{4019818E-36F5-C18E-9849-383E1EED0A01}"/>
              </a:ext>
            </a:extLst>
          </p:cNvPr>
          <p:cNvSpPr/>
          <p:nvPr/>
        </p:nvSpPr>
        <p:spPr>
          <a:xfrm>
            <a:off x="9843052" y="3456246"/>
            <a:ext cx="281119" cy="507173"/>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bg1"/>
              </a:solidFill>
            </a:endParaRPr>
          </a:p>
        </p:txBody>
      </p:sp>
      <p:sp>
        <p:nvSpPr>
          <p:cNvPr id="33" name="Freeform: Shape 32">
            <a:extLst>
              <a:ext uri="{FF2B5EF4-FFF2-40B4-BE49-F238E27FC236}">
                <a16:creationId xmlns:a16="http://schemas.microsoft.com/office/drawing/2014/main" id="{9F25C3CB-4960-832A-A31A-B763805AD2B0}"/>
              </a:ext>
            </a:extLst>
          </p:cNvPr>
          <p:cNvSpPr/>
          <p:nvPr/>
        </p:nvSpPr>
        <p:spPr>
          <a:xfrm>
            <a:off x="10234936" y="3456246"/>
            <a:ext cx="281119" cy="507173"/>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solidFill>
                <a:schemeClr val="bg1"/>
              </a:solidFill>
            </a:endParaRPr>
          </a:p>
        </p:txBody>
      </p:sp>
      <p:sp>
        <p:nvSpPr>
          <p:cNvPr id="34" name="Freeform: Shape 33">
            <a:extLst>
              <a:ext uri="{FF2B5EF4-FFF2-40B4-BE49-F238E27FC236}">
                <a16:creationId xmlns:a16="http://schemas.microsoft.com/office/drawing/2014/main" id="{56A22AFF-AD68-574E-7061-A703C6977ABE}"/>
              </a:ext>
            </a:extLst>
          </p:cNvPr>
          <p:cNvSpPr/>
          <p:nvPr/>
        </p:nvSpPr>
        <p:spPr>
          <a:xfrm>
            <a:off x="9843052" y="4930003"/>
            <a:ext cx="281119" cy="507173"/>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solidFill>
                <a:schemeClr val="bg1"/>
              </a:solidFill>
            </a:endParaRPr>
          </a:p>
        </p:txBody>
      </p:sp>
    </p:spTree>
    <p:extLst>
      <p:ext uri="{BB962C8B-B14F-4D97-AF65-F5344CB8AC3E}">
        <p14:creationId xmlns:p14="http://schemas.microsoft.com/office/powerpoint/2010/main" val="29787795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76150A-156B-428E-B871-27A66313D97F}"/>
              </a:ext>
            </a:extLst>
          </p:cNvPr>
          <p:cNvSpPr/>
          <p:nvPr/>
        </p:nvSpPr>
        <p:spPr>
          <a:xfrm>
            <a:off x="167326" y="0"/>
            <a:ext cx="12192000" cy="9855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lstStyle/>
          <a:p>
            <a:pPr rtl="1"/>
            <a:r>
              <a:rPr lang="en-CA" dirty="0" err="1">
                <a:latin typeface="Calibri" panose="020F0502020204030204" pitchFamily="34" charset="0"/>
                <a:cs typeface="Calibri" panose="020F0502020204030204" pitchFamily="34" charset="0"/>
              </a:rPr>
              <a:t>نقاط</a:t>
            </a:r>
            <a:r>
              <a:rPr lang="en-CA" dirty="0">
                <a:latin typeface="Calibri" panose="020F0502020204030204" pitchFamily="34" charset="0"/>
                <a:cs typeface="Calibri" panose="020F0502020204030204" pitchFamily="34" charset="0"/>
              </a:rPr>
              <a:t> </a:t>
            </a:r>
            <a:r>
              <a:rPr lang="en-CA" dirty="0" err="1">
                <a:latin typeface="Calibri" panose="020F0502020204030204" pitchFamily="34" charset="0"/>
                <a:cs typeface="Calibri" panose="020F0502020204030204" pitchFamily="34" charset="0"/>
              </a:rPr>
              <a:t>التعلم</a:t>
            </a:r>
            <a:r>
              <a:rPr lang="en-CA" dirty="0">
                <a:latin typeface="Calibri" panose="020F0502020204030204" pitchFamily="34" charset="0"/>
                <a:cs typeface="Calibri" panose="020F0502020204030204" pitchFamily="34" charset="0"/>
              </a:rPr>
              <a:t> </a:t>
            </a:r>
            <a:r>
              <a:rPr lang="en-CA" dirty="0" err="1">
                <a:latin typeface="Calibri" panose="020F0502020204030204" pitchFamily="34" charset="0"/>
                <a:cs typeface="Calibri" panose="020F0502020204030204" pitchFamily="34" charset="0"/>
              </a:rPr>
              <a:t>الأساسية</a:t>
            </a:r>
            <a:endParaRPr lang="en-CA" dirty="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71865365-E0D2-4F1C-94B2-26F808C53A89}"/>
              </a:ext>
            </a:extLst>
          </p:cNvPr>
          <p:cNvSpPr txBox="1"/>
          <p:nvPr/>
        </p:nvSpPr>
        <p:spPr>
          <a:xfrm>
            <a:off x="7876317" y="3593413"/>
            <a:ext cx="2569758" cy="1163139"/>
          </a:xfrm>
          <a:prstGeom prst="rect">
            <a:avLst/>
          </a:prstGeom>
          <a:noFill/>
        </p:spPr>
        <p:txBody>
          <a:bodyPr wrap="square">
            <a:spAutoFit/>
          </a:bodyPr>
          <a:lstStyle/>
          <a:p>
            <a:pPr lvl="0" algn="ctr" rtl="1">
              <a:lnSpc>
                <a:spcPct val="107000"/>
              </a:lnSpc>
            </a:pPr>
            <a:r>
              <a:rPr lang="en-US" sz="2200" dirty="0">
                <a:effectLst/>
                <a:latin typeface="Calibri" panose="020F0502020204030204" pitchFamily="34" charset="0"/>
                <a:ea typeface="Helvetica Neue"/>
                <a:cs typeface="Calibri" panose="020F0502020204030204" pitchFamily="34" charset="0"/>
              </a:rPr>
              <a:t>يتمثل دور أخصائي الحالة في تقليل عوامل الخطر وزيادة عوامل الحماية.</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0" name="5-Point Star 5">
            <a:extLst>
              <a:ext uri="{FF2B5EF4-FFF2-40B4-BE49-F238E27FC236}">
                <a16:creationId xmlns:a16="http://schemas.microsoft.com/office/drawing/2014/main" id="{CA51DE7D-C4EB-4482-B9BD-8251CB38B67D}"/>
              </a:ext>
            </a:extLst>
          </p:cNvPr>
          <p:cNvSpPr/>
          <p:nvPr/>
        </p:nvSpPr>
        <p:spPr>
          <a:xfrm>
            <a:off x="2671923" y="2123544"/>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61" name="5-Point Star 5">
            <a:extLst>
              <a:ext uri="{FF2B5EF4-FFF2-40B4-BE49-F238E27FC236}">
                <a16:creationId xmlns:a16="http://schemas.microsoft.com/office/drawing/2014/main" id="{ABD8A883-982A-4318-B4F5-7858ABDA3C3D}"/>
              </a:ext>
            </a:extLst>
          </p:cNvPr>
          <p:cNvSpPr/>
          <p:nvPr/>
        </p:nvSpPr>
        <p:spPr>
          <a:xfrm>
            <a:off x="5737546" y="2123544"/>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 name="5-Point Star 5">
            <a:extLst>
              <a:ext uri="{FF2B5EF4-FFF2-40B4-BE49-F238E27FC236}">
                <a16:creationId xmlns:a16="http://schemas.microsoft.com/office/drawing/2014/main" id="{5B9082EC-4D48-D49F-E509-C14FC6FD2CB0}"/>
              </a:ext>
            </a:extLst>
          </p:cNvPr>
          <p:cNvSpPr/>
          <p:nvPr/>
        </p:nvSpPr>
        <p:spPr>
          <a:xfrm>
            <a:off x="8486867" y="2123544"/>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 name="TextBox 2">
            <a:extLst>
              <a:ext uri="{FF2B5EF4-FFF2-40B4-BE49-F238E27FC236}">
                <a16:creationId xmlns:a16="http://schemas.microsoft.com/office/drawing/2014/main" id="{AA0B0552-3A4A-5022-814D-6A4E64B7F396}"/>
              </a:ext>
            </a:extLst>
          </p:cNvPr>
          <p:cNvSpPr txBox="1"/>
          <p:nvPr/>
        </p:nvSpPr>
        <p:spPr>
          <a:xfrm>
            <a:off x="1912824" y="3593412"/>
            <a:ext cx="2569758" cy="1163139"/>
          </a:xfrm>
          <a:prstGeom prst="rect">
            <a:avLst/>
          </a:prstGeom>
          <a:noFill/>
        </p:spPr>
        <p:txBody>
          <a:bodyPr wrap="square" lIns="91440" tIns="45720" rIns="91440" bIns="45720" anchor="t">
            <a:spAutoFit/>
          </a:bodyPr>
          <a:lstStyle/>
          <a:p>
            <a:pPr lvl="0" algn="ctr" rtl="1">
              <a:lnSpc>
                <a:spcPct val="107000"/>
              </a:lnSpc>
            </a:pPr>
            <a:r>
              <a:rPr lang="en-GB" sz="2200" dirty="0">
                <a:latin typeface="Calibri" panose="020F0502020204030204" pitchFamily="34" charset="0"/>
                <a:ea typeface="Helvetica Neue"/>
                <a:cs typeface="Calibri" panose="020F0502020204030204" pitchFamily="34" charset="0"/>
              </a:rPr>
              <a:t>يتم تحديد المخاطر بناءً على تفاعل عوامل الحماية وعوامل الخطر.</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5">
            <a:extLst>
              <a:ext uri="{FF2B5EF4-FFF2-40B4-BE49-F238E27FC236}">
                <a16:creationId xmlns:a16="http://schemas.microsoft.com/office/drawing/2014/main" id="{300F6A6E-CB6E-7FE1-5300-B1CC09B37408}"/>
              </a:ext>
            </a:extLst>
          </p:cNvPr>
          <p:cNvSpPr txBox="1"/>
          <p:nvPr/>
        </p:nvSpPr>
        <p:spPr>
          <a:xfrm>
            <a:off x="5119236" y="3600224"/>
            <a:ext cx="2288180" cy="798680"/>
          </a:xfrm>
          <a:prstGeom prst="rect">
            <a:avLst/>
          </a:prstGeom>
          <a:noFill/>
        </p:spPr>
        <p:txBody>
          <a:bodyPr wrap="square" lIns="91440" tIns="45720" rIns="91440" bIns="45720" anchor="t">
            <a:spAutoFit/>
          </a:bodyPr>
          <a:lstStyle/>
          <a:p>
            <a:pPr lvl="0" algn="ctr" rtl="1">
              <a:lnSpc>
                <a:spcPct val="107000"/>
              </a:lnSpc>
              <a:spcAft>
                <a:spcPts val="800"/>
              </a:spcAft>
              <a:buClr>
                <a:srgbClr val="000000"/>
              </a:buClr>
            </a:pPr>
            <a:r>
              <a:rPr lang="en-US" sz="2200" dirty="0">
                <a:effectLst/>
                <a:latin typeface="Calibri" panose="020F0502020204030204" pitchFamily="34" charset="0"/>
                <a:ea typeface="Helvetica Neue"/>
                <a:cs typeface="Calibri" panose="020F0502020204030204" pitchFamily="34" charset="0"/>
              </a:rPr>
              <a:t>المرونة هي القوة الفردية</a:t>
            </a:r>
            <a:r>
              <a:rPr lang="en-US" sz="2200" dirty="0">
                <a:effectLst/>
                <a:latin typeface="Arial" panose="020B0604020202020204" pitchFamily="34" charset="0"/>
                <a:ea typeface="Helvetica Neue"/>
                <a:cs typeface="Arial" panose="020B0604020202020204" pitchFamily="34" charset="0"/>
              </a:rPr>
              <a:t>.</a:t>
            </a:r>
            <a:endParaRPr lang="en-US" sz="2200" dirty="0">
              <a:effectLst/>
              <a:latin typeface="Arial" panose="020B0604020202020204" pitchFamily="34" charset="0"/>
              <a:ea typeface="Noto Sans Symbols"/>
              <a:cs typeface="Arial" panose="020B0604020202020204" pitchFamily="34" charset="0"/>
            </a:endParaRPr>
          </a:p>
        </p:txBody>
      </p:sp>
    </p:spTree>
    <p:extLst>
      <p:ext uri="{BB962C8B-B14F-4D97-AF65-F5344CB8AC3E}">
        <p14:creationId xmlns:p14="http://schemas.microsoft.com/office/powerpoint/2010/main" val="4177593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9A8973E7-837F-4916-A240-A7C83473C34F}"/>
              </a:ext>
            </a:extLst>
          </p:cNvPr>
          <p:cNvGrpSpPr/>
          <p:nvPr/>
        </p:nvGrpSpPr>
        <p:grpSpPr>
          <a:xfrm>
            <a:off x="10460132" y="4950714"/>
            <a:ext cx="931738" cy="1250542"/>
            <a:chOff x="5673592" y="7611394"/>
            <a:chExt cx="814830" cy="1093633"/>
          </a:xfrm>
          <a:solidFill>
            <a:schemeClr val="bg1"/>
          </a:solidFill>
        </p:grpSpPr>
        <p:sp>
          <p:nvSpPr>
            <p:cNvPr id="80" name="Round Same Side Corner Rectangle 35">
              <a:extLst>
                <a:ext uri="{FF2B5EF4-FFF2-40B4-BE49-F238E27FC236}">
                  <a16:creationId xmlns:a16="http://schemas.microsoft.com/office/drawing/2014/main" id="{FFDF5AD3-2BF0-4D20-93FF-962616076736}"/>
                </a:ext>
              </a:extLst>
            </p:cNvPr>
            <p:cNvSpPr/>
            <p:nvPr/>
          </p:nvSpPr>
          <p:spPr>
            <a:xfrm>
              <a:off x="5675993" y="8360881"/>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81" name="Oval 80">
              <a:extLst>
                <a:ext uri="{FF2B5EF4-FFF2-40B4-BE49-F238E27FC236}">
                  <a16:creationId xmlns:a16="http://schemas.microsoft.com/office/drawing/2014/main" id="{E936668E-41E2-49B6-B6FA-4E2260D21762}"/>
                </a:ext>
              </a:extLst>
            </p:cNvPr>
            <p:cNvSpPr/>
            <p:nvPr/>
          </p:nvSpPr>
          <p:spPr>
            <a:xfrm>
              <a:off x="5673592" y="7977240"/>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82" name="Round Same Side Corner Rectangle 37">
              <a:extLst>
                <a:ext uri="{FF2B5EF4-FFF2-40B4-BE49-F238E27FC236}">
                  <a16:creationId xmlns:a16="http://schemas.microsoft.com/office/drawing/2014/main" id="{05DDCCD0-2018-4A7A-88E0-2468D3D3403A}"/>
                </a:ext>
              </a:extLst>
            </p:cNvPr>
            <p:cNvSpPr/>
            <p:nvPr/>
          </p:nvSpPr>
          <p:spPr>
            <a:xfrm>
              <a:off x="6163413" y="7995034"/>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83" name="Oval 82">
              <a:extLst>
                <a:ext uri="{FF2B5EF4-FFF2-40B4-BE49-F238E27FC236}">
                  <a16:creationId xmlns:a16="http://schemas.microsoft.com/office/drawing/2014/main" id="{553015DC-837A-48D3-BE52-28171E5C6A30}"/>
                </a:ext>
              </a:extLst>
            </p:cNvPr>
            <p:cNvSpPr/>
            <p:nvPr/>
          </p:nvSpPr>
          <p:spPr>
            <a:xfrm>
              <a:off x="6161012" y="7611394"/>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84" name="Round Same Side Corner Rectangle 43">
              <a:extLst>
                <a:ext uri="{FF2B5EF4-FFF2-40B4-BE49-F238E27FC236}">
                  <a16:creationId xmlns:a16="http://schemas.microsoft.com/office/drawing/2014/main" id="{C4A5BAB2-1F1F-407F-BE18-441D4468894A}"/>
                </a:ext>
              </a:extLst>
            </p:cNvPr>
            <p:cNvSpPr/>
            <p:nvPr/>
          </p:nvSpPr>
          <p:spPr>
            <a:xfrm rot="12859561">
              <a:off x="6099610" y="8091090"/>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85" name="Round Same Side Corner Rectangle 44">
              <a:extLst>
                <a:ext uri="{FF2B5EF4-FFF2-40B4-BE49-F238E27FC236}">
                  <a16:creationId xmlns:a16="http://schemas.microsoft.com/office/drawing/2014/main" id="{7D953569-25F4-4F92-BB99-AB27BDB3CE02}"/>
                </a:ext>
              </a:extLst>
            </p:cNvPr>
            <p:cNvSpPr/>
            <p:nvPr/>
          </p:nvSpPr>
          <p:spPr>
            <a:xfrm rot="14101202">
              <a:off x="5992187" y="8234266"/>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sp>
        <p:nvSpPr>
          <p:cNvPr id="4" name="Title 3">
            <a:extLst>
              <a:ext uri="{FF2B5EF4-FFF2-40B4-BE49-F238E27FC236}">
                <a16:creationId xmlns:a16="http://schemas.microsoft.com/office/drawing/2014/main" id="{BA17EAA9-0757-4E70-857A-CCB621E253F9}"/>
              </a:ext>
            </a:extLst>
          </p:cNvPr>
          <p:cNvSpPr>
            <a:spLocks noGrp="1"/>
          </p:cNvSpPr>
          <p:nvPr>
            <p:ph type="title"/>
          </p:nvPr>
        </p:nvSpPr>
        <p:spPr>
          <a:xfrm>
            <a:off x="1661965" y="2476102"/>
            <a:ext cx="2808067" cy="1905796"/>
          </a:xfrm>
        </p:spPr>
        <p:txBody>
          <a:bodyPr/>
          <a:lstStyle/>
          <a:p>
            <a:pPr algn="r" rtl="1"/>
            <a:r>
              <a:rPr lang="en-CA" dirty="0" err="1">
                <a:latin typeface="Calibri" panose="020F0502020204030204" pitchFamily="34" charset="0"/>
                <a:cs typeface="Calibri" panose="020F0502020204030204" pitchFamily="34" charset="0"/>
              </a:rPr>
              <a:t>الوحدة</a:t>
            </a:r>
            <a:r>
              <a:rPr lang="en-CA" dirty="0">
                <a:latin typeface="Calibri" panose="020F0502020204030204" pitchFamily="34" charset="0"/>
                <a:cs typeface="Calibri" panose="020F0502020204030204" pitchFamily="34" charset="0"/>
              </a:rPr>
              <a:t> </a:t>
            </a:r>
            <a:r>
              <a:rPr lang="ar-SA" dirty="0">
                <a:latin typeface="Calibri" panose="020F0502020204030204" pitchFamily="34" charset="0"/>
                <a:cs typeface="Calibri" panose="020F0502020204030204" pitchFamily="34" charset="0"/>
              </a:rPr>
              <a:t>١</a:t>
            </a:r>
            <a:r>
              <a:rPr lang="en-CA" dirty="0">
                <a:latin typeface="Calibri" panose="020F0502020204030204" pitchFamily="34" charset="0"/>
                <a:cs typeface="Calibri" panose="020F0502020204030204" pitchFamily="34" charset="0"/>
              </a:rPr>
              <a:t> الهدف</a:t>
            </a:r>
          </a:p>
        </p:txBody>
      </p:sp>
      <p:sp>
        <p:nvSpPr>
          <p:cNvPr id="11" name="TextBox 10">
            <a:extLst>
              <a:ext uri="{FF2B5EF4-FFF2-40B4-BE49-F238E27FC236}">
                <a16:creationId xmlns:a16="http://schemas.microsoft.com/office/drawing/2014/main" id="{E24EEE1C-BE7F-4B6C-BA92-E8B3F36132B2}"/>
              </a:ext>
            </a:extLst>
          </p:cNvPr>
          <p:cNvSpPr txBox="1"/>
          <p:nvPr/>
        </p:nvSpPr>
        <p:spPr>
          <a:xfrm>
            <a:off x="5647232" y="2476102"/>
            <a:ext cx="5000092" cy="2062103"/>
          </a:xfrm>
          <a:prstGeom prst="rect">
            <a:avLst/>
          </a:prstGeom>
          <a:noFill/>
        </p:spPr>
        <p:txBody>
          <a:bodyPr wrap="square" lIns="91440" tIns="45720" rIns="91440" bIns="45720" anchor="t">
            <a:spAutoFit/>
          </a:bodyPr>
          <a:lstStyle/>
          <a:p>
            <a:pPr algn="r" rtl="1"/>
            <a:r>
              <a:rPr lang="ar-SA" sz="3200" b="1" dirty="0">
                <a:solidFill>
                  <a:schemeClr val="bg1"/>
                </a:solidFill>
                <a:latin typeface="Calibri" panose="020F0502020204030204" pitchFamily="34" charset="0"/>
                <a:ea typeface="Calibri" panose="020F0502020204030204" pitchFamily="34" charset="0"/>
                <a:cs typeface="Calibri" panose="020F0502020204030204" pitchFamily="34" charset="0"/>
              </a:rPr>
              <a:t>لاستكشاف جوهر حماية الطفل</a:t>
            </a:r>
          </a:p>
          <a:p>
            <a:pPr algn="r" rtl="1"/>
            <a:r>
              <a:rPr lang="ar-SA" sz="3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و </a:t>
            </a:r>
            <a:r>
              <a:rPr lang="ar-SA" sz="3200" b="1" dirty="0">
                <a:solidFill>
                  <a:schemeClr val="bg1"/>
                </a:solidFill>
                <a:latin typeface="Calibri" panose="020F0502020204030204" pitchFamily="34" charset="0"/>
                <a:ea typeface="Calibri" panose="020F0502020204030204" pitchFamily="34" charset="0"/>
                <a:cs typeface="Calibri" panose="020F0502020204030204" pitchFamily="34" charset="0"/>
              </a:rPr>
              <a:t>نمو الطفل الذي يمكن تطبيقه لتحقيق نتائج حماية الطفل أثناء إدارة الحالة </a:t>
            </a:r>
            <a:endParaRPr lang="en-US" sz="3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11184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3000" b="1" dirty="0" err="1">
                <a:solidFill>
                  <a:schemeClr val="bg1"/>
                </a:solidFill>
                <a:latin typeface="Calibri" panose="020F0502020204030204" pitchFamily="34" charset="0"/>
                <a:cs typeface="Calibri" panose="020F0502020204030204" pitchFamily="34" charset="0"/>
              </a:rPr>
              <a:t>الجلسة</a:t>
            </a:r>
            <a:r>
              <a:rPr lang="en-CA" sz="3000" b="1" dirty="0">
                <a:solidFill>
                  <a:schemeClr val="bg1"/>
                </a:solidFill>
                <a:latin typeface="Calibri" panose="020F0502020204030204" pitchFamily="34" charset="0"/>
                <a:cs typeface="Calibri" panose="020F0502020204030204" pitchFamily="34" charset="0"/>
              </a:rPr>
              <a:t> </a:t>
            </a:r>
            <a:r>
              <a:rPr lang="ar-SA" sz="2400" b="1" dirty="0">
                <a:solidFill>
                  <a:schemeClr val="bg1"/>
                </a:solidFill>
                <a:latin typeface="Calibri" panose="020F0502020204030204" pitchFamily="34" charset="0"/>
                <a:cs typeface="Calibri" panose="020F0502020204030204" pitchFamily="34" charset="0"/>
              </a:rPr>
              <a:t>٦</a:t>
            </a:r>
            <a:endParaRPr lang="en-CA" sz="2400" b="1" dirty="0">
              <a:solidFill>
                <a:schemeClr val="bg1"/>
              </a:solidFill>
              <a:latin typeface="Calibri" panose="020F0502020204030204" pitchFamily="34" charset="0"/>
              <a:cs typeface="Calibri" panose="020F0502020204030204" pitchFamily="34" charset="0"/>
            </a:endParaRPr>
          </a:p>
          <a:p>
            <a:pPr algn="r" rtl="1"/>
            <a:br>
              <a:rPr lang="en-CA" b="1" dirty="0">
                <a:solidFill>
                  <a:schemeClr val="bg1"/>
                </a:solidFill>
                <a:latin typeface="Garamond"/>
              </a:rPr>
            </a:br>
            <a:r>
              <a:rPr lang="en-US" sz="5400" b="1" dirty="0" err="1">
                <a:solidFill>
                  <a:schemeClr val="bg1"/>
                </a:solidFill>
                <a:latin typeface="Calibri" panose="020F0502020204030204" pitchFamily="34" charset="0"/>
                <a:cs typeface="Calibri" panose="020F0502020204030204" pitchFamily="34" charset="0"/>
              </a:rPr>
              <a:t>إغلاق</a:t>
            </a:r>
            <a:r>
              <a:rPr lang="ar-SA" sz="5400" b="1" dirty="0">
                <a:solidFill>
                  <a:schemeClr val="bg1"/>
                </a:solidFill>
                <a:latin typeface="Calibri" panose="020F0502020204030204" pitchFamily="34" charset="0"/>
                <a:cs typeface="Calibri" panose="020F0502020204030204" pitchFamily="34" charset="0"/>
              </a:rPr>
              <a:t> الوحدة</a:t>
            </a:r>
            <a:endParaRPr lang="en-US" sz="5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19567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FE94-8837-47DD-B69B-6BA207F449F6}"/>
              </a:ext>
            </a:extLst>
          </p:cNvPr>
          <p:cNvSpPr>
            <a:spLocks noGrp="1"/>
          </p:cNvSpPr>
          <p:nvPr>
            <p:ph type="title"/>
          </p:nvPr>
        </p:nvSpPr>
        <p:spPr/>
        <p:txBody>
          <a:bodyPr/>
          <a:lstStyle/>
          <a:p>
            <a:pPr rtl="1"/>
            <a:r>
              <a:rPr lang="en-CA" dirty="0">
                <a:latin typeface="Calibri" panose="020F0502020204030204" pitchFamily="34" charset="0"/>
                <a:cs typeface="Calibri" panose="020F0502020204030204" pitchFamily="34" charset="0"/>
              </a:rPr>
              <a:t>نهاية </a:t>
            </a:r>
            <a:r>
              <a:rPr lang="en-CA" dirty="0" err="1">
                <a:latin typeface="Calibri" panose="020F0502020204030204" pitchFamily="34" charset="0"/>
                <a:cs typeface="Calibri" panose="020F0502020204030204" pitchFamily="34" charset="0"/>
              </a:rPr>
              <a:t>الوحدة</a:t>
            </a:r>
            <a:r>
              <a:rPr lang="en-CA" dirty="0">
                <a:latin typeface="Calibri" panose="020F0502020204030204" pitchFamily="34" charset="0"/>
                <a:cs typeface="Calibri" panose="020F0502020204030204" pitchFamily="34" charset="0"/>
              </a:rPr>
              <a:t> </a:t>
            </a:r>
            <a:r>
              <a:rPr lang="ar-SA" dirty="0">
                <a:latin typeface="Calibri" panose="020F0502020204030204" pitchFamily="34" charset="0"/>
                <a:cs typeface="Calibri" panose="020F0502020204030204" pitchFamily="34" charset="0"/>
              </a:rPr>
              <a:t>الأولى</a:t>
            </a:r>
            <a:endParaRPr lang="en-CA"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1700D139-B0B0-4E4A-88BB-998B6070EC4A}"/>
              </a:ext>
            </a:extLst>
          </p:cNvPr>
          <p:cNvSpPr/>
          <p:nvPr/>
        </p:nvSpPr>
        <p:spPr>
          <a:xfrm>
            <a:off x="1384531" y="2631440"/>
            <a:ext cx="2821709" cy="2611120"/>
          </a:xfrm>
          <a:prstGeom prst="wedgeRoundRectCallout">
            <a:avLst>
              <a:gd name="adj1" fmla="val -62814"/>
              <a:gd name="adj2" fmla="val -19017"/>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07000"/>
              </a:lnSpc>
              <a:spcAft>
                <a:spcPts val="800"/>
              </a:spcAft>
              <a:tabLst>
                <a:tab pos="457200" algn="l"/>
              </a:tabLst>
            </a:pPr>
            <a:r>
              <a:rPr lang="ar-SA" sz="3200" dirty="0">
                <a:solidFill>
                  <a:schemeClr val="tx1"/>
                </a:solidFill>
                <a:latin typeface="Calibri" panose="020F0502020204030204" pitchFamily="34" charset="0"/>
                <a:ea typeface="Calibri" panose="020F0502020204030204" pitchFamily="34" charset="0"/>
                <a:cs typeface="Calibri" panose="020F0502020204030204" pitchFamily="34" charset="0"/>
              </a:rPr>
              <a:t>الختام</a:t>
            </a:r>
            <a:endPar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peech Bubble: Rectangle with Corners Rounded 4">
            <a:extLst>
              <a:ext uri="{FF2B5EF4-FFF2-40B4-BE49-F238E27FC236}">
                <a16:creationId xmlns:a16="http://schemas.microsoft.com/office/drawing/2014/main" id="{3B6194EF-B0B4-447F-906C-A0C21B8F1E5B}"/>
              </a:ext>
            </a:extLst>
          </p:cNvPr>
          <p:cNvSpPr/>
          <p:nvPr/>
        </p:nvSpPr>
        <p:spPr>
          <a:xfrm>
            <a:off x="4828771" y="2631440"/>
            <a:ext cx="2821709" cy="2611120"/>
          </a:xfrm>
          <a:prstGeom prst="wedgeRoundRectCallout">
            <a:avLst>
              <a:gd name="adj1" fmla="val -19246"/>
              <a:gd name="adj2" fmla="val 59595"/>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07000"/>
              </a:lnSpc>
              <a:spcAft>
                <a:spcPts val="800"/>
              </a:spcAft>
              <a:tabLst>
                <a:tab pos="457200" algn="l"/>
              </a:tabLst>
            </a:pP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التفكير</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و</a:t>
            </a:r>
            <a:r>
              <a:rPr lang="ar-SA" sz="3200" dirty="0">
                <a:solidFill>
                  <a:schemeClr val="tx1"/>
                </a:solidFill>
                <a:latin typeface="Calibri" panose="020F0502020204030204" pitchFamily="34" charset="0"/>
                <a:ea typeface="Calibri" panose="020F0502020204030204" pitchFamily="34" charset="0"/>
                <a:cs typeface="Calibri" panose="020F0502020204030204" pitchFamily="34" charset="0"/>
              </a:rPr>
              <a:t>التعليقات</a:t>
            </a:r>
            <a:endPar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Speech Bubble: Rectangle with Corners Rounded 5">
            <a:extLst>
              <a:ext uri="{FF2B5EF4-FFF2-40B4-BE49-F238E27FC236}">
                <a16:creationId xmlns:a16="http://schemas.microsoft.com/office/drawing/2014/main" id="{F1075244-453A-4068-AC78-81A8866099D5}"/>
              </a:ext>
            </a:extLst>
          </p:cNvPr>
          <p:cNvSpPr/>
          <p:nvPr/>
        </p:nvSpPr>
        <p:spPr>
          <a:xfrm>
            <a:off x="8273011" y="2631440"/>
            <a:ext cx="2821709" cy="2611120"/>
          </a:xfrm>
          <a:prstGeom prst="wedgeRoundRectCallout">
            <a:avLst>
              <a:gd name="adj1" fmla="val 59608"/>
              <a:gd name="adj2" fmla="val -20186"/>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07000"/>
              </a:lnSpc>
              <a:spcAft>
                <a:spcPts val="800"/>
              </a:spcAft>
              <a:tabLst>
                <a:tab pos="457200" algn="l"/>
              </a:tabLst>
            </a:pPr>
            <a:r>
              <a:rPr lang="en-GB"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مراجعة</a:t>
            </a:r>
            <a:r>
              <a:rPr lang="en-GB"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أهداف</a:t>
            </a:r>
            <a:r>
              <a:rPr lang="en-GB" sz="3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3200" dirty="0" err="1">
                <a:solidFill>
                  <a:schemeClr val="tx1"/>
                </a:solidFill>
                <a:latin typeface="Calibri" panose="020F0502020204030204" pitchFamily="34" charset="0"/>
                <a:ea typeface="Calibri" panose="020F0502020204030204" pitchFamily="34" charset="0"/>
                <a:cs typeface="Calibri" panose="020F0502020204030204" pitchFamily="34" charset="0"/>
              </a:rPr>
              <a:t>التعلم</a:t>
            </a:r>
            <a:endPar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69FE81EB-9708-8434-0B3F-21EB73E9C545}"/>
              </a:ext>
            </a:extLst>
          </p:cNvPr>
          <p:cNvGrpSpPr/>
          <p:nvPr/>
        </p:nvGrpSpPr>
        <p:grpSpPr>
          <a:xfrm>
            <a:off x="10228983" y="337468"/>
            <a:ext cx="1587872" cy="1368854"/>
            <a:chOff x="10228983" y="337468"/>
            <a:chExt cx="1587872" cy="1368854"/>
          </a:xfrm>
        </p:grpSpPr>
        <p:sp>
          <p:nvSpPr>
            <p:cNvPr id="17" name="Hexagon 16">
              <a:extLst>
                <a:ext uri="{FF2B5EF4-FFF2-40B4-BE49-F238E27FC236}">
                  <a16:creationId xmlns:a16="http://schemas.microsoft.com/office/drawing/2014/main" id="{0FFC78AC-E9AD-5DB6-7423-7A006DBEEFF1}"/>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18" name="Group 17">
              <a:extLst>
                <a:ext uri="{FF2B5EF4-FFF2-40B4-BE49-F238E27FC236}">
                  <a16:creationId xmlns:a16="http://schemas.microsoft.com/office/drawing/2014/main" id="{A20EEC04-EAF4-A0B5-98B3-36D925B9275F}"/>
                </a:ext>
              </a:extLst>
            </p:cNvPr>
            <p:cNvGrpSpPr/>
            <p:nvPr/>
          </p:nvGrpSpPr>
          <p:grpSpPr>
            <a:xfrm>
              <a:off x="10621771" y="762700"/>
              <a:ext cx="562136" cy="634675"/>
              <a:chOff x="760175" y="830142"/>
              <a:chExt cx="867619" cy="979579"/>
            </a:xfrm>
          </p:grpSpPr>
          <p:sp>
            <p:nvSpPr>
              <p:cNvPr id="22" name="Rectangle 21">
                <a:extLst>
                  <a:ext uri="{FF2B5EF4-FFF2-40B4-BE49-F238E27FC236}">
                    <a16:creationId xmlns:a16="http://schemas.microsoft.com/office/drawing/2014/main" id="{FD6324A0-35B8-EC93-2D5D-B54AA43AC87D}"/>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latin typeface="Arial" panose="020B0604020202020204" pitchFamily="34" charset="0"/>
                    <a:cs typeface="Arial" panose="020B0604020202020204" pitchFamily="34" charset="0"/>
                  </a:rPr>
                  <a:t>٢٠</a:t>
                </a:r>
                <a:endParaRPr lang="en-CA" b="1"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425C1500-7391-C85F-0B90-220DE9D51847}"/>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19" name="Group 18">
              <a:extLst>
                <a:ext uri="{FF2B5EF4-FFF2-40B4-BE49-F238E27FC236}">
                  <a16:creationId xmlns:a16="http://schemas.microsoft.com/office/drawing/2014/main" id="{E28CA5CF-FCCF-8E85-0BAD-D1927BEA3AD9}"/>
                </a:ext>
              </a:extLst>
            </p:cNvPr>
            <p:cNvGrpSpPr/>
            <p:nvPr/>
          </p:nvGrpSpPr>
          <p:grpSpPr>
            <a:xfrm>
              <a:off x="11325415" y="762701"/>
              <a:ext cx="182192" cy="634674"/>
              <a:chOff x="2121762" y="2323619"/>
              <a:chExt cx="200378" cy="825210"/>
            </a:xfrm>
          </p:grpSpPr>
          <p:sp>
            <p:nvSpPr>
              <p:cNvPr id="20" name="Isosceles Triangle 19">
                <a:extLst>
                  <a:ext uri="{FF2B5EF4-FFF2-40B4-BE49-F238E27FC236}">
                    <a16:creationId xmlns:a16="http://schemas.microsoft.com/office/drawing/2014/main" id="{32DDBA6A-DCDC-4190-20A5-1F7FD159CEC9}"/>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1" name="Rectangle 20">
                <a:extLst>
                  <a:ext uri="{FF2B5EF4-FFF2-40B4-BE49-F238E27FC236}">
                    <a16:creationId xmlns:a16="http://schemas.microsoft.com/office/drawing/2014/main" id="{08BD1CC3-5F7A-BEDD-BB58-C774C15A9DD1}"/>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spTree>
    <p:extLst>
      <p:ext uri="{BB962C8B-B14F-4D97-AF65-F5344CB8AC3E}">
        <p14:creationId xmlns:p14="http://schemas.microsoft.com/office/powerpoint/2010/main" val="12217360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7AB4D-03AE-F964-A555-9B05B625BE0B}"/>
              </a:ext>
            </a:extLst>
          </p:cNvPr>
          <p:cNvSpPr>
            <a:spLocks noGrp="1"/>
          </p:cNvSpPr>
          <p:nvPr>
            <p:ph type="title"/>
          </p:nvPr>
        </p:nvSpPr>
        <p:spPr/>
        <p:txBody>
          <a:bodyPr/>
          <a:lstStyle/>
          <a:p>
            <a:pPr rtl="1"/>
            <a:r>
              <a:rPr lang="ar-SA" dirty="0">
                <a:latin typeface="Calibri" panose="020F0502020204030204" pitchFamily="34" charset="0"/>
                <a:cs typeface="Calibri" panose="020F0502020204030204" pitchFamily="34" charset="0"/>
              </a:rPr>
              <a:t>العناية</a:t>
            </a:r>
            <a:r>
              <a:rPr lang="en-GB" dirty="0">
                <a:latin typeface="Calibri" panose="020F0502020204030204" pitchFamily="34" charset="0"/>
                <a:cs typeface="Calibri" panose="020F0502020204030204" pitchFamily="34" charset="0"/>
              </a:rPr>
              <a:t> </a:t>
            </a:r>
            <a:r>
              <a:rPr lang="ar-SA" dirty="0">
                <a:latin typeface="Calibri" panose="020F0502020204030204" pitchFamily="34" charset="0"/>
                <a:cs typeface="Calibri" panose="020F0502020204030204" pitchFamily="34" charset="0"/>
              </a:rPr>
              <a:t>ال</a:t>
            </a:r>
            <a:r>
              <a:rPr lang="en-GB" dirty="0" err="1">
                <a:latin typeface="Calibri" panose="020F0502020204030204" pitchFamily="34" charset="0"/>
                <a:cs typeface="Calibri" panose="020F0502020204030204" pitchFamily="34" charset="0"/>
              </a:rPr>
              <a:t>ذاتية</a:t>
            </a:r>
            <a:endParaRPr lang="en-BE" dirty="0">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89C382EB-0FF7-D0FB-8B9D-0AB268DE967A}"/>
              </a:ext>
            </a:extLst>
          </p:cNvPr>
          <p:cNvGrpSpPr/>
          <p:nvPr/>
        </p:nvGrpSpPr>
        <p:grpSpPr>
          <a:xfrm>
            <a:off x="4674820" y="2453495"/>
            <a:ext cx="2842360" cy="2539419"/>
            <a:chOff x="7466209" y="3816827"/>
            <a:chExt cx="933443" cy="833956"/>
          </a:xfrm>
        </p:grpSpPr>
        <p:sp>
          <p:nvSpPr>
            <p:cNvPr id="8" name="Heart 7">
              <a:extLst>
                <a:ext uri="{FF2B5EF4-FFF2-40B4-BE49-F238E27FC236}">
                  <a16:creationId xmlns:a16="http://schemas.microsoft.com/office/drawing/2014/main" id="{50D05E27-3166-A1C3-9B80-5CFC4F0625E4}"/>
                </a:ext>
              </a:extLst>
            </p:cNvPr>
            <p:cNvSpPr/>
            <p:nvPr/>
          </p:nvSpPr>
          <p:spPr>
            <a:xfrm>
              <a:off x="7466209" y="3816827"/>
              <a:ext cx="933443" cy="833956"/>
            </a:xfrm>
            <a:prstGeom prst="hear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9" name="Block Arc 8">
              <a:extLst>
                <a:ext uri="{FF2B5EF4-FFF2-40B4-BE49-F238E27FC236}">
                  <a16:creationId xmlns:a16="http://schemas.microsoft.com/office/drawing/2014/main" id="{9937ADCA-1822-AB22-E5B1-A2438C6BA7C3}"/>
                </a:ext>
              </a:extLst>
            </p:cNvPr>
            <p:cNvSpPr/>
            <p:nvPr/>
          </p:nvSpPr>
          <p:spPr>
            <a:xfrm rot="10800000">
              <a:off x="7779494" y="4160180"/>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solidFill>
                  <a:schemeClr val="tx1"/>
                </a:solidFill>
              </a:endParaRPr>
            </a:p>
          </p:txBody>
        </p:sp>
      </p:grpSp>
    </p:spTree>
    <p:extLst>
      <p:ext uri="{BB962C8B-B14F-4D97-AF65-F5344CB8AC3E}">
        <p14:creationId xmlns:p14="http://schemas.microsoft.com/office/powerpoint/2010/main" val="1447942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F5A7A33-2FD4-47B8-9BFB-7E6E4EA30D87}"/>
              </a:ext>
            </a:extLst>
          </p:cNvPr>
          <p:cNvCxnSpPr>
            <a:cxnSpLocks/>
          </p:cNvCxnSpPr>
          <p:nvPr/>
        </p:nvCxnSpPr>
        <p:spPr>
          <a:xfrm>
            <a:off x="10384404" y="519109"/>
            <a:ext cx="0" cy="568524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4EEE1C-BE7F-4B6C-BA92-E8B3F36132B2}"/>
              </a:ext>
            </a:extLst>
          </p:cNvPr>
          <p:cNvSpPr txBox="1"/>
          <p:nvPr/>
        </p:nvSpPr>
        <p:spPr>
          <a:xfrm>
            <a:off x="6169526" y="364966"/>
            <a:ext cx="3529822" cy="646331"/>
          </a:xfrm>
          <a:prstGeom prst="rect">
            <a:avLst/>
          </a:prstGeom>
          <a:noFill/>
        </p:spPr>
        <p:txBody>
          <a:bodyPr wrap="square">
            <a:spAutoFit/>
          </a:bodyPr>
          <a:lstStyle/>
          <a:p>
            <a:pPr marL="0" indent="0" algn="r" rtl="1">
              <a:buNone/>
            </a:pP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افتتاح الوحدة والدورة</a:t>
            </a:r>
          </a:p>
          <a:p>
            <a:pPr marL="0" indent="0" algn="r" rtl="1">
              <a:buNone/>
            </a:pPr>
            <a:r>
              <a:rPr lang="ar-SA" i="1" dirty="0">
                <a:solidFill>
                  <a:schemeClr val="bg1"/>
                </a:solidFill>
                <a:latin typeface="Calibri" panose="020F0502020204030204" pitchFamily="34" charset="0"/>
                <a:ea typeface="Calibri" panose="020F0502020204030204" pitchFamily="34" charset="0"/>
                <a:cs typeface="Calibri" panose="020F0502020204030204" pitchFamily="34" charset="0"/>
              </a:rPr>
              <a:t>٤٥ دقيقة</a:t>
            </a:r>
            <a:endParaRPr lang="en-US"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BFB386E-6551-4A1A-A6BB-9382E7E7FF5C}"/>
              </a:ext>
            </a:extLst>
          </p:cNvPr>
          <p:cNvSpPr txBox="1"/>
          <p:nvPr/>
        </p:nvSpPr>
        <p:spPr>
          <a:xfrm>
            <a:off x="6414610" y="1118066"/>
            <a:ext cx="3284738" cy="646331"/>
          </a:xfrm>
          <a:prstGeom prst="rect">
            <a:avLst/>
          </a:prstGeom>
          <a:noFill/>
        </p:spPr>
        <p:txBody>
          <a:bodyPr wrap="square">
            <a:spAutoFit/>
          </a:bodyPr>
          <a:lstStyle/>
          <a:p>
            <a:pPr marL="0" indent="0" algn="r" rtl="1">
              <a:buNone/>
            </a:pP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ما هي حماية الطفل؟</a:t>
            </a:r>
          </a:p>
          <a:p>
            <a:pPr marL="0" indent="0" algn="r" rtl="1">
              <a:buNone/>
            </a:pPr>
            <a:r>
              <a:rPr lang="en-US" i="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ساعة</a:t>
            </a:r>
            <a:r>
              <a:rPr lang="en-US"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ar-SA"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و ١٠ </a:t>
            </a:r>
            <a:r>
              <a:rPr lang="ar-SA" i="1" dirty="0">
                <a:solidFill>
                  <a:schemeClr val="bg1"/>
                </a:solidFill>
                <a:latin typeface="Calibri" panose="020F0502020204030204" pitchFamily="34" charset="0"/>
                <a:ea typeface="Calibri" panose="020F0502020204030204" pitchFamily="34" charset="0"/>
                <a:cs typeface="Calibri" panose="020F0502020204030204" pitchFamily="34" charset="0"/>
              </a:rPr>
              <a:t>دقائق</a:t>
            </a:r>
            <a:endParaRPr lang="en-US"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733F3946-B216-415C-9730-A510A95A13CA}"/>
              </a:ext>
            </a:extLst>
          </p:cNvPr>
          <p:cNvSpPr txBox="1"/>
          <p:nvPr/>
        </p:nvSpPr>
        <p:spPr>
          <a:xfrm>
            <a:off x="10291719" y="1799194"/>
            <a:ext cx="1349407" cy="400110"/>
          </a:xfrm>
          <a:prstGeom prst="rect">
            <a:avLst/>
          </a:prstGeom>
          <a:noFill/>
        </p:spPr>
        <p:txBody>
          <a:bodyPr wrap="square">
            <a:spAutoFit/>
          </a:bodyPr>
          <a:lstStyle/>
          <a:p>
            <a:pPr marL="0" indent="0" algn="r" rtl="1">
              <a:buNone/>
            </a:pPr>
            <a:r>
              <a:rPr lang="en-US" sz="2000" b="1" dirty="0">
                <a:solidFill>
                  <a:schemeClr val="bg1"/>
                </a:solidFill>
                <a:latin typeface="Arial" panose="020B0604020202020204" pitchFamily="34" charset="0"/>
                <a:ea typeface="Calibri" panose="020F0502020204030204" pitchFamily="34" charset="0"/>
                <a:cs typeface="Arial" panose="020B0604020202020204" pitchFamily="34" charset="0"/>
              </a:rPr>
              <a:t>استراحة</a:t>
            </a:r>
            <a:endParaRPr lang="en-US" sz="2000" b="1"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76BB8F9-C123-4183-92A9-C60157A708DC}"/>
              </a:ext>
            </a:extLst>
          </p:cNvPr>
          <p:cNvSpPr txBox="1"/>
          <p:nvPr/>
        </p:nvSpPr>
        <p:spPr>
          <a:xfrm>
            <a:off x="5712500" y="2290257"/>
            <a:ext cx="4113235" cy="923330"/>
          </a:xfrm>
          <a:prstGeom prst="rect">
            <a:avLst/>
          </a:prstGeom>
          <a:noFill/>
        </p:spPr>
        <p:txBody>
          <a:bodyPr wrap="square">
            <a:spAutoFit/>
          </a:bodyPr>
          <a:lstStyle/>
          <a:p>
            <a:pPr marL="0" indent="0" algn="r" rtl="1">
              <a:buNone/>
            </a:pP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كيف تؤثر بيئة الطفل على </a:t>
            </a:r>
            <a:r>
              <a:rPr lang="en-US" b="1" dirty="0" err="1">
                <a:solidFill>
                  <a:schemeClr val="bg1"/>
                </a:solidFill>
                <a:latin typeface="Calibri" panose="020F0502020204030204" pitchFamily="34" charset="0"/>
                <a:ea typeface="Calibri" panose="020F0502020204030204" pitchFamily="34" charset="0"/>
                <a:cs typeface="Calibri" panose="020F0502020204030204" pitchFamily="34" charset="0"/>
              </a:rPr>
              <a:t>سلامته</a:t>
            </a: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b="1" dirty="0" err="1">
                <a:solidFill>
                  <a:schemeClr val="bg1"/>
                </a:solidFill>
                <a:latin typeface="Calibri" panose="020F0502020204030204" pitchFamily="34" charset="0"/>
                <a:ea typeface="Calibri" panose="020F0502020204030204" pitchFamily="34" charset="0"/>
                <a:cs typeface="Calibri" panose="020F0502020204030204" pitchFamily="34" charset="0"/>
              </a:rPr>
              <a:t>ورفاه</a:t>
            </a:r>
            <a:r>
              <a:rPr lang="ar-SA" b="1" dirty="0">
                <a:solidFill>
                  <a:schemeClr val="bg1"/>
                </a:solidFill>
                <a:latin typeface="Calibri" panose="020F0502020204030204" pitchFamily="34" charset="0"/>
                <a:ea typeface="Calibri" panose="020F0502020204030204" pitchFamily="34" charset="0"/>
                <a:cs typeface="Calibri" panose="020F0502020204030204" pitchFamily="34" charset="0"/>
              </a:rPr>
              <a:t>ه</a:t>
            </a: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a:t>
            </a:r>
          </a:p>
          <a:p>
            <a:pPr algn="r" rtl="1"/>
            <a:r>
              <a:rPr lang="en-US"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ساعة </a:t>
            </a:r>
            <a:r>
              <a:rPr lang="en-US" i="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و</a:t>
            </a:r>
            <a:r>
              <a:rPr lang="en-US"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ar-SA" i="1" dirty="0">
                <a:solidFill>
                  <a:schemeClr val="bg1"/>
                </a:solidFill>
                <a:latin typeface="Calibri" panose="020F0502020204030204" pitchFamily="34" charset="0"/>
                <a:ea typeface="Calibri" panose="020F0502020204030204" pitchFamily="34" charset="0"/>
                <a:cs typeface="Calibri" panose="020F0502020204030204" pitchFamily="34" charset="0"/>
              </a:rPr>
              <a:t>٤٥ دقيقة</a:t>
            </a:r>
            <a:endParaRPr lang="en-US"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lgn="ctr" rtl="1">
              <a:buNone/>
            </a:pPr>
            <a:endPar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1ED7D59-DD7D-4D01-8768-ED10E5D40571}"/>
              </a:ext>
            </a:extLst>
          </p:cNvPr>
          <p:cNvSpPr txBox="1"/>
          <p:nvPr/>
        </p:nvSpPr>
        <p:spPr>
          <a:xfrm>
            <a:off x="10162846" y="3181484"/>
            <a:ext cx="1349407" cy="400110"/>
          </a:xfrm>
          <a:prstGeom prst="rect">
            <a:avLst/>
          </a:prstGeom>
          <a:noFill/>
        </p:spPr>
        <p:txBody>
          <a:bodyPr wrap="square">
            <a:spAutoFit/>
          </a:bodyPr>
          <a:lstStyle/>
          <a:p>
            <a:pPr marL="0" indent="0" algn="r" rtl="1">
              <a:buNone/>
            </a:pPr>
            <a:r>
              <a:rPr lang="ar-SA" sz="2000" b="1" dirty="0">
                <a:solidFill>
                  <a:schemeClr val="bg1"/>
                </a:solidFill>
                <a:latin typeface="Arial" panose="020B0604020202020204" pitchFamily="34" charset="0"/>
                <a:ea typeface="Calibri" panose="020F0502020204030204" pitchFamily="34" charset="0"/>
                <a:cs typeface="Arial" panose="020B0604020202020204" pitchFamily="34" charset="0"/>
              </a:rPr>
              <a:t>ال</a:t>
            </a:r>
            <a:r>
              <a:rPr lang="en-US" sz="2000" b="1" dirty="0" err="1">
                <a:solidFill>
                  <a:schemeClr val="bg1"/>
                </a:solidFill>
                <a:latin typeface="Arial" panose="020B0604020202020204" pitchFamily="34" charset="0"/>
                <a:ea typeface="Calibri" panose="020F0502020204030204" pitchFamily="34" charset="0"/>
                <a:cs typeface="Arial" panose="020B0604020202020204" pitchFamily="34" charset="0"/>
              </a:rPr>
              <a:t>غداء</a:t>
            </a:r>
            <a:endParaRPr lang="en-US" sz="2000" b="1"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9638F6D1-0A37-4F47-96E4-AEF2CAFF1F80}"/>
              </a:ext>
            </a:extLst>
          </p:cNvPr>
          <p:cNvSpPr txBox="1"/>
          <p:nvPr/>
        </p:nvSpPr>
        <p:spPr>
          <a:xfrm>
            <a:off x="10380282" y="4584843"/>
            <a:ext cx="1349407" cy="400110"/>
          </a:xfrm>
          <a:prstGeom prst="rect">
            <a:avLst/>
          </a:prstGeom>
          <a:noFill/>
        </p:spPr>
        <p:txBody>
          <a:bodyPr wrap="square">
            <a:spAutoFit/>
          </a:bodyPr>
          <a:lstStyle/>
          <a:p>
            <a:pPr marL="0" indent="0" algn="r" rtl="1">
              <a:buNone/>
            </a:pPr>
            <a:r>
              <a:rPr lang="en-US" sz="2000" b="1" dirty="0">
                <a:solidFill>
                  <a:schemeClr val="bg1"/>
                </a:solidFill>
                <a:latin typeface="Arial" panose="020B0604020202020204" pitchFamily="34" charset="0"/>
                <a:ea typeface="Calibri" panose="020F0502020204030204" pitchFamily="34" charset="0"/>
                <a:cs typeface="Arial" panose="020B0604020202020204" pitchFamily="34" charset="0"/>
              </a:rPr>
              <a:t>استراحة</a:t>
            </a:r>
            <a:endParaRPr lang="en-US" sz="2000" b="1"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E311838-E39D-459A-A218-83E02F1EE356}"/>
              </a:ext>
            </a:extLst>
          </p:cNvPr>
          <p:cNvSpPr txBox="1"/>
          <p:nvPr/>
        </p:nvSpPr>
        <p:spPr>
          <a:xfrm>
            <a:off x="6746979" y="5845851"/>
            <a:ext cx="3224991" cy="646331"/>
          </a:xfrm>
          <a:prstGeom prst="rect">
            <a:avLst/>
          </a:prstGeom>
          <a:noFill/>
        </p:spPr>
        <p:txBody>
          <a:bodyPr wrap="square">
            <a:spAutoFit/>
          </a:bodyPr>
          <a:lstStyle/>
          <a:p>
            <a:pPr marL="0" indent="0" algn="r" rtl="1">
              <a:buNone/>
            </a:pPr>
            <a:r>
              <a:rPr lang="en-US" b="1" dirty="0" err="1">
                <a:solidFill>
                  <a:schemeClr val="bg1"/>
                </a:solidFill>
                <a:latin typeface="Calibri" panose="020F0502020204030204" pitchFamily="34" charset="0"/>
                <a:ea typeface="Calibri" panose="020F0502020204030204" pitchFamily="34" charset="0"/>
                <a:cs typeface="Calibri" panose="020F0502020204030204" pitchFamily="34" charset="0"/>
              </a:rPr>
              <a:t>إغلاق</a:t>
            </a:r>
            <a:r>
              <a:rPr lang="ar-SA" b="1" dirty="0">
                <a:solidFill>
                  <a:schemeClr val="bg1"/>
                </a:solidFill>
                <a:latin typeface="Calibri" panose="020F0502020204030204" pitchFamily="34" charset="0"/>
                <a:ea typeface="Calibri" panose="020F0502020204030204" pitchFamily="34" charset="0"/>
                <a:cs typeface="Calibri" panose="020F0502020204030204" pitchFamily="34" charset="0"/>
              </a:rPr>
              <a:t> الوحدة</a:t>
            </a:r>
            <a:endParaRPr lang="en-US"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gn="r" rtl="1">
              <a:buNone/>
            </a:pPr>
            <a:r>
              <a:rPr lang="ar-SA" i="1" dirty="0">
                <a:solidFill>
                  <a:schemeClr val="bg1"/>
                </a:solidFill>
                <a:latin typeface="Calibri" panose="020F0502020204030204" pitchFamily="34" charset="0"/>
                <a:ea typeface="Calibri" panose="020F0502020204030204" pitchFamily="34" charset="0"/>
                <a:cs typeface="Calibri" panose="020F0502020204030204" pitchFamily="34" charset="0"/>
              </a:rPr>
              <a:t>٣٠</a:t>
            </a:r>
            <a:r>
              <a:rPr lang="en-US" i="1" dirty="0">
                <a:solidFill>
                  <a:schemeClr val="bg1"/>
                </a:solidFill>
                <a:latin typeface="Calibri" panose="020F0502020204030204" pitchFamily="34" charset="0"/>
                <a:ea typeface="Calibri" panose="020F0502020204030204" pitchFamily="34" charset="0"/>
                <a:cs typeface="Calibri" panose="020F0502020204030204" pitchFamily="34" charset="0"/>
              </a:rPr>
              <a:t> دقيقة</a:t>
            </a:r>
          </a:p>
        </p:txBody>
      </p:sp>
      <p:sp>
        <p:nvSpPr>
          <p:cNvPr id="25" name="Hexagon 24">
            <a:extLst>
              <a:ext uri="{FF2B5EF4-FFF2-40B4-BE49-F238E27FC236}">
                <a16:creationId xmlns:a16="http://schemas.microsoft.com/office/drawing/2014/main" id="{37D81114-568C-4AAA-9976-2EB696817307}"/>
              </a:ext>
            </a:extLst>
          </p:cNvPr>
          <p:cNvSpPr/>
          <p:nvPr/>
        </p:nvSpPr>
        <p:spPr>
          <a:xfrm rot="1782986">
            <a:off x="10216607" y="429121"/>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6" name="Hexagon 25">
            <a:extLst>
              <a:ext uri="{FF2B5EF4-FFF2-40B4-BE49-F238E27FC236}">
                <a16:creationId xmlns:a16="http://schemas.microsoft.com/office/drawing/2014/main" id="{F0ED0933-38E5-4291-92C0-36AAF9EA44E0}"/>
              </a:ext>
            </a:extLst>
          </p:cNvPr>
          <p:cNvSpPr/>
          <p:nvPr/>
        </p:nvSpPr>
        <p:spPr>
          <a:xfrm rot="1782986">
            <a:off x="10228701" y="1132943"/>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7" name="Hexagon 26">
            <a:extLst>
              <a:ext uri="{FF2B5EF4-FFF2-40B4-BE49-F238E27FC236}">
                <a16:creationId xmlns:a16="http://schemas.microsoft.com/office/drawing/2014/main" id="{5CC97698-DC01-431C-AEDD-1668768F0EEE}"/>
              </a:ext>
            </a:extLst>
          </p:cNvPr>
          <p:cNvSpPr/>
          <p:nvPr/>
        </p:nvSpPr>
        <p:spPr>
          <a:xfrm rot="1782986">
            <a:off x="10216606" y="1836765"/>
            <a:ext cx="335595" cy="289306"/>
          </a:xfrm>
          <a:prstGeom prst="hexagon">
            <a:avLst>
              <a:gd name="adj" fmla="val 2896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8" name="Hexagon 27">
            <a:extLst>
              <a:ext uri="{FF2B5EF4-FFF2-40B4-BE49-F238E27FC236}">
                <a16:creationId xmlns:a16="http://schemas.microsoft.com/office/drawing/2014/main" id="{BA5B85DC-E1FF-4A6D-8A92-F746BD9463B7}"/>
              </a:ext>
            </a:extLst>
          </p:cNvPr>
          <p:cNvSpPr/>
          <p:nvPr/>
        </p:nvSpPr>
        <p:spPr>
          <a:xfrm rot="1782986">
            <a:off x="10212485" y="2540587"/>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9" name="Hexagon 28">
            <a:extLst>
              <a:ext uri="{FF2B5EF4-FFF2-40B4-BE49-F238E27FC236}">
                <a16:creationId xmlns:a16="http://schemas.microsoft.com/office/drawing/2014/main" id="{6E790813-CBBC-4F6E-8474-FED90FEA223A}"/>
              </a:ext>
            </a:extLst>
          </p:cNvPr>
          <p:cNvSpPr/>
          <p:nvPr/>
        </p:nvSpPr>
        <p:spPr>
          <a:xfrm rot="1782986">
            <a:off x="10228702" y="3244409"/>
            <a:ext cx="335595" cy="289306"/>
          </a:xfrm>
          <a:prstGeom prst="hexagon">
            <a:avLst>
              <a:gd name="adj" fmla="val 2896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0" name="Hexagon 29">
            <a:extLst>
              <a:ext uri="{FF2B5EF4-FFF2-40B4-BE49-F238E27FC236}">
                <a16:creationId xmlns:a16="http://schemas.microsoft.com/office/drawing/2014/main" id="{23D8AA94-FFBD-4F15-A021-C7F67B4A9317}"/>
              </a:ext>
            </a:extLst>
          </p:cNvPr>
          <p:cNvSpPr/>
          <p:nvPr/>
        </p:nvSpPr>
        <p:spPr>
          <a:xfrm rot="1782986">
            <a:off x="10228702" y="3948231"/>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1" name="Hexagon 30">
            <a:extLst>
              <a:ext uri="{FF2B5EF4-FFF2-40B4-BE49-F238E27FC236}">
                <a16:creationId xmlns:a16="http://schemas.microsoft.com/office/drawing/2014/main" id="{1A21B561-6CC5-4F29-9E34-644CC16CF189}"/>
              </a:ext>
            </a:extLst>
          </p:cNvPr>
          <p:cNvSpPr/>
          <p:nvPr/>
        </p:nvSpPr>
        <p:spPr>
          <a:xfrm rot="1782986">
            <a:off x="10216608" y="4652053"/>
            <a:ext cx="335595" cy="289306"/>
          </a:xfrm>
          <a:prstGeom prst="hexagon">
            <a:avLst>
              <a:gd name="adj" fmla="val 2896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3" name="Hexagon 32">
            <a:extLst>
              <a:ext uri="{FF2B5EF4-FFF2-40B4-BE49-F238E27FC236}">
                <a16:creationId xmlns:a16="http://schemas.microsoft.com/office/drawing/2014/main" id="{7FB9D514-CF6E-41F3-A7D1-DE079B808ACA}"/>
              </a:ext>
            </a:extLst>
          </p:cNvPr>
          <p:cNvSpPr/>
          <p:nvPr/>
        </p:nvSpPr>
        <p:spPr>
          <a:xfrm rot="1782986">
            <a:off x="10216607" y="6059697"/>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028453" y="3198461"/>
            <a:ext cx="4015311" cy="562168"/>
          </a:xfrm>
        </p:spPr>
        <p:txBody>
          <a:bodyPr/>
          <a:lstStyle/>
          <a:p>
            <a:pPr rtl="1"/>
            <a:r>
              <a:rPr lang="ar-SA" dirty="0">
                <a:latin typeface="Calibri" panose="020F0502020204030204" pitchFamily="34" charset="0"/>
                <a:cs typeface="Calibri" panose="020F0502020204030204" pitchFamily="34" charset="0"/>
              </a:rPr>
              <a:t>الأجندة</a:t>
            </a:r>
            <a:endParaRPr lang="en-CA"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26DE32F5-3916-4B45-B24B-22D90E39110D}"/>
              </a:ext>
            </a:extLst>
          </p:cNvPr>
          <p:cNvSpPr txBox="1"/>
          <p:nvPr/>
        </p:nvSpPr>
        <p:spPr>
          <a:xfrm>
            <a:off x="5954170" y="3701740"/>
            <a:ext cx="3977836" cy="923330"/>
          </a:xfrm>
          <a:prstGeom prst="rect">
            <a:avLst/>
          </a:prstGeom>
          <a:noFill/>
        </p:spPr>
        <p:txBody>
          <a:bodyPr wrap="square">
            <a:spAutoFit/>
          </a:bodyPr>
          <a:lstStyle/>
          <a:p>
            <a:pPr marL="0" indent="0" algn="r" rtl="1">
              <a:buNone/>
            </a:pP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كيف تتكيف مع عمر الطفل ومرحلة نموه وقدراته؟</a:t>
            </a:r>
          </a:p>
          <a:p>
            <a:pPr marL="0" indent="0" algn="r" rtl="1">
              <a:buNone/>
            </a:pPr>
            <a:r>
              <a:rPr lang="en-US" i="1" dirty="0" err="1">
                <a:solidFill>
                  <a:schemeClr val="bg1"/>
                </a:solidFill>
                <a:latin typeface="Calibri" panose="020F0502020204030204" pitchFamily="34" charset="0"/>
                <a:ea typeface="Calibri" panose="020F0502020204030204" pitchFamily="34" charset="0"/>
                <a:cs typeface="Calibri" panose="020F0502020204030204" pitchFamily="34" charset="0"/>
              </a:rPr>
              <a:t>ساعة</a:t>
            </a:r>
            <a:r>
              <a:rPr lang="en-US" i="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i="1" dirty="0" err="1">
                <a:solidFill>
                  <a:schemeClr val="bg1"/>
                </a:solidFill>
                <a:latin typeface="Calibri" panose="020F0502020204030204" pitchFamily="34" charset="0"/>
                <a:ea typeface="Calibri" panose="020F0502020204030204" pitchFamily="34" charset="0"/>
                <a:cs typeface="Calibri" panose="020F0502020204030204" pitchFamily="34" charset="0"/>
              </a:rPr>
              <a:t>و</a:t>
            </a:r>
            <a:r>
              <a:rPr lang="ar-SA" i="1" dirty="0">
                <a:solidFill>
                  <a:schemeClr val="bg1"/>
                </a:solidFill>
                <a:latin typeface="Calibri" panose="020F0502020204030204" pitchFamily="34" charset="0"/>
                <a:ea typeface="Calibri" panose="020F0502020204030204" pitchFamily="34" charset="0"/>
                <a:cs typeface="Calibri" panose="020F0502020204030204" pitchFamily="34" charset="0"/>
              </a:rPr>
              <a:t>٢٠</a:t>
            </a:r>
            <a:r>
              <a:rPr lang="en-US" i="1" dirty="0">
                <a:solidFill>
                  <a:schemeClr val="bg1"/>
                </a:solidFill>
                <a:latin typeface="Calibri" panose="020F0502020204030204" pitchFamily="34" charset="0"/>
                <a:ea typeface="Calibri" panose="020F0502020204030204" pitchFamily="34" charset="0"/>
                <a:cs typeface="Calibri" panose="020F0502020204030204" pitchFamily="34" charset="0"/>
              </a:rPr>
              <a:t> دقيقة</a:t>
            </a:r>
            <a:endParaRPr lang="en-US"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F7DF174-DD64-C24D-8499-412E52E86536}"/>
              </a:ext>
            </a:extLst>
          </p:cNvPr>
          <p:cNvSpPr txBox="1"/>
          <p:nvPr/>
        </p:nvSpPr>
        <p:spPr>
          <a:xfrm>
            <a:off x="6184105" y="5069816"/>
            <a:ext cx="3745748" cy="646331"/>
          </a:xfrm>
          <a:prstGeom prst="rect">
            <a:avLst/>
          </a:prstGeom>
          <a:noFill/>
        </p:spPr>
        <p:txBody>
          <a:bodyPr wrap="square">
            <a:spAutoFit/>
          </a:bodyPr>
          <a:lstStyle/>
          <a:p>
            <a:pPr marL="0" indent="0" algn="r" rtl="1">
              <a:buNone/>
            </a:pP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ما هي مخاطر حماية الطفل؟</a:t>
            </a:r>
          </a:p>
          <a:p>
            <a:pPr marL="0" indent="0" algn="r" rtl="1">
              <a:buNone/>
            </a:pPr>
            <a:r>
              <a:rPr lang="en-US" i="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ساع</a:t>
            </a:r>
            <a:r>
              <a:rPr lang="ar-SA" i="1" dirty="0" err="1">
                <a:solidFill>
                  <a:schemeClr val="bg1"/>
                </a:solidFill>
                <a:latin typeface="Calibri" panose="020F0502020204030204" pitchFamily="34" charset="0"/>
                <a:ea typeface="Calibri" panose="020F0502020204030204" pitchFamily="34" charset="0"/>
                <a:cs typeface="Calibri" panose="020F0502020204030204" pitchFamily="34" charset="0"/>
              </a:rPr>
              <a:t>ة</a:t>
            </a:r>
            <a:r>
              <a:rPr lang="ar-SA" i="1" dirty="0">
                <a:solidFill>
                  <a:schemeClr val="bg1"/>
                </a:solidFill>
                <a:latin typeface="Calibri" panose="020F0502020204030204" pitchFamily="34" charset="0"/>
                <a:ea typeface="Calibri" panose="020F0502020204030204" pitchFamily="34" charset="0"/>
                <a:cs typeface="Calibri" panose="020F0502020204030204" pitchFamily="34" charset="0"/>
              </a:rPr>
              <a:t> و ١٥ دقيقة</a:t>
            </a:r>
            <a:endParaRPr lang="en-US"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Hexagon 2">
            <a:extLst>
              <a:ext uri="{FF2B5EF4-FFF2-40B4-BE49-F238E27FC236}">
                <a16:creationId xmlns:a16="http://schemas.microsoft.com/office/drawing/2014/main" id="{D11B2987-4AA6-E43E-F470-28BB9E6EF615}"/>
              </a:ext>
            </a:extLst>
          </p:cNvPr>
          <p:cNvSpPr/>
          <p:nvPr/>
        </p:nvSpPr>
        <p:spPr>
          <a:xfrm rot="1782986">
            <a:off x="10228702" y="5355875"/>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Tree>
    <p:extLst>
      <p:ext uri="{BB962C8B-B14F-4D97-AF65-F5344CB8AC3E}">
        <p14:creationId xmlns:p14="http://schemas.microsoft.com/office/powerpoint/2010/main" val="3090556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76150A-156B-428E-B871-27A66313D97F}"/>
              </a:ext>
            </a:extLst>
          </p:cNvPr>
          <p:cNvSpPr/>
          <p:nvPr/>
        </p:nvSpPr>
        <p:spPr>
          <a:xfrm>
            <a:off x="0" y="-1"/>
            <a:ext cx="12192000" cy="9855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nvGrpSpPr>
          <p:cNvPr id="30" name="Group 29">
            <a:extLst>
              <a:ext uri="{FF2B5EF4-FFF2-40B4-BE49-F238E27FC236}">
                <a16:creationId xmlns:a16="http://schemas.microsoft.com/office/drawing/2014/main" id="{2FA87734-F33C-42F9-AFC4-E386A99BDE55}"/>
              </a:ext>
            </a:extLst>
          </p:cNvPr>
          <p:cNvGrpSpPr/>
          <p:nvPr/>
        </p:nvGrpSpPr>
        <p:grpSpPr>
          <a:xfrm>
            <a:off x="3476678" y="1979002"/>
            <a:ext cx="5318750" cy="3224369"/>
            <a:chOff x="3400707" y="1772174"/>
            <a:chExt cx="5758105" cy="3737192"/>
          </a:xfrm>
        </p:grpSpPr>
        <p:sp>
          <p:nvSpPr>
            <p:cNvPr id="8" name="Oval 7">
              <a:extLst>
                <a:ext uri="{FF2B5EF4-FFF2-40B4-BE49-F238E27FC236}">
                  <a16:creationId xmlns:a16="http://schemas.microsoft.com/office/drawing/2014/main" id="{AFE8AC81-C1AC-42DE-ADFC-FE58C197735E}"/>
                </a:ext>
              </a:extLst>
            </p:cNvPr>
            <p:cNvSpPr/>
            <p:nvPr/>
          </p:nvSpPr>
          <p:spPr>
            <a:xfrm>
              <a:off x="3400707" y="2359766"/>
              <a:ext cx="1412240" cy="14122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9" name="Oval 8">
              <a:extLst>
                <a:ext uri="{FF2B5EF4-FFF2-40B4-BE49-F238E27FC236}">
                  <a16:creationId xmlns:a16="http://schemas.microsoft.com/office/drawing/2014/main" id="{0F0F2A43-C47C-4425-9E5E-7519AB73A156}"/>
                </a:ext>
              </a:extLst>
            </p:cNvPr>
            <p:cNvSpPr/>
            <p:nvPr/>
          </p:nvSpPr>
          <p:spPr>
            <a:xfrm>
              <a:off x="7746572" y="2359766"/>
              <a:ext cx="1412240" cy="14122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2" name="Round Same Side Corner Rectangle 21">
              <a:extLst>
                <a:ext uri="{FF2B5EF4-FFF2-40B4-BE49-F238E27FC236}">
                  <a16:creationId xmlns:a16="http://schemas.microsoft.com/office/drawing/2014/main" id="{6AA472BC-C06C-493A-8A84-41D8862ACCC8}"/>
                </a:ext>
              </a:extLst>
            </p:cNvPr>
            <p:cNvSpPr/>
            <p:nvPr/>
          </p:nvSpPr>
          <p:spPr>
            <a:xfrm>
              <a:off x="3400707" y="4048152"/>
              <a:ext cx="1335891" cy="1461214"/>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 name="Round Same Side Corner Rectangle 21">
              <a:extLst>
                <a:ext uri="{FF2B5EF4-FFF2-40B4-BE49-F238E27FC236}">
                  <a16:creationId xmlns:a16="http://schemas.microsoft.com/office/drawing/2014/main" id="{91945751-27E4-4D59-A13F-0CE948ED4B76}"/>
                </a:ext>
              </a:extLst>
            </p:cNvPr>
            <p:cNvSpPr/>
            <p:nvPr/>
          </p:nvSpPr>
          <p:spPr>
            <a:xfrm>
              <a:off x="7822921" y="4048152"/>
              <a:ext cx="1335891" cy="1461214"/>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6" name="Chord 25">
              <a:extLst>
                <a:ext uri="{FF2B5EF4-FFF2-40B4-BE49-F238E27FC236}">
                  <a16:creationId xmlns:a16="http://schemas.microsoft.com/office/drawing/2014/main" id="{4A889F80-E282-430A-B501-80A83D11C2AB}"/>
                </a:ext>
              </a:extLst>
            </p:cNvPr>
            <p:cNvSpPr/>
            <p:nvPr/>
          </p:nvSpPr>
          <p:spPr>
            <a:xfrm>
              <a:off x="4351095" y="2702772"/>
              <a:ext cx="771005" cy="771005"/>
            </a:xfrm>
            <a:prstGeom prst="chord">
              <a:avLst>
                <a:gd name="adj1" fmla="val 2700000"/>
                <a:gd name="adj2" fmla="val 97343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7" name="Chord 26">
              <a:extLst>
                <a:ext uri="{FF2B5EF4-FFF2-40B4-BE49-F238E27FC236}">
                  <a16:creationId xmlns:a16="http://schemas.microsoft.com/office/drawing/2014/main" id="{65847D0E-7BFC-4B43-BE28-7E2D2E6BE73A}"/>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8" name="Speech Bubble: Rectangle with Corners Rounded 27">
              <a:extLst>
                <a:ext uri="{FF2B5EF4-FFF2-40B4-BE49-F238E27FC236}">
                  <a16:creationId xmlns:a16="http://schemas.microsoft.com/office/drawing/2014/main" id="{7CF1E65C-4648-447F-8A63-F552CF06E25A}"/>
                </a:ext>
              </a:extLst>
            </p:cNvPr>
            <p:cNvSpPr/>
            <p:nvPr/>
          </p:nvSpPr>
          <p:spPr>
            <a:xfrm>
              <a:off x="5001335" y="1772174"/>
              <a:ext cx="1524000" cy="1175183"/>
            </a:xfrm>
            <a:prstGeom prst="wedgeRoundRect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9" name="Speech Bubble: Rectangle with Corners Rounded 28">
              <a:extLst>
                <a:ext uri="{FF2B5EF4-FFF2-40B4-BE49-F238E27FC236}">
                  <a16:creationId xmlns:a16="http://schemas.microsoft.com/office/drawing/2014/main" id="{38C7CD10-77E2-44A3-963A-966FC2718101}"/>
                </a:ext>
              </a:extLst>
            </p:cNvPr>
            <p:cNvSpPr/>
            <p:nvPr/>
          </p:nvSpPr>
          <p:spPr>
            <a:xfrm>
              <a:off x="6034184" y="2500682"/>
              <a:ext cx="1524000" cy="1175183"/>
            </a:xfrm>
            <a:prstGeom prst="wedgeRoundRectCallout">
              <a:avLst>
                <a:gd name="adj1" fmla="val 59833"/>
                <a:gd name="adj2" fmla="val 21866"/>
                <a:gd name="adj3" fmla="val 16667"/>
              </a:avLst>
            </a:prstGeom>
            <a:solidFill>
              <a:schemeClr val="accent2">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pPr rtl="1"/>
            <a:r>
              <a:rPr lang="en-CA" dirty="0">
                <a:highlight>
                  <a:srgbClr val="FFFF00"/>
                </a:highlight>
                <a:latin typeface="Calibri" panose="020F0502020204030204" pitchFamily="34" charset="0"/>
                <a:cs typeface="Calibri" panose="020F0502020204030204" pitchFamily="34" charset="0"/>
              </a:rPr>
              <a:t>لكي </a:t>
            </a:r>
            <a:r>
              <a:rPr lang="en-CA" dirty="0" err="1">
                <a:highlight>
                  <a:srgbClr val="FFFF00"/>
                </a:highlight>
                <a:latin typeface="Calibri" panose="020F0502020204030204" pitchFamily="34" charset="0"/>
                <a:cs typeface="Calibri" panose="020F0502020204030204" pitchFamily="34" charset="0"/>
              </a:rPr>
              <a:t>نتعرف</a:t>
            </a:r>
            <a:r>
              <a:rPr lang="en-CA" dirty="0">
                <a:highlight>
                  <a:srgbClr val="FFFF00"/>
                </a:highlight>
                <a:latin typeface="Calibri" panose="020F0502020204030204" pitchFamily="34" charset="0"/>
                <a:cs typeface="Calibri" panose="020F0502020204030204" pitchFamily="34" charset="0"/>
              </a:rPr>
              <a:t> </a:t>
            </a:r>
            <a:r>
              <a:rPr lang="en-CA" dirty="0" err="1">
                <a:highlight>
                  <a:srgbClr val="FFFF00"/>
                </a:highlight>
                <a:latin typeface="Calibri" panose="020F0502020204030204" pitchFamily="34" charset="0"/>
                <a:cs typeface="Calibri" panose="020F0502020204030204" pitchFamily="34" charset="0"/>
              </a:rPr>
              <a:t>عل</a:t>
            </a:r>
            <a:r>
              <a:rPr lang="ar-SA" dirty="0" err="1">
                <a:highlight>
                  <a:srgbClr val="FFFF00"/>
                </a:highlight>
                <a:latin typeface="Calibri" panose="020F0502020204030204" pitchFamily="34" charset="0"/>
                <a:cs typeface="Calibri" panose="020F0502020204030204" pitchFamily="34" charset="0"/>
              </a:rPr>
              <a:t>ى</a:t>
            </a:r>
            <a:r>
              <a:rPr lang="en-CA" dirty="0">
                <a:highlight>
                  <a:srgbClr val="FFFF00"/>
                </a:highlight>
                <a:latin typeface="Calibri" panose="020F0502020204030204" pitchFamily="34" charset="0"/>
                <a:cs typeface="Calibri" panose="020F0502020204030204" pitchFamily="34" charset="0"/>
              </a:rPr>
              <a:t> </a:t>
            </a:r>
            <a:r>
              <a:rPr lang="en-CA" dirty="0" err="1">
                <a:highlight>
                  <a:srgbClr val="FFFF00"/>
                </a:highlight>
                <a:latin typeface="Calibri" panose="020F0502020204030204" pitchFamily="34" charset="0"/>
                <a:cs typeface="Calibri" panose="020F0502020204030204" pitchFamily="34" charset="0"/>
              </a:rPr>
              <a:t>بعض</a:t>
            </a:r>
            <a:r>
              <a:rPr lang="ar-SA" dirty="0" err="1">
                <a:highlight>
                  <a:srgbClr val="FFFF00"/>
                </a:highlight>
                <a:latin typeface="Calibri" panose="020F0502020204030204" pitchFamily="34" charset="0"/>
                <a:cs typeface="Calibri" panose="020F0502020204030204" pitchFamily="34" charset="0"/>
              </a:rPr>
              <a:t>نا</a:t>
            </a:r>
            <a:r>
              <a:rPr lang="ar-SA" dirty="0">
                <a:highlight>
                  <a:srgbClr val="FFFF00"/>
                </a:highlight>
                <a:latin typeface="Calibri" panose="020F0502020204030204" pitchFamily="34" charset="0"/>
                <a:cs typeface="Calibri" panose="020F0502020204030204" pitchFamily="34" charset="0"/>
              </a:rPr>
              <a:t> البعض</a:t>
            </a:r>
            <a:endParaRPr lang="en-CA"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0702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76150A-156B-428E-B871-27A66313D97F}"/>
              </a:ext>
            </a:extLst>
          </p:cNvPr>
          <p:cNvSpPr/>
          <p:nvPr/>
        </p:nvSpPr>
        <p:spPr>
          <a:xfrm>
            <a:off x="0" y="-1"/>
            <a:ext cx="12192000" cy="9855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4" name="Title 13">
            <a:extLst>
              <a:ext uri="{FF2B5EF4-FFF2-40B4-BE49-F238E27FC236}">
                <a16:creationId xmlns:a16="http://schemas.microsoft.com/office/drawing/2014/main" id="{21524DF6-3064-4780-AD95-8663A829F41A}"/>
              </a:ext>
            </a:extLst>
          </p:cNvPr>
          <p:cNvSpPr>
            <a:spLocks noGrp="1"/>
          </p:cNvSpPr>
          <p:nvPr>
            <p:ph type="title"/>
          </p:nvPr>
        </p:nvSpPr>
        <p:spPr/>
        <p:txBody>
          <a:bodyPr/>
          <a:lstStyle/>
          <a:p>
            <a:pPr rtl="1"/>
            <a:r>
              <a:rPr lang="en-CA" dirty="0" err="1">
                <a:latin typeface="Calibri" panose="020F0502020204030204" pitchFamily="34" charset="0"/>
                <a:cs typeface="Calibri" panose="020F0502020204030204" pitchFamily="34" charset="0"/>
              </a:rPr>
              <a:t>اتفاقية</a:t>
            </a:r>
            <a:r>
              <a:rPr lang="en-CA" dirty="0">
                <a:latin typeface="Calibri" panose="020F0502020204030204" pitchFamily="34" charset="0"/>
                <a:cs typeface="Calibri" panose="020F0502020204030204" pitchFamily="34" charset="0"/>
              </a:rPr>
              <a:t> </a:t>
            </a:r>
            <a:r>
              <a:rPr lang="ar-SA" dirty="0">
                <a:latin typeface="Calibri" panose="020F0502020204030204" pitchFamily="34" charset="0"/>
                <a:cs typeface="Calibri" panose="020F0502020204030204" pitchFamily="34" charset="0"/>
              </a:rPr>
              <a:t>ال</a:t>
            </a:r>
            <a:r>
              <a:rPr lang="en-CA" dirty="0" err="1">
                <a:latin typeface="Calibri" panose="020F0502020204030204" pitchFamily="34" charset="0"/>
                <a:cs typeface="Calibri" panose="020F0502020204030204" pitchFamily="34" charset="0"/>
              </a:rPr>
              <a:t>تعلم</a:t>
            </a:r>
            <a:endParaRPr lang="en-CA"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E60CD926-AEF6-1978-308E-AFCD31431A98}"/>
              </a:ext>
            </a:extLst>
          </p:cNvPr>
          <p:cNvSpPr txBox="1"/>
          <p:nvPr/>
        </p:nvSpPr>
        <p:spPr>
          <a:xfrm>
            <a:off x="1076844" y="2165363"/>
            <a:ext cx="3361556" cy="2677656"/>
          </a:xfrm>
          <a:prstGeom prst="rect">
            <a:avLst/>
          </a:prstGeom>
          <a:noFill/>
        </p:spPr>
        <p:txBody>
          <a:bodyPr wrap="square" lIns="91440" tIns="45720" rIns="91440" bIns="45720" rtlCol="0" anchor="t">
            <a:spAutoFit/>
          </a:bodyPr>
          <a:lstStyle/>
          <a:p>
            <a:pPr algn="r" rtl="1"/>
            <a:r>
              <a:rPr lang="en-GB" sz="2800" dirty="0">
                <a:latin typeface="Calibri" panose="020F0502020204030204" pitchFamily="34" charset="0"/>
                <a:cs typeface="Calibri" panose="020F0502020204030204" pitchFamily="34" charset="0"/>
              </a:rPr>
              <a:t>من المهم أن تشعر</a:t>
            </a:r>
          </a:p>
          <a:p>
            <a:pPr algn="r" rtl="1"/>
            <a:endParaRPr lang="en-GB" sz="2800" dirty="0">
              <a:latin typeface="Calibri" panose="020F0502020204030204" pitchFamily="34" charset="0"/>
              <a:cs typeface="Calibri" panose="020F0502020204030204" pitchFamily="34" charset="0"/>
            </a:endParaRPr>
          </a:p>
          <a:p>
            <a:pPr marL="457200" indent="-457200" algn="r" rtl="1">
              <a:buFont typeface="Arial" panose="020B0604020202020204" pitchFamily="34" charset="0"/>
              <a:buChar char="•"/>
            </a:pPr>
            <a:r>
              <a:rPr lang="ar-SA" sz="2800" dirty="0">
                <a:latin typeface="Calibri" panose="020F0502020204030204" pitchFamily="34" charset="0"/>
                <a:cs typeface="Calibri" panose="020F0502020204030204" pitchFamily="34" charset="0"/>
              </a:rPr>
              <a:t>بالأمان</a:t>
            </a:r>
            <a:endParaRPr lang="en-GB" sz="2800" dirty="0">
              <a:latin typeface="Calibri" panose="020F0502020204030204" pitchFamily="34" charset="0"/>
              <a:cs typeface="Calibri" panose="020F0502020204030204" pitchFamily="34" charset="0"/>
            </a:endParaRPr>
          </a:p>
          <a:p>
            <a:pPr marL="457200" indent="-457200" algn="r" rtl="1">
              <a:buFont typeface="Arial" panose="020B0604020202020204" pitchFamily="34" charset="0"/>
              <a:buChar char="•"/>
            </a:pPr>
            <a:r>
              <a:rPr lang="ar-SA" sz="2800" dirty="0">
                <a:latin typeface="Calibri" panose="020F0502020204030204" pitchFamily="34" charset="0"/>
                <a:cs typeface="Calibri" panose="020F0502020204030204" pitchFamily="34" charset="0"/>
              </a:rPr>
              <a:t>بالراحة</a:t>
            </a:r>
            <a:endParaRPr lang="en-GB" sz="2800" dirty="0">
              <a:latin typeface="Calibri" panose="020F0502020204030204" pitchFamily="34" charset="0"/>
              <a:cs typeface="Calibri" panose="020F0502020204030204" pitchFamily="34" charset="0"/>
            </a:endParaRPr>
          </a:p>
          <a:p>
            <a:pPr marL="457200" indent="-457200" algn="r" rtl="1">
              <a:buFont typeface="Arial" panose="020B0604020202020204" pitchFamily="34" charset="0"/>
              <a:buChar char="•"/>
            </a:pPr>
            <a:r>
              <a:rPr lang="ar-SA" sz="2800" dirty="0">
                <a:latin typeface="Calibri" panose="020F0502020204030204" pitchFamily="34" charset="0"/>
                <a:cs typeface="Calibri" panose="020F0502020204030204" pitchFamily="34" charset="0"/>
              </a:rPr>
              <a:t>بالقبول</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و</a:t>
            </a:r>
            <a:r>
              <a:rPr lang="ar-SA" sz="2800" dirty="0">
                <a:latin typeface="Calibri" panose="020F0502020204030204" pitchFamily="34" charset="0"/>
                <a:cs typeface="Calibri" panose="020F0502020204030204" pitchFamily="34" charset="0"/>
              </a:rPr>
              <a:t>الاحترام</a:t>
            </a:r>
            <a:endParaRPr lang="en-GB" sz="2800" dirty="0">
              <a:latin typeface="Calibri" panose="020F0502020204030204" pitchFamily="34" charset="0"/>
              <a:cs typeface="Calibri" panose="020F0502020204030204" pitchFamily="34" charset="0"/>
            </a:endParaRPr>
          </a:p>
          <a:p>
            <a:pPr marL="457200" indent="-457200" algn="r" rtl="1">
              <a:buFont typeface="Arial" panose="020B0604020202020204" pitchFamily="34" charset="0"/>
              <a:buChar char="•"/>
            </a:pPr>
            <a:r>
              <a:rPr lang="ar-SA" sz="2800" dirty="0">
                <a:latin typeface="Calibri" panose="020F0502020204030204" pitchFamily="34" charset="0"/>
                <a:cs typeface="Calibri" panose="020F0502020204030204" pitchFamily="34" charset="0"/>
              </a:rPr>
              <a:t>بالاهتمام</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و</a:t>
            </a:r>
            <a:r>
              <a:rPr lang="ar-SA" sz="2800" dirty="0">
                <a:latin typeface="Calibri" panose="020F0502020204030204" pitchFamily="34" charset="0"/>
                <a:cs typeface="Calibri" panose="020F0502020204030204" pitchFamily="34" charset="0"/>
              </a:rPr>
              <a:t>التركيز</a:t>
            </a:r>
            <a:endParaRPr lang="en-GB" sz="2800" dirty="0">
              <a:latin typeface="Calibri" panose="020F0502020204030204" pitchFamily="34" charset="0"/>
              <a:cs typeface="Calibri" panose="020F0502020204030204" pitchFamily="34" charset="0"/>
            </a:endParaRPr>
          </a:p>
        </p:txBody>
      </p:sp>
      <p:sp>
        <p:nvSpPr>
          <p:cNvPr id="2" name="Google Shape;60;p4">
            <a:extLst>
              <a:ext uri="{FF2B5EF4-FFF2-40B4-BE49-F238E27FC236}">
                <a16:creationId xmlns:a16="http://schemas.microsoft.com/office/drawing/2014/main" id="{3FD39A9C-AE20-88DF-6ABB-4E584D4E9250}"/>
              </a:ext>
            </a:extLst>
          </p:cNvPr>
          <p:cNvSpPr/>
          <p:nvPr/>
        </p:nvSpPr>
        <p:spPr>
          <a:xfrm>
            <a:off x="7317515" y="2656722"/>
            <a:ext cx="2109840" cy="131025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 name="Flowchart: Card 3">
            <a:extLst>
              <a:ext uri="{FF2B5EF4-FFF2-40B4-BE49-F238E27FC236}">
                <a16:creationId xmlns:a16="http://schemas.microsoft.com/office/drawing/2014/main" id="{09A3606C-311E-615D-CC9D-D38792535F1C}"/>
              </a:ext>
            </a:extLst>
          </p:cNvPr>
          <p:cNvSpPr/>
          <p:nvPr/>
        </p:nvSpPr>
        <p:spPr>
          <a:xfrm flipH="1">
            <a:off x="7849615" y="2738974"/>
            <a:ext cx="1685326" cy="1964551"/>
          </a:xfrm>
          <a:prstGeom prst="flowChartPunchedCar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6" name="Group 5">
            <a:extLst>
              <a:ext uri="{FF2B5EF4-FFF2-40B4-BE49-F238E27FC236}">
                <a16:creationId xmlns:a16="http://schemas.microsoft.com/office/drawing/2014/main" id="{D87AD64A-F067-C58B-7085-EA28631FF0F9}"/>
              </a:ext>
            </a:extLst>
          </p:cNvPr>
          <p:cNvGrpSpPr/>
          <p:nvPr/>
        </p:nvGrpSpPr>
        <p:grpSpPr>
          <a:xfrm rot="3724370">
            <a:off x="10254015" y="2834610"/>
            <a:ext cx="206091" cy="1265255"/>
            <a:chOff x="1282700" y="1709132"/>
            <a:chExt cx="165100" cy="1013598"/>
          </a:xfrm>
          <a:solidFill>
            <a:schemeClr val="accent2">
              <a:lumMod val="75000"/>
            </a:schemeClr>
          </a:solidFill>
        </p:grpSpPr>
        <p:sp>
          <p:nvSpPr>
            <p:cNvPr id="8" name="Rectangle 7">
              <a:extLst>
                <a:ext uri="{FF2B5EF4-FFF2-40B4-BE49-F238E27FC236}">
                  <a16:creationId xmlns:a16="http://schemas.microsoft.com/office/drawing/2014/main" id="{2A431ADA-76E6-C515-4D6C-557998694B01}"/>
                </a:ext>
              </a:extLst>
            </p:cNvPr>
            <p:cNvSpPr/>
            <p:nvPr/>
          </p:nvSpPr>
          <p:spPr>
            <a:xfrm>
              <a:off x="1282700" y="1709132"/>
              <a:ext cx="16510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0" name="Isosceles Triangle 9">
              <a:extLst>
                <a:ext uri="{FF2B5EF4-FFF2-40B4-BE49-F238E27FC236}">
                  <a16:creationId xmlns:a16="http://schemas.microsoft.com/office/drawing/2014/main" id="{AAA68829-5E74-E7C6-A002-A0300014A045}"/>
                </a:ext>
              </a:extLst>
            </p:cNvPr>
            <p:cNvSpPr/>
            <p:nvPr/>
          </p:nvSpPr>
          <p:spPr>
            <a:xfrm rot="10800000">
              <a:off x="1282700" y="2578100"/>
              <a:ext cx="165100" cy="1446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11" name="Oval 10">
            <a:extLst>
              <a:ext uri="{FF2B5EF4-FFF2-40B4-BE49-F238E27FC236}">
                <a16:creationId xmlns:a16="http://schemas.microsoft.com/office/drawing/2014/main" id="{96C26700-D27F-E398-2FD7-3D248A364751}"/>
              </a:ext>
            </a:extLst>
          </p:cNvPr>
          <p:cNvSpPr/>
          <p:nvPr/>
        </p:nvSpPr>
        <p:spPr>
          <a:xfrm rot="1924370">
            <a:off x="10085881" y="3144737"/>
            <a:ext cx="722338" cy="7223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30" name="Group 29">
            <a:extLst>
              <a:ext uri="{FF2B5EF4-FFF2-40B4-BE49-F238E27FC236}">
                <a16:creationId xmlns:a16="http://schemas.microsoft.com/office/drawing/2014/main" id="{D539EE4B-AD52-A10D-44A4-2E655A5580F7}"/>
              </a:ext>
            </a:extLst>
          </p:cNvPr>
          <p:cNvGrpSpPr/>
          <p:nvPr/>
        </p:nvGrpSpPr>
        <p:grpSpPr>
          <a:xfrm>
            <a:off x="5246189" y="1742826"/>
            <a:ext cx="1864184" cy="1265255"/>
            <a:chOff x="4926899" y="2219723"/>
            <a:chExt cx="1864184" cy="1265255"/>
          </a:xfrm>
        </p:grpSpPr>
        <p:grpSp>
          <p:nvGrpSpPr>
            <p:cNvPr id="13" name="Group 12">
              <a:extLst>
                <a:ext uri="{FF2B5EF4-FFF2-40B4-BE49-F238E27FC236}">
                  <a16:creationId xmlns:a16="http://schemas.microsoft.com/office/drawing/2014/main" id="{239F1287-0989-BFB6-C5ED-9EB399BB292E}"/>
                </a:ext>
              </a:extLst>
            </p:cNvPr>
            <p:cNvGrpSpPr/>
            <p:nvPr/>
          </p:nvGrpSpPr>
          <p:grpSpPr>
            <a:xfrm rot="19133848">
              <a:off x="6456436" y="2219723"/>
              <a:ext cx="206091" cy="1265255"/>
              <a:chOff x="1282700" y="1709132"/>
              <a:chExt cx="165100" cy="1013598"/>
            </a:xfrm>
            <a:solidFill>
              <a:schemeClr val="accent2">
                <a:lumMod val="75000"/>
              </a:schemeClr>
            </a:solidFill>
          </p:grpSpPr>
          <p:sp>
            <p:nvSpPr>
              <p:cNvPr id="15" name="Rectangle 14">
                <a:extLst>
                  <a:ext uri="{FF2B5EF4-FFF2-40B4-BE49-F238E27FC236}">
                    <a16:creationId xmlns:a16="http://schemas.microsoft.com/office/drawing/2014/main" id="{B1489460-35D8-E064-0DE0-2B7047A8830D}"/>
                  </a:ext>
                </a:extLst>
              </p:cNvPr>
              <p:cNvSpPr/>
              <p:nvPr/>
            </p:nvSpPr>
            <p:spPr>
              <a:xfrm>
                <a:off x="1282700" y="1709132"/>
                <a:ext cx="16510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6" name="Isosceles Triangle 15">
                <a:extLst>
                  <a:ext uri="{FF2B5EF4-FFF2-40B4-BE49-F238E27FC236}">
                    <a16:creationId xmlns:a16="http://schemas.microsoft.com/office/drawing/2014/main" id="{CAA67F9B-3879-B2A3-CEBF-805D33BC9D56}"/>
                  </a:ext>
                </a:extLst>
              </p:cNvPr>
              <p:cNvSpPr/>
              <p:nvPr/>
            </p:nvSpPr>
            <p:spPr>
              <a:xfrm rot="10800000">
                <a:off x="1282700" y="2578100"/>
                <a:ext cx="165100" cy="1446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17" name="Oval 16">
              <a:extLst>
                <a:ext uri="{FF2B5EF4-FFF2-40B4-BE49-F238E27FC236}">
                  <a16:creationId xmlns:a16="http://schemas.microsoft.com/office/drawing/2014/main" id="{74395FD9-E77E-3C37-CC82-4C65CB5ABD20}"/>
                </a:ext>
              </a:extLst>
            </p:cNvPr>
            <p:cNvSpPr/>
            <p:nvPr/>
          </p:nvSpPr>
          <p:spPr>
            <a:xfrm>
              <a:off x="6068745" y="2515998"/>
              <a:ext cx="722338" cy="7223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18" name="Rectangle: Rounded Corners 17">
              <a:extLst>
                <a:ext uri="{FF2B5EF4-FFF2-40B4-BE49-F238E27FC236}">
                  <a16:creationId xmlns:a16="http://schemas.microsoft.com/office/drawing/2014/main" id="{CF1C85B6-6186-5837-0048-76E96766FAEF}"/>
                </a:ext>
              </a:extLst>
            </p:cNvPr>
            <p:cNvSpPr/>
            <p:nvPr/>
          </p:nvSpPr>
          <p:spPr>
            <a:xfrm rot="1207745">
              <a:off x="4926899" y="2294327"/>
              <a:ext cx="1063775" cy="519009"/>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20" name="Rectangle: Rounded Corners 19">
            <a:extLst>
              <a:ext uri="{FF2B5EF4-FFF2-40B4-BE49-F238E27FC236}">
                <a16:creationId xmlns:a16="http://schemas.microsoft.com/office/drawing/2014/main" id="{501D13F7-3497-30BF-C268-514C492993A7}"/>
              </a:ext>
            </a:extLst>
          </p:cNvPr>
          <p:cNvSpPr/>
          <p:nvPr/>
        </p:nvSpPr>
        <p:spPr>
          <a:xfrm rot="1853661">
            <a:off x="10787594" y="3744985"/>
            <a:ext cx="1063775" cy="519009"/>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29" name="Group 28">
            <a:extLst>
              <a:ext uri="{FF2B5EF4-FFF2-40B4-BE49-F238E27FC236}">
                <a16:creationId xmlns:a16="http://schemas.microsoft.com/office/drawing/2014/main" id="{991E842C-C792-AF60-5618-31FE798320E2}"/>
              </a:ext>
            </a:extLst>
          </p:cNvPr>
          <p:cNvGrpSpPr/>
          <p:nvPr/>
        </p:nvGrpSpPr>
        <p:grpSpPr>
          <a:xfrm rot="19920105">
            <a:off x="5609713" y="4945534"/>
            <a:ext cx="2194778" cy="779247"/>
            <a:chOff x="5757994" y="4945534"/>
            <a:chExt cx="2194778" cy="779247"/>
          </a:xfrm>
        </p:grpSpPr>
        <p:sp>
          <p:nvSpPr>
            <p:cNvPr id="19" name="Rectangle: Rounded Corners 18">
              <a:extLst>
                <a:ext uri="{FF2B5EF4-FFF2-40B4-BE49-F238E27FC236}">
                  <a16:creationId xmlns:a16="http://schemas.microsoft.com/office/drawing/2014/main" id="{572BA0D7-AA1F-2ABA-8025-EBB1538EA4C4}"/>
                </a:ext>
              </a:extLst>
            </p:cNvPr>
            <p:cNvSpPr/>
            <p:nvPr/>
          </p:nvSpPr>
          <p:spPr>
            <a:xfrm rot="21015201">
              <a:off x="5757994" y="5205772"/>
              <a:ext cx="1063775" cy="519009"/>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21" name="Group 20">
              <a:extLst>
                <a:ext uri="{FF2B5EF4-FFF2-40B4-BE49-F238E27FC236}">
                  <a16:creationId xmlns:a16="http://schemas.microsoft.com/office/drawing/2014/main" id="{00115F36-D3E7-39F9-4447-1F6271FBBABC}"/>
                </a:ext>
              </a:extLst>
            </p:cNvPr>
            <p:cNvGrpSpPr/>
            <p:nvPr/>
          </p:nvGrpSpPr>
          <p:grpSpPr>
            <a:xfrm rot="16762852">
              <a:off x="7217099" y="4587492"/>
              <a:ext cx="206091" cy="1265255"/>
              <a:chOff x="1282700" y="1709132"/>
              <a:chExt cx="165100" cy="1013598"/>
            </a:xfrm>
            <a:solidFill>
              <a:schemeClr val="accent2">
                <a:lumMod val="75000"/>
              </a:schemeClr>
            </a:solidFill>
          </p:grpSpPr>
          <p:sp>
            <p:nvSpPr>
              <p:cNvPr id="22" name="Rectangle 21">
                <a:extLst>
                  <a:ext uri="{FF2B5EF4-FFF2-40B4-BE49-F238E27FC236}">
                    <a16:creationId xmlns:a16="http://schemas.microsoft.com/office/drawing/2014/main" id="{DAE876B0-2A4A-8CE5-0CAF-13B642321A75}"/>
                  </a:ext>
                </a:extLst>
              </p:cNvPr>
              <p:cNvSpPr/>
              <p:nvPr/>
            </p:nvSpPr>
            <p:spPr>
              <a:xfrm>
                <a:off x="1282700" y="1709132"/>
                <a:ext cx="16510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3" name="Isosceles Triangle 22">
                <a:extLst>
                  <a:ext uri="{FF2B5EF4-FFF2-40B4-BE49-F238E27FC236}">
                    <a16:creationId xmlns:a16="http://schemas.microsoft.com/office/drawing/2014/main" id="{081F1365-73AC-AE68-2833-F5A9CA4810A5}"/>
                  </a:ext>
                </a:extLst>
              </p:cNvPr>
              <p:cNvSpPr/>
              <p:nvPr/>
            </p:nvSpPr>
            <p:spPr>
              <a:xfrm rot="10800000">
                <a:off x="1282700" y="2578100"/>
                <a:ext cx="165100" cy="1446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24" name="Oval 23">
              <a:extLst>
                <a:ext uri="{FF2B5EF4-FFF2-40B4-BE49-F238E27FC236}">
                  <a16:creationId xmlns:a16="http://schemas.microsoft.com/office/drawing/2014/main" id="{5DE241B6-4041-1926-7E07-AB6136FFFBDC}"/>
                </a:ext>
              </a:extLst>
            </p:cNvPr>
            <p:cNvSpPr/>
            <p:nvPr/>
          </p:nvSpPr>
          <p:spPr>
            <a:xfrm>
              <a:off x="6912142" y="4945534"/>
              <a:ext cx="722338" cy="7223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sp>
        <p:nvSpPr>
          <p:cNvPr id="25" name="Rectangle 24">
            <a:extLst>
              <a:ext uri="{FF2B5EF4-FFF2-40B4-BE49-F238E27FC236}">
                <a16:creationId xmlns:a16="http://schemas.microsoft.com/office/drawing/2014/main" id="{F926A14F-70F2-0151-D9F7-4ECA6195256B}"/>
              </a:ext>
            </a:extLst>
          </p:cNvPr>
          <p:cNvSpPr/>
          <p:nvPr/>
        </p:nvSpPr>
        <p:spPr>
          <a:xfrm>
            <a:off x="8203372" y="3345727"/>
            <a:ext cx="989984" cy="158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6" name="Rectangle 25">
            <a:extLst>
              <a:ext uri="{FF2B5EF4-FFF2-40B4-BE49-F238E27FC236}">
                <a16:creationId xmlns:a16="http://schemas.microsoft.com/office/drawing/2014/main" id="{6C63855A-DC63-D0BF-2AEB-9B4BECF562C7}"/>
              </a:ext>
            </a:extLst>
          </p:cNvPr>
          <p:cNvSpPr/>
          <p:nvPr/>
        </p:nvSpPr>
        <p:spPr>
          <a:xfrm>
            <a:off x="8203372" y="3718945"/>
            <a:ext cx="989984" cy="158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27" name="Rectangle 26">
            <a:extLst>
              <a:ext uri="{FF2B5EF4-FFF2-40B4-BE49-F238E27FC236}">
                <a16:creationId xmlns:a16="http://schemas.microsoft.com/office/drawing/2014/main" id="{8D4351CF-2F49-2929-4570-2D6FF31F0A40}"/>
              </a:ext>
            </a:extLst>
          </p:cNvPr>
          <p:cNvSpPr/>
          <p:nvPr/>
        </p:nvSpPr>
        <p:spPr>
          <a:xfrm>
            <a:off x="8203372" y="4111123"/>
            <a:ext cx="989984" cy="158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Tree>
    <p:extLst>
      <p:ext uri="{BB962C8B-B14F-4D97-AF65-F5344CB8AC3E}">
        <p14:creationId xmlns:p14="http://schemas.microsoft.com/office/powerpoint/2010/main" val="2131218305"/>
      </p:ext>
    </p:extLst>
  </p:cSld>
  <p:clrMapOvr>
    <a:masterClrMapping/>
  </p:clrMapOvr>
</p:sld>
</file>

<file path=ppt/theme/theme1.xml><?xml version="1.0" encoding="utf-8"?>
<a:theme xmlns:a="http://schemas.openxmlformats.org/drawingml/2006/main" name="Office Theme">
  <a:themeElements>
    <a:clrScheme name="Alliance">
      <a:dk1>
        <a:sysClr val="windowText" lastClr="000000"/>
      </a:dk1>
      <a:lt1>
        <a:sysClr val="window" lastClr="FFFFFF"/>
      </a:lt1>
      <a:dk2>
        <a:srgbClr val="44546A"/>
      </a:dk2>
      <a:lt2>
        <a:srgbClr val="E7E6E6"/>
      </a:lt2>
      <a:accent1>
        <a:srgbClr val="97467C"/>
      </a:accent1>
      <a:accent2>
        <a:srgbClr val="B78EA3"/>
      </a:accent2>
      <a:accent3>
        <a:srgbClr val="95CC79"/>
      </a:accent3>
      <a:accent4>
        <a:srgbClr val="1D8CC8"/>
      </a:accent4>
      <a:accent5>
        <a:srgbClr val="35B2B4"/>
      </a:accent5>
      <a:accent6>
        <a:srgbClr val="8D9EAE"/>
      </a:accent6>
      <a:hlink>
        <a:srgbClr val="C888B2"/>
      </a:hlink>
      <a:folHlink>
        <a:srgbClr val="7E9C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2692</TotalTime>
  <Words>9266</Words>
  <Application>Microsoft Office PowerPoint</Application>
  <PresentationFormat>Widescreen</PresentationFormat>
  <Paragraphs>1162</Paragraphs>
  <Slides>62</Slides>
  <Notes>62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Berlin Sans FB</vt:lpstr>
      <vt:lpstr>Britannic Bold</vt:lpstr>
      <vt:lpstr>Calibri</vt:lpstr>
      <vt:lpstr>Calibri Light</vt:lpstr>
      <vt:lpstr>Garamond</vt:lpstr>
      <vt:lpstr>Helvetica Neue</vt:lpstr>
      <vt:lpstr>Office Theme</vt:lpstr>
      <vt:lpstr>PowerPoint Presentation</vt:lpstr>
      <vt:lpstr>PowerPoint Presentation</vt:lpstr>
      <vt:lpstr>المعايير الدنيا لحماية الطفل</vt:lpstr>
      <vt:lpstr>نظرة عامة على التدريب</vt:lpstr>
      <vt:lpstr>دليل عمل المشارك/المشاركة</vt:lpstr>
      <vt:lpstr>الوحدة ١ الهدف</vt:lpstr>
      <vt:lpstr>الأجندة</vt:lpstr>
      <vt:lpstr>لكي نتعرف على بعضنا البعض</vt:lpstr>
      <vt:lpstr>اتفاقية التعلم</vt:lpstr>
      <vt:lpstr>اتفاقية التعلم</vt:lpstr>
      <vt:lpstr>PowerPoint Presentation</vt:lpstr>
      <vt:lpstr>مناقشة جماعية</vt:lpstr>
      <vt:lpstr>حماية الطفل</vt:lpstr>
      <vt:lpstr>شرح مصطلحات حماية الطفل</vt:lpstr>
      <vt:lpstr>PowerPoint Presentation</vt:lpstr>
      <vt:lpstr>مخاوف حماية الطفل</vt:lpstr>
      <vt:lpstr>الأنواع الشائعة للعنف والإساءة</vt:lpstr>
      <vt:lpstr>أنواع العنف والإساءة</vt:lpstr>
      <vt:lpstr>مخاوف حماية الطفل</vt:lpstr>
      <vt:lpstr>مخاوف حماية الطفل</vt:lpstr>
      <vt:lpstr>مخاوف حماية الطفل</vt:lpstr>
      <vt:lpstr>نقاط التعلم الأساسية</vt:lpstr>
      <vt:lpstr>PowerPoint Presentation</vt:lpstr>
      <vt:lpstr>تطبيق نهج البيئة الاجتماعية</vt:lpstr>
      <vt:lpstr>PowerPoint Presentation</vt:lpstr>
      <vt:lpstr>الأعراف الاجتماعية الثقافية</vt:lpstr>
      <vt:lpstr>الأعراف الاجتماعية والثقافية الضارة</vt:lpstr>
      <vt:lpstr>PowerPoint Presentation</vt:lpstr>
      <vt:lpstr>المستوى المجتمعي والمحلي: الآراء حول الطفولة</vt:lpstr>
      <vt:lpstr>PowerPoint Presentation</vt:lpstr>
      <vt:lpstr>مشية القوة</vt:lpstr>
      <vt:lpstr>PowerPoint Presentation</vt:lpstr>
      <vt:lpstr>عجلة القوة (السلطة)</vt:lpstr>
      <vt:lpstr>PowerPoint Presentation</vt:lpstr>
      <vt:lpstr>نقاط التعلم الأساسية</vt:lpstr>
      <vt:lpstr>PowerPoint Presentation</vt:lpstr>
      <vt:lpstr>العمر ومرحلة النمو</vt:lpstr>
      <vt:lpstr>المجالات الأربعة الرئيسية لنمو الطفل</vt:lpstr>
      <vt:lpstr>تطور القدرات</vt:lpstr>
      <vt:lpstr>تطور القدرات</vt:lpstr>
      <vt:lpstr>الفروق الفردية في النمو</vt:lpstr>
      <vt:lpstr>فهم الإعاقة</vt:lpstr>
      <vt:lpstr>العجز المرئي و غير المرئي</vt:lpstr>
      <vt:lpstr>العوائق التي تستبعد الأطفال من ذوي الاحتياجات الخاصة</vt:lpstr>
      <vt:lpstr>العوائق التي تستبعد الأطفال من ذوي الاحتياجات الخاصة</vt:lpstr>
      <vt:lpstr>نقاط التعلم الأساسية</vt:lpstr>
      <vt:lpstr>PowerPoint Presentation</vt:lpstr>
      <vt:lpstr>مناقشة جماعية</vt:lpstr>
      <vt:lpstr>مخاطر حماية الطفل</vt:lpstr>
      <vt:lpstr>نقاط الضعف</vt:lpstr>
      <vt:lpstr>المخاطر</vt:lpstr>
      <vt:lpstr>PowerPoint Presentation</vt:lpstr>
      <vt:lpstr>المرونة</vt:lpstr>
      <vt:lpstr>المرونة</vt:lpstr>
      <vt:lpstr>عوامل الحماية</vt:lpstr>
      <vt:lpstr>PowerPoint Presentation</vt:lpstr>
      <vt:lpstr>تحليل مخاطر حماية الطفل</vt:lpstr>
      <vt:lpstr>مستويات المخاطر</vt:lpstr>
      <vt:lpstr>نقاط التعلم الأساسية</vt:lpstr>
      <vt:lpstr>PowerPoint Presentation</vt:lpstr>
      <vt:lpstr>نهاية الوحدة الأولى</vt:lpstr>
      <vt:lpstr>العناية الذاتية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Ilse Van der Straeten</dc:creator>
  <cp:lastModifiedBy>Ilse Van der Straeten</cp:lastModifiedBy>
  <cp:revision>14</cp:revision>
  <cp:lastPrinted>2023-02-24T17:58:48Z</cp:lastPrinted>
  <dcterms:created xsi:type="dcterms:W3CDTF">2023-02-13T10:24:18Z</dcterms:created>
  <dcterms:modified xsi:type="dcterms:W3CDTF">2023-04-01T18:03:57Z</dcterms:modified>
</cp:coreProperties>
</file>