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141"/>
  </p:notesMasterIdLst>
  <p:sldIdLst>
    <p:sldId id="256" r:id="rId3"/>
    <p:sldId id="257" r:id="rId4"/>
    <p:sldId id="357" r:id="rId5"/>
    <p:sldId id="361" r:id="rId6"/>
    <p:sldId id="258" r:id="rId7"/>
    <p:sldId id="259" r:id="rId8"/>
    <p:sldId id="260" r:id="rId9"/>
    <p:sldId id="261" r:id="rId10"/>
    <p:sldId id="262" r:id="rId11"/>
    <p:sldId id="263" r:id="rId12"/>
    <p:sldId id="264" r:id="rId13"/>
    <p:sldId id="265" r:id="rId14"/>
    <p:sldId id="266" r:id="rId15"/>
    <p:sldId id="362" r:id="rId16"/>
    <p:sldId id="267" r:id="rId17"/>
    <p:sldId id="363" r:id="rId18"/>
    <p:sldId id="268" r:id="rId19"/>
    <p:sldId id="269" r:id="rId20"/>
    <p:sldId id="365" r:id="rId21"/>
    <p:sldId id="366" r:id="rId22"/>
    <p:sldId id="270" r:id="rId23"/>
    <p:sldId id="271" r:id="rId24"/>
    <p:sldId id="272" r:id="rId25"/>
    <p:sldId id="273" r:id="rId26"/>
    <p:sldId id="369" r:id="rId27"/>
    <p:sldId id="370" r:id="rId28"/>
    <p:sldId id="274" r:id="rId29"/>
    <p:sldId id="275" r:id="rId30"/>
    <p:sldId id="276" r:id="rId31"/>
    <p:sldId id="277" r:id="rId32"/>
    <p:sldId id="278" r:id="rId33"/>
    <p:sldId id="372" r:id="rId34"/>
    <p:sldId id="279" r:id="rId35"/>
    <p:sldId id="373" r:id="rId36"/>
    <p:sldId id="374" r:id="rId37"/>
    <p:sldId id="375" r:id="rId38"/>
    <p:sldId id="280" r:id="rId39"/>
    <p:sldId id="356" r:id="rId40"/>
    <p:sldId id="281" r:id="rId41"/>
    <p:sldId id="381" r:id="rId42"/>
    <p:sldId id="282" r:id="rId43"/>
    <p:sldId id="283" r:id="rId44"/>
    <p:sldId id="284" r:id="rId45"/>
    <p:sldId id="285" r:id="rId46"/>
    <p:sldId id="383" r:id="rId47"/>
    <p:sldId id="384" r:id="rId48"/>
    <p:sldId id="386" r:id="rId49"/>
    <p:sldId id="387" r:id="rId50"/>
    <p:sldId id="286" r:id="rId51"/>
    <p:sldId id="287" r:id="rId52"/>
    <p:sldId id="288" r:id="rId53"/>
    <p:sldId id="289" r:id="rId54"/>
    <p:sldId id="290" r:id="rId55"/>
    <p:sldId id="388" r:id="rId56"/>
    <p:sldId id="291" r:id="rId57"/>
    <p:sldId id="292" r:id="rId58"/>
    <p:sldId id="293" r:id="rId59"/>
    <p:sldId id="294" r:id="rId60"/>
    <p:sldId id="295" r:id="rId61"/>
    <p:sldId id="296" r:id="rId62"/>
    <p:sldId id="409" r:id="rId63"/>
    <p:sldId id="298" r:id="rId64"/>
    <p:sldId id="299" r:id="rId65"/>
    <p:sldId id="300" r:id="rId66"/>
    <p:sldId id="301" r:id="rId67"/>
    <p:sldId id="302" r:id="rId68"/>
    <p:sldId id="303" r:id="rId69"/>
    <p:sldId id="389" r:id="rId70"/>
    <p:sldId id="304" r:id="rId71"/>
    <p:sldId id="305" r:id="rId72"/>
    <p:sldId id="306" r:id="rId73"/>
    <p:sldId id="307" r:id="rId74"/>
    <p:sldId id="308" r:id="rId75"/>
    <p:sldId id="309" r:id="rId76"/>
    <p:sldId id="310" r:id="rId77"/>
    <p:sldId id="311" r:id="rId78"/>
    <p:sldId id="312" r:id="rId79"/>
    <p:sldId id="313" r:id="rId80"/>
    <p:sldId id="314" r:id="rId81"/>
    <p:sldId id="390" r:id="rId82"/>
    <p:sldId id="315" r:id="rId83"/>
    <p:sldId id="316" r:id="rId84"/>
    <p:sldId id="391" r:id="rId85"/>
    <p:sldId id="317" r:id="rId86"/>
    <p:sldId id="392" r:id="rId87"/>
    <p:sldId id="393" r:id="rId88"/>
    <p:sldId id="318" r:id="rId89"/>
    <p:sldId id="319" r:id="rId90"/>
    <p:sldId id="320" r:id="rId91"/>
    <p:sldId id="394" r:id="rId92"/>
    <p:sldId id="321" r:id="rId93"/>
    <p:sldId id="322" r:id="rId94"/>
    <p:sldId id="395" r:id="rId95"/>
    <p:sldId id="323" r:id="rId96"/>
    <p:sldId id="396" r:id="rId97"/>
    <p:sldId id="397" r:id="rId98"/>
    <p:sldId id="324" r:id="rId99"/>
    <p:sldId id="325" r:id="rId100"/>
    <p:sldId id="326" r:id="rId101"/>
    <p:sldId id="398" r:id="rId102"/>
    <p:sldId id="327" r:id="rId103"/>
    <p:sldId id="328" r:id="rId104"/>
    <p:sldId id="399" r:id="rId105"/>
    <p:sldId id="329" r:id="rId106"/>
    <p:sldId id="330" r:id="rId107"/>
    <p:sldId id="331" r:id="rId108"/>
    <p:sldId id="400" r:id="rId109"/>
    <p:sldId id="332" r:id="rId110"/>
    <p:sldId id="401" r:id="rId111"/>
    <p:sldId id="333" r:id="rId112"/>
    <p:sldId id="334" r:id="rId113"/>
    <p:sldId id="335" r:id="rId114"/>
    <p:sldId id="402" r:id="rId115"/>
    <p:sldId id="336" r:id="rId116"/>
    <p:sldId id="337" r:id="rId117"/>
    <p:sldId id="338" r:id="rId118"/>
    <p:sldId id="339" r:id="rId119"/>
    <p:sldId id="340" r:id="rId120"/>
    <p:sldId id="341" r:id="rId121"/>
    <p:sldId id="403" r:id="rId122"/>
    <p:sldId id="342" r:id="rId123"/>
    <p:sldId id="343" r:id="rId124"/>
    <p:sldId id="404" r:id="rId125"/>
    <p:sldId id="405" r:id="rId126"/>
    <p:sldId id="344" r:id="rId127"/>
    <p:sldId id="345" r:id="rId128"/>
    <p:sldId id="346" r:id="rId129"/>
    <p:sldId id="347" r:id="rId130"/>
    <p:sldId id="348" r:id="rId131"/>
    <p:sldId id="349" r:id="rId132"/>
    <p:sldId id="350" r:id="rId133"/>
    <p:sldId id="406" r:id="rId134"/>
    <p:sldId id="407" r:id="rId135"/>
    <p:sldId id="351" r:id="rId136"/>
    <p:sldId id="352" r:id="rId137"/>
    <p:sldId id="353" r:id="rId138"/>
    <p:sldId id="354" r:id="rId139"/>
    <p:sldId id="355" r:id="rId140"/>
  </p:sldIdLst>
  <p:sldSz cx="12192000" cy="6858000"/>
  <p:notesSz cx="7099300" cy="10234613"/>
  <p:embeddedFontLst>
    <p:embeddedFont>
      <p:font typeface="Calibri" panose="020F0502020204030204" pitchFamily="34" charset="0"/>
      <p:regular r:id="rId142"/>
      <p:bold r:id="rId143"/>
      <p:italic r:id="rId144"/>
      <p:boldItalic r:id="rId145"/>
    </p:embeddedFont>
    <p:embeddedFont>
      <p:font typeface="Garamond" panose="02020404030301010803" pitchFamily="18" charset="0"/>
      <p:regular r:id="rId146"/>
      <p:bold r:id="rId147"/>
      <p:italic r:id="rId148"/>
      <p:boldItalic r:id="rId149"/>
    </p:embeddedFont>
    <p:embeddedFont>
      <p:font typeface="Helvetica Neue" panose="020B0604020202020204" charset="0"/>
      <p:regular r:id="rId150"/>
      <p:bold r:id="rId151"/>
      <p:italic r:id="rId152"/>
      <p:boldItalic r:id="rId1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Apertura del módulo" id="{B9E37E51-8C0F-4274-B30F-36418E9BDA1F}">
          <p14:sldIdLst>
            <p14:sldId id="256"/>
            <p14:sldId id="257"/>
            <p14:sldId id="357"/>
            <p14:sldId id="361"/>
            <p14:sldId id="258"/>
            <p14:sldId id="259"/>
            <p14:sldId id="260"/>
            <p14:sldId id="261"/>
            <p14:sldId id="262"/>
            <p14:sldId id="263"/>
            <p14:sldId id="264"/>
          </p14:sldIdLst>
        </p14:section>
        <p14:section name="Sesión 1" id="{4598163C-08BD-4F65-AD0C-EC1FA4A01F5A}">
          <p14:sldIdLst>
            <p14:sldId id="265"/>
            <p14:sldId id="266"/>
            <p14:sldId id="362"/>
            <p14:sldId id="267"/>
            <p14:sldId id="363"/>
            <p14:sldId id="268"/>
            <p14:sldId id="269"/>
            <p14:sldId id="365"/>
            <p14:sldId id="366"/>
            <p14:sldId id="270"/>
          </p14:sldIdLst>
        </p14:section>
        <p14:section name="Sesión 2" id="{6B565CDE-ABC9-41E5-B412-05D9BB0B4842}">
          <p14:sldIdLst>
            <p14:sldId id="271"/>
            <p14:sldId id="272"/>
            <p14:sldId id="273"/>
            <p14:sldId id="369"/>
            <p14:sldId id="370"/>
            <p14:sldId id="274"/>
            <p14:sldId id="275"/>
            <p14:sldId id="276"/>
          </p14:sldIdLst>
        </p14:section>
        <p14:section name="Sesión 3" id="{6002BA30-C04E-467D-AD69-B12A8DD77878}">
          <p14:sldIdLst>
            <p14:sldId id="277"/>
            <p14:sldId id="278"/>
            <p14:sldId id="372"/>
            <p14:sldId id="279"/>
            <p14:sldId id="373"/>
            <p14:sldId id="374"/>
            <p14:sldId id="375"/>
            <p14:sldId id="280"/>
            <p14:sldId id="356"/>
            <p14:sldId id="281"/>
            <p14:sldId id="381"/>
            <p14:sldId id="282"/>
            <p14:sldId id="283"/>
          </p14:sldIdLst>
        </p14:section>
        <p14:section name="Sesión 4" id="{99136ACD-826E-4176-83C5-1240CE0144AD}">
          <p14:sldIdLst>
            <p14:sldId id="284"/>
            <p14:sldId id="285"/>
            <p14:sldId id="383"/>
            <p14:sldId id="384"/>
            <p14:sldId id="386"/>
            <p14:sldId id="387"/>
            <p14:sldId id="286"/>
            <p14:sldId id="287"/>
            <p14:sldId id="288"/>
            <p14:sldId id="289"/>
            <p14:sldId id="290"/>
            <p14:sldId id="388"/>
            <p14:sldId id="291"/>
            <p14:sldId id="292"/>
            <p14:sldId id="293"/>
            <p14:sldId id="294"/>
            <p14:sldId id="295"/>
            <p14:sldId id="296"/>
            <p14:sldId id="409"/>
            <p14:sldId id="298"/>
            <p14:sldId id="299"/>
            <p14:sldId id="300"/>
            <p14:sldId id="301"/>
            <p14:sldId id="302"/>
            <p14:sldId id="303"/>
            <p14:sldId id="389"/>
            <p14:sldId id="304"/>
          </p14:sldIdLst>
        </p14:section>
        <p14:section name="Sesión 5" id="{A87C66B1-2646-4C9E-8312-4155F95C0132}">
          <p14:sldIdLst>
            <p14:sldId id="305"/>
            <p14:sldId id="306"/>
            <p14:sldId id="307"/>
            <p14:sldId id="308"/>
            <p14:sldId id="309"/>
            <p14:sldId id="310"/>
            <p14:sldId id="311"/>
            <p14:sldId id="312"/>
            <p14:sldId id="313"/>
            <p14:sldId id="314"/>
            <p14:sldId id="390"/>
            <p14:sldId id="315"/>
            <p14:sldId id="316"/>
            <p14:sldId id="391"/>
            <p14:sldId id="317"/>
            <p14:sldId id="392"/>
            <p14:sldId id="393"/>
            <p14:sldId id="318"/>
            <p14:sldId id="319"/>
            <p14:sldId id="320"/>
            <p14:sldId id="394"/>
            <p14:sldId id="321"/>
            <p14:sldId id="322"/>
            <p14:sldId id="395"/>
            <p14:sldId id="323"/>
            <p14:sldId id="396"/>
            <p14:sldId id="397"/>
            <p14:sldId id="324"/>
            <p14:sldId id="325"/>
            <p14:sldId id="326"/>
            <p14:sldId id="398"/>
            <p14:sldId id="327"/>
            <p14:sldId id="328"/>
            <p14:sldId id="399"/>
            <p14:sldId id="329"/>
            <p14:sldId id="330"/>
            <p14:sldId id="331"/>
            <p14:sldId id="400"/>
            <p14:sldId id="332"/>
            <p14:sldId id="401"/>
            <p14:sldId id="333"/>
            <p14:sldId id="334"/>
            <p14:sldId id="335"/>
            <p14:sldId id="402"/>
            <p14:sldId id="336"/>
          </p14:sldIdLst>
        </p14:section>
        <p14:section name="Sesión 6" id="{E15FDD5F-FB47-4B4D-89B8-CCE94A5B328E}">
          <p14:sldIdLst>
            <p14:sldId id="337"/>
            <p14:sldId id="338"/>
            <p14:sldId id="339"/>
            <p14:sldId id="340"/>
            <p14:sldId id="341"/>
            <p14:sldId id="403"/>
            <p14:sldId id="342"/>
            <p14:sldId id="343"/>
            <p14:sldId id="404"/>
            <p14:sldId id="405"/>
            <p14:sldId id="344"/>
          </p14:sldIdLst>
        </p14:section>
        <p14:section name="Sesión 7" id="{D5D2B868-9B39-4149-84F2-255D52DF9334}">
          <p14:sldIdLst>
            <p14:sldId id="345"/>
            <p14:sldId id="346"/>
            <p14:sldId id="347"/>
            <p14:sldId id="348"/>
            <p14:sldId id="349"/>
            <p14:sldId id="350"/>
            <p14:sldId id="406"/>
            <p14:sldId id="407"/>
            <p14:sldId id="351"/>
          </p14:sldIdLst>
        </p14:section>
        <p14:section name="Cierre del módulo" id="{98453224-09B2-41C3-90D2-27DEE4D5CB4B}">
          <p14:sldIdLst>
            <p14:sldId id="352"/>
            <p14:sldId id="353"/>
            <p14:sldId id="354"/>
            <p14:sldId id="3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54" roundtripDataSignature="AMtx7miLxYC+PRxn2OaWaT1hxopTrGFQL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a Passerini" initials="" lastIdx="16" clrIdx="0"/>
  <p:cmAuthor id="1" name="Clare Back" initials="CB" lastIdx="7" clrIdx="1">
    <p:extLst>
      <p:ext uri="{19B8F6BF-5375-455C-9EA6-DF929625EA0E}">
        <p15:presenceInfo xmlns:p15="http://schemas.microsoft.com/office/powerpoint/2012/main" userId="7ca9c63e0bec638d" providerId="Windows Live"/>
      </p:ext>
    </p:extLst>
  </p:cmAuthor>
  <p:cmAuthor id="2" name="Justina Ojom" initials="JO" lastIdx="1" clrIdx="2">
    <p:extLst>
      <p:ext uri="{19B8F6BF-5375-455C-9EA6-DF929625EA0E}">
        <p15:presenceInfo xmlns:p15="http://schemas.microsoft.com/office/powerpoint/2012/main" userId="S::justina.ojom@little-fish.co::cbdaed7d-8d45-4372-a16a-f3f8900c2f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CBE7A3-D6DB-41B8-9216-912CA643F4D6}">
  <a:tblStyle styleId="{C9CBE7A3-D6DB-41B8-9216-912CA643F4D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8EC"/>
          </a:solidFill>
        </a:fill>
      </a:tcStyle>
    </a:wholeTbl>
    <a:band1H>
      <a:tcTxStyle/>
      <a:tcStyle>
        <a:tcBdr/>
        <a:fill>
          <a:solidFill>
            <a:srgbClr val="DCCFD8"/>
          </a:solidFill>
        </a:fill>
      </a:tcStyle>
    </a:band1H>
    <a:band2H>
      <a:tcTxStyle/>
      <a:tcStyle>
        <a:tcBdr/>
      </a:tcStyle>
    </a:band2H>
    <a:band1V>
      <a:tcTxStyle/>
      <a:tcStyle>
        <a:tcBdr/>
        <a:fill>
          <a:solidFill>
            <a:srgbClr val="DCC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3" autoAdjust="0"/>
    <p:restoredTop sz="80642" autoAdjust="0"/>
  </p:normalViewPr>
  <p:slideViewPr>
    <p:cSldViewPr snapToGrid="0">
      <p:cViewPr varScale="1">
        <p:scale>
          <a:sx n="56" d="100"/>
          <a:sy n="56" d="100"/>
        </p:scale>
        <p:origin x="984" y="39"/>
      </p:cViewPr>
      <p:guideLst/>
    </p:cSldViewPr>
  </p:slideViewPr>
  <p:outlineViewPr>
    <p:cViewPr>
      <p:scale>
        <a:sx n="33" d="100"/>
        <a:sy n="33" d="100"/>
      </p:scale>
      <p:origin x="0" y="-21174"/>
    </p:cViewPr>
  </p:outlineViewPr>
  <p:notesTextViewPr>
    <p:cViewPr>
      <p:scale>
        <a:sx n="1" d="1"/>
        <a:sy n="1" d="1"/>
      </p:scale>
      <p:origin x="0" y="0"/>
    </p:cViewPr>
  </p:notesTextViewPr>
  <p:sorterViewPr>
    <p:cViewPr>
      <p:scale>
        <a:sx n="100" d="100"/>
        <a:sy n="100" d="100"/>
      </p:scale>
      <p:origin x="0" y="-45408"/>
    </p:cViewPr>
  </p:sorterViewPr>
  <p:notesViewPr>
    <p:cSldViewPr snapToGrid="0">
      <p:cViewPr varScale="1">
        <p:scale>
          <a:sx n="53" d="100"/>
          <a:sy n="53" d="100"/>
        </p:scale>
        <p:origin x="1003" y="8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font" Target="fonts/font8.fntdata"/><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9.fntdata"/><Relationship Id="rId155"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font" Target="fonts/font10.fntdata"/><Relationship Id="rId156"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notesMaster" Target="notesMasters/notesMaster1.xml"/><Relationship Id="rId146"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font" Target="fonts/font1.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12.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font" Target="fonts/font2.fntdata"/><Relationship Id="rId148"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customschemas.google.com/relationships/presentationmetadata" Target="meta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font" Target="fonts/font3.fntdata"/><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1-13T03:00:26.856" idx="11">
    <p:pos x="5968" y="-8"/>
    <p:text>Sé que lo decimos por adelantado, pero ¿cómo podemos dejar claro que el cuidado alternativo puede venir después de esto, etc, me gustaría, por ejemplo, en algunos casos determinar la reunificación es possibile / cuánto tiempo se tardará en averiguar el mejor tipo si el acuerdo de atención</p:text>
    <p:extLst mod="1">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nOBlgc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1" name="Slide Image Placeholder 4">
            <a:extLst>
              <a:ext uri="{FF2B5EF4-FFF2-40B4-BE49-F238E27FC236}">
                <a16:creationId xmlns:a16="http://schemas.microsoft.com/office/drawing/2014/main" id="{4E2B938B-DD1F-63A4-6531-8F76B995CAAD}"/>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
        <p:nvSpPr>
          <p:cNvPr id="13" name="Notes Placeholder 3">
            <a:extLst>
              <a:ext uri="{FF2B5EF4-FFF2-40B4-BE49-F238E27FC236}">
                <a16:creationId xmlns:a16="http://schemas.microsoft.com/office/drawing/2014/main" id="{748755C5-6674-9433-28F4-1C19E8088413}"/>
              </a:ext>
            </a:extLst>
          </p:cNvPr>
          <p:cNvSpPr>
            <a:spLocks noGrp="1"/>
          </p:cNvSpPr>
          <p:nvPr>
            <p:ph type="body" sz="quarter" idx="3"/>
          </p:nvPr>
        </p:nvSpPr>
        <p:spPr>
          <a:xfrm>
            <a:off x="479425" y="4229101"/>
            <a:ext cx="6140450" cy="5442609"/>
          </a:xfrm>
          <a:prstGeom prst="rect">
            <a:avLst/>
          </a:prstGeom>
        </p:spPr>
        <p:txBody>
          <a:bodyPr vert="horz" lIns="99048" tIns="49524" rIns="99048" bIns="49524" rtlCol="0"/>
          <a:lstStyle/>
          <a:p>
            <a:pPr marL="171450" marR="0" lvl="0"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Haga clic para editar los estilos de texto maestro</a:t>
            </a:r>
          </a:p>
          <a:p>
            <a:pPr marL="628650" marR="0" lvl="1"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Segundo nivel</a:t>
            </a:r>
          </a:p>
          <a:p>
            <a:pPr marL="1085850" marR="0" lvl="2"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Tercer nivel</a:t>
            </a:r>
          </a:p>
          <a:p>
            <a:pPr marL="1543050" marR="0" lvl="3"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Cuarto nivel</a:t>
            </a:r>
          </a:p>
          <a:p>
            <a:pPr marL="2000250" marR="0" lvl="4" indent="-17145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Quinto nivel</a:t>
            </a:r>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71450" marR="0" lvl="0"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L="628650" marR="0" lvl="1"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2pPr>
    <a:lvl3pPr marL="1085850" marR="0" lvl="2"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3pPr>
    <a:lvl4pPr marL="1543050" marR="0" lvl="3"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4pPr>
    <a:lvl5pPr marL="2000250" marR="0" lvl="4" indent="-171450" algn="l" rtl="0">
      <a:lnSpc>
        <a:spcPct val="100000"/>
      </a:lnSpc>
      <a:spcBef>
        <a:spcPts val="0"/>
      </a:spcBef>
      <a:spcAft>
        <a:spcPts val="0"/>
      </a:spcAft>
      <a:buClr>
        <a:srgbClr val="000000"/>
      </a:buClr>
      <a:buFont typeface="Arial" panose="020B0604020202020204" pitchFamily="34" charset="0"/>
      <a:buChar char="•"/>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liancecpha.org/en/system/tdf/library/attachments/cpha012_-_ftr_and_covid_19_v2.pdf?file=1&amp;type=node&amp;id=4469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23D5FBCE-0F6C-12A8-832A-1CA9FFE3D25F}"/>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5276E841-F003-0C60-9A98-528027E6E960}"/>
              </a:ext>
            </a:extLst>
          </p:cNvPr>
          <p:cNvSpPr>
            <a:spLocks noGrp="1"/>
          </p:cNvSpPr>
          <p:nvPr>
            <p:ph type="body" idx="1"/>
          </p:nvPr>
        </p:nvSpPr>
        <p:spPr/>
        <p:txBody>
          <a:bodyPr/>
          <a:lstStyle/>
          <a:p>
            <a:pPr marL="0" indent="0">
              <a:buNone/>
            </a:pPr>
            <a:r>
              <a:rPr lang="es-ES_tradnl" sz="1200" b="1" noProof="0" dirty="0">
                <a:latin typeface="Calibri" panose="020F0502020204030204" pitchFamily="34" charset="0"/>
                <a:cs typeface="Calibri" panose="020F0502020204030204" pitchFamily="34" charset="0"/>
              </a:rPr>
              <a:t>BIENVENIDA</a:t>
            </a:r>
          </a:p>
          <a:p>
            <a:r>
              <a:rPr lang="es-ES_tradnl" sz="1200" noProof="0" dirty="0">
                <a:latin typeface="Calibri" panose="020F0502020204030204" pitchFamily="34" charset="0"/>
                <a:cs typeface="Calibri" panose="020F0502020204030204" pitchFamily="34" charset="0"/>
              </a:rPr>
              <a:t>Darle la bienvenida a los/as participantes</a:t>
            </a:r>
          </a:p>
          <a:p>
            <a:r>
              <a:rPr lang="es-ES_tradnl" sz="1200" noProof="0" dirty="0">
                <a:latin typeface="Calibri" panose="020F0502020204030204" pitchFamily="34" charset="0"/>
                <a:cs typeface="Calibri" panose="020F0502020204030204" pitchFamily="34" charset="0"/>
              </a:rPr>
              <a:t>Presentar a los/as facilitadores</a:t>
            </a:r>
          </a:p>
          <a:p>
            <a:r>
              <a:rPr lang="es-ES_tradnl" sz="1200" noProof="0" dirty="0">
                <a:latin typeface="Calibri" panose="020F0502020204030204" pitchFamily="34" charset="0"/>
                <a:cs typeface="Calibri" panose="020F0502020204030204" pitchFamily="34" charset="0"/>
              </a:rPr>
              <a:t>Proporcionar información práctica y de gestión</a:t>
            </a:r>
          </a:p>
        </p:txBody>
      </p:sp>
      <p:sp>
        <p:nvSpPr>
          <p:cNvPr id="2" name="Google Shape;725;p48:notes">
            <a:extLst>
              <a:ext uri="{FF2B5EF4-FFF2-40B4-BE49-F238E27FC236}">
                <a16:creationId xmlns:a16="http://schemas.microsoft.com/office/drawing/2014/main" id="{E9A0A361-32F2-55EF-0E0B-83BBF8747B7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a:t>
            </a:fld>
            <a:endParaRPr 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7" name="Google Shape;367;p8:notes"/>
          <p:cNvSpPr txBox="1">
            <a:spLocks noGrp="1"/>
          </p:cNvSpPr>
          <p:nvPr>
            <p:ph type="body" idx="1"/>
          </p:nvPr>
        </p:nvSpPr>
        <p:spPr/>
        <p:txBody>
          <a:bodyPr/>
          <a:lstStyle/>
          <a:p>
            <a:pPr marL="0" indent="0">
              <a:buNone/>
            </a:pPr>
            <a:r>
              <a:rPr lang="es-ES_tradnl" b="1" noProof="0" dirty="0">
                <a:sym typeface="Calibri"/>
              </a:rPr>
              <a:t>EXPLICAR: </a:t>
            </a:r>
          </a:p>
          <a:p>
            <a:r>
              <a:rPr lang="es-ES_tradnl" noProof="0" dirty="0">
                <a:sym typeface="Calibri"/>
              </a:rPr>
              <a:t>Presente el contenido de la diapositiva</a:t>
            </a:r>
            <a:endParaRPr lang="es-ES_tradnl" noProof="0" dirty="0"/>
          </a:p>
          <a:p>
            <a:endParaRPr lang="es-ES_tradnl" noProof="0" dirty="0">
              <a:sym typeface="Calibri"/>
            </a:endParaRPr>
          </a:p>
        </p:txBody>
      </p:sp>
      <p:sp>
        <p:nvSpPr>
          <p:cNvPr id="4" name="Slide Image Placeholder 3">
            <a:extLst>
              <a:ext uri="{FF2B5EF4-FFF2-40B4-BE49-F238E27FC236}">
                <a16:creationId xmlns:a16="http://schemas.microsoft.com/office/drawing/2014/main" id="{BB565789-3105-014B-334F-A7B891D43A0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1436564-F06E-716B-54B4-3BA8B2A984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a:t>
            </a:fld>
            <a:endParaRPr lang="en-US" sz="1200" dirty="0">
              <a:latin typeface="+mn-lt"/>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s-ES_tradnl" i="1" noProof="0" dirty="0"/>
              <a:t>mencionen lugares o sitios que el bebé conocía en el momento de la separación. Por ejemplo, con su actual cuidador, un menor podría hablar de "ir al río" o a una iglesia donde las familias solían cantar </a:t>
            </a:r>
          </a:p>
          <a:p>
            <a:pPr lvl="1"/>
            <a:r>
              <a:rPr lang="es-ES_tradnl" i="1" noProof="0" dirty="0"/>
              <a:t>siempre que sea posible, pedir a los vecinos de los familiares que corroboren las relaciones, por ejemplo, si el padre o los parientes tenían un hijo/a (u otra relación, como un sobrino o un nieto) de una determinada edad y sexo, y que recuerden cualquier información sobre el lugar y la fecha de la separación </a:t>
            </a:r>
          </a:p>
          <a:p>
            <a:pPr lvl="1"/>
            <a:endParaRPr lang="es-ES_tradnl" noProof="0" dirty="0"/>
          </a:p>
          <a:p>
            <a:r>
              <a:rPr lang="es-ES_tradnl" noProof="0" dirty="0"/>
              <a:t>Paso 2:</a:t>
            </a:r>
          </a:p>
          <a:p>
            <a:pPr lvl="1"/>
            <a:r>
              <a:rPr lang="es-ES_tradnl" noProof="0" dirty="0"/>
              <a:t>comparar las respuestas con la documentación del menor, incluyendo también las actualizaciones sobre los/as cuidadores actuales</a:t>
            </a:r>
          </a:p>
          <a:p>
            <a:pPr lvl="1"/>
            <a:r>
              <a:rPr lang="es-ES_tradnl" noProof="0" dirty="0"/>
              <a:t>es esencial documentar de forma exhaustiva todos los pasos de validación y asegurarse de que el menor esté siendo entregado/a a su familia, ya que puede haber reclamaciones posteriores sobre el mismo menor </a:t>
            </a:r>
            <a:endParaRPr lang="es-ES_tradnl" noProof="0" dirty="0">
              <a:sym typeface="Calibri"/>
            </a:endParaRPr>
          </a:p>
          <a:p>
            <a:pPr marL="0" indent="0">
              <a:buNone/>
            </a:pPr>
            <a:endParaRPr lang="es-ES_tradnl" noProof="0" dirty="0">
              <a:sym typeface="Calibri"/>
            </a:endParaRPr>
          </a:p>
        </p:txBody>
      </p:sp>
      <p:sp>
        <p:nvSpPr>
          <p:cNvPr id="2" name="Google Shape;725;p48:notes">
            <a:extLst>
              <a:ext uri="{FF2B5EF4-FFF2-40B4-BE49-F238E27FC236}">
                <a16:creationId xmlns:a16="http://schemas.microsoft.com/office/drawing/2014/main" id="{9A86FEF4-2440-4FE8-A5B1-910B636F72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100</a:t>
            </a:fld>
            <a:endParaRPr lang="en-US" sz="1200" dirty="0">
              <a:latin typeface="+mn-lt"/>
            </a:endParaRPr>
          </a:p>
        </p:txBody>
      </p:sp>
    </p:spTree>
    <p:extLst>
      <p:ext uri="{BB962C8B-B14F-4D97-AF65-F5344CB8AC3E}">
        <p14:creationId xmlns:p14="http://schemas.microsoft.com/office/powerpoint/2010/main" val="125708410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9" name="Google Shape;1339;p72:notes"/>
          <p:cNvSpPr txBox="1">
            <a:spLocks noGrp="1"/>
          </p:cNvSpPr>
          <p:nvPr>
            <p:ph type="body" idx="1"/>
          </p:nvPr>
        </p:nvSpPr>
        <p:spPr/>
        <p:txBody>
          <a:bodyPr/>
          <a:lstStyle/>
          <a:p>
            <a:pPr marL="0" indent="0">
              <a:buNone/>
            </a:pPr>
            <a:r>
              <a:rPr lang="es-ES_tradnl" b="1" noProof="0" dirty="0">
                <a:sym typeface="Calibri"/>
              </a:rPr>
              <a:t>TRABAJO EN PAREJAS (5 minutos)</a:t>
            </a:r>
          </a:p>
          <a:p>
            <a:r>
              <a:rPr lang="es-ES_tradnl" noProof="0" dirty="0">
                <a:sym typeface="Calibri"/>
              </a:rPr>
              <a:t>Dividir a los participantes en grupos de dos personas</a:t>
            </a:r>
          </a:p>
          <a:p>
            <a:r>
              <a:rPr lang="es-ES_tradnl" noProof="0" dirty="0">
                <a:sym typeface="Calibri"/>
              </a:rPr>
              <a:t>Guiar a los participantes a la </a:t>
            </a:r>
            <a:r>
              <a:rPr lang="es-ES_tradnl" b="1" noProof="0" dirty="0">
                <a:sym typeface="Calibri"/>
              </a:rPr>
              <a:t>página 81 del Cuaderno de ejercicios: </a:t>
            </a:r>
            <a:r>
              <a:rPr lang="es-ES_tradnl" sz="1200" b="1" spc="0" noProof="0" dirty="0">
                <a:solidFill>
                  <a:schemeClr val="tx1"/>
                </a:solidFill>
              </a:rPr>
              <a:t>Etapas de verificación previas a la reunificación familiar</a:t>
            </a:r>
          </a:p>
          <a:p>
            <a:r>
              <a:rPr lang="es-ES_tradnl" i="1" noProof="0" dirty="0">
                <a:sym typeface="Calibri"/>
              </a:rPr>
              <a:t>Enumerar los pasos en el orden correcto</a:t>
            </a:r>
          </a:p>
          <a:p>
            <a:endParaRPr lang="es-ES_tradnl" noProof="0" dirty="0">
              <a:sym typeface="Calibri"/>
            </a:endParaRPr>
          </a:p>
          <a:p>
            <a:pPr marL="0" indent="0">
              <a:buNone/>
            </a:pPr>
            <a:r>
              <a:rPr lang="es-ES_tradnl" b="1" noProof="0" dirty="0">
                <a:sym typeface="Calibri"/>
              </a:rPr>
              <a:t>DEBATE GENERAL (5 minutos)</a:t>
            </a:r>
          </a:p>
          <a:p>
            <a:r>
              <a:rPr lang="es-ES_tradnl" noProof="0" dirty="0">
                <a:sym typeface="Calibri"/>
              </a:rPr>
              <a:t>Pedir a los participantes que den su opinión</a:t>
            </a:r>
          </a:p>
          <a:p>
            <a:r>
              <a:rPr lang="es-ES_tradnl" noProof="0" dirty="0">
                <a:sym typeface="Calibri"/>
              </a:rPr>
              <a:t>Pedir a los participantes que peguen las tarjetas en la pared en el orden correcto</a:t>
            </a:r>
          </a:p>
          <a:p>
            <a:r>
              <a:rPr lang="es-ES_tradnl" noProof="0" dirty="0">
                <a:sym typeface="Calibri"/>
              </a:rPr>
              <a:t>Dar espacio para que formulen preguntas pendientes</a:t>
            </a:r>
          </a:p>
          <a:p>
            <a:r>
              <a:rPr lang="es-ES_tradnl" i="1" noProof="0" dirty="0">
                <a:sym typeface="Calibri"/>
              </a:rPr>
              <a:t>¿Qué podría hacer el asistente social si el/la menor manifiesta alguna preocupación o si él/ella misma tiene observaciones sobre el proceso de verificación? </a:t>
            </a:r>
          </a:p>
          <a:p>
            <a:pPr lvl="1"/>
            <a:r>
              <a:rPr lang="es-ES_tradnl" i="1" noProof="0" dirty="0">
                <a:sym typeface="Calibri"/>
              </a:rPr>
              <a:t>La mayoría de las preocupaciones pueden resolverse y, por lo general, no deben impedir que se efectúe la reunificación familiar, ya que el menor o la familia podrían estar nerviosos y necesitar tranquilizarse, lo que puede tomar algún tiempo </a:t>
            </a:r>
          </a:p>
          <a:p>
            <a:pPr lvl="1"/>
            <a:r>
              <a:rPr lang="es-ES_tradnl" i="1" noProof="0" dirty="0">
                <a:sym typeface="Calibri"/>
              </a:rPr>
              <a:t>Sin embargo, a veces es necesario tomar otras medidas</a:t>
            </a:r>
          </a:p>
          <a:p>
            <a:pPr lvl="1"/>
            <a:r>
              <a:rPr lang="es-ES_tradnl" i="1" noProof="0" dirty="0">
                <a:sym typeface="Calibri"/>
              </a:rPr>
              <a:t>Esto puede implicar una preparación más intensiva del menor y/o de la familia y de la comunidad antes de la reunificación, así como un seguimiento a más largo plazo y apoyo a la reintegración, incluido el SMAPS para el menor y/o la familia </a:t>
            </a:r>
          </a:p>
          <a:p>
            <a:pPr lvl="1"/>
            <a:r>
              <a:rPr lang="es-ES_tradnl" i="1" noProof="0" dirty="0">
                <a:sym typeface="Calibri"/>
              </a:rPr>
              <a:t>Estas decisiones deben tomarse con sumo cuidado, y de forma individualizada, y deben basarse en el interés superior del menor y ser registradas en el plan de caso</a:t>
            </a:r>
          </a:p>
        </p:txBody>
      </p:sp>
      <p:sp>
        <p:nvSpPr>
          <p:cNvPr id="3" name="Slide Image Placeholder 2">
            <a:extLst>
              <a:ext uri="{FF2B5EF4-FFF2-40B4-BE49-F238E27FC236}">
                <a16:creationId xmlns:a16="http://schemas.microsoft.com/office/drawing/2014/main" id="{431DD189-9A49-9572-C54F-5FC22EC5410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2048EB6-22A7-20C7-C0E2-A0BBDC153B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101</a:t>
            </a:fld>
            <a:endParaRPr lang="en-US" sz="1200" dirty="0">
              <a:latin typeface="+mn-lt"/>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9" name="Google Shape;1369;p73:notes"/>
          <p:cNvSpPr txBox="1">
            <a:spLocks noGrp="1"/>
          </p:cNvSpPr>
          <p:nvPr>
            <p:ph type="body" idx="1"/>
          </p:nvPr>
        </p:nvSpPr>
        <p:spPr/>
        <p:txBody>
          <a:bodyPr/>
          <a:lstStyle/>
          <a:p>
            <a:pPr marL="0" indent="0">
              <a:buNone/>
            </a:pPr>
            <a:r>
              <a:rPr lang="es-ES_tradnl" b="1" noProof="0" dirty="0">
                <a:sym typeface="Calibri"/>
              </a:rPr>
              <a:t>ACTIVIDAD EN GRUPO (15 minutos) </a:t>
            </a:r>
          </a:p>
          <a:p>
            <a:r>
              <a:rPr lang="es-ES_tradnl" noProof="0" dirty="0">
                <a:sym typeface="Calibri"/>
              </a:rPr>
              <a:t>Dividir a los participantes en 4 grupos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noProof="0" dirty="0">
                <a:sym typeface="Calibri"/>
              </a:rPr>
              <a:t>Guiar a los participantes a la </a:t>
            </a:r>
            <a:r>
              <a:rPr lang="es-ES_tradnl" b="1" noProof="0" dirty="0">
                <a:sym typeface="Calibri"/>
              </a:rPr>
              <a:t>página 82-89 del Cuaderno de ejercicios: </a:t>
            </a:r>
            <a:r>
              <a:rPr lang="en-US" sz="1200" b="1" spc="0" dirty="0" err="1">
                <a:solidFill>
                  <a:schemeClr val="tx1"/>
                </a:solidFill>
              </a:rPr>
              <a:t>Verificación</a:t>
            </a:r>
            <a:r>
              <a:rPr lang="en-US" sz="1200" b="1" spc="0" dirty="0">
                <a:solidFill>
                  <a:schemeClr val="tx1"/>
                </a:solidFill>
              </a:rPr>
              <a:t>: Caso </a:t>
            </a:r>
            <a:r>
              <a:rPr lang="en-US" sz="1200" b="1" spc="0" dirty="0" err="1">
                <a:solidFill>
                  <a:schemeClr val="tx1"/>
                </a:solidFill>
              </a:rPr>
              <a:t>práctico</a:t>
            </a:r>
            <a:endParaRPr lang="en-US" sz="1200" b="1" spc="0" dirty="0">
              <a:solidFill>
                <a:schemeClr val="tx1"/>
              </a:solidFill>
            </a:endParaRPr>
          </a:p>
          <a:p>
            <a:endParaRPr lang="es-ES_tradnl" b="1" noProof="0" dirty="0">
              <a:sym typeface="Calibri"/>
            </a:endParaRPr>
          </a:p>
          <a:p>
            <a:r>
              <a:rPr lang="es-ES_tradnl" i="1" noProof="0" dirty="0">
                <a:sym typeface="Calibri"/>
              </a:rPr>
              <a:t>Instrucciones:</a:t>
            </a:r>
          </a:p>
          <a:p>
            <a:pPr lvl="1"/>
            <a:r>
              <a:rPr lang="es-ES_tradnl" i="1" noProof="0" dirty="0">
                <a:sym typeface="Calibri"/>
              </a:rPr>
              <a:t>leer la actualización del caso </a:t>
            </a:r>
          </a:p>
          <a:p>
            <a:pPr lvl="1"/>
            <a:r>
              <a:rPr lang="es-ES_tradnl" i="1" noProof="0" dirty="0">
                <a:sym typeface="Calibri"/>
              </a:rPr>
              <a:t>comparar con la información que se solicita en los formularios en blanco para responder a las preguntas del ejercicio</a:t>
            </a:r>
          </a:p>
          <a:p>
            <a:pPr marL="0" indent="0">
              <a:buNone/>
            </a:pPr>
            <a:endParaRPr lang="es-ES_tradnl" noProof="0" dirty="0">
              <a:sym typeface="Calibri"/>
            </a:endParaRPr>
          </a:p>
          <a:p>
            <a:pPr marL="0" indent="0">
              <a:buNone/>
            </a:pPr>
            <a:r>
              <a:rPr lang="es-ES_tradnl" b="1" noProof="0" dirty="0">
                <a:sym typeface="Calibri"/>
              </a:rPr>
              <a:t>DEBATE GENERAL (15 minutos)</a:t>
            </a:r>
          </a:p>
          <a:p>
            <a:r>
              <a:rPr lang="es-ES_tradnl" noProof="0" dirty="0">
                <a:sym typeface="Calibri"/>
              </a:rPr>
              <a:t>Pedir a cada grupo que comparta sus conclusiones con el resto y debatir</a:t>
            </a:r>
          </a:p>
          <a:p>
            <a:r>
              <a:rPr lang="es-ES_tradnl" noProof="0" dirty="0">
                <a:sym typeface="Calibri"/>
              </a:rPr>
              <a:t>Consultar las respuestas en la página siguiente </a:t>
            </a:r>
          </a:p>
          <a:p>
            <a:r>
              <a:rPr lang="es-ES_tradnl" i="1" noProof="0" dirty="0">
                <a:sym typeface="Calibri"/>
              </a:rPr>
              <a:t>Hay que tener especial cuidado al llevar a cabo la verificación en el caso de bebés o niños y niñas muy pequeños, ya que puede ser mucho más difícil: </a:t>
            </a:r>
          </a:p>
          <a:p>
            <a:pPr lvl="1"/>
            <a:r>
              <a:rPr lang="es-ES_tradnl" i="1" noProof="0" dirty="0">
                <a:sym typeface="Calibri"/>
              </a:rPr>
              <a:t>las investigaciones deben realizarse lo antes posible después de la separación, cuando los miembros de la familia y de la comunidad aún pueden estar presentes para contrastar la información</a:t>
            </a:r>
          </a:p>
          <a:p>
            <a:pPr lvl="1"/>
            <a:r>
              <a:rPr lang="es-ES_tradnl" i="1" noProof="0" dirty="0">
                <a:sym typeface="Calibri"/>
              </a:rPr>
              <a:t>se deben incluir fotografías y una descripción detallada de los rasgos específicos o ropa del menor </a:t>
            </a:r>
            <a:endParaRPr lang="es-ES_tradnl" noProof="0" dirty="0"/>
          </a:p>
          <a:p>
            <a:pPr marL="0" indent="0">
              <a:buNone/>
            </a:pPr>
            <a:r>
              <a:rPr lang="es-ES_tradnl" noProof="0" dirty="0">
                <a:sym typeface="Helvetica Neue"/>
              </a:rPr>
              <a:t>_____________________________________________________________________________</a:t>
            </a:r>
            <a:endParaRPr lang="es-ES_tradnl" noProof="0" dirty="0"/>
          </a:p>
          <a:p>
            <a:endParaRPr lang="es-ES_tradnl" noProof="0" dirty="0">
              <a:sym typeface="Calibri"/>
            </a:endParaRPr>
          </a:p>
          <a:p>
            <a:pPr marL="0" indent="0">
              <a:buNone/>
            </a:pPr>
            <a:r>
              <a:rPr lang="es-ES_tradnl" b="1" noProof="0" dirty="0">
                <a:sym typeface="Calibri"/>
              </a:rPr>
              <a:t>RESPUESTAS</a:t>
            </a:r>
          </a:p>
          <a:p>
            <a:pPr marL="228600" indent="-228600">
              <a:buFont typeface="+mj-lt"/>
              <a:buAutoNum type="arabicPeriod"/>
            </a:pPr>
            <a:r>
              <a:rPr lang="es-ES_tradnl" noProof="0" dirty="0">
                <a:sym typeface="Calibri"/>
              </a:rPr>
              <a:t>Sí, si el asistente social reunió la información necesaria sobre la identidad de los padres y/o personas que afirman ser los padres, y las fotografías y los datos del expediente del caso del menor están actualizados, el asistente social puede iniciar el proceso de verificación, reunirse con los que reclaman ser los padres y el menor por separado y llenar los formularios de verificación de adultos y del menor (CPIMS 4C/ 4D)</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269873C9-94BA-0D6F-2AE7-A469A2884F4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AE6BF43-A3AF-9882-3C3C-C09001B343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102</a:t>
            </a:fld>
            <a:endParaRPr lang="en-US" sz="1200" dirty="0">
              <a:latin typeface="+mn-lt"/>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228600" indent="-228600">
              <a:buFont typeface="+mj-lt"/>
              <a:buAutoNum type="arabicPeriod" startAt="2"/>
            </a:pPr>
            <a:r>
              <a:rPr lang="es-ES_tradnl" noProof="0" dirty="0">
                <a:sym typeface="Calibri"/>
              </a:rPr>
              <a:t>No, primero tiene que hacerlo el asistente social: </a:t>
            </a:r>
          </a:p>
          <a:p>
            <a:pPr lvl="1"/>
            <a:r>
              <a:rPr lang="es-ES_tradnl" noProof="0" dirty="0">
                <a:sym typeface="Calibri"/>
              </a:rPr>
              <a:t>verificar la identidad de los que reclaman ser los padres y hacer una verificación cruzada con la información en el expediente</a:t>
            </a:r>
          </a:p>
          <a:p>
            <a:pPr lvl="1"/>
            <a:r>
              <a:rPr lang="es-ES_tradnl" noProof="0" dirty="0">
                <a:sym typeface="Calibri"/>
              </a:rPr>
              <a:t>evaluar si los padres están dispuestos y son capaces de reunificarse y de proporcionar de nuevo atención de calidad a </a:t>
            </a:r>
            <a:r>
              <a:rPr lang="es-ES_tradnl" noProof="0" dirty="0" err="1">
                <a:sym typeface="Calibri"/>
              </a:rPr>
              <a:t>Hashim</a:t>
            </a:r>
            <a:r>
              <a:rPr lang="es-ES_tradnl" noProof="0" dirty="0">
                <a:sym typeface="Calibri"/>
              </a:rPr>
              <a:t> indefinidamente</a:t>
            </a:r>
          </a:p>
          <a:p>
            <a:pPr lvl="1"/>
            <a:r>
              <a:rPr lang="es-ES_tradnl" noProof="0" dirty="0">
                <a:sym typeface="Calibri"/>
              </a:rPr>
              <a:t>evaluar cómo ha sido la relación entre </a:t>
            </a:r>
            <a:r>
              <a:rPr lang="es-ES_tradnl" noProof="0" dirty="0" err="1">
                <a:sym typeface="Calibri"/>
              </a:rPr>
              <a:t>Hashim</a:t>
            </a:r>
            <a:r>
              <a:rPr lang="es-ES_tradnl" noProof="0" dirty="0">
                <a:sym typeface="Calibri"/>
              </a:rPr>
              <a:t> y los padres antes de la separación y si ha habido patrones o incidentes de abuso, negligencia, violencia o explotación en el pasado. El asistente social también debe analizar el impacto de la separación y la situación laboral de </a:t>
            </a:r>
            <a:r>
              <a:rPr lang="es-ES_tradnl" noProof="0" dirty="0" err="1">
                <a:sym typeface="Calibri"/>
              </a:rPr>
              <a:t>Hashim</a:t>
            </a:r>
            <a:r>
              <a:rPr lang="es-ES_tradnl" noProof="0" dirty="0">
                <a:sym typeface="Calibri"/>
              </a:rPr>
              <a:t> y los riesgos asociados</a:t>
            </a:r>
          </a:p>
          <a:p>
            <a:pPr lvl="1"/>
            <a:r>
              <a:rPr lang="es-ES_tradnl" noProof="0" dirty="0">
                <a:sym typeface="Calibri"/>
              </a:rPr>
              <a:t>verificar si los padres de </a:t>
            </a:r>
            <a:r>
              <a:rPr lang="es-ES_tradnl" noProof="0" dirty="0" err="1">
                <a:sym typeface="Calibri"/>
              </a:rPr>
              <a:t>Hashim</a:t>
            </a:r>
            <a:r>
              <a:rPr lang="es-ES_tradnl" noProof="0" dirty="0">
                <a:sym typeface="Calibri"/>
              </a:rPr>
              <a:t> están dispuestos a que el menor se matricule en un centro educativo y a garantizar que se cubran sus necesidades básicas, una vez reunificado </a:t>
            </a:r>
          </a:p>
          <a:p>
            <a:pPr lvl="1"/>
            <a:r>
              <a:rPr lang="es-ES_tradnl" noProof="0" dirty="0">
                <a:sym typeface="Calibri"/>
              </a:rPr>
              <a:t>verificar si esperan que siga trabajando y si las condiciones de trabajo están acarreando riesgos y afectaciones al menor. En caso afirmativo, debe evaluar si esto tiene solución</a:t>
            </a:r>
          </a:p>
          <a:p>
            <a:pPr lvl="1"/>
            <a:r>
              <a:rPr lang="es-ES_tradnl" noProof="0" dirty="0">
                <a:sym typeface="Calibri"/>
              </a:rPr>
              <a:t>evaluar si la familia y </a:t>
            </a:r>
            <a:r>
              <a:rPr lang="es-ES_tradnl" noProof="0" dirty="0" err="1">
                <a:sym typeface="Calibri"/>
              </a:rPr>
              <a:t>Hashim</a:t>
            </a:r>
            <a:r>
              <a:rPr lang="es-ES_tradnl" noProof="0" dirty="0">
                <a:sym typeface="Calibri"/>
              </a:rPr>
              <a:t> necesitan apoyo adicional en relación con el proceso de reintegración</a:t>
            </a:r>
          </a:p>
          <a:p>
            <a:pPr lvl="1"/>
            <a:r>
              <a:rPr lang="es-ES_tradnl" noProof="0" dirty="0">
                <a:sym typeface="Calibri"/>
              </a:rPr>
              <a:t>conversar con </a:t>
            </a:r>
            <a:r>
              <a:rPr lang="es-ES_tradnl" noProof="0" dirty="0" err="1">
                <a:sym typeface="Calibri"/>
              </a:rPr>
              <a:t>Hashim</a:t>
            </a:r>
            <a:r>
              <a:rPr lang="es-ES_tradnl" noProof="0" dirty="0">
                <a:sym typeface="Calibri"/>
              </a:rPr>
              <a:t> acerca de las condiciones de vida en casa de sus padres, las posibles cosas que pueden haber cambiado, el tipo de apoyo que necesita y podrá recibir, y dónde podría ir en caso de que encuentre dificultades tras la reunificación, permitiéndole tomar una decisión con conocimiento de causa</a:t>
            </a:r>
          </a:p>
          <a:p>
            <a:pPr marL="228600" indent="-228600">
              <a:buFont typeface="+mj-lt"/>
              <a:buAutoNum type="arabicPeriod" startAt="2"/>
            </a:pPr>
            <a:r>
              <a:rPr lang="es-ES_tradnl" noProof="0" dirty="0">
                <a:sym typeface="Calibri"/>
              </a:rPr>
              <a:t>Además de las acciones anteriores, en función del resultado de la verificación y/o evaluación del asistente social:</a:t>
            </a:r>
          </a:p>
          <a:p>
            <a:pPr lvl="1"/>
            <a:r>
              <a:rPr lang="es-ES_tradnl" noProof="0" dirty="0">
                <a:sym typeface="Calibri"/>
              </a:rPr>
              <a:t>podría programarse una visita inicial como parte del proceso de verificación, en la que </a:t>
            </a:r>
            <a:r>
              <a:rPr lang="es-ES_tradnl" noProof="0" dirty="0" err="1">
                <a:sym typeface="Calibri"/>
              </a:rPr>
              <a:t>Hashim</a:t>
            </a:r>
            <a:r>
              <a:rPr lang="es-ES_tradnl" noProof="0" dirty="0">
                <a:sym typeface="Calibri"/>
              </a:rPr>
              <a:t> y sus padres y hermanos se encuentren, y estén acompañados y sean observados por el asistente social antes de tomar la decisión sobre la reunificación familiar </a:t>
            </a:r>
          </a:p>
          <a:p>
            <a:pPr lvl="1"/>
            <a:r>
              <a:rPr lang="es-ES_tradnl" noProof="0" dirty="0">
                <a:sym typeface="Calibri"/>
              </a:rPr>
              <a:t>si se establece que el niño puede enfrentar riesgos al regresar con sus padres y se requiere una solución sostenible para su modalidad de acogida en su interés superior, entonces, se debe proceder con el proceso de DIS (determinación del interés superior)</a:t>
            </a:r>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t>FUENTE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sz="1200" dirty="0" err="1">
                <a:latin typeface="+mn-lt"/>
              </a:rPr>
              <a:t>The</a:t>
            </a:r>
            <a:r>
              <a:rPr lang="es-ES_tradnl" sz="1200" dirty="0">
                <a:latin typeface="+mn-lt"/>
              </a:rPr>
              <a:t> </a:t>
            </a:r>
            <a:r>
              <a:rPr lang="es-ES_tradnl" sz="1200" dirty="0" err="1">
                <a:latin typeface="+mn-lt"/>
              </a:rPr>
              <a:t>Lost</a:t>
            </a:r>
            <a:r>
              <a:rPr lang="es-ES_tradnl" sz="1200" dirty="0">
                <a:latin typeface="+mn-lt"/>
              </a:rPr>
              <a:t> </a:t>
            </a:r>
            <a:r>
              <a:rPr lang="es-ES_tradnl" sz="1200" dirty="0" err="1">
                <a:latin typeface="+mn-lt"/>
              </a:rPr>
              <a:t>Ones</a:t>
            </a:r>
            <a:r>
              <a:rPr lang="es-ES_tradnl" sz="1200" dirty="0">
                <a:latin typeface="+mn-lt"/>
              </a:rPr>
              <a:t>: </a:t>
            </a:r>
            <a:r>
              <a:rPr lang="es-ES_tradnl" sz="1200" dirty="0" err="1">
                <a:latin typeface="+mn-lt"/>
              </a:rPr>
              <a:t>Emergency</a:t>
            </a:r>
            <a:r>
              <a:rPr lang="es-ES_tradnl" sz="1200" dirty="0">
                <a:latin typeface="+mn-lt"/>
              </a:rPr>
              <a:t> care and </a:t>
            </a:r>
            <a:r>
              <a:rPr lang="es-ES_tradnl" sz="1200" dirty="0" err="1">
                <a:latin typeface="+mn-lt"/>
              </a:rPr>
              <a:t>family</a:t>
            </a:r>
            <a:r>
              <a:rPr lang="es-ES_tradnl" sz="1200" dirty="0">
                <a:latin typeface="+mn-lt"/>
              </a:rPr>
              <a:t> </a:t>
            </a:r>
            <a:r>
              <a:rPr lang="es-ES_tradnl" sz="1200" dirty="0" err="1">
                <a:latin typeface="+mn-lt"/>
              </a:rPr>
              <a:t>tracing</a:t>
            </a:r>
            <a:r>
              <a:rPr lang="es-ES_tradnl" sz="1200" dirty="0">
                <a:latin typeface="+mn-lt"/>
              </a:rPr>
              <a:t> </a:t>
            </a:r>
            <a:r>
              <a:rPr lang="es-ES_tradnl" sz="1200" dirty="0" err="1">
                <a:latin typeface="+mn-lt"/>
              </a:rPr>
              <a:t>for</a:t>
            </a:r>
            <a:r>
              <a:rPr lang="es-ES_tradnl" sz="1200" dirty="0">
                <a:latin typeface="+mn-lt"/>
              </a:rPr>
              <a:t> </a:t>
            </a:r>
            <a:r>
              <a:rPr lang="es-ES_tradnl" sz="1200" dirty="0" err="1">
                <a:latin typeface="+mn-lt"/>
              </a:rPr>
              <a:t>separated</a:t>
            </a:r>
            <a:r>
              <a:rPr lang="es-ES_tradnl" sz="1200" dirty="0">
                <a:latin typeface="+mn-lt"/>
              </a:rPr>
              <a:t> </a:t>
            </a:r>
            <a:r>
              <a:rPr lang="es-ES_tradnl" sz="1200" dirty="0" err="1">
                <a:latin typeface="+mn-lt"/>
              </a:rPr>
              <a:t>children</a:t>
            </a:r>
            <a:r>
              <a:rPr lang="es-ES_tradnl" sz="1200" dirty="0">
                <a:latin typeface="+mn-lt"/>
              </a:rPr>
              <a:t> </a:t>
            </a:r>
            <a:r>
              <a:rPr lang="es-ES_tradnl" sz="1200" dirty="0" err="1">
                <a:latin typeface="+mn-lt"/>
              </a:rPr>
              <a:t>from</a:t>
            </a:r>
            <a:r>
              <a:rPr lang="es-ES_tradnl" sz="1200" dirty="0">
                <a:latin typeface="+mn-lt"/>
              </a:rPr>
              <a:t> </a:t>
            </a:r>
            <a:r>
              <a:rPr lang="es-ES_tradnl" sz="1200" dirty="0" err="1">
                <a:latin typeface="+mn-lt"/>
              </a:rPr>
              <a:t>birth</a:t>
            </a:r>
            <a:r>
              <a:rPr lang="es-ES_tradnl" sz="1200" dirty="0">
                <a:latin typeface="+mn-lt"/>
              </a:rPr>
              <a:t> </a:t>
            </a:r>
            <a:r>
              <a:rPr lang="es-ES_tradnl" sz="1200" dirty="0" err="1">
                <a:latin typeface="+mn-lt"/>
              </a:rPr>
              <a:t>to</a:t>
            </a:r>
            <a:r>
              <a:rPr lang="es-ES_tradnl" sz="1200" dirty="0">
                <a:latin typeface="+mn-lt"/>
              </a:rPr>
              <a:t> </a:t>
            </a:r>
            <a:r>
              <a:rPr lang="es-ES_tradnl" sz="1200" dirty="0" err="1">
                <a:latin typeface="+mn-lt"/>
              </a:rPr>
              <a:t>five</a:t>
            </a:r>
            <a:r>
              <a:rPr lang="es-ES_tradnl" sz="1200" dirty="0">
                <a:latin typeface="+mn-lt"/>
              </a:rPr>
              <a:t> </a:t>
            </a:r>
            <a:r>
              <a:rPr lang="es-ES_tradnl" sz="1200" dirty="0" err="1">
                <a:latin typeface="+mn-lt"/>
              </a:rPr>
              <a:t>years</a:t>
            </a:r>
            <a:r>
              <a:rPr lang="en-US" dirty="0"/>
              <a:t>, UNICEF (2007)</a:t>
            </a:r>
            <a:br>
              <a:rPr lang="en-US" dirty="0"/>
            </a:br>
            <a:r>
              <a:rPr lang="en-US" dirty="0"/>
              <a:t>Available at </a:t>
            </a:r>
            <a:r>
              <a:rPr lang="es-ES_tradnl" noProof="0" dirty="0">
                <a:sym typeface="Calibri"/>
              </a:rPr>
              <a:t>https://</a:t>
            </a:r>
            <a:r>
              <a:rPr lang="es-ES_tradnl" noProof="0" dirty="0" err="1">
                <a:sym typeface="Calibri"/>
              </a:rPr>
              <a:t>www.refworld.org</a:t>
            </a:r>
            <a:r>
              <a:rPr lang="es-ES_tradnl" noProof="0" dirty="0">
                <a:sym typeface="Calibri"/>
              </a:rPr>
              <a:t>/</a:t>
            </a:r>
            <a:r>
              <a:rPr lang="es-ES_tradnl" noProof="0" dirty="0" err="1">
                <a:sym typeface="Calibri"/>
              </a:rPr>
              <a:t>pdfid</a:t>
            </a:r>
            <a:r>
              <a:rPr lang="es-ES_tradnl" noProof="0" dirty="0">
                <a:sym typeface="Calibri"/>
              </a:rPr>
              <a:t>/468e2f632.pdf </a:t>
            </a:r>
            <a:endParaRPr lang="es-ES_tradnl" noProof="0" dirty="0"/>
          </a:p>
          <a:p>
            <a:endParaRPr lang="es-ES_tradnl" noProof="0" dirty="0">
              <a:sym typeface="Calibri"/>
            </a:endParaRPr>
          </a:p>
          <a:p>
            <a:endParaRPr lang="es-ES_tradnl" noProof="0" dirty="0">
              <a:sym typeface="Calibri"/>
            </a:endParaRPr>
          </a:p>
          <a:p>
            <a:pPr marL="0" indent="0">
              <a:buNone/>
            </a:pPr>
            <a:endParaRPr lang="es-ES_tradnl" noProof="0" dirty="0">
              <a:sym typeface="Calibri"/>
            </a:endParaRPr>
          </a:p>
        </p:txBody>
      </p:sp>
      <p:sp>
        <p:nvSpPr>
          <p:cNvPr id="2" name="Google Shape;725;p48:notes">
            <a:extLst>
              <a:ext uri="{FF2B5EF4-FFF2-40B4-BE49-F238E27FC236}">
                <a16:creationId xmlns:a16="http://schemas.microsoft.com/office/drawing/2014/main" id="{14FBC8A5-039F-4D2A-FD12-0F7478065DE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103</a:t>
            </a:fld>
            <a:endParaRPr lang="en-US" sz="1200" dirty="0">
              <a:latin typeface="+mn-lt"/>
            </a:endParaRPr>
          </a:p>
        </p:txBody>
      </p:sp>
    </p:spTree>
    <p:extLst>
      <p:ext uri="{BB962C8B-B14F-4D97-AF65-F5344CB8AC3E}">
        <p14:creationId xmlns:p14="http://schemas.microsoft.com/office/powerpoint/2010/main" val="230886089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6" name="Google Shape;1386;p74: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p:txBody>
      </p:sp>
      <p:sp>
        <p:nvSpPr>
          <p:cNvPr id="3" name="Slide Image Placeholder 2">
            <a:extLst>
              <a:ext uri="{FF2B5EF4-FFF2-40B4-BE49-F238E27FC236}">
                <a16:creationId xmlns:a16="http://schemas.microsoft.com/office/drawing/2014/main" id="{D92C3DDC-1960-51F3-EB15-E8D8363F6CE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70CB31C-666A-5592-D040-79D134BB53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104</a:t>
            </a:fld>
            <a:endParaRPr lang="en-US" sz="1200" dirty="0">
              <a:latin typeface="+mn-lt"/>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7" name="Google Shape;1397;p75:notes"/>
          <p:cNvSpPr txBox="1">
            <a:spLocks noGrp="1"/>
          </p:cNvSpPr>
          <p:nvPr>
            <p:ph type="body" idx="1"/>
          </p:nvPr>
        </p:nvSpPr>
        <p:spPr/>
        <p:txBody>
          <a:bodyPr/>
          <a:lstStyle/>
          <a:p>
            <a:pPr marL="0" indent="0">
              <a:buNone/>
            </a:pPr>
            <a:r>
              <a:rPr lang="es-ES_tradnl" b="1" noProof="0" dirty="0">
                <a:sym typeface="Calibri"/>
              </a:rPr>
              <a:t>EXPLICAR:</a:t>
            </a:r>
            <a:endParaRPr lang="es-ES_tradnl" i="1" noProof="0" dirty="0">
              <a:sym typeface="Calibri"/>
            </a:endParaRPr>
          </a:p>
          <a:p>
            <a:r>
              <a:rPr lang="es-ES_tradnl" i="1" noProof="0" dirty="0">
                <a:sym typeface="Calibri"/>
              </a:rPr>
              <a:t>Al final de esta sesión, los participantes deberán ser capaces de:</a:t>
            </a:r>
            <a:endParaRPr lang="es-ES_tradnl" i="1" noProof="0" dirty="0"/>
          </a:p>
          <a:p>
            <a:r>
              <a:rPr lang="es-ES_tradnl" noProof="0" dirty="0">
                <a:sym typeface="Calibri"/>
              </a:rPr>
              <a:t>Leer los objetivos de aprendizaje</a:t>
            </a:r>
          </a:p>
          <a:p>
            <a:r>
              <a:rPr lang="es-ES_tradnl" i="1" noProof="0" dirty="0">
                <a:sym typeface="Calibri"/>
              </a:rPr>
              <a:t>La reunificación se refiere al proceso de reunir al menor con su familia o cuidador anterior</a:t>
            </a:r>
          </a:p>
          <a:p>
            <a:r>
              <a:rPr lang="es-ES_tradnl" i="1" noProof="0" dirty="0">
                <a:sym typeface="Calibri"/>
              </a:rPr>
              <a:t>Hemos hablado de las diferentes causas y del impacto de la separación familiar en las/os menores. Esto también puede afectar las perspectivas de reunificación familiar, sobre todo cuando las circunstancias de la separación han sido difíciles para el menor y/o la familia. Los asistentes sociales deben ser conscientes de que la reunificación familiar no siempre será fácil para el menor y su familia</a:t>
            </a:r>
          </a:p>
          <a:p>
            <a:r>
              <a:rPr lang="es-ES_tradnl" i="1" noProof="0" dirty="0">
                <a:sym typeface="Calibri"/>
              </a:rPr>
              <a:t>Es importante que el asistente social apoye al menor, a la familia y a la comunidad en su preparación para la reunificación familiar </a:t>
            </a:r>
          </a:p>
          <a:p>
            <a:endParaRPr lang="es-ES_tradnl" i="1" noProof="0" dirty="0">
              <a:sym typeface="Calibri"/>
            </a:endParaRPr>
          </a:p>
        </p:txBody>
      </p:sp>
      <p:sp>
        <p:nvSpPr>
          <p:cNvPr id="3" name="Slide Image Placeholder 2">
            <a:extLst>
              <a:ext uri="{FF2B5EF4-FFF2-40B4-BE49-F238E27FC236}">
                <a16:creationId xmlns:a16="http://schemas.microsoft.com/office/drawing/2014/main" id="{B2DA142B-3903-31E4-369D-9560CC49B05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A026B39-4114-83EA-1910-E4AF2E9DCBA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105</a:t>
            </a:fld>
            <a:endParaRPr lang="en-US" sz="1200" dirty="0">
              <a:latin typeface="+mn-lt"/>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8" name="Google Shape;1408;p76: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noProof="0" dirty="0">
                <a:sym typeface="Calibri"/>
              </a:rPr>
              <a:t>Guiar a los participantes a la </a:t>
            </a:r>
            <a:r>
              <a:rPr lang="es-ES_tradnl" b="1" noProof="0" dirty="0">
                <a:sym typeface="Calibri"/>
              </a:rPr>
              <a:t>página 91 del Cuaderno de ejercicios: ¿</a:t>
            </a:r>
            <a:r>
              <a:rPr lang="es-CO" sz="1800" b="1" kern="100" dirty="0">
                <a:effectLst/>
                <a:latin typeface="Calibri" panose="020F0502020204030204" pitchFamily="34" charset="0"/>
                <a:ea typeface="Calibri" panose="020F0502020204030204" pitchFamily="34" charset="0"/>
                <a:cs typeface="Times New Roman" panose="02020603050405020304" pitchFamily="18" charset="0"/>
              </a:rPr>
              <a:t>Qué hay que tener en cuenta en relación con la reunificación familiar y el contacto con los familiares</a:t>
            </a:r>
            <a:r>
              <a:rPr lang="es-ES_tradnl" b="1" noProof="0" dirty="0">
                <a:sym typeface="Calibri"/>
              </a:rPr>
              <a:t>? </a:t>
            </a:r>
          </a:p>
          <a:p>
            <a:r>
              <a:rPr lang="es-ES_tradnl" i="1" noProof="0" dirty="0">
                <a:sym typeface="Calibri"/>
              </a:rPr>
              <a:t>¿Cómo llevaríamos a cabo la reunificación? </a:t>
            </a:r>
          </a:p>
          <a:p>
            <a:r>
              <a:rPr lang="es-ES_tradnl" i="1" noProof="0" dirty="0">
                <a:sym typeface="Calibri"/>
              </a:rPr>
              <a:t>Tanto si la reunificación tiene lugar en el hogar familiar como en la comunidad en público, el asistente social o la persona que acompañe al menor durante la reunificación familiar deben tener en cuenta los siguientes elementos clave:</a:t>
            </a:r>
          </a:p>
          <a:p>
            <a:pPr lvl="1"/>
            <a:r>
              <a:rPr lang="es-ES_tradnl" i="1" noProof="0" dirty="0">
                <a:sym typeface="Calibri"/>
              </a:rPr>
              <a:t>organizar algún tipo de ceremonia o acto simbólico de bienvenida y/o celebración</a:t>
            </a:r>
          </a:p>
          <a:p>
            <a:pPr lvl="1"/>
            <a:r>
              <a:rPr lang="es-ES_tradnl" i="1" noProof="0" dirty="0">
                <a:sym typeface="Calibri"/>
              </a:rPr>
              <a:t>ofrecer orientación adicional al menor y a la familia sobre los problemas que pueden surgir y posibles soluciones</a:t>
            </a:r>
          </a:p>
          <a:p>
            <a:pPr lvl="1"/>
            <a:r>
              <a:rPr lang="es-ES_tradnl" i="1" noProof="0" dirty="0">
                <a:sym typeface="Calibri"/>
              </a:rPr>
              <a:t>garantizar que la familia firme el formulario de reunificación</a:t>
            </a:r>
          </a:p>
          <a:p>
            <a:r>
              <a:rPr lang="es-ES_tradnl" i="1" noProof="0" dirty="0">
                <a:sym typeface="Calibri"/>
              </a:rPr>
              <a:t>Consideraciones:</a:t>
            </a:r>
          </a:p>
          <a:p>
            <a:pPr lvl="1"/>
            <a:r>
              <a:rPr lang="es-ES_tradnl" i="1" noProof="0" dirty="0">
                <a:sym typeface="Calibri"/>
              </a:rPr>
              <a:t>debe reservarse un tiempo para explicar al menor y a la familia lo que va a ocurrir y los pasos, así como para que puedan hacer preguntas y conversar sobre las expectativas y preocupaciones </a:t>
            </a:r>
          </a:p>
          <a:p>
            <a:pPr lvl="1"/>
            <a:r>
              <a:rPr lang="es-ES_tradnl" i="1" noProof="0" dirty="0">
                <a:sym typeface="Calibri"/>
              </a:rPr>
              <a:t>el menor y/o la familia deben ser informados de los cambios en las circunstancias familiares y otros cambios importantes, y se les debe permitir conversar sobre las formas de afrontar los cambios y los posibles problemas </a:t>
            </a:r>
          </a:p>
          <a:p>
            <a:pPr lvl="1"/>
            <a:r>
              <a:rPr lang="es-ES_tradnl" i="1" noProof="0" dirty="0">
                <a:sym typeface="Calibri"/>
              </a:rPr>
              <a:t>el menor y su familia también deben ser informados sobre los recursos o ayudas disponibles tras la reunificación y los lugares donde pueden acudir en caso de dificultades</a:t>
            </a:r>
          </a:p>
          <a:p>
            <a:pPr lvl="1"/>
            <a:r>
              <a:rPr lang="es-ES_tradnl" i="1" noProof="0" dirty="0">
                <a:sym typeface="Calibri"/>
              </a:rPr>
              <a:t>según las circunstancias, el asistente social puede sugerir intercambiar fotografías o mensajes por adelantado o concertar una visita antes de la reunificación</a:t>
            </a:r>
          </a:p>
          <a:p>
            <a:pPr lvl="1"/>
            <a:r>
              <a:rPr lang="es-ES_tradnl" i="1" noProof="0" dirty="0">
                <a:sym typeface="Calibri"/>
              </a:rPr>
              <a:t>también es importante que el asistente social implique y prepare a la familia de acogida, incluidos las/os menores, sobre todo cuando han cuidado del menor durante mucho tiempo y han creado un vínculo. Es necesario actuar con cautela en los casos en que las familias de acogida quieran algún tipo de pago o compensación por parte de la familia del menor</a:t>
            </a:r>
          </a:p>
          <a:p>
            <a:pPr lvl="1"/>
            <a:endParaRPr lang="es-ES_tradnl" i="1"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8978BF9A-D0E7-68A7-9EED-D7FDF7A7844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4AB54D-78F1-C52C-898A-ED99A2209CE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106</a:t>
            </a:fld>
            <a:endParaRPr lang="en-US" sz="1200" dirty="0">
              <a:latin typeface="+mn-lt"/>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s-ES_tradnl" i="1" noProof="0" dirty="0">
                <a:sym typeface="Calibri"/>
              </a:rPr>
              <a:t>si corresponde, y de acuerdo con los deseos del menor, pueden intercambiarse los nombres y direcciones de ambas familias y programarse visitas</a:t>
            </a:r>
          </a:p>
          <a:p>
            <a:pPr lvl="1"/>
            <a:r>
              <a:rPr lang="es-ES_tradnl" i="1" noProof="0" dirty="0">
                <a:sym typeface="Calibri"/>
              </a:rPr>
              <a:t>cuando sea posible, las autoridades locales y/o los líderes de la comunidad deben participar durante la reunificación familiar o deben ser informados de forma posterior </a:t>
            </a:r>
          </a:p>
          <a:p>
            <a:pPr lvl="1"/>
            <a:r>
              <a:rPr lang="es-ES_tradnl" i="1" noProof="0" dirty="0">
                <a:sym typeface="Calibri"/>
              </a:rPr>
              <a:t>siempre que sea posible, el asistente social debe viajar y estar con el menor durante la reunificación, lo que también dependerá de los recursos logísticos, humanos y financieros disponibles</a:t>
            </a:r>
            <a:endParaRPr lang="es-ES_tradnl" i="1" noProof="0" dirty="0"/>
          </a:p>
          <a:p>
            <a:pPr lvl="1"/>
            <a:r>
              <a:rPr lang="es-ES_tradnl" i="1" noProof="0" dirty="0">
                <a:sym typeface="Calibri"/>
              </a:rPr>
              <a:t>otra posibilidad es que el asistente social coordine con los agentes de gestión de casos de la zona en la que reside la familia para hacer seguimiento  </a:t>
            </a:r>
          </a:p>
          <a:p>
            <a:pPr lvl="1"/>
            <a:r>
              <a:rPr lang="es-ES_tradnl" i="1" noProof="0" dirty="0">
                <a:sym typeface="Calibri"/>
              </a:rPr>
              <a:t>en contextos de personas refugiadas, deben respetarse los principios de no devolución y retorno en condiciones de seguridad y dignidad, al igual que en en lo relativo a las reagrupaciones familiares transfronterizas </a:t>
            </a:r>
          </a:p>
          <a:p>
            <a:pPr lvl="1"/>
            <a:r>
              <a:rPr lang="es-ES_tradnl" i="1" noProof="0" dirty="0">
                <a:sym typeface="Calibri"/>
              </a:rPr>
              <a:t>al igual que en el caso de la búsqueda transfronteriza de familiares, en un contexto de personas refugiadas la reunificación familiar transfronteriza debe coordinarse de forma estrecha con el ACNUR y las autoridades competentes. </a:t>
            </a:r>
            <a:r>
              <a:rPr lang="es-ES_tradnl" sz="1200" dirty="0">
                <a:latin typeface="+mn-lt"/>
              </a:rPr>
              <a:t>Directrices del ACNUR relativas al procedimiento del interés superior</a:t>
            </a:r>
            <a:r>
              <a:rPr lang="es-ES_tradnl" sz="1200" i="1" noProof="0" dirty="0">
                <a:latin typeface="+mn-lt"/>
                <a:sym typeface="Calibri"/>
              </a:rPr>
              <a:t>,</a:t>
            </a:r>
            <a:r>
              <a:rPr lang="es-ES_tradnl" i="1" noProof="0" dirty="0">
                <a:sym typeface="Calibri"/>
              </a:rPr>
              <a:t> página 150-151</a:t>
            </a:r>
          </a:p>
        </p:txBody>
      </p:sp>
      <p:sp>
        <p:nvSpPr>
          <p:cNvPr id="2" name="Google Shape;725;p48:notes">
            <a:extLst>
              <a:ext uri="{FF2B5EF4-FFF2-40B4-BE49-F238E27FC236}">
                <a16:creationId xmlns:a16="http://schemas.microsoft.com/office/drawing/2014/main" id="{0A4E0282-17D0-5560-9D4E-7D472B790B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107</a:t>
            </a:fld>
            <a:endParaRPr lang="en-US" sz="1200" dirty="0">
              <a:latin typeface="+mn-lt"/>
            </a:endParaRPr>
          </a:p>
        </p:txBody>
      </p:sp>
    </p:spTree>
    <p:extLst>
      <p:ext uri="{BB962C8B-B14F-4D97-AF65-F5344CB8AC3E}">
        <p14:creationId xmlns:p14="http://schemas.microsoft.com/office/powerpoint/2010/main" val="22671615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7" name="Google Shape;1427;p77: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Incluir los procedimientos legales y costumbres/tradiciones locales que correspondan</a:t>
            </a:r>
          </a:p>
          <a:p>
            <a:r>
              <a:rPr lang="es-ES_tradnl" noProof="0" dirty="0">
                <a:sym typeface="Calibri"/>
              </a:rPr>
              <a:t>En contextos en los que la reunificación sea poco frecuente o improbable, debatir sobre el asunto y hablar sobre estrategias para gestionar las expectativas a lo largo del proceso de búsqueda y reunificación familiar</a:t>
            </a:r>
            <a:endParaRPr lang="es-ES_tradnl" noProof="0" dirty="0"/>
          </a:p>
          <a:p>
            <a:pPr marL="0" indent="0">
              <a:buNone/>
            </a:pPr>
            <a:r>
              <a:rPr lang="es-ES_tradnl" noProof="0" dirty="0">
                <a:sym typeface="Helvetica Neue"/>
              </a:rPr>
              <a:t>_____________________________________________________________________________</a:t>
            </a:r>
            <a:endParaRPr lang="es-ES_tradnl" noProof="0" dirty="0"/>
          </a:p>
          <a:p>
            <a:endParaRPr lang="es-ES_tradnl" noProof="0" dirty="0">
              <a:sym typeface="Calibri"/>
            </a:endParaRPr>
          </a:p>
          <a:p>
            <a:pPr marL="0" indent="0">
              <a:buNone/>
            </a:pPr>
            <a:r>
              <a:rPr lang="es-ES_tradnl" b="1" noProof="0" dirty="0">
                <a:sym typeface="Calibri"/>
              </a:rPr>
              <a:t>ACTIVIDAD EN GRUPO (15 minutos)</a:t>
            </a:r>
          </a:p>
          <a:p>
            <a:r>
              <a:rPr lang="es-ES_tradnl" noProof="0" dirty="0">
                <a:sym typeface="Calibri"/>
              </a:rPr>
              <a:t>Dividir a los participantes en grupos de 2-3 personas</a:t>
            </a:r>
          </a:p>
          <a:p>
            <a:r>
              <a:rPr lang="es-ES_tradnl" noProof="0" dirty="0">
                <a:sym typeface="Calibri"/>
              </a:rPr>
              <a:t>Guiar a los participantes al </a:t>
            </a:r>
            <a:r>
              <a:rPr lang="es-ES_tradnl" b="1" noProof="0" dirty="0">
                <a:sym typeface="Calibri"/>
              </a:rPr>
              <a:t>Cuaderno de ejercicios 92-95: Reunificación familiar: caso práctico </a:t>
            </a:r>
          </a:p>
          <a:p>
            <a:r>
              <a:rPr lang="es-ES_tradnl" noProof="0" dirty="0">
                <a:sym typeface="Calibri"/>
              </a:rPr>
              <a:t>Instrucciones:</a:t>
            </a:r>
          </a:p>
          <a:p>
            <a:pPr lvl="1"/>
            <a:r>
              <a:rPr lang="es-ES_tradnl" i="1" noProof="0" dirty="0">
                <a:sym typeface="Calibri"/>
              </a:rPr>
              <a:t>leer la actualización del caso</a:t>
            </a:r>
          </a:p>
          <a:p>
            <a:pPr lvl="1"/>
            <a:r>
              <a:rPr lang="es-ES_tradnl" i="1" noProof="0" dirty="0">
                <a:sym typeface="Calibri"/>
              </a:rPr>
              <a:t>reflexionar en grupo sobre las preguntas del ejercicio</a:t>
            </a:r>
          </a:p>
          <a:p>
            <a:pPr marL="0" indent="0">
              <a:buNone/>
            </a:pPr>
            <a:endParaRPr lang="es-ES_tradnl" noProof="0" dirty="0">
              <a:sym typeface="Calibri"/>
            </a:endParaRPr>
          </a:p>
          <a:p>
            <a:pPr marL="0" indent="0">
              <a:buNone/>
            </a:pPr>
            <a:r>
              <a:rPr lang="es-ES_tradnl" b="1" noProof="0" dirty="0">
                <a:sym typeface="Calibri"/>
              </a:rPr>
              <a:t>DEBATE GENERAL</a:t>
            </a:r>
          </a:p>
          <a:p>
            <a:r>
              <a:rPr lang="es-ES_tradnl" noProof="0" dirty="0">
                <a:sym typeface="Calibri"/>
              </a:rPr>
              <a:t>En sesión plenaria, pedir contribuciones a los distintos grupos y debatir</a:t>
            </a:r>
          </a:p>
          <a:p>
            <a:r>
              <a:rPr lang="es-ES_tradnl" noProof="0" dirty="0">
                <a:sym typeface="Calibri"/>
              </a:rPr>
              <a:t>Consultar las respuestas en la página siguiente</a:t>
            </a:r>
          </a:p>
          <a:p>
            <a:r>
              <a:rPr lang="es-ES_tradnl" i="1" noProof="0" dirty="0">
                <a:sym typeface="Calibri"/>
              </a:rPr>
              <a:t>En algunos contextos, las reagrupaciones familiares siguen un proceso legal ante los tribunales: </a:t>
            </a:r>
          </a:p>
          <a:p>
            <a:pPr lvl="1"/>
            <a:r>
              <a:rPr lang="es-ES_tradnl" i="1" noProof="0" dirty="0">
                <a:sym typeface="Calibri"/>
              </a:rPr>
              <a:t>por lo general, el personal (un asistente social) de las autoridades nacionales o locales de protección de la infancia o de los servicios sociales debe liderar o estar presente durante la reunificación familiar</a:t>
            </a:r>
          </a:p>
          <a:p>
            <a:pPr lvl="1"/>
            <a:r>
              <a:rPr lang="es-ES_tradnl" i="1" noProof="0" dirty="0">
                <a:sym typeface="Calibri"/>
              </a:rPr>
              <a:t>los agentes de protección de la infancia pueden apoyar y ayudar facilitando la implicación de las autoridades, cuando sea necesario y se haya acordado previamente </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7657F965-7BB3-7682-F9F2-E007AFB58CE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9B21B6A-C238-D3EA-3C4B-8BBB169529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108</a:t>
            </a:fld>
            <a:endParaRPr lang="en-US" sz="1200" dirty="0">
              <a:latin typeface="+mn-lt"/>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s-ES_tradnl" i="1" noProof="0" dirty="0">
                <a:sym typeface="Calibri"/>
              </a:rPr>
              <a:t>¿Cómo llevaríamos a cabo una ceremonia en nuestro y/o su contexto? ¿Podemos compartir ejemplos de casos que hayamos tratado para los que se organizó una ceremonia?</a:t>
            </a:r>
          </a:p>
          <a:p>
            <a:pPr lvl="1"/>
            <a:r>
              <a:rPr lang="es-ES_tradnl" i="1" noProof="0" dirty="0">
                <a:sym typeface="Calibri"/>
              </a:rPr>
              <a:t>la ceremonia puede ser sencilla, por ejemplo, lectura y firma del formulario de reunificación </a:t>
            </a:r>
          </a:p>
          <a:p>
            <a:pPr lvl="1"/>
            <a:r>
              <a:rPr lang="es-ES_tradnl" i="1" noProof="0" dirty="0">
                <a:sym typeface="Calibri"/>
              </a:rPr>
              <a:t>sirve como celebración y como demostración de la responsabilidad de la familia en el cuidado del menor</a:t>
            </a:r>
          </a:p>
          <a:p>
            <a:pPr lvl="1"/>
            <a:r>
              <a:rPr lang="es-ES_tradnl" i="1" noProof="0" dirty="0">
                <a:sym typeface="Calibri"/>
              </a:rPr>
              <a:t>la reunificación en un entorno comunitario puede promover una mayor responsabilidad en el apoyo al menor y a la familia</a:t>
            </a:r>
          </a:p>
          <a:p>
            <a:r>
              <a:rPr lang="es-ES_tradnl" i="1" noProof="0" dirty="0">
                <a:sym typeface="Calibri"/>
              </a:rPr>
              <a:t>¿Tenemos ejemplos de cuándo puede no ser apropiado celebrar una ceremonia pública?</a:t>
            </a:r>
          </a:p>
          <a:p>
            <a:pPr lvl="1"/>
            <a:r>
              <a:rPr lang="es-ES_tradnl" i="1" noProof="0" dirty="0">
                <a:sym typeface="Calibri"/>
              </a:rPr>
              <a:t>en algunos casos puede que no sea posible celebrar una ceremonia en público, por ejemplo cuando la separación familiar ha sido difícil y el menor o la familia se enfrentan a angustia psicosocial o por motivos de seguridad</a:t>
            </a:r>
          </a:p>
          <a:p>
            <a:r>
              <a:rPr lang="es-ES_tradnl" i="1" noProof="0" dirty="0">
                <a:sym typeface="Calibri"/>
              </a:rPr>
              <a:t>Si la reunificación va a tener lugar fuera de la zona operativa del asistente social:</a:t>
            </a:r>
          </a:p>
          <a:p>
            <a:pPr lvl="1"/>
            <a:r>
              <a:rPr lang="es-ES_tradnl" i="1" noProof="0" dirty="0">
                <a:sym typeface="Calibri"/>
              </a:rPr>
              <a:t>el caso y cuando sea posible, el expediente del menor deben entregarse a un asistente social que trabaje para el actor y/u organización que esté presente en esa zona y que vaya a realizar el seguimiento </a:t>
            </a:r>
          </a:p>
          <a:p>
            <a:pPr lvl="1"/>
            <a:r>
              <a:rPr lang="es-ES_tradnl" i="1" noProof="0" dirty="0">
                <a:sym typeface="Calibri"/>
              </a:rPr>
              <a:t>esto debe prepararse con suficiente antelación y la familia y el menor deben ser informados y dar su consentimiento por adelantado</a:t>
            </a:r>
            <a:endParaRPr lang="es-ES_tradnl" noProof="0" dirty="0">
              <a:sym typeface="Calibri"/>
            </a:endParaRPr>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sym typeface="Calibri"/>
              </a:rPr>
              <a:t>RESPUESTAS</a:t>
            </a:r>
          </a:p>
          <a:p>
            <a:pPr marL="228600" indent="-228600">
              <a:buFont typeface="+mj-lt"/>
              <a:buAutoNum type="arabicPeriod"/>
            </a:pPr>
            <a:r>
              <a:rPr lang="es-ES_tradnl" noProof="0" dirty="0">
                <a:sym typeface="Calibri"/>
              </a:rPr>
              <a:t>Lo mejor para </a:t>
            </a:r>
            <a:r>
              <a:rPr lang="es-ES_tradnl" noProof="0" dirty="0" err="1">
                <a:sym typeface="Calibri"/>
              </a:rPr>
              <a:t>Bienvenu</a:t>
            </a:r>
            <a:r>
              <a:rPr lang="es-ES_tradnl" noProof="0" dirty="0">
                <a:sym typeface="Calibri"/>
              </a:rPr>
              <a:t> es reunirse con sus padres y hermanos</a:t>
            </a:r>
          </a:p>
          <a:p>
            <a:pPr marL="228600" indent="-228600">
              <a:buFont typeface="+mj-lt"/>
              <a:buAutoNum type="arabicPeriod"/>
            </a:pPr>
            <a:r>
              <a:rPr lang="es-ES_tradnl" noProof="0" dirty="0">
                <a:sym typeface="Calibri"/>
              </a:rPr>
              <a:t>Próximos pasos en relación con la reunificación familiar: </a:t>
            </a:r>
          </a:p>
          <a:p>
            <a:pPr lvl="1"/>
            <a:r>
              <a:rPr lang="es-ES_tradnl" noProof="0" dirty="0">
                <a:sym typeface="Calibri"/>
              </a:rPr>
              <a:t>estar en contacto con las autoridades pertinentes y seguir los procedimientos legales nacionales vigentes para la reunificación familiar en el contexto en que se encuentre</a:t>
            </a:r>
          </a:p>
          <a:p>
            <a:pPr lvl="1"/>
            <a:r>
              <a:rPr lang="es-ES_tradnl" noProof="0" dirty="0">
                <a:sym typeface="Calibri"/>
              </a:rPr>
              <a:t>organizar una celebración de bienvenida para </a:t>
            </a:r>
            <a:r>
              <a:rPr lang="es-ES_tradnl" noProof="0" dirty="0" err="1">
                <a:sym typeface="Calibri"/>
              </a:rPr>
              <a:t>Bienvenu</a:t>
            </a:r>
            <a:r>
              <a:rPr lang="es-ES_tradnl" noProof="0" dirty="0">
                <a:sym typeface="Calibri"/>
              </a:rPr>
              <a:t> y su familia en la comunidad </a:t>
            </a:r>
          </a:p>
          <a:p>
            <a:pPr lvl="1"/>
            <a:r>
              <a:rPr lang="es-ES_tradnl" noProof="0" dirty="0">
                <a:sym typeface="Calibri"/>
              </a:rPr>
              <a:t>informar e invitar a las autoridades locales, si están disponibles. Puede ser alguien de los servicios de protección de menores o el alcalde o alcaldesa del pueblo o ciudad </a:t>
            </a:r>
          </a:p>
          <a:p>
            <a:pPr lvl="1"/>
            <a:r>
              <a:rPr lang="es-ES_tradnl" noProof="0" dirty="0">
                <a:sym typeface="Calibri"/>
              </a:rPr>
              <a:t>permitir que </a:t>
            </a:r>
            <a:r>
              <a:rPr lang="es-ES_tradnl" noProof="0" dirty="0" err="1">
                <a:sym typeface="Calibri"/>
              </a:rPr>
              <a:t>Bienvenu</a:t>
            </a:r>
            <a:r>
              <a:rPr lang="es-ES_tradnl" noProof="0" dirty="0">
                <a:sym typeface="Calibri"/>
              </a:rPr>
              <a:t> y sus padres firmen el Formulario de reunificación </a:t>
            </a:r>
          </a:p>
          <a:p>
            <a:pPr marL="228600" indent="-228600">
              <a:buFont typeface="+mj-lt"/>
              <a:buAutoNum type="arabicPeriod"/>
            </a:pPr>
            <a:r>
              <a:rPr lang="es-ES_tradnl" noProof="0" dirty="0">
                <a:sym typeface="Calibri"/>
              </a:rPr>
              <a:t>Necesidades a corto plazo: </a:t>
            </a:r>
          </a:p>
          <a:p>
            <a:pPr lvl="1"/>
            <a:r>
              <a:rPr lang="es-ES_tradnl" noProof="0" dirty="0">
                <a:sym typeface="Calibri"/>
              </a:rPr>
              <a:t>proporcionar ayuda no alimentaria a la familia en caso necesario (p. ej., colchones, utensilios de cocina, material escolar, material lúdico, en función de las necesidades identificadas)</a:t>
            </a:r>
          </a:p>
          <a:p>
            <a:pPr lvl="1"/>
            <a:r>
              <a:rPr lang="es-ES_tradnl" noProof="0" dirty="0">
                <a:sym typeface="Calibri"/>
              </a:rPr>
              <a:t>actualizar el plan de caso de </a:t>
            </a:r>
            <a:r>
              <a:rPr lang="es-ES_tradnl" noProof="0" dirty="0" err="1">
                <a:sym typeface="Calibri"/>
              </a:rPr>
              <a:t>Bienvenu</a:t>
            </a:r>
            <a:r>
              <a:rPr lang="es-ES_tradnl" noProof="0" dirty="0">
                <a:sym typeface="Calibri"/>
              </a:rPr>
              <a:t> e incluir la frecuencia de las visitas de seguimiento posteriores a la reunificación familiar</a:t>
            </a:r>
          </a:p>
          <a:p>
            <a:pPr lvl="1"/>
            <a:r>
              <a:rPr lang="es-ES_tradnl" noProof="0" dirty="0">
                <a:sym typeface="Calibri"/>
              </a:rPr>
              <a:t>apoyar a </a:t>
            </a:r>
            <a:r>
              <a:rPr lang="es-ES_tradnl" noProof="0" dirty="0" err="1">
                <a:sym typeface="Calibri"/>
              </a:rPr>
              <a:t>Bienvenu</a:t>
            </a:r>
            <a:r>
              <a:rPr lang="es-ES_tradnl" noProof="0" dirty="0">
                <a:sym typeface="Calibri"/>
              </a:rPr>
              <a:t> y a su familia para que mantengan el contacto con su hermana e hija mayor, que permanece actualmente en el país de asilo</a:t>
            </a:r>
          </a:p>
          <a:p>
            <a:pPr lvl="1"/>
            <a:r>
              <a:rPr lang="es-ES_tradnl" noProof="0" dirty="0">
                <a:sym typeface="Calibri"/>
              </a:rPr>
              <a:t>discutir con la familia y el niño los posibles retos tras la reunificación e ideas sobre cómo prevenirlos y abordarlos</a:t>
            </a:r>
          </a:p>
          <a:p>
            <a:pPr lvl="1"/>
            <a:r>
              <a:rPr lang="es-ES_tradnl" noProof="0" dirty="0">
                <a:sym typeface="Calibri"/>
              </a:rPr>
              <a:t>proporcionar a la familia y al niño información sobre los servicios de apoyo locales</a:t>
            </a:r>
          </a:p>
          <a:p>
            <a:pPr marL="228600" indent="-228600">
              <a:buFont typeface="+mj-lt"/>
              <a:buAutoNum type="arabicPeriod"/>
            </a:pPr>
            <a:r>
              <a:rPr lang="es-ES_tradnl" noProof="0" dirty="0">
                <a:sym typeface="Calibri"/>
              </a:rPr>
              <a:t>Necesidades a largo plazo: </a:t>
            </a:r>
          </a:p>
          <a:p>
            <a:pPr lvl="1"/>
            <a:r>
              <a:rPr lang="es-ES_tradnl" noProof="0" dirty="0">
                <a:sym typeface="Calibri"/>
              </a:rPr>
              <a:t>evaluar las necesidades adicionales para apoyar el proceso de reintegración de </a:t>
            </a:r>
            <a:r>
              <a:rPr lang="es-ES_tradnl" noProof="0" dirty="0" err="1">
                <a:sym typeface="Calibri"/>
              </a:rPr>
              <a:t>Bienvenu</a:t>
            </a:r>
            <a:r>
              <a:rPr lang="es-ES_tradnl" noProof="0" dirty="0">
                <a:sym typeface="Calibri"/>
              </a:rPr>
              <a:t> y los demás miembros de la familia, incluida su matriculación en la escuela y/o formación profesional, cursos para desarrollar habilidades para la vida, programas de TEC, vinculación con grupos y/o actividades en la comunidad, sobre la base de las necesidades que se hayan identificado</a:t>
            </a:r>
          </a:p>
          <a:p>
            <a:pPr marL="228600" indent="-228600">
              <a:buFont typeface="+mj-lt"/>
              <a:buAutoNum type="arabicPeriod"/>
            </a:pPr>
            <a:r>
              <a:rPr lang="es-ES_tradnl" noProof="0" dirty="0">
                <a:sym typeface="Calibri"/>
              </a:rPr>
              <a:t>Autoridades judiciales, si es necesario, servicios de protección de menores, autoridades locales, comunidad y/o vecinos y/o amigos de la familia, personal de la escuela local, grupos comunitarios</a:t>
            </a:r>
            <a:endParaRPr lang="es-ES_tradnl" noProof="0" dirty="0"/>
          </a:p>
          <a:p>
            <a:endParaRPr lang="es-ES_tradnl" noProof="0" dirty="0">
              <a:sym typeface="Calibri"/>
            </a:endParaRPr>
          </a:p>
        </p:txBody>
      </p:sp>
      <p:sp>
        <p:nvSpPr>
          <p:cNvPr id="2" name="Google Shape;725;p48:notes">
            <a:extLst>
              <a:ext uri="{FF2B5EF4-FFF2-40B4-BE49-F238E27FC236}">
                <a16:creationId xmlns:a16="http://schemas.microsoft.com/office/drawing/2014/main" id="{6A7A24E6-6282-D167-6E99-24FD62ACA57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109</a:t>
            </a:fld>
            <a:endParaRPr lang="en-US" sz="1200" dirty="0">
              <a:latin typeface="+mn-lt"/>
            </a:endParaRPr>
          </a:p>
        </p:txBody>
      </p:sp>
    </p:spTree>
    <p:extLst>
      <p:ext uri="{BB962C8B-B14F-4D97-AF65-F5344CB8AC3E}">
        <p14:creationId xmlns:p14="http://schemas.microsoft.com/office/powerpoint/2010/main" val="180007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4" name="Google Shape;384;p9: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Las/os menores en situación de riesgo o víctimas de maltrato, incluidos las y los desplazados internos, se enfrentan a menudo a múltiples riesgos y problemas relacionados con la protección de la infancia que requieren una variedad de intervenciones de gestión de casos, incluidas, aunque no de forma exclusiva, medidas específicas para abordar la separación familiar</a:t>
            </a:r>
          </a:p>
          <a:p>
            <a:r>
              <a:rPr lang="es-ES_tradnl" i="1" noProof="0" dirty="0">
                <a:sym typeface="Calibri"/>
              </a:rPr>
              <a:t>Las cuestiones relacionadas con la protección de la infancia no deben considerarse de forma aislada, ya que a menudo están interrelacionadas, por lo que un enfoque holístico se hace necesario</a:t>
            </a:r>
          </a:p>
          <a:p>
            <a:r>
              <a:rPr lang="es-ES_tradnl" i="1" noProof="0" dirty="0">
                <a:sym typeface="Calibri"/>
              </a:rPr>
              <a:t>Las intervenciones específicas, como la búsqueda y el restablecimiento del contacto con la familia, que son necesarias para los UASC deben integrarse en el plan general del caso del menor  </a:t>
            </a:r>
          </a:p>
          <a:p>
            <a:pPr marL="0" indent="0">
              <a:buNone/>
            </a:pPr>
            <a:endParaRPr lang="es-ES_tradnl" noProof="0" dirty="0">
              <a:sym typeface="Calibri"/>
            </a:endParaRPr>
          </a:p>
          <a:p>
            <a:pPr marL="0" indent="0">
              <a:buNone/>
            </a:pPr>
            <a:r>
              <a:rPr lang="es-ES_tradnl" b="1" noProof="0" dirty="0">
                <a:sym typeface="Calibri"/>
              </a:rPr>
              <a:t>DEBATE GENERAL</a:t>
            </a:r>
            <a:endParaRPr lang="es-ES_tradnl" b="1" noProof="0" dirty="0"/>
          </a:p>
          <a:p>
            <a:r>
              <a:rPr lang="es-ES_tradnl" noProof="0" dirty="0">
                <a:sym typeface="Calibri"/>
              </a:rPr>
              <a:t>Pedir a los participantes que compartan ejemplos (sin información identificativa) de menores que se enfrentan a múltiples problemas de protección infantil, incluida la separación familiar, que ilustren cómo los problemas están interrelacionados y solo pueden abordarse en su conjunto</a:t>
            </a:r>
          </a:p>
          <a:p>
            <a:r>
              <a:rPr lang="es-ES_tradnl" i="1" noProof="0" dirty="0">
                <a:sym typeface="Calibri"/>
              </a:rPr>
              <a:t>¿Qué necesidades específicas deben tenerse en cuenta ante la separación con la familia?</a:t>
            </a:r>
          </a:p>
          <a:p>
            <a:r>
              <a:rPr lang="es-ES_tradnl" i="1" noProof="0" dirty="0">
                <a:sym typeface="Calibri"/>
              </a:rPr>
              <a:t>En la próxima sesión, vamos a:</a:t>
            </a:r>
          </a:p>
          <a:p>
            <a:pPr lvl="1"/>
            <a:r>
              <a:rPr lang="es-ES_tradnl" i="1" noProof="0" dirty="0">
                <a:sym typeface="Calibri"/>
              </a:rPr>
              <a:t>debatir la identificación y el registro de los UASC </a:t>
            </a:r>
          </a:p>
          <a:p>
            <a:pPr lvl="1"/>
            <a:r>
              <a:rPr lang="es-ES_tradnl" i="1" noProof="0" dirty="0">
                <a:sym typeface="Calibri"/>
              </a:rPr>
              <a:t>practicar la identificación de los factores de protección (fortalezas) y los factores de riesgo relacionados con los UASC</a:t>
            </a:r>
          </a:p>
          <a:p>
            <a:endParaRPr lang="es-ES_tradnl" noProof="0" dirty="0">
              <a:sym typeface="Calibri"/>
            </a:endParaRPr>
          </a:p>
          <a:p>
            <a:endParaRPr lang="es-ES_tradnl" noProof="0" dirty="0">
              <a:sym typeface="Calibri"/>
            </a:endParaRPr>
          </a:p>
        </p:txBody>
      </p:sp>
      <p:sp>
        <p:nvSpPr>
          <p:cNvPr id="4" name="Slide Image Placeholder 3">
            <a:extLst>
              <a:ext uri="{FF2B5EF4-FFF2-40B4-BE49-F238E27FC236}">
                <a16:creationId xmlns:a16="http://schemas.microsoft.com/office/drawing/2014/main" id="{348E54E9-3C2D-C92A-6FDE-993164513AF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7D010E1-375F-E55A-7EB0-EAB8A7124A3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a:t>
            </a:fld>
            <a:endParaRPr lang="en-US" sz="1200" dirty="0">
              <a:latin typeface="+mn-lt"/>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4" name="Google Shape;1444;p78: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p:txBody>
      </p:sp>
      <p:sp>
        <p:nvSpPr>
          <p:cNvPr id="3" name="Slide Image Placeholder 2">
            <a:extLst>
              <a:ext uri="{FF2B5EF4-FFF2-40B4-BE49-F238E27FC236}">
                <a16:creationId xmlns:a16="http://schemas.microsoft.com/office/drawing/2014/main" id="{8E93EA58-1DFF-DADE-5020-AF287E2F78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54ABF79-D554-7B85-5A19-5EF994A1790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110</a:t>
            </a:fld>
            <a:endParaRPr lang="en-US" sz="1200" dirty="0">
              <a:latin typeface="+mn-lt"/>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7" name="Google Shape;1457;p79: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Al final de esta sesión, los/as participantes deberán ser capaces de:</a:t>
            </a:r>
            <a:endParaRPr lang="es-ES_tradnl" i="1" noProof="0" dirty="0"/>
          </a:p>
          <a:p>
            <a:r>
              <a:rPr lang="es-ES_tradnl" noProof="0" dirty="0">
                <a:sym typeface="Calibri"/>
              </a:rPr>
              <a:t>Presente el contenido de la diapositiva</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73C70873-8846-920B-77E2-288BB4446D8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5F8672A-1BF0-E4B0-F74B-C22596129E9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111</a:t>
            </a:fld>
            <a:endParaRPr lang="en-US" sz="1200" dirty="0">
              <a:latin typeface="+mn-lt"/>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8" name="Google Shape;1468;p80:notes"/>
          <p:cNvSpPr txBox="1">
            <a:spLocks noGrp="1"/>
          </p:cNvSpPr>
          <p:nvPr>
            <p:ph type="body" idx="1"/>
          </p:nvPr>
        </p:nvSpPr>
        <p:spPr/>
        <p:txBody>
          <a:bodyPr/>
          <a:lstStyle/>
          <a:p>
            <a:pPr marL="0" indent="0">
              <a:buNone/>
            </a:pPr>
            <a:r>
              <a:rPr lang="en-US" b="1" dirty="0">
                <a:sym typeface="Calibri"/>
              </a:rPr>
              <a:t>INTRODUCCIÓN</a:t>
            </a:r>
          </a:p>
          <a:p>
            <a:r>
              <a:rPr lang="en-US" dirty="0">
                <a:sym typeface="Calibri"/>
              </a:rPr>
              <a:t>Para </a:t>
            </a:r>
            <a:r>
              <a:rPr lang="en-US" dirty="0" err="1">
                <a:sym typeface="Calibri"/>
              </a:rPr>
              <a:t>algunas</a:t>
            </a:r>
            <a:r>
              <a:rPr lang="en-US" dirty="0">
                <a:sym typeface="Calibri"/>
              </a:rPr>
              <a:t>/</a:t>
            </a:r>
            <a:r>
              <a:rPr lang="en-US" dirty="0" err="1">
                <a:sym typeface="Calibri"/>
              </a:rPr>
              <a:t>os</a:t>
            </a:r>
            <a:r>
              <a:rPr lang="en-US" dirty="0">
                <a:sym typeface="Calibri"/>
              </a:rPr>
              <a:t> </a:t>
            </a:r>
            <a:r>
              <a:rPr lang="en-US" dirty="0" err="1">
                <a:sym typeface="Calibri"/>
              </a:rPr>
              <a:t>menores</a:t>
            </a:r>
            <a:r>
              <a:rPr lang="en-US" dirty="0">
                <a:sym typeface="Calibri"/>
              </a:rPr>
              <a:t> no es necesario ningún seguimiento tras la </a:t>
            </a:r>
            <a:r>
              <a:rPr lang="en-US" dirty="0" err="1">
                <a:sym typeface="Calibri"/>
              </a:rPr>
              <a:t>reunificación</a:t>
            </a:r>
            <a:r>
              <a:rPr lang="en-US" dirty="0">
                <a:sym typeface="Calibri"/>
              </a:rPr>
              <a:t> familiar, </a:t>
            </a:r>
            <a:r>
              <a:rPr lang="en-US" dirty="0" err="1">
                <a:sym typeface="Calibri"/>
              </a:rPr>
              <a:t>sobre</a:t>
            </a:r>
            <a:r>
              <a:rPr lang="en-US" dirty="0">
                <a:sym typeface="Calibri"/>
              </a:rPr>
              <a:t> </a:t>
            </a:r>
            <a:r>
              <a:rPr lang="en-US" dirty="0" err="1">
                <a:sym typeface="Calibri"/>
              </a:rPr>
              <a:t>todo</a:t>
            </a:r>
            <a:r>
              <a:rPr lang="en-US" dirty="0">
                <a:sym typeface="Calibri"/>
              </a:rPr>
              <a:t>:</a:t>
            </a:r>
          </a:p>
          <a:p>
            <a:pPr lvl="1"/>
            <a:r>
              <a:rPr lang="en-US" dirty="0">
                <a:sym typeface="Calibri"/>
              </a:rPr>
              <a:t>cuando la duración de la separación no </a:t>
            </a:r>
            <a:r>
              <a:rPr lang="en-US" dirty="0" err="1">
                <a:sym typeface="Calibri"/>
              </a:rPr>
              <a:t>fue</a:t>
            </a:r>
            <a:r>
              <a:rPr lang="en-US" dirty="0">
                <a:sym typeface="Calibri"/>
              </a:rPr>
              <a:t> </a:t>
            </a:r>
            <a:r>
              <a:rPr lang="en-US" dirty="0" err="1">
                <a:sym typeface="Calibri"/>
              </a:rPr>
              <a:t>larga</a:t>
            </a:r>
            <a:r>
              <a:rPr lang="en-US" dirty="0">
                <a:sym typeface="Calibri"/>
              </a:rPr>
              <a:t> y</a:t>
            </a:r>
          </a:p>
          <a:p>
            <a:pPr lvl="1"/>
            <a:r>
              <a:rPr lang="en-US" dirty="0" err="1">
                <a:sym typeface="Calibri"/>
              </a:rPr>
              <a:t>cuando</a:t>
            </a:r>
            <a:r>
              <a:rPr lang="en-US" dirty="0">
                <a:sym typeface="Calibri"/>
              </a:rPr>
              <a:t> no se han detectado otros problemas de protección de la </a:t>
            </a:r>
            <a:r>
              <a:rPr lang="en-US" dirty="0" err="1">
                <a:sym typeface="Calibri"/>
              </a:rPr>
              <a:t>infancia</a:t>
            </a:r>
            <a:endParaRPr lang="en-US" dirty="0">
              <a:sym typeface="Calibri"/>
            </a:endParaRPr>
          </a:p>
          <a:p>
            <a:r>
              <a:rPr lang="en-US" dirty="0" err="1">
                <a:sym typeface="Calibri"/>
              </a:rPr>
              <a:t>Otras</a:t>
            </a:r>
            <a:r>
              <a:rPr lang="en-US" dirty="0">
                <a:sym typeface="Calibri"/>
              </a:rPr>
              <a:t>/</a:t>
            </a:r>
            <a:r>
              <a:rPr lang="en-US" dirty="0" err="1">
                <a:sym typeface="Calibri"/>
              </a:rPr>
              <a:t>os</a:t>
            </a:r>
            <a:r>
              <a:rPr lang="en-US" dirty="0">
                <a:sym typeface="Calibri"/>
              </a:rPr>
              <a:t> </a:t>
            </a:r>
            <a:r>
              <a:rPr lang="en-US" dirty="0" err="1">
                <a:sym typeface="Calibri"/>
              </a:rPr>
              <a:t>menores</a:t>
            </a:r>
            <a:r>
              <a:rPr lang="en-US" dirty="0">
                <a:sym typeface="Calibri"/>
              </a:rPr>
              <a:t> y familias necesitan supervisión, seguimiento y apoyo a la </a:t>
            </a:r>
            <a:r>
              <a:rPr lang="en-US" dirty="0" err="1">
                <a:sym typeface="Calibri"/>
              </a:rPr>
              <a:t>reintegración</a:t>
            </a:r>
            <a:r>
              <a:rPr lang="en-US" dirty="0">
                <a:sym typeface="Calibri"/>
              </a:rPr>
              <a:t> </a:t>
            </a:r>
          </a:p>
          <a:p>
            <a:endParaRPr lang="en-US" dirty="0">
              <a:sym typeface="Calibri"/>
            </a:endParaRPr>
          </a:p>
          <a:p>
            <a:pPr marL="0" indent="0">
              <a:buNone/>
            </a:pPr>
            <a:r>
              <a:rPr lang="en-US" b="1" dirty="0">
                <a:sym typeface="Calibri"/>
              </a:rPr>
              <a:t>DEBATE GENERAL</a:t>
            </a:r>
          </a:p>
          <a:p>
            <a:r>
              <a:rPr lang="en-US" dirty="0" err="1">
                <a:sym typeface="Calibri"/>
              </a:rPr>
              <a:t>Remitir</a:t>
            </a:r>
            <a:r>
              <a:rPr lang="en-US" dirty="0">
                <a:sym typeface="Calibri"/>
              </a:rPr>
              <a:t> a los participantes al </a:t>
            </a:r>
            <a:r>
              <a:rPr lang="en-US" dirty="0" err="1">
                <a:sym typeface="Calibri"/>
              </a:rPr>
              <a:t>menor</a:t>
            </a:r>
            <a:r>
              <a:rPr lang="en-US" dirty="0">
                <a:sym typeface="Calibri"/>
              </a:rPr>
              <a:t>, Hashim, y a su familia en el escenario de </a:t>
            </a:r>
            <a:r>
              <a:rPr lang="en-US" b="1" dirty="0">
                <a:sym typeface="Calibri"/>
              </a:rPr>
              <a:t>la página 82 del Cuaderno de </a:t>
            </a:r>
            <a:r>
              <a:rPr lang="en-US" b="1" dirty="0" err="1">
                <a:sym typeface="Calibri"/>
              </a:rPr>
              <a:t>ejercicios</a:t>
            </a:r>
            <a:endParaRPr lang="en-US" b="1" dirty="0">
              <a:sym typeface="Calibri"/>
            </a:endParaRPr>
          </a:p>
          <a:p>
            <a:r>
              <a:rPr lang="en-US" i="1" dirty="0">
                <a:sym typeface="Calibri"/>
              </a:rPr>
              <a:t>¿A qué tipo de retos podrían enfrentarse Hashim y su familia tras la reunificación?</a:t>
            </a:r>
          </a:p>
          <a:p>
            <a:r>
              <a:rPr lang="en-US" i="1" dirty="0">
                <a:sym typeface="Calibri"/>
              </a:rPr>
              <a:t>¿Cómo podrían afectar estos posibles retos a la reintegración de Hashim?</a:t>
            </a:r>
          </a:p>
          <a:p>
            <a:r>
              <a:rPr lang="en-US" i="1" dirty="0">
                <a:sym typeface="Calibri"/>
              </a:rPr>
              <a:t>¿Cómo podrían resolverse estos retos? </a:t>
            </a:r>
          </a:p>
          <a:p>
            <a:pPr lvl="1"/>
            <a:r>
              <a:rPr lang="en-US" dirty="0">
                <a:sym typeface="Calibri"/>
              </a:rPr>
              <a:t>Los cambios en las circunstancias familiares causados por conflictos, pobreza crónica o grandes trastornos domésticos, como la muerte o el nuevo matrimonio de uno de los progenitores, pueden provocar dificultades para la </a:t>
            </a:r>
            <a:r>
              <a:rPr lang="en-US" dirty="0" err="1">
                <a:sym typeface="Calibri"/>
              </a:rPr>
              <a:t>reintegración</a:t>
            </a:r>
            <a:r>
              <a:rPr lang="en-US" dirty="0">
                <a:sym typeface="Calibri"/>
              </a:rPr>
              <a:t> </a:t>
            </a:r>
          </a:p>
          <a:p>
            <a:pPr lvl="1"/>
            <a:r>
              <a:rPr lang="en-US" dirty="0">
                <a:sym typeface="Calibri"/>
              </a:rPr>
              <a:t>Cuando la duración de la separación ha sido larga, puede resultar difícil para </a:t>
            </a:r>
            <a:r>
              <a:rPr lang="en-US" dirty="0" err="1">
                <a:sym typeface="Calibri"/>
              </a:rPr>
              <a:t>el</a:t>
            </a:r>
            <a:r>
              <a:rPr lang="en-US" dirty="0">
                <a:sym typeface="Calibri"/>
              </a:rPr>
              <a:t> </a:t>
            </a:r>
            <a:r>
              <a:rPr lang="en-US" dirty="0" err="1">
                <a:sym typeface="Calibri"/>
              </a:rPr>
              <a:t>menor</a:t>
            </a:r>
            <a:r>
              <a:rPr lang="en-US" dirty="0">
                <a:sym typeface="Calibri"/>
              </a:rPr>
              <a:t>, sus padres y sus hermanos afrontar ajustes importantes en las rutinas diarias y las condiciones de vida </a:t>
            </a:r>
            <a:r>
              <a:rPr lang="en-US" dirty="0" err="1">
                <a:sym typeface="Calibri"/>
              </a:rPr>
              <a:t>en</a:t>
            </a:r>
            <a:r>
              <a:rPr lang="en-US" dirty="0">
                <a:sym typeface="Calibri"/>
              </a:rPr>
              <a:t> casa </a:t>
            </a:r>
          </a:p>
          <a:p>
            <a:pPr lvl="1"/>
            <a:r>
              <a:rPr lang="en-US" dirty="0">
                <a:sym typeface="Calibri"/>
              </a:rPr>
              <a:t>Las/</a:t>
            </a:r>
            <a:r>
              <a:rPr lang="en-US" dirty="0" err="1">
                <a:sym typeface="Calibri"/>
              </a:rPr>
              <a:t>os</a:t>
            </a:r>
            <a:r>
              <a:rPr lang="en-US" dirty="0">
                <a:sym typeface="Calibri"/>
              </a:rPr>
              <a:t> </a:t>
            </a:r>
            <a:r>
              <a:rPr lang="en-US" dirty="0" err="1">
                <a:sym typeface="Calibri"/>
              </a:rPr>
              <a:t>menores</a:t>
            </a:r>
            <a:r>
              <a:rPr lang="en-US" dirty="0">
                <a:sym typeface="Calibri"/>
              </a:rPr>
              <a:t> y las familias pueden haber experimentado un malestar psicosocial que repercutirá en su capacidad para prestar cuidados o </a:t>
            </a:r>
            <a:r>
              <a:rPr lang="en-US" dirty="0" err="1">
                <a:sym typeface="Calibri"/>
              </a:rPr>
              <a:t>reintegrarse</a:t>
            </a:r>
            <a:r>
              <a:rPr lang="en-US" dirty="0">
                <a:sym typeface="Calibri"/>
              </a:rPr>
              <a:t> a la </a:t>
            </a:r>
            <a:r>
              <a:rPr lang="en-US" dirty="0" err="1">
                <a:sym typeface="Calibri"/>
              </a:rPr>
              <a:t>familia</a:t>
            </a:r>
            <a:endParaRPr lang="en-US" dirty="0">
              <a:sym typeface="Calibri"/>
            </a:endParaRPr>
          </a:p>
          <a:p>
            <a:pPr lvl="1"/>
            <a:r>
              <a:rPr lang="en-US" dirty="0">
                <a:sym typeface="Calibri"/>
              </a:rPr>
              <a:t>En algunos casos, una mejor preparación antes de la reunificación puede prevenir estas dificultades y/o garantizar que se dispone del apoyo adecuado para gestionar, por ejemplo, el comportamiento desafiante mediante la orientación sobre disciplina positiva para </a:t>
            </a:r>
            <a:r>
              <a:rPr lang="en-US" dirty="0" err="1">
                <a:sym typeface="Calibri"/>
              </a:rPr>
              <a:t>los</a:t>
            </a:r>
            <a:r>
              <a:rPr lang="en-US" dirty="0">
                <a:sym typeface="Calibri"/>
              </a:rPr>
              <a:t> padres</a:t>
            </a:r>
            <a:endParaRPr lang="en-US" dirty="0"/>
          </a:p>
          <a:p>
            <a:pPr lvl="1"/>
            <a:r>
              <a:rPr lang="en-US" dirty="0">
                <a:sym typeface="Calibri"/>
              </a:rPr>
              <a:t>La falta de acceso a los servicios y la pobreza crónica suelen afectar a la comunidad en su conjunto. De ahí que sea importante tener en cuenta las necesidades de protección, supervivencia y desarrollo de </a:t>
            </a:r>
            <a:r>
              <a:rPr lang="en-US" dirty="0" err="1">
                <a:sym typeface="Calibri"/>
              </a:rPr>
              <a:t>todos</a:t>
            </a:r>
            <a:r>
              <a:rPr lang="en-US" dirty="0">
                <a:sym typeface="Calibri"/>
              </a:rPr>
              <a:t> las/</a:t>
            </a:r>
            <a:r>
              <a:rPr lang="en-US" dirty="0" err="1">
                <a:sym typeface="Calibri"/>
              </a:rPr>
              <a:t>os</a:t>
            </a:r>
            <a:r>
              <a:rPr lang="en-US" dirty="0">
                <a:sym typeface="Calibri"/>
              </a:rPr>
              <a:t> </a:t>
            </a:r>
            <a:r>
              <a:rPr lang="en-US" dirty="0" err="1">
                <a:sym typeface="Calibri"/>
              </a:rPr>
              <a:t>menores</a:t>
            </a:r>
            <a:r>
              <a:rPr lang="en-US" dirty="0">
                <a:sym typeface="Calibri"/>
              </a:rPr>
              <a:t> </a:t>
            </a:r>
            <a:r>
              <a:rPr lang="en-US" dirty="0" err="1">
                <a:sym typeface="Calibri"/>
              </a:rPr>
              <a:t>vulnerables</a:t>
            </a:r>
            <a:r>
              <a:rPr lang="en-US" dirty="0">
                <a:sym typeface="Calibri"/>
              </a:rPr>
              <a:t> de la </a:t>
            </a:r>
            <a:r>
              <a:rPr lang="en-US" dirty="0" err="1">
                <a:sym typeface="Calibri"/>
              </a:rPr>
              <a:t>comunidad</a:t>
            </a:r>
            <a:r>
              <a:rPr lang="en-US" dirty="0">
                <a:sym typeface="Calibri"/>
              </a:rPr>
              <a:t> </a:t>
            </a:r>
          </a:p>
          <a:p>
            <a:pPr marL="0" indent="0">
              <a:buNone/>
            </a:pPr>
            <a:endParaRPr lang="en-US" dirty="0">
              <a:sym typeface="Calibri"/>
            </a:endParaRPr>
          </a:p>
          <a:p>
            <a:pPr marL="0" indent="0">
              <a:buNone/>
            </a:pPr>
            <a:r>
              <a:rPr lang="en-US" b="1" dirty="0">
                <a:sym typeface="Calibri"/>
              </a:rPr>
              <a:t>CONTINÚA EN LA SIGUIENTE DIAPOSITIVA </a:t>
            </a:r>
            <a:r>
              <a:rPr lang="en-US" b="1" dirty="0">
                <a:sym typeface="Wingdings" panose="05000000000000000000" pitchFamily="2" charset="2"/>
              </a:rPr>
              <a:t> </a:t>
            </a:r>
            <a:endParaRPr lang="en-US" b="1" dirty="0">
              <a:sym typeface="Calibri"/>
            </a:endParaRPr>
          </a:p>
        </p:txBody>
      </p:sp>
      <p:sp>
        <p:nvSpPr>
          <p:cNvPr id="3" name="Slide Image Placeholder 2">
            <a:extLst>
              <a:ext uri="{FF2B5EF4-FFF2-40B4-BE49-F238E27FC236}">
                <a16:creationId xmlns:a16="http://schemas.microsoft.com/office/drawing/2014/main" id="{2C099EFD-58D0-DB2A-5FFE-276704F8323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23D1F18-7674-8853-CD68-3E43BC71383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112</a:t>
            </a:fld>
            <a:endParaRPr lang="en-US" sz="1200" dirty="0">
              <a:latin typeface="+mn-lt"/>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EXPLICAR:</a:t>
            </a:r>
          </a:p>
          <a:p>
            <a:r>
              <a:rPr lang="es-ES_tradnl" i="1" noProof="0" dirty="0">
                <a:sym typeface="Calibri"/>
              </a:rPr>
              <a:t>El asistente social también debe preparar a las familias para posibles problemas de comportamiento una vez el/la menor vuelve a casa y orientarlos al respecto: </a:t>
            </a:r>
          </a:p>
          <a:p>
            <a:pPr lvl="1"/>
            <a:r>
              <a:rPr lang="es-ES_tradnl" i="1" noProof="0" dirty="0">
                <a:sym typeface="Calibri"/>
              </a:rPr>
              <a:t>durante la fase de reintegración, el asistente social podría remitir a las familias a un curso para padres o brindarles orientación adicional y sesiones estructuradas de apoyo psicosocial</a:t>
            </a:r>
          </a:p>
          <a:p>
            <a:pPr lvl="1"/>
            <a:r>
              <a:rPr lang="es-ES_tradnl" i="1" noProof="0" dirty="0">
                <a:sym typeface="Calibri"/>
              </a:rPr>
              <a:t>esto es importante, sobre todo cuando la familia y/o el menor enfrentan dificultades durante este periodo</a:t>
            </a:r>
          </a:p>
          <a:p>
            <a:pPr lvl="1"/>
            <a:r>
              <a:rPr lang="es-ES_tradnl" i="1" noProof="0" dirty="0">
                <a:sym typeface="Calibri"/>
              </a:rPr>
              <a:t>en ocasiones se hace entrega de kits de apoyo psicosocial a los/as cuidadores para ayudar a facilitar las sesiones, por ejemplo, con materiales para dibujar y/o hacer manualidades</a:t>
            </a:r>
          </a:p>
          <a:p>
            <a:r>
              <a:rPr lang="es-ES_tradnl" i="1" noProof="0" dirty="0">
                <a:sym typeface="Calibri"/>
              </a:rPr>
              <a:t>En su opinión, ¿las circunstancias socioeconómicas y el nivel y calidad de los servicios disponibles influyen notablemente en la reintegración de los niños reunificados en nuestro y/o su contexto? En caso afirmativo, ¿cómo? ¿Podemos dar ejemplos? </a:t>
            </a:r>
          </a:p>
          <a:p>
            <a:pPr lvl="1"/>
            <a:r>
              <a:rPr lang="es-ES_tradnl" i="1" noProof="0" dirty="0">
                <a:sym typeface="Calibri"/>
              </a:rPr>
              <a:t>Si las circunstancias socioeconómicas son similares a las que el menor estaba acostumbrado antes de la reunificación, es probable que se adapte más fácilmente que aquellos que regresan a entornos con circunstancias muy distintas y/o más difíciles. Los asistentes sociales deben tener acceso a información sobre las condiciones socioeconómicas locales y a un mapa de los servicios disponibles (p. ej., salud, educación y protección de la infancia)</a:t>
            </a:r>
          </a:p>
          <a:p>
            <a:pPr lvl="1"/>
            <a:r>
              <a:rPr lang="es-ES_tradnl" i="1" noProof="0" dirty="0">
                <a:sym typeface="Calibri"/>
              </a:rPr>
              <a:t>El apoyo material a corto plazo y/o el acceso a programas de </a:t>
            </a:r>
            <a:r>
              <a:rPr lang="es-ES_tradnl" noProof="0" dirty="0">
                <a:sym typeface="Calibri"/>
              </a:rPr>
              <a:t>TEC (transferencia de efectivo y entrega de cupones)</a:t>
            </a:r>
            <a:r>
              <a:rPr lang="es-ES_tradnl" i="1" noProof="0" dirty="0">
                <a:sym typeface="Calibri"/>
              </a:rPr>
              <a:t> pueden favorecer la reintegración. En circunstancias en las que esté disponible y se considere apropiado, debe haber una asistencia y criterios inclusivos y estandarizados para todos los hogares del lugar, determinados idealmente en consulta con las autoridades locales y las estructuras comunitarias, por ejemplo</a:t>
            </a:r>
          </a:p>
          <a:p>
            <a:r>
              <a:rPr lang="es-ES_tradnl" i="1" noProof="0" dirty="0">
                <a:sym typeface="Calibri"/>
              </a:rPr>
              <a:t>El objetivo de la TEC y de la ayuda material es contribuir a prevenir nuevas separaciones y el abandono de menores en los hogares más marginados:</a:t>
            </a:r>
          </a:p>
          <a:p>
            <a:pPr lvl="1"/>
            <a:r>
              <a:rPr lang="es-ES_tradnl" i="1" noProof="0" dirty="0">
                <a:sym typeface="Calibri"/>
              </a:rPr>
              <a:t>esto es especialmente relevante en el caso de reunificación de niños separados de forma "voluntaria" por dificultades económicas</a:t>
            </a:r>
          </a:p>
          <a:p>
            <a:pPr lvl="1"/>
            <a:r>
              <a:rPr lang="es-ES_tradnl" i="1" noProof="0" dirty="0">
                <a:sym typeface="Calibri"/>
              </a:rPr>
              <a:t>es poco probable que estas/os menores se reintegren a menos que mejore su situación material</a:t>
            </a:r>
          </a:p>
          <a:p>
            <a:pPr lvl="1"/>
            <a:r>
              <a:rPr lang="es-ES_tradnl" i="1" noProof="0" dirty="0">
                <a:sym typeface="Calibri"/>
              </a:rPr>
              <a:t>los asistentes sociales deben velar por que la ayuda sea acorde a las circunstancias y necesidades individuales del menor y de la familia, incluidos los demás menores de la casa, y garantizar una supervisión y seguimiento regulares con el menor y la familia, como parte del plan de caso</a:t>
            </a:r>
          </a:p>
          <a:p>
            <a:endParaRPr lang="es-ES_tradnl" noProof="0" dirty="0">
              <a:sym typeface="Calibri"/>
            </a:endParaRPr>
          </a:p>
        </p:txBody>
      </p:sp>
      <p:sp>
        <p:nvSpPr>
          <p:cNvPr id="2" name="Google Shape;725;p48:notes">
            <a:extLst>
              <a:ext uri="{FF2B5EF4-FFF2-40B4-BE49-F238E27FC236}">
                <a16:creationId xmlns:a16="http://schemas.microsoft.com/office/drawing/2014/main" id="{FC4BF8C8-56D5-6B00-585B-49A43F66F7E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113</a:t>
            </a:fld>
            <a:endParaRPr lang="en-US" sz="1200" dirty="0">
              <a:latin typeface="+mn-lt"/>
            </a:endParaRPr>
          </a:p>
        </p:txBody>
      </p:sp>
    </p:spTree>
    <p:extLst>
      <p:ext uri="{BB962C8B-B14F-4D97-AF65-F5344CB8AC3E}">
        <p14:creationId xmlns:p14="http://schemas.microsoft.com/office/powerpoint/2010/main" val="41341275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6" name="Google Shape;1496;p81: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p:txBody>
      </p:sp>
      <p:sp>
        <p:nvSpPr>
          <p:cNvPr id="3" name="Slide Image Placeholder 2">
            <a:extLst>
              <a:ext uri="{FF2B5EF4-FFF2-40B4-BE49-F238E27FC236}">
                <a16:creationId xmlns:a16="http://schemas.microsoft.com/office/drawing/2014/main" id="{9B928894-8889-591B-9B9D-7C93FF875C4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B03F500-6040-C004-5C08-51C06BE41D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114</a:t>
            </a:fld>
            <a:endParaRPr lang="en-US" sz="1200" dirty="0">
              <a:latin typeface="+mn-lt"/>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5" name="Google Shape;1505;p82:notes"/>
          <p:cNvSpPr txBox="1">
            <a:spLocks noGrp="1"/>
          </p:cNvSpPr>
          <p:nvPr>
            <p:ph type="body" idx="1"/>
          </p:nvPr>
        </p:nvSpPr>
        <p:spPr/>
        <p:txBody>
          <a:bodyPr/>
          <a:lstStyle/>
          <a:p>
            <a:pPr marL="0" indent="0">
              <a:buNone/>
            </a:pPr>
            <a:r>
              <a:rPr lang="es-ES_tradnl" sz="1150" b="1" noProof="0" dirty="0">
                <a:sym typeface="Calibri"/>
              </a:rPr>
              <a:t>EXPLICAR:</a:t>
            </a:r>
          </a:p>
          <a:p>
            <a:r>
              <a:rPr lang="es-ES_tradnl" sz="1150" i="1" noProof="0" dirty="0">
                <a:sym typeface="Calibri"/>
              </a:rPr>
              <a:t>Al final de esta sesión, los participantes deberán ser capaces de:</a:t>
            </a:r>
            <a:endParaRPr lang="es-ES_tradnl" sz="1150" i="1" noProof="0" dirty="0"/>
          </a:p>
          <a:p>
            <a:r>
              <a:rPr lang="es-ES_tradnl" sz="1150" noProof="0" dirty="0">
                <a:sym typeface="Calibri"/>
              </a:rPr>
              <a:t>Presente el contenido de la diapositiva</a:t>
            </a:r>
          </a:p>
          <a:p>
            <a:r>
              <a:rPr lang="es-ES_tradnl" sz="1150" i="1" noProof="0" dirty="0">
                <a:sym typeface="Calibri"/>
              </a:rPr>
              <a:t>A todos las/os menores en situación de riesgo que reciben gestión de casos, incluidos los UASC se aplican las mismas normas y reglas de supervisión, seguimiento y revisión de casos </a:t>
            </a:r>
          </a:p>
          <a:p>
            <a:r>
              <a:rPr lang="es-ES_tradnl" sz="1150" i="1" noProof="0" dirty="0">
                <a:sym typeface="Calibri"/>
              </a:rPr>
              <a:t>¿Qué aspectos requieren una atención especial durante el seguimiento y revisión en el caso de UASC?</a:t>
            </a:r>
          </a:p>
          <a:p>
            <a:pPr lvl="1"/>
            <a:r>
              <a:rPr lang="es-ES_tradnl" sz="1150" i="1" noProof="0" dirty="0">
                <a:sym typeface="Calibri"/>
              </a:rPr>
              <a:t>Es esencial hacer un seguimiento continuo de la protección y el bienestar de las/os menores en modalidad de acogida alternativa, garantizando que la modalidad de acogida responda al interés superior del menor y que se encuentre seguro, bien atendido y respaldado en función de las necesidades específicas expuestas en el plan de caso </a:t>
            </a:r>
          </a:p>
          <a:p>
            <a:r>
              <a:rPr lang="es-ES_tradnl" sz="1150" i="1" noProof="0" dirty="0">
                <a:sym typeface="Calibri"/>
              </a:rPr>
              <a:t>Los UASC deben ser notificados de forma periódica sobre las actividades de búsqueda/rastreo en curso: </a:t>
            </a:r>
          </a:p>
          <a:p>
            <a:pPr lvl="1"/>
            <a:r>
              <a:rPr lang="es-ES_tradnl" sz="1150" i="1" noProof="0" dirty="0">
                <a:sym typeface="Calibri"/>
              </a:rPr>
              <a:t>las/os menores y las familias también necesitan recibir información sobre los resultados de la búsqueda </a:t>
            </a:r>
          </a:p>
          <a:p>
            <a:pPr lvl="1"/>
            <a:r>
              <a:rPr lang="es-ES_tradnl" sz="1150" i="1" noProof="0" dirty="0">
                <a:sym typeface="Calibri"/>
              </a:rPr>
              <a:t>independientemente del resultado de las labores de búsqueda (positivo/negativo), es importante programar una visita al hogar o una reunión con el menor y la familia en persona, cuando sea posible, a fin de proporcionar apoyo directo y planificar los siguientes pasos para el seguimiento  </a:t>
            </a:r>
          </a:p>
          <a:p>
            <a:pPr lvl="1"/>
            <a:r>
              <a:rPr lang="es-ES_tradnl" sz="1150" i="1" noProof="0" dirty="0">
                <a:sym typeface="Calibri"/>
              </a:rPr>
              <a:t>debemos actuar en consecuencia con todos los resultados de la búsqueda y con la información potencial de nuevas localizaciones, y el plan de caso debe ser actualizado según corresponda</a:t>
            </a:r>
            <a:endParaRPr lang="es-ES_tradnl" sz="1150" i="1" noProof="0" dirty="0"/>
          </a:p>
          <a:p>
            <a:r>
              <a:rPr lang="es-ES_tradnl" sz="1150" i="1" noProof="0" dirty="0">
                <a:sym typeface="Calibri"/>
              </a:rPr>
              <a:t>Es necesario hacer un seguimiento de los UASC que se reúnen con su familia, ya sea de forma espontánea y/o planificada:</a:t>
            </a:r>
          </a:p>
          <a:p>
            <a:pPr lvl="1"/>
            <a:r>
              <a:rPr lang="es-ES_tradnl" sz="1150" i="1" noProof="0" dirty="0">
                <a:sym typeface="Calibri"/>
              </a:rPr>
              <a:t>el asistente social tiene que comprobar la protección y el bienestar del menor, la sostenibilidad de la reunificación, los avances en términos de reintegración y las posibles necesidades adicionales de la familia y/o del menor y de las/os demás menores de la familia </a:t>
            </a:r>
          </a:p>
          <a:p>
            <a:r>
              <a:rPr lang="es-ES_tradnl" sz="1150" i="1" noProof="0" dirty="0">
                <a:sym typeface="Calibri"/>
              </a:rPr>
              <a:t>La frecuencia de las visitas de seguimiento puede depender, por ejemplo, de: </a:t>
            </a:r>
          </a:p>
          <a:p>
            <a:pPr lvl="1"/>
            <a:r>
              <a:rPr lang="es-ES_tradnl" sz="1150" i="1" noProof="0" dirty="0">
                <a:sym typeface="Calibri"/>
              </a:rPr>
              <a:t>la duración de la separación</a:t>
            </a:r>
          </a:p>
          <a:p>
            <a:pPr lvl="1"/>
            <a:r>
              <a:rPr lang="es-ES_tradnl" sz="1150" i="1" noProof="0" dirty="0">
                <a:sym typeface="Calibri"/>
              </a:rPr>
              <a:t>si la separación ha sido difícil</a:t>
            </a:r>
          </a:p>
          <a:p>
            <a:pPr lvl="1"/>
            <a:r>
              <a:rPr lang="es-ES_tradnl" sz="1150" i="1" noProof="0" dirty="0">
                <a:sym typeface="Calibri"/>
              </a:rPr>
              <a:t>las necesidades de apoyo del menor y la familia </a:t>
            </a:r>
          </a:p>
          <a:p>
            <a:pPr lvl="1"/>
            <a:r>
              <a:rPr lang="es-ES_tradnl" sz="1150" i="1" noProof="0" dirty="0">
                <a:sym typeface="Calibri"/>
              </a:rPr>
              <a:t>el nivel de los riesgos potenciales implícitos</a:t>
            </a:r>
          </a:p>
          <a:p>
            <a:r>
              <a:rPr lang="es-ES_tradnl" sz="1150" i="1" noProof="0" dirty="0">
                <a:sym typeface="Calibri"/>
              </a:rPr>
              <a:t>La frecuencia de las visitas de seguimiento o visitas domiciliarias que se hayan programado e incluido en el plan de caso debe adaptarse en función del progreso del plan de caso y/o de la evolución de los niveles de riesgo observados en el menor</a:t>
            </a:r>
          </a:p>
        </p:txBody>
      </p:sp>
      <p:sp>
        <p:nvSpPr>
          <p:cNvPr id="3" name="Slide Image Placeholder 2">
            <a:extLst>
              <a:ext uri="{FF2B5EF4-FFF2-40B4-BE49-F238E27FC236}">
                <a16:creationId xmlns:a16="http://schemas.microsoft.com/office/drawing/2014/main" id="{B8CDB24A-ABC3-7B39-EEB5-B9E5D365CC8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5BB4770-F488-A9D1-B1DC-7E51B1E3FB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115</a:t>
            </a:fld>
            <a:endParaRPr lang="en-US" sz="1200" dirty="0">
              <a:latin typeface="+mn-lt"/>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9" name="Google Shape;1519;p83: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¿Qué circunstancias en la vida de los UASC podrían conllevar la necesidad de revisar el plan de caso? </a:t>
            </a:r>
          </a:p>
          <a:p>
            <a:r>
              <a:rPr lang="es-ES_tradnl" noProof="0" dirty="0">
                <a:sym typeface="Calibri"/>
              </a:rPr>
              <a:t>Complementar con el contenido de la diapositiva</a:t>
            </a:r>
            <a:endParaRPr lang="es-ES_tradnl" noProof="0" dirty="0"/>
          </a:p>
          <a:p>
            <a:r>
              <a:rPr lang="es-ES_tradnl" i="1" noProof="0" dirty="0">
                <a:sym typeface="Calibri"/>
              </a:rPr>
              <a:t>A veces es necesario hacer una conferencia sobre el caso para casos complejos, también para los UASC: </a:t>
            </a:r>
          </a:p>
          <a:p>
            <a:pPr lvl="1"/>
            <a:r>
              <a:rPr lang="es-ES_tradnl" i="1" noProof="0" dirty="0">
                <a:sym typeface="Calibri"/>
              </a:rPr>
              <a:t>casos muy urgentes</a:t>
            </a:r>
          </a:p>
          <a:p>
            <a:pPr lvl="1"/>
            <a:r>
              <a:rPr lang="es-ES_tradnl" i="1" noProof="0" dirty="0">
                <a:sym typeface="Calibri"/>
              </a:rPr>
              <a:t>casos que se gestionan durante un largo periodo de tiempo</a:t>
            </a:r>
          </a:p>
          <a:p>
            <a:pPr lvl="1"/>
            <a:r>
              <a:rPr lang="es-ES_tradnl" i="1" noProof="0" dirty="0">
                <a:sym typeface="Calibri"/>
              </a:rPr>
              <a:t>casos que implican a múltiples actores en su implementación </a:t>
            </a:r>
            <a:endParaRPr lang="es-ES_tradnl" i="1" noProof="0" dirty="0"/>
          </a:p>
          <a:p>
            <a:r>
              <a:rPr lang="es-ES_tradnl" i="1" noProof="0" dirty="0">
                <a:sym typeface="Calibri"/>
              </a:rPr>
              <a:t>Las conferencias de casos ayudarán a: </a:t>
            </a:r>
          </a:p>
          <a:p>
            <a:pPr lvl="1"/>
            <a:r>
              <a:rPr lang="es-ES_tradnl" i="1" noProof="0" dirty="0">
                <a:sym typeface="Calibri"/>
              </a:rPr>
              <a:t>formalizar y registrar la decisión </a:t>
            </a:r>
          </a:p>
          <a:p>
            <a:pPr lvl="1"/>
            <a:r>
              <a:rPr lang="es-ES_tradnl" i="1" noProof="0" dirty="0">
                <a:sym typeface="Calibri"/>
              </a:rPr>
              <a:t>generar el compromiso de emprender acciones interinstitucionales o multisectoriales de apoyo al menor </a:t>
            </a:r>
          </a:p>
        </p:txBody>
      </p:sp>
      <p:sp>
        <p:nvSpPr>
          <p:cNvPr id="3" name="Slide Image Placeholder 2">
            <a:extLst>
              <a:ext uri="{FF2B5EF4-FFF2-40B4-BE49-F238E27FC236}">
                <a16:creationId xmlns:a16="http://schemas.microsoft.com/office/drawing/2014/main" id="{DF55ECC1-CEBD-576C-670B-A47A57BABC0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F8826F8-FC69-032C-AC97-0D72A69B9D9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116</a:t>
            </a:fld>
            <a:endParaRPr lang="en-US" sz="1200" dirty="0">
              <a:latin typeface="+mn-lt"/>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8" name="Google Shape;1548;p84:notes"/>
          <p:cNvSpPr txBox="1">
            <a:spLocks noGrp="1"/>
          </p:cNvSpPr>
          <p:nvPr>
            <p:ph type="body" idx="1"/>
          </p:nvPr>
        </p:nvSpPr>
        <p:spPr/>
        <p:txBody>
          <a:bodyPr/>
          <a:lstStyle/>
          <a:p>
            <a:pPr marL="0" indent="0">
              <a:buNone/>
            </a:pPr>
            <a:r>
              <a:rPr lang="es-ES_tradnl" b="1" noProof="0" dirty="0">
                <a:sym typeface="Calibri"/>
              </a:rPr>
              <a:t>DEBATE GENERAL</a:t>
            </a:r>
          </a:p>
          <a:p>
            <a:r>
              <a:rPr lang="es-ES_tradnl" i="1" noProof="0" dirty="0">
                <a:sym typeface="Calibri"/>
              </a:rPr>
              <a:t>¿Alguna experiencia sobre las conferencias de casos que queramos compartir/comentar?</a:t>
            </a:r>
          </a:p>
          <a:p>
            <a:pPr marL="0" indent="0">
              <a:buNone/>
            </a:pPr>
            <a:endParaRPr lang="es-ES_tradnl" i="1" noProof="0" dirty="0">
              <a:sym typeface="Calibri"/>
            </a:endParaRPr>
          </a:p>
          <a:p>
            <a:pPr marL="0" indent="0">
              <a:buNone/>
            </a:pPr>
            <a:r>
              <a:rPr lang="es-ES_tradnl" b="1" noProof="0" dirty="0">
                <a:sym typeface="Calibri"/>
              </a:rPr>
              <a:t>EXPLICAR:</a:t>
            </a:r>
          </a:p>
          <a:p>
            <a:r>
              <a:rPr lang="es-ES_tradnl" i="1" noProof="0" dirty="0">
                <a:sym typeface="Calibri"/>
              </a:rPr>
              <a:t>De ser necesarias, las intervenciones inmediatas para mantener a salvo a un menor no requieren una conferencia</a:t>
            </a:r>
          </a:p>
          <a:p>
            <a:r>
              <a:rPr lang="es-ES_tradnl" i="1" noProof="0" dirty="0">
                <a:sym typeface="Calibri"/>
              </a:rPr>
              <a:t>Sin embargo, sería importante llevar a cabo una lo antes posible después de tales acontecimientos para determinar acciones futuras</a:t>
            </a:r>
            <a:endParaRPr lang="es-ES_tradnl" i="1" noProof="0" dirty="0"/>
          </a:p>
          <a:p>
            <a:r>
              <a:rPr lang="es-ES_tradnl" i="1" noProof="0" dirty="0">
                <a:sym typeface="Calibri"/>
              </a:rPr>
              <a:t>En casos de gran complejidad, en determinadas circunstancias, y en entornos de personas refugiadas puede ser necesaria una Determinación del Interés Superior (DIM)</a:t>
            </a:r>
          </a:p>
        </p:txBody>
      </p:sp>
      <p:sp>
        <p:nvSpPr>
          <p:cNvPr id="3" name="Slide Image Placeholder 2">
            <a:extLst>
              <a:ext uri="{FF2B5EF4-FFF2-40B4-BE49-F238E27FC236}">
                <a16:creationId xmlns:a16="http://schemas.microsoft.com/office/drawing/2014/main" id="{A1CE61AA-5A23-2582-03CE-95AF474D730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DC83B79-D95E-BAB6-DDA0-33FBDFA38FE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117</a:t>
            </a:fld>
            <a:endParaRPr lang="en-US" sz="1200" dirty="0">
              <a:latin typeface="+mn-lt"/>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3" name="Google Shape;1563;p85: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Un examen y/o revisión "formal" significa que se siguen determinados procedimientos, es decir que:</a:t>
            </a:r>
          </a:p>
          <a:p>
            <a:pPr lvl="1"/>
            <a:r>
              <a:rPr lang="es-ES_tradnl" i="1" noProof="0" dirty="0">
                <a:sym typeface="Calibri"/>
              </a:rPr>
              <a:t>hay una agenda/orden del día</a:t>
            </a:r>
          </a:p>
          <a:p>
            <a:pPr lvl="1"/>
            <a:r>
              <a:rPr lang="es-ES_tradnl" i="1" noProof="0" dirty="0">
                <a:sym typeface="Calibri"/>
              </a:rPr>
              <a:t>se debe elaborar un acta y tomar nota de las medidas adoptadas </a:t>
            </a:r>
          </a:p>
          <a:p>
            <a:pPr lvl="1"/>
            <a:r>
              <a:rPr lang="es-ES_tradnl" i="1" noProof="0" dirty="0">
                <a:sym typeface="Calibri"/>
              </a:rPr>
              <a:t>este registro debe contener las opiniones de las personas que asistan, incluido el menor o las/os menores, que deben ser vistos por separado durante parte del tiempo, como en las visitas de seguimiento</a:t>
            </a:r>
          </a:p>
          <a:p>
            <a:r>
              <a:rPr lang="es-ES_tradnl" b="0" i="1" noProof="0" dirty="0">
                <a:sym typeface="Calibri"/>
              </a:rPr>
              <a:t>Se debe llenar el </a:t>
            </a:r>
            <a:r>
              <a:rPr lang="es-ES_tradnl" b="1" i="1" noProof="0" dirty="0">
                <a:sym typeface="Calibri"/>
              </a:rPr>
              <a:t>formulario de revisión 5B </a:t>
            </a:r>
            <a:r>
              <a:rPr lang="es-ES_tradnl" i="1" noProof="0" dirty="0">
                <a:sym typeface="Calibri"/>
              </a:rPr>
              <a:t>después de efectuar una revisión</a:t>
            </a:r>
          </a:p>
          <a:p>
            <a:r>
              <a:rPr lang="es-ES_tradnl" i="1" noProof="0" dirty="0">
                <a:sym typeface="Calibri"/>
              </a:rPr>
              <a:t>Hacer revisiones cada 12 semanas es recomendable con relación a la reubicación en centros de acogida alternativos, lo que no impide que se puedan programar revisiones más frecuentes relacionadas con otras cuestiones de protección</a:t>
            </a:r>
          </a:p>
          <a:p>
            <a:r>
              <a:rPr lang="es-ES_tradnl" noProof="0" dirty="0">
                <a:sym typeface="Calibri"/>
              </a:rPr>
              <a:t>Verificar si los participantes están familiarizados con este formulario: </a:t>
            </a:r>
          </a:p>
          <a:p>
            <a:pPr lvl="1"/>
            <a:r>
              <a:rPr lang="es-ES_tradnl" noProof="0" dirty="0">
                <a:sym typeface="Calibri"/>
              </a:rPr>
              <a:t>Si no, repasarlo y repartir copias</a:t>
            </a:r>
          </a:p>
          <a:p>
            <a:endParaRPr lang="es-ES_tradnl" noProof="0" dirty="0">
              <a:sym typeface="Calibri"/>
            </a:endParaRPr>
          </a:p>
        </p:txBody>
      </p:sp>
      <p:sp>
        <p:nvSpPr>
          <p:cNvPr id="3" name="Slide Image Placeholder 2">
            <a:extLst>
              <a:ext uri="{FF2B5EF4-FFF2-40B4-BE49-F238E27FC236}">
                <a16:creationId xmlns:a16="http://schemas.microsoft.com/office/drawing/2014/main" id="{9C7B209E-FECC-CE5B-1E5F-20C36C4272C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E68E54C-02A1-2919-546B-8E3115A01C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118</a:t>
            </a:fld>
            <a:endParaRPr lang="en-US" sz="1200" dirty="0">
              <a:latin typeface="+mn-lt"/>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1" name="Google Shape;1571;p86: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Al revisar la modalidad de acogida puede ser necesario hacer ajustes en el plan de caso </a:t>
            </a:r>
          </a:p>
          <a:p>
            <a:r>
              <a:rPr lang="es-ES_tradnl" i="1" noProof="0" dirty="0">
                <a:sym typeface="Calibri"/>
              </a:rPr>
              <a:t>El plan de caso es un documento "vivo" y debe modificarse si:</a:t>
            </a:r>
          </a:p>
          <a:p>
            <a:pPr lvl="1"/>
            <a:r>
              <a:rPr lang="es-ES_tradnl" i="1" noProof="0" dirty="0">
                <a:sym typeface="Calibri"/>
              </a:rPr>
              <a:t>hay cambios en la situación del menor o menores, o del cuidador</a:t>
            </a:r>
          </a:p>
          <a:p>
            <a:pPr lvl="1"/>
            <a:r>
              <a:rPr lang="es-ES_tradnl" i="1" noProof="0" dirty="0">
                <a:sym typeface="Calibri"/>
              </a:rPr>
              <a:t>se ha evidenciado algún progreso</a:t>
            </a:r>
          </a:p>
          <a:p>
            <a:pPr lvl="1"/>
            <a:r>
              <a:rPr lang="es-ES_tradnl" i="1" noProof="0" dirty="0">
                <a:sym typeface="Calibri"/>
              </a:rPr>
              <a:t>hay nuevos retos </a:t>
            </a:r>
          </a:p>
          <a:p>
            <a:pPr lvl="1"/>
            <a:r>
              <a:rPr lang="es-ES_tradnl" i="1" noProof="0" dirty="0">
                <a:sym typeface="Calibri"/>
              </a:rPr>
              <a:t>hay preocupación por la calidad o la seguridad en la modalidad de acogida</a:t>
            </a:r>
          </a:p>
          <a:p>
            <a:r>
              <a:rPr lang="es-ES_tradnl" i="1" noProof="0" dirty="0">
                <a:sym typeface="Calibri"/>
              </a:rPr>
              <a:t>Los/as asistentes sociales no tienen que esperar a la fecha de revisión formal para abordar las preocupaciones que surjan y/o para hacer cambios en el plan de caso</a:t>
            </a:r>
          </a:p>
          <a:p>
            <a:endParaRPr lang="es-ES_tradnl" noProof="0" dirty="0">
              <a:sym typeface="Calibri"/>
            </a:endParaRPr>
          </a:p>
          <a:p>
            <a:pPr marL="0" indent="0">
              <a:buNone/>
            </a:pPr>
            <a:r>
              <a:rPr lang="es-ES_tradnl" b="1" noProof="0" dirty="0">
                <a:sym typeface="Calibri"/>
              </a:rPr>
              <a:t>DEBATE GENERAL</a:t>
            </a:r>
            <a:endParaRPr lang="es-ES_tradnl" b="1" noProof="0" dirty="0"/>
          </a:p>
          <a:p>
            <a:r>
              <a:rPr lang="es-ES_tradnl" i="1" noProof="0" dirty="0">
                <a:sym typeface="Calibri"/>
              </a:rPr>
              <a:t>¿Qué tipo de cambios o desafíos podrían requerir la revisión del caso o formulación de otras medidas?</a:t>
            </a:r>
          </a:p>
          <a:p>
            <a:pPr lvl="1"/>
            <a:r>
              <a:rPr lang="es-ES_tradnl" noProof="0" dirty="0">
                <a:sym typeface="Calibri"/>
              </a:rPr>
              <a:t>Si la familia cuidadora decide marcharse sin el UASC, por ejemplo, en caso de repatriación voluntaria o reasentamiento</a:t>
            </a:r>
            <a:endParaRPr lang="es-ES_tradnl" noProof="0" dirty="0"/>
          </a:p>
          <a:p>
            <a:pPr lvl="1"/>
            <a:r>
              <a:rPr lang="es-ES_tradnl" noProof="0" dirty="0">
                <a:sym typeface="Calibri"/>
              </a:rPr>
              <a:t>Si aparece un posible nuevo cuidador, por ejemplo, un miembro del núcleo familiar extenso o familiar que desea proporcionarle cuidados</a:t>
            </a:r>
            <a:endParaRPr lang="es-ES_tradnl" noProof="0" dirty="0"/>
          </a:p>
          <a:p>
            <a:pPr lvl="1"/>
            <a:r>
              <a:rPr lang="es-ES_tradnl" noProof="0" dirty="0">
                <a:sym typeface="Calibri"/>
              </a:rPr>
              <a:t>Si la búsqueda tiene éxito, lo que requiere un proceso de verificación, preparación y reunificación familiar</a:t>
            </a:r>
            <a:endParaRPr lang="es-ES_tradnl" noProof="0" dirty="0"/>
          </a:p>
          <a:p>
            <a:pPr lvl="1"/>
            <a:r>
              <a:rPr lang="es-ES_tradnl" noProof="0" dirty="0">
                <a:sym typeface="Calibri"/>
              </a:rPr>
              <a:t>Cuando la búsqueda de familiares haya sido infructuosa durante un largo periodo (por ejemplo, más de 2 años) o cuando se determine que no hay familiares o que la reunificación no redunda en el interés superior del menor, y se requiere una solución de acogida alternativa a largo plazo</a:t>
            </a:r>
            <a:endParaRPr lang="es-ES_tradnl" noProof="0" dirty="0"/>
          </a:p>
          <a:p>
            <a:pPr lvl="1"/>
            <a:r>
              <a:rPr lang="es-ES_tradnl" noProof="0" dirty="0">
                <a:sym typeface="Calibri"/>
              </a:rPr>
              <a:t>Cuando se constata que la modalidad no es viable a pesar del apoyo que se está prestando</a:t>
            </a:r>
            <a:endParaRPr lang="es-ES_tradnl" noProof="0" dirty="0"/>
          </a:p>
          <a:p>
            <a:pPr lvl="1"/>
            <a:r>
              <a:rPr lang="es-ES_tradnl" noProof="0" dirty="0">
                <a:sym typeface="Calibri"/>
              </a:rPr>
              <a:t>Cuando haya reporte o indicios de maltrato físico, emocional y/o sexual, negligencia, violencia o explotación del menor o menores</a:t>
            </a:r>
            <a:endParaRPr lang="es-ES_tradnl" noProof="0" dirty="0"/>
          </a:p>
          <a:p>
            <a:pPr lvl="1"/>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8A8A4F91-1B10-5956-72F3-65BB6691C76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038507B-E6C8-7F16-DF50-92687865505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119</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6" name="Google Shape;406;p10: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En esta sesión veremos la identificación y el registro en el proceso de gestión de casos</a:t>
            </a:r>
            <a:endParaRPr lang="es-ES_tradnl" i="1" noProof="0" dirty="0"/>
          </a:p>
          <a:p>
            <a:r>
              <a:rPr lang="es-ES_tradnl" i="1" noProof="0" dirty="0">
                <a:sym typeface="Calibri"/>
              </a:rPr>
              <a:t>Al final de esta sesión, los participantes deberán ser capaces de:</a:t>
            </a:r>
            <a:endParaRPr lang="es-ES_tradnl" i="1" noProof="0" dirty="0"/>
          </a:p>
          <a:p>
            <a:r>
              <a:rPr lang="es-ES_tradnl" noProof="0" dirty="0">
                <a:sym typeface="Calibri"/>
              </a:rPr>
              <a:t>Presente el contenido de la diapositiva</a:t>
            </a:r>
            <a:endParaRPr lang="es-ES_tradnl" noProof="0" dirty="0"/>
          </a:p>
          <a:p>
            <a:endParaRPr lang="es-ES_tradnl" noProof="0" dirty="0">
              <a:sym typeface="Calibri"/>
            </a:endParaRPr>
          </a:p>
        </p:txBody>
      </p:sp>
      <p:sp>
        <p:nvSpPr>
          <p:cNvPr id="4" name="Slide Image Placeholder 3">
            <a:extLst>
              <a:ext uri="{FF2B5EF4-FFF2-40B4-BE49-F238E27FC236}">
                <a16:creationId xmlns:a16="http://schemas.microsoft.com/office/drawing/2014/main" id="{2C93FF5D-ACC1-41ED-1BAF-619907FA6D4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7B9701B-7D48-0A72-AF3F-8B8C0A915C6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a:t>
            </a:fld>
            <a:endParaRPr lang="en-US" sz="1200" dirty="0">
              <a:latin typeface="+mn-lt"/>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s-ES_tradnl" noProof="0" dirty="0">
                <a:sym typeface="Calibri"/>
              </a:rPr>
              <a:t>Si hay algún problema de protección o seguridad</a:t>
            </a:r>
            <a:endParaRPr lang="es-ES_tradnl" noProof="0" dirty="0"/>
          </a:p>
          <a:p>
            <a:pPr lvl="1"/>
            <a:r>
              <a:rPr lang="es-ES_tradnl" noProof="0" dirty="0">
                <a:sym typeface="Calibri"/>
              </a:rPr>
              <a:t>Si no se cumplen las normas de atención en el entorno residencial y/o son inaceptables, a pesar de los intentos de promover cambios o mejoras</a:t>
            </a:r>
            <a:endParaRPr lang="es-ES_tradnl" i="1" noProof="0" dirty="0">
              <a:sym typeface="Calibri"/>
            </a:endParaRPr>
          </a:p>
          <a:p>
            <a:r>
              <a:rPr lang="es-ES_tradnl" i="1" noProof="0" dirty="0">
                <a:sym typeface="Calibri"/>
              </a:rPr>
              <a:t>Aparte de la revisión del caso, ¿hay otras medidas o pasos que deban darse para responder a algunas de las cuestiones que acabamos de debatir?</a:t>
            </a:r>
          </a:p>
          <a:p>
            <a:pPr lvl="1"/>
            <a:r>
              <a:rPr lang="es-ES_tradnl" noProof="0" dirty="0">
                <a:sym typeface="Calibri"/>
              </a:rPr>
              <a:t>Cuando las preocupaciones son de naturaleza grave, por ejemplo, signos de abuso o cualquier cuestión de salvaguarda, no esperaríamos a una revisión del caso, sino que tendríamos que tomar medidas inmediatas, que se discuten en la siguiente diapositiva</a:t>
            </a:r>
            <a:endParaRPr lang="es-ES_tradnl" noProof="0" dirty="0"/>
          </a:p>
          <a:p>
            <a:pPr lvl="1"/>
            <a:r>
              <a:rPr lang="es-ES_tradnl" noProof="0" dirty="0">
                <a:sym typeface="Calibri"/>
              </a:rPr>
              <a:t>Prestación de apoyo psicosocial adicional en relación con cambios y/o eventos significativos; incluso los cambios positivos, como el éxito de la búsqueda, pueden ser estresantes para el menor y el cuidador cuando se ha formado una relación sólida</a:t>
            </a:r>
            <a:endParaRPr lang="es-ES_tradnl" noProof="0" dirty="0"/>
          </a:p>
          <a:p>
            <a:pPr lvl="1"/>
            <a:r>
              <a:rPr lang="es-ES_tradnl" noProof="0" dirty="0">
                <a:sym typeface="Calibri"/>
              </a:rPr>
              <a:t>A veces, el asistente social puede tener que compartir resultados, incluyendo noticias de esfuerzos de búsqueda fallidos o la confirmación de la muerte de miembros de la familia. Los asistentes sociales deben decidir con sus supervisores la forma más apropiada de compartir noticias difíciles y asegurarse de contar con la preparación y el apoyo necesario de servicios de SMAPS</a:t>
            </a:r>
          </a:p>
          <a:p>
            <a:pPr lvl="1"/>
            <a:r>
              <a:rPr lang="es-ES_tradnl" noProof="0" dirty="0">
                <a:sym typeface="Calibri"/>
              </a:rPr>
              <a:t>Cuando la seguridad o el bienestar de un menor susciten gran preocupación, intervengan múltiples actores en el caso y/o deban tomarse decisiones complejas, puede ser viable organizar una conferencia sobre el caso</a:t>
            </a:r>
          </a:p>
          <a:p>
            <a:endParaRPr lang="es-ES_tradnl" noProof="0" dirty="0">
              <a:sym typeface="Calibri"/>
            </a:endParaRPr>
          </a:p>
        </p:txBody>
      </p:sp>
      <p:sp>
        <p:nvSpPr>
          <p:cNvPr id="2" name="Google Shape;725;p48:notes">
            <a:extLst>
              <a:ext uri="{FF2B5EF4-FFF2-40B4-BE49-F238E27FC236}">
                <a16:creationId xmlns:a16="http://schemas.microsoft.com/office/drawing/2014/main" id="{9AE30979-3DF2-1A4D-250A-64C9C858EFF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120</a:t>
            </a:fld>
            <a:endParaRPr lang="en-US" sz="1200" dirty="0">
              <a:latin typeface="+mn-lt"/>
            </a:endParaRPr>
          </a:p>
        </p:txBody>
      </p:sp>
    </p:spTree>
    <p:extLst>
      <p:ext uri="{BB962C8B-B14F-4D97-AF65-F5344CB8AC3E}">
        <p14:creationId xmlns:p14="http://schemas.microsoft.com/office/powerpoint/2010/main" val="186075152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2" name="Google Shape;1592;p87: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En caso de daño inminente deben tomarse las siguientes medidas:</a:t>
            </a:r>
          </a:p>
          <a:p>
            <a:pPr lvl="1"/>
            <a:r>
              <a:rPr lang="es-ES_tradnl" i="1" noProof="0" dirty="0">
                <a:sym typeface="Calibri"/>
              </a:rPr>
              <a:t>registrarse de forma clara en el plan de caso </a:t>
            </a:r>
          </a:p>
          <a:p>
            <a:pPr lvl="1"/>
            <a:r>
              <a:rPr lang="es-ES_tradnl" i="1" noProof="0" dirty="0">
                <a:sym typeface="Calibri"/>
              </a:rPr>
              <a:t>proceder, en la medida de lo posible, de acuerdo con los procedimientos interinstitucionales acordados </a:t>
            </a:r>
          </a:p>
          <a:p>
            <a:pPr lvl="1"/>
            <a:r>
              <a:rPr lang="es-ES_tradnl" i="1" noProof="0" dirty="0">
                <a:sym typeface="Calibri"/>
              </a:rPr>
              <a:t>implicar a las autoridades nacionales siempre que sea posible</a:t>
            </a:r>
          </a:p>
          <a:p>
            <a:r>
              <a:rPr lang="es-ES_tradnl" i="1" noProof="0" dirty="0">
                <a:sym typeface="Calibri"/>
              </a:rPr>
              <a:t>¿Qué entendemos por "daño inminente"? </a:t>
            </a:r>
          </a:p>
          <a:p>
            <a:pPr lvl="1"/>
            <a:r>
              <a:rPr lang="es-ES_tradnl" noProof="0" dirty="0">
                <a:sym typeface="Calibri"/>
              </a:rPr>
              <a:t>Dar ejemplos, si es necesario, por ejemplo, el menor está a punto de ser forzado/a a contraer matrimonio, el menor corre el riesgo de ser secuestrado/a, el menor corre el riesgo de ser objeto de abusos sexuales, etc.</a:t>
            </a:r>
          </a:p>
          <a:p>
            <a:r>
              <a:rPr lang="es-ES_tradnl" i="1" noProof="0" dirty="0">
                <a:sym typeface="Calibri"/>
              </a:rPr>
              <a:t>Es responsabilidad de los asistentes sociales ponerse en contacto con su supervisor de forma inmediata (o con otro profesional superior y/o director de programa, según corresponda) para abordar cualquier preocupación grave o riesgo potencial de daño inminente a un/a menor: </a:t>
            </a:r>
          </a:p>
          <a:p>
            <a:pPr lvl="1"/>
            <a:r>
              <a:rPr lang="es-ES_tradnl" i="1" noProof="0" dirty="0">
                <a:sym typeface="Calibri"/>
              </a:rPr>
              <a:t>no es necesario que haya un daño confirmado o real para tomar medidas</a:t>
            </a:r>
          </a:p>
          <a:p>
            <a:pPr lvl="1"/>
            <a:r>
              <a:rPr lang="es-ES_tradnl" i="1" noProof="0" dirty="0">
                <a:sym typeface="Calibri"/>
              </a:rPr>
              <a:t>los asistentes sociales deben confiar en sus instintos aunque no tengan pruebas reales/materiales</a:t>
            </a:r>
          </a:p>
          <a:p>
            <a:r>
              <a:rPr lang="es-ES_tradnl" i="1" noProof="0" dirty="0">
                <a:sym typeface="Calibri"/>
              </a:rPr>
              <a:t>Cuando los asistentes sociales se vean implicados o hayan tenido que responder a cuestiones críticas que afectan a un menor o a una familia a la que han estado ayudando:</a:t>
            </a:r>
          </a:p>
          <a:p>
            <a:pPr lvl="1"/>
            <a:r>
              <a:rPr lang="es-ES_tradnl" i="1" noProof="0" dirty="0">
                <a:sym typeface="Calibri"/>
              </a:rPr>
              <a:t>se debe ofrecer al asistente social servicios de SMAPS, además de la supervisión habitual del caso, y la posibilidad de expresar sus sentimientos acerca de lo ocurrido y el manejo que le ha dado</a:t>
            </a:r>
          </a:p>
          <a:p>
            <a:pPr lvl="1"/>
            <a:r>
              <a:rPr lang="es-ES_tradnl" i="1" noProof="0" dirty="0">
                <a:sym typeface="Calibri"/>
              </a:rPr>
              <a:t>asimismo, el personal directivo de protección de la infancia debe revisar la forma en que se gestionó el caso para analizar qué enseñanzas deja la situación para el futuro</a:t>
            </a:r>
          </a:p>
        </p:txBody>
      </p:sp>
      <p:sp>
        <p:nvSpPr>
          <p:cNvPr id="3" name="Slide Image Placeholder 2">
            <a:extLst>
              <a:ext uri="{FF2B5EF4-FFF2-40B4-BE49-F238E27FC236}">
                <a16:creationId xmlns:a16="http://schemas.microsoft.com/office/drawing/2014/main" id="{50C58EB0-990B-C191-D965-B83E6A11338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0FDE784-8333-21D3-79AB-379CDFD25F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121</a:t>
            </a:fld>
            <a:endParaRPr lang="en-US" sz="1200" dirty="0">
              <a:latin typeface="+mn-lt"/>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1" name="Google Shape;1611;p88: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Editar las respuestas sobre la conferencia de casos y/o DIS (determinación interés superior) teniendo en cuenta los procedimientos vigentes en el contexto </a:t>
            </a:r>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sym typeface="Calibri"/>
              </a:rPr>
              <a:t>ACTIVIDAD EN GRUPO (20 minutos)</a:t>
            </a:r>
          </a:p>
          <a:p>
            <a:r>
              <a:rPr lang="es-ES_tradnl" noProof="0" dirty="0">
                <a:sym typeface="Calibri"/>
              </a:rPr>
              <a:t>Dividir a los participantes en grupos de 2-3 personas</a:t>
            </a:r>
          </a:p>
          <a:p>
            <a:r>
              <a:rPr lang="es-ES_tradnl" noProof="0" dirty="0">
                <a:sym typeface="Calibri"/>
              </a:rPr>
              <a:t>Guiar a los participantes a la </a:t>
            </a:r>
            <a:r>
              <a:rPr lang="es-ES_tradnl" b="1" noProof="0" dirty="0">
                <a:sym typeface="Calibri"/>
              </a:rPr>
              <a:t>página 99-100 del Cuaderno de ejercicios: Seguimiento y revisión del caso</a:t>
            </a:r>
          </a:p>
          <a:p>
            <a:r>
              <a:rPr lang="es-ES_tradnl" i="1" noProof="0" dirty="0">
                <a:sym typeface="Calibri"/>
              </a:rPr>
              <a:t>Instrucciones:</a:t>
            </a:r>
          </a:p>
          <a:p>
            <a:pPr lvl="1"/>
            <a:r>
              <a:rPr lang="es-ES_tradnl" i="1" noProof="0" dirty="0">
                <a:sym typeface="Calibri"/>
              </a:rPr>
              <a:t>leer la actualización del caso</a:t>
            </a:r>
          </a:p>
          <a:p>
            <a:pPr lvl="1"/>
            <a:r>
              <a:rPr lang="es-ES_tradnl" i="1" noProof="0" dirty="0">
                <a:sym typeface="Calibri"/>
              </a:rPr>
              <a:t>reflexionar sobre las preguntas del ejercicio</a:t>
            </a:r>
            <a:endParaRPr lang="es-ES_tradnl" noProof="0" dirty="0">
              <a:sym typeface="Calibri"/>
            </a:endParaRPr>
          </a:p>
          <a:p>
            <a:pPr marL="0" indent="0">
              <a:buNone/>
            </a:pPr>
            <a:endParaRPr lang="es-ES_tradnl" b="1" noProof="0" dirty="0">
              <a:sym typeface="Calibri"/>
            </a:endParaRPr>
          </a:p>
          <a:p>
            <a:pPr marL="0" indent="0">
              <a:buNone/>
            </a:pPr>
            <a:r>
              <a:rPr lang="es-ES_tradnl" b="1" noProof="0" dirty="0">
                <a:sym typeface="Calibri"/>
              </a:rPr>
              <a:t>DEBATE GENERAL (20 minutos)</a:t>
            </a:r>
          </a:p>
          <a:p>
            <a:r>
              <a:rPr lang="es-ES_tradnl" noProof="0" dirty="0">
                <a:sym typeface="Calibri"/>
              </a:rPr>
              <a:t>En sesión plenaria, pedir a los distintos grupos que intervengan sobre distintas cuestiones</a:t>
            </a:r>
          </a:p>
          <a:p>
            <a:r>
              <a:rPr lang="es-ES_tradnl" noProof="0" dirty="0">
                <a:sym typeface="Calibri"/>
              </a:rPr>
              <a:t>Consultar las respuestas en la página siguiente</a:t>
            </a:r>
          </a:p>
          <a:p>
            <a:r>
              <a:rPr lang="es-ES_tradnl" i="1" noProof="0" dirty="0">
                <a:sym typeface="Calibri"/>
              </a:rPr>
              <a:t>En algunos contextos, las reagrupaciones familiares siguen un proceso legal a través de los tribunales: </a:t>
            </a:r>
          </a:p>
          <a:p>
            <a:pPr lvl="1"/>
            <a:r>
              <a:rPr lang="es-ES_tradnl" i="1" noProof="0" dirty="0">
                <a:sym typeface="Calibri"/>
              </a:rPr>
              <a:t>por lo general, el personal (un asistente social) de las autoridades nacionales o locales de protección de la infancia o de los servicios sociales debe dirigir o estar presente durante la reunificación familiar </a:t>
            </a:r>
          </a:p>
          <a:p>
            <a:pPr lvl="1"/>
            <a:r>
              <a:rPr lang="es-ES_tradnl" i="1" noProof="0" dirty="0">
                <a:sym typeface="Calibri"/>
              </a:rPr>
              <a:t>los agentes de protección de la infancia pueden apoyar y ayudar, facilitando la implicación de las autoridades, cuando sea necesario y así se haya acordado </a:t>
            </a:r>
          </a:p>
          <a:p>
            <a:pPr marL="0" indent="0">
              <a:buNone/>
            </a:pPr>
            <a:r>
              <a:rPr lang="es-ES_tradnl" noProof="0" dirty="0">
                <a:sym typeface="Helvetica Neue"/>
              </a:rPr>
              <a:t>_____________________________________________________________________________</a:t>
            </a:r>
            <a:endParaRPr lang="es-ES_tradnl" noProof="0" dirty="0"/>
          </a:p>
          <a:p>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EFD04A79-FE0D-1DE8-EFE9-95D16DA393E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6828EDA-8C34-907C-6EBD-D3049CB393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122</a:t>
            </a:fld>
            <a:endParaRPr lang="en-US" sz="1200" dirty="0">
              <a:latin typeface="+mn-lt"/>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RESPUESTAS</a:t>
            </a:r>
          </a:p>
          <a:p>
            <a:pPr marL="228600" indent="-228600">
              <a:buFont typeface="+mj-lt"/>
              <a:buAutoNum type="arabicPeriod"/>
            </a:pPr>
            <a:r>
              <a:rPr lang="es-ES_tradnl" noProof="0" dirty="0">
                <a:sym typeface="Calibri"/>
              </a:rPr>
              <a:t>Es necesario revisar el plan de caso, ya que se han producido cambios sustanciales en la vida del menor y este corre un riesgo mayor:</a:t>
            </a:r>
          </a:p>
          <a:p>
            <a:pPr lvl="1"/>
            <a:r>
              <a:rPr lang="es-ES_tradnl" noProof="0" dirty="0">
                <a:sym typeface="Calibri"/>
              </a:rPr>
              <a:t>el menor enfrenta a la explotación y está expuesto a daños en el lugar de trabajo, a la falta de cuidados y protección, y necesita atención médica y sanitaria y SMAPS</a:t>
            </a:r>
          </a:p>
          <a:p>
            <a:pPr lvl="1"/>
            <a:r>
              <a:rPr lang="es-ES_tradnl" noProof="0" dirty="0">
                <a:sym typeface="Calibri"/>
              </a:rPr>
              <a:t>al parecer, sus padres también se trasladaron al país de asilo </a:t>
            </a:r>
          </a:p>
          <a:p>
            <a:pPr lvl="1"/>
            <a:r>
              <a:rPr lang="es-ES_tradnl" noProof="0" dirty="0">
                <a:sym typeface="Calibri"/>
              </a:rPr>
              <a:t>también proporcionó más información sobre sus abuelos, que potencialmente podrían ser rastreados</a:t>
            </a:r>
          </a:p>
          <a:p>
            <a:pPr lvl="1"/>
            <a:r>
              <a:rPr lang="es-ES_tradnl" noProof="0" dirty="0">
                <a:sym typeface="Calibri"/>
              </a:rPr>
              <a:t>también expresó que quiere reunirse con su madre y sus hermanos, mientras que su padre parece negarse a la reunificación familiar, ya que desea que </a:t>
            </a:r>
            <a:r>
              <a:rPr lang="es-ES_tradnl" noProof="0" dirty="0" err="1">
                <a:sym typeface="Calibri"/>
              </a:rPr>
              <a:t>Hashim</a:t>
            </a:r>
            <a:r>
              <a:rPr lang="es-ES_tradnl" noProof="0" dirty="0">
                <a:sym typeface="Calibri"/>
              </a:rPr>
              <a:t> provea ingresos a la familia </a:t>
            </a:r>
            <a:endParaRPr lang="es-ES_tradnl" noProof="0" dirty="0"/>
          </a:p>
          <a:p>
            <a:pPr marL="228600" indent="-228600">
              <a:buFont typeface="+mj-lt"/>
              <a:buAutoNum type="arabicPeriod"/>
            </a:pPr>
            <a:r>
              <a:rPr lang="es-ES_tradnl" noProof="0" dirty="0">
                <a:sym typeface="Calibri"/>
              </a:rPr>
              <a:t>Preocupa que </a:t>
            </a:r>
            <a:r>
              <a:rPr lang="es-ES_tradnl" noProof="0" dirty="0" err="1">
                <a:sym typeface="Calibri"/>
              </a:rPr>
              <a:t>Hashim</a:t>
            </a:r>
            <a:r>
              <a:rPr lang="es-ES_tradnl" noProof="0" dirty="0">
                <a:sym typeface="Calibri"/>
              </a:rPr>
              <a:t> pase la mayor parte del tiempo solo en su habitación y que sus cuidadores actuales no le hayan ayudado a acceder a la atención médica</a:t>
            </a:r>
          </a:p>
          <a:p>
            <a:pPr lvl="1"/>
            <a:r>
              <a:rPr lang="es-ES_tradnl" noProof="0" dirty="0">
                <a:sym typeface="Calibri"/>
              </a:rPr>
              <a:t>Por esto es necesario prestar más atención a:</a:t>
            </a:r>
          </a:p>
          <a:p>
            <a:pPr lvl="2"/>
            <a:r>
              <a:rPr lang="es-ES_tradnl" noProof="0" dirty="0">
                <a:sym typeface="Calibri"/>
              </a:rPr>
              <a:t>entender la relación con su tía, su tío y su familia</a:t>
            </a:r>
          </a:p>
          <a:p>
            <a:pPr lvl="2"/>
            <a:r>
              <a:rPr lang="es-ES_tradnl" noProof="0" dirty="0">
                <a:sym typeface="Calibri"/>
              </a:rPr>
              <a:t>cómo entienden su rol actual en la vida del menor</a:t>
            </a:r>
          </a:p>
          <a:p>
            <a:pPr lvl="2"/>
            <a:r>
              <a:rPr lang="es-ES_tradnl" noProof="0" dirty="0">
                <a:sym typeface="Calibri"/>
              </a:rPr>
              <a:t>su capacidad y/o voluntad de cuidar de él</a:t>
            </a:r>
          </a:p>
          <a:p>
            <a:pPr marL="228600" indent="-228600">
              <a:buFont typeface="+mj-lt"/>
              <a:buAutoNum type="arabicPeriod"/>
            </a:pPr>
            <a:r>
              <a:rPr lang="es-ES_tradnl" noProof="0" dirty="0">
                <a:sym typeface="Calibri"/>
              </a:rPr>
              <a:t>Es necesaria una conferencia sobre el caso y/o un BID. Mientras tanto, debe proporcionarse apoyo inmediato y continuo. Explicar que al igual que en el caso de la conferencia, a veces es necesario un BID (</a:t>
            </a:r>
            <a:r>
              <a:rPr lang="es-ES_tradnl" noProof="0" dirty="0" err="1">
                <a:sym typeface="Calibri"/>
              </a:rPr>
              <a:t>Best</a:t>
            </a:r>
            <a:r>
              <a:rPr lang="es-ES_tradnl" noProof="0" dirty="0">
                <a:sym typeface="Calibri"/>
              </a:rPr>
              <a:t> </a:t>
            </a:r>
            <a:r>
              <a:rPr lang="es-ES_tradnl" noProof="0" dirty="0" err="1">
                <a:sym typeface="Calibri"/>
              </a:rPr>
              <a:t>Interests</a:t>
            </a:r>
            <a:r>
              <a:rPr lang="es-ES_tradnl" noProof="0" dirty="0">
                <a:sym typeface="Calibri"/>
              </a:rPr>
              <a:t> </a:t>
            </a:r>
            <a:r>
              <a:rPr lang="es-ES_tradnl" noProof="0" dirty="0" err="1">
                <a:sym typeface="Calibri"/>
              </a:rPr>
              <a:t>Determination</a:t>
            </a:r>
            <a:r>
              <a:rPr lang="es-ES_tradnl" noProof="0" dirty="0">
                <a:sym typeface="Calibri"/>
              </a:rPr>
              <a:t> - Determinación del interés superior) para los UASC en entornos de personas refugiadas (como también se discute en el módulo 2): </a:t>
            </a:r>
          </a:p>
          <a:p>
            <a:pPr lvl="1"/>
            <a:r>
              <a:rPr lang="es-ES_tradnl" noProof="0" dirty="0">
                <a:sym typeface="Calibri"/>
              </a:rPr>
              <a:t>un BID requiere una amplia información por parte del asistente social y la toma de decisiones, por parte de múltiples actores a través de un panel BID multidisciplinar, que quedará registrado</a:t>
            </a:r>
            <a:endParaRPr lang="es-ES_tradnl" noProof="0" dirty="0"/>
          </a:p>
          <a:p>
            <a:pPr lvl="1"/>
            <a:r>
              <a:rPr lang="es-ES_tradnl" noProof="0" dirty="0">
                <a:sym typeface="Calibri"/>
              </a:rPr>
              <a:t>un BID puede ayudar en la toma de decisiones cuando la situación y los riesgos a los que se enfrenta el menor son especialmente complejos cuando hay que tomar decisiones sobre: la reunificación familiar de las/os menores no acompañados y separados; las medidas de acogida temporal de los menores no acompañados y separados; las soluciones duraderas, incluidas las vías complementarias, para los menores no acompañados, y en situaciones excepcionales para las/os menores en situación de riesgo (incluidos los menores separados)</a:t>
            </a:r>
          </a:p>
          <a:p>
            <a:pPr lvl="1"/>
            <a:r>
              <a:rPr lang="es-ES_tradnl" noProof="0" dirty="0">
                <a:sym typeface="Calibri"/>
              </a:rPr>
              <a:t>en ausencia de procesos estatales apropiados, el BID, o un proceso formal de toma de decisiones similar, podría aplicarse a los UASC desplazados/as internos en situaciones complejas y/o que necesiten soluciones sostenibles, en estrecha coordinación con las autoridades pertinentes, siempre que sea posible, a fin de proporcionar salvaguardas adicionales para las decisiones complejas</a:t>
            </a:r>
            <a:endParaRPr lang="es-ES_tradnl" noProof="0" dirty="0"/>
          </a:p>
          <a:p>
            <a:pPr lvl="1"/>
            <a:r>
              <a:rPr lang="es-ES_tradnl" noProof="0" dirty="0">
                <a:sym typeface="Calibri"/>
              </a:rPr>
              <a:t>encontraremos más información en ACNUR, </a:t>
            </a:r>
            <a:r>
              <a:rPr lang="es-ES_tradnl" noProof="0" dirty="0" err="1">
                <a:sym typeface="Calibri"/>
              </a:rPr>
              <a:t>Best</a:t>
            </a:r>
            <a:r>
              <a:rPr lang="es-ES_tradnl" noProof="0" dirty="0">
                <a:sym typeface="Calibri"/>
              </a:rPr>
              <a:t> </a:t>
            </a:r>
            <a:r>
              <a:rPr lang="es-ES_tradnl" noProof="0" dirty="0" err="1">
                <a:sym typeface="Calibri"/>
              </a:rPr>
              <a:t>Interests</a:t>
            </a:r>
            <a:r>
              <a:rPr lang="es-ES_tradnl" noProof="0" dirty="0">
                <a:sym typeface="Calibri"/>
              </a:rPr>
              <a:t> </a:t>
            </a:r>
            <a:r>
              <a:rPr lang="es-ES_tradnl" noProof="0" dirty="0" err="1">
                <a:sym typeface="Calibri"/>
              </a:rPr>
              <a:t>Procedure</a:t>
            </a:r>
            <a:r>
              <a:rPr lang="es-ES_tradnl" noProof="0" dirty="0">
                <a:sym typeface="Calibri"/>
              </a:rPr>
              <a:t> </a:t>
            </a:r>
            <a:r>
              <a:rPr lang="es-ES_tradnl" noProof="0" dirty="0" err="1">
                <a:sym typeface="Calibri"/>
              </a:rPr>
              <a:t>Guidelines</a:t>
            </a:r>
            <a:r>
              <a:rPr lang="es-ES_tradnl" noProof="0" dirty="0">
                <a:sym typeface="Calibri"/>
              </a:rPr>
              <a:t>: Evaluación y determinación del interés superior del niño, 2021, página 157</a:t>
            </a:r>
          </a:p>
          <a:p>
            <a:pPr lvl="1"/>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2" name="Google Shape;725;p48:notes">
            <a:extLst>
              <a:ext uri="{FF2B5EF4-FFF2-40B4-BE49-F238E27FC236}">
                <a16:creationId xmlns:a16="http://schemas.microsoft.com/office/drawing/2014/main" id="{A1CD0A94-5B89-E6F5-8993-42D7D38A2C0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123</a:t>
            </a:fld>
            <a:endParaRPr lang="en-US" sz="1200" dirty="0">
              <a:latin typeface="+mn-lt"/>
            </a:endParaRPr>
          </a:p>
        </p:txBody>
      </p:sp>
    </p:spTree>
    <p:extLst>
      <p:ext uri="{BB962C8B-B14F-4D97-AF65-F5344CB8AC3E}">
        <p14:creationId xmlns:p14="http://schemas.microsoft.com/office/powerpoint/2010/main" val="152275657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228600" indent="-228600">
              <a:buFont typeface="+mj-lt"/>
              <a:buAutoNum type="arabicPeriod" startAt="4"/>
            </a:pPr>
            <a:r>
              <a:rPr lang="es-ES_tradnl" noProof="0" dirty="0">
                <a:sym typeface="Calibri"/>
              </a:rPr>
              <a:t>Medidas de seguimiento que deben adoptarse: </a:t>
            </a:r>
          </a:p>
          <a:p>
            <a:pPr lvl="1"/>
            <a:r>
              <a:rPr lang="es-ES_tradnl" noProof="0" dirty="0">
                <a:sym typeface="Calibri"/>
              </a:rPr>
              <a:t>discutir con el supervisor sobre las condiciones en el lugar de trabajo con el objetivo de abogar ante el patrón por la mejora de las condiciones, incluida la creación de un entorno seguro y la reducción de las horas de trabajo</a:t>
            </a:r>
            <a:endParaRPr lang="es-ES_tradnl" noProof="0" dirty="0"/>
          </a:p>
          <a:p>
            <a:pPr lvl="1"/>
            <a:r>
              <a:rPr lang="es-ES_tradnl" noProof="0" dirty="0">
                <a:sym typeface="Calibri"/>
              </a:rPr>
              <a:t>planificar una visita domiciliaria a los padres de </a:t>
            </a:r>
            <a:r>
              <a:rPr lang="es-ES_tradnl" noProof="0" dirty="0" err="1">
                <a:sym typeface="Calibri"/>
              </a:rPr>
              <a:t>Hashim</a:t>
            </a:r>
            <a:r>
              <a:rPr lang="es-ES_tradnl" noProof="0" dirty="0">
                <a:sym typeface="Calibri"/>
              </a:rPr>
              <a:t> y proporcionar información sobre el impacto de la situación de explotación y/o trabajo en </a:t>
            </a:r>
            <a:r>
              <a:rPr lang="es-ES_tradnl" noProof="0" dirty="0" err="1">
                <a:sym typeface="Calibri"/>
              </a:rPr>
              <a:t>Hashim</a:t>
            </a:r>
            <a:r>
              <a:rPr lang="es-ES_tradnl" noProof="0" dirty="0">
                <a:sym typeface="Calibri"/>
              </a:rPr>
              <a:t> y la separación familiar, a corto y largo plazo. Discutir la búsqueda de alternativas para su situación laboral. Discutir las posibilidades de reunificación de </a:t>
            </a:r>
            <a:r>
              <a:rPr lang="es-ES_tradnl" noProof="0" dirty="0" err="1">
                <a:sym typeface="Calibri"/>
              </a:rPr>
              <a:t>Hashim</a:t>
            </a:r>
            <a:r>
              <a:rPr lang="es-ES_tradnl" noProof="0" dirty="0">
                <a:sym typeface="Calibri"/>
              </a:rPr>
              <a:t> y el posible apoyo que necesita la familia</a:t>
            </a:r>
          </a:p>
          <a:p>
            <a:pPr lvl="1"/>
            <a:r>
              <a:rPr lang="es-ES_tradnl" noProof="0" dirty="0">
                <a:sym typeface="Calibri"/>
              </a:rPr>
              <a:t>abogar ante los padres y la familia de acogida para que </a:t>
            </a:r>
            <a:r>
              <a:rPr lang="es-ES_tradnl" noProof="0" dirty="0" err="1">
                <a:sym typeface="Calibri"/>
              </a:rPr>
              <a:t>Hashim</a:t>
            </a:r>
            <a:r>
              <a:rPr lang="es-ES_tradnl" noProof="0" dirty="0">
                <a:sym typeface="Calibri"/>
              </a:rPr>
              <a:t> reciba atención médica</a:t>
            </a:r>
          </a:p>
          <a:p>
            <a:pPr lvl="1"/>
            <a:r>
              <a:rPr lang="es-ES_tradnl" noProof="0" dirty="0">
                <a:sym typeface="Calibri"/>
              </a:rPr>
              <a:t>explorar si la transferencia de efectivo y/o entrega de cupones a los padres o cuidador de </a:t>
            </a:r>
            <a:r>
              <a:rPr lang="es-ES_tradnl" noProof="0" dirty="0" err="1">
                <a:sym typeface="Calibri"/>
              </a:rPr>
              <a:t>Hashim</a:t>
            </a:r>
            <a:r>
              <a:rPr lang="es-ES_tradnl" noProof="0" dirty="0">
                <a:sym typeface="Calibri"/>
              </a:rPr>
              <a:t> podrían generar resultados positivos en materia de protección infantil</a:t>
            </a:r>
          </a:p>
          <a:p>
            <a:pPr lvl="1"/>
            <a:r>
              <a:rPr lang="es-ES_tradnl" noProof="0" dirty="0">
                <a:sym typeface="Calibri"/>
              </a:rPr>
              <a:t>verificar si </a:t>
            </a:r>
            <a:r>
              <a:rPr lang="es-ES_tradnl" noProof="0" dirty="0" err="1">
                <a:sym typeface="Calibri"/>
              </a:rPr>
              <a:t>Hashim</a:t>
            </a:r>
            <a:r>
              <a:rPr lang="es-ES_tradnl" noProof="0" dirty="0">
                <a:sym typeface="Calibri"/>
              </a:rPr>
              <a:t> desea recibir SMAPS y si necesita apoyo en términos de vínculos con las redes comunitarias</a:t>
            </a:r>
          </a:p>
          <a:p>
            <a:pPr lvl="1"/>
            <a:r>
              <a:rPr lang="es-ES_tradnl" noProof="0" dirty="0">
                <a:sym typeface="Calibri"/>
              </a:rPr>
              <a:t>si la situación no mejora y el padre de </a:t>
            </a:r>
            <a:r>
              <a:rPr lang="es-ES_tradnl" noProof="0" dirty="0" err="1">
                <a:sym typeface="Calibri"/>
              </a:rPr>
              <a:t>Hashim</a:t>
            </a:r>
            <a:r>
              <a:rPr lang="es-ES_tradnl" noProof="0" dirty="0">
                <a:sym typeface="Calibri"/>
              </a:rPr>
              <a:t> se niega a la reunificación familiar o las condiciones para la reunificación familiar no responden al interés superior del niño, y este sigue expuesto a riesgos y daños, el asistente social debe tratar el caso con su supervisor. Las autoridades de protección de la infancia deben intervenir si es posible y se debe explorar y hacer un seguimiento de una modalidad de acogida alternativa para la seguridad de </a:t>
            </a:r>
            <a:r>
              <a:rPr lang="es-ES_tradnl" noProof="0" dirty="0" err="1">
                <a:sym typeface="Calibri"/>
              </a:rPr>
              <a:t>Hashim</a:t>
            </a:r>
            <a:r>
              <a:rPr lang="es-ES_tradnl" noProof="0" dirty="0">
                <a:sym typeface="Calibri"/>
              </a:rPr>
              <a:t> </a:t>
            </a:r>
          </a:p>
          <a:p>
            <a:pPr lvl="1"/>
            <a:r>
              <a:rPr lang="es-ES_tradnl" noProof="0" dirty="0">
                <a:sym typeface="Calibri"/>
              </a:rPr>
              <a:t>comprobar si se puede ayudar a </a:t>
            </a:r>
            <a:r>
              <a:rPr lang="es-ES_tradnl" noProof="0" dirty="0" err="1">
                <a:sym typeface="Calibri"/>
              </a:rPr>
              <a:t>Hashim</a:t>
            </a:r>
            <a:r>
              <a:rPr lang="es-ES_tradnl" noProof="0" dirty="0">
                <a:sym typeface="Calibri"/>
              </a:rPr>
              <a:t> a permanecer en contacto estrecho con su madre y su hermana </a:t>
            </a:r>
          </a:p>
          <a:p>
            <a:pPr marL="228600" indent="-228600">
              <a:buFont typeface="+mj-lt"/>
              <a:buAutoNum type="arabicPeriod" startAt="4"/>
            </a:pPr>
            <a:r>
              <a:rPr lang="es-ES_tradnl" noProof="0" dirty="0">
                <a:sym typeface="Calibri"/>
              </a:rPr>
              <a:t>Es necesario un seguimiento frecuente dada la vulnerabilidad de </a:t>
            </a:r>
            <a:r>
              <a:rPr lang="es-ES_tradnl" noProof="0" dirty="0" err="1">
                <a:sym typeface="Calibri"/>
              </a:rPr>
              <a:t>Hashim</a:t>
            </a:r>
            <a:r>
              <a:rPr lang="es-ES_tradnl" noProof="0" dirty="0">
                <a:sym typeface="Calibri"/>
              </a:rPr>
              <a:t> y la urgencia. </a:t>
            </a:r>
            <a:r>
              <a:rPr lang="es-ES_tradnl" noProof="0" dirty="0" err="1">
                <a:sym typeface="Calibri"/>
              </a:rPr>
              <a:t>Hashim</a:t>
            </a:r>
            <a:r>
              <a:rPr lang="es-ES_tradnl" noProof="0" dirty="0">
                <a:sym typeface="Calibri"/>
              </a:rPr>
              <a:t> necesita un seguimiento semanal </a:t>
            </a:r>
          </a:p>
        </p:txBody>
      </p:sp>
      <p:sp>
        <p:nvSpPr>
          <p:cNvPr id="2" name="Google Shape;725;p48:notes">
            <a:extLst>
              <a:ext uri="{FF2B5EF4-FFF2-40B4-BE49-F238E27FC236}">
                <a16:creationId xmlns:a16="http://schemas.microsoft.com/office/drawing/2014/main" id="{53756A98-59D2-EC9A-40A0-A84EB79638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124</a:t>
            </a:fld>
            <a:endParaRPr lang="en-US" sz="1200" dirty="0">
              <a:latin typeface="+mn-lt"/>
            </a:endParaRPr>
          </a:p>
        </p:txBody>
      </p:sp>
    </p:spTree>
    <p:extLst>
      <p:ext uri="{BB962C8B-B14F-4D97-AF65-F5344CB8AC3E}">
        <p14:creationId xmlns:p14="http://schemas.microsoft.com/office/powerpoint/2010/main" val="9953081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8" name="Google Shape;1628;p89: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p:txBody>
      </p:sp>
      <p:sp>
        <p:nvSpPr>
          <p:cNvPr id="3" name="Slide Image Placeholder 2">
            <a:extLst>
              <a:ext uri="{FF2B5EF4-FFF2-40B4-BE49-F238E27FC236}">
                <a16:creationId xmlns:a16="http://schemas.microsoft.com/office/drawing/2014/main" id="{278BC868-A1F2-AAE9-8449-C6091C7546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0EF2455-F46C-4377-110A-DEC11BFBD2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125</a:t>
            </a:fld>
            <a:endParaRPr lang="en-US" sz="1200" dirty="0">
              <a:latin typeface="+mn-lt"/>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1" name="Google Shape;1641;p90:notes"/>
          <p:cNvSpPr txBox="1">
            <a:spLocks noGrp="1"/>
          </p:cNvSpPr>
          <p:nvPr>
            <p:ph type="body" idx="1"/>
          </p:nvPr>
        </p:nvSpPr>
        <p:spPr/>
        <p:txBody>
          <a:bodyPr/>
          <a:lstStyle/>
          <a:p>
            <a:pPr marL="0" indent="0">
              <a:buNone/>
            </a:pPr>
            <a:r>
              <a:rPr lang="es-ES_tradnl" sz="1200" b="1" noProof="0" dirty="0">
                <a:sym typeface="Calibri"/>
              </a:rPr>
              <a:t>EXPLICAR:</a:t>
            </a:r>
          </a:p>
          <a:p>
            <a:r>
              <a:rPr lang="es-ES_tradnl" sz="1200" i="1" noProof="0" dirty="0">
                <a:sym typeface="Calibri"/>
              </a:rPr>
              <a:t>Al final de esta sesión, los participantes deberán ser capaces de:</a:t>
            </a:r>
            <a:endParaRPr lang="es-ES_tradnl" sz="1200" i="1" noProof="0" dirty="0"/>
          </a:p>
          <a:p>
            <a:r>
              <a:rPr lang="es-ES_tradnl" sz="1200" noProof="0" dirty="0">
                <a:sym typeface="Calibri"/>
              </a:rPr>
              <a:t>Presente el contenido de la diapositiva</a:t>
            </a:r>
            <a:endParaRPr lang="es-ES_tradnl" noProof="0" dirty="0">
              <a:sym typeface="Calibri"/>
            </a:endParaRPr>
          </a:p>
          <a:p>
            <a:r>
              <a:rPr lang="es-ES_tradnl" i="1" noProof="0" dirty="0">
                <a:sym typeface="Calibri"/>
              </a:rPr>
              <a:t>El cierre del caso es el último paso del proceso de gestión y es extremadamente importante para ayudarnos a: </a:t>
            </a:r>
          </a:p>
          <a:p>
            <a:pPr lvl="1"/>
            <a:r>
              <a:rPr lang="es-ES_tradnl" i="1" noProof="0" dirty="0">
                <a:sym typeface="Calibri"/>
              </a:rPr>
              <a:t>gestionar el volumen de trabajo de nuestros casos</a:t>
            </a:r>
          </a:p>
          <a:p>
            <a:pPr lvl="1"/>
            <a:r>
              <a:rPr lang="es-ES_tradnl" i="1" noProof="0" dirty="0">
                <a:sym typeface="Calibri"/>
              </a:rPr>
              <a:t>demostrar al menor y a la familia que el proceso ha llegado a su fin y que se ha alcanzado el objetivo de la asistencia social</a:t>
            </a:r>
          </a:p>
          <a:p>
            <a:r>
              <a:rPr lang="es-ES_tradnl" i="1" noProof="0" dirty="0">
                <a:sym typeface="Calibri"/>
              </a:rPr>
              <a:t>Al igual que con otras acciones del ciclo de gestión de casos, los principios y procedimientos para el cierre de casos son los mismos para todos los casos, incluidos las/os menores en modalidad de acogida alternativa</a:t>
            </a:r>
          </a:p>
          <a:p>
            <a:r>
              <a:rPr lang="es-ES_tradnl" i="1" noProof="0" dirty="0">
                <a:sym typeface="Calibri"/>
              </a:rPr>
              <a:t>Deben seguirse las buenas prácticas para el cierre de casos descritas en el Nivel 1 de la formación, utilizando los mismos criterios generales para el cierre de casos</a:t>
            </a:r>
          </a:p>
          <a:p>
            <a:r>
              <a:rPr lang="es-ES_tradnl" i="1" noProof="0" dirty="0">
                <a:sym typeface="Calibri"/>
              </a:rPr>
              <a:t>¿Qué más debemos tener en cuenta en relación con el cierre de los casos de los UASC, incluidos los casos de BRF y las/os menores en modalidad de acogida alternativa?</a:t>
            </a:r>
          </a:p>
        </p:txBody>
      </p:sp>
      <p:sp>
        <p:nvSpPr>
          <p:cNvPr id="3" name="Slide Image Placeholder 2">
            <a:extLst>
              <a:ext uri="{FF2B5EF4-FFF2-40B4-BE49-F238E27FC236}">
                <a16:creationId xmlns:a16="http://schemas.microsoft.com/office/drawing/2014/main" id="{B2B0E228-6412-0F53-E997-197F0DA100A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681D5E7-B48C-9CE8-D612-DDF6D361476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126</a:t>
            </a:fld>
            <a:endParaRPr lang="en-US" sz="1200" dirty="0">
              <a:latin typeface="+mn-lt"/>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2" name="Google Shape;1652;p91:notes"/>
          <p:cNvSpPr txBox="1">
            <a:spLocks noGrp="1"/>
          </p:cNvSpPr>
          <p:nvPr>
            <p:ph type="body" idx="1"/>
          </p:nvPr>
        </p:nvSpPr>
        <p:spPr/>
        <p:txBody>
          <a:bodyPr/>
          <a:lstStyle/>
          <a:p>
            <a:pPr marL="0" indent="0">
              <a:buNone/>
            </a:pPr>
            <a:r>
              <a:rPr lang="sl-SI" b="1" noProof="0" dirty="0">
                <a:sym typeface="Calibri"/>
              </a:rPr>
              <a:t>EXPLICAR:</a:t>
            </a:r>
          </a:p>
          <a:p>
            <a:r>
              <a:rPr lang="sl-SI" i="1" noProof="0" dirty="0">
                <a:sym typeface="Calibri"/>
              </a:rPr>
              <a:t>La búsqueda/rastreo de UASC debe ser constante:</a:t>
            </a:r>
          </a:p>
          <a:p>
            <a:pPr lvl="1"/>
            <a:r>
              <a:rPr lang="sl-SI" i="1" noProof="0" dirty="0">
                <a:sym typeface="Calibri"/>
              </a:rPr>
              <a:t>Mientras se estén adelantados esfuerzos continuos y/o renovados de búsqueda, los casos deben permanecer abiertos, incluso aunque no haya otros problemas de protección para el manor</a:t>
            </a:r>
          </a:p>
          <a:p>
            <a:r>
              <a:rPr lang="sl-SI" i="1" noProof="0" dirty="0">
                <a:sym typeface="Calibri"/>
              </a:rPr>
              <a:t>El caso solo puede cerrarse en casos excepcionales, cuando:</a:t>
            </a:r>
          </a:p>
          <a:p>
            <a:pPr lvl="1"/>
            <a:r>
              <a:rPr lang="sl-SI" i="1" noProof="0" dirty="0">
                <a:sym typeface="Calibri"/>
              </a:rPr>
              <a:t>se han agotado todas las posibilidades de búsqueda durante un largo periodo de tiempo y </a:t>
            </a:r>
          </a:p>
          <a:p>
            <a:pPr lvl="1"/>
            <a:r>
              <a:rPr lang="sl-SI" i="1" noProof="0" dirty="0">
                <a:sym typeface="Calibri"/>
              </a:rPr>
              <a:t>el menor está bien protegido y seguro en su entorno actual y </a:t>
            </a:r>
          </a:p>
          <a:p>
            <a:pPr lvl="1"/>
            <a:r>
              <a:rPr lang="sl-SI" i="1" noProof="0" dirty="0">
                <a:sym typeface="Calibri"/>
              </a:rPr>
              <a:t>está de acuerdo y entiende que no hay más posibilidades de continuar con la búsqueda/rastreo</a:t>
            </a:r>
          </a:p>
          <a:p>
            <a:r>
              <a:rPr lang="sl-SI" i="1" noProof="0" dirty="0">
                <a:sym typeface="Calibri"/>
              </a:rPr>
              <a:t>Los casos de UASC no deben cerrarse automáticamente tras la reunificación familiar:</a:t>
            </a:r>
          </a:p>
          <a:p>
            <a:pPr lvl="1"/>
            <a:r>
              <a:rPr lang="sl-SI" i="1" noProof="0" dirty="0">
                <a:sym typeface="Calibri"/>
              </a:rPr>
              <a:t>se debe continuar el seguimiento </a:t>
            </a:r>
          </a:p>
          <a:p>
            <a:pPr lvl="1"/>
            <a:r>
              <a:rPr lang="sl-SI" i="1" noProof="0" dirty="0">
                <a:sym typeface="Calibri"/>
              </a:rPr>
              <a:t>se debe proporcionar apoyo a la reintegración </a:t>
            </a:r>
          </a:p>
          <a:p>
            <a:pPr lvl="1"/>
            <a:r>
              <a:rPr lang="sl-SI" i="1" noProof="0" dirty="0">
                <a:sym typeface="Calibri"/>
              </a:rPr>
              <a:t>se debe garantizar que se aborden todos los demás problemas relacionados con la protección del menor</a:t>
            </a:r>
          </a:p>
          <a:p>
            <a:r>
              <a:rPr lang="sl-SI" i="1" noProof="0" dirty="0">
                <a:sym typeface="Calibri"/>
              </a:rPr>
              <a:t>Es posible que el seguimiento y el apoyo a la reintegración deban transferirse a otros organismos de protección de la infancia tras la reunificación familiar si el organismo responsable en la nueva ubicación es distinto:</a:t>
            </a:r>
          </a:p>
          <a:p>
            <a:pPr lvl="1"/>
            <a:r>
              <a:rPr lang="sl-SI" i="1" noProof="0" dirty="0">
                <a:sym typeface="Calibri"/>
              </a:rPr>
              <a:t>es esencial transferir el caso de forma íntegra a la nueva agencia, con el consentimiento previo del menor y sus cuidadores</a:t>
            </a:r>
          </a:p>
        </p:txBody>
      </p:sp>
      <p:sp>
        <p:nvSpPr>
          <p:cNvPr id="3" name="Slide Image Placeholder 2">
            <a:extLst>
              <a:ext uri="{FF2B5EF4-FFF2-40B4-BE49-F238E27FC236}">
                <a16:creationId xmlns:a16="http://schemas.microsoft.com/office/drawing/2014/main" id="{B19BCDE8-F26F-0F85-B989-B47FFF4F9B3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5954C6E-8514-3425-F4E3-5C048A9DC8C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127</a:t>
            </a:fld>
            <a:endParaRPr lang="en-US" sz="1200" dirty="0">
              <a:latin typeface="+mn-lt"/>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2" name="Google Shape;1662;p92:notes"/>
          <p:cNvSpPr txBox="1">
            <a:spLocks noGrp="1"/>
          </p:cNvSpPr>
          <p:nvPr>
            <p:ph type="body" idx="1"/>
          </p:nvPr>
        </p:nvSpPr>
        <p:spPr/>
        <p:txBody>
          <a:bodyPr/>
          <a:lstStyle/>
          <a:p>
            <a:pPr marL="0" indent="0">
              <a:buNone/>
            </a:pPr>
            <a:r>
              <a:rPr lang="es-ES_tradnl" sz="1150" b="1" noProof="0" dirty="0">
                <a:sym typeface="Calibri"/>
              </a:rPr>
              <a:t>EXPLICAR:</a:t>
            </a:r>
          </a:p>
          <a:p>
            <a:r>
              <a:rPr lang="es-ES_tradnl" sz="1150" i="1" noProof="0" dirty="0">
                <a:sym typeface="Calibri"/>
              </a:rPr>
              <a:t>Sobre todo cuando la reunificación y/o la nueva modalidad de cuidados (a largo plazo) tiene lugar después de un largo tiempo en modalidad de acogida alternativa, debe haber una preparación adecuada y puede ser necesario que el seguimiento continúe durante un periodo más largo</a:t>
            </a:r>
          </a:p>
          <a:p>
            <a:r>
              <a:rPr lang="es-ES_tradnl" sz="1150" i="1" noProof="0" dirty="0">
                <a:sym typeface="Calibri"/>
              </a:rPr>
              <a:t>¿Qué entendemos por acuerdo de cuidados de larga duración?</a:t>
            </a:r>
          </a:p>
          <a:p>
            <a:pPr lvl="1"/>
            <a:r>
              <a:rPr lang="es-ES_tradnl" sz="1150" i="1" noProof="0" dirty="0">
                <a:sym typeface="Calibri"/>
              </a:rPr>
              <a:t>En los casos en que la búsqueda ha sido infructuosa tras intentos exhaustivos y el menor sigue necesitando cuidados alternativos (es decir, es menor de 18 años o mayor de 18 pero otros problemas dificultan su vida independiente)</a:t>
            </a:r>
          </a:p>
          <a:p>
            <a:pPr lvl="1"/>
            <a:r>
              <a:rPr lang="es-ES_tradnl" sz="1150" i="1" noProof="0" dirty="0">
                <a:sym typeface="Calibri"/>
              </a:rPr>
              <a:t>Debe considerarse la posibilidad de formalizar el acuerdo (siempre que sea posible en el interés del menor) o de proporcionar otra solución de cuidado a largo plazo </a:t>
            </a:r>
          </a:p>
          <a:p>
            <a:pPr lvl="1"/>
            <a:r>
              <a:rPr lang="es-ES_tradnl" sz="1150" i="1" noProof="0" dirty="0">
                <a:sym typeface="Calibri"/>
              </a:rPr>
              <a:t>Las decisiones sobre los cuidados de larga duración deben tomarse a través de un procedimiento judicial, administrativo o de otro tipo, que sea reconocido (incluida, en su caso, una Determinación del Interés Superior) </a:t>
            </a:r>
          </a:p>
          <a:p>
            <a:pPr lvl="1"/>
            <a:r>
              <a:rPr lang="es-ES_tradnl" sz="1150" i="1" noProof="0" dirty="0">
                <a:sym typeface="Calibri"/>
              </a:rPr>
              <a:t>Las decisiones deben basarse en una evaluación del interés superior del menor, su sexo, edad y cualquier otra necesidad específica</a:t>
            </a:r>
          </a:p>
          <a:p>
            <a:r>
              <a:rPr lang="es-ES_tradnl" sz="1150" i="1" noProof="0" dirty="0">
                <a:sym typeface="Calibri"/>
              </a:rPr>
              <a:t>Podemos encontrar más información en ACNUR </a:t>
            </a:r>
            <a:r>
              <a:rPr lang="es-ES_tradnl" sz="1150" i="1" noProof="0" dirty="0" err="1">
                <a:sym typeface="Calibri"/>
              </a:rPr>
              <a:t>Best</a:t>
            </a:r>
            <a:r>
              <a:rPr lang="es-ES_tradnl" sz="1150" i="1" noProof="0" dirty="0">
                <a:sym typeface="Calibri"/>
              </a:rPr>
              <a:t> </a:t>
            </a:r>
            <a:r>
              <a:rPr lang="es-ES_tradnl" sz="1150" i="1" noProof="0" dirty="0" err="1">
                <a:sym typeface="Calibri"/>
              </a:rPr>
              <a:t>Interests</a:t>
            </a:r>
            <a:r>
              <a:rPr lang="es-ES_tradnl" sz="1150" i="1" noProof="0" dirty="0">
                <a:sym typeface="Calibri"/>
              </a:rPr>
              <a:t> </a:t>
            </a:r>
            <a:r>
              <a:rPr lang="es-ES_tradnl" sz="1150" i="1" noProof="0" dirty="0" err="1">
                <a:sym typeface="Calibri"/>
              </a:rPr>
              <a:t>Procedure</a:t>
            </a:r>
            <a:r>
              <a:rPr lang="es-ES_tradnl" sz="1150" i="1" noProof="0" dirty="0">
                <a:sym typeface="Calibri"/>
              </a:rPr>
              <a:t> </a:t>
            </a:r>
            <a:r>
              <a:rPr lang="es-ES_tradnl" sz="1150" i="1" noProof="0" dirty="0" err="1">
                <a:sym typeface="Calibri"/>
              </a:rPr>
              <a:t>Guidelines</a:t>
            </a:r>
            <a:r>
              <a:rPr lang="es-ES_tradnl" sz="1150" i="1" noProof="0" dirty="0">
                <a:sym typeface="Calibri"/>
              </a:rPr>
              <a:t>: Evaluación y determinación del interés superior del niño, 2021 páginas 142-144</a:t>
            </a:r>
          </a:p>
          <a:p>
            <a:r>
              <a:rPr lang="es-ES_tradnl" sz="1150" i="1" noProof="0" dirty="0">
                <a:sym typeface="Calibri"/>
              </a:rPr>
              <a:t>¿Qué podemos hacer cuando no sea posible la reunificación familiar ni tampoco se disponga de una modalidad de acogida alternativa a largo plazo, por ejemplo en una situación de conflicto muy agudo o en un contexto humanitario complejo en el que la búsqueda de la familia también puede resultar difícil debido a la falta de acceso y/o el conflicto en curso? ¿Es necesario mantener el caso abierto?</a:t>
            </a:r>
          </a:p>
          <a:p>
            <a:pPr lvl="1"/>
            <a:r>
              <a:rPr lang="es-ES_tradnl" sz="1150" noProof="0" dirty="0">
                <a:sym typeface="Calibri"/>
              </a:rPr>
              <a:t>Las decisiones sobre el cierre de casos deben tener en cuenta la necesidad de BRF</a:t>
            </a:r>
            <a:endParaRPr lang="es-ES_tradnl" sz="1150" noProof="0" dirty="0"/>
          </a:p>
          <a:p>
            <a:pPr lvl="1"/>
            <a:r>
              <a:rPr lang="es-ES_tradnl" sz="1150" noProof="0" dirty="0">
                <a:sym typeface="Calibri"/>
              </a:rPr>
              <a:t>Las decisiones sobre el cierre de casos también deben tener en cuenta que las circunstancias pueden cambiar con el tiempo:</a:t>
            </a:r>
          </a:p>
          <a:p>
            <a:pPr lvl="2"/>
            <a:r>
              <a:rPr lang="es-ES_tradnl" sz="1150" noProof="0" dirty="0">
                <a:sym typeface="Calibri"/>
              </a:rPr>
              <a:t>por ejemplo, pueden surgir problemas en un entorno de cuidados alternativos en la adolescencia</a:t>
            </a:r>
          </a:p>
          <a:p>
            <a:pPr lvl="2"/>
            <a:r>
              <a:rPr lang="es-ES_tradnl" sz="1150" noProof="0" dirty="0">
                <a:sym typeface="Calibri"/>
              </a:rPr>
              <a:t>las circunstancias externas también pueden cambiar, por ejemplo, el rastreo se hace posible o hay una repatriación planificada en un contexto de personas refugiadas en el que habría que tomar una decisión sobre soluciones duraderas para los UASC </a:t>
            </a:r>
            <a:endParaRPr lang="es-ES_tradnl" sz="1150" noProof="0" dirty="0"/>
          </a:p>
          <a:p>
            <a:pPr lvl="1"/>
            <a:r>
              <a:rPr lang="es-ES_tradnl" sz="1150" noProof="0" dirty="0">
                <a:sym typeface="Calibri"/>
              </a:rPr>
              <a:t>Deben considerarse las opciones de mantener un caso abierto, aunque se realice un seguimiento poco frecuente, o de transferir el caso a las autoridades locales cuando sea factible</a:t>
            </a:r>
          </a:p>
          <a:p>
            <a:r>
              <a:rPr lang="es-ES_tradnl" sz="1150" i="1" noProof="0" dirty="0">
                <a:sym typeface="Calibri"/>
              </a:rPr>
              <a:t>Los criterios desarrollados por los programas de gestión de casos para el cierre de casos deben incluir criterios específicos relacionados con el UASC y el cuidado alternativo</a:t>
            </a:r>
          </a:p>
        </p:txBody>
      </p:sp>
      <p:sp>
        <p:nvSpPr>
          <p:cNvPr id="3" name="Slide Image Placeholder 2">
            <a:extLst>
              <a:ext uri="{FF2B5EF4-FFF2-40B4-BE49-F238E27FC236}">
                <a16:creationId xmlns:a16="http://schemas.microsoft.com/office/drawing/2014/main" id="{0F95EACE-EFE8-7408-DD3A-74A1F29A661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D36E645-F63F-7F63-8532-B3298BC08E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128</a:t>
            </a:fld>
            <a:endParaRPr lang="en-US" sz="1200" dirty="0">
              <a:latin typeface="+mn-lt"/>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9" name="Google Shape;1669;p93:notes"/>
          <p:cNvSpPr txBox="1">
            <a:spLocks noGrp="1"/>
          </p:cNvSpPr>
          <p:nvPr>
            <p:ph type="body" idx="1"/>
          </p:nvPr>
        </p:nvSpPr>
        <p:spPr/>
        <p:txBody>
          <a:bodyPr/>
          <a:lstStyle/>
          <a:p>
            <a:pPr marL="0" indent="0">
              <a:buNone/>
            </a:pPr>
            <a:r>
              <a:rPr lang="es-ES_tradnl" b="1" noProof="0" dirty="0"/>
              <a:t>EXPLICAR:</a:t>
            </a:r>
          </a:p>
          <a:p>
            <a:r>
              <a:rPr lang="es-ES_tradnl" noProof="0" dirty="0"/>
              <a:t>Presente el contenido de la diapositiva</a:t>
            </a:r>
          </a:p>
          <a:p>
            <a:r>
              <a:rPr lang="es-ES_tradnl" noProof="0" dirty="0">
                <a:sym typeface="Calibri"/>
              </a:rPr>
              <a:t>Pedir a los participantes que opinen o hagan comentarios</a:t>
            </a:r>
            <a:endParaRPr lang="es-ES_tradnl" noProof="0" dirty="0"/>
          </a:p>
        </p:txBody>
      </p:sp>
      <p:sp>
        <p:nvSpPr>
          <p:cNvPr id="3" name="Slide Image Placeholder 2">
            <a:extLst>
              <a:ext uri="{FF2B5EF4-FFF2-40B4-BE49-F238E27FC236}">
                <a16:creationId xmlns:a16="http://schemas.microsoft.com/office/drawing/2014/main" id="{D8D2B591-12F7-8492-766F-B43FA1DA9D8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C4E5312-1D7B-1EE9-5E90-9E14A1D6A4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129</a:t>
            </a:fld>
            <a:endParaRPr lang="en-US" sz="1200" dirty="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1" name="Google Shape;421;p11: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La identificación y el registro de los UASC debe realizarse lo antes posible para recopilar información básica de rastreo y para evitar que se pierda información</a:t>
            </a:r>
          </a:p>
          <a:p>
            <a:r>
              <a:rPr lang="es-ES_tradnl" i="1" noProof="0" dirty="0">
                <a:sym typeface="Calibri"/>
              </a:rPr>
              <a:t>Todas/os somos conscientes del principio de </a:t>
            </a:r>
            <a:r>
              <a:rPr lang="es-ES_tradnl" b="1" i="1" noProof="0" dirty="0">
                <a:sym typeface="Calibri"/>
              </a:rPr>
              <a:t>no hacer daño </a:t>
            </a:r>
            <a:r>
              <a:rPr lang="es-ES_tradnl" i="1" noProof="0" dirty="0">
                <a:sym typeface="Calibri"/>
              </a:rPr>
              <a:t>en nuestro trabajo diario como asistentes sociales y profesionales de la protección de menores</a:t>
            </a:r>
          </a:p>
          <a:p>
            <a:r>
              <a:rPr lang="es-ES_tradnl" i="1" noProof="0" dirty="0">
                <a:sym typeface="Calibri"/>
              </a:rPr>
              <a:t>Los asistentes sociales deben ser conscientes de las acciones o enfoques que pueden causar daño</a:t>
            </a:r>
          </a:p>
          <a:p>
            <a:pPr lvl="1"/>
            <a:r>
              <a:rPr lang="es-ES_tradnl" i="1" noProof="0" dirty="0">
                <a:sym typeface="Calibri"/>
              </a:rPr>
              <a:t>Evitar la interrupción de los cuidados actuales durante la identificación:</a:t>
            </a:r>
          </a:p>
          <a:p>
            <a:pPr lvl="2"/>
            <a:r>
              <a:rPr lang="es-ES_tradnl" i="1" noProof="0" dirty="0">
                <a:sym typeface="Calibri"/>
              </a:rPr>
              <a:t>por ejemplo, acogida espontánea (salvo en circunstancias excepcionales en las que la modalidad de acogida no redunde en el interés superior del menor) </a:t>
            </a:r>
          </a:p>
          <a:p>
            <a:pPr lvl="1"/>
            <a:r>
              <a:rPr lang="es-ES_tradnl" i="1" noProof="0" dirty="0">
                <a:sym typeface="Calibri"/>
              </a:rPr>
              <a:t>Evitar separaciones involuntarias:</a:t>
            </a:r>
          </a:p>
          <a:p>
            <a:pPr lvl="2"/>
            <a:r>
              <a:rPr lang="es-ES_tradnl" i="1" noProof="0" dirty="0">
                <a:sym typeface="Calibri"/>
              </a:rPr>
              <a:t>por ejemplo, prestar apoyo específico solo a los UASC, en lugar de a todas/os las/os menores en situación de riesgo </a:t>
            </a:r>
          </a:p>
          <a:p>
            <a:pPr lvl="2"/>
            <a:r>
              <a:rPr lang="es-ES_tradnl" i="1" noProof="0" dirty="0">
                <a:sym typeface="Calibri"/>
              </a:rPr>
              <a:t>por ejemplo, crear la percepción de que las/os menores estarían mejor en una modalidad de acogida alternativa</a:t>
            </a:r>
          </a:p>
          <a:p>
            <a:r>
              <a:rPr lang="es-ES_tradnl" i="1" noProof="0" dirty="0">
                <a:sym typeface="Calibri"/>
              </a:rPr>
              <a:t>Al mismo tiempo que procuran no crear separaciones, los/as asistentes sociales pueden fomentar la unidad familiar de la siguiente manera:</a:t>
            </a:r>
          </a:p>
          <a:p>
            <a:pPr lvl="1"/>
            <a:r>
              <a:rPr lang="es-ES_tradnl" i="1" noProof="0" dirty="0">
                <a:sym typeface="Calibri"/>
              </a:rPr>
              <a:t>colaborando con los agentes locales o abogar por la prestación de asistencia específica y la capacitación económica para reducir el riesgo de separación familiar</a:t>
            </a:r>
          </a:p>
          <a:p>
            <a:pPr lvl="1"/>
            <a:r>
              <a:rPr lang="es-ES_tradnl" i="1" noProof="0" dirty="0">
                <a:sym typeface="Calibri"/>
              </a:rPr>
              <a:t>sensibilizando a los cuidadores sobre los riesgos de enviar a las/os menores fuera de casa o a centros de acogida residencial</a:t>
            </a:r>
          </a:p>
          <a:p>
            <a:r>
              <a:rPr lang="es-ES_tradnl" i="1" noProof="0" dirty="0">
                <a:sym typeface="Calibri"/>
              </a:rPr>
              <a:t>Como hemos visto en el módulo 1, es importante conocer las prácticas socioculturales relativas a las estructuras familiares y al cuidado de las/os menores en cada contexto</a:t>
            </a:r>
          </a:p>
          <a:p>
            <a:r>
              <a:rPr lang="es-ES_tradnl" i="1" noProof="0" dirty="0">
                <a:sym typeface="Calibri"/>
              </a:rPr>
              <a:t>Esto también nos ayudará a identificar de forma segura y eficaz a los UASC</a:t>
            </a:r>
          </a:p>
          <a:p>
            <a:pPr marL="0" indent="0">
              <a:buNone/>
            </a:pPr>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a:p>
            <a:endParaRPr lang="es-ES_tradnl" noProof="0" dirty="0"/>
          </a:p>
          <a:p>
            <a:endParaRPr lang="es-ES_tradnl" noProof="0" dirty="0">
              <a:sym typeface="Calibri"/>
            </a:endParaRPr>
          </a:p>
        </p:txBody>
      </p:sp>
      <p:sp>
        <p:nvSpPr>
          <p:cNvPr id="4" name="Slide Image Placeholder 3">
            <a:extLst>
              <a:ext uri="{FF2B5EF4-FFF2-40B4-BE49-F238E27FC236}">
                <a16:creationId xmlns:a16="http://schemas.microsoft.com/office/drawing/2014/main" id="{1AEC3644-0594-143A-A5A9-C61E8FBA7AB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11A6034-398E-0CBC-EDC5-1E71411CB3D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a:t>
            </a:fld>
            <a:endParaRPr lang="en-US" sz="1200" dirty="0">
              <a:latin typeface="+mn-lt"/>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7" name="Google Shape;1707;p94: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p:txBody>
      </p:sp>
      <p:sp>
        <p:nvSpPr>
          <p:cNvPr id="3" name="Slide Image Placeholder 2">
            <a:extLst>
              <a:ext uri="{FF2B5EF4-FFF2-40B4-BE49-F238E27FC236}">
                <a16:creationId xmlns:a16="http://schemas.microsoft.com/office/drawing/2014/main" id="{04DB7A09-B496-7715-2834-69392C49CE7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0802F5D-F0C2-6560-9D0D-3CC24D2C12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130</a:t>
            </a:fld>
            <a:endParaRPr lang="en-US" sz="1200" dirty="0">
              <a:latin typeface="+mn-lt"/>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5" name="Google Shape;1715;p95: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Tener en cuenta que hay dos opciones de escenario para este ejercicio:</a:t>
            </a:r>
          </a:p>
          <a:p>
            <a:pPr lvl="1"/>
            <a:r>
              <a:rPr lang="es-ES_tradnl" noProof="0" dirty="0">
                <a:sym typeface="Calibri"/>
              </a:rPr>
              <a:t>si nuestra formación se centra en las BRF, se recomienda el primer escenario</a:t>
            </a:r>
          </a:p>
          <a:p>
            <a:pPr lvl="1"/>
            <a:r>
              <a:rPr lang="es-ES_tradnl" noProof="0" dirty="0">
                <a:sym typeface="Calibri"/>
              </a:rPr>
              <a:t>si nos centramos en los cuidados alternativos, se recomienda el segundo escenario </a:t>
            </a:r>
          </a:p>
          <a:p>
            <a:pPr lvl="1"/>
            <a:r>
              <a:rPr lang="es-ES_tradnl" noProof="0" dirty="0">
                <a:sym typeface="Calibri"/>
              </a:rPr>
              <a:t>si no tenemos un enfoque específico, Podemos elegir cualquiera de los dos casos o dividir a los participantes entre ambos</a:t>
            </a:r>
            <a:endParaRPr lang="es-ES_tradnl" noProof="0" dirty="0"/>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sym typeface="Calibri"/>
              </a:rPr>
              <a:t>ACTIVIDAD EN GRUPO (20 minutos)</a:t>
            </a:r>
          </a:p>
          <a:p>
            <a:r>
              <a:rPr lang="es-ES_tradnl" noProof="0" dirty="0">
                <a:sym typeface="Calibri"/>
              </a:rPr>
              <a:t>Dividir a los participantes en 5 grupos</a:t>
            </a:r>
          </a:p>
          <a:p>
            <a:r>
              <a:rPr lang="es-ES_tradnl" noProof="0" dirty="0">
                <a:sym typeface="Calibri"/>
              </a:rPr>
              <a:t>Guiar a los participantes al </a:t>
            </a:r>
            <a:r>
              <a:rPr lang="es-ES_tradnl" b="1" noProof="0" dirty="0">
                <a:sym typeface="Calibri"/>
              </a:rPr>
              <a:t>Cuaderno de ejercicios 102-106: Cierre del caso: caso práctico</a:t>
            </a:r>
          </a:p>
          <a:p>
            <a:r>
              <a:rPr lang="es-ES_tradnl" i="1" noProof="0" dirty="0">
                <a:sym typeface="Calibri"/>
              </a:rPr>
              <a:t>Vamos a trabajar en el último caso</a:t>
            </a:r>
          </a:p>
          <a:p>
            <a:r>
              <a:rPr lang="es-ES_tradnl" i="1" noProof="0" dirty="0">
                <a:sym typeface="Calibri"/>
              </a:rPr>
              <a:t>Ya hemos hablado de este caso en este módulo</a:t>
            </a:r>
          </a:p>
          <a:p>
            <a:r>
              <a:rPr lang="es-ES_tradnl" i="1" noProof="0" dirty="0">
                <a:sym typeface="Calibri"/>
              </a:rPr>
              <a:t>El objetivo de este ejercicio es identificar si el caso puede cerrarse sin riesgo y/o si al asistente social le quedan tareas pendientes</a:t>
            </a:r>
          </a:p>
          <a:p>
            <a:r>
              <a:rPr lang="es-ES_tradnl" i="1" noProof="0" dirty="0">
                <a:sym typeface="Calibri"/>
              </a:rPr>
              <a:t>Preparar una respuesta a las preguntas del ejercicio</a:t>
            </a:r>
          </a:p>
          <a:p>
            <a:pPr marL="0" indent="0">
              <a:buNone/>
            </a:pPr>
            <a:endParaRPr lang="es-ES_tradnl" b="1" noProof="0" dirty="0">
              <a:sym typeface="Calibri"/>
            </a:endParaRPr>
          </a:p>
          <a:p>
            <a:pPr marL="0" indent="0">
              <a:buNone/>
            </a:pPr>
            <a:r>
              <a:rPr lang="es-ES_tradnl" b="1" noProof="0" dirty="0">
                <a:sym typeface="Calibri"/>
              </a:rPr>
              <a:t>DEBATE GENERAL (20 minutos)</a:t>
            </a:r>
          </a:p>
          <a:p>
            <a:r>
              <a:rPr lang="es-ES_tradnl" noProof="0" dirty="0">
                <a:sym typeface="Calibri"/>
              </a:rPr>
              <a:t>Pedir a cada grupo que responda por turnos a una pregunta</a:t>
            </a:r>
          </a:p>
          <a:p>
            <a:r>
              <a:rPr lang="es-ES_tradnl" noProof="0" dirty="0">
                <a:sym typeface="Calibri"/>
              </a:rPr>
              <a:t>Otros grupos pueden contribuir</a:t>
            </a:r>
          </a:p>
          <a:p>
            <a:r>
              <a:rPr lang="es-ES_tradnl" noProof="0" dirty="0">
                <a:sym typeface="Calibri"/>
              </a:rPr>
              <a:t>Consultar las respuestas en la página siguiente</a:t>
            </a:r>
          </a:p>
          <a:p>
            <a:r>
              <a:rPr lang="es-ES_tradnl" i="1" noProof="0" dirty="0">
                <a:sym typeface="Calibri"/>
              </a:rPr>
              <a:t>En algunos contextos, las reagrupaciones familiares siguen un proceso legal ante los tribunales:</a:t>
            </a:r>
          </a:p>
          <a:p>
            <a:pPr lvl="1"/>
            <a:r>
              <a:rPr lang="es-ES_tradnl" i="1" noProof="0" dirty="0">
                <a:sym typeface="Calibri"/>
              </a:rPr>
              <a:t>por lo general, el personal (un asistente social) de las autoridades nacionales o locales de protección de la infancia o de los servicios sociales debe liderar o estar presente durante la reunificación familiar</a:t>
            </a:r>
          </a:p>
          <a:p>
            <a:pPr lvl="1"/>
            <a:r>
              <a:rPr lang="es-ES_tradnl" i="1" noProof="0" dirty="0">
                <a:sym typeface="Calibri"/>
              </a:rPr>
              <a:t>los agentes de protección de la infancia pueden apoyar y ayudar, facilitando la implicación de las autoridades, cuando sea necesario y así se haya acordado </a:t>
            </a:r>
          </a:p>
          <a:p>
            <a:pPr marL="0" indent="0">
              <a:buNone/>
            </a:pPr>
            <a:r>
              <a:rPr lang="es-ES_tradnl" noProof="0" dirty="0">
                <a:sym typeface="Helvetica Neue"/>
              </a:rPr>
              <a:t>_____________________________________________________________________________</a:t>
            </a:r>
            <a:endParaRPr lang="es-ES_tradnl" noProof="0" dirty="0"/>
          </a:p>
          <a:p>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a:p>
            <a:pPr marL="0" indent="0">
              <a:buNone/>
            </a:pPr>
            <a:endParaRPr lang="es-ES_tradnl" noProof="0" dirty="0">
              <a:sym typeface="Calibri"/>
            </a:endParaRPr>
          </a:p>
        </p:txBody>
      </p:sp>
      <p:sp>
        <p:nvSpPr>
          <p:cNvPr id="3" name="Slide Image Placeholder 2">
            <a:extLst>
              <a:ext uri="{FF2B5EF4-FFF2-40B4-BE49-F238E27FC236}">
                <a16:creationId xmlns:a16="http://schemas.microsoft.com/office/drawing/2014/main" id="{7523841E-3A8C-A550-3FE4-496A8148E21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3DBC67-F11F-7528-8FA3-F552FB9A91F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131</a:t>
            </a:fld>
            <a:endParaRPr lang="en-US" sz="1200" dirty="0">
              <a:latin typeface="+mn-lt"/>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RESPUESTAS</a:t>
            </a:r>
          </a:p>
          <a:p>
            <a:pPr marL="0" indent="0">
              <a:buNone/>
            </a:pPr>
            <a:r>
              <a:rPr lang="es-ES_tradnl" b="1" noProof="0" dirty="0">
                <a:sym typeface="Calibri"/>
              </a:rPr>
              <a:t>Caso práctico: </a:t>
            </a:r>
            <a:r>
              <a:rPr lang="es-ES_tradnl" b="1" noProof="0" dirty="0" err="1">
                <a:sym typeface="Calibri"/>
              </a:rPr>
              <a:t>Bienvenu</a:t>
            </a:r>
            <a:endParaRPr lang="es-ES_tradnl" b="1" noProof="0" dirty="0">
              <a:sym typeface="Calibri"/>
            </a:endParaRPr>
          </a:p>
          <a:p>
            <a:r>
              <a:rPr lang="es-ES_tradnl" b="1" noProof="0" dirty="0">
                <a:sym typeface="Calibri"/>
              </a:rPr>
              <a:t>1) Necesidad continua de supervisión y apoyo:</a:t>
            </a:r>
          </a:p>
          <a:p>
            <a:pPr lvl="1"/>
            <a:r>
              <a:rPr lang="es-ES_tradnl" noProof="0" dirty="0">
                <a:sym typeface="Calibri"/>
              </a:rPr>
              <a:t>asegurarnos de que la familia y </a:t>
            </a:r>
            <a:r>
              <a:rPr lang="es-ES_tradnl" noProof="0" dirty="0" err="1">
                <a:sym typeface="Calibri"/>
              </a:rPr>
              <a:t>Bienvenu</a:t>
            </a:r>
            <a:r>
              <a:rPr lang="es-ES_tradnl" noProof="0" dirty="0">
                <a:sym typeface="Calibri"/>
              </a:rPr>
              <a:t> tienen toda la información sobre las líneas de ayuda y otros servicios disponibles, por si tuvieran problemas en el futuro</a:t>
            </a:r>
          </a:p>
          <a:p>
            <a:pPr lvl="1"/>
            <a:r>
              <a:rPr lang="es-ES_tradnl" noProof="0" dirty="0">
                <a:sym typeface="Calibri"/>
              </a:rPr>
              <a:t>verificar si se puede prestar apoyo y/o remitir a otras personas en relación con las consecuencias de la lesión de la madre de </a:t>
            </a:r>
            <a:r>
              <a:rPr lang="es-ES_tradnl" noProof="0" dirty="0" err="1">
                <a:sym typeface="Calibri"/>
              </a:rPr>
              <a:t>Bienvenu</a:t>
            </a:r>
            <a:r>
              <a:rPr lang="es-ES_tradnl" noProof="0" dirty="0">
                <a:sym typeface="Calibri"/>
              </a:rPr>
              <a:t>. A largo plazo, esto también podría ayudarla a encontrar trabajo de nuevo, como forma de que la familia tenga unos ingresos más estables</a:t>
            </a:r>
          </a:p>
          <a:p>
            <a:pPr lvl="1"/>
            <a:r>
              <a:rPr lang="es-ES_tradnl" noProof="0" dirty="0">
                <a:sym typeface="Calibri"/>
              </a:rPr>
              <a:t>el menor tiene 17 años y trabaja a veces unas horas al día, pero esto no parece exponerlo a riesgos </a:t>
            </a:r>
          </a:p>
          <a:p>
            <a:pPr lvl="1"/>
            <a:r>
              <a:rPr lang="es-ES_tradnl" noProof="0" dirty="0">
                <a:sym typeface="Calibri"/>
              </a:rPr>
              <a:t>el asistente social debe comprobar si se cumplen todos los objetivos del plan de caso</a:t>
            </a:r>
          </a:p>
          <a:p>
            <a:pPr lvl="1"/>
            <a:r>
              <a:rPr lang="es-ES_tradnl" noProof="0" dirty="0">
                <a:sym typeface="Calibri"/>
              </a:rPr>
              <a:t>si es así, no es necesario un seguimiento continuo</a:t>
            </a:r>
          </a:p>
          <a:p>
            <a:r>
              <a:rPr lang="es-ES_tradnl" b="1" noProof="0" dirty="0">
                <a:sym typeface="Calibri"/>
              </a:rPr>
              <a:t>2) Riesgos y/o necesidades pendientes:</a:t>
            </a:r>
          </a:p>
          <a:p>
            <a:pPr lvl="1"/>
            <a:r>
              <a:rPr lang="es-ES_tradnl" noProof="0" dirty="0">
                <a:sym typeface="Calibri"/>
              </a:rPr>
              <a:t>el padre de </a:t>
            </a:r>
            <a:r>
              <a:rPr lang="es-ES_tradnl" noProof="0" dirty="0" err="1">
                <a:sym typeface="Calibri"/>
              </a:rPr>
              <a:t>Bienvenu</a:t>
            </a:r>
            <a:r>
              <a:rPr lang="es-ES_tradnl" noProof="0" dirty="0">
                <a:sym typeface="Calibri"/>
              </a:rPr>
              <a:t> tiene trabajo; sin embargo, no le proporciona unos ingresos estables, pero la familia puede arreglárselas, aunque a veces con dificultades. En la actualidad, no se identifican niveles de riesgo elevados  </a:t>
            </a:r>
          </a:p>
          <a:p>
            <a:r>
              <a:rPr lang="es-ES_tradnl" b="1" noProof="0" dirty="0">
                <a:sym typeface="Calibri"/>
              </a:rPr>
              <a:t>3) Recomendación:</a:t>
            </a:r>
          </a:p>
          <a:p>
            <a:pPr lvl="1"/>
            <a:r>
              <a:rPr lang="es-ES_tradnl" noProof="0" dirty="0">
                <a:sym typeface="Calibri"/>
              </a:rPr>
              <a:t>el caso puede cerrarse. En caso de que se produzca algún cambio específico, en particular en relación con la capacidad de la familia para generar ingresos familiares, con posibles resultados o riesgos negativos para la protección de la infancia, puede ser necesario reabrir el caso </a:t>
            </a:r>
          </a:p>
          <a:p>
            <a:endParaRPr lang="es-ES_tradnl" noProof="0" dirty="0"/>
          </a:p>
          <a:p>
            <a:pPr marL="0" indent="0">
              <a:buNone/>
            </a:pPr>
            <a:r>
              <a:rPr lang="es-ES_tradnl" b="1" noProof="0" dirty="0">
                <a:sym typeface="Calibri"/>
              </a:rPr>
              <a:t>Escenario del caso: Pablo</a:t>
            </a:r>
          </a:p>
          <a:p>
            <a:r>
              <a:rPr lang="es-ES_tradnl" b="1" noProof="0" dirty="0">
                <a:sym typeface="Calibri"/>
              </a:rPr>
              <a:t>1) ¿Es necesario un seguimiento y apoyo continuos? </a:t>
            </a:r>
          </a:p>
          <a:p>
            <a:pPr lvl="1"/>
            <a:r>
              <a:rPr lang="es-ES_tradnl" noProof="0" dirty="0">
                <a:sym typeface="Calibri"/>
              </a:rPr>
              <a:t>Las visitas de control han disminuido en frecuencia y el apoyo prestado por el asistente social es ahora mínimo; la familia ha desarrollado estrategias para hacer frente a los problemas ocasionales relacionados con el malestar emocional de Pablo </a:t>
            </a:r>
          </a:p>
          <a:p>
            <a:pPr lvl="1"/>
            <a:r>
              <a:rPr lang="es-ES_tradnl" noProof="0" dirty="0">
                <a:sym typeface="Calibri"/>
              </a:rPr>
              <a:t>La familia dispone de otros mecanismos de apoyo y desde el punto de vista de la protección y en relación con la modalidad de acogida alternativa, no es necesario un seguimiento y apoyo continuos</a:t>
            </a:r>
          </a:p>
          <a:p>
            <a:r>
              <a:rPr lang="es-ES_tradnl" b="1" noProof="0" dirty="0">
                <a:sym typeface="Calibri"/>
              </a:rPr>
              <a:t>2) Riesgos y/o necesidades pendientes:</a:t>
            </a:r>
          </a:p>
          <a:p>
            <a:pPr lvl="1"/>
            <a:r>
              <a:rPr lang="es-ES_tradnl" noProof="0" dirty="0">
                <a:sym typeface="Calibri"/>
              </a:rPr>
              <a:t>se han abordado todas las cuestiones y preocupaciones relativas a la protección, se cumplen los criterios para cerrar los casos y desde el punto de vista de la protección de la infancia, no quedan necesidades pendientes</a:t>
            </a:r>
          </a:p>
          <a:p>
            <a:pPr lvl="1"/>
            <a:r>
              <a:rPr lang="es-ES_tradnl" noProof="0" dirty="0">
                <a:sym typeface="Calibri"/>
              </a:rPr>
              <a:t>en relación con el acuerdo de cuidado de Pablo, se trata todavía de un acuerdo de cuidado temporal y debería considerarse la posibilidad de formalizarlo (más allá del registro con la ONG), por ejemplo, a través de las autoridades locales o el sistema judicial</a:t>
            </a:r>
          </a:p>
          <a:p>
            <a:pPr lvl="1"/>
            <a:r>
              <a:rPr lang="es-ES_tradnl" noProof="0" dirty="0">
                <a:sym typeface="Calibri"/>
              </a:rPr>
              <a:t>en situaciones de emergencia, no debe considerarse la posibilidad de recurrir a cuidados de larga duración hasta que se hayan agotado todas las posibilidades de búsqueda (a menudo se habla de dos años): </a:t>
            </a:r>
          </a:p>
          <a:p>
            <a:pPr lvl="2"/>
            <a:r>
              <a:rPr lang="es-ES_tradnl" noProof="0" dirty="0">
                <a:sym typeface="Calibri"/>
              </a:rPr>
              <a:t>en esta situación es poco probable que los padres de Pablo sobrevivieran al terremoto, aunque no hay confirmación</a:t>
            </a:r>
          </a:p>
          <a:p>
            <a:pPr lvl="2"/>
            <a:r>
              <a:rPr lang="es-ES_tradnl" noProof="0" dirty="0">
                <a:sym typeface="Calibri"/>
              </a:rPr>
              <a:t>sus únicos familiares no se sienten capaces de cuidar de Pablo de tiempo completo </a:t>
            </a:r>
          </a:p>
          <a:p>
            <a:pPr lvl="2"/>
            <a:r>
              <a:rPr lang="es-ES_tradnl" noProof="0" dirty="0">
                <a:sym typeface="Calibri"/>
              </a:rPr>
              <a:t>dado que los cuidadores temporales han expresado su voluntad y compromiso de cuidar a Pablo a largo plazo y que Pablo desea permanecer a su cargo, es probable que esta sea la mejor opción</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2" name="Google Shape;725;p48:notes">
            <a:extLst>
              <a:ext uri="{FF2B5EF4-FFF2-40B4-BE49-F238E27FC236}">
                <a16:creationId xmlns:a16="http://schemas.microsoft.com/office/drawing/2014/main" id="{57054FDF-EEB9-6B22-4E93-3B6684A8849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132</a:t>
            </a:fld>
            <a:endParaRPr lang="en-US" sz="1200" dirty="0">
              <a:latin typeface="+mn-lt"/>
            </a:endParaRPr>
          </a:p>
        </p:txBody>
      </p:sp>
    </p:spTree>
    <p:extLst>
      <p:ext uri="{BB962C8B-B14F-4D97-AF65-F5344CB8AC3E}">
        <p14:creationId xmlns:p14="http://schemas.microsoft.com/office/powerpoint/2010/main" val="17892770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s-ES_tradnl" noProof="0" dirty="0">
                <a:sym typeface="Calibri"/>
              </a:rPr>
              <a:t>Las cuestiones pendientes tienen que ver con la ayuda a la rehabilitación futura y/o en curso, la renovación de las prótesis a medida que Pablo crece y la resolución de cualquier problema que surja:</a:t>
            </a:r>
          </a:p>
          <a:p>
            <a:pPr lvl="2"/>
            <a:r>
              <a:rPr lang="es-ES_tradnl" noProof="0" dirty="0">
                <a:sym typeface="Calibri"/>
              </a:rPr>
              <a:t>la preocupación de Marguerite es que el hospital local tiene recursos mínimos y puede que tengan que pagar por los futuros cuidados</a:t>
            </a:r>
          </a:p>
          <a:p>
            <a:pPr lvl="2"/>
            <a:r>
              <a:rPr lang="es-ES_tradnl" noProof="0" dirty="0">
                <a:sym typeface="Calibri"/>
              </a:rPr>
              <a:t>esto debería discutirse con la organización para personas con discapacidad-es con la que Marguerite está en contacto antes de cerrar el caso</a:t>
            </a:r>
          </a:p>
          <a:p>
            <a:pPr lvl="2"/>
            <a:r>
              <a:rPr lang="es-ES_tradnl" noProof="0" dirty="0">
                <a:sym typeface="Calibri"/>
              </a:rPr>
              <a:t>una organización internacional que trabaja con personas con discapacidad-es está trabajando ahora en el país y el asistente social también debería remitirlos a ellos</a:t>
            </a:r>
          </a:p>
          <a:p>
            <a:pPr lvl="1"/>
            <a:r>
              <a:rPr lang="es-ES_tradnl" noProof="0" dirty="0">
                <a:sym typeface="Calibri"/>
              </a:rPr>
              <a:t>En cuanto a servicios de SMAPS y apoyo conductual, actualmente la familia siente que tiene las estrategias que necesita:</a:t>
            </a:r>
          </a:p>
          <a:p>
            <a:pPr lvl="2"/>
            <a:r>
              <a:rPr lang="es-ES_tradnl" noProof="0" dirty="0">
                <a:sym typeface="Calibri"/>
              </a:rPr>
              <a:t>antes de cerrar el caso, se debe realizar un mapeo, si no existe ya, de las organizaciones locales o grupos comunitarios donde puedan acceder a apoyo si lo necesitan en el futuro</a:t>
            </a:r>
          </a:p>
          <a:p>
            <a:r>
              <a:rPr lang="es-ES_tradnl" b="1" noProof="0" dirty="0">
                <a:sym typeface="Calibri"/>
              </a:rPr>
              <a:t>3) Recomendación</a:t>
            </a:r>
          </a:p>
          <a:p>
            <a:pPr lvl="1"/>
            <a:r>
              <a:rPr lang="es-ES_tradnl" noProof="0" dirty="0">
                <a:sym typeface="Calibri"/>
              </a:rPr>
              <a:t>La siguiente visita debe servir para compartir información y debatir las posibles medidas descritas con anterioridad y a continuación, planificar un periodo de transición y el cierre del caso. Puede que sean necesarias una o dos visitas más para garantizar que la familia confía en sí misma y dispone de los recursos que necesita para el futuro</a:t>
            </a:r>
          </a:p>
          <a:p>
            <a:pPr marL="0" indent="0">
              <a:buNone/>
            </a:pPr>
            <a:endParaRPr lang="es-ES_tradnl" noProof="0" dirty="0">
              <a:sym typeface="Calibri"/>
            </a:endParaRPr>
          </a:p>
        </p:txBody>
      </p:sp>
      <p:sp>
        <p:nvSpPr>
          <p:cNvPr id="2" name="Google Shape;725;p48:notes">
            <a:extLst>
              <a:ext uri="{FF2B5EF4-FFF2-40B4-BE49-F238E27FC236}">
                <a16:creationId xmlns:a16="http://schemas.microsoft.com/office/drawing/2014/main" id="{A4EA32B8-62C7-0CFF-FA6C-3275E79EB6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133</a:t>
            </a:fld>
            <a:endParaRPr lang="en-US" sz="1200" dirty="0">
              <a:latin typeface="+mn-lt"/>
            </a:endParaRPr>
          </a:p>
        </p:txBody>
      </p:sp>
    </p:spTree>
    <p:extLst>
      <p:ext uri="{BB962C8B-B14F-4D97-AF65-F5344CB8AC3E}">
        <p14:creationId xmlns:p14="http://schemas.microsoft.com/office/powerpoint/2010/main" val="323779691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2" name="Google Shape;1732;p96: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p:txBody>
      </p:sp>
      <p:sp>
        <p:nvSpPr>
          <p:cNvPr id="3" name="Slide Image Placeholder 2">
            <a:extLst>
              <a:ext uri="{FF2B5EF4-FFF2-40B4-BE49-F238E27FC236}">
                <a16:creationId xmlns:a16="http://schemas.microsoft.com/office/drawing/2014/main" id="{8D4D4A94-7FA9-B91C-8255-F22F982172D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AED96A9-0BE6-4FFE-9B70-051E4931E4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134</a:t>
            </a:fld>
            <a:endParaRPr lang="en-US" sz="1200" dirty="0">
              <a:latin typeface="+mn-lt"/>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1" name="Google Shape;1741;p97: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Ahora vamos a finalizar la formación</a:t>
            </a:r>
          </a:p>
          <a:p>
            <a:r>
              <a:rPr lang="es-ES_tradnl" i="1" noProof="0" dirty="0">
                <a:sym typeface="Calibri"/>
              </a:rPr>
              <a:t>Antes de terminar, nos gustaría:</a:t>
            </a:r>
          </a:p>
          <a:p>
            <a:pPr lvl="1"/>
            <a:r>
              <a:rPr lang="es-ES_tradnl" i="1" noProof="0" dirty="0">
                <a:sym typeface="Calibri"/>
              </a:rPr>
              <a:t>hacer un repaso de la formación entre todos</a:t>
            </a:r>
          </a:p>
          <a:p>
            <a:pPr lvl="1"/>
            <a:r>
              <a:rPr lang="es-ES_tradnl" i="1" noProof="0" dirty="0">
                <a:sym typeface="Calibri"/>
              </a:rPr>
              <a:t>escuchar sus comentarios</a:t>
            </a:r>
          </a:p>
          <a:p>
            <a:pPr lvl="1"/>
            <a:r>
              <a:rPr lang="es-ES_tradnl" i="1" noProof="0" dirty="0">
                <a:sym typeface="Calibri"/>
              </a:rPr>
              <a:t>realizar el cuestionario post</a:t>
            </a:r>
            <a:endParaRPr lang="es-ES_tradnl" i="1" noProof="0" dirty="0"/>
          </a:p>
        </p:txBody>
      </p:sp>
      <p:sp>
        <p:nvSpPr>
          <p:cNvPr id="3" name="Slide Image Placeholder 2">
            <a:extLst>
              <a:ext uri="{FF2B5EF4-FFF2-40B4-BE49-F238E27FC236}">
                <a16:creationId xmlns:a16="http://schemas.microsoft.com/office/drawing/2014/main" id="{43E605AD-3FD8-21E8-22EC-BEC8007BBAC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22180AA-1124-C60A-0984-032A208011F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135</a:t>
            </a:fld>
            <a:endParaRPr lang="en-US" sz="1200" dirty="0">
              <a:latin typeface="+mn-lt"/>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9" name="Google Shape;1759;p98: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Mencionar nuevamente los objetivos de aprendizaje y hacer referencia a las sesiones en función de cada objetivo de aprendizaje</a:t>
            </a:r>
          </a:p>
          <a:p>
            <a:r>
              <a:rPr lang="es-ES_tradnl" i="1" noProof="0" dirty="0">
                <a:sym typeface="Calibri"/>
              </a:rPr>
              <a:t>¿Nos sentimos capaces de…</a:t>
            </a:r>
            <a:endParaRPr lang="es-ES_tradnl" i="1" noProof="0" dirty="0"/>
          </a:p>
          <a:p>
            <a:pPr lvl="1"/>
            <a:r>
              <a:rPr lang="es-ES_tradnl" i="1" noProof="0" dirty="0">
                <a:sym typeface="Calibri"/>
              </a:rPr>
              <a:t>explicar cuáles son los aspectos más relevantes con relación a los UASC a lo largo del ciclo de gestión de casos?</a:t>
            </a:r>
            <a:endParaRPr lang="es-ES_tradnl" i="1" noProof="0" dirty="0"/>
          </a:p>
          <a:p>
            <a:pPr lvl="1"/>
            <a:r>
              <a:rPr lang="es-ES_tradnl" i="1" noProof="0" dirty="0">
                <a:sym typeface="Calibri"/>
              </a:rPr>
              <a:t>explicar por qué pueden ser necesarios cuidados alternativos en las crisis humanitarias y qué modalidades de acogida son las más adecuadas?</a:t>
            </a:r>
            <a:endParaRPr lang="es-ES_tradnl" i="1" noProof="0" dirty="0"/>
          </a:p>
          <a:p>
            <a:pPr lvl="1"/>
            <a:r>
              <a:rPr lang="es-ES_tradnl" i="1" noProof="0" dirty="0">
                <a:sym typeface="Calibri"/>
              </a:rPr>
              <a:t>describir los pasos que hay que dar para localizar a una familia, así como las acciones clave y las buenas prácticas en cada uno de ellos?</a:t>
            </a:r>
          </a:p>
          <a:p>
            <a:r>
              <a:rPr lang="es-ES_tradnl" i="1" noProof="0" dirty="0">
                <a:sym typeface="Calibri"/>
              </a:rPr>
              <a:t>También podemos compartir nuestras impresiones sobre la formación </a:t>
            </a:r>
          </a:p>
          <a:p>
            <a:r>
              <a:rPr lang="es-ES_tradnl" i="1" noProof="0" dirty="0">
                <a:sym typeface="Calibri"/>
              </a:rPr>
              <a:t>¿Hay alguna pregunta o duda?</a:t>
            </a:r>
            <a:endParaRPr lang="es-ES_tradnl" noProof="0" dirty="0">
              <a:sym typeface="Calibri"/>
            </a:endParaRPr>
          </a:p>
        </p:txBody>
      </p:sp>
      <p:sp>
        <p:nvSpPr>
          <p:cNvPr id="3" name="Slide Image Placeholder 2">
            <a:extLst>
              <a:ext uri="{FF2B5EF4-FFF2-40B4-BE49-F238E27FC236}">
                <a16:creationId xmlns:a16="http://schemas.microsoft.com/office/drawing/2014/main" id="{3FBF5A61-C157-2B3B-812C-4A5710ADCE8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641FEEC-88CA-A334-BDCD-9F5302BC5D5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136</a:t>
            </a:fld>
            <a:endParaRPr lang="en-US" sz="1200" dirty="0">
              <a:latin typeface="+mn-lt"/>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5" name="Google Shape;1785;p99:notes"/>
          <p:cNvSpPr txBox="1">
            <a:spLocks noGrp="1"/>
          </p:cNvSpPr>
          <p:nvPr>
            <p:ph type="body" idx="1"/>
          </p:nvPr>
        </p:nvSpPr>
        <p:spPr/>
        <p:txBody>
          <a:bodyPr/>
          <a:lstStyle/>
          <a:p>
            <a:pPr marL="0" indent="0">
              <a:buNone/>
            </a:pPr>
            <a:r>
              <a:rPr lang="es-ES_tradnl" b="1" dirty="0">
                <a:sym typeface="Calibri"/>
              </a:rPr>
              <a:t>ACTIVIDAD INDIVIDUAL (5 minutos)</a:t>
            </a:r>
          </a:p>
          <a:p>
            <a:r>
              <a:rPr lang="es-ES_tradnl" dirty="0">
                <a:sym typeface="Calibri"/>
              </a:rPr>
              <a:t>Guiar a los participantes a la </a:t>
            </a:r>
            <a:r>
              <a:rPr lang="es-ES_tradnl" b="1" dirty="0">
                <a:sym typeface="Calibri"/>
              </a:rPr>
              <a:t>página x del Cuaderno de ejercicios: x</a:t>
            </a:r>
          </a:p>
          <a:p>
            <a:r>
              <a:rPr lang="es-ES_tradnl" i="1" noProof="0" dirty="0"/>
              <a:t>Anotar en el cuaderno de ejercicios tres cosas que hayamos aprendido hoy</a:t>
            </a:r>
          </a:p>
          <a:p>
            <a:r>
              <a:rPr lang="es-ES_tradnl" i="1" noProof="0" dirty="0"/>
              <a:t>Reflexionar sobre las siguientes preguntas y escribir nuestros pensamientos:</a:t>
            </a:r>
          </a:p>
          <a:p>
            <a:pPr lvl="1"/>
            <a:r>
              <a:rPr lang="es-ES_tradnl" i="1" noProof="0" dirty="0"/>
              <a:t>¿Qué me ha llamado la atención? </a:t>
            </a:r>
          </a:p>
          <a:p>
            <a:pPr lvl="1"/>
            <a:r>
              <a:rPr lang="es-ES_tradnl" i="1" noProof="0" dirty="0"/>
              <a:t>¿Qué ha sido difícil para mí? </a:t>
            </a:r>
          </a:p>
          <a:p>
            <a:pPr lvl="1"/>
            <a:r>
              <a:rPr lang="es-ES_tradnl" i="1" noProof="0" dirty="0"/>
              <a:t>¿Sobre qué me gustaría aprender más?</a:t>
            </a:r>
            <a:r>
              <a:rPr lang="es-ES_tradnl" i="1" dirty="0">
                <a:sym typeface="Calibri"/>
              </a:rPr>
              <a:t> </a:t>
            </a:r>
            <a:endParaRPr lang="es-ES_tradnl" i="1" dirty="0"/>
          </a:p>
          <a:p>
            <a:endParaRPr lang="es-ES_tradnl" dirty="0">
              <a:sym typeface="Calibri"/>
            </a:endParaRPr>
          </a:p>
          <a:p>
            <a:pPr marL="0" indent="0">
              <a:buNone/>
            </a:pPr>
            <a:r>
              <a:rPr lang="es-ES_tradnl" b="1" dirty="0">
                <a:sym typeface="Calibri"/>
              </a:rPr>
              <a:t>DEBATE GENERAL</a:t>
            </a:r>
          </a:p>
          <a:p>
            <a:r>
              <a:rPr lang="es-ES_tradnl" i="1" noProof="0" dirty="0"/>
              <a:t>¿Alguien quiere compartir algo que haya aprendido hoy?</a:t>
            </a:r>
          </a:p>
          <a:p>
            <a:r>
              <a:rPr lang="es-ES_tradnl" i="1" noProof="0" dirty="0"/>
              <a:t>¿Alguien quiere compartir algo sobre lo que quiera aprender más/profundizar?</a:t>
            </a:r>
          </a:p>
          <a:p>
            <a:r>
              <a:rPr lang="es-ES_tradnl" noProof="0" dirty="0"/>
              <a:t>Explicar cuándo empezará el siguiente módulo</a:t>
            </a:r>
          </a:p>
          <a:p>
            <a:r>
              <a:rPr lang="es-ES_tradnl" noProof="0" dirty="0"/>
              <a:t>Agradecer a los/as participantes por su participación</a:t>
            </a:r>
            <a:endParaRPr lang="es-ES_tradnl" dirty="0">
              <a:sym typeface="Calibri"/>
            </a:endParaRPr>
          </a:p>
          <a:p>
            <a:endParaRPr lang="es-ES_tradnl" dirty="0">
              <a:sym typeface="Calibri"/>
            </a:endParaRPr>
          </a:p>
          <a:p>
            <a:endParaRPr lang="es-ES_tradnl" dirty="0">
              <a:sym typeface="Calibri"/>
            </a:endParaRPr>
          </a:p>
          <a:p>
            <a:endParaRPr lang="es-ES_tradnl" dirty="0">
              <a:sym typeface="Calibri"/>
            </a:endParaRPr>
          </a:p>
          <a:p>
            <a:endParaRPr lang="es-ES_tradnl" dirty="0">
              <a:sym typeface="Calibri"/>
            </a:endParaRPr>
          </a:p>
          <a:p>
            <a:endParaRPr lang="es-ES_tradnl" dirty="0">
              <a:sym typeface="Calibri"/>
            </a:endParaRPr>
          </a:p>
        </p:txBody>
      </p:sp>
      <p:sp>
        <p:nvSpPr>
          <p:cNvPr id="3" name="Slide Image Placeholder 2">
            <a:extLst>
              <a:ext uri="{FF2B5EF4-FFF2-40B4-BE49-F238E27FC236}">
                <a16:creationId xmlns:a16="http://schemas.microsoft.com/office/drawing/2014/main" id="{B885C122-168C-2846-8ED5-F8EA631D9EF3}"/>
              </a:ext>
            </a:extLst>
          </p:cNvPr>
          <p:cNvSpPr>
            <a:spLocks noGrp="1" noRot="1" noChangeAspect="1"/>
          </p:cNvSpPr>
          <p:nvPr>
            <p:ph type="sldImg"/>
          </p:nvPr>
        </p:nvSpPr>
        <p:spPr/>
      </p:sp>
      <p:sp>
        <p:nvSpPr>
          <p:cNvPr id="11" name="Google Shape;725;p48:notes">
            <a:extLst>
              <a:ext uri="{FF2B5EF4-FFF2-40B4-BE49-F238E27FC236}">
                <a16:creationId xmlns:a16="http://schemas.microsoft.com/office/drawing/2014/main" id="{BB5639D7-C1E4-4608-8E62-DEBDB8B868F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137</a:t>
            </a:fld>
            <a:endParaRPr lang="en-US" sz="1200" dirty="0">
              <a:latin typeface="+mn-lt"/>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7" name="Google Shape;1797;p100:notes"/>
          <p:cNvSpPr txBox="1">
            <a:spLocks noGrp="1"/>
          </p:cNvSpPr>
          <p:nvPr>
            <p:ph type="body" idx="1"/>
          </p:nvPr>
        </p:nvSpPr>
        <p:spPr/>
        <p:txBody>
          <a:bodyPr/>
          <a:lstStyle/>
          <a:p>
            <a:pPr marL="0" indent="0">
              <a:buNone/>
            </a:pPr>
            <a:r>
              <a:rPr lang="es-ES_tradnl" b="1" dirty="0">
                <a:sym typeface="Calibri"/>
              </a:rPr>
              <a:t>PREPARÉMONOS</a:t>
            </a:r>
          </a:p>
          <a:p>
            <a:r>
              <a:rPr lang="es-ES_tradnl" dirty="0">
                <a:sym typeface="Calibri"/>
              </a:rPr>
              <a:t>Tener copias impresas del cuestionario post</a:t>
            </a:r>
          </a:p>
          <a:p>
            <a:pPr marL="0" indent="0">
              <a:buNone/>
            </a:pPr>
            <a:endParaRPr lang="es-ES_tradnl" dirty="0">
              <a:sym typeface="Calibri"/>
            </a:endParaRPr>
          </a:p>
          <a:p>
            <a:pPr marL="0" indent="0">
              <a:buNone/>
            </a:pPr>
            <a:r>
              <a:rPr lang="es-ES_tradnl" b="1" dirty="0">
                <a:sym typeface="Calibri"/>
              </a:rPr>
              <a:t>ACTIVIDAD INDIVIDUAL (15 minutos)</a:t>
            </a:r>
          </a:p>
          <a:p>
            <a:r>
              <a:rPr lang="es-ES_tradnl" i="1" noProof="0" dirty="0"/>
              <a:t>Ahora nos gustaría </a:t>
            </a:r>
            <a:r>
              <a:rPr lang="es-ES_tradnl" b="0" i="1" noProof="0" dirty="0"/>
              <a:t>invitarlas/os a hacer el cuestionario post</a:t>
            </a:r>
          </a:p>
          <a:p>
            <a:r>
              <a:rPr lang="es-ES_tradnl" i="1" noProof="0" dirty="0"/>
              <a:t>Tienen 15 minutos para responder el cuestionario</a:t>
            </a:r>
            <a:endParaRPr lang="es-ES_tradnl" i="1" dirty="0">
              <a:sym typeface="Calibri"/>
            </a:endParaRPr>
          </a:p>
          <a:p>
            <a:r>
              <a:rPr lang="es-ES_tradnl" i="1" dirty="0">
                <a:sym typeface="Calibri"/>
              </a:rPr>
              <a:t>La prueba no se calificará y </a:t>
            </a:r>
            <a:r>
              <a:rPr lang="es-ES_tradnl" i="1" noProof="0" dirty="0">
                <a:sym typeface="Calibri"/>
              </a:rPr>
              <a:t>n</a:t>
            </a:r>
            <a:r>
              <a:rPr lang="es-ES_tradnl" i="1" noProof="0" dirty="0"/>
              <a:t>o se juzgará a nadie por su desempeño</a:t>
            </a:r>
            <a:r>
              <a:rPr lang="es-ES_tradnl" i="1" dirty="0">
                <a:sym typeface="Calibri"/>
              </a:rPr>
              <a:t> </a:t>
            </a:r>
          </a:p>
          <a:p>
            <a:r>
              <a:rPr lang="es-ES_tradnl" i="1" noProof="0" dirty="0"/>
              <a:t>El objetivo es ayudarnos a evaluar la eficacia de la formación</a:t>
            </a:r>
            <a:r>
              <a:rPr lang="es-ES_tradnl" i="1" dirty="0">
                <a:sym typeface="Calibri"/>
              </a:rPr>
              <a:t> </a:t>
            </a:r>
          </a:p>
          <a:p>
            <a:r>
              <a:rPr lang="es-ES_tradnl" noProof="0" dirty="0"/>
              <a:t>Repartir copias de la prueba post </a:t>
            </a:r>
            <a:r>
              <a:rPr lang="es-ES_tradnl" dirty="0">
                <a:sym typeface="Calibri"/>
              </a:rPr>
              <a:t>y pedir a los participantes que inicien</a:t>
            </a:r>
          </a:p>
          <a:p>
            <a:r>
              <a:rPr lang="es-ES_tradnl" dirty="0">
                <a:sym typeface="Calibri"/>
              </a:rPr>
              <a:t>Una vez que los participantes hayan completado la prueba, no olvide darles las gracias y hacer el cierre de la formación</a:t>
            </a:r>
          </a:p>
        </p:txBody>
      </p:sp>
      <p:sp>
        <p:nvSpPr>
          <p:cNvPr id="3" name="Slide Image Placeholder 2">
            <a:extLst>
              <a:ext uri="{FF2B5EF4-FFF2-40B4-BE49-F238E27FC236}">
                <a16:creationId xmlns:a16="http://schemas.microsoft.com/office/drawing/2014/main" id="{0F74A672-A922-C32D-6581-4ED04125B4F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413F47-DC0A-2B71-D641-FF08C25F2A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138</a:t>
            </a:fld>
            <a:endParaRPr lang="en-US" sz="1200"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1" name="Google Shape;421;p11:notes"/>
          <p:cNvSpPr txBox="1">
            <a:spLocks noGrp="1"/>
          </p:cNvSpPr>
          <p:nvPr>
            <p:ph type="body" idx="1"/>
          </p:nvPr>
        </p:nvSpPr>
        <p:spPr>
          <a:xfrm>
            <a:off x="479425" y="460375"/>
            <a:ext cx="6140450" cy="9211335"/>
          </a:xfrm>
        </p:spPr>
        <p:txBody>
          <a:bodyPr/>
          <a:lstStyle/>
          <a:p>
            <a:r>
              <a:rPr lang="es-ES_tradnl" i="1" noProof="0" dirty="0">
                <a:sym typeface="Calibri"/>
              </a:rPr>
              <a:t>¿Cree que todos los UASC deberían ser identificados y registrados con el fin de recibir apoyo en la gestión de casos? </a:t>
            </a:r>
            <a:endParaRPr lang="es-ES_tradnl" i="1" noProof="0" dirty="0"/>
          </a:p>
          <a:p>
            <a:pPr lvl="1"/>
            <a:r>
              <a:rPr lang="es-ES_tradnl" i="1" noProof="0" dirty="0">
                <a:sym typeface="Calibri"/>
              </a:rPr>
              <a:t>Si los UASC carecen de atención adecuada y/o necesitan apoyo para la BRF y/o se enfrentan a riesgos de protección adicionales, necesitan servicios de gestión de casos</a:t>
            </a:r>
          </a:p>
          <a:p>
            <a:pPr lvl="1"/>
            <a:r>
              <a:rPr lang="es-ES_tradnl" i="1" noProof="0" dirty="0">
                <a:sym typeface="Calibri"/>
              </a:rPr>
              <a:t>Al mismo tiempo, los/as asistentes sociales deben ser conscientes de que cuando los UASC están bien atendidos, están en contacto con su familia y no enfrentan problemas de protección, no necesitan, por lo tanto, apoyo en la gestión de casos, aunque esto podría cambiar con el tiempo </a:t>
            </a:r>
          </a:p>
          <a:p>
            <a:r>
              <a:rPr lang="es-ES_tradnl" i="1" noProof="0" dirty="0">
                <a:sym typeface="Calibri"/>
              </a:rPr>
              <a:t>Como hemos aprendido en la Formación de gestión de casos, Nivel 1, los programas de gestión de casos deben contar con:</a:t>
            </a:r>
          </a:p>
          <a:p>
            <a:pPr lvl="1"/>
            <a:r>
              <a:rPr lang="es-ES_tradnl" i="1" noProof="0" dirty="0">
                <a:sym typeface="Calibri"/>
              </a:rPr>
              <a:t>criterios para determinar qué menores requieren gestión de casos </a:t>
            </a:r>
          </a:p>
          <a:p>
            <a:pPr lvl="1"/>
            <a:r>
              <a:rPr lang="es-ES_tradnl" i="1" noProof="0" dirty="0">
                <a:sym typeface="Calibri"/>
              </a:rPr>
              <a:t>orientaciones para evaluar y priorizar los riesgos</a:t>
            </a:r>
          </a:p>
          <a:p>
            <a:r>
              <a:rPr lang="es-ES_tradnl" i="1" noProof="0" dirty="0">
                <a:sym typeface="Calibri"/>
              </a:rPr>
              <a:t>Es importante consultar esos criterios y orientaciones relativos a la priorización para cada contexto </a:t>
            </a:r>
          </a:p>
          <a:p>
            <a:r>
              <a:rPr lang="es-ES_tradnl" i="1" noProof="0" dirty="0">
                <a:sym typeface="Calibri"/>
              </a:rPr>
              <a:t>Es fundamental garantizar que las/os menores no acompañados y separados, tanto niñas como niños que necesiten una gestión de casos, sean identificados de forma proactiva y eficaz</a:t>
            </a:r>
          </a:p>
        </p:txBody>
      </p:sp>
      <p:sp>
        <p:nvSpPr>
          <p:cNvPr id="2" name="Google Shape;725;p48:notes">
            <a:extLst>
              <a:ext uri="{FF2B5EF4-FFF2-40B4-BE49-F238E27FC236}">
                <a16:creationId xmlns:a16="http://schemas.microsoft.com/office/drawing/2014/main" id="{4ACC8610-BA24-0456-E99F-96C205D362D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14</a:t>
            </a:fld>
            <a:endParaRPr lang="en-US" sz="1200" dirty="0">
              <a:latin typeface="+mn-lt"/>
            </a:endParaRPr>
          </a:p>
        </p:txBody>
      </p:sp>
    </p:spTree>
    <p:extLst>
      <p:ext uri="{BB962C8B-B14F-4D97-AF65-F5344CB8AC3E}">
        <p14:creationId xmlns:p14="http://schemas.microsoft.com/office/powerpoint/2010/main" val="54299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8" name="Google Shape;428;p12: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Editar las notas del facilitador y la diapositiva según el contexto, los lugares y formas en que normalmente se identifique a los UASC en ese país</a:t>
            </a:r>
            <a:endParaRPr lang="es-ES_tradnl" noProof="0" dirty="0"/>
          </a:p>
          <a:p>
            <a:pPr marL="0" indent="0">
              <a:buNone/>
            </a:pPr>
            <a:r>
              <a:rPr lang="es-ES_tradnl" b="1" noProof="0" dirty="0">
                <a:highlight>
                  <a:schemeClr val="lt1"/>
                </a:highlight>
                <a:sym typeface="Helvetica Neue"/>
              </a:rPr>
              <a:t>_____________________________________________________________________________</a:t>
            </a:r>
          </a:p>
          <a:p>
            <a:endParaRPr lang="es-ES_tradnl" noProof="0" dirty="0">
              <a:sym typeface="Calibri"/>
            </a:endParaRPr>
          </a:p>
          <a:p>
            <a:pPr marL="0" indent="0">
              <a:buNone/>
            </a:pPr>
            <a:r>
              <a:rPr lang="es-ES_tradnl" b="1" noProof="0" dirty="0">
                <a:sym typeface="Calibri"/>
              </a:rPr>
              <a:t>DEBATE GENERAL</a:t>
            </a:r>
          </a:p>
          <a:p>
            <a:r>
              <a:rPr lang="es-ES_tradnl" i="1" noProof="0" dirty="0">
                <a:sym typeface="Calibri"/>
              </a:rPr>
              <a:t>¿Cómo identificar/ubicar a los UASC? ¿qué retos u obstáculos impiden su identificación? </a:t>
            </a:r>
            <a:endParaRPr lang="es-ES_tradnl" i="1" noProof="0" dirty="0"/>
          </a:p>
          <a:p>
            <a:pPr lvl="1"/>
            <a:r>
              <a:rPr lang="es-ES_tradnl" noProof="0" dirty="0">
                <a:sym typeface="Calibri"/>
              </a:rPr>
              <a:t>A los UASC se les identifica de forma similar a otros menores en situación de riesgo </a:t>
            </a:r>
          </a:p>
          <a:p>
            <a:pPr lvl="1"/>
            <a:r>
              <a:rPr lang="es-ES_tradnl" noProof="0" dirty="0">
                <a:sym typeface="Calibri"/>
              </a:rPr>
              <a:t>Estos son algunos lugares o personas que pueden facilitar su identificación:</a:t>
            </a:r>
          </a:p>
          <a:p>
            <a:pPr lvl="2"/>
            <a:r>
              <a:rPr lang="es-ES_tradnl" noProof="0" dirty="0">
                <a:sym typeface="Calibri"/>
              </a:rPr>
              <a:t>líderes, miembros o trabajadores/as comunitarios/as</a:t>
            </a:r>
          </a:p>
          <a:p>
            <a:pPr lvl="2"/>
            <a:r>
              <a:rPr lang="es-ES_tradnl" noProof="0" dirty="0">
                <a:sym typeface="Calibri"/>
              </a:rPr>
              <a:t>comités comunitarios de protección de la infancia</a:t>
            </a:r>
          </a:p>
          <a:p>
            <a:pPr lvl="2"/>
            <a:r>
              <a:rPr lang="es-ES_tradnl" noProof="0" dirty="0">
                <a:sym typeface="Calibri"/>
              </a:rPr>
              <a:t>personal de las escuelas y/o profesores</a:t>
            </a:r>
          </a:p>
          <a:p>
            <a:pPr lvl="2"/>
            <a:r>
              <a:rPr lang="es-ES_tradnl" noProof="0" dirty="0">
                <a:sym typeface="Calibri"/>
              </a:rPr>
              <a:t>autoridades gubernamentales</a:t>
            </a:r>
          </a:p>
          <a:p>
            <a:pPr lvl="2"/>
            <a:r>
              <a:rPr lang="es-ES_tradnl" noProof="0" dirty="0">
                <a:sym typeface="Calibri"/>
              </a:rPr>
              <a:t>procesos de registro, por ejemplo, para personas refugiadas (dirigidos por el gobierno y/o ACNUR)</a:t>
            </a:r>
          </a:p>
          <a:p>
            <a:pPr lvl="2"/>
            <a:r>
              <a:rPr lang="es-ES_tradnl" noProof="0" dirty="0">
                <a:sym typeface="Calibri"/>
              </a:rPr>
              <a:t>mesas de ayuda para personas desplazadas, en este caso de menores</a:t>
            </a:r>
          </a:p>
          <a:p>
            <a:pPr lvl="2"/>
            <a:r>
              <a:rPr lang="es-ES_tradnl" noProof="0" dirty="0" err="1">
                <a:sym typeface="Calibri"/>
              </a:rPr>
              <a:t>autoremisiones</a:t>
            </a:r>
            <a:r>
              <a:rPr lang="es-ES_tradnl" noProof="0" dirty="0">
                <a:sym typeface="Calibri"/>
              </a:rPr>
              <a:t> (por parte del menor o la familia)</a:t>
            </a:r>
          </a:p>
          <a:p>
            <a:pPr lvl="2"/>
            <a:r>
              <a:rPr lang="es-ES_tradnl" noProof="0" dirty="0">
                <a:sym typeface="Calibri"/>
              </a:rPr>
              <a:t>guarderías para niños y niñas que viven y/o trabajan en la calle</a:t>
            </a:r>
          </a:p>
          <a:p>
            <a:pPr lvl="2"/>
            <a:r>
              <a:rPr lang="es-ES_tradnl" noProof="0" dirty="0">
                <a:sym typeface="Calibri"/>
              </a:rPr>
              <a:t>centros de atención residencial</a:t>
            </a:r>
          </a:p>
          <a:p>
            <a:pPr lvl="2"/>
            <a:r>
              <a:rPr lang="es-ES_tradnl" noProof="0" dirty="0">
                <a:sym typeface="Calibri"/>
              </a:rPr>
              <a:t>colegas de otros programas sectoriales, por ejemplo, de los ámbitos de la salud, nutrición, educación, refugio, etc.</a:t>
            </a:r>
          </a:p>
          <a:p>
            <a:pPr lvl="2"/>
            <a:r>
              <a:rPr lang="es-ES_tradnl" noProof="0" dirty="0">
                <a:sym typeface="Calibri"/>
              </a:rPr>
              <a:t>otras organizaciones y/o actores</a:t>
            </a:r>
          </a:p>
          <a:p>
            <a:pPr lvl="2"/>
            <a:r>
              <a:rPr lang="es-ES_tradnl" noProof="0" dirty="0">
                <a:sym typeface="Calibri"/>
              </a:rPr>
              <a:t>personal de los puestos fronterizos de entrada (equipos de vigilancia fronteriza dirigidos por el gobierno y/o ACNUR)</a:t>
            </a:r>
          </a:p>
          <a:p>
            <a:pPr lvl="2"/>
            <a:r>
              <a:rPr lang="es-ES_tradnl" noProof="0" dirty="0">
                <a:sym typeface="Calibri"/>
              </a:rPr>
              <a:t>actividades de divulgación por parte del personal de gestión de casos y de otro tipo</a:t>
            </a:r>
          </a:p>
          <a:p>
            <a:pPr lvl="2"/>
            <a:r>
              <a:rPr lang="es-ES_tradnl" noProof="0" dirty="0">
                <a:sym typeface="Calibri"/>
              </a:rPr>
              <a:t>personal de los centros de detención</a:t>
            </a:r>
          </a:p>
          <a:p>
            <a:pPr lvl="1"/>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4" name="Slide Image Placeholder 3">
            <a:extLst>
              <a:ext uri="{FF2B5EF4-FFF2-40B4-BE49-F238E27FC236}">
                <a16:creationId xmlns:a16="http://schemas.microsoft.com/office/drawing/2014/main" id="{AB12202E-D9C5-7003-9908-844B14D4080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59F7B71-1AD3-3F67-D0C8-EC74DE7EAE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15</a:t>
            </a:fld>
            <a:endParaRPr lang="en-US" sz="1200" dirty="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8" name="Google Shape;428;p12:notes"/>
          <p:cNvSpPr txBox="1">
            <a:spLocks noGrp="1"/>
          </p:cNvSpPr>
          <p:nvPr>
            <p:ph type="body" idx="1"/>
          </p:nvPr>
        </p:nvSpPr>
        <p:spPr>
          <a:xfrm>
            <a:off x="479425" y="460375"/>
            <a:ext cx="6140450" cy="9211336"/>
          </a:xfrm>
        </p:spPr>
        <p:txBody>
          <a:bodyPr/>
          <a:lstStyle/>
          <a:p>
            <a:pPr marL="0" indent="0">
              <a:buNone/>
            </a:pPr>
            <a:r>
              <a:rPr lang="es-ES_tradnl" b="1" noProof="0" dirty="0">
                <a:sym typeface="Calibri"/>
              </a:rPr>
              <a:t>DEBATE GENERAL</a:t>
            </a:r>
          </a:p>
          <a:p>
            <a:r>
              <a:rPr lang="es-ES_tradnl" i="1" noProof="0" dirty="0">
                <a:sym typeface="Calibri"/>
              </a:rPr>
              <a:t>A veces puede ser difícil identificar a las/os menores no acompañados, ya que algunos pueden estar ocultos/escondidos o no ser fáciles de ubicar/identificar</a:t>
            </a:r>
          </a:p>
          <a:p>
            <a:r>
              <a:rPr lang="es-ES_tradnl" i="1" noProof="0" dirty="0">
                <a:sym typeface="Calibri"/>
              </a:rPr>
              <a:t>¿Qué grupos de UASC pueden ser menos visibles o más difíciles de identificar?</a:t>
            </a:r>
          </a:p>
          <a:p>
            <a:pPr lvl="1"/>
            <a:r>
              <a:rPr lang="es-ES_tradnl" noProof="0" dirty="0">
                <a:sym typeface="Calibri"/>
              </a:rPr>
              <a:t>Bebés y niños y niñas muy pequeños o con discapacidades, ya que es posible que no puedan pedir ayuda por sí mismos y que la gente desee cuidar a los bebés como si fueran suyos</a:t>
            </a:r>
          </a:p>
          <a:p>
            <a:pPr lvl="1"/>
            <a:r>
              <a:rPr lang="es-ES_tradnl" noProof="0" dirty="0">
                <a:sym typeface="Calibri"/>
              </a:rPr>
              <a:t>Niños y niñas de la calle no acompañados</a:t>
            </a:r>
          </a:p>
          <a:p>
            <a:pPr lvl="1"/>
            <a:r>
              <a:rPr lang="es-ES_tradnl" noProof="0" dirty="0">
                <a:sym typeface="Calibri"/>
              </a:rPr>
              <a:t>Menores en acogida residencial, incluyendo aquellos/as ingresados con o sin el consentimiento de sus padres y/o cuidadores</a:t>
            </a:r>
          </a:p>
          <a:p>
            <a:pPr lvl="1"/>
            <a:r>
              <a:rPr lang="es-ES_tradnl" noProof="0" dirty="0">
                <a:sym typeface="Calibri"/>
              </a:rPr>
              <a:t>Los cuidadores pueden ocultar la presencia de menores separados</a:t>
            </a:r>
          </a:p>
          <a:p>
            <a:r>
              <a:rPr lang="es-ES_tradnl" i="1" noProof="0" dirty="0">
                <a:sym typeface="Calibri"/>
              </a:rPr>
              <a:t>¿Podemos pensar en razones por las que los cuidadores no revelen abiertamente la presencia de menores separados/as no acompañados/as? </a:t>
            </a:r>
          </a:p>
          <a:p>
            <a:pPr lvl="1"/>
            <a:r>
              <a:rPr lang="es-ES_tradnl" noProof="0" dirty="0">
                <a:sym typeface="Calibri"/>
              </a:rPr>
              <a:t>Las razones pueden ser: </a:t>
            </a:r>
          </a:p>
          <a:p>
            <a:pPr lvl="2"/>
            <a:r>
              <a:rPr lang="es-ES_tradnl" noProof="0" dirty="0">
                <a:sym typeface="Calibri"/>
              </a:rPr>
              <a:t>creencias negativas o falta de aceptación de la acogida familiar en las comunidades</a:t>
            </a:r>
            <a:endParaRPr lang="es-ES_tradnl" noProof="0" dirty="0"/>
          </a:p>
          <a:p>
            <a:pPr lvl="2"/>
            <a:r>
              <a:rPr lang="es-ES_tradnl" noProof="0" dirty="0">
                <a:sym typeface="Calibri"/>
              </a:rPr>
              <a:t>explotación de menores separados/as en el seno de la familia de acogida, o del núcleo familiar extenso; por ejemplo, menores que trabajan debido a dificultades económicas</a:t>
            </a:r>
            <a:endParaRPr lang="es-ES_tradnl" noProof="0" dirty="0"/>
          </a:p>
          <a:p>
            <a:pPr lvl="2"/>
            <a:r>
              <a:rPr lang="es-ES_tradnl" noProof="0" dirty="0">
                <a:sym typeface="Calibri"/>
              </a:rPr>
              <a:t>matrimonio infantil y planes para concertar matrimonios de niñas y niños</a:t>
            </a:r>
          </a:p>
          <a:p>
            <a:r>
              <a:rPr lang="es-ES_tradnl" i="1" noProof="0" dirty="0">
                <a:sym typeface="Calibri"/>
              </a:rPr>
              <a:t>¿Qué ejemplos tenemos de nuestras propias experiencias? </a:t>
            </a:r>
            <a:endParaRPr lang="es-ES_tradnl" i="1" noProof="0" dirty="0"/>
          </a:p>
          <a:p>
            <a:r>
              <a:rPr lang="es-ES_tradnl" i="1" noProof="0" dirty="0">
                <a:sym typeface="Calibri"/>
              </a:rPr>
              <a:t>¿Qué medidas adicionales podemos tomar para identificar a los UASC que pueden estar ocultos o ser menos fáciles de identificar?</a:t>
            </a:r>
          </a:p>
          <a:p>
            <a:pPr lvl="1"/>
            <a:r>
              <a:rPr lang="es-ES_tradnl" noProof="0" dirty="0">
                <a:sym typeface="Calibri"/>
              </a:rPr>
              <a:t>Comprometerse con los líderes de la comunidad, hombres y mujeres, líderes religiosos y otras personas influyentes de la comunidad para sensibilizar y explicar la importancia de identificar a estos menores, es decir, para prestarles apoyo, servicios de BRF</a:t>
            </a:r>
          </a:p>
          <a:p>
            <a:pPr lvl="1"/>
            <a:r>
              <a:rPr lang="es-ES_tradnl" noProof="0" dirty="0">
                <a:sym typeface="Calibri"/>
              </a:rPr>
              <a:t>Tranquilizar a los padres asegurándoles que nadie se llevará a sus hijos/as siempre y cuando la modalidad de acogida sea adecuada</a:t>
            </a:r>
          </a:p>
          <a:p>
            <a:pPr lvl="1"/>
            <a:r>
              <a:rPr lang="es-ES_tradnl" noProof="0" dirty="0">
                <a:sym typeface="Calibri"/>
              </a:rPr>
              <a:t>Identificar a los "aliados/as" con influencia en ese contexto</a:t>
            </a:r>
            <a:endParaRPr lang="es-ES_tradnl" noProof="0" dirty="0"/>
          </a:p>
          <a:p>
            <a:pPr lvl="1"/>
            <a:r>
              <a:rPr lang="es-ES_tradnl" noProof="0" dirty="0">
                <a:sym typeface="Calibri"/>
              </a:rPr>
              <a:t>Sensibilizar y "educar" a otros agentes, por ejemplo, voluntarios de la comunidad y personal que trabaja en otros sectores</a:t>
            </a:r>
          </a:p>
          <a:p>
            <a:pPr lvl="1"/>
            <a:r>
              <a:rPr lang="es-ES_tradnl" noProof="0" dirty="0">
                <a:sym typeface="Calibri"/>
              </a:rPr>
              <a:t>Colaborar con grupos de niños y niñas</a:t>
            </a:r>
            <a:endParaRPr lang="es-ES_tradnl" noProof="0" dirty="0"/>
          </a:p>
          <a:p>
            <a:pPr lvl="1"/>
            <a:r>
              <a:rPr lang="es-ES_tradnl" noProof="0" dirty="0">
                <a:sym typeface="Calibri"/>
              </a:rPr>
              <a:t>Actividades de divulgación con niños y niñas de la calle</a:t>
            </a:r>
          </a:p>
          <a:p>
            <a:pPr marL="0" indent="0">
              <a:buNone/>
            </a:pPr>
            <a:endParaRPr lang="es-ES_tradnl" noProof="0" dirty="0">
              <a:sym typeface="Calibri"/>
            </a:endParaRPr>
          </a:p>
          <a:p>
            <a:pPr marL="0" indent="0">
              <a:buClr>
                <a:schemeClr val="dk1"/>
              </a:buClr>
              <a:buSzPts val="1100"/>
              <a:buNone/>
            </a:pPr>
            <a:r>
              <a:rPr lang="es-ES_tradnl" b="1" noProof="0" dirty="0">
                <a:latin typeface="Calibri"/>
                <a:ea typeface="Calibri"/>
                <a:cs typeface="Calibri"/>
                <a:sym typeface="Calibri"/>
              </a:rPr>
              <a:t>EXPLICAR:</a:t>
            </a:r>
            <a:endParaRPr lang="es-ES_tradnl" sz="1200" b="1" noProof="0" dirty="0">
              <a:latin typeface="Calibri"/>
              <a:ea typeface="Calibri"/>
              <a:cs typeface="Calibri"/>
              <a:sym typeface="Calibri"/>
            </a:endParaRPr>
          </a:p>
          <a:p>
            <a:pPr marL="181394" indent="-181394">
              <a:buClr>
                <a:schemeClr val="dk1"/>
              </a:buClr>
              <a:buSzPts val="1100"/>
              <a:buFont typeface="Arial"/>
              <a:buChar char="•"/>
            </a:pPr>
            <a:r>
              <a:rPr lang="es-ES_tradnl" sz="1200" i="1" noProof="0" dirty="0">
                <a:latin typeface="Calibri"/>
                <a:ea typeface="Calibri"/>
                <a:cs typeface="Calibri"/>
                <a:sym typeface="Calibri"/>
              </a:rPr>
              <a:t>En una situación de emergencia, las/os menores pueden ser aceptados o reubicados en centros de atención residencial sin muchos controles ni registro</a:t>
            </a:r>
          </a:p>
          <a:p>
            <a:pPr marL="181394" indent="-181394">
              <a:buClr>
                <a:schemeClr val="dk1"/>
              </a:buClr>
              <a:buSzPts val="1100"/>
              <a:buFont typeface="Arial"/>
              <a:buChar char="•"/>
            </a:pPr>
            <a:r>
              <a:rPr lang="es-ES_tradnl" i="1" noProof="0" dirty="0">
                <a:latin typeface="Calibri"/>
                <a:ea typeface="Calibri"/>
                <a:cs typeface="Calibri"/>
                <a:sym typeface="Calibri"/>
              </a:rPr>
              <a:t>Si:</a:t>
            </a:r>
          </a:p>
          <a:p>
            <a:pPr marL="638594" lvl="1" indent="-181394">
              <a:buClr>
                <a:schemeClr val="dk1"/>
              </a:buClr>
              <a:buSzPts val="1100"/>
              <a:buFont typeface="Arial"/>
              <a:buChar char="•"/>
            </a:pPr>
            <a:r>
              <a:rPr lang="es-ES_tradnl" i="1" noProof="0" dirty="0">
                <a:latin typeface="Calibri"/>
                <a:ea typeface="Calibri"/>
                <a:cs typeface="Calibri"/>
                <a:sym typeface="Calibri"/>
              </a:rPr>
              <a:t>los/as asistentes sociales tienen dificultades para acceder a las instituciones </a:t>
            </a:r>
          </a:p>
          <a:p>
            <a:pPr marL="638594" lvl="1" indent="-181394">
              <a:buClr>
                <a:schemeClr val="dk1"/>
              </a:buClr>
              <a:buSzPts val="1100"/>
              <a:buFont typeface="Arial"/>
              <a:buChar char="•"/>
            </a:pPr>
            <a:r>
              <a:rPr lang="es-ES_tradnl" i="1" noProof="0" dirty="0">
                <a:latin typeface="Calibri"/>
                <a:ea typeface="Calibri"/>
                <a:cs typeface="Calibri"/>
                <a:sym typeface="Calibri"/>
              </a:rPr>
              <a:t>existe la preocupación de que los UASC no estén recibiendo servicios de BRF y/u otras ayudas </a:t>
            </a:r>
          </a:p>
          <a:p>
            <a:pPr marL="638594" lvl="1" indent="-181394">
              <a:buClr>
                <a:schemeClr val="dk1"/>
              </a:buClr>
              <a:buSzPts val="1100"/>
              <a:buFont typeface="Arial"/>
              <a:buChar char="•"/>
            </a:pPr>
            <a:r>
              <a:rPr lang="es-ES_tradnl" i="1" noProof="0" dirty="0">
                <a:latin typeface="Calibri"/>
                <a:ea typeface="Calibri"/>
                <a:cs typeface="Calibri"/>
                <a:sym typeface="Calibri"/>
              </a:rPr>
              <a:t>si hay señales de que no se están cumpliendo los estándares de calidad </a:t>
            </a:r>
          </a:p>
          <a:p>
            <a:pPr marL="638594" lvl="1" indent="-181394">
              <a:buClr>
                <a:schemeClr val="dk1"/>
              </a:buClr>
              <a:buSzPts val="1100"/>
              <a:buFont typeface="Arial"/>
              <a:buChar char="•"/>
            </a:pPr>
            <a:r>
              <a:rPr lang="es-ES_tradnl" i="1" noProof="0" dirty="0">
                <a:latin typeface="Calibri"/>
                <a:ea typeface="Calibri"/>
                <a:cs typeface="Calibri"/>
                <a:sym typeface="Calibri"/>
              </a:rPr>
              <a:t>se requiere una forma más adecuada de cuidados alternativos</a:t>
            </a:r>
          </a:p>
          <a:p>
            <a:pPr marL="181394" indent="-181394">
              <a:buClr>
                <a:schemeClr val="dk1"/>
              </a:buClr>
              <a:buSzPts val="1100"/>
              <a:buFont typeface="Arial"/>
              <a:buChar char="•"/>
            </a:pPr>
            <a:r>
              <a:rPr lang="es-ES_tradnl" i="1" noProof="0" dirty="0">
                <a:latin typeface="Calibri"/>
                <a:ea typeface="Calibri"/>
                <a:cs typeface="Calibri"/>
                <a:sym typeface="Calibri"/>
              </a:rPr>
              <a:t>Entonces:</a:t>
            </a:r>
          </a:p>
          <a:p>
            <a:pPr marL="638594" lvl="1" indent="-181394">
              <a:buClr>
                <a:schemeClr val="dk1"/>
              </a:buClr>
              <a:buSzPts val="1100"/>
              <a:buFont typeface="Arial"/>
              <a:buChar char="•"/>
            </a:pPr>
            <a:r>
              <a:rPr lang="es-ES_tradnl" i="1" noProof="0" dirty="0">
                <a:latin typeface="Calibri"/>
                <a:ea typeface="Calibri"/>
                <a:cs typeface="Calibri"/>
                <a:sym typeface="Calibri"/>
              </a:rPr>
              <a:t>esto debe discutirse con los/as supervisores y/o gerentes</a:t>
            </a:r>
          </a:p>
          <a:p>
            <a:pPr marL="638594" lvl="1" indent="-181394">
              <a:buClr>
                <a:schemeClr val="dk1"/>
              </a:buClr>
              <a:buSzPts val="1100"/>
              <a:buFont typeface="Arial"/>
              <a:buChar char="•"/>
            </a:pPr>
            <a:r>
              <a:rPr lang="es-ES_tradnl" i="1" noProof="0" dirty="0">
                <a:latin typeface="Calibri"/>
                <a:ea typeface="Calibri"/>
                <a:cs typeface="Calibri"/>
                <a:sym typeface="Calibri"/>
              </a:rPr>
              <a:t>todas las preocupaciones relativas a la falta de acceso a la atención residencial deben ser abordadas por los directivos de las organizaciones </a:t>
            </a:r>
          </a:p>
          <a:p>
            <a:pPr marL="181394" indent="-181394">
              <a:buClr>
                <a:schemeClr val="dk1"/>
              </a:buClr>
              <a:buSzPts val="1100"/>
              <a:buFont typeface="Arial"/>
              <a:buChar char="•"/>
            </a:pPr>
            <a:r>
              <a:rPr lang="es-ES_tradnl" sz="1200" i="1" noProof="0" dirty="0">
                <a:latin typeface="Calibri"/>
                <a:ea typeface="Calibri"/>
                <a:cs typeface="Calibri"/>
                <a:sym typeface="Calibri"/>
              </a:rPr>
              <a:t>Recordar que la atención residencial debe ser siempre el último recurso</a:t>
            </a:r>
          </a:p>
          <a:p>
            <a:pPr marL="181394" indent="-181394">
              <a:buClr>
                <a:schemeClr val="dk1"/>
              </a:buClr>
              <a:buSzPts val="1100"/>
              <a:buFont typeface="Arial"/>
              <a:buChar char="•"/>
            </a:pPr>
            <a:r>
              <a:rPr lang="es-ES_tradnl" i="1" noProof="0" dirty="0">
                <a:latin typeface="Calibri"/>
                <a:ea typeface="Calibri"/>
                <a:cs typeface="Calibri"/>
                <a:sym typeface="Calibri"/>
              </a:rPr>
              <a:t>Por lo general, las soluciones de acogida alternativa en entornos familiares o comunitarios deben ser la opción preferida, si son viables, están disponibles y responden al interés superior del menor</a:t>
            </a:r>
          </a:p>
          <a:p>
            <a:pPr marL="181394" indent="-181394">
              <a:buClr>
                <a:schemeClr val="dk1"/>
              </a:buClr>
              <a:buSzPts val="1100"/>
              <a:buFont typeface="Arial"/>
              <a:buChar char="•"/>
            </a:pPr>
            <a:r>
              <a:rPr lang="es-ES_tradnl" i="1" noProof="0" dirty="0">
                <a:latin typeface="Calibri"/>
                <a:ea typeface="Calibri"/>
                <a:cs typeface="Calibri"/>
                <a:sym typeface="Calibri"/>
              </a:rPr>
              <a:t>A medida que avancemos en las sesiones de este módulo aprenderemos más sobre los cuidados alternativos</a:t>
            </a:r>
            <a:endParaRPr lang="es-ES_tradnl" noProof="0" dirty="0">
              <a:sym typeface="Calibri"/>
            </a:endParaRPr>
          </a:p>
        </p:txBody>
      </p:sp>
      <p:sp>
        <p:nvSpPr>
          <p:cNvPr id="2" name="Google Shape;725;p48:notes">
            <a:extLst>
              <a:ext uri="{FF2B5EF4-FFF2-40B4-BE49-F238E27FC236}">
                <a16:creationId xmlns:a16="http://schemas.microsoft.com/office/drawing/2014/main" id="{F851A9BB-FDBB-06CB-1643-8EEAF5256C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16</a:t>
            </a:fld>
            <a:endParaRPr lang="en-US" sz="1200" dirty="0">
              <a:latin typeface="+mn-lt"/>
            </a:endParaRPr>
          </a:p>
        </p:txBody>
      </p:sp>
    </p:spTree>
    <p:extLst>
      <p:ext uri="{BB962C8B-B14F-4D97-AF65-F5344CB8AC3E}">
        <p14:creationId xmlns:p14="http://schemas.microsoft.com/office/powerpoint/2010/main" val="1504216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1" name="Google Shape;441;p13: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i="1" noProof="0" dirty="0">
                <a:sym typeface="Calibri"/>
              </a:rPr>
              <a:t>La obtención del consentimiento y asentimiento informados para la gestión del caso suele ocurrir en el momento del registro y/o la evaluación del menor:</a:t>
            </a:r>
          </a:p>
          <a:p>
            <a:pPr lvl="1"/>
            <a:r>
              <a:rPr lang="es-ES_tradnl" i="1" noProof="0" dirty="0">
                <a:sym typeface="Calibri"/>
              </a:rPr>
              <a:t>sin embargo, el consentimiento puede ser necesario en cualquier otro momento del proceso de gestión del caso</a:t>
            </a:r>
          </a:p>
          <a:p>
            <a:pPr lvl="1"/>
            <a:r>
              <a:rPr lang="es-ES_tradnl" i="1" noProof="0" dirty="0">
                <a:sym typeface="Calibri"/>
              </a:rPr>
              <a:t>se debe seguir un procedimiento específico para obtener el consentimiento informado de los UASC</a:t>
            </a:r>
          </a:p>
          <a:p>
            <a:r>
              <a:rPr lang="es-ES_tradnl" i="1" noProof="0" dirty="0">
                <a:sym typeface="Calibri"/>
              </a:rPr>
              <a:t>Estar atentos a las situaciones en las que los padres y/o cuidadores anteriores estén ausentes, pero el menor esté en contacto con ellos (p. ej., por teléfono o WhatsApp), sobre todo cuando se trate de decisiones que tengan un impacto significativo en el menor:</a:t>
            </a:r>
          </a:p>
          <a:p>
            <a:pPr lvl="1"/>
            <a:r>
              <a:rPr lang="es-ES_tradnl" i="1" noProof="0" dirty="0">
                <a:sym typeface="Calibri"/>
              </a:rPr>
              <a:t>intentar contactar e involucrar a los padres y/o cuidadores anteriores y obtener su consentimiento</a:t>
            </a:r>
          </a:p>
          <a:p>
            <a:pPr lvl="1"/>
            <a:r>
              <a:rPr lang="es-ES_tradnl" i="1" noProof="0" dirty="0">
                <a:sym typeface="Calibri"/>
              </a:rPr>
              <a:t>tener en cuenta los deseos del/de la menor</a:t>
            </a:r>
          </a:p>
          <a:p>
            <a:pPr lvl="1"/>
            <a:r>
              <a:rPr lang="es-ES_tradnl" i="1" noProof="0" dirty="0">
                <a:sym typeface="Calibri"/>
              </a:rPr>
              <a:t>intentar verificar (a distancia) la identidad y parentesco</a:t>
            </a:r>
          </a:p>
          <a:p>
            <a:pPr lvl="1"/>
            <a:r>
              <a:rPr lang="es-ES_tradnl" i="1" noProof="0" dirty="0">
                <a:sym typeface="Calibri"/>
              </a:rPr>
              <a:t>documentar los esfuerzos para obtener el consentimiento y el proceso de toma de decisiones en el expediente del menor</a:t>
            </a:r>
          </a:p>
          <a:p>
            <a:pPr lvl="1"/>
            <a:r>
              <a:rPr lang="es-ES_tradnl" i="1" noProof="0" dirty="0">
                <a:sym typeface="Calibri"/>
              </a:rPr>
              <a:t>si no se puede contactar a los padres o cuidadores, un adulto de confianza puede dar el consentimiento en su lugar</a:t>
            </a:r>
          </a:p>
          <a:p>
            <a:r>
              <a:rPr lang="es-ES_tradnl" i="1" noProof="0" dirty="0">
                <a:sym typeface="Calibri"/>
              </a:rPr>
              <a:t>Entre las decisiones con repercusiones significativas para el menor se incluyen:</a:t>
            </a:r>
          </a:p>
          <a:p>
            <a:pPr lvl="1"/>
            <a:r>
              <a:rPr lang="es-ES_tradnl" i="1" noProof="0" dirty="0">
                <a:sym typeface="Calibri"/>
              </a:rPr>
              <a:t>reasentamiento en un tercer país</a:t>
            </a:r>
          </a:p>
          <a:p>
            <a:pPr lvl="1"/>
            <a:r>
              <a:rPr lang="es-ES_tradnl" i="1" noProof="0" dirty="0">
                <a:sym typeface="Calibri"/>
              </a:rPr>
              <a:t>tratamiento médico de riesgo</a:t>
            </a:r>
          </a:p>
          <a:p>
            <a:pPr lvl="1"/>
            <a:r>
              <a:rPr lang="es-ES_tradnl" i="1" noProof="0" dirty="0">
                <a:sym typeface="Calibri"/>
              </a:rPr>
              <a:t>reunificación familiar con otros miembros del núcleo familiar extenso</a:t>
            </a:r>
          </a:p>
          <a:p>
            <a:r>
              <a:rPr lang="es-ES_tradnl" i="1" noProof="0" dirty="0">
                <a:sym typeface="Calibri"/>
              </a:rPr>
              <a:t>Al decidir sobre este tipo de cuestiones, siempre debe llevarse a cabo un proceso formal:</a:t>
            </a:r>
          </a:p>
          <a:p>
            <a:pPr lvl="1"/>
            <a:r>
              <a:rPr lang="es-ES_tradnl" i="1" noProof="0" dirty="0">
                <a:sym typeface="Calibri"/>
              </a:rPr>
              <a:t>reunir a todos los agentes implicados en el caso, por ejemplo, en una conferencia sobre el caso o en un proceso formal similar de toma de decisiones </a:t>
            </a:r>
          </a:p>
          <a:p>
            <a:pPr lvl="1"/>
            <a:r>
              <a:rPr lang="es-ES_tradnl" i="1" noProof="0" dirty="0">
                <a:sym typeface="Calibri"/>
              </a:rPr>
              <a:t>hablaremos de estos procesos de forma más detallada en la sesión dedicada al seguimiento y revisión</a:t>
            </a:r>
          </a:p>
        </p:txBody>
      </p:sp>
      <p:sp>
        <p:nvSpPr>
          <p:cNvPr id="7" name="Slide Image Placeholder 6">
            <a:extLst>
              <a:ext uri="{FF2B5EF4-FFF2-40B4-BE49-F238E27FC236}">
                <a16:creationId xmlns:a16="http://schemas.microsoft.com/office/drawing/2014/main" id="{E2879487-F912-0898-FA2A-42B8DDF3402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03233AB-53FA-8BE2-9659-0BC9C011EA9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17</a:t>
            </a:fld>
            <a:endParaRPr 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6" name="Google Shape;476;p14:notes"/>
          <p:cNvSpPr txBox="1">
            <a:spLocks noGrp="1"/>
          </p:cNvSpPr>
          <p:nvPr>
            <p:ph type="body" idx="1"/>
          </p:nvPr>
        </p:nvSpPr>
        <p:spPr/>
        <p:txBody>
          <a:bodyPr/>
          <a:lstStyle/>
          <a:p>
            <a:pPr marL="0" indent="0">
              <a:buNone/>
            </a:pPr>
            <a:r>
              <a:rPr lang="es-ES_tradnl" sz="1150" b="1" noProof="0" dirty="0">
                <a:sym typeface="Calibri"/>
              </a:rPr>
              <a:t>ACTIVIDAD EN GRUPO (20 minutos)</a:t>
            </a:r>
          </a:p>
          <a:p>
            <a:r>
              <a:rPr lang="es-ES_tradnl" sz="1150" noProof="0" dirty="0">
                <a:sym typeface="Calibri"/>
              </a:rPr>
              <a:t>Dividir a los participantes en grupos de 3-4 personas</a:t>
            </a:r>
          </a:p>
          <a:p>
            <a:r>
              <a:rPr lang="es-ES_tradnl" sz="1150" noProof="0" dirty="0">
                <a:sym typeface="Calibri"/>
              </a:rPr>
              <a:t>Asignar a cada grupo un escenario de la </a:t>
            </a:r>
            <a:r>
              <a:rPr lang="es-ES_tradnl" sz="1150" b="1" noProof="0" dirty="0">
                <a:sym typeface="Calibri"/>
              </a:rPr>
              <a:t>página 5-6 del Cuaderno de ejercicios: Identificación y registro de menores en situación de riesgo, incluidos los/as UASC</a:t>
            </a:r>
          </a:p>
          <a:p>
            <a:r>
              <a:rPr lang="es-ES_tradnl" sz="1150" i="1" noProof="0" dirty="0">
                <a:sym typeface="Calibri"/>
              </a:rPr>
              <a:t>A través de este ejercicio aprenderemos más sobre cómo identificar a los UASC y a otras/os menores en situación de riesgo y cómo garantizar que la identificación y el registro no provoquen daño </a:t>
            </a:r>
          </a:p>
          <a:p>
            <a:r>
              <a:rPr lang="es-ES_tradnl" sz="1150" i="1" noProof="0" dirty="0">
                <a:sym typeface="Calibri"/>
              </a:rPr>
              <a:t>Leer el caso práctico y escribir las respuestas en un rotafolio</a:t>
            </a:r>
          </a:p>
          <a:p>
            <a:pPr marL="0" indent="0">
              <a:buNone/>
            </a:pPr>
            <a:endParaRPr lang="es-ES_tradnl" sz="1150" i="1" noProof="0" dirty="0">
              <a:sym typeface="Calibri"/>
            </a:endParaRPr>
          </a:p>
          <a:p>
            <a:pPr marL="0" indent="0">
              <a:buNone/>
            </a:pPr>
            <a:r>
              <a:rPr lang="es-ES_tradnl" sz="1150" b="1" noProof="0" dirty="0">
                <a:sym typeface="Calibri"/>
              </a:rPr>
              <a:t>DEBATE GENERAL (20 minutos)</a:t>
            </a:r>
          </a:p>
          <a:p>
            <a:r>
              <a:rPr lang="es-ES_tradnl" sz="1150" noProof="0" dirty="0">
                <a:sym typeface="Calibri"/>
              </a:rPr>
              <a:t>Cada grupo debe presentar su caso y respuestas</a:t>
            </a:r>
          </a:p>
          <a:p>
            <a:r>
              <a:rPr lang="es-ES_tradnl" sz="1150" noProof="0" dirty="0"/>
              <a:t>Complementar con las siguientes respuestas</a:t>
            </a:r>
            <a:endParaRPr lang="es-ES_tradnl" sz="1150" noProof="0" dirty="0">
              <a:sym typeface="Calibri"/>
            </a:endParaRPr>
          </a:p>
          <a:p>
            <a:pPr marL="0" indent="0">
              <a:buNone/>
            </a:pPr>
            <a:r>
              <a:rPr lang="es-ES_tradnl" sz="1150" b="1" noProof="0" dirty="0">
                <a:highlight>
                  <a:schemeClr val="lt1"/>
                </a:highlight>
                <a:sym typeface="Helvetica Neue"/>
              </a:rPr>
              <a:t>_____________________________________________________________________________</a:t>
            </a:r>
            <a:endParaRPr lang="es-ES_tradnl" sz="1150" b="0" noProof="0" dirty="0"/>
          </a:p>
          <a:p>
            <a:pPr marL="0" indent="0">
              <a:buNone/>
            </a:pPr>
            <a:endParaRPr lang="es-ES_tradnl" sz="1150" noProof="0" dirty="0">
              <a:sym typeface="Calibri"/>
            </a:endParaRPr>
          </a:p>
          <a:p>
            <a:pPr marL="0" indent="0">
              <a:buNone/>
            </a:pPr>
            <a:r>
              <a:rPr lang="es-ES_tradnl" sz="1150" b="1" noProof="0" dirty="0">
                <a:sym typeface="Calibri"/>
              </a:rPr>
              <a:t>RESPUESTAS</a:t>
            </a:r>
          </a:p>
          <a:p>
            <a:pPr marL="0" indent="0">
              <a:buNone/>
            </a:pPr>
            <a:r>
              <a:rPr lang="es-ES_tradnl" sz="1150" b="1" noProof="0" dirty="0">
                <a:sym typeface="Calibri"/>
              </a:rPr>
              <a:t>Caso 1</a:t>
            </a:r>
          </a:p>
          <a:p>
            <a:r>
              <a:rPr lang="es-ES_tradnl" sz="1150" b="1" noProof="0" dirty="0">
                <a:sym typeface="Calibri"/>
              </a:rPr>
              <a:t>1) Identificación </a:t>
            </a:r>
          </a:p>
          <a:p>
            <a:pPr lvl="1"/>
            <a:r>
              <a:rPr lang="es-ES_tradnl" sz="1150" noProof="0" dirty="0">
                <a:sym typeface="Calibri"/>
              </a:rPr>
              <a:t>Proporcionar información sobre los servicios de gestión de casos, incluidos la BRF y el cuidado alternativo, y establecer actividades de divulgación para identificar y registrar a los UASC. Garantizar que los mensajes a la comunidad dejen claro el propósito de la identificación de los UASC y que no inciten o promuevan en las familias el abandono de menores</a:t>
            </a:r>
          </a:p>
          <a:p>
            <a:pPr lvl="1"/>
            <a:r>
              <a:rPr lang="es-ES_tradnl" sz="1150" noProof="0" dirty="0">
                <a:sym typeface="Calibri"/>
              </a:rPr>
              <a:t>Involucrar y/o movilizar a los/as líderes de la comunidad que puedan ayudar a preparar las listas de los UASC y de las/os menores desaparecidos para revisarlas y verificarlas</a:t>
            </a:r>
          </a:p>
          <a:p>
            <a:pPr lvl="1"/>
            <a:r>
              <a:rPr lang="es-ES_tradnl" sz="1150" noProof="0" dirty="0">
                <a:sym typeface="Calibri"/>
              </a:rPr>
              <a:t>Apoyar las reunificaciones rápidas, siempre que sea posible y redunde en el interés superior del menor</a:t>
            </a:r>
          </a:p>
          <a:p>
            <a:pPr lvl="1"/>
            <a:r>
              <a:rPr lang="es-ES_tradnl" sz="1150" noProof="0" dirty="0">
                <a:sym typeface="Calibri"/>
              </a:rPr>
              <a:t>Establecimiento de "puntos de objetos perdidos"</a:t>
            </a:r>
          </a:p>
          <a:p>
            <a:pPr lvl="1"/>
            <a:r>
              <a:rPr lang="es-ES_tradnl" sz="1150" noProof="0" dirty="0">
                <a:sym typeface="Calibri"/>
              </a:rPr>
              <a:t>Debe realizarse una visita al orfanato para identificar y registrar a las/os menores no acompañados admitidos tras la emergencia, con el fin de proporcionarles asistencia temporal gratuita, encontrar formas alternativas de cuidado para ellos/as y proporcionarles otros tipos de gestión de casos</a:t>
            </a:r>
          </a:p>
          <a:p>
            <a:pPr lvl="1"/>
            <a:r>
              <a:rPr lang="es-ES_tradnl" sz="1150" noProof="0" dirty="0">
                <a:sym typeface="Calibri"/>
              </a:rPr>
              <a:t>Si no es factible un acceso inmediato al orfanato, hay que abogar por ello</a:t>
            </a:r>
          </a:p>
          <a:p>
            <a:pPr lvl="1"/>
            <a:endParaRPr lang="es-ES_tradnl" sz="1150" noProof="0" dirty="0">
              <a:sym typeface="Calibri"/>
            </a:endParaRPr>
          </a:p>
          <a:p>
            <a:pPr marL="0" indent="0">
              <a:buNone/>
            </a:pPr>
            <a:r>
              <a:rPr lang="es-ES_tradnl" sz="1150" b="1" noProof="0" dirty="0"/>
              <a:t>CONTINÚA EN LA SIGUIENTE DIAPOSITIVA </a:t>
            </a:r>
            <a:r>
              <a:rPr lang="es-ES_tradnl" sz="1150" b="1" noProof="0" dirty="0">
                <a:sym typeface="Wingdings" panose="05000000000000000000" pitchFamily="2" charset="2"/>
              </a:rPr>
              <a:t></a:t>
            </a:r>
            <a:endParaRPr lang="es-ES_tradnl" sz="1150" b="1" noProof="0" dirty="0"/>
          </a:p>
        </p:txBody>
      </p:sp>
      <p:sp>
        <p:nvSpPr>
          <p:cNvPr id="4" name="Slide Image Placeholder 3">
            <a:extLst>
              <a:ext uri="{FF2B5EF4-FFF2-40B4-BE49-F238E27FC236}">
                <a16:creationId xmlns:a16="http://schemas.microsoft.com/office/drawing/2014/main" id="{75637264-E020-BB90-A23E-5AD65525799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72FA5A2-2AC7-2D92-AE81-7C06909FF22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18</a:t>
            </a:fld>
            <a:endParaRPr lang="en-US" sz="12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6" name="Google Shape;476;p14:notes"/>
          <p:cNvSpPr txBox="1">
            <a:spLocks noGrp="1"/>
          </p:cNvSpPr>
          <p:nvPr>
            <p:ph type="body" idx="1"/>
          </p:nvPr>
        </p:nvSpPr>
        <p:spPr>
          <a:xfrm>
            <a:off x="479425" y="460375"/>
            <a:ext cx="6140450" cy="9211335"/>
          </a:xfrm>
        </p:spPr>
        <p:txBody>
          <a:bodyPr/>
          <a:lstStyle/>
          <a:p>
            <a:r>
              <a:rPr lang="es-ES_tradnl" b="1" noProof="0" dirty="0">
                <a:sym typeface="Calibri"/>
              </a:rPr>
              <a:t>2) Otros actores a implicar:</a:t>
            </a:r>
            <a:endParaRPr lang="es-ES_tradnl" b="1" noProof="0" dirty="0"/>
          </a:p>
          <a:p>
            <a:pPr lvl="1"/>
            <a:r>
              <a:rPr lang="es-ES_tradnl" noProof="0" dirty="0">
                <a:sym typeface="Calibri"/>
              </a:rPr>
              <a:t>líderes comunitarios/as, familias, menores niños y niñas, agentes de protección de la infancia, el CICR, personal de escuelas, hospitales, enfermeras y otros</a:t>
            </a:r>
          </a:p>
          <a:p>
            <a:r>
              <a:rPr lang="es-ES_tradnl" b="1" noProof="0" dirty="0">
                <a:sym typeface="Calibri"/>
              </a:rPr>
              <a:t>3) No hacer daño: </a:t>
            </a:r>
            <a:endParaRPr lang="es-ES_tradnl" b="1" noProof="0" dirty="0"/>
          </a:p>
          <a:p>
            <a:pPr lvl="1"/>
            <a:r>
              <a:rPr lang="es-ES_tradnl" noProof="0" dirty="0">
                <a:sym typeface="Calibri"/>
              </a:rPr>
              <a:t>asegurarse de que la información sobre los servicios de gestión de casos y otras ayudas disponibles se comunique con claridad y de que el apoyo prestado beneficia a las/os menores vulnerables en general</a:t>
            </a:r>
          </a:p>
          <a:p>
            <a:pPr lvl="1"/>
            <a:r>
              <a:rPr lang="es-ES_tradnl" noProof="0" dirty="0">
                <a:sym typeface="Calibri"/>
              </a:rPr>
              <a:t>las/os menores en situación de riesgo, incluidos los UASC, deben ser tratados caso por caso </a:t>
            </a:r>
          </a:p>
          <a:p>
            <a:pPr lvl="1"/>
            <a:r>
              <a:rPr lang="es-ES_tradnl" noProof="0" dirty="0">
                <a:sym typeface="Calibri"/>
              </a:rPr>
              <a:t>colaborar con los actores que dan ayudas en efectivo y acordar criterios y modalidades para proveer efectivo, cuando sea posible, para mejorar la protección de las familias y las/os menores </a:t>
            </a:r>
          </a:p>
          <a:p>
            <a:pPr marL="0" indent="0">
              <a:buNone/>
            </a:pPr>
            <a:endParaRPr lang="es-ES_tradnl" noProof="0" dirty="0">
              <a:sym typeface="Calibri"/>
            </a:endParaRPr>
          </a:p>
          <a:p>
            <a:pPr marL="0" indent="0">
              <a:buNone/>
            </a:pPr>
            <a:r>
              <a:rPr lang="es-ES_tradnl" b="1" noProof="0" dirty="0">
                <a:sym typeface="Calibri"/>
              </a:rPr>
              <a:t>Escenario 2</a:t>
            </a:r>
          </a:p>
          <a:p>
            <a:r>
              <a:rPr lang="es-ES_tradnl" b="1" noProof="0" dirty="0">
                <a:sym typeface="Calibri"/>
              </a:rPr>
              <a:t>1) Identificación:</a:t>
            </a:r>
          </a:p>
          <a:p>
            <a:pPr lvl="1"/>
            <a:r>
              <a:rPr lang="es-ES_tradnl" noProof="0" dirty="0">
                <a:sym typeface="Calibri"/>
              </a:rPr>
              <a:t>difundir información entre la población desplazada sobre los servicios de gestión de casos, incluidos la BRF y los cuidados alternativos</a:t>
            </a:r>
          </a:p>
          <a:p>
            <a:pPr lvl="1"/>
            <a:r>
              <a:rPr lang="es-ES_tradnl" noProof="0" dirty="0">
                <a:sym typeface="Calibri"/>
              </a:rPr>
              <a:t>poner en marcha actividades de divulgación para identificar y registrar a las/os menores en situación de riesgo, incluidos los UASC</a:t>
            </a:r>
          </a:p>
          <a:p>
            <a:pPr lvl="1"/>
            <a:r>
              <a:rPr lang="es-ES_tradnl" noProof="0" dirty="0">
                <a:sym typeface="Calibri"/>
              </a:rPr>
              <a:t>movilizar a las personas clave de la comunidad para que ayuden a preparar las listas de los UASC y de las/os menores desaparecidos</a:t>
            </a:r>
          </a:p>
          <a:p>
            <a:pPr lvl="1"/>
            <a:r>
              <a:rPr lang="es-ES_tradnl" noProof="0" dirty="0">
                <a:sym typeface="Calibri"/>
              </a:rPr>
              <a:t>verificar y hacer un seguimiento de las denuncias de explotación, violencia doméstica y otros problemas de protección de menores</a:t>
            </a:r>
          </a:p>
          <a:p>
            <a:pPr lvl="1"/>
            <a:r>
              <a:rPr lang="es-ES_tradnl" noProof="0" dirty="0">
                <a:sym typeface="Calibri"/>
              </a:rPr>
              <a:t>capacitar a la policía y al personal de los puestos de control fronterizos sobre los aspectos básicos de la protección de la infancia, para que puedan remitir a las/os menores en situación de riesgo, incluidos los UASC</a:t>
            </a:r>
          </a:p>
          <a:p>
            <a:pPr lvl="1"/>
            <a:r>
              <a:rPr lang="es-ES_tradnl" noProof="0" dirty="0">
                <a:sym typeface="Calibri"/>
              </a:rPr>
              <a:t>trabajar con otros sectores, incluida la coordinación con actores que ofrezcan ayudas en efectivo, para tratar de abordar la vulnerabilidad de las personas más marginadas de la comunidad</a:t>
            </a:r>
          </a:p>
          <a:p>
            <a:r>
              <a:rPr lang="es-ES_tradnl" b="1" noProof="0" dirty="0">
                <a:sym typeface="Calibri"/>
              </a:rPr>
              <a:t>2) Otros actores a implicar:</a:t>
            </a:r>
            <a:endParaRPr lang="es-ES_tradnl" b="1" noProof="0" dirty="0"/>
          </a:p>
          <a:p>
            <a:pPr lvl="1"/>
            <a:r>
              <a:rPr lang="es-ES_tradnl" noProof="0" dirty="0">
                <a:sym typeface="Calibri"/>
              </a:rPr>
              <a:t>líderes comunitarios/as, familias, menores niños y niñas, agentes de protección de la infancia, el CICR, la policía, el personal de los puestos de control fronterizo y otras personas que están en contacto frecuente con menores y familias</a:t>
            </a:r>
          </a:p>
          <a:p>
            <a:r>
              <a:rPr lang="es-ES_tradnl" b="1" noProof="0" dirty="0">
                <a:sym typeface="Calibri"/>
              </a:rPr>
              <a:t>3) No hacer daño:</a:t>
            </a:r>
          </a:p>
          <a:p>
            <a:pPr lvl="1"/>
            <a:r>
              <a:rPr lang="es-ES_tradnl" noProof="0" dirty="0">
                <a:sym typeface="Calibri"/>
              </a:rPr>
              <a:t>asegurarse de que la información sobre los servicios de gestión de casos y otras ayudas disponibles se comunica con claridad y de que el apoyo prestado beneficia a las/os menores vulnerables en general</a:t>
            </a:r>
          </a:p>
          <a:p>
            <a:pPr marL="0" indent="0">
              <a:buNone/>
            </a:pPr>
            <a:endParaRPr lang="es-ES_tradnl" noProof="0" dirty="0">
              <a:sym typeface="Calibri"/>
            </a:endParaRPr>
          </a:p>
          <a:p>
            <a:pPr marL="0" indent="0">
              <a:buNone/>
            </a:pPr>
            <a:r>
              <a:rPr lang="es-ES_tradnl" b="1" noProof="0" dirty="0">
                <a:sym typeface="Calibri"/>
              </a:rPr>
              <a:t>Caso 3</a:t>
            </a:r>
          </a:p>
          <a:p>
            <a:r>
              <a:rPr lang="es-ES_tradnl" b="1" noProof="0" dirty="0">
                <a:sym typeface="Calibri"/>
              </a:rPr>
              <a:t>1) Identificación:</a:t>
            </a:r>
            <a:endParaRPr lang="es-ES_tradnl" b="1" noProof="0" dirty="0"/>
          </a:p>
          <a:p>
            <a:pPr lvl="1"/>
            <a:r>
              <a:rPr lang="es-ES_tradnl" noProof="0" dirty="0">
                <a:sym typeface="Calibri"/>
              </a:rPr>
              <a:t>los responsables de la gestión de los casos de protección de la infancia deben revisar sus casos de menores en situación de riesgo, incluidos los UASC </a:t>
            </a:r>
          </a:p>
          <a:p>
            <a:pPr lvl="1"/>
            <a:r>
              <a:rPr lang="es-ES_tradnl" noProof="0" dirty="0">
                <a:sym typeface="Calibri"/>
              </a:rPr>
              <a:t>en la medida de lo posible, organizar visitas a domicilio para proporcionarle información sobre el retorno a las familias y a las/os menores, incluidos los UASC, y evaluar si el retorno responde al interés superior del menor y si se necesita apoyo adicional o de qué tipo</a:t>
            </a:r>
          </a:p>
          <a:p>
            <a:pPr lvl="1"/>
            <a:r>
              <a:rPr lang="es-ES_tradnl" noProof="0" dirty="0">
                <a:sym typeface="Calibri"/>
              </a:rPr>
              <a:t>si hay un número elevado de UASC, es necesario establecer criterios de priorización comunes para las/os menores en mayor riesgo con el fin de prestarles servicios de ayuda antes, durante y después del retorno</a:t>
            </a:r>
          </a:p>
          <a:p>
            <a:pPr marL="0" indent="0">
              <a:buNone/>
            </a:pPr>
            <a:endParaRPr lang="es-ES_tradnl" b="1" noProof="0" dirty="0"/>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2" name="Google Shape;725;p48:notes">
            <a:extLst>
              <a:ext uri="{FF2B5EF4-FFF2-40B4-BE49-F238E27FC236}">
                <a16:creationId xmlns:a16="http://schemas.microsoft.com/office/drawing/2014/main" id="{BE73F32E-F29B-3BCB-9517-939B09B0276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19</a:t>
            </a:fld>
            <a:endParaRPr lang="en-US" sz="1200" dirty="0">
              <a:latin typeface="+mn-lt"/>
            </a:endParaRPr>
          </a:p>
        </p:txBody>
      </p:sp>
    </p:spTree>
    <p:extLst>
      <p:ext uri="{BB962C8B-B14F-4D97-AF65-F5344CB8AC3E}">
        <p14:creationId xmlns:p14="http://schemas.microsoft.com/office/powerpoint/2010/main" val="186252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7" name="Google Shape;257;p2:notes"/>
          <p:cNvSpPr txBox="1">
            <a:spLocks noGrp="1"/>
          </p:cNvSpPr>
          <p:nvPr>
            <p:ph type="body" idx="1"/>
          </p:nvPr>
        </p:nvSpPr>
        <p:spPr>
          <a:xfrm>
            <a:off x="479425" y="460375"/>
            <a:ext cx="6140450" cy="9211335"/>
          </a:xfrm>
        </p:spPr>
        <p:txBody>
          <a:bodyPr/>
          <a:lstStyle/>
          <a:p>
            <a:pPr marL="0" indent="0">
              <a:buNone/>
            </a:pPr>
            <a:r>
              <a:rPr lang="es-ES_tradnl" sz="1200" b="1" noProof="0" dirty="0">
                <a:sym typeface="Calibri"/>
              </a:rPr>
              <a:t>INTRODUCCIÓN</a:t>
            </a:r>
          </a:p>
          <a:p>
            <a:pPr marL="171450" lvl="1"/>
            <a:r>
              <a:rPr lang="es-ES_tradnl" sz="1200" noProof="0" dirty="0">
                <a:latin typeface="+mn-lt"/>
                <a:sym typeface="Calibri"/>
              </a:rPr>
              <a:t>Bienvenidos/as a este curso de formación sobre los UASC y la gestión de casos, que forma parte de la formación global para asistentes sociales encargados/as de la protección de la infancia en contextos humanitarios. Esta formación consta de dos módulos y dura unos 3,5 días. Este es el módulo 2.</a:t>
            </a:r>
            <a:endParaRPr lang="es-ES_tradnl" sz="1200" noProof="0" dirty="0">
              <a:latin typeface="+mn-lt"/>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sz="1200" noProof="0" dirty="0">
                <a:latin typeface="+mn-lt"/>
                <a:sym typeface="Calibri"/>
              </a:rPr>
              <a:t>El módulo 2 se titula </a:t>
            </a:r>
            <a:r>
              <a:rPr lang="es-ES_tradnl" sz="12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Apoyo a los UASC mediante gestión de casos, cuidados alternativos y búsqueda de familiares</a:t>
            </a:r>
            <a:endParaRPr lang="es-ES_tradnl" sz="1200" b="1" noProof="0" dirty="0">
              <a:latin typeface="+mn-lt"/>
            </a:endParaRPr>
          </a:p>
          <a:p>
            <a:pPr marL="171450" lvl="1"/>
            <a:r>
              <a:rPr lang="es-ES_tradnl" sz="1200" noProof="0" dirty="0">
                <a:latin typeface="+mn-lt"/>
                <a:sym typeface="Calibri"/>
              </a:rPr>
              <a:t>Las orientaciones para la facilitación figuran en las notas de cada diapositiva</a:t>
            </a:r>
          </a:p>
          <a:p>
            <a:pPr marL="171450" lvl="1"/>
            <a:r>
              <a:rPr lang="es-ES_tradnl" sz="1200" noProof="0" dirty="0">
                <a:latin typeface="+mn-lt"/>
                <a:sym typeface="Calibri"/>
              </a:rPr>
              <a:t>En la sección de notas debajo de cada diapositiva, se enumeran en primer lugar los requisitos de contextualización o preparación. Debajo de ellos se encuentra la guía de facilitación para esa diapositiva. La “guía del facilitador” incluyen instrucciones, indicaciones y contenidos clave para cada diapositiva. También incluye las respuestas a las actividades individuales y de grupo, si son necesarias</a:t>
            </a:r>
          </a:p>
          <a:p>
            <a:endParaRPr lang="es-ES_tradnl" sz="1200" noProof="0" dirty="0">
              <a:sym typeface="Calibri"/>
            </a:endParaRPr>
          </a:p>
          <a:p>
            <a:pPr marL="0" indent="0">
              <a:buNone/>
            </a:pPr>
            <a:r>
              <a:rPr lang="es-ES_tradnl" b="1" noProof="0" dirty="0">
                <a:sym typeface="Calibri"/>
              </a:rPr>
              <a:t>ADAPTACIÓN AL CONTEXTO</a:t>
            </a:r>
            <a:endParaRPr lang="es-ES_tradnl" sz="1200" b="1" noProof="0"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noProof="0" dirty="0">
                <a:highlight>
                  <a:srgbClr val="FFFF00"/>
                </a:highlight>
              </a:rPr>
              <a:t>El contenido de las diapositivas resaltadas requiere contextualización</a:t>
            </a:r>
          </a:p>
          <a:p>
            <a:r>
              <a:rPr lang="es-ES_tradnl" sz="1200" noProof="0" dirty="0">
                <a:sym typeface="Calibri"/>
              </a:rPr>
              <a:t>Es importante seguir los siguientes pasos para contextualizar este módulo antes de impartirlo:</a:t>
            </a:r>
          </a:p>
          <a:p>
            <a:pPr marL="628650" lvl="2"/>
            <a:r>
              <a:rPr lang="es-ES_tradnl" sz="1200" noProof="0" dirty="0">
                <a:latin typeface="+mn-lt"/>
                <a:sym typeface="Calibri"/>
              </a:rPr>
              <a:t>las diapositivas que requieren una contextualización más importante se marcan indicándolo debajo de la diapositiva en la sección de notas </a:t>
            </a:r>
            <a:endParaRPr lang="es-ES_tradnl" sz="1200" noProof="0" dirty="0">
              <a:latin typeface="+mn-lt"/>
            </a:endParaRPr>
          </a:p>
          <a:p>
            <a:pPr marL="628650" lvl="2"/>
            <a:r>
              <a:rPr lang="es-ES_tradnl" sz="1200" noProof="0" dirty="0">
                <a:latin typeface="+mn-lt"/>
                <a:sym typeface="Calibri"/>
              </a:rPr>
              <a:t>este módulo puede impartirse sin los componentes específicos de Búsqueda y Reunificación Familiar (BRF) y/o cuidados alternativos. En este caso, debemos cambiar el nombre del módulo y consultar el documento "CM Training </a:t>
            </a:r>
            <a:r>
              <a:rPr lang="es-ES_tradnl" sz="1200" noProof="0" dirty="0" err="1">
                <a:latin typeface="+mn-lt"/>
                <a:sym typeface="Calibri"/>
              </a:rPr>
              <a:t>Level</a:t>
            </a:r>
            <a:r>
              <a:rPr lang="es-ES_tradnl" sz="1200" noProof="0" dirty="0">
                <a:latin typeface="+mn-lt"/>
                <a:sym typeface="Calibri"/>
              </a:rPr>
              <a:t> 3 UASC Training </a:t>
            </a:r>
            <a:r>
              <a:rPr lang="es-ES_tradnl" sz="1200" noProof="0" dirty="0" err="1">
                <a:latin typeface="+mn-lt"/>
                <a:sym typeface="Calibri"/>
              </a:rPr>
              <a:t>Structure</a:t>
            </a:r>
            <a:r>
              <a:rPr lang="es-ES_tradnl" sz="1200" noProof="0" dirty="0">
                <a:latin typeface="+mn-lt"/>
                <a:sym typeface="Calibri"/>
              </a:rPr>
              <a:t> and Guide" antes de eliminar el contenido pertinente</a:t>
            </a:r>
          </a:p>
          <a:p>
            <a:pPr marL="628650" lvl="2"/>
            <a:r>
              <a:rPr lang="es-ES_tradnl" noProof="0" dirty="0"/>
              <a:t>los casos prácticos deben adaptarse según sea necesario para garantizar que el aprendizaje clave que puede adquirirse a través de ellos sea relevante para el contexto</a:t>
            </a:r>
          </a:p>
          <a:p>
            <a:pPr lvl="1"/>
            <a:r>
              <a:rPr lang="es-ES_tradnl" noProof="0" dirty="0"/>
              <a:t>tener en cuenta que hay formularios a los que se hace referencia a lo largo de este módulo y en el cuaderno de trabajo del participante. Cuando se utilicen formularios contextualizados de manera local, estos deberán remplazar al formulario global para que el ejercicio o la referencia sean lo más relevantes posible para la práctica diaria de los asistentes sociales</a:t>
            </a:r>
          </a:p>
          <a:p>
            <a:r>
              <a:rPr lang="es-ES_tradnl" noProof="0" dirty="0"/>
              <a:t>También deberíamos haber analizado y puesto en común lo siguiente antes de la formación:</a:t>
            </a:r>
          </a:p>
          <a:p>
            <a:pPr lvl="1"/>
            <a:r>
              <a:rPr lang="es-ES_tradnl" noProof="0" dirty="0"/>
              <a:t>la legislación nacional pertinente y las prácticas formales e informales relativas a los UASC, el cuidado alternativo y la BRF</a:t>
            </a:r>
          </a:p>
          <a:p>
            <a:pPr lvl="1"/>
            <a:r>
              <a:rPr lang="es-ES_tradnl" noProof="0" dirty="0"/>
              <a:t>el rol y la capacidad de las autoridades estatutarias</a:t>
            </a:r>
          </a:p>
          <a:p>
            <a:pPr lvl="1"/>
            <a:r>
              <a:rPr lang="es-ES_tradnl" noProof="0" dirty="0"/>
              <a:t>el rol de otras agencias y/o actores</a:t>
            </a:r>
          </a:p>
          <a:p>
            <a:pPr lvl="1"/>
            <a:r>
              <a:rPr lang="es-ES_tradnl" noProof="0" dirty="0"/>
              <a:t>supervisión y/o seguimiento gubernamental de las/os menores en modalidad de acogida alternativa</a:t>
            </a:r>
          </a:p>
          <a:p>
            <a:pPr lvl="1"/>
            <a:r>
              <a:rPr lang="es-ES_tradnl" noProof="0" dirty="0"/>
              <a:t>la(s) principal(es) modalidad(es) de acogida alternativa existente(s) para las/os menores privados del cuidado parental</a:t>
            </a:r>
          </a:p>
          <a:p>
            <a:pPr lvl="1"/>
            <a:r>
              <a:rPr lang="es-ES_tradnl" noProof="0" dirty="0"/>
              <a:t>consideraciones específicas de COVID-19 e IDO en relación con el apoyo a los UASC</a:t>
            </a:r>
          </a:p>
          <a:p>
            <a:pPr lvl="1"/>
            <a:r>
              <a:rPr lang="es-ES_tradnl" noProof="0" dirty="0"/>
              <a:t>recursos disponibles y perspectivas de financiación (a largo plazo) para la gestión de casos, el apoyo a los UASC y el cuidado alternativo</a:t>
            </a:r>
          </a:p>
          <a:p>
            <a:pPr marL="0" indent="0">
              <a:buNone/>
            </a:pPr>
            <a:endParaRPr lang="es-ES_tradnl" noProof="0" dirty="0">
              <a:latin typeface="+mn-lt"/>
              <a:sym typeface="Calibri"/>
            </a:endParaRPr>
          </a:p>
          <a:p>
            <a:pPr marL="0" indent="0">
              <a:buNone/>
            </a:pPr>
            <a:r>
              <a:rPr lang="es-ES_tradnl" b="1" noProof="0" dirty="0">
                <a:sym typeface="Calibri"/>
              </a:rPr>
              <a:t>PREPARACIÓN</a:t>
            </a:r>
          </a:p>
          <a:p>
            <a:r>
              <a:rPr lang="es-ES_tradnl" noProof="0" dirty="0">
                <a:sym typeface="Calibri"/>
              </a:rPr>
              <a:t>Los siguientes elementos son necesarios para impartir este módulo en un entorno de formación presencial: </a:t>
            </a:r>
            <a:endParaRPr lang="es-ES_tradnl" noProof="0" dirty="0"/>
          </a:p>
          <a:p>
            <a:pPr lvl="1"/>
            <a:r>
              <a:rPr lang="es-ES_tradnl" noProof="0" dirty="0">
                <a:sym typeface="Calibri"/>
              </a:rPr>
              <a:t>un cuaderno de trabajo por participante</a:t>
            </a:r>
            <a:endParaRPr lang="es-ES_tradnl" noProof="0" dirty="0"/>
          </a:p>
          <a:p>
            <a:pPr lvl="1"/>
            <a:r>
              <a:rPr lang="es-ES_tradnl" noProof="0" dirty="0">
                <a:sym typeface="Calibri"/>
              </a:rPr>
              <a:t>un formulario por participante</a:t>
            </a:r>
            <a:endParaRPr lang="es-ES_tradnl" noProof="0" dirty="0"/>
          </a:p>
          <a:p>
            <a:pPr marL="6286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noProof="0" dirty="0">
                <a:sym typeface="Calibri"/>
              </a:rPr>
              <a:t>u</a:t>
            </a:r>
            <a:r>
              <a:rPr lang="es-ES_tradnl" noProof="0" dirty="0"/>
              <a:t>n cuestionario pre- y un cuestionario post- por participante</a:t>
            </a:r>
          </a:p>
          <a:p>
            <a:pPr lvl="1"/>
            <a:r>
              <a:rPr lang="es-ES_tradnl" noProof="0" dirty="0">
                <a:sym typeface="Calibri"/>
              </a:rPr>
              <a:t>proyector y computador portátil</a:t>
            </a:r>
            <a:endParaRPr lang="es-ES_tradnl" noProof="0" dirty="0"/>
          </a:p>
          <a:p>
            <a:pPr lvl="1"/>
            <a:r>
              <a:rPr lang="es-ES_tradnl" noProof="0" dirty="0">
                <a:sym typeface="Calibri"/>
              </a:rPr>
              <a:t>rotafolio, cinta adhesiva y bolígrafos</a:t>
            </a:r>
            <a:endParaRPr lang="es-ES_tradnl" noProof="0" dirty="0"/>
          </a:p>
        </p:txBody>
      </p:sp>
      <p:sp>
        <p:nvSpPr>
          <p:cNvPr id="2" name="Google Shape;725;p48:notes">
            <a:extLst>
              <a:ext uri="{FF2B5EF4-FFF2-40B4-BE49-F238E27FC236}">
                <a16:creationId xmlns:a16="http://schemas.microsoft.com/office/drawing/2014/main" id="{592F94D6-C7A8-48D9-519E-D389282CE90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6" name="Google Shape;476;p14:notes"/>
          <p:cNvSpPr txBox="1">
            <a:spLocks noGrp="1"/>
          </p:cNvSpPr>
          <p:nvPr>
            <p:ph type="body" idx="1"/>
          </p:nvPr>
        </p:nvSpPr>
        <p:spPr>
          <a:xfrm>
            <a:off x="479425" y="460375"/>
            <a:ext cx="6140450" cy="9211335"/>
          </a:xfrm>
        </p:spPr>
        <p:txBody>
          <a:bodyPr/>
          <a:lstStyle/>
          <a:p>
            <a:r>
              <a:rPr lang="es-ES_tradnl" b="1" noProof="0" dirty="0">
                <a:sym typeface="Calibri"/>
              </a:rPr>
              <a:t>2) Otros actores a implicar:</a:t>
            </a:r>
            <a:endParaRPr lang="es-ES_tradnl" b="1" noProof="0" dirty="0"/>
          </a:p>
          <a:p>
            <a:pPr lvl="1"/>
            <a:r>
              <a:rPr lang="es-ES_tradnl" noProof="0" dirty="0">
                <a:sym typeface="Calibri"/>
              </a:rPr>
              <a:t>líderes comunitarios/as, familias, menores niños y niñas, agentes de protección de la infancia, el CICR, personal de escuelas, hospitales, enfermeras y otras personas que están en contacto frecuente con menores y familias</a:t>
            </a:r>
            <a:endParaRPr lang="es-ES_tradnl" b="1" noProof="0" dirty="0">
              <a:sym typeface="Calibri"/>
            </a:endParaRPr>
          </a:p>
          <a:p>
            <a:r>
              <a:rPr lang="es-ES_tradnl" b="1" noProof="0" dirty="0">
                <a:sym typeface="Calibri"/>
              </a:rPr>
              <a:t>3) No hacer daño:</a:t>
            </a:r>
          </a:p>
          <a:p>
            <a:pPr lvl="1"/>
            <a:r>
              <a:rPr lang="es-ES_tradnl" noProof="0" dirty="0">
                <a:sym typeface="Calibri"/>
              </a:rPr>
              <a:t>garantizar que la información sobre el retorno se comunique con claridad para que las familias y las/os menores puedan tomar decisiones con conocimiento de causa y que los UASC, sobre todo los de alto riesgo, reciban apoyo continuo en la gestión de casos, cuidados alternativos y que la búsqueda de las familias continúe tras el retorno</a:t>
            </a:r>
          </a:p>
          <a:p>
            <a:pPr marL="0" indent="0">
              <a:buNone/>
            </a:pPr>
            <a:endParaRPr lang="es-ES_tradnl" b="1" noProof="0" dirty="0"/>
          </a:p>
          <a:p>
            <a:pPr marL="0" indent="0">
              <a:buNone/>
            </a:pPr>
            <a:r>
              <a:rPr lang="es-ES_tradnl" b="1" noProof="0" dirty="0">
                <a:sym typeface="Calibri"/>
              </a:rPr>
              <a:t>Caso 4</a:t>
            </a:r>
          </a:p>
          <a:p>
            <a:r>
              <a:rPr lang="es-ES_tradnl" b="1" noProof="0" dirty="0">
                <a:sym typeface="Calibri"/>
              </a:rPr>
              <a:t>1) Identificación:</a:t>
            </a:r>
          </a:p>
          <a:p>
            <a:pPr lvl="1"/>
            <a:r>
              <a:rPr lang="es-ES_tradnl" noProof="0" dirty="0">
                <a:sym typeface="Calibri"/>
              </a:rPr>
              <a:t>proporcionar información sobre los servicios de gestión de casos, incluidos la BRF y el cuidado alternativo, a las poblaciones desplazadas, con el fin de establecer actividades de divulgación para identificar y registrar a los UASC de forma sistemática lo antes posible</a:t>
            </a:r>
          </a:p>
          <a:p>
            <a:pPr lvl="1"/>
            <a:r>
              <a:rPr lang="es-ES_tradnl" noProof="0" dirty="0">
                <a:sym typeface="Calibri"/>
              </a:rPr>
              <a:t>registro rápido de los UASC, dando prioridad a los que corren mayor riesgo, incluidos los/as bebés y los niños y niñas menores de 5 años. Tomar fotografías de los UASC, de preferencia con la ropa que llevaban puesta durante el vuelo y/o cuando fueron identificados </a:t>
            </a:r>
          </a:p>
          <a:p>
            <a:pPr lvl="1"/>
            <a:r>
              <a:rPr lang="es-ES_tradnl" noProof="0" dirty="0">
                <a:sym typeface="Calibri"/>
              </a:rPr>
              <a:t>tratar de identificar a miembros de la comunidad que puedan conocer o puedan dar más información sobre los/as bebés y niños y niñas pequeños/as no acompañados y separados</a:t>
            </a:r>
          </a:p>
          <a:p>
            <a:pPr lvl="1"/>
            <a:r>
              <a:rPr lang="es-ES_tradnl" noProof="0" dirty="0">
                <a:sym typeface="Calibri"/>
              </a:rPr>
              <a:t>involucrar y/o movilizar a los/as líderes de la comunidad que puedan ayudar a preparar las listas de los UASC y de las/os menores desaparecidos para que sean revisadas y verificadas </a:t>
            </a:r>
          </a:p>
          <a:p>
            <a:pPr lvl="1"/>
            <a:r>
              <a:rPr lang="es-ES_tradnl" noProof="0" dirty="0">
                <a:sym typeface="Calibri"/>
              </a:rPr>
              <a:t>verificar y apoyar las reunificaciones espontáneas, de acuerdo con el interés superior del menor</a:t>
            </a:r>
          </a:p>
          <a:p>
            <a:pPr lvl="1"/>
            <a:r>
              <a:rPr lang="es-ES_tradnl" noProof="0" dirty="0">
                <a:sym typeface="Calibri"/>
              </a:rPr>
              <a:t>plantear a los/as supervisores la necesidad de establecer "puntos de objetos perdidos" en las zonas que acogen a un gran número de personas desplazadas </a:t>
            </a:r>
          </a:p>
          <a:p>
            <a:pPr lvl="1"/>
            <a:r>
              <a:rPr lang="es-ES_tradnl" noProof="0" dirty="0">
                <a:sym typeface="Calibri"/>
              </a:rPr>
              <a:t>dado que la situación sigue siendo caótica, apoyar las medidas de prevención de la separación familiar, incluida la difusión de mensajes de prevención</a:t>
            </a:r>
          </a:p>
          <a:p>
            <a:r>
              <a:rPr lang="es-ES_tradnl" b="1" noProof="0" dirty="0">
                <a:sym typeface="Calibri"/>
              </a:rPr>
              <a:t>2) Otros actores a implicar:</a:t>
            </a:r>
            <a:endParaRPr lang="es-ES_tradnl" b="1" noProof="0" dirty="0"/>
          </a:p>
          <a:p>
            <a:pPr lvl="1"/>
            <a:r>
              <a:rPr lang="es-ES_tradnl" noProof="0" dirty="0">
                <a:sym typeface="Calibri"/>
              </a:rPr>
              <a:t>líderes comunitarios/as, familias, menores niños y niñas, agentes de protección de la infancia, el CICR, personal de escuelas, hospitales, enfermeras y otros</a:t>
            </a:r>
          </a:p>
          <a:p>
            <a:r>
              <a:rPr lang="es-ES_tradnl" b="1" noProof="0" dirty="0">
                <a:sym typeface="Calibri"/>
              </a:rPr>
              <a:t>3) No hacer daño:</a:t>
            </a:r>
          </a:p>
          <a:p>
            <a:pPr lvl="1"/>
            <a:r>
              <a:rPr lang="es-ES_tradnl" noProof="0" dirty="0">
                <a:sym typeface="Calibri"/>
              </a:rPr>
              <a:t>asegurarse de que la información sobre los servicios de gestión de casos y otras ayudas disponibles sea clara y que beneficien a las/os menores vulnerables en general. Trabajar de forma coordinada y activa con otros sectores humanitarios y asegurarse de que las cuestiones relativas a la protección de la infancia se tengan en cuenta</a:t>
            </a:r>
          </a:p>
        </p:txBody>
      </p:sp>
      <p:sp>
        <p:nvSpPr>
          <p:cNvPr id="2" name="Google Shape;725;p48:notes">
            <a:extLst>
              <a:ext uri="{FF2B5EF4-FFF2-40B4-BE49-F238E27FC236}">
                <a16:creationId xmlns:a16="http://schemas.microsoft.com/office/drawing/2014/main" id="{B591EA9D-7DBC-6AFF-9C21-282E0CCBD81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20</a:t>
            </a:fld>
            <a:endParaRPr lang="en-US" sz="1200" dirty="0">
              <a:latin typeface="+mn-lt"/>
            </a:endParaRPr>
          </a:p>
        </p:txBody>
      </p:sp>
    </p:spTree>
    <p:extLst>
      <p:ext uri="{BB962C8B-B14F-4D97-AF65-F5344CB8AC3E}">
        <p14:creationId xmlns:p14="http://schemas.microsoft.com/office/powerpoint/2010/main" val="161816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5" name="Google Shape;485;p15: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499F5236-B469-202A-678F-E65609EDE95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809EE09-AADF-A486-FBC8-32B9A6F6D57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21</a:t>
            </a:fld>
            <a:endParaRPr lang="en-US" sz="1200"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500" name="Google Shape;500;p16: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Como ya hemos comentado, las/os menores en situación de riesgo a veces necesitan apoyo inmediato tras la identificación y el registro, con el fin de abordar de manera urgente los problemas de protección que se hayan detectado</a:t>
            </a:r>
          </a:p>
          <a:p>
            <a:r>
              <a:rPr lang="es-ES_tradnl" noProof="0" dirty="0">
                <a:sym typeface="Calibri"/>
              </a:rPr>
              <a:t>Esto también aplica a las/os menores separados de sus familias </a:t>
            </a:r>
          </a:p>
          <a:p>
            <a:r>
              <a:rPr lang="es-ES_tradnl" noProof="0" dirty="0">
                <a:sym typeface="Calibri"/>
              </a:rPr>
              <a:t>A veces es necesario prestar apoyo inmediato antes de que pueda hacerse una evaluación completa del menor o las/os menores</a:t>
            </a:r>
          </a:p>
          <a:p>
            <a:r>
              <a:rPr lang="es-ES_tradnl" noProof="0" dirty="0">
                <a:sym typeface="Calibri"/>
              </a:rPr>
              <a:t>En tales circunstancias, se debe llevar a cabo una evaluación exhaustiva lo antes posible (en un plazo máximo de 48 horas) y elaborar un plan de caso</a:t>
            </a:r>
          </a:p>
          <a:p>
            <a:r>
              <a:rPr lang="es-ES_tradnl" noProof="0" dirty="0">
                <a:sym typeface="Calibri"/>
              </a:rPr>
              <a:t>Al final de esta sesión, los participantes deberán ser capaces de:</a:t>
            </a:r>
            <a:endParaRPr lang="es-ES_tradnl" noProof="0" dirty="0"/>
          </a:p>
          <a:p>
            <a:r>
              <a:rPr lang="es-ES_tradnl" noProof="0" dirty="0">
                <a:sym typeface="Calibri"/>
              </a:rPr>
              <a:t>Leer los objetivos de aprendizaje</a:t>
            </a:r>
            <a:endParaRPr lang="es-ES_tradnl" noProof="0" dirty="0"/>
          </a:p>
          <a:p>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C1481743-34A0-95A2-622E-04E9AA2D1F1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D826B85-E459-6264-0EDB-9FF745B8E52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22</a:t>
            </a:fld>
            <a:endParaRPr lang="en-US" sz="12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5" name="Google Shape;515;p17:notes"/>
          <p:cNvSpPr txBox="1">
            <a:spLocks noGrp="1"/>
          </p:cNvSpPr>
          <p:nvPr>
            <p:ph type="body" idx="1"/>
          </p:nvPr>
        </p:nvSpPr>
        <p:spPr/>
        <p:txBody>
          <a:bodyPr/>
          <a:lstStyle/>
          <a:p>
            <a:pPr marL="0" indent="0">
              <a:buNone/>
            </a:pPr>
            <a:r>
              <a:rPr lang="es-ES_tradnl" b="1" noProof="0" dirty="0">
                <a:sym typeface="Calibri"/>
              </a:rPr>
              <a:t>DEBATE GENERAL</a:t>
            </a:r>
          </a:p>
          <a:p>
            <a:r>
              <a:rPr lang="es-ES_tradnl" i="1" noProof="0" dirty="0">
                <a:sym typeface="Calibri"/>
              </a:rPr>
              <a:t>¿Cuáles podrían ser algunas de las necesidades que tengan menores no acompañados y separados (o en riesgo de estarlo) que requieran apoyo inmediato, por ejemplo, en familias vulnerables o cuando corren peligro en su familia? </a:t>
            </a:r>
          </a:p>
          <a:p>
            <a:pPr lvl="1"/>
            <a:r>
              <a:rPr lang="es-ES_tradnl" noProof="0" dirty="0">
                <a:sym typeface="Calibri"/>
              </a:rPr>
              <a:t>Cuidados alternativos</a:t>
            </a:r>
            <a:endParaRPr lang="es-ES_tradnl" noProof="0" dirty="0"/>
          </a:p>
          <a:p>
            <a:pPr lvl="1"/>
            <a:r>
              <a:rPr lang="es-ES_tradnl" noProof="0" dirty="0">
                <a:sym typeface="Calibri"/>
              </a:rPr>
              <a:t>Posible separación de los cuidadores y reubicación de emergencia de menores en situación de riesgo inminente debido a maltrato, violencia o explotación (en circunstancias excepcionales)</a:t>
            </a:r>
          </a:p>
          <a:p>
            <a:pPr lvl="1"/>
            <a:r>
              <a:rPr lang="es-ES_tradnl" noProof="0" dirty="0">
                <a:sym typeface="Calibri"/>
              </a:rPr>
              <a:t>Ayudas y/o recursos para las familias de acogida para evitar separaciones adicionales y/o secundarias</a:t>
            </a:r>
          </a:p>
          <a:p>
            <a:pPr lvl="1"/>
            <a:r>
              <a:rPr lang="es-ES_tradnl" noProof="0" dirty="0">
                <a:sym typeface="Calibri"/>
              </a:rPr>
              <a:t>Registro de información básica para el rastreo</a:t>
            </a:r>
          </a:p>
          <a:p>
            <a:pPr lvl="1"/>
            <a:r>
              <a:rPr lang="es-ES_tradnl" noProof="0" dirty="0">
                <a:sym typeface="Calibri"/>
              </a:rPr>
              <a:t>BRF inmediata y/o restablecimiento del contacto familiar para (p. ej.): </a:t>
            </a:r>
          </a:p>
          <a:p>
            <a:pPr lvl="2"/>
            <a:r>
              <a:rPr lang="es-ES_tradnl" noProof="0" dirty="0">
                <a:sym typeface="Calibri"/>
              </a:rPr>
              <a:t>menores extraviados/as de forma temporal</a:t>
            </a:r>
          </a:p>
          <a:p>
            <a:pPr lvl="2"/>
            <a:r>
              <a:rPr lang="es-ES_tradnl" noProof="0" dirty="0">
                <a:sym typeface="Calibri"/>
              </a:rPr>
              <a:t>niños y niñas muy pequeños/as</a:t>
            </a:r>
          </a:p>
          <a:p>
            <a:pPr lvl="2"/>
            <a:r>
              <a:rPr lang="es-ES_tradnl" noProof="0" dirty="0">
                <a:sym typeface="Calibri"/>
              </a:rPr>
              <a:t>menores cuyos padres y/o cuidadores puedan ser localizados de forma rápida</a:t>
            </a:r>
          </a:p>
          <a:p>
            <a:pPr lvl="2"/>
            <a:r>
              <a:rPr lang="es-ES_tradnl" noProof="0" dirty="0">
                <a:sym typeface="Calibri"/>
              </a:rPr>
              <a:t>menores en estado de vulnerabilidad extrema</a:t>
            </a:r>
          </a:p>
          <a:p>
            <a:r>
              <a:rPr lang="es-ES_tradnl" i="1" noProof="0" dirty="0">
                <a:sym typeface="Calibri"/>
              </a:rPr>
              <a:t>Más adelante trabajaremos a partir de casos prácticos para los que se requiere ayuda inmediata</a:t>
            </a:r>
          </a:p>
        </p:txBody>
      </p:sp>
      <p:sp>
        <p:nvSpPr>
          <p:cNvPr id="3" name="Slide Image Placeholder 2">
            <a:extLst>
              <a:ext uri="{FF2B5EF4-FFF2-40B4-BE49-F238E27FC236}">
                <a16:creationId xmlns:a16="http://schemas.microsoft.com/office/drawing/2014/main" id="{65A07894-739F-A540-7714-B26E506DA13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717D619-143D-0B3B-6FC3-0E6BE6F85F9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23</a:t>
            </a:fld>
            <a:endParaRPr 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30" name="Google Shape;530;p18: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Puede ser necesario adaptar algunas de las respuestas en función de los servicios disponibles en el contexto en que se encuentre</a:t>
            </a:r>
          </a:p>
          <a:p>
            <a:pPr marL="0" indent="0">
              <a:buNone/>
            </a:pPr>
            <a:r>
              <a:rPr lang="es-ES_tradnl" noProof="0" dirty="0">
                <a:sym typeface="Helvetica Neue"/>
              </a:rPr>
              <a:t>_____________________________________________________________________________</a:t>
            </a:r>
            <a:endParaRPr lang="es-ES_tradnl" noProof="0" dirty="0"/>
          </a:p>
          <a:p>
            <a:endParaRPr lang="es-ES_tradnl" noProof="0" dirty="0"/>
          </a:p>
          <a:p>
            <a:pPr marL="0" indent="0">
              <a:buNone/>
            </a:pPr>
            <a:r>
              <a:rPr lang="es-ES_tradnl" b="1" noProof="0" dirty="0">
                <a:sym typeface="Calibri"/>
              </a:rPr>
              <a:t>ACTIVIDAD EN GRUPO (15 minutos)</a:t>
            </a:r>
          </a:p>
          <a:p>
            <a:r>
              <a:rPr lang="es-ES_tradnl" noProof="0" dirty="0">
                <a:sym typeface="Calibri"/>
              </a:rPr>
              <a:t>Dividir a los participantes en grupos de 2-3 personas</a:t>
            </a:r>
          </a:p>
          <a:p>
            <a:r>
              <a:rPr lang="es-ES_tradnl" i="1" noProof="0" dirty="0">
                <a:sym typeface="Calibri"/>
              </a:rPr>
              <a:t>Trabajar en sus grupos en la </a:t>
            </a:r>
            <a:r>
              <a:rPr lang="es-ES_tradnl" b="1" i="1" noProof="0" dirty="0">
                <a:sym typeface="Calibri"/>
              </a:rPr>
              <a:t>página 9-10 del Cuaderno de ejercicios: </a:t>
            </a:r>
            <a:r>
              <a:rPr lang="es-ES_tradnl" b="1" i="1" noProof="0" dirty="0"/>
              <a:t>Acciones de respuesta</a:t>
            </a:r>
          </a:p>
          <a:p>
            <a:r>
              <a:rPr lang="es-ES_tradnl" i="1" noProof="0" dirty="0">
                <a:sym typeface="Calibri"/>
              </a:rPr>
              <a:t>Seleccionar las acciones que correspondan a cada escenario junto con el procedimiento de consentimiento informado y asentimiento (tal como se discutió en la sesión anterior)</a:t>
            </a:r>
          </a:p>
          <a:p>
            <a:r>
              <a:rPr lang="es-ES_tradnl" i="1" noProof="0" dirty="0">
                <a:sym typeface="Calibri"/>
              </a:rPr>
              <a:t>Si creemos que faltan acciones importantes o tenemos algo que añadir, podemos escribirlo en las casillas adicionales</a:t>
            </a:r>
          </a:p>
          <a:p>
            <a:pPr marL="0" indent="0">
              <a:buNone/>
            </a:pPr>
            <a:endParaRPr lang="es-ES_tradnl" i="1" noProof="0" dirty="0">
              <a:sym typeface="Calibri"/>
            </a:endParaRPr>
          </a:p>
          <a:p>
            <a:pPr marL="0" indent="0">
              <a:buNone/>
            </a:pPr>
            <a:r>
              <a:rPr lang="es-ES_tradnl" b="1" noProof="0" dirty="0">
                <a:sym typeface="Calibri"/>
              </a:rPr>
              <a:t>DEBATE GENERAL (15 minutos)</a:t>
            </a:r>
          </a:p>
          <a:p>
            <a:r>
              <a:rPr lang="es-ES_tradnl" noProof="0" dirty="0">
                <a:sym typeface="Calibri"/>
              </a:rPr>
              <a:t>Invitar a los distintos grupos a hacer aportes y a debatir</a:t>
            </a:r>
          </a:p>
          <a:p>
            <a:r>
              <a:rPr lang="es-ES_tradnl" noProof="0" dirty="0">
                <a:sym typeface="Calibri"/>
              </a:rPr>
              <a:t>Complementarlo con las respuestas de las páginas siguientes</a:t>
            </a:r>
            <a:endParaRPr lang="es-ES_tradnl" b="1" noProof="0" dirty="0">
              <a:sym typeface="Calibri"/>
            </a:endParaRPr>
          </a:p>
          <a:p>
            <a:r>
              <a:rPr lang="es-ES_tradnl" i="1" noProof="0" dirty="0">
                <a:sym typeface="Calibri"/>
              </a:rPr>
              <a:t>Cada uno de nosotros/as puede tener opiniones/visiones distintas sobre la idoneidad a la hora de evaluar las modalidades de cuidado para cada escenario</a:t>
            </a:r>
          </a:p>
          <a:p>
            <a:r>
              <a:rPr lang="es-ES_tradnl" i="1" noProof="0" dirty="0">
                <a:sym typeface="Calibri"/>
              </a:rPr>
              <a:t>Por esta razón, es útil disponer de criterios fijos comunes para la evaluación</a:t>
            </a:r>
          </a:p>
          <a:p>
            <a:r>
              <a:rPr lang="es-ES_tradnl" i="1" noProof="0" dirty="0">
                <a:sym typeface="Calibri"/>
              </a:rPr>
              <a:t>¿Alguien ha utilizado una herramienta de este tipo y/o tiene ideas sobre lo que debería incluirse?</a:t>
            </a:r>
            <a:endParaRPr lang="es-ES_tradnl" noProof="0" dirty="0">
              <a:sym typeface="Calibri"/>
            </a:endParaRPr>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pPr marL="914400" lvl="2" indent="0">
              <a:buNone/>
            </a:pPr>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 </a:t>
            </a:r>
            <a:endParaRPr lang="es-ES_tradnl" b="1" noProof="0" dirty="0"/>
          </a:p>
        </p:txBody>
      </p:sp>
      <p:sp>
        <p:nvSpPr>
          <p:cNvPr id="3" name="Slide Image Placeholder 2">
            <a:extLst>
              <a:ext uri="{FF2B5EF4-FFF2-40B4-BE49-F238E27FC236}">
                <a16:creationId xmlns:a16="http://schemas.microsoft.com/office/drawing/2014/main" id="{ACD6D01F-550C-2247-A928-A31C420ED4F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18A93E0-9551-95A7-91E0-FF32447F43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24</a:t>
            </a:fld>
            <a:endParaRPr 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30" name="Google Shape;530;p18: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RESPUESTAS </a:t>
            </a:r>
          </a:p>
          <a:p>
            <a:pPr marL="0" indent="0">
              <a:buNone/>
            </a:pPr>
            <a:r>
              <a:rPr lang="es-ES_tradnl" b="1" noProof="0" dirty="0">
                <a:sym typeface="Calibri"/>
              </a:rPr>
              <a:t>Marco</a:t>
            </a:r>
          </a:p>
          <a:p>
            <a:r>
              <a:rPr lang="es-ES_tradnl" noProof="0" dirty="0">
                <a:sym typeface="Calibri"/>
              </a:rPr>
              <a:t>Marco es un niño no acompañado que espera que su familia llegue pronto. Es necesario:</a:t>
            </a:r>
          </a:p>
          <a:p>
            <a:pPr lvl="1"/>
            <a:r>
              <a:rPr lang="es-ES_tradnl" noProof="0" dirty="0">
                <a:sym typeface="Calibri"/>
              </a:rPr>
              <a:t>cuidados alternativos: la primera opción es asignarle una familia de acogida de su comunidad, siempre que se garantice su permanencia en el mismo lugar, O cuidados temporales en un centro asistencial</a:t>
            </a:r>
          </a:p>
          <a:p>
            <a:pPr lvl="1"/>
            <a:r>
              <a:rPr lang="es-ES_tradnl" noProof="0" dirty="0">
                <a:sym typeface="Calibri"/>
              </a:rPr>
              <a:t>que se le ofrezca seguridad y tranquilidad</a:t>
            </a:r>
          </a:p>
          <a:p>
            <a:pPr lvl="1"/>
            <a:r>
              <a:rPr lang="es-ES_tradnl" noProof="0" dirty="0">
                <a:sym typeface="Calibri"/>
              </a:rPr>
              <a:t>remitirla a servicios de BRF de forma urgente</a:t>
            </a:r>
          </a:p>
          <a:p>
            <a:pPr lvl="1"/>
            <a:r>
              <a:rPr lang="es-ES_tradnl" noProof="0" dirty="0">
                <a:sym typeface="Calibri"/>
              </a:rPr>
              <a:t>obtener el asentimiento informado de Marco y el consentimiento informado del asistente social (a menos que esté presente un miembro de confianza de su comunidad)</a:t>
            </a:r>
          </a:p>
          <a:p>
            <a:pPr marL="0" indent="0">
              <a:buNone/>
            </a:pPr>
            <a:endParaRPr lang="es-ES_tradnl" b="1" noProof="0" dirty="0">
              <a:sym typeface="Calibri"/>
            </a:endParaRPr>
          </a:p>
          <a:p>
            <a:pPr marL="0" indent="0">
              <a:buNone/>
            </a:pPr>
            <a:r>
              <a:rPr lang="es-ES_tradnl" b="1" noProof="0" dirty="0">
                <a:sym typeface="Calibri"/>
              </a:rPr>
              <a:t>Jasmine</a:t>
            </a:r>
          </a:p>
          <a:p>
            <a:r>
              <a:rPr lang="es-ES_tradnl" noProof="0" dirty="0">
                <a:sym typeface="Calibri"/>
              </a:rPr>
              <a:t>Jasmine es una menor no acompañada que parece correr riesgo inmediato al cuidado de sus padres, además de ser vulnerable porque tiene problemas de aprendizaje y está embarazada:</a:t>
            </a:r>
          </a:p>
          <a:p>
            <a:pPr lvl="1"/>
            <a:r>
              <a:rPr lang="es-ES_tradnl" noProof="0" dirty="0">
                <a:sym typeface="Calibri"/>
              </a:rPr>
              <a:t>cuidados alternativos: entrevista, teniendo en cuenta sus necesidades comunicativas, si es necesario, para averiguar si tiene otros familiares que puedan cuidarla de forma segura y con los que se sienta segura</a:t>
            </a:r>
          </a:p>
          <a:p>
            <a:pPr lvl="2"/>
            <a:r>
              <a:rPr lang="es-ES_tradnl" noProof="0" dirty="0">
                <a:sym typeface="Calibri"/>
              </a:rPr>
              <a:t>si no es así, proporcionar atención temporal en una casa segura, en un lugar seguro, protegido y secreto si está disponible</a:t>
            </a:r>
          </a:p>
          <a:p>
            <a:pPr lvl="2"/>
            <a:r>
              <a:rPr lang="es-ES_tradnl" noProof="0" dirty="0">
                <a:sym typeface="Calibri"/>
              </a:rPr>
              <a:t>si no se dispone de un centro de este tipo, realizar una evaluación de riesgos para identificar otra solución, ya sea con un cuidador adulto o con un centro de atención (que puede tener que estar en un lugar distinto al de su familia)</a:t>
            </a:r>
          </a:p>
          <a:p>
            <a:pPr lvl="1"/>
            <a:r>
              <a:rPr lang="es-ES_tradnl" noProof="0" dirty="0">
                <a:sym typeface="Calibri"/>
              </a:rPr>
              <a:t>atención primaria psicológica y apoyo psicosocial inmediatos</a:t>
            </a:r>
          </a:p>
          <a:p>
            <a:pPr lvl="1"/>
            <a:r>
              <a:rPr lang="es-ES_tradnl" noProof="0" dirty="0">
                <a:sym typeface="Calibri"/>
              </a:rPr>
              <a:t>remisión médica: atención y apoyo prenatales</a:t>
            </a:r>
          </a:p>
          <a:p>
            <a:pPr lvl="1"/>
            <a:r>
              <a:rPr lang="es-ES_tradnl" noProof="0" dirty="0">
                <a:sym typeface="Calibri"/>
              </a:rPr>
              <a:t>puede ser necesario remitirla al equipo de violencia sexual y de género en función de la información que revele, pero a menos que se identifique una necesidad urgente, puede ser algo que se aborde una vez que haya recibido atención inmediata y se hayan resuelto sus necesidades físicas</a:t>
            </a:r>
          </a:p>
          <a:p>
            <a:pPr lvl="1"/>
            <a:r>
              <a:rPr lang="es-ES_tradnl" noProof="0" dirty="0">
                <a:sym typeface="Calibri"/>
              </a:rPr>
              <a:t>consentimiento informado de Jasmine y consentimiento informado del asistente social (debido a sus dificultades de aprendizaje)</a:t>
            </a:r>
          </a:p>
          <a:p>
            <a:pPr lvl="1"/>
            <a:r>
              <a:rPr lang="es-ES_tradnl" noProof="0" dirty="0">
                <a:sym typeface="Calibri"/>
              </a:rPr>
              <a:t>las dificultades de aprendizaje afectan el modo en que una persona procesa la información y se comunica. Esto significa que puede tener dificultades para comprender información nueva o compleja, desarrollar nuevas habilidades o desenvolverse de forma independiente. Una discapacidad de aprendizaje puede ser leve, moderada o grave, por lo que es importante no hacer suposiciones sobre su capacidad antes de conocer al menor</a:t>
            </a:r>
          </a:p>
          <a:p>
            <a:pPr lvl="1"/>
            <a:endParaRPr lang="es-ES_tradnl" noProof="0" dirty="0"/>
          </a:p>
          <a:p>
            <a:pPr marL="0" indent="0">
              <a:buNone/>
            </a:pPr>
            <a:r>
              <a:rPr lang="es-ES_tradnl" b="1" noProof="0" dirty="0">
                <a:sym typeface="Calibri"/>
              </a:rPr>
              <a:t>Amira</a:t>
            </a:r>
          </a:p>
          <a:p>
            <a:r>
              <a:rPr lang="es-ES_tradnl" noProof="0" dirty="0">
                <a:sym typeface="Calibri"/>
              </a:rPr>
              <a:t>Amira es una niña no acompañada que sobrevivió a un terremoto y desconoce el paradero de su familia:</a:t>
            </a:r>
          </a:p>
          <a:p>
            <a:pPr lvl="1"/>
            <a:r>
              <a:rPr lang="es-ES_tradnl" noProof="0" dirty="0">
                <a:sym typeface="Calibri"/>
              </a:rPr>
              <a:t>cuidados alternativos: primera opción, tratar de identificar a algún miembro del núcleo familiar extenso o amigos/as cercanos de la familia que puedan cuidar a Amira:</a:t>
            </a:r>
          </a:p>
          <a:p>
            <a:pPr lvl="2"/>
            <a:r>
              <a:rPr lang="es-ES_tradnl" noProof="0" dirty="0">
                <a:sym typeface="Calibri"/>
              </a:rPr>
              <a:t>la siguiente opción de cuidado sería la acogida temporal y/o intermediaria, como último recurso, la acogida residencial de urgencia mientras se busca una modalidad de acogida familiar</a:t>
            </a:r>
          </a:p>
          <a:p>
            <a:pPr lvl="1"/>
            <a:r>
              <a:rPr lang="es-ES_tradnl" noProof="0" dirty="0">
                <a:sym typeface="Calibri"/>
              </a:rPr>
              <a:t>atención primaria psicológica y remisión al equipo SMAPS si está disponible o a un asistente social con experiencia para apoyo 1:1</a:t>
            </a:r>
          </a:p>
          <a:p>
            <a:pPr lvl="1"/>
            <a:r>
              <a:rPr lang="es-ES_tradnl" noProof="0" dirty="0">
                <a:sym typeface="Calibri"/>
              </a:rPr>
              <a:t>registro o solicitud de BRF urgente</a:t>
            </a:r>
          </a:p>
          <a:p>
            <a:pPr lvl="1"/>
            <a:r>
              <a:rPr lang="es-ES_tradnl" noProof="0" dirty="0">
                <a:sym typeface="Calibri"/>
              </a:rPr>
              <a:t>asentimiento informado de Amira y consentimiento informado del asistente social</a:t>
            </a:r>
          </a:p>
          <a:p>
            <a:pPr lvl="2"/>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 </a:t>
            </a:r>
            <a:endParaRPr lang="es-ES_tradnl" b="1" noProof="0" dirty="0"/>
          </a:p>
        </p:txBody>
      </p:sp>
      <p:sp>
        <p:nvSpPr>
          <p:cNvPr id="2" name="Google Shape;725;p48:notes">
            <a:extLst>
              <a:ext uri="{FF2B5EF4-FFF2-40B4-BE49-F238E27FC236}">
                <a16:creationId xmlns:a16="http://schemas.microsoft.com/office/drawing/2014/main" id="{B790C6B6-1006-B0AE-70CB-862C5C4CC2A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25</a:t>
            </a:fld>
            <a:endParaRPr lang="en-US" sz="1200" dirty="0">
              <a:latin typeface="+mn-lt"/>
            </a:endParaRPr>
          </a:p>
        </p:txBody>
      </p:sp>
    </p:spTree>
    <p:extLst>
      <p:ext uri="{BB962C8B-B14F-4D97-AF65-F5344CB8AC3E}">
        <p14:creationId xmlns:p14="http://schemas.microsoft.com/office/powerpoint/2010/main" val="777187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30" name="Google Shape;530;p18: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Pareja</a:t>
            </a:r>
          </a:p>
          <a:p>
            <a:r>
              <a:rPr lang="es-ES_tradnl" noProof="0" dirty="0">
                <a:sym typeface="Calibri"/>
              </a:rPr>
              <a:t>Pareja con cinco hijos. Los dos hermanos son niños separados que están al cuidado del núcleo familiar extenso. Es necesario:</a:t>
            </a:r>
          </a:p>
          <a:p>
            <a:pPr lvl="1"/>
            <a:r>
              <a:rPr lang="es-ES_tradnl" noProof="0" dirty="0">
                <a:sym typeface="Calibri"/>
              </a:rPr>
              <a:t>cuidados alternativos: la primera opción es que los niños permanezcan con estos cuidadores si es lo que quieren hacer</a:t>
            </a:r>
          </a:p>
          <a:p>
            <a:pPr lvl="1"/>
            <a:r>
              <a:rPr lang="es-ES_tradnl" noProof="0" dirty="0">
                <a:sym typeface="Calibri"/>
              </a:rPr>
              <a:t>entrevistar a los niños por separado y en privado para averiguar si desean permanecer en esta modalidad de cuidado:</a:t>
            </a:r>
          </a:p>
          <a:p>
            <a:pPr lvl="2"/>
            <a:r>
              <a:rPr lang="es-ES_tradnl" noProof="0" dirty="0">
                <a:sym typeface="Calibri"/>
              </a:rPr>
              <a:t>en caso afirmativo, entrevistar a los cuidadores utilizando una herramienta de evaluación rápida como la "</a:t>
            </a:r>
            <a:r>
              <a:rPr lang="es-ES_tradnl" noProof="0" dirty="0" err="1">
                <a:sym typeface="Calibri"/>
              </a:rPr>
              <a:t>Family-Based</a:t>
            </a:r>
            <a:r>
              <a:rPr lang="es-ES_tradnl" noProof="0" dirty="0">
                <a:sym typeface="Calibri"/>
              </a:rPr>
              <a:t> Care Rapid </a:t>
            </a:r>
            <a:r>
              <a:rPr lang="es-ES_tradnl" noProof="0" dirty="0" err="1">
                <a:sym typeface="Calibri"/>
              </a:rPr>
              <a:t>Assessment</a:t>
            </a:r>
            <a:r>
              <a:rPr lang="es-ES_tradnl" noProof="0" dirty="0">
                <a:sym typeface="Calibri"/>
              </a:rPr>
              <a:t> Tool (</a:t>
            </a:r>
            <a:r>
              <a:rPr lang="es-ES_tradnl" noProof="0" dirty="0" err="1">
                <a:sym typeface="Calibri"/>
              </a:rPr>
              <a:t>Sample</a:t>
            </a:r>
            <a:r>
              <a:rPr lang="es-ES_tradnl" noProof="0" dirty="0">
                <a:sym typeface="Calibri"/>
              </a:rPr>
              <a:t>)"</a:t>
            </a:r>
          </a:p>
          <a:p>
            <a:pPr lvl="2"/>
            <a:r>
              <a:rPr lang="es-ES_tradnl" noProof="0" dirty="0">
                <a:sym typeface="Calibri"/>
              </a:rPr>
              <a:t>asegurarse de que la familia está dispuesta a que se supervise el régimen de acogida de forma periódica y que tiene clara que la reunificación familiar es el objetivo final</a:t>
            </a:r>
          </a:p>
          <a:p>
            <a:pPr lvl="1"/>
            <a:r>
              <a:rPr lang="es-ES_tradnl" noProof="0" dirty="0">
                <a:sym typeface="Calibri"/>
              </a:rPr>
              <a:t>si la evaluación indica que la situación es segura y que lo mejor para los niños es que permanezcan con sus cuidadores, hay que garantizar que la familia pueda sostener a todos los niños, por ejemplo:</a:t>
            </a:r>
          </a:p>
          <a:p>
            <a:pPr lvl="2"/>
            <a:r>
              <a:rPr lang="es-ES_tradnl" noProof="0" dirty="0">
                <a:sym typeface="Calibri"/>
              </a:rPr>
              <a:t>ayudar a los cuidadores a acceder a raciones adicionales y otras ayudas en función del aumento en el tamaño de la familia</a:t>
            </a:r>
          </a:p>
          <a:p>
            <a:pPr lvl="2"/>
            <a:r>
              <a:rPr lang="es-ES_tradnl" noProof="0" dirty="0">
                <a:sym typeface="Calibri"/>
              </a:rPr>
              <a:t>proporcionar ayuda de emergencia (discreta), como alimentos y artículos no alimentarios, para cubrir el periodo hasta que se disponga de esta ayuda adicional</a:t>
            </a:r>
          </a:p>
          <a:p>
            <a:pPr lvl="2"/>
            <a:r>
              <a:rPr lang="es-ES_tradnl" noProof="0" dirty="0">
                <a:sym typeface="Calibri"/>
              </a:rPr>
              <a:t>registrar las modalidades de cuidado alternativo y organizar una evaluación exhaustiva para la gestión del caso</a:t>
            </a:r>
          </a:p>
          <a:p>
            <a:pPr lvl="1"/>
            <a:r>
              <a:rPr lang="es-ES_tradnl" noProof="0" dirty="0">
                <a:sym typeface="Calibri"/>
              </a:rPr>
              <a:t>si los niños no desean permanecer con los cuidadores actuales o se considera que no redunda en su interés superior, la siguiente opción sería encontrar un cuidador de acogida temporal y/o intermediaria</a:t>
            </a:r>
          </a:p>
          <a:p>
            <a:pPr lvl="2"/>
            <a:r>
              <a:rPr lang="es-ES_tradnl" noProof="0" dirty="0">
                <a:sym typeface="Calibri"/>
              </a:rPr>
              <a:t>registro o solicitud de BRF</a:t>
            </a:r>
          </a:p>
          <a:p>
            <a:pPr lvl="2"/>
            <a:r>
              <a:rPr lang="es-ES_tradnl" noProof="0" dirty="0">
                <a:sym typeface="Calibri"/>
              </a:rPr>
              <a:t>asentimiento informado del niño mayor y consentimiento informado de los cuidadores. la búsqueda de la familia y la reunificación deben iniciarse de manera inmediata, si redunda en el interés superior de los niños</a:t>
            </a:r>
          </a:p>
        </p:txBody>
      </p:sp>
      <p:sp>
        <p:nvSpPr>
          <p:cNvPr id="2" name="Google Shape;725;p48:notes">
            <a:extLst>
              <a:ext uri="{FF2B5EF4-FFF2-40B4-BE49-F238E27FC236}">
                <a16:creationId xmlns:a16="http://schemas.microsoft.com/office/drawing/2014/main" id="{F7B299DA-BD60-B45F-FD09-2C3EAB3C07B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26</a:t>
            </a:fld>
            <a:endParaRPr lang="en-US" sz="1200" dirty="0">
              <a:latin typeface="+mn-lt"/>
            </a:endParaRPr>
          </a:p>
        </p:txBody>
      </p:sp>
    </p:spTree>
    <p:extLst>
      <p:ext uri="{BB962C8B-B14F-4D97-AF65-F5344CB8AC3E}">
        <p14:creationId xmlns:p14="http://schemas.microsoft.com/office/powerpoint/2010/main" val="250234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8" name="Google Shape;548;p19:notes"/>
          <p:cNvSpPr txBox="1">
            <a:spLocks noGrp="1"/>
          </p:cNvSpPr>
          <p:nvPr>
            <p:ph type="body" idx="1"/>
          </p:nvPr>
        </p:nvSpPr>
        <p:spPr/>
        <p:txBody>
          <a:bodyPr/>
          <a:lstStyle/>
          <a:p>
            <a:pPr marL="0" indent="0">
              <a:buNone/>
            </a:pPr>
            <a:r>
              <a:rPr lang="es-ES_tradnl" b="1" noProof="0" dirty="0">
                <a:sym typeface="Calibri"/>
              </a:rPr>
              <a:t>ADAPTAR AL CONTEXTO</a:t>
            </a:r>
            <a:endParaRPr lang="es-ES_tradnl" b="1" noProof="0" dirty="0"/>
          </a:p>
          <a:p>
            <a:r>
              <a:rPr lang="es-ES_tradnl" noProof="0" dirty="0">
                <a:sym typeface="Calibri"/>
              </a:rPr>
              <a:t>Eliminar esta diapositiva si los asistentes sociales no son responsables de realizar evaluaciones rápidas de los cuidados familiares en su contexto </a:t>
            </a:r>
          </a:p>
          <a:p>
            <a:r>
              <a:rPr lang="es-ES_tradnl" noProof="0" dirty="0">
                <a:sym typeface="Calibri"/>
              </a:rPr>
              <a:t>Si ya existe una herramienta contextualizada, sustituir la herramienta de muestra del cuaderno de ejercicios por la herramienta que se utilice en ese contexto</a:t>
            </a:r>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noProof="0" dirty="0">
              <a:sym typeface="Calibri"/>
            </a:endParaRPr>
          </a:p>
          <a:p>
            <a:pPr marL="0" indent="0">
              <a:buNone/>
            </a:pPr>
            <a:r>
              <a:rPr lang="es-ES_tradnl" b="1" noProof="0" dirty="0">
                <a:sym typeface="Calibri"/>
              </a:rPr>
              <a:t>EXPLICAR:</a:t>
            </a:r>
          </a:p>
          <a:p>
            <a:r>
              <a:rPr lang="es-ES_tradnl" noProof="0" dirty="0">
                <a:sym typeface="Calibri"/>
              </a:rPr>
              <a:t>Consultar </a:t>
            </a:r>
            <a:r>
              <a:rPr lang="es-ES_tradnl" b="1" noProof="0" dirty="0">
                <a:sym typeface="Calibri"/>
              </a:rPr>
              <a:t>la página 11 del Cuaderno de ejercicios: Atención familiar - Herramienta de evaluación rápida (Muestra)</a:t>
            </a:r>
          </a:p>
          <a:p>
            <a:r>
              <a:rPr lang="es-ES_tradnl" noProof="0" dirty="0">
                <a:sym typeface="Calibri"/>
              </a:rPr>
              <a:t>Comentar nuestra experiencia con el uso de esta herramienta u otra similar </a:t>
            </a:r>
          </a:p>
          <a:p>
            <a:r>
              <a:rPr lang="es-ES_tradnl" i="1" noProof="0" dirty="0">
                <a:sym typeface="Calibri"/>
              </a:rPr>
              <a:t>Esta herramienta puede utilizarse cuando se requieran cuidados familiares como apoyo inmediato. ¿Hemos visto algún caso en el que se requiera como forma de apoyo inmediato?</a:t>
            </a:r>
            <a:endParaRPr lang="es-ES_tradnl" i="1" noProof="0" dirty="0"/>
          </a:p>
          <a:p>
            <a:r>
              <a:rPr lang="es-ES_tradnl" i="1" noProof="0" dirty="0">
                <a:sym typeface="Calibri"/>
              </a:rPr>
              <a:t>Es un requisito previo que los responsables de la gestión de casos de protección de menores tengan acceso a una serie de opciones de cuidado alternativo temporal y de emergencia para:</a:t>
            </a:r>
          </a:p>
          <a:p>
            <a:pPr lvl="1"/>
            <a:r>
              <a:rPr lang="es-ES_tradnl" i="1" noProof="0" dirty="0">
                <a:sym typeface="Calibri"/>
              </a:rPr>
              <a:t>menores sin cuidadores adultos </a:t>
            </a:r>
          </a:p>
          <a:p>
            <a:pPr lvl="1"/>
            <a:r>
              <a:rPr lang="es-ES_tradnl" i="1" noProof="0" dirty="0">
                <a:sym typeface="Calibri"/>
              </a:rPr>
              <a:t>menores a las/os que hay que retirar de forma urgente de la modalidad de acogida (cuando se considera que la acogida no responde a su interés superior) </a:t>
            </a:r>
          </a:p>
          <a:p>
            <a:r>
              <a:rPr lang="es-ES_tradnl" i="1" noProof="0" dirty="0">
                <a:sym typeface="Calibri"/>
              </a:rPr>
              <a:t>Hemos mencionado varios tipos de cuidados alternativos. ¿Esto significa que los asistentes sociales serán responsables de establecerlos y/o gestionarlos en su totalidad? Si no es así, ¿por qué es importante conocerlos? </a:t>
            </a:r>
          </a:p>
          <a:p>
            <a:pPr lvl="1"/>
            <a:r>
              <a:rPr lang="es-ES_tradnl" i="1" noProof="0" dirty="0">
                <a:sym typeface="Calibri"/>
              </a:rPr>
              <a:t>En algunos entornos, los asistentes sociales participan en la creación de programas de acogida, incluida la selección y evaluación de cuidadores y la reubicación y/o seguimiento de las/os menores</a:t>
            </a:r>
          </a:p>
          <a:p>
            <a:pPr lvl="1"/>
            <a:r>
              <a:rPr lang="es-ES_tradnl" i="1" noProof="0" dirty="0">
                <a:sym typeface="Calibri"/>
              </a:rPr>
              <a:t>Aunque los asistentes sociales no estén implicados de forma directa, es importante saber qué tipos de cuidados alternativos se necesitan y cómo deben establecerse para defender y promover normas de calidad y buenas prácticas  </a:t>
            </a:r>
          </a:p>
          <a:p>
            <a:endParaRPr lang="es-ES_tradnl" noProof="0" dirty="0"/>
          </a:p>
        </p:txBody>
      </p:sp>
      <p:sp>
        <p:nvSpPr>
          <p:cNvPr id="3" name="Slide Image Placeholder 2">
            <a:extLst>
              <a:ext uri="{FF2B5EF4-FFF2-40B4-BE49-F238E27FC236}">
                <a16:creationId xmlns:a16="http://schemas.microsoft.com/office/drawing/2014/main" id="{5A6E46C8-0C43-386F-9DC5-CD88CEAA742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DCD215-436D-2E06-5350-870077EA665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27</a:t>
            </a:fld>
            <a:endParaRPr lang="en-US" sz="1200" dirty="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8" name="Google Shape;588;p20: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Adaptar las opciones en función de lo que haya disponible y de lo que esté previsto en su contexto</a:t>
            </a:r>
          </a:p>
          <a:p>
            <a:r>
              <a:rPr lang="es-ES_tradnl" noProof="0" dirty="0">
                <a:sym typeface="Calibri"/>
              </a:rPr>
              <a:t>Cuando corresponda, facilitar un debate general para conversar acerca de:</a:t>
            </a:r>
          </a:p>
          <a:p>
            <a:pPr lvl="1"/>
            <a:r>
              <a:rPr lang="es-ES_tradnl" noProof="0" dirty="0">
                <a:sym typeface="Calibri"/>
              </a:rPr>
              <a:t>cualquier carencia/deficiencia en las opciones de atención de urgencia </a:t>
            </a:r>
          </a:p>
          <a:p>
            <a:pPr lvl="1"/>
            <a:r>
              <a:rPr lang="es-ES_tradnl" noProof="0" dirty="0">
                <a:sym typeface="Calibri"/>
              </a:rPr>
              <a:t>posibles soluciones</a:t>
            </a:r>
          </a:p>
          <a:p>
            <a:pPr lvl="1"/>
            <a:r>
              <a:rPr lang="es-ES_tradnl" noProof="0" dirty="0">
                <a:sym typeface="Calibri"/>
              </a:rPr>
              <a:t>riesgos asociados a las opciones de emergencia disponibles (o derivados de su ausencia)</a:t>
            </a:r>
          </a:p>
          <a:p>
            <a:pPr lvl="1"/>
            <a:r>
              <a:rPr lang="es-ES_tradnl" noProof="0" dirty="0">
                <a:sym typeface="Calibri"/>
              </a:rPr>
              <a:t>formas de afrontar estos riesgos</a:t>
            </a:r>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pPr marL="0" indent="0">
              <a:buNone/>
            </a:pPr>
            <a:endParaRPr lang="es-ES_tradnl" noProof="0" dirty="0">
              <a:sym typeface="Calibri"/>
            </a:endParaRPr>
          </a:p>
          <a:p>
            <a:pPr marL="0" indent="0">
              <a:buNone/>
            </a:pPr>
            <a:r>
              <a:rPr lang="es-ES_tradnl" b="1" noProof="0" dirty="0">
                <a:sym typeface="Calibri"/>
              </a:rPr>
              <a:t>DEBATE GENERAL</a:t>
            </a:r>
            <a:endParaRPr lang="es-ES_tradnl" b="1" noProof="0" dirty="0"/>
          </a:p>
          <a:p>
            <a:r>
              <a:rPr lang="es-ES_tradnl" i="1" noProof="0" dirty="0">
                <a:sym typeface="Calibri"/>
              </a:rPr>
              <a:t>Más adelante veremos con más detalle los pasos necesarios para preparar a las personas que acogen y a los tutores para la llegada de un/a menor</a:t>
            </a:r>
          </a:p>
          <a:p>
            <a:r>
              <a:rPr lang="es-ES_tradnl" i="1" noProof="0" dirty="0">
                <a:sym typeface="Calibri"/>
              </a:rPr>
              <a:t>El cuidado en centros asistenciales puede acarrear riesgos de separación a menos que:</a:t>
            </a:r>
          </a:p>
          <a:p>
            <a:pPr lvl="1"/>
            <a:r>
              <a:rPr lang="es-ES_tradnl" i="1" noProof="0" dirty="0">
                <a:sym typeface="Calibri"/>
              </a:rPr>
              <a:t>esté planificado meticulosamente</a:t>
            </a:r>
          </a:p>
          <a:p>
            <a:pPr lvl="1"/>
            <a:r>
              <a:rPr lang="es-ES_tradnl" i="1" noProof="0" dirty="0">
                <a:sym typeface="Calibri"/>
              </a:rPr>
              <a:t>esté bien definido/establecido </a:t>
            </a:r>
          </a:p>
          <a:p>
            <a:pPr lvl="1"/>
            <a:r>
              <a:rPr lang="es-ES_tradnl" i="1" noProof="0" dirty="0">
                <a:sym typeface="Calibri"/>
              </a:rPr>
              <a:t>se hayan logrado minimizar los factores puntuales que puedan ocasionar la separación familiar</a:t>
            </a:r>
            <a:endParaRPr lang="es-ES_tradnl" i="1" noProof="0" dirty="0"/>
          </a:p>
          <a:p>
            <a:r>
              <a:rPr lang="es-ES_tradnl" i="1" noProof="0" dirty="0">
                <a:sym typeface="Calibri"/>
              </a:rPr>
              <a:t>¿Alguien puede dar ejemplos para gestionar y minimizar los factores que conllevan a la separación familiar?</a:t>
            </a:r>
          </a:p>
          <a:p>
            <a:pPr lvl="1"/>
            <a:r>
              <a:rPr lang="es-ES_tradnl" noProof="0" dirty="0">
                <a:sym typeface="Calibri"/>
              </a:rPr>
              <a:t>Medidas de control</a:t>
            </a:r>
            <a:endParaRPr lang="es-ES_tradnl" noProof="0" dirty="0"/>
          </a:p>
          <a:p>
            <a:pPr lvl="1"/>
            <a:r>
              <a:rPr lang="es-ES_tradnl" noProof="0" dirty="0">
                <a:sym typeface="Calibri"/>
              </a:rPr>
              <a:t>Centros "discretos", es decir, edificios que no luzcan como centros de asistencia; sin banderas ni pancartas en el exterior que lo indiquen</a:t>
            </a:r>
            <a:endParaRPr lang="es-ES_tradnl" noProof="0" dirty="0"/>
          </a:p>
          <a:p>
            <a:pPr lvl="1"/>
            <a:r>
              <a:rPr lang="es-ES_tradnl" noProof="0" dirty="0">
                <a:sym typeface="Calibri"/>
              </a:rPr>
              <a:t>Ofrecer instalaciones y apoyo similares a los del resto de la comunidad afectada (p. ej., alimentos y artículos no alimentarios (NFI)</a:t>
            </a:r>
            <a:endParaRPr lang="es-ES_tradnl" noProof="0" dirty="0"/>
          </a:p>
          <a:p>
            <a:pPr lvl="1"/>
            <a:r>
              <a:rPr lang="es-ES_tradnl" noProof="0" dirty="0">
                <a:sym typeface="Calibri"/>
              </a:rPr>
              <a:t>Sensibilizar a las comunidades sobre los riesgos potenciales para las/os menores en centros de acogida</a:t>
            </a:r>
          </a:p>
        </p:txBody>
      </p:sp>
      <p:sp>
        <p:nvSpPr>
          <p:cNvPr id="3" name="Slide Image Placeholder 2">
            <a:extLst>
              <a:ext uri="{FF2B5EF4-FFF2-40B4-BE49-F238E27FC236}">
                <a16:creationId xmlns:a16="http://schemas.microsoft.com/office/drawing/2014/main" id="{BB47C234-4D09-7F78-2E7A-0AE942CA69F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A3F1202-6426-3AF6-2801-5104041E5CC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28</a:t>
            </a:fld>
            <a:endParaRPr lang="en-US" sz="1200"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4" name="Google Shape;604;p21: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66129994-CD79-8CDF-EC8E-9F5BC66BE8D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AEDD3B9-6A57-B04F-88F0-98F53E62E1C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29</a:t>
            </a:fld>
            <a:endParaRPr lang="en-US" sz="1200" dirty="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19" name="Notes Placeholder 18">
            <a:extLst>
              <a:ext uri="{FF2B5EF4-FFF2-40B4-BE49-F238E27FC236}">
                <a16:creationId xmlns:a16="http://schemas.microsoft.com/office/drawing/2014/main" id="{8F1C5AFC-2064-A31A-F24A-F190175F6BE7}"/>
              </a:ext>
            </a:extLst>
          </p:cNvPr>
          <p:cNvSpPr>
            <a:spLocks noGrp="1"/>
          </p:cNvSpPr>
          <p:nvPr>
            <p:ph type="body" idx="1"/>
          </p:nvPr>
        </p:nvSpPr>
        <p:spPr>
          <a:xfrm>
            <a:off x="479425" y="460375"/>
            <a:ext cx="6140450" cy="9211335"/>
          </a:xfrm>
        </p:spPr>
        <p:txBody>
          <a:bodyPr/>
          <a:lstStyle/>
          <a:p>
            <a:pPr marL="0" indent="0">
              <a:buNone/>
            </a:pPr>
            <a:r>
              <a:rPr lang="es-ES_tradnl" b="1" noProof="0" dirty="0">
                <a:sym typeface="Calibri"/>
              </a:rPr>
              <a:t>VISIÓN GENERAL</a:t>
            </a:r>
            <a:endParaRPr lang="es-ES_tradnl" b="1" noProof="0" dirty="0"/>
          </a:p>
          <a:p>
            <a:r>
              <a:rPr lang="es-ES_tradnl" b="1" noProof="0" dirty="0">
                <a:sym typeface="Calibri"/>
              </a:rPr>
              <a:t>Destinatarios: </a:t>
            </a:r>
            <a:r>
              <a:rPr lang="es-ES_tradnl" noProof="0" dirty="0">
                <a:sym typeface="Calibri"/>
              </a:rPr>
              <a:t>asistentes sociales, supervisores/as de asistentes sociales, servicios de protección de la infancia, personal gubernamental</a:t>
            </a:r>
          </a:p>
          <a:p>
            <a:r>
              <a:rPr lang="es-ES_tradnl" b="1" noProof="0" dirty="0">
                <a:sym typeface="Calibri"/>
              </a:rPr>
              <a:t>Formación previa:</a:t>
            </a:r>
          </a:p>
          <a:p>
            <a:pPr lvl="1"/>
            <a:r>
              <a:rPr lang="es-ES_tradnl" noProof="0" dirty="0">
                <a:sym typeface="Calibri"/>
              </a:rPr>
              <a:t>El Nivel 1 de la Formación en gestión de casos es un prerrequisito para los participantes de la Formación en gestión de casos de menores (CPCM) para UASC. L</a:t>
            </a:r>
            <a:r>
              <a:rPr lang="es-ES_tradnl" noProof="0" dirty="0"/>
              <a:t>a información contenida en estos módulos es complementaria al Nivel 1 de la Formación sobre gestión de casos de menores (CPCM) y está diseñada para complementar los conocimientos y habilidades de los asistentes sociales en gestión de casos de UASC, con referencia específica a la búsqueda y reunificación familiar (BRF) y las modalidades de acogida alternativas</a:t>
            </a:r>
            <a:endParaRPr lang="es-ES_tradnl" noProof="0" dirty="0">
              <a:sym typeface="Calibri"/>
            </a:endParaRPr>
          </a:p>
          <a:p>
            <a:r>
              <a:rPr lang="es-ES_tradnl" b="1" noProof="0" dirty="0">
                <a:sym typeface="Calibri"/>
              </a:rPr>
              <a:t>Duración: </a:t>
            </a:r>
            <a:r>
              <a:rPr lang="es-ES_tradnl" noProof="0" dirty="0">
                <a:sym typeface="Calibri"/>
              </a:rPr>
              <a:t>POR DETERMINAR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b="1" noProof="0" dirty="0">
                <a:sym typeface="Calibri"/>
              </a:rPr>
              <a:t>Objetivo de la formación: </a:t>
            </a:r>
            <a:r>
              <a:rPr lang="es-ES_tradnl" sz="1200" noProof="0" dirty="0">
                <a:solidFill>
                  <a:schemeClr val="tx1"/>
                </a:solidFill>
                <a:latin typeface="+mn-lt"/>
                <a:ea typeface="Arial"/>
                <a:cs typeface="Arial"/>
                <a:sym typeface="Arial"/>
              </a:rPr>
              <a:t>Al final de esta formación, los responsables de la gestión de casos de protección de la infancia tendrán las habilidades y los conocimientos necesarios para prevenir y abordar los problemas de protección de la infancia relacionados con la separación familiar</a:t>
            </a:r>
            <a:r>
              <a:rPr lang="es-ES_tradnl" noProof="0" dirty="0">
                <a:sym typeface="Calibri"/>
              </a:rPr>
              <a:t> </a:t>
            </a:r>
            <a:endParaRPr lang="es-ES_tradnl" noProof="0" dirty="0"/>
          </a:p>
          <a:p>
            <a:r>
              <a:rPr lang="es-ES_tradnl" b="1" noProof="0" dirty="0">
                <a:sym typeface="Calibri"/>
              </a:rPr>
              <a:t>Objetivo del módulo: </a:t>
            </a:r>
            <a:r>
              <a:rPr lang="es-ES_tradnl" noProof="0" dirty="0">
                <a:sym typeface="Calibri"/>
              </a:rPr>
              <a:t>Proporcionar a los participantes las habilidades y conocimientos necesarios para apoyar a los UASC a través de la gestión de casos, cuidados alternativos y/o búsqueda de familiares</a:t>
            </a:r>
          </a:p>
          <a:p>
            <a:r>
              <a:rPr lang="es-ES_tradnl" b="1" noProof="0" dirty="0">
                <a:sym typeface="Calibri"/>
              </a:rPr>
              <a:t>Objetivos de aprendizaje del módulo</a:t>
            </a:r>
            <a:br>
              <a:rPr lang="es-ES_tradnl" b="1" noProof="0" dirty="0">
                <a:sym typeface="Calibri"/>
              </a:rPr>
            </a:br>
            <a:r>
              <a:rPr lang="es-ES_tradnl" noProof="0" dirty="0">
                <a:sym typeface="Calibri"/>
              </a:rPr>
              <a:t>Al final de estas sesiones, los/as participantes serán capaces de:</a:t>
            </a:r>
            <a:endParaRPr lang="es-ES_tradnl" noProof="0" dirty="0"/>
          </a:p>
          <a:p>
            <a:pPr lvl="1"/>
            <a:r>
              <a:rPr lang="es-ES_tradnl" noProof="0" dirty="0">
                <a:sym typeface="Helvetica Neue"/>
              </a:rPr>
              <a:t>nombrar aspectos clave y consideraciones importantes en relación con los UASC en el ciclo de gestión de casos</a:t>
            </a:r>
            <a:endParaRPr lang="es-ES_tradnl" noProof="0" dirty="0"/>
          </a:p>
          <a:p>
            <a:pPr lvl="1"/>
            <a:r>
              <a:rPr lang="es-ES_tradnl" noProof="0" dirty="0">
                <a:sym typeface="Helvetica Neue"/>
              </a:rPr>
              <a:t>explicar por qué pueden ser necesarios los cuidados alternativos en las crisis humanitarias y qué modalidades de cuidado son las más adecuadas</a:t>
            </a:r>
            <a:endParaRPr lang="es-ES_tradnl" noProof="0" dirty="0"/>
          </a:p>
          <a:p>
            <a:pPr lvl="1"/>
            <a:r>
              <a:rPr lang="es-ES_tradnl" noProof="0" dirty="0">
                <a:sym typeface="Helvetica Neue"/>
              </a:rPr>
              <a:t>describir las etapas de la búsqueda familiar y las acciones clave y mejores prácticas en cada etapa</a:t>
            </a:r>
          </a:p>
          <a:p>
            <a:r>
              <a:rPr lang="es-ES_tradnl" b="1" noProof="0" dirty="0">
                <a:sym typeface="Calibri"/>
              </a:rPr>
              <a:t>Sesiones:</a:t>
            </a:r>
            <a:endParaRPr lang="es-ES_tradnl" b="1" noProof="0" dirty="0"/>
          </a:p>
          <a:p>
            <a:pPr lvl="1"/>
            <a:r>
              <a:rPr lang="es-ES_tradnl" noProof="0" dirty="0">
                <a:sym typeface="Calibri"/>
              </a:rPr>
              <a:t>introducción del módulo </a:t>
            </a:r>
            <a:endParaRPr lang="es-ES_tradnl" noProof="0" dirty="0"/>
          </a:p>
          <a:p>
            <a:pPr lvl="1"/>
            <a:r>
              <a:rPr lang="es-ES_tradnl" noProof="0" dirty="0"/>
              <a:t>identificación y registro</a:t>
            </a:r>
          </a:p>
          <a:p>
            <a:pPr lvl="1"/>
            <a:r>
              <a:rPr lang="es-ES_tradnl" noProof="0" dirty="0"/>
              <a:t>apoyo inmediato </a:t>
            </a:r>
          </a:p>
          <a:p>
            <a:pPr lvl="1"/>
            <a:r>
              <a:rPr lang="es-ES_tradnl" noProof="0" dirty="0">
                <a:sym typeface="Calibri"/>
              </a:rPr>
              <a:t>evaluación </a:t>
            </a:r>
            <a:endParaRPr lang="es-ES_tradnl" noProof="0" dirty="0"/>
          </a:p>
          <a:p>
            <a:pPr lvl="1"/>
            <a:r>
              <a:rPr lang="es-ES_tradnl" noProof="0" dirty="0">
                <a:sym typeface="Calibri"/>
              </a:rPr>
              <a:t>plan de caso:</a:t>
            </a:r>
            <a:endParaRPr lang="es-ES_tradnl" noProof="0" dirty="0"/>
          </a:p>
          <a:p>
            <a:pPr lvl="2"/>
            <a:r>
              <a:rPr lang="es-ES_tradnl" noProof="0" dirty="0">
                <a:sym typeface="Calibri"/>
              </a:rPr>
              <a:t>definiciones de cuidados alternativos y principios rectores</a:t>
            </a:r>
            <a:endParaRPr lang="es-ES_tradnl" noProof="0" dirty="0"/>
          </a:p>
          <a:p>
            <a:pPr lvl="2"/>
            <a:r>
              <a:rPr lang="es-ES_tradnl" noProof="0" dirty="0">
                <a:sym typeface="Calibri"/>
              </a:rPr>
              <a:t>diferentes formas de cuidados alternativos</a:t>
            </a:r>
            <a:endParaRPr lang="es-ES_tradnl" noProof="0" dirty="0"/>
          </a:p>
          <a:p>
            <a:pPr marL="1085850" marR="0" lvl="2"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CO" b="0" dirty="0">
                <a:effectLst/>
                <a:latin typeface="Helvetica Neue" panose="02000503000000020004" pitchFamily="2" charset="0"/>
              </a:rPr>
              <a:t>Establecer una red de atención comunitaria </a:t>
            </a:r>
            <a:endParaRPr lang="es-ES_tradnl" b="0" noProof="0" dirty="0"/>
          </a:p>
          <a:p>
            <a:pPr lvl="1"/>
            <a:r>
              <a:rPr lang="es-ES_tradnl" noProof="0" dirty="0">
                <a:sym typeface="Calibri"/>
              </a:rPr>
              <a:t>implementación del plan de caso:</a:t>
            </a:r>
            <a:endParaRPr lang="es-ES_tradnl" noProof="0" dirty="0"/>
          </a:p>
          <a:p>
            <a:pPr lvl="2"/>
            <a:r>
              <a:rPr lang="es-ES_tradnl" noProof="0" dirty="0">
                <a:sym typeface="Calibri"/>
              </a:rPr>
              <a:t>búsqueda de familiares</a:t>
            </a:r>
            <a:endParaRPr lang="es-ES_tradnl" noProof="0" dirty="0"/>
          </a:p>
          <a:p>
            <a:pPr lvl="2"/>
            <a:r>
              <a:rPr lang="es-ES_tradnl" noProof="0" dirty="0">
                <a:sym typeface="Calibri"/>
              </a:rPr>
              <a:t>documentación de la información de búsqueda/rastreo </a:t>
            </a:r>
            <a:endParaRPr lang="es-ES_tradnl" noProof="0" dirty="0"/>
          </a:p>
          <a:p>
            <a:pPr lvl="2"/>
            <a:r>
              <a:rPr lang="es-ES_tradnl" noProof="0" dirty="0">
                <a:sym typeface="Calibri"/>
              </a:rPr>
              <a:t>verificación previa a la reunificación familiar </a:t>
            </a:r>
            <a:endParaRPr lang="es-ES_tradnl" noProof="0" dirty="0"/>
          </a:p>
          <a:p>
            <a:pPr lvl="2"/>
            <a:r>
              <a:rPr lang="es-ES_tradnl" noProof="0" dirty="0">
                <a:sym typeface="Calibri"/>
              </a:rPr>
              <a:t>reunificación familiar </a:t>
            </a:r>
            <a:endParaRPr lang="es-ES_tradnl" noProof="0" dirty="0"/>
          </a:p>
          <a:p>
            <a:pPr lvl="2"/>
            <a:r>
              <a:rPr lang="es-ES_tradnl" noProof="0" dirty="0">
                <a:sym typeface="Calibri"/>
              </a:rPr>
              <a:t>reintegración </a:t>
            </a:r>
            <a:endParaRPr lang="es-ES_tradnl" noProof="0" dirty="0"/>
          </a:p>
          <a:p>
            <a:pPr lvl="1"/>
            <a:r>
              <a:rPr lang="es-ES_tradnl" noProof="0" dirty="0">
                <a:sym typeface="Calibri"/>
              </a:rPr>
              <a:t>seguimiento y revisión </a:t>
            </a:r>
            <a:endParaRPr lang="es-ES_tradnl" noProof="0" dirty="0"/>
          </a:p>
          <a:p>
            <a:pPr lvl="1"/>
            <a:r>
              <a:rPr lang="es-ES_tradnl" noProof="0" dirty="0">
                <a:sym typeface="Calibri"/>
              </a:rPr>
              <a:t>cierre del caso </a:t>
            </a:r>
            <a:endParaRPr lang="es-ES_tradnl" noProof="0" dirty="0"/>
          </a:p>
          <a:p>
            <a:pPr lvl="1"/>
            <a:r>
              <a:rPr lang="es-ES_tradnl" noProof="0" dirty="0">
                <a:sym typeface="Calibri"/>
              </a:rPr>
              <a:t>cierre de la formación y cuestionario post-</a:t>
            </a:r>
          </a:p>
          <a:p>
            <a:r>
              <a:rPr lang="es-ES_tradnl" b="1" noProof="0" dirty="0">
                <a:sym typeface="Calibri"/>
              </a:rPr>
              <a:t>Normas mínimas de protección de la infancia</a:t>
            </a:r>
            <a:endParaRPr lang="es-ES_tradnl" b="1" noProof="0" dirty="0"/>
          </a:p>
          <a:p>
            <a:pPr lvl="1"/>
            <a:r>
              <a:rPr lang="es-ES_tradnl" noProof="0" dirty="0">
                <a:sym typeface="Calibri"/>
              </a:rPr>
              <a:t>Norma 19: Cuidados alternativos</a:t>
            </a:r>
          </a:p>
          <a:p>
            <a:pPr lvl="1"/>
            <a:r>
              <a:rPr lang="es-ES_tradnl" noProof="0" dirty="0">
                <a:sym typeface="Calibri"/>
              </a:rPr>
              <a:t>Norma 13: Menores no acompañadas/os y separadas/os de sus familias</a:t>
            </a:r>
            <a:endParaRPr lang="es-ES_tradnl" noProof="0" dirty="0"/>
          </a:p>
          <a:p>
            <a:pPr lvl="1"/>
            <a:r>
              <a:rPr lang="es-ES_tradnl" noProof="0" dirty="0">
                <a:sym typeface="Calibri"/>
              </a:rPr>
              <a:t>Norma 16: Fortalecimiento del entorno familiar y de los cuidadores</a:t>
            </a:r>
            <a:endParaRPr lang="es-ES_tradnl" noProof="0" dirty="0"/>
          </a:p>
          <a:p>
            <a:pPr lvl="1"/>
            <a:r>
              <a:rPr lang="es-ES_tradnl" noProof="0" dirty="0">
                <a:sym typeface="Calibri"/>
              </a:rPr>
              <a:t>Norma 18: Gestión de casos</a:t>
            </a:r>
          </a:p>
        </p:txBody>
      </p:sp>
      <p:sp>
        <p:nvSpPr>
          <p:cNvPr id="2" name="Google Shape;725;p48:notes">
            <a:extLst>
              <a:ext uri="{FF2B5EF4-FFF2-40B4-BE49-F238E27FC236}">
                <a16:creationId xmlns:a16="http://schemas.microsoft.com/office/drawing/2014/main" id="{28E2782B-2D00-2A95-9EEA-000B00AE46C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a:t>
            </a:fld>
            <a:endParaRPr lang="en-US" sz="1200" dirty="0">
              <a:latin typeface="+mn-lt"/>
            </a:endParaRPr>
          </a:p>
        </p:txBody>
      </p:sp>
    </p:spTree>
    <p:extLst>
      <p:ext uri="{BB962C8B-B14F-4D97-AF65-F5344CB8AC3E}">
        <p14:creationId xmlns:p14="http://schemas.microsoft.com/office/powerpoint/2010/main" val="148981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9" name="Google Shape;619;p22: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a:p>
            <a:r>
              <a:rPr lang="es-ES_tradnl" i="1" noProof="0" dirty="0">
                <a:sym typeface="Calibri"/>
              </a:rPr>
              <a:t>La situación de las/os menores en situación de riesgo, incluidos los UASC, es única y debe ser evaluada de forma individualizada:</a:t>
            </a:r>
          </a:p>
          <a:p>
            <a:pPr lvl="1"/>
            <a:r>
              <a:rPr lang="es-ES_tradnl" i="1" noProof="0" dirty="0">
                <a:sym typeface="Calibri"/>
              </a:rPr>
              <a:t>algunos UASC pueden ser más vulnerables que otros y los riesgos pueden agravarse si hay separación familiar</a:t>
            </a:r>
            <a:endParaRPr lang="es-ES_tradnl" i="1" noProof="0" dirty="0"/>
          </a:p>
          <a:p>
            <a:pPr lvl="1"/>
            <a:r>
              <a:rPr lang="es-ES_tradnl" i="1" noProof="0" dirty="0">
                <a:sym typeface="Calibri"/>
              </a:rPr>
              <a:t>en esta sesión veremos qué hay que tener en cuenta al realizar la evaluación</a:t>
            </a:r>
          </a:p>
          <a:p>
            <a:pPr lvl="1"/>
            <a:r>
              <a:rPr lang="es-ES_tradnl" i="1" noProof="0" dirty="0">
                <a:sym typeface="Calibri"/>
              </a:rPr>
              <a:t>la evaluación debe basarse en la información ya recopilada</a:t>
            </a:r>
            <a:endParaRPr lang="es-ES_tradnl" i="1" noProof="0" dirty="0"/>
          </a:p>
          <a:p>
            <a:pPr lvl="1"/>
            <a:r>
              <a:rPr lang="es-ES_tradnl" i="1" noProof="0" dirty="0">
                <a:sym typeface="Calibri"/>
              </a:rPr>
              <a:t>hemos hablado de las causas profundas y del impacto de la separación familiar, así como de las separaciones "accidentales" y "deliberadas" </a:t>
            </a:r>
          </a:p>
          <a:p>
            <a:pPr lvl="1"/>
            <a:r>
              <a:rPr lang="es-ES_tradnl" i="1" noProof="0" dirty="0">
                <a:sym typeface="Calibri"/>
              </a:rPr>
              <a:t>para comprender mejor la situación y las necesidades del menor y responder con eficacia, el asistente social debe evaluar una serie de factores relacionados con la situación familiar </a:t>
            </a:r>
          </a:p>
          <a:p>
            <a:r>
              <a:rPr lang="es-ES_tradnl" i="1" noProof="0" dirty="0">
                <a:sym typeface="Calibri"/>
              </a:rPr>
              <a:t>La evaluación debe centrarse principalmente en la modalidad de cuidados alternativos:</a:t>
            </a:r>
          </a:p>
          <a:p>
            <a:pPr lvl="1"/>
            <a:r>
              <a:rPr lang="es-ES_tradnl" i="1" noProof="0" dirty="0">
                <a:sym typeface="Calibri"/>
              </a:rPr>
              <a:t>en la fase de registro, deben abordarse las necesidades inmediatas del menor en términos de cuidados alternativos</a:t>
            </a:r>
          </a:p>
          <a:p>
            <a:pPr lvl="1"/>
            <a:r>
              <a:rPr lang="es-ES_tradnl" i="1" noProof="0" dirty="0">
                <a:sym typeface="Calibri"/>
              </a:rPr>
              <a:t>si el/la menor se encuentra en una modalidad de acogida que no redunda en su interés superior y/o es perjudicial, o si no tiene una modalidad de acogida, el asistente social tiene que evaluar de forma exhaustiva las necesidades de acogida a corto y largo plazo  </a:t>
            </a:r>
          </a:p>
          <a:p>
            <a:r>
              <a:rPr lang="es-ES_tradnl" i="1" noProof="0" dirty="0">
                <a:sym typeface="Calibri"/>
              </a:rPr>
              <a:t>Después de las establecer cuáles son las necesidades de atención, el asistente social tiene que evaluar si el menor tiene necesidades de búsqueda de la familia, restablecimiento del contacto y reunificación, así como las perspectivas de reunificación familiar:</a:t>
            </a:r>
          </a:p>
          <a:p>
            <a:pPr lvl="1"/>
            <a:r>
              <a:rPr lang="es-ES_tradnl" i="1" noProof="0" dirty="0">
                <a:sym typeface="Calibri"/>
              </a:rPr>
              <a:t>en las próximas sesiones profundizaremos en la BRF y la documentación de la información de rastreo </a:t>
            </a:r>
          </a:p>
        </p:txBody>
      </p:sp>
      <p:sp>
        <p:nvSpPr>
          <p:cNvPr id="3" name="Slide Image Placeholder 2">
            <a:extLst>
              <a:ext uri="{FF2B5EF4-FFF2-40B4-BE49-F238E27FC236}">
                <a16:creationId xmlns:a16="http://schemas.microsoft.com/office/drawing/2014/main" id="{E4A99177-7C4C-ADDB-17FD-B0A6A3AB048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1145E8-F8AE-E99D-4BA3-6480D0A5654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30</a:t>
            </a:fld>
            <a:endParaRPr lang="en-US" sz="1200" dirty="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4" name="Google Shape;634;p23:notes"/>
          <p:cNvSpPr txBox="1">
            <a:spLocks noGrp="1"/>
          </p:cNvSpPr>
          <p:nvPr>
            <p:ph type="body" idx="1"/>
          </p:nvPr>
        </p:nvSpPr>
        <p:spPr/>
        <p:txBody>
          <a:bodyPr/>
          <a:lstStyle/>
          <a:p>
            <a:pPr marL="0" indent="0">
              <a:buNone/>
            </a:pPr>
            <a:r>
              <a:rPr lang="es-ES_tradnl" b="1" noProof="0" dirty="0">
                <a:sym typeface="Calibri"/>
              </a:rPr>
              <a:t>DEBATE GENERAL</a:t>
            </a:r>
          </a:p>
          <a:p>
            <a:r>
              <a:rPr lang="es-ES_tradnl" i="1" noProof="0" dirty="0">
                <a:sym typeface="Calibri"/>
              </a:rPr>
              <a:t>Las causas de la separación familiar y las circunstancias, combinadas con otros problemas de protección infantil, repercutirán en la protección general, el bienestar y el bienestar psicosocial del menor</a:t>
            </a:r>
            <a:endParaRPr lang="es-ES_tradnl" i="1" noProof="0" dirty="0"/>
          </a:p>
          <a:p>
            <a:r>
              <a:rPr lang="es-ES_tradnl" i="1" noProof="0" dirty="0">
                <a:sym typeface="Calibri"/>
              </a:rPr>
              <a:t>¿Cómo se relacionan las palabras que vemos en la nube de palabras con las circunstancias en las que las/os menores se separan de sus familias? </a:t>
            </a:r>
          </a:p>
          <a:p>
            <a:r>
              <a:rPr lang="es-ES_tradnl" i="1" noProof="0" dirty="0">
                <a:sym typeface="Calibri"/>
              </a:rPr>
              <a:t>¿Sabemos cuál puede ser la razón de estos sentimientos tras la separación familiar? </a:t>
            </a:r>
          </a:p>
          <a:p>
            <a:r>
              <a:rPr lang="es-ES_tradnl" i="1" noProof="0" dirty="0">
                <a:sym typeface="Calibri"/>
              </a:rPr>
              <a:t>¿Conocemos otros ejemplos del impacto emocional de la separación familiar? </a:t>
            </a:r>
          </a:p>
          <a:p>
            <a:pPr lvl="1"/>
            <a:r>
              <a:rPr lang="es-ES_tradnl" noProof="0" dirty="0">
                <a:sym typeface="Calibri"/>
              </a:rPr>
              <a:t>el menor puede estar preocupado por su familia</a:t>
            </a:r>
            <a:endParaRPr lang="es-ES_tradnl" noProof="0" dirty="0"/>
          </a:p>
          <a:p>
            <a:pPr lvl="1"/>
            <a:r>
              <a:rPr lang="es-ES_tradnl" noProof="0" dirty="0">
                <a:sym typeface="Calibri"/>
              </a:rPr>
              <a:t>el menor puede sentirse culpable por haber perdido la pista de su familia durante el vuelo/desplazamiento</a:t>
            </a:r>
            <a:endParaRPr lang="es-ES_tradnl" noProof="0" dirty="0"/>
          </a:p>
          <a:p>
            <a:pPr lvl="1"/>
            <a:r>
              <a:rPr lang="es-ES_tradnl" noProof="0" dirty="0">
                <a:sym typeface="Calibri"/>
              </a:rPr>
              <a:t>el menor puede estar en estado de shock, sentirse ansioso o abandonado tras una separación repentina. También puede sentir miedo o creer que nunca volverá a ver a su familia y/o creer que sus familiares están muertos</a:t>
            </a:r>
            <a:endParaRPr lang="es-ES_tradnl" noProof="0" dirty="0"/>
          </a:p>
          <a:p>
            <a:pPr lvl="1"/>
            <a:r>
              <a:rPr lang="es-ES_tradnl" noProof="0" dirty="0">
                <a:sym typeface="Calibri"/>
              </a:rPr>
              <a:t>algunos menores pueden sentirse presionados para asumir roles de adultos y/o para obtener ingresos y enviar dinero a casa</a:t>
            </a:r>
            <a:endParaRPr lang="es-ES_tradnl" noProof="0" dirty="0"/>
          </a:p>
          <a:p>
            <a:pPr lvl="1"/>
            <a:r>
              <a:rPr lang="es-ES_tradnl" noProof="0" dirty="0">
                <a:sym typeface="Calibri"/>
              </a:rPr>
              <a:t>algunos menores pueden tener dificultades para expresar sus sentimientos sobre su situación</a:t>
            </a:r>
            <a:endParaRPr lang="es-ES_tradnl" noProof="0" dirty="0"/>
          </a:p>
          <a:p>
            <a:pPr marL="0" indent="0">
              <a:buNone/>
            </a:pPr>
            <a:endParaRPr lang="es-ES_tradnl" noProof="0" dirty="0">
              <a:sym typeface="Wingdings" panose="05000000000000000000" pitchFamily="2" charset="2"/>
            </a:endParaRPr>
          </a:p>
          <a:p>
            <a:pPr marL="0" indent="0">
              <a:buNone/>
            </a:pPr>
            <a:r>
              <a:rPr lang="es-ES_tradnl" b="1" noProof="0" dirty="0"/>
              <a:t>CONTINÚA EN LA SIGUIENTE DIAPOSITIVA </a:t>
            </a:r>
            <a:r>
              <a:rPr lang="es-ES_tradnl" b="1" noProof="0" dirty="0">
                <a:sym typeface="Wingdings" panose="05000000000000000000" pitchFamily="2" charset="2"/>
              </a:rPr>
              <a:t> </a:t>
            </a:r>
            <a:endParaRPr lang="es-ES_tradnl" b="1" noProof="0" dirty="0"/>
          </a:p>
          <a:p>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22881764-714B-7640-026D-5DBEC0041C6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DE17BF-DB21-6644-6C9F-9FBFE090E84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31</a:t>
            </a:fld>
            <a:endParaRPr lang="en-US" sz="1200" dirty="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4" name="Google Shape;634;p23: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DEBATE GENERAL</a:t>
            </a:r>
          </a:p>
          <a:p>
            <a:r>
              <a:rPr lang="es-ES_tradnl" i="1" noProof="0" dirty="0">
                <a:sym typeface="Calibri"/>
              </a:rPr>
              <a:t>Durante la fase de evaluación, es importante valorar el nivel de riesgo para que el asistente social pueda planificar los siguientes pasos y priorizar los casos</a:t>
            </a:r>
          </a:p>
          <a:p>
            <a:r>
              <a:rPr lang="es-ES_tradnl" i="1" noProof="0" dirty="0">
                <a:sym typeface="Calibri"/>
              </a:rPr>
              <a:t>La vulnerabilidad de los UASC podría verse incrementada a la luz de múltiples factores de riesgo, agravados por el hecho de que carecen del cuidado y la protección de su cuidador principal </a:t>
            </a:r>
            <a:endParaRPr lang="es-ES_tradnl" i="1" noProof="0" dirty="0"/>
          </a:p>
          <a:p>
            <a:r>
              <a:rPr lang="es-ES_tradnl" i="1" noProof="0" dirty="0">
                <a:sym typeface="Calibri"/>
              </a:rPr>
              <a:t>¿Tenemos ejemplos de UASC a los que haya que dar prioridad al prestar ayuda? </a:t>
            </a:r>
          </a:p>
          <a:p>
            <a:pPr lvl="1"/>
            <a:r>
              <a:rPr lang="es-ES_tradnl" noProof="0" dirty="0">
                <a:sym typeface="Calibri"/>
              </a:rPr>
              <a:t>Hogares encabezados por menores</a:t>
            </a:r>
          </a:p>
          <a:p>
            <a:pPr lvl="1"/>
            <a:r>
              <a:rPr lang="es-ES_tradnl" noProof="0" dirty="0">
                <a:sym typeface="Calibri"/>
              </a:rPr>
              <a:t>Menores no acompañados/as que viven solos o en grupos sin la supervisión adecuada</a:t>
            </a:r>
          </a:p>
          <a:p>
            <a:pPr lvl="1"/>
            <a:r>
              <a:rPr lang="es-ES_tradnl" noProof="0" dirty="0">
                <a:sym typeface="Calibri"/>
              </a:rPr>
              <a:t>Las personas que viven en una modalidad de acogida inadecuada</a:t>
            </a:r>
          </a:p>
          <a:p>
            <a:pPr lvl="1"/>
            <a:r>
              <a:rPr lang="es-ES_tradnl" noProof="0" dirty="0">
                <a:sym typeface="Calibri"/>
              </a:rPr>
              <a:t>UASC que son LGBTIQ+</a:t>
            </a:r>
          </a:p>
          <a:p>
            <a:pPr lvl="1"/>
            <a:r>
              <a:rPr lang="es-ES_tradnl" noProof="0" dirty="0">
                <a:sym typeface="Calibri"/>
              </a:rPr>
              <a:t>UASC que participan en (las peores formas de) trabajo infantil</a:t>
            </a:r>
          </a:p>
          <a:p>
            <a:pPr lvl="1"/>
            <a:r>
              <a:rPr lang="es-ES_tradnl" noProof="0" dirty="0">
                <a:sym typeface="Calibri"/>
              </a:rPr>
              <a:t>Bebés y/o lactantes muy pequeños/as</a:t>
            </a:r>
          </a:p>
          <a:p>
            <a:pPr lvl="1"/>
            <a:r>
              <a:rPr lang="es-ES_tradnl" noProof="0" dirty="0">
                <a:sym typeface="Calibri"/>
              </a:rPr>
              <a:t>Riesgo de matrimonio infantil</a:t>
            </a:r>
          </a:p>
          <a:p>
            <a:pPr lvl="1"/>
            <a:r>
              <a:rPr lang="es-ES_tradnl" noProof="0" dirty="0">
                <a:sym typeface="Calibri"/>
              </a:rPr>
              <a:t>Los/as que hayan estado vinculados a fuerzas o grupos armados</a:t>
            </a:r>
          </a:p>
          <a:p>
            <a:pPr lvl="1"/>
            <a:r>
              <a:rPr lang="es-ES_tradnl" noProof="0" dirty="0">
                <a:sym typeface="Calibri"/>
              </a:rPr>
              <a:t>Las personas en riesgo de detención</a:t>
            </a:r>
          </a:p>
          <a:p>
            <a:pPr lvl="1"/>
            <a:r>
              <a:rPr lang="es-ES_tradnl" noProof="0" dirty="0">
                <a:sym typeface="Calibri"/>
              </a:rPr>
              <a:t>Personas con problemas graves de salud mental</a:t>
            </a:r>
          </a:p>
          <a:p>
            <a:pPr lvl="1"/>
            <a:r>
              <a:rPr lang="es-ES_tradnl" noProof="0" dirty="0">
                <a:sym typeface="Calibri"/>
              </a:rPr>
              <a:t>Personas con discapacidad</a:t>
            </a:r>
          </a:p>
          <a:p>
            <a:pPr lvl="1"/>
            <a:r>
              <a:rPr lang="es-ES_tradnl" noProof="0" dirty="0">
                <a:sym typeface="Calibri"/>
              </a:rPr>
              <a:t>Grupos minoritarios amenazados</a:t>
            </a:r>
          </a:p>
          <a:p>
            <a:pPr lvl="1"/>
            <a:r>
              <a:rPr lang="es-ES_tradnl" noProof="0" dirty="0">
                <a:sym typeface="Calibri"/>
              </a:rPr>
              <a:t>Los UASC que viven con cuidadores que padecen enfermedades crónicas y/o lesiones y/o problemas de salud mental y psicosocial, u hogares encabezados por mujeres o vulnerables por otros motivos</a:t>
            </a:r>
          </a:p>
          <a:p>
            <a:pPr marL="0" indent="0">
              <a:buNone/>
            </a:pPr>
            <a:endParaRPr lang="es-ES_tradnl" i="1" noProof="0" dirty="0">
              <a:sym typeface="Calibri"/>
            </a:endParaRPr>
          </a:p>
          <a:p>
            <a:pPr marL="0" indent="0">
              <a:buNone/>
            </a:pPr>
            <a:r>
              <a:rPr lang="es-ES_tradnl" b="1" noProof="0" dirty="0">
                <a:sym typeface="Calibri"/>
              </a:rPr>
              <a:t>EXPLICAR:</a:t>
            </a:r>
          </a:p>
          <a:p>
            <a:r>
              <a:rPr lang="es-ES_tradnl" i="1" noProof="0" dirty="0">
                <a:sym typeface="Calibri"/>
              </a:rPr>
              <a:t>Acabamos de mencionar ejemplos de UASC que pueden ser más vulnerables </a:t>
            </a:r>
          </a:p>
          <a:p>
            <a:r>
              <a:rPr lang="es-ES_tradnl" i="1" noProof="0" dirty="0">
                <a:sym typeface="Calibri"/>
              </a:rPr>
              <a:t>Recordemos que la situación de cada menor es única y que, junto con el nivel de riesgo, debe analizarse de forma integral </a:t>
            </a:r>
          </a:p>
          <a:p>
            <a:r>
              <a:rPr lang="es-ES_tradnl" i="1" noProof="0" dirty="0">
                <a:sym typeface="Calibri"/>
              </a:rPr>
              <a:t>Vamos a hacer un ejercicio de grupo con el objetivo de aprender más sobre la evaluación de las necesidades específicas de los UASC</a:t>
            </a:r>
          </a:p>
        </p:txBody>
      </p:sp>
      <p:sp>
        <p:nvSpPr>
          <p:cNvPr id="2" name="Google Shape;725;p48:notes">
            <a:extLst>
              <a:ext uri="{FF2B5EF4-FFF2-40B4-BE49-F238E27FC236}">
                <a16:creationId xmlns:a16="http://schemas.microsoft.com/office/drawing/2014/main" id="{0B4A4A5F-946C-D5F1-B21A-718F783AE12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32</a:t>
            </a:fld>
            <a:endParaRPr lang="en-US" sz="1200" dirty="0">
              <a:latin typeface="+mn-lt"/>
            </a:endParaRPr>
          </a:p>
        </p:txBody>
      </p:sp>
    </p:spTree>
    <p:extLst>
      <p:ext uri="{BB962C8B-B14F-4D97-AF65-F5344CB8AC3E}">
        <p14:creationId xmlns:p14="http://schemas.microsoft.com/office/powerpoint/2010/main" val="2052335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p:txBody>
          <a:bodyPr/>
          <a:lstStyle/>
          <a:p>
            <a:pPr marL="0" indent="0">
              <a:buNone/>
            </a:pPr>
            <a:r>
              <a:rPr lang="es-ES_tradnl" b="1" noProof="0" dirty="0">
                <a:sym typeface="Calibri"/>
              </a:rPr>
              <a:t>ACTIVIDAD EN GRUPO (20 minutos)</a:t>
            </a:r>
          </a:p>
          <a:p>
            <a:r>
              <a:rPr lang="es-ES_tradnl" noProof="0" dirty="0">
                <a:sym typeface="Calibri"/>
              </a:rPr>
              <a:t>Dividir a los participantes en 4 grupos</a:t>
            </a:r>
          </a:p>
          <a:p>
            <a:r>
              <a:rPr lang="es-ES_tradnl" noProof="0" dirty="0">
                <a:sym typeface="Calibri"/>
              </a:rPr>
              <a:t>Asignar un escenario a cada grupo de la </a:t>
            </a:r>
            <a:r>
              <a:rPr lang="es-ES_tradnl" b="1" noProof="0" dirty="0">
                <a:sym typeface="Calibri"/>
              </a:rPr>
              <a:t>página 13-17 del Cuaderno de ejercicios: Evaluación de la gestión de casos</a:t>
            </a:r>
          </a:p>
          <a:p>
            <a:r>
              <a:rPr lang="es-ES_tradnl" noProof="0" dirty="0">
                <a:sym typeface="Calibri"/>
              </a:rPr>
              <a:t>Pueden completar las respuestas en el espacio del cuaderno de trabajo y/o en un rotafolio</a:t>
            </a:r>
          </a:p>
          <a:p>
            <a:pPr marL="0" indent="0">
              <a:buNone/>
            </a:pPr>
            <a:endParaRPr lang="es-ES_tradnl" noProof="0" dirty="0">
              <a:sym typeface="Calibri"/>
            </a:endParaRPr>
          </a:p>
          <a:p>
            <a:pPr marL="0" indent="0">
              <a:buNone/>
            </a:pPr>
            <a:r>
              <a:rPr lang="es-ES_tradnl" b="1" noProof="0" dirty="0">
                <a:sym typeface="Calibri"/>
              </a:rPr>
              <a:t>DEBATE GENERAL (20 minutos)</a:t>
            </a:r>
            <a:endParaRPr lang="es-ES_tradnl" b="1" noProof="0" dirty="0"/>
          </a:p>
          <a:p>
            <a:r>
              <a:rPr lang="es-ES_tradnl" noProof="0" dirty="0">
                <a:sym typeface="Calibri"/>
              </a:rPr>
              <a:t>Pedir a cada grupo que exponga en sesión plenaria</a:t>
            </a:r>
            <a:endParaRPr lang="es-ES_tradnl" noProof="0" dirty="0"/>
          </a:p>
          <a:p>
            <a:r>
              <a:rPr lang="es-ES_tradnl" noProof="0" dirty="0">
                <a:sym typeface="Calibri"/>
              </a:rPr>
              <a:t>Complementarlo con las respuestas de las páginas siguientes</a:t>
            </a:r>
          </a:p>
          <a:p>
            <a:pPr marL="0" indent="0">
              <a:buNone/>
            </a:pPr>
            <a:endParaRPr lang="es-ES_tradnl" noProof="0" dirty="0">
              <a:sym typeface="Calibri"/>
            </a:endParaRPr>
          </a:p>
          <a:p>
            <a:pPr marL="0" indent="0">
              <a:buNone/>
            </a:pPr>
            <a:r>
              <a:rPr lang="es-ES_tradnl" b="1" noProof="0" dirty="0">
                <a:sym typeface="Calibri"/>
              </a:rPr>
              <a:t>EXPLICAR:</a:t>
            </a:r>
          </a:p>
          <a:p>
            <a:r>
              <a:rPr lang="es-ES_tradnl" i="1" noProof="0" dirty="0">
                <a:sym typeface="Calibri"/>
              </a:rPr>
              <a:t>Por lo general, en el caso de los UASC, la evaluación se centrará principalmente en explorar las posibilidades de búsqueda y reunificación familiares</a:t>
            </a:r>
            <a:endParaRPr lang="es-ES_tradnl" i="1" noProof="0" dirty="0"/>
          </a:p>
          <a:p>
            <a:r>
              <a:rPr lang="es-ES_tradnl" i="1" noProof="0" dirty="0">
                <a:sym typeface="Calibri"/>
              </a:rPr>
              <a:t>En cuanto a los cuidados alternativos, las modalidades de cuidados alternativos deben priorizarse de la siguiente manera, en función de las circunstancias locales y a partir de la evaluación individual:</a:t>
            </a:r>
          </a:p>
          <a:p>
            <a:pPr marL="685800" lvl="1" indent="-228600">
              <a:buFont typeface="+mj-lt"/>
              <a:buAutoNum type="arabicPeriod"/>
            </a:pPr>
            <a:r>
              <a:rPr lang="es-ES_tradnl" i="1" noProof="0" dirty="0">
                <a:sym typeface="Calibri"/>
              </a:rPr>
              <a:t>acogida familiar en la comunidad del menor (acogida por familiares o en familias de acogida), dando prioridad a los niños y niñas menores de 3 años, a las/os menores con necesidades especiales o con problemas urgentes de protección</a:t>
            </a:r>
          </a:p>
          <a:p>
            <a:pPr marL="685800" lvl="1" indent="-228600">
              <a:buFont typeface="+mj-lt"/>
              <a:buAutoNum type="arabicPeriod"/>
            </a:pPr>
            <a:r>
              <a:rPr lang="es-ES_tradnl" i="1" noProof="0" dirty="0">
                <a:sym typeface="Calibri"/>
              </a:rPr>
              <a:t>vida independiente asistida u hogares encabezados por menores, según corresponda</a:t>
            </a:r>
          </a:p>
          <a:p>
            <a:pPr marL="685800" lvl="1" indent="-228600">
              <a:buFont typeface="+mj-lt"/>
              <a:buAutoNum type="arabicPeriod"/>
            </a:pPr>
            <a:r>
              <a:rPr lang="es-ES_tradnl" i="1" noProof="0" dirty="0">
                <a:sym typeface="Calibri"/>
              </a:rPr>
              <a:t>atención organizada en pequeños grupos dentro de la comunidad del menor</a:t>
            </a:r>
          </a:p>
          <a:p>
            <a:pPr marL="685800" lvl="1" indent="-228600">
              <a:buFont typeface="+mj-lt"/>
              <a:buAutoNum type="arabicPeriod"/>
            </a:pPr>
            <a:r>
              <a:rPr lang="es-ES_tradnl" i="1" noProof="0" dirty="0">
                <a:sym typeface="Calibri"/>
              </a:rPr>
              <a:t>atención residencial temporal y adecuada en instalaciones existentes, cuando sea posible y apropiado, durante el menor tiempo posible, cuando no haya otras opciones</a:t>
            </a:r>
            <a:endParaRPr lang="es-ES_tradnl" noProof="0" dirty="0">
              <a:sym typeface="Helvetica Neue"/>
            </a:endParaRPr>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a:p>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F8C70ABF-B4B0-0956-3909-26A5ADC72E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66C4F61-DC18-4372-F174-C2F2C1A6CBA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33</a:t>
            </a:fld>
            <a:endParaRPr 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RESPUESTAS </a:t>
            </a:r>
          </a:p>
          <a:p>
            <a:pPr marL="0" indent="0">
              <a:buNone/>
            </a:pPr>
            <a:r>
              <a:rPr lang="es-ES_tradnl" b="1" noProof="0" dirty="0">
                <a:sym typeface="Calibri"/>
              </a:rPr>
              <a:t>Caso 1 </a:t>
            </a:r>
          </a:p>
          <a:p>
            <a:r>
              <a:rPr lang="es-ES_tradnl" b="1" noProof="0" dirty="0">
                <a:sym typeface="Calibri"/>
              </a:rPr>
              <a:t>1) Riesgos potenciales: </a:t>
            </a:r>
          </a:p>
          <a:p>
            <a:pPr lvl="1"/>
            <a:r>
              <a:rPr lang="es-ES_tradnl" noProof="0" dirty="0">
                <a:sym typeface="Calibri"/>
              </a:rPr>
              <a:t>separación familiar y/o menor no acompañada/o por familiares</a:t>
            </a:r>
          </a:p>
          <a:p>
            <a:pPr lvl="1"/>
            <a:r>
              <a:rPr lang="es-ES_tradnl" noProof="0" dirty="0">
                <a:sym typeface="Calibri"/>
              </a:rPr>
              <a:t>falta de atención adecuada </a:t>
            </a:r>
          </a:p>
          <a:p>
            <a:pPr lvl="1"/>
            <a:r>
              <a:rPr lang="es-ES_tradnl" noProof="0" dirty="0">
                <a:sym typeface="Calibri"/>
              </a:rPr>
              <a:t>experiencia de violencia y muerte del tío de las niñas</a:t>
            </a:r>
          </a:p>
          <a:p>
            <a:pPr lvl="1"/>
            <a:r>
              <a:rPr lang="es-ES_tradnl" noProof="0" dirty="0">
                <a:sym typeface="Calibri"/>
              </a:rPr>
              <a:t>malestar psicosocial </a:t>
            </a:r>
          </a:p>
          <a:p>
            <a:pPr lvl="1"/>
            <a:r>
              <a:rPr lang="es-ES_tradnl" noProof="0" dirty="0">
                <a:sym typeface="Calibri"/>
              </a:rPr>
              <a:t>lesiones físicas</a:t>
            </a:r>
          </a:p>
          <a:p>
            <a:pPr lvl="1"/>
            <a:r>
              <a:rPr lang="es-ES_tradnl" noProof="0" dirty="0">
                <a:sym typeface="Calibri"/>
              </a:rPr>
              <a:t>inseguridad y desplazamientos</a:t>
            </a:r>
            <a:endParaRPr lang="es-ES_tradnl" b="1" noProof="0" dirty="0">
              <a:sym typeface="Calibri"/>
            </a:endParaRPr>
          </a:p>
          <a:p>
            <a:r>
              <a:rPr lang="es-ES_tradnl" b="1" noProof="0" dirty="0">
                <a:sym typeface="Calibri"/>
              </a:rPr>
              <a:t>2) Factores de protección:</a:t>
            </a:r>
          </a:p>
          <a:p>
            <a:pPr lvl="1"/>
            <a:r>
              <a:rPr lang="es-ES_tradnl" noProof="0" dirty="0">
                <a:sym typeface="Calibri"/>
              </a:rPr>
              <a:t>las niñas han sido identificadas y recibirán apoyo de gestión de casos y seguimiento </a:t>
            </a:r>
          </a:p>
          <a:p>
            <a:pPr lvl="1"/>
            <a:r>
              <a:rPr lang="es-ES_tradnl" noProof="0" dirty="0">
                <a:sym typeface="Calibri"/>
              </a:rPr>
              <a:t>la niña ha huido con otros miembros de su comunidad a los que puede conocer y/o con los que puede tener una buena relación (TBC)</a:t>
            </a:r>
            <a:endParaRPr lang="es-ES_tradnl" b="1" noProof="0" dirty="0">
              <a:sym typeface="Calibri"/>
            </a:endParaRPr>
          </a:p>
          <a:p>
            <a:r>
              <a:rPr lang="es-ES_tradnl" b="1" noProof="0" dirty="0">
                <a:sym typeface="Calibri"/>
              </a:rPr>
              <a:t>3) Necesidades inmediatas:</a:t>
            </a:r>
          </a:p>
          <a:p>
            <a:pPr lvl="1"/>
            <a:r>
              <a:rPr lang="es-ES_tradnl" noProof="0" dirty="0">
                <a:sym typeface="Calibri"/>
              </a:rPr>
              <a:t>asistencia médica </a:t>
            </a:r>
          </a:p>
          <a:p>
            <a:pPr lvl="1"/>
            <a:r>
              <a:rPr lang="es-ES_tradnl" noProof="0" dirty="0">
                <a:sym typeface="Calibri"/>
              </a:rPr>
              <a:t>SMAPS/Atención primaria psicológica</a:t>
            </a:r>
          </a:p>
          <a:p>
            <a:pPr lvl="1"/>
            <a:r>
              <a:rPr lang="es-ES_tradnl" noProof="0" dirty="0">
                <a:sym typeface="Calibri"/>
              </a:rPr>
              <a:t>una modalidad de acogida temporal segura y sostenible  </a:t>
            </a:r>
          </a:p>
          <a:p>
            <a:pPr lvl="1"/>
            <a:r>
              <a:rPr lang="es-ES_tradnl" noProof="0" dirty="0">
                <a:sym typeface="Calibri"/>
              </a:rPr>
              <a:t>restablecimiento del contacto con los padres y/o reunificación familiar </a:t>
            </a:r>
          </a:p>
          <a:p>
            <a:pPr lvl="1"/>
            <a:r>
              <a:rPr lang="es-ES_tradnl" noProof="0" dirty="0">
                <a:sym typeface="Calibri"/>
              </a:rPr>
              <a:t>restablecimiento del contacto con los padres y/o reunificación familiar </a:t>
            </a:r>
          </a:p>
          <a:p>
            <a:r>
              <a:rPr lang="es-ES_tradnl" b="1" noProof="0" dirty="0">
                <a:sym typeface="Calibri"/>
              </a:rPr>
              <a:t>4) Información adicional necesaria:</a:t>
            </a:r>
          </a:p>
          <a:p>
            <a:pPr lvl="1"/>
            <a:r>
              <a:rPr lang="es-ES_tradnl" noProof="0" dirty="0">
                <a:sym typeface="Calibri"/>
              </a:rPr>
              <a:t>verificar las circunstancias de la lesión</a:t>
            </a:r>
          </a:p>
          <a:p>
            <a:pPr lvl="1"/>
            <a:r>
              <a:rPr lang="es-ES_tradnl" noProof="0" dirty="0">
                <a:sym typeface="Calibri"/>
              </a:rPr>
              <a:t>verificar si la niña ha estado expuesta a violencia de género antes o durante el vuelo</a:t>
            </a:r>
          </a:p>
          <a:p>
            <a:pPr lvl="1"/>
            <a:r>
              <a:rPr lang="es-ES_tradnl" noProof="0" dirty="0">
                <a:sym typeface="Calibri"/>
              </a:rPr>
              <a:t>verificar si hay miembros de la familia o de la comunidad en el grupo que puedan servir de apoyo a la niña y ayudar a localizarla y proporcionarle otra información pertinente</a:t>
            </a:r>
          </a:p>
          <a:p>
            <a:pPr marL="0" indent="0">
              <a:buNone/>
            </a:pPr>
            <a:endParaRPr lang="es-ES_tradnl" noProof="0" dirty="0">
              <a:sym typeface="Calibri"/>
            </a:endParaRPr>
          </a:p>
          <a:p>
            <a:pPr marL="0" indent="0">
              <a:buNone/>
            </a:pPr>
            <a:r>
              <a:rPr lang="es-ES_tradnl" b="1" noProof="0" dirty="0">
                <a:sym typeface="Calibri"/>
              </a:rPr>
              <a:t>Escenario 2</a:t>
            </a:r>
          </a:p>
          <a:p>
            <a:r>
              <a:rPr lang="es-ES_tradnl" b="1" noProof="0" dirty="0">
                <a:sym typeface="Calibri"/>
              </a:rPr>
              <a:t>1) Riesgos potenciales:</a:t>
            </a:r>
          </a:p>
          <a:p>
            <a:pPr lvl="1"/>
            <a:r>
              <a:rPr lang="es-ES_tradnl" noProof="0" dirty="0">
                <a:sym typeface="Calibri"/>
              </a:rPr>
              <a:t>explotación y abusos, incluida la explotación sexual</a:t>
            </a:r>
          </a:p>
          <a:p>
            <a:pPr lvl="1"/>
            <a:r>
              <a:rPr lang="es-ES_tradnl" noProof="0" dirty="0">
                <a:sym typeface="Calibri"/>
              </a:rPr>
              <a:t>separación familiar de larga duración</a:t>
            </a:r>
          </a:p>
          <a:p>
            <a:pPr lvl="1"/>
            <a:r>
              <a:rPr lang="es-ES_tradnl" noProof="0" dirty="0">
                <a:sym typeface="Calibri"/>
              </a:rPr>
              <a:t>falta de atención adecuada </a:t>
            </a:r>
          </a:p>
          <a:p>
            <a:pPr lvl="1"/>
            <a:r>
              <a:rPr lang="es-ES_tradnl" noProof="0" dirty="0">
                <a:sym typeface="Calibri"/>
              </a:rPr>
              <a:t>malestar psicosocial </a:t>
            </a:r>
          </a:p>
          <a:p>
            <a:pPr lvl="1"/>
            <a:r>
              <a:rPr lang="es-ES_tradnl" noProof="0" dirty="0">
                <a:sym typeface="Calibri"/>
              </a:rPr>
              <a:t>aislamiento </a:t>
            </a:r>
          </a:p>
          <a:p>
            <a:pPr lvl="1"/>
            <a:r>
              <a:rPr lang="es-ES_tradnl" noProof="0" dirty="0">
                <a:sym typeface="Calibri"/>
              </a:rPr>
              <a:t>falta de acceso a la educación y a otros servicios </a:t>
            </a:r>
          </a:p>
          <a:p>
            <a:r>
              <a:rPr lang="es-ES_tradnl" b="1" noProof="0" dirty="0">
                <a:sym typeface="Calibri"/>
              </a:rPr>
              <a:t>2) Factores de protección:</a:t>
            </a:r>
          </a:p>
          <a:p>
            <a:pPr lvl="1"/>
            <a:r>
              <a:rPr lang="es-ES_tradnl" noProof="0" dirty="0">
                <a:sym typeface="Calibri"/>
              </a:rPr>
              <a:t>la niña ha sido identificada y recibirá apoyo de gestión de casos y seguimiento</a:t>
            </a:r>
          </a:p>
          <a:p>
            <a:r>
              <a:rPr lang="es-ES_tradnl" b="1" noProof="0" dirty="0">
                <a:sym typeface="Calibri"/>
              </a:rPr>
              <a:t>3) Necesidades inmediatas:</a:t>
            </a:r>
          </a:p>
          <a:p>
            <a:pPr lvl="1"/>
            <a:r>
              <a:rPr lang="es-ES_tradnl" noProof="0" dirty="0">
                <a:sym typeface="Calibri"/>
              </a:rPr>
              <a:t>seguridad y protección contra abusos, violencia y explotación</a:t>
            </a:r>
          </a:p>
          <a:p>
            <a:pPr lvl="1"/>
            <a:r>
              <a:rPr lang="es-ES_tradnl" noProof="0" dirty="0">
                <a:sym typeface="Calibri"/>
              </a:rPr>
              <a:t>una modalidad de acogida temporal segura y sostenible  </a:t>
            </a:r>
          </a:p>
          <a:p>
            <a:pPr lvl="1"/>
            <a:r>
              <a:rPr lang="es-ES_tradnl" noProof="0" dirty="0">
                <a:sym typeface="Calibri"/>
              </a:rPr>
              <a:t>restablecimiento del contacto con los padres y/o reunificación familiar </a:t>
            </a:r>
          </a:p>
          <a:p>
            <a:pPr lvl="1"/>
            <a:r>
              <a:rPr lang="es-ES_tradnl" noProof="0" dirty="0">
                <a:sym typeface="Calibri"/>
              </a:rPr>
              <a:t>SMAPS/atención primaria psicológica</a:t>
            </a:r>
          </a:p>
          <a:p>
            <a:r>
              <a:rPr lang="es-ES_tradnl" b="1" noProof="0" dirty="0">
                <a:sym typeface="Calibri"/>
              </a:rPr>
              <a:t>4) Información adicional necesaria:</a:t>
            </a:r>
          </a:p>
          <a:p>
            <a:pPr lvl="1"/>
            <a:r>
              <a:rPr lang="es-ES_tradnl" noProof="0" dirty="0">
                <a:sym typeface="Calibri"/>
              </a:rPr>
              <a:t>verificar si la niña sufre explotación o abusos sexuales en el hogar</a:t>
            </a:r>
          </a:p>
          <a:p>
            <a:pPr lvl="1"/>
            <a:r>
              <a:rPr lang="es-ES_tradnl" noProof="0" dirty="0">
                <a:sym typeface="Calibri"/>
              </a:rPr>
              <a:t>verificar la situación en el lugar de origen y la posibilidad de un retorno seguro y factible</a:t>
            </a:r>
          </a:p>
          <a:p>
            <a:pPr lvl="1"/>
            <a:r>
              <a:rPr lang="es-ES_tradnl" noProof="0" dirty="0">
                <a:sym typeface="Calibri"/>
              </a:rPr>
              <a:t>verificar si hay familiares o miembros de la comunidad que vivan en el mismo entorno que puedan servir de apoyo a la niña</a:t>
            </a:r>
          </a:p>
          <a:p>
            <a:pPr lvl="1"/>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noProof="0" dirty="0">
              <a:sym typeface="Wingdings" panose="05000000000000000000" pitchFamily="2" charset="2"/>
            </a:endParaRPr>
          </a:p>
          <a:p>
            <a:pPr marL="0" indent="0">
              <a:buNone/>
            </a:pPr>
            <a:endParaRPr lang="es-ES_tradnl" noProof="0" dirty="0">
              <a:sym typeface="Wingdings" panose="05000000000000000000" pitchFamily="2" charset="2"/>
            </a:endParaRPr>
          </a:p>
        </p:txBody>
      </p:sp>
      <p:sp>
        <p:nvSpPr>
          <p:cNvPr id="2" name="Google Shape;725;p48:notes">
            <a:extLst>
              <a:ext uri="{FF2B5EF4-FFF2-40B4-BE49-F238E27FC236}">
                <a16:creationId xmlns:a16="http://schemas.microsoft.com/office/drawing/2014/main" id="{0C516E32-5A8F-B6A3-C3C8-6E2CA5CAB5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34</a:t>
            </a:fld>
            <a:endParaRPr lang="en-US" sz="1200" dirty="0">
              <a:latin typeface="+mn-lt"/>
            </a:endParaRPr>
          </a:p>
        </p:txBody>
      </p:sp>
    </p:spTree>
    <p:extLst>
      <p:ext uri="{BB962C8B-B14F-4D97-AF65-F5344CB8AC3E}">
        <p14:creationId xmlns:p14="http://schemas.microsoft.com/office/powerpoint/2010/main" val="229200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Caso 3 </a:t>
            </a:r>
          </a:p>
          <a:p>
            <a:r>
              <a:rPr lang="es-ES_tradnl" b="1" noProof="0" dirty="0">
                <a:sym typeface="Calibri"/>
              </a:rPr>
              <a:t>1) Riesgos potenciales:</a:t>
            </a:r>
          </a:p>
          <a:p>
            <a:pPr lvl="1"/>
            <a:r>
              <a:rPr lang="es-ES_tradnl" noProof="0" dirty="0">
                <a:sym typeface="Calibri"/>
              </a:rPr>
              <a:t>es posible que la cuidadora, la abuela del niño, no pueda cuidar de él a corto o largo plazo debido a su enfermedad, que puede empeorar o morir </a:t>
            </a:r>
          </a:p>
          <a:p>
            <a:pPr lvl="1"/>
            <a:r>
              <a:rPr lang="es-ES_tradnl" noProof="0" dirty="0">
                <a:sym typeface="Calibri"/>
              </a:rPr>
              <a:t>separación de larga duración, ya que se ha interrumpido el contacto con los padres durante más de un año y sigue habiendo inseguridad en el país de origen</a:t>
            </a:r>
            <a:endParaRPr lang="es-ES_tradnl" b="1" noProof="0" dirty="0">
              <a:sym typeface="Calibri"/>
            </a:endParaRPr>
          </a:p>
          <a:p>
            <a:r>
              <a:rPr lang="es-ES_tradnl" b="1" noProof="0" dirty="0">
                <a:sym typeface="Calibri"/>
              </a:rPr>
              <a:t>2) Factores de protección:</a:t>
            </a:r>
          </a:p>
          <a:p>
            <a:pPr lvl="1"/>
            <a:r>
              <a:rPr lang="es-ES_tradnl" noProof="0" dirty="0">
                <a:sym typeface="Calibri"/>
              </a:rPr>
              <a:t>actualmente el niño está bien cuidado por su abuela </a:t>
            </a:r>
          </a:p>
          <a:p>
            <a:pPr lvl="1"/>
            <a:r>
              <a:rPr lang="es-ES_tradnl" noProof="0" dirty="0">
                <a:sym typeface="Calibri"/>
              </a:rPr>
              <a:t>el niño está recibiendo apoyo de gestión de casos y seguimiento </a:t>
            </a:r>
          </a:p>
          <a:p>
            <a:r>
              <a:rPr lang="es-ES_tradnl" b="1" noProof="0" dirty="0">
                <a:sym typeface="Calibri"/>
              </a:rPr>
              <a:t>3) Necesidades inmediatas:</a:t>
            </a:r>
          </a:p>
          <a:p>
            <a:pPr lvl="1"/>
            <a:r>
              <a:rPr lang="es-ES_tradnl" noProof="0" dirty="0">
                <a:sym typeface="Calibri"/>
              </a:rPr>
              <a:t>una modalidad de acogida temporal segura y sostenible </a:t>
            </a:r>
          </a:p>
          <a:p>
            <a:pPr lvl="1"/>
            <a:r>
              <a:rPr lang="es-ES_tradnl" noProof="0" dirty="0">
                <a:sym typeface="Calibri"/>
              </a:rPr>
              <a:t>restablecimiento del contacto con los padres </a:t>
            </a:r>
          </a:p>
          <a:p>
            <a:r>
              <a:rPr lang="es-ES_tradnl" b="1" noProof="0" dirty="0">
                <a:sym typeface="Calibri"/>
              </a:rPr>
              <a:t>4) Información adicional necesaria:</a:t>
            </a:r>
          </a:p>
          <a:p>
            <a:pPr lvl="1"/>
            <a:r>
              <a:rPr lang="es-ES_tradnl" noProof="0" dirty="0">
                <a:sym typeface="Calibri"/>
              </a:rPr>
              <a:t>verificar el estado de la abuela y su capacidad para seguir cuidando al niño y sus posibles necesidades adicionales </a:t>
            </a:r>
          </a:p>
          <a:p>
            <a:pPr lvl="1"/>
            <a:r>
              <a:rPr lang="es-ES_tradnl" noProof="0" dirty="0">
                <a:sym typeface="Calibri"/>
              </a:rPr>
              <a:t>verificar la información sobre el paradero de la tía materna y su familia, la relación entre ellos y el niño y la abuela. ¿Sabe la abuela que la tía materna se ha trasladado a la misma zona? </a:t>
            </a:r>
          </a:p>
          <a:p>
            <a:pPr marL="0" indent="0">
              <a:buNone/>
            </a:pPr>
            <a:endParaRPr lang="es-ES_tradnl" noProof="0" dirty="0">
              <a:sym typeface="Calibri"/>
            </a:endParaRPr>
          </a:p>
          <a:p>
            <a:pPr marL="0" indent="0">
              <a:buNone/>
            </a:pPr>
            <a:r>
              <a:rPr lang="es-ES_tradnl" b="1" noProof="0" dirty="0">
                <a:sym typeface="Calibri"/>
              </a:rPr>
              <a:t>Caso 4</a:t>
            </a:r>
          </a:p>
          <a:p>
            <a:r>
              <a:rPr lang="es-ES_tradnl" b="1" noProof="0" dirty="0">
                <a:sym typeface="Calibri"/>
              </a:rPr>
              <a:t>1) Riesgos potenciales:</a:t>
            </a:r>
          </a:p>
          <a:p>
            <a:pPr lvl="1"/>
            <a:r>
              <a:rPr lang="es-ES_tradnl" noProof="0" dirty="0">
                <a:sym typeface="Calibri"/>
              </a:rPr>
              <a:t>separación de larga duración, ya que el contacto con sus padres se ha interrumpido durante un par de semanas y sus padres pueden divorciarse, según informa la familia de acogida, lo que puede dificultar la reunificación familiar </a:t>
            </a:r>
          </a:p>
          <a:p>
            <a:pPr lvl="1"/>
            <a:r>
              <a:rPr lang="es-ES_tradnl" noProof="0" dirty="0">
                <a:sym typeface="Calibri"/>
              </a:rPr>
              <a:t>la niña menor está sufriendo angustia y es posible que no pueda expresar plenamente sus sentimientos debido a su aparente discapacidad auditiva y/o del habla</a:t>
            </a:r>
          </a:p>
          <a:p>
            <a:pPr lvl="1"/>
            <a:r>
              <a:rPr lang="es-ES_tradnl" noProof="0" dirty="0">
                <a:sym typeface="Calibri"/>
              </a:rPr>
              <a:t>la niña más pequeña puede correr el riesgo de sufrir abusos, abandono, violencia y explotación debido al estigma y las barreras contra las personas con discapacidad que pueden existir en la comunidad en la que vive</a:t>
            </a:r>
          </a:p>
          <a:p>
            <a:pPr lvl="1"/>
            <a:r>
              <a:rPr lang="es-ES_tradnl" noProof="0" dirty="0">
                <a:sym typeface="Calibri"/>
              </a:rPr>
              <a:t>las niñas tampoco están en contacto con su hermano mayor, que al parecer vive en otra parte de la ciudad. La falta de interacción con los demás menores de la casa también puede ser un riesgo </a:t>
            </a:r>
          </a:p>
          <a:p>
            <a:r>
              <a:rPr lang="es-ES_tradnl" b="1" noProof="0" dirty="0">
                <a:sym typeface="Calibri"/>
              </a:rPr>
              <a:t>2) Factores de protección:  </a:t>
            </a:r>
          </a:p>
          <a:p>
            <a:pPr lvl="1"/>
            <a:r>
              <a:rPr lang="es-ES_tradnl" noProof="0" dirty="0">
                <a:sym typeface="Calibri"/>
              </a:rPr>
              <a:t>las niñas han sido acogidas juntas por una familia a la que conocen desde antes de la separación </a:t>
            </a:r>
          </a:p>
          <a:p>
            <a:pPr lvl="1"/>
            <a:r>
              <a:rPr lang="es-ES_tradnl" noProof="0" dirty="0">
                <a:sym typeface="Calibri"/>
              </a:rPr>
              <a:t>han sido identificadas como menores en situación de riesgo para recibir apoyo de gestión de casos y seguimiento </a:t>
            </a:r>
          </a:p>
          <a:p>
            <a:r>
              <a:rPr lang="es-ES_tradnl" b="1" noProof="0" dirty="0">
                <a:sym typeface="Calibri"/>
              </a:rPr>
              <a:t>3) Necesidades inmediatas:</a:t>
            </a:r>
          </a:p>
          <a:p>
            <a:pPr lvl="1"/>
            <a:r>
              <a:rPr lang="es-ES_tradnl" noProof="0" dirty="0">
                <a:sym typeface="Calibri"/>
              </a:rPr>
              <a:t>búsqueda y reunificación familiar</a:t>
            </a:r>
          </a:p>
          <a:p>
            <a:pPr lvl="1"/>
            <a:r>
              <a:rPr lang="es-ES_tradnl" noProof="0" dirty="0">
                <a:sym typeface="Calibri"/>
              </a:rPr>
              <a:t>SMAPS </a:t>
            </a:r>
          </a:p>
          <a:p>
            <a:pPr lvl="1"/>
            <a:r>
              <a:rPr lang="es-ES_tradnl" noProof="0" dirty="0">
                <a:sym typeface="Calibri"/>
              </a:rPr>
              <a:t>una modalidad de acogida temporal segura y sostenible</a:t>
            </a:r>
          </a:p>
          <a:p>
            <a:pPr lvl="1"/>
            <a:r>
              <a:rPr lang="es-ES_tradnl" noProof="0" dirty="0">
                <a:sym typeface="Calibri"/>
              </a:rPr>
              <a:t>restablecimiento del contacto con el hermano mayor</a:t>
            </a:r>
          </a:p>
          <a:p>
            <a:pPr lvl="1"/>
            <a:r>
              <a:rPr lang="es-ES_tradnl" noProof="0" dirty="0">
                <a:sym typeface="Calibri"/>
              </a:rPr>
              <a:t>identificación del hermano y de sus necesidades de gestión y seguimiento de casos</a:t>
            </a:r>
          </a:p>
          <a:p>
            <a:pPr lvl="1"/>
            <a:r>
              <a:rPr lang="es-ES_tradnl" noProof="0" dirty="0">
                <a:sym typeface="Calibri"/>
              </a:rPr>
              <a:t>verificar si los servicios son accesibles para las/os menores con discapacidades y cuáles son las posibles barreras que podrían conducir a la exclusión</a:t>
            </a:r>
          </a:p>
          <a:p>
            <a:pPr marL="0" indent="0">
              <a:buNone/>
            </a:pPr>
            <a:endParaRPr lang="es-ES_tradnl" b="1"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a:p>
            <a:pPr marL="0" indent="0">
              <a:buNone/>
            </a:pPr>
            <a:endParaRPr lang="es-ES_tradnl" b="1" noProof="0" dirty="0">
              <a:sym typeface="Calibri"/>
            </a:endParaRPr>
          </a:p>
        </p:txBody>
      </p:sp>
      <p:sp>
        <p:nvSpPr>
          <p:cNvPr id="2" name="Google Shape;725;p48:notes">
            <a:extLst>
              <a:ext uri="{FF2B5EF4-FFF2-40B4-BE49-F238E27FC236}">
                <a16:creationId xmlns:a16="http://schemas.microsoft.com/office/drawing/2014/main" id="{FE5E2E10-4292-D4AD-D619-1B03AAA39F9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35</a:t>
            </a:fld>
            <a:endParaRPr lang="en-US" sz="1200" dirty="0">
              <a:latin typeface="+mn-lt"/>
            </a:endParaRPr>
          </a:p>
        </p:txBody>
      </p:sp>
    </p:spTree>
    <p:extLst>
      <p:ext uri="{BB962C8B-B14F-4D97-AF65-F5344CB8AC3E}">
        <p14:creationId xmlns:p14="http://schemas.microsoft.com/office/powerpoint/2010/main" val="1562790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8" name="Google Shape;648;p24:notes"/>
          <p:cNvSpPr txBox="1">
            <a:spLocks noGrp="1"/>
          </p:cNvSpPr>
          <p:nvPr>
            <p:ph type="body" idx="1"/>
          </p:nvPr>
        </p:nvSpPr>
        <p:spPr>
          <a:xfrm>
            <a:off x="479425" y="460375"/>
            <a:ext cx="6140450" cy="9211335"/>
          </a:xfrm>
        </p:spPr>
        <p:txBody>
          <a:bodyPr/>
          <a:lstStyle/>
          <a:p>
            <a:r>
              <a:rPr lang="es-ES_tradnl" b="1" noProof="0" dirty="0">
                <a:sym typeface="Calibri"/>
              </a:rPr>
              <a:t>4) Información adicional necesaria:</a:t>
            </a:r>
          </a:p>
          <a:p>
            <a:pPr lvl="1"/>
            <a:r>
              <a:rPr lang="es-ES_tradnl" noProof="0" dirty="0">
                <a:sym typeface="Calibri"/>
              </a:rPr>
              <a:t>verificar la información relativa al divorcio de los padres</a:t>
            </a:r>
          </a:p>
          <a:p>
            <a:pPr lvl="1"/>
            <a:r>
              <a:rPr lang="es-ES_tradnl" noProof="0" dirty="0">
                <a:sym typeface="Calibri"/>
              </a:rPr>
              <a:t>verificar si existe, y por qué, una interacción limitada entre las niñas y los demás menores del hogar</a:t>
            </a:r>
          </a:p>
          <a:p>
            <a:pPr lvl="1"/>
            <a:r>
              <a:rPr lang="es-ES_tradnl" noProof="0" dirty="0">
                <a:sym typeface="Calibri"/>
              </a:rPr>
              <a:t>verificar con qué familiares vive el hermano y encontrar más información sobre la relación entre las niñas y el niño, y los demás familiares. Comprobar si los familiares saben que las dos niñas viven en el mismo lugar. Comprobar si los familiares pueden facilitar más información sobre otros miembros de la familia</a:t>
            </a:r>
          </a:p>
          <a:p>
            <a:pPr lvl="1"/>
            <a:r>
              <a:rPr lang="es-ES_tradnl" noProof="0" dirty="0">
                <a:sym typeface="Calibri"/>
              </a:rPr>
              <a:t>verificar si las/os menores asisten a la escuela y cuáles son sus actividades diarias, en particular las de la niña más pequeña, que tiene una discapacidad auditiva y del habla. Si no asiste a la escuela, tratar de entender cuáles son las barreras </a:t>
            </a:r>
          </a:p>
          <a:p>
            <a:pPr lvl="1"/>
            <a:r>
              <a:rPr lang="es-ES_tradnl" noProof="0" dirty="0">
                <a:sym typeface="Calibri"/>
              </a:rPr>
              <a:t>verificar la red de apoyo de las niñas y los niños y si necesitan apoyo adicional, por ejemplo, participación en actividades comunitarias</a:t>
            </a:r>
          </a:p>
          <a:p>
            <a:pPr lvl="1"/>
            <a:r>
              <a:rPr lang="es-ES_tradnl" noProof="0" dirty="0">
                <a:sym typeface="Calibri"/>
              </a:rPr>
              <a:t>intentar encontrar más información sobre las formas de comunicación entre la menor y su familia de acogida y su hermana. ¿Qué tipo de ayuda necesitan su hermana y la familia de acogida para apoyar a la menor?  </a:t>
            </a:r>
          </a:p>
          <a:p>
            <a:pPr lvl="1"/>
            <a:endParaRPr lang="es-ES_tradnl" noProof="0" dirty="0">
              <a:sym typeface="Calibri"/>
            </a:endParaRPr>
          </a:p>
          <a:p>
            <a:pPr marL="0" indent="0">
              <a:buNone/>
            </a:pPr>
            <a:r>
              <a:rPr lang="es-ES_tradnl" b="1" noProof="0" dirty="0">
                <a:sym typeface="Calibri"/>
              </a:rPr>
              <a:t>Caso 5</a:t>
            </a:r>
          </a:p>
          <a:p>
            <a:r>
              <a:rPr lang="es-ES_tradnl" b="1" noProof="0" dirty="0">
                <a:sym typeface="Calibri"/>
              </a:rPr>
              <a:t>1) Riesgos potenciales:</a:t>
            </a:r>
          </a:p>
          <a:p>
            <a:pPr lvl="1"/>
            <a:r>
              <a:rPr lang="es-ES_tradnl" noProof="0" dirty="0">
                <a:sym typeface="Calibri"/>
              </a:rPr>
              <a:t>malestar psicosocial debido a la separación secundaria con el tío y su familia</a:t>
            </a:r>
          </a:p>
          <a:p>
            <a:pPr lvl="1"/>
            <a:r>
              <a:rPr lang="es-ES_tradnl" noProof="0" dirty="0">
                <a:sym typeface="Calibri"/>
              </a:rPr>
              <a:t>falta de atención y apoyo </a:t>
            </a:r>
          </a:p>
          <a:p>
            <a:pPr lvl="1"/>
            <a:r>
              <a:rPr lang="es-ES_tradnl" noProof="0" dirty="0">
                <a:sym typeface="Calibri"/>
              </a:rPr>
              <a:t>explotación y/o trabajo infantil </a:t>
            </a:r>
          </a:p>
          <a:p>
            <a:pPr lvl="1"/>
            <a:r>
              <a:rPr lang="es-ES_tradnl" noProof="0" dirty="0">
                <a:sym typeface="Calibri"/>
              </a:rPr>
              <a:t>falta de acceso a la educación y posiblemente a otros servicios </a:t>
            </a:r>
          </a:p>
          <a:p>
            <a:r>
              <a:rPr lang="es-ES_tradnl" b="1" noProof="0" dirty="0">
                <a:sym typeface="Calibri"/>
              </a:rPr>
              <a:t>2) Factores de protección:</a:t>
            </a:r>
          </a:p>
          <a:p>
            <a:pPr lvl="1"/>
            <a:r>
              <a:rPr lang="es-ES_tradnl" noProof="0" dirty="0">
                <a:sym typeface="Calibri"/>
              </a:rPr>
              <a:t>Ahmad convive con otros compañeros </a:t>
            </a:r>
          </a:p>
          <a:p>
            <a:pPr lvl="1"/>
            <a:r>
              <a:rPr lang="es-ES_tradnl" noProof="0" dirty="0">
                <a:sym typeface="Calibri"/>
              </a:rPr>
              <a:t>el menor ha acudido a una línea de ayuda en busca de apoyo tras un ejercicio organizado de cartografía de riesgos </a:t>
            </a:r>
          </a:p>
          <a:p>
            <a:r>
              <a:rPr lang="es-ES_tradnl" b="1" noProof="0" dirty="0">
                <a:sym typeface="Calibri"/>
              </a:rPr>
              <a:t>3) Necesidades inmediatas:</a:t>
            </a:r>
          </a:p>
          <a:p>
            <a:pPr lvl="1"/>
            <a:r>
              <a:rPr lang="es-ES_tradnl" noProof="0" dirty="0">
                <a:sym typeface="Calibri"/>
              </a:rPr>
              <a:t>evaluar si la búsqueda de la familia y la reunificación es lo mejor para el niño</a:t>
            </a:r>
          </a:p>
          <a:p>
            <a:pPr lvl="1"/>
            <a:r>
              <a:rPr lang="es-ES_tradnl" noProof="0" dirty="0">
                <a:sym typeface="Calibri"/>
              </a:rPr>
              <a:t>evaluar las necesidades del SMAPS</a:t>
            </a:r>
          </a:p>
          <a:p>
            <a:pPr lvl="1"/>
            <a:r>
              <a:rPr lang="es-ES_tradnl" noProof="0" dirty="0">
                <a:sym typeface="Calibri"/>
              </a:rPr>
              <a:t>un sistema de cuidado alternativo seguro y sostenible. Evaluar si el sistema de cuidado actual responde al interés superior del niño y a las necesidades adicionales del niño y/o del grupo de menores. Si no es así, explorar otras opciones de cuidado, de preferencia basadas en la familia y la comunidad</a:t>
            </a:r>
          </a:p>
          <a:p>
            <a:r>
              <a:rPr lang="es-ES_tradnl" b="1" noProof="0" dirty="0">
                <a:sym typeface="Calibri"/>
              </a:rPr>
              <a:t>4) Información adicional necesaria:</a:t>
            </a:r>
          </a:p>
          <a:p>
            <a:pPr lvl="1"/>
            <a:r>
              <a:rPr lang="es-ES_tradnl" noProof="0" dirty="0">
                <a:sym typeface="Calibri"/>
              </a:rPr>
              <a:t>verificar la información sobre los padres de Ahmad. ¿Cuándo fue la última vez que estuvieron en contacto? ¿Perdió el contacto con sus padres a raíz de la disputa entre estos y su tío y en caso afirmativo, cuáles son los motivos?</a:t>
            </a:r>
          </a:p>
          <a:p>
            <a:pPr lvl="1"/>
            <a:r>
              <a:rPr lang="es-ES_tradnl" noProof="0" dirty="0">
                <a:sym typeface="Calibri"/>
              </a:rPr>
              <a:t>¿tiene Ahmad información sobre el paradero de sus padres o de otros familiares con los que se sienta cercano?</a:t>
            </a:r>
          </a:p>
          <a:p>
            <a:pPr lvl="1"/>
            <a:r>
              <a:rPr lang="es-ES_tradnl" noProof="0" dirty="0">
                <a:sym typeface="Calibri"/>
              </a:rPr>
              <a:t>¿en qué condiciones de trabajo trabaja el menor? ¿Cuántas horas al día? ¿Le pagan lo suficiente? ¿Dispone de tiempo suficiente para descansar? ¿Se siente seguro en el lugar de trabajo o sufre abusos, violencia y/o explotación? </a:t>
            </a:r>
          </a:p>
          <a:p>
            <a:pPr lvl="1"/>
            <a:r>
              <a:rPr lang="es-ES_tradnl" noProof="0" dirty="0">
                <a:sym typeface="Calibri"/>
              </a:rPr>
              <a:t>verificar si las condiciones de acogida de Ahmad y del grupo de menores no acompañados son adecuadas, seguras y en su interés superior</a:t>
            </a:r>
          </a:p>
          <a:p>
            <a:pPr lvl="1"/>
            <a:endParaRPr lang="es-ES_tradnl" noProof="0" dirty="0">
              <a:sym typeface="Calibri"/>
            </a:endParaRPr>
          </a:p>
          <a:p>
            <a:pPr marL="0" indent="0">
              <a:buNone/>
            </a:pPr>
            <a:endParaRPr lang="es-ES_tradnl" b="1" noProof="0" dirty="0">
              <a:sym typeface="Calibri"/>
            </a:endParaRPr>
          </a:p>
        </p:txBody>
      </p:sp>
      <p:sp>
        <p:nvSpPr>
          <p:cNvPr id="2" name="Google Shape;725;p48:notes">
            <a:extLst>
              <a:ext uri="{FF2B5EF4-FFF2-40B4-BE49-F238E27FC236}">
                <a16:creationId xmlns:a16="http://schemas.microsoft.com/office/drawing/2014/main" id="{613DB0FD-58D8-FB93-C1BA-04AD17D2FAF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36</a:t>
            </a:fld>
            <a:endParaRPr lang="en-US" sz="1200" dirty="0">
              <a:latin typeface="+mn-lt"/>
            </a:endParaRPr>
          </a:p>
        </p:txBody>
      </p:sp>
    </p:spTree>
    <p:extLst>
      <p:ext uri="{BB962C8B-B14F-4D97-AF65-F5344CB8AC3E}">
        <p14:creationId xmlns:p14="http://schemas.microsoft.com/office/powerpoint/2010/main" val="3617625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6" name="Google Shape;666;p25: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Las notas que figuran a continuación sobre las TEC (transferencias de efectivo y cupones) son optativas y solo deben utilizarse en contextos en los que sea pertinente y necesario proporcionar orientaciones adicionales con relación a la gestión de casos</a:t>
            </a:r>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noProof="0" dirty="0">
              <a:sym typeface="Calibri"/>
            </a:endParaRPr>
          </a:p>
          <a:p>
            <a:pPr marL="0" indent="0">
              <a:buNone/>
            </a:pPr>
            <a:r>
              <a:rPr lang="es-ES_tradnl" b="1" noProof="0" dirty="0">
                <a:sym typeface="Calibri"/>
              </a:rPr>
              <a:t>EXPLICAR:</a:t>
            </a:r>
          </a:p>
          <a:p>
            <a:r>
              <a:rPr lang="es-ES_tradnl" i="1" noProof="0" dirty="0">
                <a:sym typeface="Calibri"/>
              </a:rPr>
              <a:t>Al llevar a cabo una evaluación con los UASC, es importante tener en cuenta todos los elementos y factores que evaluaríamos para cualquier otro menor con problemas de protección, y no centrarse únicamente en su situación de separación. Estos aspectos se abordan en la Formación sobre gestión de casos, Nivel 1.</a:t>
            </a:r>
          </a:p>
          <a:p>
            <a:r>
              <a:rPr lang="es-ES_tradnl" i="1" noProof="0" dirty="0">
                <a:sym typeface="Calibri"/>
              </a:rPr>
              <a:t>Sin embargo, en el caso de los UASC, hay algunas áreas que puede ser particularmente importante considerar </a:t>
            </a:r>
            <a:endParaRPr lang="es-ES_tradnl" i="1" noProof="0" dirty="0"/>
          </a:p>
          <a:p>
            <a:r>
              <a:rPr lang="es-ES_tradnl" noProof="0" dirty="0">
                <a:sym typeface="Calibri"/>
              </a:rPr>
              <a:t>Guiar a los participantes a la </a:t>
            </a:r>
            <a:r>
              <a:rPr lang="es-ES_tradnl" b="1" noProof="0" dirty="0">
                <a:sym typeface="Calibri"/>
              </a:rPr>
              <a:t>página 18 del Cuaderno de ejercicios: Lista de comprobación de la evaluación de la gestión de casos (Muestra)</a:t>
            </a:r>
          </a:p>
          <a:p>
            <a:r>
              <a:rPr lang="es-ES_tradnl" i="1" noProof="0" dirty="0">
                <a:sym typeface="Calibri"/>
              </a:rPr>
              <a:t>El apoyo a través de Transferencia de efectivo y cupones (TEC) puede ser pertinente y debe tenerse en cuenta durante la evaluación: </a:t>
            </a:r>
          </a:p>
          <a:p>
            <a:pPr lvl="1"/>
            <a:r>
              <a:rPr lang="es-ES_tradnl" i="1" noProof="0" dirty="0">
                <a:sym typeface="Calibri"/>
              </a:rPr>
              <a:t>La TEC debe contar con las salvaguardas necesarias para las/os menores</a:t>
            </a:r>
          </a:p>
          <a:p>
            <a:pPr lvl="1"/>
            <a:r>
              <a:rPr lang="es-ES_tradnl" i="1" noProof="0" dirty="0">
                <a:sym typeface="Calibri"/>
              </a:rPr>
              <a:t>esta puede ser una forma adecuada de apoyo para las/os menores no acompañados adolescentes que viven solos o en grupo, en función de cada caso, y siempre que se les proporcione apoyo y un seguimiento cercano</a:t>
            </a:r>
          </a:p>
          <a:p>
            <a:pPr lvl="1"/>
            <a:r>
              <a:rPr lang="es-ES_tradnl" i="1" noProof="0" dirty="0">
                <a:sym typeface="Calibri"/>
              </a:rPr>
              <a:t>la TEC puede apoyar de manera temporal a las familias que acogen a los UASC con los mismos criterios que a otras familias vulnerables</a:t>
            </a:r>
          </a:p>
          <a:p>
            <a:pPr lvl="1"/>
            <a:r>
              <a:rPr lang="es-ES_tradnl" i="1" noProof="0" dirty="0">
                <a:sym typeface="Calibri"/>
              </a:rPr>
              <a:t>otras/os menores y familias vulnerables deben tener igual acceso a programas de TEC según los criterios establecidos</a:t>
            </a:r>
          </a:p>
          <a:p>
            <a:pPr lvl="1"/>
            <a:r>
              <a:rPr lang="es-ES_tradnl" i="1" noProof="0" dirty="0">
                <a:sym typeface="Calibri"/>
              </a:rPr>
              <a:t>el apoyo y el seguimiento regulares deben tener lugar al proporcionar la TEC, garantizando la seguridad y el bienestar del menor y el progreso hacia los objetivos en términos de resultados de protección y TEC según lo establecido en el plan de caso</a:t>
            </a:r>
          </a:p>
          <a:p>
            <a:r>
              <a:rPr lang="es-ES_tradnl" i="1" noProof="0" dirty="0">
                <a:sym typeface="Calibri"/>
              </a:rPr>
              <a:t>Más adelante examinaremos con más detalle la evaluación de los cuidados alternativos </a:t>
            </a:r>
          </a:p>
          <a:p>
            <a:pPr lvl="1"/>
            <a:endParaRPr lang="es-ES_tradnl" noProof="0" dirty="0">
              <a:sym typeface="Calibri"/>
            </a:endParaRPr>
          </a:p>
          <a:p>
            <a:pPr lvl="1"/>
            <a:endParaRPr lang="es-ES_tradnl" noProof="0" dirty="0">
              <a:sym typeface="Calibri"/>
            </a:endParaRPr>
          </a:p>
          <a:p>
            <a:pPr lvl="1"/>
            <a:endParaRPr lang="es-ES_tradnl" noProof="0" dirty="0">
              <a:sym typeface="Calibri"/>
            </a:endParaRPr>
          </a:p>
          <a:p>
            <a:endParaRPr lang="es-ES_tradnl" noProof="0" dirty="0"/>
          </a:p>
        </p:txBody>
      </p:sp>
      <p:sp>
        <p:nvSpPr>
          <p:cNvPr id="3" name="Slide Image Placeholder 2">
            <a:extLst>
              <a:ext uri="{FF2B5EF4-FFF2-40B4-BE49-F238E27FC236}">
                <a16:creationId xmlns:a16="http://schemas.microsoft.com/office/drawing/2014/main" id="{18F16DAA-61E6-1394-F6AA-78BB4ACCBFE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F4131ED-1D16-2B44-FD17-B8FC4AC7DD7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37</a:t>
            </a:fld>
            <a:endParaRPr lang="en-US" sz="1200" dirty="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Utilizar esta diapositiva en contextos en los que sea pertinente hablar sobre las transferencias de efectivo y entrega de cupones para personas desplazadas internas siempre que este servicio esté disponible para los desplazados internos en el contexto en que se encuentre</a:t>
            </a:r>
          </a:p>
          <a:p>
            <a:r>
              <a:rPr lang="es-ES_tradnl" noProof="0" dirty="0">
                <a:sym typeface="Calibri"/>
              </a:rPr>
              <a:t>Se aconseja añadir más información sobre evaluaciones de riesgos, salvaguardas y formas de apoyar a los UASC a lo largo del proceso según las disposiciones existentes en el contexto en que se encuentre</a:t>
            </a:r>
          </a:p>
        </p:txBody>
      </p:sp>
      <p:sp>
        <p:nvSpPr>
          <p:cNvPr id="6" name="Slide Image Placeholder 5">
            <a:extLst>
              <a:ext uri="{FF2B5EF4-FFF2-40B4-BE49-F238E27FC236}">
                <a16:creationId xmlns:a16="http://schemas.microsoft.com/office/drawing/2014/main" id="{D4EE1321-F11D-6E1D-5BD8-EA6EE576831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5CD5694-E2B2-88FC-514D-47A5B820E73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38</a:t>
            </a:fld>
            <a:endParaRPr lang="en-US" sz="1200" dirty="0">
              <a:latin typeface="+mn-lt"/>
            </a:endParaRPr>
          </a:p>
        </p:txBody>
      </p:sp>
    </p:spTree>
    <p:extLst>
      <p:ext uri="{BB962C8B-B14F-4D97-AF65-F5344CB8AC3E}">
        <p14:creationId xmlns:p14="http://schemas.microsoft.com/office/powerpoint/2010/main" val="3640911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4" name="Google Shape;694;p26: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Eliminar esta diapositiva si no se planea incluir el componente de cuidados alternativos en la formación</a:t>
            </a:r>
          </a:p>
          <a:p>
            <a:r>
              <a:rPr lang="es-ES_tradnl" noProof="0" dirty="0">
                <a:sym typeface="Calibri"/>
              </a:rPr>
              <a:t>Adaptar la diapositiva en función de las modalidades de cuidados alternativos disponibles según el contexto</a:t>
            </a:r>
          </a:p>
          <a:p>
            <a:r>
              <a:rPr lang="es-ES_tradnl" noProof="0" dirty="0">
                <a:sym typeface="Calibri"/>
              </a:rPr>
              <a:t>Seamos claros/as sobre lo que es posible/viable o no, así como sobre cualquier plan para ampliar las alternativas asistenciales disponibles </a:t>
            </a:r>
            <a:endParaRPr lang="es-ES_tradnl" noProof="0" dirty="0"/>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noProof="0" dirty="0">
              <a:sym typeface="Calibri"/>
            </a:endParaRPr>
          </a:p>
          <a:p>
            <a:pPr marL="0" indent="0">
              <a:buNone/>
            </a:pPr>
            <a:r>
              <a:rPr lang="es-ES_tradnl" b="1" noProof="0" dirty="0">
                <a:sym typeface="Calibri"/>
              </a:rPr>
              <a:t>EXPLICAR: </a:t>
            </a:r>
            <a:endParaRPr lang="es-ES_tradnl" b="1" noProof="0" dirty="0"/>
          </a:p>
          <a:p>
            <a:r>
              <a:rPr lang="es-ES_tradnl" noProof="0" dirty="0">
                <a:sym typeface="Calibri"/>
              </a:rPr>
              <a:t>Presente el contenido de la diapositiva</a:t>
            </a:r>
          </a:p>
          <a:p>
            <a:r>
              <a:rPr lang="es-ES_tradnl" b="1" noProof="0" dirty="0">
                <a:sym typeface="Calibri"/>
              </a:rPr>
              <a:t>Evaluar a las/os menores que reciben cuidados informales y/o espontáneos en el entorno familiar (acogida familiar y en familias de acogida)</a:t>
            </a:r>
          </a:p>
          <a:p>
            <a:pPr lvl="1"/>
            <a:r>
              <a:rPr lang="es-ES_tradnl" noProof="0" dirty="0">
                <a:sym typeface="Calibri"/>
              </a:rPr>
              <a:t>Conversar acerca de y/o revisar los métodos actuales de evaluación y selección de los/as cuidadores existentes, incluidas las herramientas en uso</a:t>
            </a:r>
          </a:p>
          <a:p>
            <a:pPr lvl="1"/>
            <a:r>
              <a:rPr lang="es-ES_tradnl" noProof="0" dirty="0">
                <a:sym typeface="Calibri"/>
              </a:rPr>
              <a:t> Todas las disposiciones deben evaluarse utilizando una herramienta estandarizada</a:t>
            </a:r>
          </a:p>
          <a:p>
            <a:pPr lvl="1"/>
            <a:r>
              <a:rPr lang="es-ES_tradnl" noProof="0" dirty="0">
                <a:sym typeface="Calibri"/>
              </a:rPr>
              <a:t>Cuando no exista una herramienta de evaluación estándar, el formulario de muestra de </a:t>
            </a:r>
            <a:r>
              <a:rPr lang="es-ES_tradnl" b="1" noProof="0" dirty="0">
                <a:sym typeface="Calibri"/>
              </a:rPr>
              <a:t>la página 18 del Cuaderno de ejercicios: Lista de comprobación de la evaluación de la gestión de casos </a:t>
            </a:r>
            <a:r>
              <a:rPr lang="es-ES_tradnl" noProof="0" dirty="0">
                <a:sym typeface="Calibri"/>
              </a:rPr>
              <a:t>puede servir de base para elaborar un formulario contextualizado. Se trata de preguntas para cuidadores alternativos potenciales o existentes</a:t>
            </a:r>
            <a:endParaRPr lang="es-ES_tradnl" noProof="0" dirty="0"/>
          </a:p>
          <a:p>
            <a:r>
              <a:rPr lang="es-ES_tradnl" b="1" noProof="0" dirty="0">
                <a:sym typeface="Calibri"/>
              </a:rPr>
              <a:t>Evaluar otras formas de cuidados alternativos (vida independiente supervisada, CHH, cuidados de tipo residencial)</a:t>
            </a:r>
          </a:p>
          <a:p>
            <a:pPr lvl="1"/>
            <a:r>
              <a:rPr lang="es-ES_tradnl" i="1" noProof="0" dirty="0">
                <a:sym typeface="Calibri"/>
              </a:rPr>
              <a:t>¿La modalidad de acogida responde al interés superior del menor?</a:t>
            </a:r>
            <a:endParaRPr lang="es-ES_tradnl" i="1" noProof="0" dirty="0"/>
          </a:p>
          <a:p>
            <a:pPr lvl="1"/>
            <a:r>
              <a:rPr lang="es-ES_tradnl" i="1" noProof="0" dirty="0">
                <a:sym typeface="Calibri"/>
              </a:rPr>
              <a:t>Por ejemplo, los niños y niñas menores de 3 años no deben estar en residencias salvo en circunstancias excepcionales; los niños y niñas que viven en modalidad de vida independiente supervisada no deben tener menos de 15 años</a:t>
            </a:r>
            <a:endParaRPr lang="es-ES_tradnl" i="1" noProof="0" dirty="0"/>
          </a:p>
          <a:p>
            <a:pPr lvl="1"/>
            <a:r>
              <a:rPr lang="es-ES_tradnl" i="1" noProof="0" dirty="0">
                <a:sym typeface="Calibri"/>
              </a:rPr>
              <a:t>¿Hasta qué punto es estable y sostenible el sistema de cuidados?</a:t>
            </a:r>
            <a:endParaRPr lang="es-ES_tradnl" i="1" noProof="0" dirty="0"/>
          </a:p>
          <a:p>
            <a:pPr lvl="1"/>
            <a:r>
              <a:rPr lang="es-ES_tradnl" i="1" noProof="0" dirty="0">
                <a:sym typeface="Calibri"/>
              </a:rPr>
              <a:t>¿El centro de acogida cumple con las normas de calidad?  </a:t>
            </a:r>
          </a:p>
          <a:p>
            <a:pPr marL="457200" lvl="1" indent="0">
              <a:buNone/>
            </a:pPr>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 </a:t>
            </a:r>
            <a:endParaRPr lang="es-ES_tradnl" b="1" noProof="0" dirty="0"/>
          </a:p>
          <a:p>
            <a:pPr lvl="1"/>
            <a:endParaRPr lang="es-ES_tradnl" noProof="0" dirty="0">
              <a:sym typeface="Calibri"/>
            </a:endParaRPr>
          </a:p>
          <a:p>
            <a:pPr lvl="1"/>
            <a:endParaRPr lang="es-ES_tradnl" noProof="0" dirty="0">
              <a:sym typeface="Calibri"/>
            </a:endParaRPr>
          </a:p>
          <a:p>
            <a:pPr lvl="1"/>
            <a:endParaRPr lang="es-ES_tradnl" noProof="0" dirty="0">
              <a:sym typeface="Calibri"/>
            </a:endParaRPr>
          </a:p>
          <a:p>
            <a:pPr lvl="1"/>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ADEC8525-2149-C638-1AC1-7DD09E7CC8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25912EF-97F3-A9C2-7ECC-41FC15F9E4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39</a:t>
            </a:fld>
            <a:endParaRPr lang="en-US" sz="120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7" name="Google Shape;257;p2:notes"/>
          <p:cNvSpPr txBox="1">
            <a:spLocks noGrp="1"/>
          </p:cNvSpPr>
          <p:nvPr>
            <p:ph type="body" idx="1"/>
          </p:nvPr>
        </p:nvSpPr>
        <p:spPr>
          <a:xfrm>
            <a:off x="479425" y="460375"/>
            <a:ext cx="6140450" cy="9211335"/>
          </a:xfrm>
        </p:spPr>
        <p:txBody>
          <a:bodyPr/>
          <a:lstStyle/>
          <a:p>
            <a:pPr marL="0" indent="0">
              <a:buNone/>
            </a:pPr>
            <a:r>
              <a:rPr lang="en-US" b="1" dirty="0"/>
              <a:t>RECURSOS Y REFERENCIAS CLAVE </a:t>
            </a:r>
          </a:p>
          <a:p>
            <a:r>
              <a:rPr lang="en-US" dirty="0"/>
              <a:t>Field Handbook on Unaccompanied and Separated Children, Grupo de </a:t>
            </a:r>
            <a:r>
              <a:rPr lang="en-US" dirty="0" err="1"/>
              <a:t>Trabajo</a:t>
            </a:r>
            <a:r>
              <a:rPr lang="en-US" dirty="0"/>
              <a:t> </a:t>
            </a:r>
            <a:r>
              <a:rPr lang="en-US" dirty="0" err="1"/>
              <a:t>Interinstitucional</a:t>
            </a:r>
            <a:r>
              <a:rPr lang="en-US" dirty="0"/>
              <a:t> </a:t>
            </a:r>
            <a:r>
              <a:rPr lang="en-US" dirty="0" err="1"/>
              <a:t>sobre</a:t>
            </a:r>
            <a:r>
              <a:rPr lang="en-US" dirty="0"/>
              <a:t> </a:t>
            </a:r>
            <a:r>
              <a:rPr lang="en-US" dirty="0" err="1"/>
              <a:t>Menores</a:t>
            </a:r>
            <a:r>
              <a:rPr lang="en-US" dirty="0"/>
              <a:t> No </a:t>
            </a:r>
            <a:r>
              <a:rPr lang="en-US" dirty="0" err="1"/>
              <a:t>Acompañados</a:t>
            </a:r>
            <a:r>
              <a:rPr lang="en-US" dirty="0"/>
              <a:t> y </a:t>
            </a:r>
            <a:r>
              <a:rPr lang="en-US" dirty="0" err="1"/>
              <a:t>Separados</a:t>
            </a:r>
            <a:r>
              <a:rPr lang="en-US" dirty="0"/>
              <a:t> (2017)</a:t>
            </a:r>
          </a:p>
          <a:p>
            <a:r>
              <a:rPr lang="es-ES_tradnl" sz="1200" dirty="0">
                <a:latin typeface="+mn-lt"/>
              </a:rPr>
              <a:t>Directrices del ACNUR relativas al procedimiento del interés superior: evaluación y determinación del interés superior de la niñez y la adolescencia</a:t>
            </a:r>
            <a:r>
              <a:rPr lang="en-US" dirty="0"/>
              <a:t> (2021)</a:t>
            </a:r>
          </a:p>
          <a:p>
            <a:r>
              <a:rPr lang="es-ES_tradnl" sz="1200" dirty="0" err="1">
                <a:latin typeface="+mn-lt"/>
              </a:rPr>
              <a:t>The</a:t>
            </a:r>
            <a:r>
              <a:rPr lang="es-ES_tradnl" sz="1200" dirty="0">
                <a:latin typeface="+mn-lt"/>
              </a:rPr>
              <a:t> </a:t>
            </a:r>
            <a:r>
              <a:rPr lang="es-ES_tradnl" sz="1200" dirty="0" err="1">
                <a:latin typeface="+mn-lt"/>
              </a:rPr>
              <a:t>Lost</a:t>
            </a:r>
            <a:r>
              <a:rPr lang="es-ES_tradnl" sz="1200" dirty="0">
                <a:latin typeface="+mn-lt"/>
              </a:rPr>
              <a:t> </a:t>
            </a:r>
            <a:r>
              <a:rPr lang="es-ES_tradnl" sz="1200" dirty="0" err="1">
                <a:latin typeface="+mn-lt"/>
              </a:rPr>
              <a:t>Ones</a:t>
            </a:r>
            <a:r>
              <a:rPr lang="es-ES_tradnl" sz="1200" dirty="0">
                <a:latin typeface="+mn-lt"/>
              </a:rPr>
              <a:t>: </a:t>
            </a:r>
            <a:r>
              <a:rPr lang="es-ES_tradnl" sz="1200" dirty="0" err="1">
                <a:latin typeface="+mn-lt"/>
              </a:rPr>
              <a:t>Emergency</a:t>
            </a:r>
            <a:r>
              <a:rPr lang="es-ES_tradnl" sz="1200" dirty="0">
                <a:latin typeface="+mn-lt"/>
              </a:rPr>
              <a:t> care and </a:t>
            </a:r>
            <a:r>
              <a:rPr lang="es-ES_tradnl" sz="1200" dirty="0" err="1">
                <a:latin typeface="+mn-lt"/>
              </a:rPr>
              <a:t>family</a:t>
            </a:r>
            <a:r>
              <a:rPr lang="es-ES_tradnl" sz="1200" dirty="0">
                <a:latin typeface="+mn-lt"/>
              </a:rPr>
              <a:t> </a:t>
            </a:r>
            <a:r>
              <a:rPr lang="es-ES_tradnl" sz="1200" dirty="0" err="1">
                <a:latin typeface="+mn-lt"/>
              </a:rPr>
              <a:t>tracing</a:t>
            </a:r>
            <a:r>
              <a:rPr lang="es-ES_tradnl" sz="1200" dirty="0">
                <a:latin typeface="+mn-lt"/>
              </a:rPr>
              <a:t> </a:t>
            </a:r>
            <a:r>
              <a:rPr lang="es-ES_tradnl" sz="1200" dirty="0" err="1">
                <a:latin typeface="+mn-lt"/>
              </a:rPr>
              <a:t>for</a:t>
            </a:r>
            <a:r>
              <a:rPr lang="es-ES_tradnl" sz="1200" dirty="0">
                <a:latin typeface="+mn-lt"/>
              </a:rPr>
              <a:t> </a:t>
            </a:r>
            <a:r>
              <a:rPr lang="es-ES_tradnl" sz="1200" dirty="0" err="1">
                <a:latin typeface="+mn-lt"/>
              </a:rPr>
              <a:t>separated</a:t>
            </a:r>
            <a:r>
              <a:rPr lang="es-ES_tradnl" sz="1200" dirty="0">
                <a:latin typeface="+mn-lt"/>
              </a:rPr>
              <a:t> </a:t>
            </a:r>
            <a:r>
              <a:rPr lang="es-ES_tradnl" sz="1200" dirty="0" err="1">
                <a:latin typeface="+mn-lt"/>
              </a:rPr>
              <a:t>children</a:t>
            </a:r>
            <a:r>
              <a:rPr lang="es-ES_tradnl" sz="1200" dirty="0">
                <a:latin typeface="+mn-lt"/>
              </a:rPr>
              <a:t> </a:t>
            </a:r>
            <a:r>
              <a:rPr lang="es-ES_tradnl" sz="1200" dirty="0" err="1">
                <a:latin typeface="+mn-lt"/>
              </a:rPr>
              <a:t>from</a:t>
            </a:r>
            <a:r>
              <a:rPr lang="es-ES_tradnl" sz="1200" dirty="0">
                <a:latin typeface="+mn-lt"/>
              </a:rPr>
              <a:t> </a:t>
            </a:r>
            <a:r>
              <a:rPr lang="es-ES_tradnl" sz="1200" dirty="0" err="1">
                <a:latin typeface="+mn-lt"/>
              </a:rPr>
              <a:t>birth</a:t>
            </a:r>
            <a:r>
              <a:rPr lang="es-ES_tradnl" sz="1200" dirty="0">
                <a:latin typeface="+mn-lt"/>
              </a:rPr>
              <a:t> </a:t>
            </a:r>
            <a:r>
              <a:rPr lang="es-ES_tradnl" sz="1200" dirty="0" err="1">
                <a:latin typeface="+mn-lt"/>
              </a:rPr>
              <a:t>to</a:t>
            </a:r>
            <a:r>
              <a:rPr lang="es-ES_tradnl" sz="1200" dirty="0">
                <a:latin typeface="+mn-lt"/>
              </a:rPr>
              <a:t> </a:t>
            </a:r>
            <a:r>
              <a:rPr lang="es-ES_tradnl" sz="1200" dirty="0" err="1">
                <a:latin typeface="+mn-lt"/>
              </a:rPr>
              <a:t>five</a:t>
            </a:r>
            <a:r>
              <a:rPr lang="es-ES_tradnl" sz="1200" dirty="0">
                <a:latin typeface="+mn-lt"/>
              </a:rPr>
              <a:t> </a:t>
            </a:r>
            <a:r>
              <a:rPr lang="es-ES_tradnl" sz="1200" dirty="0" err="1">
                <a:latin typeface="+mn-lt"/>
              </a:rPr>
              <a:t>years</a:t>
            </a:r>
            <a:r>
              <a:rPr lang="en-US" dirty="0"/>
              <a:t>, UNICEF (2007)</a:t>
            </a:r>
          </a:p>
          <a:p>
            <a:r>
              <a:rPr lang="es-ES_tradnl" sz="1200" dirty="0">
                <a:latin typeface="+mn-lt"/>
              </a:rPr>
              <a:t>Key </a:t>
            </a:r>
            <a:r>
              <a:rPr lang="es-ES_tradnl" sz="1200" dirty="0" err="1">
                <a:latin typeface="+mn-lt"/>
              </a:rPr>
              <a:t>Considerations</a:t>
            </a:r>
            <a:r>
              <a:rPr lang="es-ES_tradnl" sz="1200" dirty="0">
                <a:latin typeface="+mn-lt"/>
              </a:rPr>
              <a:t>: </a:t>
            </a:r>
            <a:r>
              <a:rPr lang="es-ES_tradnl" sz="1200" dirty="0" err="1">
                <a:latin typeface="+mn-lt"/>
              </a:rPr>
              <a:t>Family</a:t>
            </a:r>
            <a:r>
              <a:rPr lang="es-ES_tradnl" sz="1200" dirty="0">
                <a:latin typeface="+mn-lt"/>
              </a:rPr>
              <a:t> </a:t>
            </a:r>
            <a:r>
              <a:rPr lang="es-ES_tradnl" sz="1200" dirty="0" err="1">
                <a:latin typeface="+mn-lt"/>
              </a:rPr>
              <a:t>Tracing</a:t>
            </a:r>
            <a:r>
              <a:rPr lang="es-ES_tradnl" sz="1200" dirty="0">
                <a:latin typeface="+mn-lt"/>
              </a:rPr>
              <a:t> and </a:t>
            </a:r>
            <a:r>
              <a:rPr lang="es-ES_tradnl" sz="1200" dirty="0" err="1">
                <a:latin typeface="+mn-lt"/>
              </a:rPr>
              <a:t>Reunification</a:t>
            </a:r>
            <a:r>
              <a:rPr lang="es-ES_tradnl" sz="1200" dirty="0">
                <a:latin typeface="+mn-lt"/>
              </a:rPr>
              <a:t> (FTR) </a:t>
            </a:r>
            <a:r>
              <a:rPr lang="es-ES_tradnl" sz="1200" dirty="0" err="1">
                <a:latin typeface="+mn-lt"/>
              </a:rPr>
              <a:t>for</a:t>
            </a:r>
            <a:r>
              <a:rPr lang="es-ES_tradnl" sz="1200" dirty="0">
                <a:latin typeface="+mn-lt"/>
              </a:rPr>
              <a:t> </a:t>
            </a:r>
            <a:r>
              <a:rPr lang="es-ES_tradnl" sz="1200" dirty="0" err="1">
                <a:latin typeface="+mn-lt"/>
              </a:rPr>
              <a:t>Unaccompanied</a:t>
            </a:r>
            <a:r>
              <a:rPr lang="es-ES_tradnl" sz="1200" dirty="0">
                <a:latin typeface="+mn-lt"/>
              </a:rPr>
              <a:t> and </a:t>
            </a:r>
            <a:r>
              <a:rPr lang="es-ES_tradnl" sz="1200" dirty="0" err="1">
                <a:latin typeface="+mn-lt"/>
              </a:rPr>
              <a:t>Separated</a:t>
            </a:r>
            <a:r>
              <a:rPr lang="es-ES_tradnl" sz="1200" dirty="0">
                <a:latin typeface="+mn-lt"/>
              </a:rPr>
              <a:t> </a:t>
            </a:r>
            <a:r>
              <a:rPr lang="es-ES_tradnl" sz="1200" dirty="0" err="1">
                <a:latin typeface="+mn-lt"/>
              </a:rPr>
              <a:t>Children</a:t>
            </a:r>
            <a:r>
              <a:rPr lang="es-ES_tradnl" sz="1200" dirty="0">
                <a:latin typeface="+mn-lt"/>
              </a:rPr>
              <a:t> (UASC) </a:t>
            </a:r>
            <a:r>
              <a:rPr lang="es-ES_tradnl" sz="1200" dirty="0" err="1">
                <a:latin typeface="+mn-lt"/>
              </a:rPr>
              <a:t>relating</a:t>
            </a:r>
            <a:r>
              <a:rPr lang="es-ES_tradnl" sz="1200" dirty="0">
                <a:latin typeface="+mn-lt"/>
              </a:rPr>
              <a:t> </a:t>
            </a:r>
            <a:r>
              <a:rPr lang="es-ES_tradnl" sz="1200" dirty="0" err="1">
                <a:latin typeface="+mn-lt"/>
              </a:rPr>
              <a:t>to</a:t>
            </a:r>
            <a:r>
              <a:rPr lang="es-ES_tradnl" sz="1200" dirty="0">
                <a:latin typeface="+mn-lt"/>
              </a:rPr>
              <a:t> </a:t>
            </a:r>
            <a:r>
              <a:rPr lang="es-ES_tradnl" sz="1200" dirty="0" err="1">
                <a:latin typeface="+mn-lt"/>
              </a:rPr>
              <a:t>the</a:t>
            </a:r>
            <a:r>
              <a:rPr lang="es-ES_tradnl" sz="1200" dirty="0">
                <a:latin typeface="+mn-lt"/>
              </a:rPr>
              <a:t> COVID-19 </a:t>
            </a:r>
            <a:r>
              <a:rPr lang="es-ES_tradnl" sz="1200" dirty="0" err="1">
                <a:latin typeface="+mn-lt"/>
              </a:rPr>
              <a:t>Pandemic</a:t>
            </a:r>
            <a:r>
              <a:rPr lang="es-ES_tradnl" sz="1200" dirty="0">
                <a:latin typeface="+mn-lt"/>
              </a:rPr>
              <a:t> and </a:t>
            </a:r>
            <a:r>
              <a:rPr lang="es-ES_tradnl" sz="1200" dirty="0" err="1">
                <a:latin typeface="+mn-lt"/>
              </a:rPr>
              <a:t>other</a:t>
            </a:r>
            <a:r>
              <a:rPr lang="es-ES_tradnl" sz="1200" dirty="0">
                <a:latin typeface="+mn-lt"/>
              </a:rPr>
              <a:t> </a:t>
            </a:r>
            <a:r>
              <a:rPr lang="es-ES_tradnl" sz="1200" dirty="0" err="1">
                <a:latin typeface="+mn-lt"/>
              </a:rPr>
              <a:t>potential</a:t>
            </a:r>
            <a:r>
              <a:rPr lang="es-ES_tradnl" sz="1200" dirty="0">
                <a:latin typeface="+mn-lt"/>
              </a:rPr>
              <a:t> </a:t>
            </a:r>
            <a:r>
              <a:rPr lang="es-ES_tradnl" sz="1200" dirty="0" err="1">
                <a:latin typeface="+mn-lt"/>
              </a:rPr>
              <a:t>infectious</a:t>
            </a:r>
            <a:r>
              <a:rPr lang="es-ES_tradnl" sz="1200" dirty="0">
                <a:latin typeface="+mn-lt"/>
              </a:rPr>
              <a:t> </a:t>
            </a:r>
            <a:r>
              <a:rPr lang="es-ES_tradnl" sz="1200" dirty="0" err="1">
                <a:latin typeface="+mn-lt"/>
              </a:rPr>
              <a:t>disease</a:t>
            </a:r>
            <a:r>
              <a:rPr lang="es-ES_tradnl" sz="1200" dirty="0">
                <a:latin typeface="+mn-lt"/>
              </a:rPr>
              <a:t> </a:t>
            </a:r>
            <a:r>
              <a:rPr lang="es-ES_tradnl" sz="1200" dirty="0" err="1">
                <a:latin typeface="+mn-lt"/>
              </a:rPr>
              <a:t>outbreaks</a:t>
            </a:r>
            <a:r>
              <a:rPr lang="es-ES_tradnl" sz="1200" dirty="0">
                <a:latin typeface="+mn-lt"/>
              </a:rPr>
              <a:t>.</a:t>
            </a:r>
            <a:endParaRPr lang="en-US" dirty="0"/>
          </a:p>
          <a:p>
            <a:r>
              <a:rPr lang="en-US" dirty="0"/>
              <a:t>Potential Infectious Disease Outbreaks, </a:t>
            </a:r>
            <a:r>
              <a:rPr lang="es-ES_tradnl" sz="1200" dirty="0">
                <a:latin typeface="+mn-lt"/>
              </a:rPr>
              <a:t>Alianza para la Protección de la Infancia en la Acción Humanitaria y UNICEF</a:t>
            </a:r>
            <a:r>
              <a:rPr lang="en-US" dirty="0"/>
              <a:t> (2021)</a:t>
            </a:r>
          </a:p>
          <a:p>
            <a:r>
              <a:rPr lang="en-US" dirty="0"/>
              <a:t>Learning and Development Toolkit, </a:t>
            </a:r>
            <a:r>
              <a:rPr lang="en-US" dirty="0" err="1"/>
              <a:t>Alianza</a:t>
            </a:r>
            <a:r>
              <a:rPr lang="en-US" dirty="0"/>
              <a:t> para la </a:t>
            </a:r>
            <a:r>
              <a:rPr lang="en-US" dirty="0" err="1"/>
              <a:t>Protección</a:t>
            </a:r>
            <a:r>
              <a:rPr lang="en-US" dirty="0"/>
              <a:t> de la </a:t>
            </a:r>
            <a:r>
              <a:rPr lang="en-US" dirty="0" err="1"/>
              <a:t>Infancia</a:t>
            </a:r>
            <a:r>
              <a:rPr lang="en-US" dirty="0"/>
              <a:t> </a:t>
            </a:r>
            <a:r>
              <a:rPr lang="en-US" dirty="0" err="1"/>
              <a:t>en</a:t>
            </a:r>
            <a:r>
              <a:rPr lang="en-US" dirty="0"/>
              <a:t> la </a:t>
            </a:r>
            <a:r>
              <a:rPr lang="en-US" dirty="0" err="1"/>
              <a:t>Acción</a:t>
            </a:r>
            <a:r>
              <a:rPr lang="en-US" dirty="0"/>
              <a:t> </a:t>
            </a:r>
            <a:r>
              <a:rPr lang="en-US" dirty="0" err="1"/>
              <a:t>Humanitaria</a:t>
            </a:r>
            <a:r>
              <a:rPr lang="en-US" dirty="0"/>
              <a:t> </a:t>
            </a:r>
          </a:p>
          <a:p>
            <a:r>
              <a:rPr lang="es-ES_tradnl" sz="1200" dirty="0">
                <a:latin typeface="+mn-lt"/>
              </a:rPr>
              <a:t>Alternative Care in </a:t>
            </a:r>
            <a:r>
              <a:rPr lang="es-ES_tradnl" sz="1200" dirty="0" err="1">
                <a:latin typeface="+mn-lt"/>
              </a:rPr>
              <a:t>Emergencies</a:t>
            </a:r>
            <a:r>
              <a:rPr lang="es-ES_tradnl" sz="1200" dirty="0">
                <a:latin typeface="+mn-lt"/>
              </a:rPr>
              <a:t> (ACE) </a:t>
            </a:r>
            <a:r>
              <a:rPr lang="es-ES_tradnl" sz="1200" dirty="0" err="1">
                <a:latin typeface="+mn-lt"/>
              </a:rPr>
              <a:t>Toolkit</a:t>
            </a:r>
            <a:r>
              <a:rPr lang="es-ES_tradnl" sz="1200" dirty="0">
                <a:latin typeface="+mn-lt"/>
              </a:rPr>
              <a:t>, Grupo de Trabajo Interinstitucional sobre Menores No Acompañados y Separados</a:t>
            </a:r>
            <a:r>
              <a:rPr lang="en-US" dirty="0"/>
              <a:t> (2013) </a:t>
            </a:r>
          </a:p>
          <a:p>
            <a:r>
              <a:rPr lang="es-ES_tradnl" sz="1200" dirty="0" err="1">
                <a:latin typeface="+mn-lt"/>
              </a:rPr>
              <a:t>Guidance</a:t>
            </a:r>
            <a:r>
              <a:rPr lang="es-ES_tradnl" sz="1200" dirty="0">
                <a:latin typeface="+mn-lt"/>
              </a:rPr>
              <a:t> </a:t>
            </a:r>
            <a:r>
              <a:rPr lang="es-ES_tradnl" sz="1200" dirty="0" err="1">
                <a:latin typeface="+mn-lt"/>
              </a:rPr>
              <a:t>for</a:t>
            </a:r>
            <a:r>
              <a:rPr lang="es-ES_tradnl" sz="1200" dirty="0">
                <a:latin typeface="+mn-lt"/>
              </a:rPr>
              <a:t> Alternative Care </a:t>
            </a:r>
            <a:r>
              <a:rPr lang="es-ES_tradnl" sz="1200" dirty="0" err="1">
                <a:latin typeface="+mn-lt"/>
              </a:rPr>
              <a:t>Provision</a:t>
            </a:r>
            <a:r>
              <a:rPr lang="es-ES_tradnl" sz="1200" dirty="0">
                <a:latin typeface="+mn-lt"/>
              </a:rPr>
              <a:t> </a:t>
            </a:r>
            <a:r>
              <a:rPr lang="es-ES_tradnl" sz="1200" dirty="0" err="1">
                <a:latin typeface="+mn-lt"/>
              </a:rPr>
              <a:t>During</a:t>
            </a:r>
            <a:r>
              <a:rPr lang="es-ES_tradnl" sz="1200" dirty="0">
                <a:latin typeface="+mn-lt"/>
              </a:rPr>
              <a:t> COVID-19, Alianza para la Protección de la Infancia en la Acción Humanitaria (</a:t>
            </a:r>
            <a:r>
              <a:rPr lang="en-US" dirty="0"/>
              <a:t>2020) </a:t>
            </a:r>
          </a:p>
          <a:p>
            <a:r>
              <a:rPr lang="en-US" dirty="0"/>
              <a:t>Toolkit for Monitoring and Evaluating Child Protection When Using Cash and Voucher Assistance, Save the Children (2021)</a:t>
            </a:r>
          </a:p>
          <a:p>
            <a:r>
              <a:rPr lang="en-US" dirty="0"/>
              <a:t>Money Matters, A Toolkit for Caseworkers to Support Adult and Adolescent Clients with basic Money Management, Save the Children (2021) </a:t>
            </a:r>
          </a:p>
          <a:p>
            <a:r>
              <a:rPr lang="en-US" dirty="0"/>
              <a:t>Promoting Child Protection Outcomes through Cash-Based Interventions (ACNUR, 2021, </a:t>
            </a:r>
            <a:r>
              <a:rPr lang="en-US" dirty="0" err="1"/>
              <a:t>publicación</a:t>
            </a:r>
            <a:r>
              <a:rPr lang="en-US" dirty="0"/>
              <a:t> provisional)</a:t>
            </a:r>
          </a:p>
          <a:p>
            <a:r>
              <a:rPr lang="en-US" dirty="0"/>
              <a:t>Guidance Note on Designing Cash and Voucher Assistance for Child Headed Households (CHH) and Unaccompanied Children (UAC), Save the Children, (de </a:t>
            </a:r>
            <a:r>
              <a:rPr lang="en-US" dirty="0" err="1"/>
              <a:t>próxima</a:t>
            </a:r>
            <a:r>
              <a:rPr lang="en-US" dirty="0"/>
              <a:t> </a:t>
            </a:r>
            <a:r>
              <a:rPr lang="en-US" dirty="0" err="1"/>
              <a:t>publicación</a:t>
            </a:r>
            <a:r>
              <a:rPr lang="en-US" dirty="0"/>
              <a:t>)</a:t>
            </a:r>
          </a:p>
          <a:p>
            <a:r>
              <a:rPr lang="en-US" dirty="0">
                <a:hlinkClick r:id="rId3"/>
              </a:rPr>
              <a:t>https://www.alliancecpha.org/en/system/tdf/library/attachments/cpha012_-_ftr_and_covid_19_v2.pdf?file=1&amp;type=node&amp;id=44698 </a:t>
            </a:r>
          </a:p>
          <a:p>
            <a:r>
              <a:rPr lang="en-US" dirty="0"/>
              <a:t>https://</a:t>
            </a:r>
            <a:r>
              <a:rPr lang="en-US" dirty="0" err="1"/>
              <a:t>www.alliancecpha.org</a:t>
            </a:r>
            <a:r>
              <a:rPr lang="en-US" dirty="0"/>
              <a:t>/</a:t>
            </a:r>
            <a:r>
              <a:rPr lang="en-US" dirty="0" err="1"/>
              <a:t>en</a:t>
            </a:r>
            <a:r>
              <a:rPr lang="en-US" dirty="0"/>
              <a:t>/system/</a:t>
            </a:r>
            <a:r>
              <a:rPr lang="en-US" dirty="0" err="1"/>
              <a:t>tdf</a:t>
            </a:r>
            <a:r>
              <a:rPr lang="en-US" dirty="0"/>
              <a:t>/library/attachments/</a:t>
            </a:r>
            <a:r>
              <a:rPr lang="en-US" dirty="0" err="1"/>
              <a:t>the_alliance_ld_toolkit.pdf?file</a:t>
            </a:r>
            <a:r>
              <a:rPr lang="en-US" dirty="0"/>
              <a:t>=1&amp;type=</a:t>
            </a:r>
            <a:r>
              <a:rPr lang="en-US" dirty="0" err="1"/>
              <a:t>node&amp;id</a:t>
            </a:r>
            <a:r>
              <a:rPr lang="en-US" dirty="0"/>
              <a:t>=44420 </a:t>
            </a:r>
          </a:p>
          <a:p>
            <a:r>
              <a:rPr lang="en-US" dirty="0"/>
              <a:t>https://</a:t>
            </a:r>
            <a:r>
              <a:rPr lang="en-US" dirty="0" err="1"/>
              <a:t>resourcecentre.savethechildren.net</a:t>
            </a:r>
            <a:r>
              <a:rPr lang="en-US" dirty="0"/>
              <a:t>/library/toolkit-monitoring-and-evaluating-child-protection-when-using-cash-and-voucher-assistance</a:t>
            </a:r>
          </a:p>
          <a:p>
            <a:r>
              <a:rPr lang="en-US" dirty="0"/>
              <a:t>https://</a:t>
            </a:r>
            <a:r>
              <a:rPr lang="en-US" dirty="0" err="1"/>
              <a:t>resourcecentre.savethechildren.net</a:t>
            </a:r>
            <a:r>
              <a:rPr lang="en-US" dirty="0"/>
              <a:t>/library/money-matters-toolkit-caseworkers-support-adult-and-adolescent-clients-basic-money</a:t>
            </a:r>
          </a:p>
          <a:p>
            <a:r>
              <a:rPr lang="en-US" dirty="0"/>
              <a:t>https://</a:t>
            </a:r>
            <a:r>
              <a:rPr lang="en-US" dirty="0" err="1"/>
              <a:t>www.unhcr.org</a:t>
            </a:r>
            <a:r>
              <a:rPr lang="en-US" dirty="0"/>
              <a:t>/60d43f824</a:t>
            </a:r>
          </a:p>
        </p:txBody>
      </p:sp>
      <p:sp>
        <p:nvSpPr>
          <p:cNvPr id="2" name="Google Shape;725;p48:notes">
            <a:extLst>
              <a:ext uri="{FF2B5EF4-FFF2-40B4-BE49-F238E27FC236}">
                <a16:creationId xmlns:a16="http://schemas.microsoft.com/office/drawing/2014/main" id="{B6651929-2361-0571-208A-141AED4E00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a:t>
            </a:fld>
            <a:endParaRPr lang="en-US" sz="1200" dirty="0">
              <a:latin typeface="+mn-lt"/>
            </a:endParaRPr>
          </a:p>
        </p:txBody>
      </p:sp>
    </p:spTree>
    <p:extLst>
      <p:ext uri="{BB962C8B-B14F-4D97-AF65-F5344CB8AC3E}">
        <p14:creationId xmlns:p14="http://schemas.microsoft.com/office/powerpoint/2010/main" val="3910925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4" name="Google Shape;694;p26:notes"/>
          <p:cNvSpPr txBox="1">
            <a:spLocks noGrp="1"/>
          </p:cNvSpPr>
          <p:nvPr>
            <p:ph type="body" idx="1"/>
          </p:nvPr>
        </p:nvSpPr>
        <p:spPr>
          <a:xfrm>
            <a:off x="479425" y="460375"/>
            <a:ext cx="6140450" cy="9211335"/>
          </a:xfrm>
        </p:spPr>
        <p:txBody>
          <a:bodyPr/>
          <a:lstStyle/>
          <a:p>
            <a:r>
              <a:rPr lang="es-ES_tradnl" b="1" noProof="0" dirty="0">
                <a:sym typeface="Calibri"/>
              </a:rPr>
              <a:t>Evaluar si el UASC no se encuentra en modalidad de acogida alternativa o la modalidad de acogida no es adecuada (ya sea la acogida alternativa O la familia del menor (por ejemplo, familia vulnerable o menor en situación de riesgo) </a:t>
            </a:r>
          </a:p>
          <a:p>
            <a:pPr lvl="1"/>
            <a:r>
              <a:rPr lang="es-ES_tradnl" i="1" noProof="0" dirty="0">
                <a:sym typeface="Calibri"/>
              </a:rPr>
              <a:t>Considerar:</a:t>
            </a:r>
          </a:p>
          <a:p>
            <a:pPr lvl="2"/>
            <a:r>
              <a:rPr lang="es-ES_tradnl" i="1" noProof="0" dirty="0">
                <a:sym typeface="Calibri"/>
              </a:rPr>
              <a:t>el interés superior del menor</a:t>
            </a:r>
          </a:p>
          <a:p>
            <a:pPr lvl="2"/>
            <a:r>
              <a:rPr lang="es-ES_tradnl" i="1" noProof="0" dirty="0">
                <a:sym typeface="Calibri"/>
              </a:rPr>
              <a:t>necesidades específicas que afectan el cuidado: por ejemplo, problemas graves de protección en los que el menor corre un riesgo directo de ser objeto de un ataque y se necesita un lugar seguro, o una enfermedad o discapacidad que requiera un apoyo específico</a:t>
            </a:r>
          </a:p>
          <a:p>
            <a:pPr lvl="2"/>
            <a:r>
              <a:rPr lang="es-ES_tradnl" i="1" noProof="0" dirty="0">
                <a:sym typeface="Calibri"/>
              </a:rPr>
              <a:t>impacto potencial en la BRF</a:t>
            </a:r>
            <a:endParaRPr lang="es-ES_tradnl" i="1" noProof="0" dirty="0"/>
          </a:p>
          <a:p>
            <a:pPr lvl="2"/>
            <a:r>
              <a:rPr lang="es-ES_tradnl" i="1" noProof="0" dirty="0">
                <a:sym typeface="Calibri"/>
              </a:rPr>
              <a:t>normas culturales o religiosas, incluidas consideraciones de género</a:t>
            </a:r>
            <a:endParaRPr lang="es-ES_tradnl" i="1" noProof="0" dirty="0"/>
          </a:p>
          <a:p>
            <a:pPr lvl="2"/>
            <a:r>
              <a:rPr lang="es-ES_tradnl" i="1" noProof="0" dirty="0">
                <a:sym typeface="Calibri"/>
              </a:rPr>
              <a:t>los tipos habituales de prestación de cuidados: puede ser necesario un mayor compromiso de la comunidad para promover la acogida familiar allí donde no esté aceptado por completo</a:t>
            </a:r>
          </a:p>
          <a:p>
            <a:pPr lvl="2"/>
            <a:r>
              <a:rPr lang="es-ES_tradnl" i="1" noProof="0" dirty="0">
                <a:sym typeface="Calibri"/>
              </a:rPr>
              <a:t>capacidad de las familias para cuidar a más menores sin ayuda adicional (a fin de evitar una separación secundaria por ruptura de los acuerdos de cuidado)</a:t>
            </a:r>
          </a:p>
          <a:p>
            <a:pPr lvl="2"/>
            <a:r>
              <a:rPr lang="es-ES_tradnl" i="1" noProof="0" dirty="0">
                <a:sym typeface="Calibri"/>
              </a:rPr>
              <a:t>la capacidad de supervisar el cuidado alternativo de forma continua, ya sea a través de asistentes sociales de las autoridades locales, personal de ONG o personas voluntarias de la comunidad. El seguimiento requiere mucho trabajo y tiempo, sobre todo en las zonas rurales, donde los casos se distribuyen en  una zona extensa o donde hay problemas de seguridad</a:t>
            </a:r>
          </a:p>
          <a:p>
            <a:pPr lvl="2"/>
            <a:r>
              <a:rPr lang="es-ES_tradnl" i="1" noProof="0" dirty="0">
                <a:sym typeface="Calibri"/>
              </a:rPr>
              <a:t>otras necesidades de protección de la infancia</a:t>
            </a:r>
            <a:endParaRPr lang="es-ES_tradnl" noProof="0" dirty="0">
              <a:sym typeface="Calibri"/>
            </a:endParaRPr>
          </a:p>
          <a:p>
            <a:pPr lvl="1"/>
            <a:r>
              <a:rPr lang="es-ES_tradnl" i="1" noProof="0" dirty="0">
                <a:sym typeface="Calibri"/>
              </a:rPr>
              <a:t>Los resultados de la evaluación deben registrarse en: </a:t>
            </a:r>
          </a:p>
          <a:p>
            <a:pPr lvl="2"/>
            <a:r>
              <a:rPr lang="es-ES_tradnl" i="1" noProof="0" dirty="0">
                <a:sym typeface="Calibri"/>
              </a:rPr>
              <a:t>el Formulario de evaluación (CPIMS) </a:t>
            </a:r>
          </a:p>
          <a:p>
            <a:pPr lvl="2"/>
            <a:r>
              <a:rPr lang="es-ES_tradnl" i="1" noProof="0" dirty="0">
                <a:sym typeface="Calibri"/>
              </a:rPr>
              <a:t>o el formulario de evaluación del interés superior del ACNUR (BIA) en contextos de personas refugiadas</a:t>
            </a:r>
          </a:p>
          <a:p>
            <a:pPr lvl="1"/>
            <a:r>
              <a:rPr lang="es-ES_tradnl" i="1" noProof="0" dirty="0">
                <a:sym typeface="Calibri"/>
              </a:rPr>
              <a:t>Incluir un resumen claro del tipo de atención recomendada y los motivos</a:t>
            </a:r>
          </a:p>
        </p:txBody>
      </p:sp>
      <p:sp>
        <p:nvSpPr>
          <p:cNvPr id="2" name="Google Shape;725;p48:notes">
            <a:extLst>
              <a:ext uri="{FF2B5EF4-FFF2-40B4-BE49-F238E27FC236}">
                <a16:creationId xmlns:a16="http://schemas.microsoft.com/office/drawing/2014/main" id="{51E9427E-A31C-79A5-2EC4-49D355B5714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40</a:t>
            </a:fld>
            <a:endParaRPr lang="en-US" sz="1200" dirty="0">
              <a:latin typeface="+mn-lt"/>
            </a:endParaRPr>
          </a:p>
        </p:txBody>
      </p:sp>
    </p:spTree>
    <p:extLst>
      <p:ext uri="{BB962C8B-B14F-4D97-AF65-F5344CB8AC3E}">
        <p14:creationId xmlns:p14="http://schemas.microsoft.com/office/powerpoint/2010/main" val="244427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9" name="Google Shape;709;p27: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Incluir esta diapositiva solo para contextos de personas refugiadas</a:t>
            </a:r>
            <a:endParaRPr lang="es-ES_tradnl" noProof="0" dirty="0"/>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noProof="0" dirty="0">
              <a:sym typeface="Calibri"/>
            </a:endParaRPr>
          </a:p>
          <a:p>
            <a:pPr marL="0" indent="0">
              <a:buNone/>
            </a:pPr>
            <a:r>
              <a:rPr lang="es-ES_tradnl" b="1" noProof="0" dirty="0">
                <a:sym typeface="Calibri"/>
              </a:rPr>
              <a:t>EXPLICAR:</a:t>
            </a:r>
            <a:endParaRPr lang="es-ES_tradnl" b="1" noProof="0" dirty="0"/>
          </a:p>
          <a:p>
            <a:r>
              <a:rPr lang="es-ES_tradnl" i="1" noProof="0" dirty="0">
                <a:sym typeface="Calibri"/>
              </a:rPr>
              <a:t>En algunos casos, puede que no haya otras opciones de atención disponibles: </a:t>
            </a:r>
          </a:p>
          <a:p>
            <a:pPr lvl="1"/>
            <a:r>
              <a:rPr lang="es-ES_tradnl" i="1" noProof="0" dirty="0">
                <a:sym typeface="Calibri"/>
              </a:rPr>
              <a:t>la cuestión primordial que hay que tener en cuenta es el interés superior del menor</a:t>
            </a:r>
          </a:p>
          <a:p>
            <a:r>
              <a:rPr lang="es-ES_tradnl" i="1" noProof="0" dirty="0">
                <a:sym typeface="Calibri"/>
              </a:rPr>
              <a:t>En circunstancias excepcionales, incluido el caso de menores refugiados/as acogidos por familias de acogida:</a:t>
            </a:r>
          </a:p>
          <a:p>
            <a:pPr lvl="1"/>
            <a:r>
              <a:rPr lang="es-ES_tradnl" i="1" noProof="0" dirty="0">
                <a:sym typeface="Calibri"/>
              </a:rPr>
              <a:t>se requiere una Determinación del Interés Superior (DIM) antes de la reubicación temporal o al decidir si una reubicación existente es apropiada, en ausencia de procesos estatales</a:t>
            </a:r>
          </a:p>
          <a:p>
            <a:r>
              <a:rPr lang="es-ES_tradnl" i="1" noProof="0" dirty="0">
                <a:sym typeface="Calibri"/>
              </a:rPr>
              <a:t>Más adelante hablaremos de la Determinación del Interés Superior (DIM)</a:t>
            </a:r>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pPr marL="0" indent="0">
              <a:buNone/>
            </a:pPr>
            <a:endParaRPr lang="es-ES_tradnl" noProof="0" dirty="0">
              <a:sym typeface="Calibri"/>
            </a:endParaRPr>
          </a:p>
          <a:p>
            <a:pPr marL="0" indent="0">
              <a:buNone/>
            </a:pPr>
            <a:r>
              <a:rPr lang="es-ES_tradnl" b="1" noProof="0" dirty="0">
                <a:sym typeface="Calibri"/>
              </a:rPr>
              <a:t>RECURSO</a:t>
            </a:r>
          </a:p>
          <a:p>
            <a:r>
              <a:rPr lang="es-ES_tradnl" noProof="0" dirty="0">
                <a:sym typeface="Calibri"/>
              </a:rPr>
              <a:t>ACNUR, 2021 </a:t>
            </a:r>
            <a:r>
              <a:rPr lang="es-ES_tradnl" noProof="0" dirty="0" err="1">
                <a:sym typeface="Calibri"/>
              </a:rPr>
              <a:t>Best</a:t>
            </a:r>
            <a:r>
              <a:rPr lang="es-ES_tradnl" noProof="0" dirty="0">
                <a:sym typeface="Calibri"/>
              </a:rPr>
              <a:t> </a:t>
            </a:r>
            <a:r>
              <a:rPr lang="es-ES_tradnl" noProof="0" dirty="0" err="1">
                <a:sym typeface="Calibri"/>
              </a:rPr>
              <a:t>Interests</a:t>
            </a:r>
            <a:r>
              <a:rPr lang="es-ES_tradnl" noProof="0" dirty="0">
                <a:sym typeface="Calibri"/>
              </a:rPr>
              <a:t> </a:t>
            </a:r>
            <a:r>
              <a:rPr lang="es-ES_tradnl" noProof="0" dirty="0" err="1">
                <a:sym typeface="Calibri"/>
              </a:rPr>
              <a:t>Procedure</a:t>
            </a:r>
            <a:r>
              <a:rPr lang="es-ES_tradnl" noProof="0" dirty="0">
                <a:sym typeface="Calibri"/>
              </a:rPr>
              <a:t> </a:t>
            </a:r>
            <a:r>
              <a:rPr lang="es-ES_tradnl" noProof="0" dirty="0" err="1">
                <a:sym typeface="Calibri"/>
              </a:rPr>
              <a:t>Guidelines</a:t>
            </a:r>
            <a:r>
              <a:rPr lang="es-ES_tradnl" noProof="0" dirty="0">
                <a:sym typeface="Calibri"/>
              </a:rPr>
              <a:t>, </a:t>
            </a:r>
            <a:r>
              <a:rPr lang="es-ES_tradnl" noProof="0" dirty="0" err="1">
                <a:sym typeface="Calibri"/>
              </a:rPr>
              <a:t>Assessing</a:t>
            </a:r>
            <a:r>
              <a:rPr lang="es-ES_tradnl" noProof="0" dirty="0">
                <a:sym typeface="Calibri"/>
              </a:rPr>
              <a:t> and </a:t>
            </a:r>
            <a:r>
              <a:rPr lang="es-ES_tradnl" noProof="0" dirty="0" err="1">
                <a:sym typeface="Calibri"/>
              </a:rPr>
              <a:t>Determining</a:t>
            </a:r>
            <a:r>
              <a:rPr lang="es-ES_tradnl" noProof="0" dirty="0">
                <a:sym typeface="Calibri"/>
              </a:rPr>
              <a:t> </a:t>
            </a:r>
            <a:r>
              <a:rPr lang="es-ES_tradnl" noProof="0" dirty="0" err="1">
                <a:sym typeface="Calibri"/>
              </a:rPr>
              <a:t>the</a:t>
            </a:r>
            <a:r>
              <a:rPr lang="es-ES_tradnl" noProof="0" dirty="0">
                <a:sym typeface="Calibri"/>
              </a:rPr>
              <a:t> </a:t>
            </a:r>
            <a:r>
              <a:rPr lang="es-ES_tradnl" noProof="0" dirty="0" err="1">
                <a:sym typeface="Calibri"/>
              </a:rPr>
              <a:t>Best</a:t>
            </a:r>
            <a:r>
              <a:rPr lang="es-ES_tradnl" noProof="0" dirty="0">
                <a:sym typeface="Calibri"/>
              </a:rPr>
              <a:t> </a:t>
            </a:r>
            <a:r>
              <a:rPr lang="es-ES_tradnl" noProof="0" dirty="0" err="1">
                <a:sym typeface="Calibri"/>
              </a:rPr>
              <a:t>Interests</a:t>
            </a:r>
            <a:r>
              <a:rPr lang="es-ES_tradnl" noProof="0" dirty="0">
                <a:sym typeface="Calibri"/>
              </a:rPr>
              <a:t> </a:t>
            </a:r>
            <a:r>
              <a:rPr lang="es-ES_tradnl" noProof="0" dirty="0" err="1">
                <a:sym typeface="Calibri"/>
              </a:rPr>
              <a:t>of</a:t>
            </a:r>
            <a:r>
              <a:rPr lang="es-ES_tradnl" noProof="0" dirty="0">
                <a:sym typeface="Calibri"/>
              </a:rPr>
              <a:t> </a:t>
            </a:r>
            <a:r>
              <a:rPr lang="es-ES_tradnl" noProof="0" dirty="0" err="1">
                <a:sym typeface="Calibri"/>
              </a:rPr>
              <a:t>the</a:t>
            </a:r>
            <a:r>
              <a:rPr lang="es-ES_tradnl" noProof="0" dirty="0">
                <a:sym typeface="Calibri"/>
              </a:rPr>
              <a:t> Child, </a:t>
            </a:r>
            <a:r>
              <a:rPr lang="es-ES_tradnl" noProof="0" dirty="0" err="1">
                <a:sym typeface="Calibri"/>
              </a:rPr>
              <a:t>Section</a:t>
            </a:r>
            <a:r>
              <a:rPr lang="es-ES_tradnl" noProof="0" dirty="0">
                <a:sym typeface="Calibri"/>
              </a:rPr>
              <a:t> 4.2.5: </a:t>
            </a:r>
            <a:r>
              <a:rPr lang="es-ES_tradnl" noProof="0" dirty="0" err="1">
                <a:sym typeface="Calibri"/>
              </a:rPr>
              <a:t>Exceptional</a:t>
            </a:r>
            <a:r>
              <a:rPr lang="es-ES_tradnl" noProof="0" dirty="0">
                <a:sym typeface="Calibri"/>
              </a:rPr>
              <a:t> </a:t>
            </a:r>
            <a:r>
              <a:rPr lang="es-ES_tradnl" noProof="0" dirty="0" err="1">
                <a:sym typeface="Calibri"/>
              </a:rPr>
              <a:t>situations</a:t>
            </a:r>
            <a:r>
              <a:rPr lang="es-ES_tradnl" noProof="0" dirty="0">
                <a:sym typeface="Calibri"/>
              </a:rPr>
              <a:t> </a:t>
            </a:r>
            <a:r>
              <a:rPr lang="es-ES_tradnl" noProof="0" dirty="0" err="1">
                <a:sym typeface="Calibri"/>
              </a:rPr>
              <a:t>for</a:t>
            </a:r>
            <a:r>
              <a:rPr lang="es-ES_tradnl" noProof="0" dirty="0">
                <a:sym typeface="Calibri"/>
              </a:rPr>
              <a:t> </a:t>
            </a:r>
            <a:r>
              <a:rPr lang="es-ES_tradnl" noProof="0" dirty="0" err="1">
                <a:sym typeface="Calibri"/>
              </a:rPr>
              <a:t>temporary</a:t>
            </a:r>
            <a:r>
              <a:rPr lang="es-ES_tradnl" noProof="0" dirty="0">
                <a:sym typeface="Calibri"/>
              </a:rPr>
              <a:t> care </a:t>
            </a:r>
            <a:r>
              <a:rPr lang="es-ES_tradnl" noProof="0" dirty="0" err="1">
                <a:sym typeface="Calibri"/>
              </a:rPr>
              <a:t>to</a:t>
            </a:r>
            <a:r>
              <a:rPr lang="es-ES_tradnl" noProof="0" dirty="0">
                <a:sym typeface="Calibri"/>
              </a:rPr>
              <a:t> determine </a:t>
            </a:r>
            <a:r>
              <a:rPr lang="es-ES_tradnl" noProof="0" dirty="0" err="1">
                <a:sym typeface="Calibri"/>
              </a:rPr>
              <a:t>if</a:t>
            </a:r>
            <a:r>
              <a:rPr lang="es-ES_tradnl" noProof="0" dirty="0">
                <a:sym typeface="Calibri"/>
              </a:rPr>
              <a:t> a BID </a:t>
            </a:r>
            <a:r>
              <a:rPr lang="es-ES_tradnl" noProof="0" dirty="0" err="1">
                <a:sym typeface="Calibri"/>
              </a:rPr>
              <a:t>is</a:t>
            </a:r>
            <a:r>
              <a:rPr lang="es-ES_tradnl" noProof="0" dirty="0">
                <a:sym typeface="Calibri"/>
              </a:rPr>
              <a:t> </a:t>
            </a:r>
            <a:r>
              <a:rPr lang="es-ES_tradnl" noProof="0" dirty="0" err="1">
                <a:sym typeface="Calibri"/>
              </a:rPr>
              <a:t>required</a:t>
            </a:r>
            <a:r>
              <a:rPr lang="es-ES_tradnl" noProof="0" dirty="0">
                <a:sym typeface="Calibri"/>
              </a:rPr>
              <a:t> p.162</a:t>
            </a:r>
          </a:p>
          <a:p>
            <a:endParaRPr lang="es-ES_tradnl" noProof="0" dirty="0">
              <a:sym typeface="Calibri"/>
            </a:endParaRPr>
          </a:p>
        </p:txBody>
      </p:sp>
      <p:sp>
        <p:nvSpPr>
          <p:cNvPr id="3" name="Slide Image Placeholder 2">
            <a:extLst>
              <a:ext uri="{FF2B5EF4-FFF2-40B4-BE49-F238E27FC236}">
                <a16:creationId xmlns:a16="http://schemas.microsoft.com/office/drawing/2014/main" id="{13F559C3-187C-872B-EA73-FD6D74B2052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AAF52EB-0865-8B3C-2575-EF63B86A0D1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41</a:t>
            </a:fld>
            <a:endParaRPr lang="en-US" sz="1200" dirty="0">
              <a:latin typeface="+mn-l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6" name="Google Shape;716;p28: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85F41C47-AD40-6B2A-6DF8-BFB1CB840CC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01812A8-65B8-9B8B-5D5E-62FA4C20BBD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42</a:t>
            </a:fld>
            <a:endParaRPr lang="en-US" sz="1200" dirty="0">
              <a:latin typeface="+mn-l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1" name="Google Shape;731;p29: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i="1" noProof="0" dirty="0">
                <a:sym typeface="Calibri"/>
              </a:rPr>
              <a:t>Durante las próximas sesiones, vamos a conversar acerca de los elementos del plan de gestión de casos que deben ser considerados específicamente para los UASC</a:t>
            </a:r>
          </a:p>
          <a:p>
            <a:r>
              <a:rPr lang="es-ES_tradnl" i="1" noProof="0" dirty="0">
                <a:sym typeface="Calibri"/>
              </a:rPr>
              <a:t>Como ya hemos comentado, los UASC pueden tener necesidades específicas que requieran acciones que se apliquen de forma particular a los UASC</a:t>
            </a:r>
          </a:p>
          <a:p>
            <a:r>
              <a:rPr lang="es-ES_tradnl" i="1" noProof="0" dirty="0">
                <a:sym typeface="Calibri"/>
              </a:rPr>
              <a:t>¿Podemos enumerar ejemplos de acciones clave para el UASC?</a:t>
            </a:r>
          </a:p>
          <a:p>
            <a:pPr lvl="1"/>
            <a:r>
              <a:rPr lang="es-ES_tradnl" noProof="0" dirty="0">
                <a:sym typeface="Calibri"/>
              </a:rPr>
              <a:t>rastreo familiar</a:t>
            </a:r>
            <a:endParaRPr lang="es-ES_tradnl" noProof="0" dirty="0"/>
          </a:p>
          <a:p>
            <a:pPr lvl="1"/>
            <a:r>
              <a:rPr lang="es-ES_tradnl" noProof="0" dirty="0">
                <a:sym typeface="Calibri"/>
              </a:rPr>
              <a:t>apoyo para establecer y/o mantener el contacto familiar</a:t>
            </a:r>
            <a:endParaRPr lang="es-ES_tradnl" noProof="0" dirty="0"/>
          </a:p>
          <a:p>
            <a:pPr lvl="1"/>
            <a:r>
              <a:rPr lang="es-ES_tradnl" noProof="0" dirty="0">
                <a:sym typeface="Calibri"/>
              </a:rPr>
              <a:t>verificación previa a la reunificación familiar</a:t>
            </a:r>
            <a:endParaRPr lang="es-ES_tradnl" noProof="0" dirty="0"/>
          </a:p>
          <a:p>
            <a:pPr lvl="1"/>
            <a:r>
              <a:rPr lang="es-ES_tradnl" noProof="0" dirty="0">
                <a:sym typeface="Calibri"/>
              </a:rPr>
              <a:t>preparación para la reunificación familiar</a:t>
            </a:r>
            <a:endParaRPr lang="es-ES_tradnl" noProof="0" dirty="0"/>
          </a:p>
          <a:p>
            <a:pPr lvl="1"/>
            <a:r>
              <a:rPr lang="es-ES_tradnl" noProof="0" dirty="0">
                <a:sym typeface="Calibri"/>
              </a:rPr>
              <a:t>reunificación familiar</a:t>
            </a:r>
            <a:endParaRPr lang="es-ES_tradnl" noProof="0" dirty="0"/>
          </a:p>
          <a:p>
            <a:pPr lvl="1"/>
            <a:r>
              <a:rPr lang="es-ES_tradnl" noProof="0" dirty="0">
                <a:sym typeface="Calibri"/>
              </a:rPr>
              <a:t>apoyo a la reinserción tras la reunificación familiar</a:t>
            </a:r>
            <a:endParaRPr lang="es-ES_tradnl" noProof="0" dirty="0"/>
          </a:p>
          <a:p>
            <a:pPr lvl="1"/>
            <a:r>
              <a:rPr lang="es-ES_tradnl" noProof="0" dirty="0">
                <a:sym typeface="Calibri"/>
              </a:rPr>
              <a:t>apoyo a los cuidados alternativos </a:t>
            </a:r>
          </a:p>
          <a:p>
            <a:r>
              <a:rPr lang="es-ES_tradnl" i="1" noProof="0" dirty="0">
                <a:sym typeface="Calibri"/>
              </a:rPr>
              <a:t>Cuidados alternativos:</a:t>
            </a:r>
          </a:p>
          <a:p>
            <a:pPr lvl="1"/>
            <a:r>
              <a:rPr lang="es-ES_tradnl" i="1" noProof="0" dirty="0">
                <a:sym typeface="Calibri"/>
              </a:rPr>
              <a:t>aunque muchas de estas acciones formarán parte del plan de caso preliminar, la atención alternativa podría proporcionarse antes o después en el proceso de gestión del caso</a:t>
            </a:r>
          </a:p>
          <a:p>
            <a:pPr lvl="1"/>
            <a:r>
              <a:rPr lang="es-ES_tradnl" i="1" noProof="0" dirty="0">
                <a:sym typeface="Calibri"/>
              </a:rPr>
              <a:t>por ejemplo, en los casos en que la reunificación familiar no sea exitosa, y por consiguiente, pueda ser necesaria una opción de cuidado a más largo plazo </a:t>
            </a:r>
          </a:p>
          <a:p>
            <a:pPr lvl="1"/>
            <a:r>
              <a:rPr lang="es-ES_tradnl" i="1" noProof="0" dirty="0">
                <a:sym typeface="Calibri"/>
              </a:rPr>
              <a:t>el plan de caso debe actualizarse en función de la evolución del caso del menor, de la nueva información que se obtenga y de la evolución de sus necesidades, etc.</a:t>
            </a:r>
          </a:p>
        </p:txBody>
      </p:sp>
      <p:sp>
        <p:nvSpPr>
          <p:cNvPr id="3" name="Slide Image Placeholder 2">
            <a:extLst>
              <a:ext uri="{FF2B5EF4-FFF2-40B4-BE49-F238E27FC236}">
                <a16:creationId xmlns:a16="http://schemas.microsoft.com/office/drawing/2014/main" id="{C273DC59-9D35-A841-618E-5F12AEC9AED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E59AAC4-AE58-6BD0-AD79-E1800D476C3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43</a:t>
            </a:fld>
            <a:endParaRPr lang="en-US" sz="1200" dirty="0">
              <a:latin typeface="+mn-l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p:txBody>
          <a:bodyPr/>
          <a:lstStyle/>
          <a:p>
            <a:pPr marL="0" indent="0">
              <a:buNone/>
            </a:pPr>
            <a:r>
              <a:rPr lang="es-ES_tradnl" b="1" noProof="0" dirty="0">
                <a:sym typeface="Calibri"/>
              </a:rPr>
              <a:t>ACTIVIDAD EN PAREJAS (15 minutos)</a:t>
            </a:r>
          </a:p>
          <a:p>
            <a:r>
              <a:rPr lang="es-ES_tradnl" noProof="0" dirty="0">
                <a:sym typeface="Calibri"/>
              </a:rPr>
              <a:t>Dividir a los participantes en grupos de dos personas</a:t>
            </a:r>
          </a:p>
          <a:p>
            <a:r>
              <a:rPr lang="es-ES_tradnl" noProof="0" dirty="0">
                <a:sym typeface="Calibri"/>
              </a:rPr>
              <a:t>Guiar a los participantes a la </a:t>
            </a:r>
            <a:r>
              <a:rPr lang="es-ES_tradnl" b="1" noProof="0" dirty="0">
                <a:sym typeface="Calibri"/>
              </a:rPr>
              <a:t>página 20 del Cuaderno de ejercicios: Plan de caso</a:t>
            </a:r>
          </a:p>
          <a:p>
            <a:r>
              <a:rPr lang="es-ES_tradnl" i="1" noProof="0" dirty="0">
                <a:sym typeface="Calibri"/>
              </a:rPr>
              <a:t>Trabajar con nuestro compañero/a para responder a la siguiente pregunta, a partir de los casos prácticos que trabajamos en la sesión anterior (Cuaderno de ejercicios, página 13)</a:t>
            </a:r>
          </a:p>
          <a:p>
            <a:r>
              <a:rPr lang="es-ES_tradnl" i="1" noProof="0" dirty="0">
                <a:sym typeface="Calibri"/>
              </a:rPr>
              <a:t>Escribir las respuestas en un rotafolio o en los cuadernos para presentarlas </a:t>
            </a:r>
          </a:p>
          <a:p>
            <a:pPr marL="0" indent="0">
              <a:buNone/>
            </a:pPr>
            <a:endParaRPr lang="es-ES_tradnl" noProof="0" dirty="0">
              <a:sym typeface="Calibri"/>
            </a:endParaRPr>
          </a:p>
          <a:p>
            <a:pPr marL="0" indent="0">
              <a:buNone/>
            </a:pPr>
            <a:r>
              <a:rPr lang="es-ES_tradnl" b="1" noProof="0" dirty="0">
                <a:sym typeface="Calibri"/>
              </a:rPr>
              <a:t>DEBATE GENERAL (15 minutos)</a:t>
            </a:r>
          </a:p>
          <a:p>
            <a:r>
              <a:rPr lang="es-ES_tradnl" noProof="0" dirty="0">
                <a:sym typeface="Calibri"/>
              </a:rPr>
              <a:t>Pedir a los participantes que expongan sus ideas en sesión plenaria</a:t>
            </a:r>
          </a:p>
          <a:p>
            <a:r>
              <a:rPr lang="es-ES_tradnl" noProof="0" dirty="0">
                <a:sym typeface="Calibri"/>
              </a:rPr>
              <a:t>Añadir las respuestas en los rotafolios correspondientes a la fase de evaluación utilizados durante la sesión anterior</a:t>
            </a:r>
          </a:p>
          <a:p>
            <a:r>
              <a:rPr lang="es-ES_tradnl" noProof="0" dirty="0">
                <a:sym typeface="Calibri"/>
              </a:rPr>
              <a:t>Complementarlo con las respuestas que se ofrecen a continuación</a:t>
            </a:r>
          </a:p>
          <a:p>
            <a:endParaRPr lang="es-ES_tradnl" noProof="0" dirty="0">
              <a:sym typeface="Calibri"/>
            </a:endParaRPr>
          </a:p>
          <a:p>
            <a:pPr marL="0" indent="0">
              <a:buNone/>
            </a:pPr>
            <a:r>
              <a:rPr lang="es-ES_tradnl" b="1" noProof="0" dirty="0">
                <a:sym typeface="Calibri"/>
              </a:rPr>
              <a:t>EXPLICAR:</a:t>
            </a:r>
          </a:p>
          <a:p>
            <a:r>
              <a:rPr lang="es-ES_tradnl" i="1" noProof="0" dirty="0">
                <a:sym typeface="Calibri"/>
              </a:rPr>
              <a:t>Todas las intervenciones forman parte del plan de caso y deben estar relacionadas con las intervenciones previstas para hacer frente a la situación general del menor con el fin de mejorar su protección y bienestar </a:t>
            </a:r>
          </a:p>
          <a:p>
            <a:r>
              <a:rPr lang="es-ES_tradnl" i="1" noProof="0" dirty="0">
                <a:sym typeface="Calibri"/>
              </a:rPr>
              <a:t>En las próximas sesiones profundizaremos en estas acciones específicas para el caso de UASC </a:t>
            </a:r>
          </a:p>
          <a:p>
            <a:r>
              <a:rPr lang="es-ES_tradnl" i="1" noProof="0" dirty="0">
                <a:sym typeface="Calibri"/>
              </a:rPr>
              <a:t>Si la reunificación familiar es improbable o infructuosa tras los esfuerzos de búsqueda a lo largo de un periodo de tiempo, se deben considerar las opciones de acuerdos de cuidado a largo plazo e incluirlas en el plan de caso</a:t>
            </a:r>
            <a:endParaRPr lang="es-ES_tradnl" noProof="0" dirty="0">
              <a:sym typeface="Calibri"/>
            </a:endParaRPr>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a:p>
            <a:endParaRPr lang="es-ES_tradnl" noProof="0" dirty="0">
              <a:sym typeface="Calibri"/>
            </a:endParaRPr>
          </a:p>
          <a:p>
            <a:endParaRPr lang="es-ES_tradnl" noProof="0" dirty="0">
              <a:sym typeface="Calibri"/>
            </a:endParaRPr>
          </a:p>
          <a:p>
            <a:endParaRPr lang="es-ES_tradnl" noProof="0" dirty="0">
              <a:sym typeface="Calibri"/>
            </a:endParaRPr>
          </a:p>
          <a:p>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040EA8F9-A0B3-811F-44AE-436266E5DDD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ADEDC49-B804-34F2-4DCE-40BE96DCD64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44</a:t>
            </a:fld>
            <a:endParaRPr lang="en-US" sz="1200" dirty="0">
              <a:latin typeface="+mn-l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RESPUESTAS </a:t>
            </a:r>
          </a:p>
          <a:p>
            <a:pPr marL="0" indent="0">
              <a:buNone/>
            </a:pPr>
            <a:r>
              <a:rPr lang="es-ES_tradnl" b="1" noProof="0" dirty="0">
                <a:sym typeface="Calibri"/>
              </a:rPr>
              <a:t>Caso 1 </a:t>
            </a:r>
          </a:p>
          <a:p>
            <a:r>
              <a:rPr lang="es-ES_tradnl" b="1" noProof="0" dirty="0">
                <a:sym typeface="Calibri"/>
              </a:rPr>
              <a:t>1) Acciones urgentes:</a:t>
            </a:r>
          </a:p>
          <a:p>
            <a:pPr lvl="1"/>
            <a:r>
              <a:rPr lang="es-ES_tradnl" noProof="0" dirty="0">
                <a:sym typeface="Calibri"/>
              </a:rPr>
              <a:t>remisión inmediata a asistencia médica</a:t>
            </a:r>
          </a:p>
          <a:p>
            <a:pPr lvl="1"/>
            <a:r>
              <a:rPr lang="es-ES_tradnl" noProof="0" dirty="0">
                <a:sym typeface="Calibri"/>
              </a:rPr>
              <a:t>SMAPS/Atención primaria psicológica.</a:t>
            </a:r>
          </a:p>
          <a:p>
            <a:pPr lvl="1"/>
            <a:r>
              <a:rPr lang="es-ES_tradnl" noProof="0" dirty="0">
                <a:sym typeface="Calibri"/>
              </a:rPr>
              <a:t>organizar un cuidado temporal seguro y sostenible, de preferencia si es posible, en un entorno familiar o comunitario</a:t>
            </a:r>
          </a:p>
          <a:p>
            <a:pPr lvl="1"/>
            <a:r>
              <a:rPr lang="es-ES_tradnl" noProof="0" dirty="0">
                <a:sym typeface="Calibri"/>
              </a:rPr>
              <a:t>iniciar intervenciones de búsqueda y/o remisión para restablecer el contacto y/o planificar una posible reunificación familiar si redunda en el interés superior del menor</a:t>
            </a:r>
          </a:p>
          <a:p>
            <a:pPr lvl="1"/>
            <a:r>
              <a:rPr lang="es-ES_tradnl" noProof="0" dirty="0">
                <a:sym typeface="Calibri"/>
              </a:rPr>
              <a:t>si la niña ha estado expuesta a violencia sexual, remitirla de forma inmediata a los servicios de VG y Salud y SMAPS</a:t>
            </a:r>
          </a:p>
          <a:p>
            <a:pPr lvl="1"/>
            <a:r>
              <a:rPr lang="es-ES_tradnl" noProof="0" dirty="0">
                <a:sym typeface="Calibri"/>
              </a:rPr>
              <a:t>remisión a servicios jurídicos, si es necesario</a:t>
            </a:r>
          </a:p>
          <a:p>
            <a:r>
              <a:rPr lang="es-ES_tradnl" b="1" noProof="0" dirty="0">
                <a:sym typeface="Calibri"/>
              </a:rPr>
              <a:t>2) Acciones a largo plazo:</a:t>
            </a:r>
          </a:p>
          <a:p>
            <a:pPr lvl="1"/>
            <a:r>
              <a:rPr lang="es-ES_tradnl" noProof="0" dirty="0">
                <a:sym typeface="Calibri"/>
              </a:rPr>
              <a:t>continuar el seguimiento de los resultados de la búsqueda de familias y apoyar la reunificación si es </a:t>
            </a:r>
            <a:r>
              <a:rPr lang="es-ES_tradnl" noProof="0" dirty="0" err="1">
                <a:sym typeface="Calibri"/>
              </a:rPr>
              <a:t>possible</a:t>
            </a:r>
            <a:r>
              <a:rPr lang="es-ES_tradnl" noProof="0" dirty="0">
                <a:sym typeface="Calibri"/>
              </a:rPr>
              <a:t> y/o en el interés superior del menor</a:t>
            </a:r>
          </a:p>
          <a:p>
            <a:pPr lvl="1"/>
            <a:r>
              <a:rPr lang="es-ES_tradnl" noProof="0" dirty="0">
                <a:sym typeface="Calibri"/>
              </a:rPr>
              <a:t>apoyar una modalidad de acogida alternativa a largo plazo si se han realizado todos los esfuerzos posibles para localizar a la familia, en sintonía con el interés superior de la niña</a:t>
            </a:r>
            <a:endParaRPr lang="es-ES_tradnl" noProof="0" dirty="0"/>
          </a:p>
          <a:p>
            <a:r>
              <a:rPr lang="es-ES_tradnl" b="1" noProof="0" dirty="0">
                <a:sym typeface="Calibri"/>
              </a:rPr>
              <a:t>3) Otros actores a implicar:</a:t>
            </a:r>
          </a:p>
          <a:p>
            <a:pPr lvl="1"/>
            <a:r>
              <a:rPr lang="es-ES_tradnl" noProof="0" dirty="0">
                <a:sym typeface="Calibri"/>
              </a:rPr>
              <a:t>agencias de búsqueda, autoridades nacionales de protección de la infancia y/o sistema judicial, agentes de la violencia de género, redes y/o grupos comunitarios, escuelas y/o institutos educativos locales y otros servicios</a:t>
            </a:r>
          </a:p>
          <a:p>
            <a:pPr marL="0" indent="0">
              <a:buNone/>
            </a:pPr>
            <a:endParaRPr lang="es-ES_tradnl" noProof="0" dirty="0">
              <a:sym typeface="Calibri"/>
            </a:endParaRPr>
          </a:p>
          <a:p>
            <a:pPr marL="0" indent="0">
              <a:buNone/>
            </a:pPr>
            <a:r>
              <a:rPr lang="es-ES_tradnl" b="1" noProof="0" dirty="0">
                <a:sym typeface="Calibri"/>
              </a:rPr>
              <a:t>Escenario 2 </a:t>
            </a:r>
          </a:p>
          <a:p>
            <a:r>
              <a:rPr lang="es-ES_tradnl" b="1" noProof="0" dirty="0">
                <a:sym typeface="Calibri"/>
              </a:rPr>
              <a:t>1) Acciones urgentes:</a:t>
            </a:r>
          </a:p>
          <a:p>
            <a:pPr lvl="1"/>
            <a:r>
              <a:rPr lang="es-ES_tradnl" noProof="0" dirty="0">
                <a:sym typeface="Calibri"/>
              </a:rPr>
              <a:t>iniciar intervenciones de búsqueda y/o remisión en relación con los padres de la niña para restablecer el contacto y/o planificar una posible reunificación familiar si redunda en el interés superior de la niña</a:t>
            </a:r>
          </a:p>
          <a:p>
            <a:pPr lvl="1"/>
            <a:r>
              <a:rPr lang="es-ES_tradnl" noProof="0" dirty="0">
                <a:sym typeface="Calibri"/>
              </a:rPr>
              <a:t>si el sistema de acogida actual expone a la niña a un riesgo inminente y no responde al interés superior de la niña, solicitar el apoyo de las autoridades competentes, cuando sea posible, y/o reubicar a la niña en un sistema de acogida alternativa temporal</a:t>
            </a:r>
          </a:p>
          <a:p>
            <a:pPr lvl="1"/>
            <a:r>
              <a:rPr lang="es-ES_tradnl" noProof="0" dirty="0">
                <a:sym typeface="Calibri"/>
              </a:rPr>
              <a:t>si la niña ha estado expuesta a violencia sexual, remítala de forma inmediata a los servicios de salud y VIH y SMAPS</a:t>
            </a:r>
          </a:p>
          <a:p>
            <a:pPr lvl="1"/>
            <a:r>
              <a:rPr lang="es-ES_tradnl" noProof="0" dirty="0">
                <a:sym typeface="Calibri"/>
              </a:rPr>
              <a:t>proporcionar SMAPS a la niña, si es necesario y si ella lo desea</a:t>
            </a:r>
          </a:p>
          <a:p>
            <a:pPr lvl="1"/>
            <a:r>
              <a:rPr lang="es-ES_tradnl" noProof="0" dirty="0">
                <a:sym typeface="Calibri"/>
              </a:rPr>
              <a:t>verificar las redes de apoyo de la niña y ponerla en contacto con las iniciativas de apoyo de la comunidad</a:t>
            </a:r>
          </a:p>
          <a:p>
            <a:pPr lvl="1"/>
            <a:r>
              <a:rPr lang="es-ES_tradnl" noProof="0" dirty="0">
                <a:sym typeface="Calibri"/>
              </a:rPr>
              <a:t>verificar si la reunificación familiar con sus padres responde al interés superior de la niña y si la familia dispone de ingresos suficientes para seguir ocupándose de la niña y/o los menores en el hogar. Explorar si la niña podría vivir con otros miembros del núcleo familiar extenso, en caso de que la reunificación familiar no sea factible o no responda al interés superior de la niña  </a:t>
            </a:r>
          </a:p>
          <a:p>
            <a:pPr lvl="1"/>
            <a:r>
              <a:rPr lang="es-ES_tradnl" noProof="0" dirty="0">
                <a:sym typeface="Calibri"/>
              </a:rPr>
              <a:t>explorar las posibilidades de escolarización u otras oportunidades educativas</a:t>
            </a:r>
          </a:p>
          <a:p>
            <a:r>
              <a:rPr lang="es-ES_tradnl" b="1" noProof="0" dirty="0">
                <a:sym typeface="Calibri"/>
              </a:rPr>
              <a:t>2) Acciones a largo plazo:</a:t>
            </a:r>
          </a:p>
          <a:p>
            <a:pPr lvl="1"/>
            <a:r>
              <a:rPr lang="es-ES_tradnl" noProof="0" dirty="0">
                <a:sym typeface="Calibri"/>
              </a:rPr>
              <a:t>continuar el seguimiento de los resultados de la búsqueda de familias y apoyar la reunificación si es posible y/o en el interés superior del menor</a:t>
            </a:r>
          </a:p>
          <a:p>
            <a:pPr lvl="1"/>
            <a:r>
              <a:rPr lang="es-ES_tradnl" noProof="0" dirty="0">
                <a:sym typeface="Calibri"/>
              </a:rPr>
              <a:t>apoyar una modalidad de acogida alternativa a largo plazo si se han realizado todos los esfuerzos posibles para localizar a la familia, en sintonía con el interés superior de la niña</a:t>
            </a:r>
            <a:endParaRPr lang="es-ES_tradnl" noProof="0" dirty="0"/>
          </a:p>
          <a:p>
            <a:r>
              <a:rPr lang="es-ES_tradnl" b="1" noProof="0" dirty="0">
                <a:sym typeface="Calibri"/>
              </a:rPr>
              <a:t>3) Otros actores a implicar:</a:t>
            </a:r>
          </a:p>
          <a:p>
            <a:pPr lvl="1"/>
            <a:r>
              <a:rPr lang="es-ES_tradnl" noProof="0" dirty="0">
                <a:sym typeface="Calibri"/>
              </a:rPr>
              <a:t>agencias de búsqueda, autoridades nacionales de protección de la infancia y/o sistema judicial, agentes de la violencia de género, redes y/o grupos comunitarios, escuelas y/o institutos educativos locales</a:t>
            </a:r>
          </a:p>
          <a:p>
            <a:endParaRPr lang="es-ES_tradnl" b="1" noProof="0" dirty="0">
              <a:sym typeface="Wingdings" panose="05000000000000000000" pitchFamily="2" charset="2"/>
            </a:endParaRPr>
          </a:p>
          <a:p>
            <a:pPr marL="0" indent="0">
              <a:buNone/>
            </a:pPr>
            <a:r>
              <a:rPr lang="es-ES_tradnl" b="1" noProof="0" dirty="0"/>
              <a:t>CONTINÚA EN LA SIGUIENTE DIAPOSITIVA </a:t>
            </a:r>
            <a:r>
              <a:rPr lang="es-ES_tradnl" b="1" noProof="0" dirty="0">
                <a:sym typeface="Wingdings" panose="05000000000000000000" pitchFamily="2" charset="2"/>
              </a:rPr>
              <a:t> </a:t>
            </a:r>
            <a:endParaRPr lang="es-ES_tradnl" b="1" noProof="0" dirty="0"/>
          </a:p>
        </p:txBody>
      </p:sp>
      <p:sp>
        <p:nvSpPr>
          <p:cNvPr id="2" name="Google Shape;725;p48:notes">
            <a:extLst>
              <a:ext uri="{FF2B5EF4-FFF2-40B4-BE49-F238E27FC236}">
                <a16:creationId xmlns:a16="http://schemas.microsoft.com/office/drawing/2014/main" id="{82AEF5A7-C94C-6238-335D-E9EBAE24B5C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45</a:t>
            </a:fld>
            <a:endParaRPr lang="en-US" sz="1200" dirty="0">
              <a:latin typeface="+mn-lt"/>
            </a:endParaRPr>
          </a:p>
        </p:txBody>
      </p:sp>
    </p:spTree>
    <p:extLst>
      <p:ext uri="{BB962C8B-B14F-4D97-AF65-F5344CB8AC3E}">
        <p14:creationId xmlns:p14="http://schemas.microsoft.com/office/powerpoint/2010/main" val="2682631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Caso 3</a:t>
            </a:r>
          </a:p>
          <a:p>
            <a:r>
              <a:rPr lang="es-ES_tradnl" b="1" noProof="0" dirty="0">
                <a:sym typeface="Calibri"/>
              </a:rPr>
              <a:t>1) Acciones urgentes:</a:t>
            </a:r>
          </a:p>
          <a:p>
            <a:pPr lvl="1"/>
            <a:r>
              <a:rPr lang="es-ES_tradnl" noProof="0" dirty="0">
                <a:sym typeface="Calibri"/>
              </a:rPr>
              <a:t>seguimiento con el CICR de los resultados de la búsqueda de los padres del niño</a:t>
            </a:r>
          </a:p>
          <a:p>
            <a:pPr lvl="1"/>
            <a:r>
              <a:rPr lang="es-ES_tradnl" noProof="0" dirty="0">
                <a:sym typeface="Calibri"/>
              </a:rPr>
              <a:t>si la abuela no puede ocuparse de los cuidados a largo plazo, estudiar otras opciones con ella</a:t>
            </a:r>
          </a:p>
          <a:p>
            <a:pPr lvl="1"/>
            <a:r>
              <a:rPr lang="es-ES_tradnl" noProof="0" dirty="0">
                <a:sym typeface="Calibri"/>
              </a:rPr>
              <a:t>hacer un seguimiento con la tía materna y su familia y tratar de establecer contacto y posible apoyo al niño, si es en su interés superior</a:t>
            </a:r>
          </a:p>
          <a:p>
            <a:pPr lvl="1"/>
            <a:r>
              <a:rPr lang="es-ES_tradnl" noProof="0" dirty="0">
                <a:sym typeface="Calibri"/>
              </a:rPr>
              <a:t>proporcionar SMAPS a la abuela tras el diagnóstico de cáncer, si es necesario y si ella lo desea</a:t>
            </a:r>
          </a:p>
          <a:p>
            <a:pPr lvl="1"/>
            <a:r>
              <a:rPr lang="es-ES_tradnl" noProof="0" dirty="0">
                <a:sym typeface="Calibri"/>
              </a:rPr>
              <a:t>verificar las redes de apoyo de la abuela y ponerla en contacto con grupos o iniciativas de apoyo comunitario</a:t>
            </a:r>
          </a:p>
          <a:p>
            <a:pPr lvl="1"/>
            <a:r>
              <a:rPr lang="es-ES_tradnl" noProof="0" dirty="0">
                <a:sym typeface="Calibri"/>
              </a:rPr>
              <a:t>comprobar si la abuela tiene ingresos suficientes para seguir manteniéndose a sí misma y al niño o si necesitan ayuda adicional </a:t>
            </a:r>
          </a:p>
          <a:p>
            <a:pPr lvl="1"/>
            <a:r>
              <a:rPr lang="es-ES_tradnl" noProof="0" dirty="0">
                <a:sym typeface="Calibri"/>
              </a:rPr>
              <a:t>modificar el plan de caso en consecuencia</a:t>
            </a:r>
          </a:p>
          <a:p>
            <a:r>
              <a:rPr lang="es-ES_tradnl" b="1" noProof="0" dirty="0">
                <a:sym typeface="Calibri"/>
              </a:rPr>
              <a:t>2) Acciones a largo plazo: </a:t>
            </a:r>
          </a:p>
          <a:p>
            <a:pPr lvl="1"/>
            <a:r>
              <a:rPr lang="es-ES_tradnl" noProof="0" dirty="0">
                <a:sym typeface="Calibri"/>
              </a:rPr>
              <a:t>continuar el seguimiento de los resultados de la búsqueda de familias y apoyar la reunificación si es </a:t>
            </a:r>
            <a:r>
              <a:rPr lang="es-ES_tradnl" noProof="0" dirty="0" err="1">
                <a:sym typeface="Calibri"/>
              </a:rPr>
              <a:t>possible</a:t>
            </a:r>
            <a:r>
              <a:rPr lang="es-ES_tradnl" noProof="0" dirty="0">
                <a:sym typeface="Calibri"/>
              </a:rPr>
              <a:t> y/o en el interés superior del niño</a:t>
            </a:r>
          </a:p>
          <a:p>
            <a:pPr lvl="1"/>
            <a:r>
              <a:rPr lang="es-ES_tradnl" noProof="0" dirty="0">
                <a:sym typeface="Calibri"/>
              </a:rPr>
              <a:t>prever un BID si la búsqueda de los padres sigue siendo negativa o si la reunificación familiar no es viable debido a la inseguridad persistente en el país de origen, y si la enfermedad de la abuela sigue empeorando</a:t>
            </a:r>
          </a:p>
          <a:p>
            <a:pPr lvl="1"/>
            <a:r>
              <a:rPr lang="es-ES_tradnl" noProof="0" dirty="0">
                <a:sym typeface="Calibri"/>
              </a:rPr>
              <a:t>si se determina que la abuela no puede proporcionar cuidados a largo plazo, apoyar un acuerdo de cuidados alternativos a largo plazo si todos los esfuerzos de búsqueda de la familia han sido exhaustivos, en sintonía con el interés superior del niño</a:t>
            </a:r>
          </a:p>
          <a:p>
            <a:r>
              <a:rPr lang="es-ES_tradnl" b="1" noProof="0" dirty="0">
                <a:sym typeface="Calibri"/>
              </a:rPr>
              <a:t>3) Otros actores a implicar:</a:t>
            </a:r>
          </a:p>
          <a:p>
            <a:pPr lvl="1"/>
            <a:r>
              <a:rPr lang="es-ES_tradnl" noProof="0" dirty="0">
                <a:sym typeface="Calibri"/>
              </a:rPr>
              <a:t>agencias de búsqueda, ACNUR, redes y/o grupos comunitarios</a:t>
            </a:r>
          </a:p>
          <a:p>
            <a:endParaRPr lang="es-ES_tradnl" noProof="0" dirty="0">
              <a:sym typeface="Calibri"/>
            </a:endParaRPr>
          </a:p>
          <a:p>
            <a:pPr marL="0" indent="0">
              <a:buNone/>
            </a:pPr>
            <a:r>
              <a:rPr lang="es-ES_tradnl" b="1" noProof="0" dirty="0">
                <a:sym typeface="Calibri"/>
              </a:rPr>
              <a:t>Caso 4</a:t>
            </a:r>
          </a:p>
          <a:p>
            <a:r>
              <a:rPr lang="es-ES_tradnl" b="1" noProof="0" dirty="0">
                <a:sym typeface="Calibri"/>
              </a:rPr>
              <a:t>1) Acciones urgentes: </a:t>
            </a:r>
          </a:p>
          <a:p>
            <a:pPr lvl="1"/>
            <a:r>
              <a:rPr lang="es-ES_tradnl" noProof="0" dirty="0">
                <a:sym typeface="Calibri"/>
              </a:rPr>
              <a:t>rastreo continuo y comprobación del paradero de ambos progenitores</a:t>
            </a:r>
          </a:p>
          <a:p>
            <a:pPr lvl="1"/>
            <a:r>
              <a:rPr lang="es-ES_tradnl" noProof="0" dirty="0">
                <a:sym typeface="Calibri"/>
              </a:rPr>
              <a:t>rastrear al hermano mayor y apoyar el contacto y las visitas de los hermanos</a:t>
            </a:r>
          </a:p>
          <a:p>
            <a:pPr lvl="1"/>
            <a:r>
              <a:rPr lang="es-ES_tradnl" noProof="0" dirty="0">
                <a:sym typeface="Calibri"/>
              </a:rPr>
              <a:t>evaluar si el hermano mayor necesita ser registrado para la gestión de casos </a:t>
            </a:r>
          </a:p>
          <a:p>
            <a:pPr lvl="1"/>
            <a:r>
              <a:rPr lang="es-ES_tradnl" noProof="0" dirty="0">
                <a:sym typeface="Calibri"/>
              </a:rPr>
              <a:t>verificar si los tres niños (incluido el hermano mayor) podrían reunirse con uno de los progenitores y recibir apoyo para mantener el contacto con sus padres y entre ellos, si ello redunda en su interés superior</a:t>
            </a:r>
          </a:p>
          <a:p>
            <a:pPr lvl="1"/>
            <a:r>
              <a:rPr lang="es-ES_tradnl" noProof="0" dirty="0">
                <a:sym typeface="Calibri"/>
              </a:rPr>
              <a:t>mientras se lleva a cabo el rastreo, evaluar el régimen de cuidados actual y las necesidades adicionales </a:t>
            </a:r>
          </a:p>
          <a:p>
            <a:pPr lvl="1"/>
            <a:r>
              <a:rPr lang="es-ES_tradnl" noProof="0" dirty="0">
                <a:sym typeface="Calibri"/>
              </a:rPr>
              <a:t>evaluar si los niños desean localizar a otros miembros de la familia, en caso de que la reunificación familiar con sus padres no sea factible</a:t>
            </a:r>
          </a:p>
          <a:p>
            <a:pPr lvl="1"/>
            <a:r>
              <a:rPr lang="es-ES_tradnl" noProof="0" dirty="0">
                <a:sym typeface="Calibri"/>
              </a:rPr>
              <a:t>con el apoyo de un especialista y/o de la familia de acogida y de la hermana, proporcionar SMAPS/Atención primaria psicológica a la menor cuando experimente angustia</a:t>
            </a:r>
          </a:p>
          <a:p>
            <a:r>
              <a:rPr lang="es-ES_tradnl" b="1" noProof="0" dirty="0">
                <a:sym typeface="Calibri"/>
              </a:rPr>
              <a:t>2) Acciones a largo plazo: </a:t>
            </a:r>
          </a:p>
          <a:p>
            <a:pPr lvl="1"/>
            <a:r>
              <a:rPr lang="es-ES_tradnl" noProof="0" dirty="0">
                <a:sym typeface="Calibri"/>
              </a:rPr>
              <a:t>continuar el seguimiento de los resultados de la búsqueda de familias y apoyar la reunificación si es posible y/o en el interés superior del niño</a:t>
            </a:r>
          </a:p>
          <a:p>
            <a:pPr lvl="1"/>
            <a:r>
              <a:rPr lang="es-ES_tradnl" noProof="0" dirty="0">
                <a:sym typeface="Calibri"/>
              </a:rPr>
              <a:t>prever un BID si la búsqueda de los padres sigue siendo negativa o si la reunificación familiar no es viable debido a la inseguridad persistente en el país de origen, y si la enfermedad de la abuela sigue empeorando </a:t>
            </a:r>
          </a:p>
          <a:p>
            <a:pPr lvl="1"/>
            <a:r>
              <a:rPr lang="es-ES_tradnl" noProof="0" dirty="0">
                <a:sym typeface="Calibri"/>
              </a:rPr>
              <a:t>si se determina que la abuela no puede proporcionar cuidados a largo plazo, apoyar una modalidad de cuidados alternativos a largo plazo si todos los esfuerzos de búsqueda de la familia han sido exhaustivos, en sintonía con el interés superior del niño</a:t>
            </a:r>
          </a:p>
          <a:p>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2" name="Google Shape;725;p48:notes">
            <a:extLst>
              <a:ext uri="{FF2B5EF4-FFF2-40B4-BE49-F238E27FC236}">
                <a16:creationId xmlns:a16="http://schemas.microsoft.com/office/drawing/2014/main" id="{CF4442EB-25F5-72C7-8DB5-F62FDCD181B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46</a:t>
            </a:fld>
            <a:endParaRPr lang="en-US" sz="1200" dirty="0">
              <a:latin typeface="+mn-lt"/>
            </a:endParaRPr>
          </a:p>
        </p:txBody>
      </p:sp>
    </p:spTree>
    <p:extLst>
      <p:ext uri="{BB962C8B-B14F-4D97-AF65-F5344CB8AC3E}">
        <p14:creationId xmlns:p14="http://schemas.microsoft.com/office/powerpoint/2010/main" val="613958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r>
              <a:rPr lang="es-ES_tradnl" b="1" noProof="0" dirty="0">
                <a:sym typeface="Calibri"/>
              </a:rPr>
              <a:t>3) Otros actores a implicar:</a:t>
            </a:r>
          </a:p>
          <a:p>
            <a:pPr lvl="1"/>
            <a:r>
              <a:rPr lang="es-ES_tradnl" noProof="0" dirty="0">
                <a:sym typeface="Calibri"/>
              </a:rPr>
              <a:t> agencias de búsqueda, ACNUR, redes y/o grupos comunitarios</a:t>
            </a:r>
          </a:p>
          <a:p>
            <a:pPr marL="0" indent="0">
              <a:buNone/>
            </a:pPr>
            <a:endParaRPr lang="es-ES_tradnl" noProof="0" dirty="0">
              <a:sym typeface="Calibri"/>
            </a:endParaRPr>
          </a:p>
          <a:p>
            <a:pPr marL="0" indent="0">
              <a:buNone/>
            </a:pPr>
            <a:r>
              <a:rPr lang="es-ES_tradnl" b="1" noProof="0" dirty="0">
                <a:sym typeface="Calibri"/>
              </a:rPr>
              <a:t>Caso 4 </a:t>
            </a:r>
          </a:p>
          <a:p>
            <a:r>
              <a:rPr lang="es-ES_tradnl" b="1" noProof="0" dirty="0">
                <a:sym typeface="Calibri"/>
              </a:rPr>
              <a:t>1) Acciones urgentes:</a:t>
            </a:r>
          </a:p>
          <a:p>
            <a:pPr lvl="1"/>
            <a:r>
              <a:rPr lang="es-ES_tradnl" noProof="0" dirty="0">
                <a:sym typeface="Calibri"/>
              </a:rPr>
              <a:t>rastreo continuo y comprobación del paradero de ambos progenitores</a:t>
            </a:r>
          </a:p>
          <a:p>
            <a:pPr lvl="1"/>
            <a:r>
              <a:rPr lang="es-ES_tradnl" noProof="0" dirty="0">
                <a:sym typeface="Calibri"/>
              </a:rPr>
              <a:t>rastrear al hermano mayor y apoyar el contacto y las visitas de los hermanos </a:t>
            </a:r>
          </a:p>
          <a:p>
            <a:pPr lvl="1"/>
            <a:r>
              <a:rPr lang="es-ES_tradnl" noProof="0" dirty="0">
                <a:sym typeface="Calibri"/>
              </a:rPr>
              <a:t>evaluar si el hermano mayor necesita ser registrado para la gestión de casos </a:t>
            </a:r>
          </a:p>
          <a:p>
            <a:pPr lvl="1"/>
            <a:r>
              <a:rPr lang="es-ES_tradnl" noProof="0" dirty="0">
                <a:sym typeface="Calibri"/>
              </a:rPr>
              <a:t>verificar si los tres niños (incluido el hermano mayor) podrían reunirse con uno de los progenitores y recibir apoyo para mantener el contacto con sus padres y entre ellos, si ello redunda en su interés superior</a:t>
            </a:r>
          </a:p>
          <a:p>
            <a:pPr lvl="1"/>
            <a:r>
              <a:rPr lang="es-ES_tradnl" noProof="0" dirty="0">
                <a:sym typeface="Calibri"/>
              </a:rPr>
              <a:t>mientras se realiza el rastreo, evaluar el régimen de cuidados actual y las necesidades adicionales </a:t>
            </a:r>
          </a:p>
          <a:p>
            <a:pPr lvl="1"/>
            <a:r>
              <a:rPr lang="es-ES_tradnl" noProof="0" dirty="0">
                <a:sym typeface="Calibri"/>
              </a:rPr>
              <a:t>evaluar si los niños desean localizar a otros miembros de la familia, en caso de que la reunificación familiar con sus padres no sea factible </a:t>
            </a:r>
          </a:p>
          <a:p>
            <a:pPr lvl="1"/>
            <a:r>
              <a:rPr lang="es-ES_tradnl" noProof="0" dirty="0">
                <a:sym typeface="Calibri"/>
              </a:rPr>
              <a:t>con el apoyo de un especialista y/o de la familia de acogida y de la hermana, proporcionar SMAPS/Atención primaria psicológica a la menor cuando experimente angustia</a:t>
            </a:r>
          </a:p>
          <a:p>
            <a:pPr lvl="1"/>
            <a:r>
              <a:rPr lang="es-ES_tradnl" noProof="0" dirty="0">
                <a:sym typeface="Calibri"/>
              </a:rPr>
              <a:t>evaluar si la familia de acogida necesita ayuda adicional para comunicarse con la menor en vista de que su comunicación es limitada y garantizar que tenga acceso a la educación y a servicios relevantes</a:t>
            </a:r>
          </a:p>
          <a:p>
            <a:pPr lvl="1"/>
            <a:r>
              <a:rPr lang="es-ES_tradnl" noProof="0" dirty="0">
                <a:sym typeface="Calibri"/>
              </a:rPr>
              <a:t>evaluar las necesidades de SMAPS de la niña mayor</a:t>
            </a:r>
          </a:p>
          <a:p>
            <a:pPr lvl="1"/>
            <a:r>
              <a:rPr lang="es-ES_tradnl" noProof="0" dirty="0">
                <a:sym typeface="Calibri"/>
              </a:rPr>
              <a:t>identificar las barreras para facilitar y/o abogar por el apoyo necesario para permitir que el niño más pequeño asista a la escuela si es necesario</a:t>
            </a:r>
          </a:p>
          <a:p>
            <a:pPr lvl="1"/>
            <a:r>
              <a:rPr lang="es-ES_tradnl" noProof="0" dirty="0">
                <a:sym typeface="Calibri"/>
              </a:rPr>
              <a:t>apoyar la participación en actividades comunitarias si es necesario</a:t>
            </a:r>
          </a:p>
          <a:p>
            <a:r>
              <a:rPr lang="es-ES_tradnl" b="1" noProof="0" dirty="0">
                <a:sym typeface="Calibri"/>
              </a:rPr>
              <a:t>2) Acciones a largo plazo:</a:t>
            </a:r>
          </a:p>
          <a:p>
            <a:pPr lvl="1"/>
            <a:r>
              <a:rPr lang="es-ES_tradnl" noProof="0" dirty="0">
                <a:sym typeface="Calibri"/>
              </a:rPr>
              <a:t>seguimiento de los resultados de la búsqueda de familias y apoyo a la reunificación si es posible en el interés superior de los niños</a:t>
            </a:r>
          </a:p>
          <a:p>
            <a:pPr lvl="1"/>
            <a:r>
              <a:rPr lang="es-ES_tradnl" noProof="0" dirty="0">
                <a:sym typeface="Calibri"/>
              </a:rPr>
              <a:t>apoyar la modalidad de acogida alternativa a largo plazo si todos los esfuerzos de búsqueda de la familia han sido exhaustivos, en sintonía con el interés superior de los menores</a:t>
            </a:r>
          </a:p>
          <a:p>
            <a:r>
              <a:rPr lang="es-ES_tradnl" b="1" noProof="0" dirty="0">
                <a:sym typeface="Calibri"/>
              </a:rPr>
              <a:t>3) Otros actores a implicar:</a:t>
            </a:r>
          </a:p>
          <a:p>
            <a:pPr lvl="1"/>
            <a:r>
              <a:rPr lang="es-ES_tradnl" noProof="0" dirty="0">
                <a:sym typeface="Calibri"/>
              </a:rPr>
              <a:t>agencias de búsqueda, servicios especializados para menores con discapacidad auditiva o del habla, personal de la escuela local, redes y/o grupos comunitarios</a:t>
            </a:r>
          </a:p>
          <a:p>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noProof="0" dirty="0">
              <a:sym typeface="Calibri"/>
            </a:endParaRPr>
          </a:p>
          <a:p>
            <a:endParaRPr lang="es-ES_tradnl" noProof="0" dirty="0">
              <a:sym typeface="Calibri"/>
            </a:endParaRPr>
          </a:p>
        </p:txBody>
      </p:sp>
      <p:sp>
        <p:nvSpPr>
          <p:cNvPr id="2" name="Google Shape;725;p48:notes">
            <a:extLst>
              <a:ext uri="{FF2B5EF4-FFF2-40B4-BE49-F238E27FC236}">
                <a16:creationId xmlns:a16="http://schemas.microsoft.com/office/drawing/2014/main" id="{90BF4C3C-0FD7-C644-2D51-D61930DDB3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47</a:t>
            </a:fld>
            <a:endParaRPr lang="en-US" sz="1200" dirty="0">
              <a:latin typeface="+mn-lt"/>
            </a:endParaRPr>
          </a:p>
        </p:txBody>
      </p:sp>
    </p:spTree>
    <p:extLst>
      <p:ext uri="{BB962C8B-B14F-4D97-AF65-F5344CB8AC3E}">
        <p14:creationId xmlns:p14="http://schemas.microsoft.com/office/powerpoint/2010/main" val="2513688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3" name="Google Shape;743;p30: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Caso 5 </a:t>
            </a:r>
          </a:p>
          <a:p>
            <a:r>
              <a:rPr lang="es-ES_tradnl" b="1" noProof="0" dirty="0">
                <a:sym typeface="Calibri"/>
              </a:rPr>
              <a:t>1) Acciones urgentes:</a:t>
            </a:r>
          </a:p>
          <a:p>
            <a:pPr lvl="1"/>
            <a:r>
              <a:rPr lang="es-ES_tradnl" noProof="0" dirty="0">
                <a:sym typeface="Calibri"/>
              </a:rPr>
              <a:t>rastreo continuo y verificación del paradero de ambos progenitores, hermanos y, potencialmente, otros miembros de la familia</a:t>
            </a:r>
          </a:p>
          <a:p>
            <a:pPr lvl="1"/>
            <a:r>
              <a:rPr lang="es-ES_tradnl" noProof="0" dirty="0">
                <a:sym typeface="Calibri"/>
              </a:rPr>
              <a:t>tras una evaluación de la modalidad de acogida actual, reubicar al niño en una modalidad de acogida alternativa, si es necesario, o proporcionar apoyo adicional a Ahmad en el sistema de acogida actual, en sintonía con su interés superior. Llevar a cabo una supervisión de cerca, y hacer seguimiento del niño y del resto del grupo de menores no acompañados </a:t>
            </a:r>
          </a:p>
          <a:p>
            <a:pPr lvl="1"/>
            <a:r>
              <a:rPr lang="es-ES_tradnl" noProof="0" dirty="0">
                <a:sym typeface="Calibri"/>
              </a:rPr>
              <a:t>si es necesario, proporcionar SMAPS/Atención primaria psicológica</a:t>
            </a:r>
          </a:p>
          <a:p>
            <a:pPr lvl="1"/>
            <a:r>
              <a:rPr lang="es-ES_tradnl" noProof="0" dirty="0">
                <a:sym typeface="Calibri"/>
              </a:rPr>
              <a:t>si el niño se enfrenta a explotación o violencia en el lugar de trabajo, explorar alternativas y/o, si esto no es factible, abogar en el lugar de trabajo por la mejora de las condiciones laborales y el aumento de la seguridad. Llevar a cabo un seguimiento y control de cerca del niño</a:t>
            </a:r>
          </a:p>
          <a:p>
            <a:pPr lvl="1"/>
            <a:r>
              <a:rPr lang="es-ES_tradnl" noProof="0" dirty="0">
                <a:sym typeface="Calibri"/>
              </a:rPr>
              <a:t>explorar las posibilidades de escolarización u otras oportunidades educativas</a:t>
            </a:r>
          </a:p>
          <a:p>
            <a:pPr lvl="1"/>
            <a:r>
              <a:rPr lang="es-ES_tradnl" noProof="0" dirty="0">
                <a:sym typeface="Calibri"/>
              </a:rPr>
              <a:t>si está disponible y es seguro, explorar si Ahmad y los demás menores no acompañados pueden beneficiarse de TEC. Supervisar de cerca y apoyar la gestión básica del dinero y las habilidades presupuestarias</a:t>
            </a:r>
          </a:p>
          <a:p>
            <a:pPr lvl="1"/>
            <a:r>
              <a:rPr lang="es-ES_tradnl" noProof="0" dirty="0">
                <a:sym typeface="Calibri"/>
              </a:rPr>
              <a:t>remisión a servicios jurídicos, si es necesario</a:t>
            </a:r>
          </a:p>
          <a:p>
            <a:r>
              <a:rPr lang="es-ES_tradnl" b="1" noProof="0" dirty="0">
                <a:sym typeface="Calibri"/>
              </a:rPr>
              <a:t>2) Acciones a largo plazo: </a:t>
            </a:r>
          </a:p>
          <a:p>
            <a:pPr lvl="1"/>
            <a:r>
              <a:rPr lang="es-ES_tradnl" noProof="0" dirty="0">
                <a:sym typeface="Calibri"/>
              </a:rPr>
              <a:t>seguimiento de los resultados de la búsqueda de familias y apoyo a la reunificación si es posible y/o en el interés superior de Ahmad</a:t>
            </a:r>
          </a:p>
          <a:p>
            <a:pPr lvl="1"/>
            <a:r>
              <a:rPr lang="es-ES_tradnl" noProof="0" dirty="0">
                <a:sym typeface="Calibri"/>
              </a:rPr>
              <a:t>apoyar la modalidad de acogida alternativa a largo plazo si se han agotado todas las posibilidades de localizar a la familia, en sintonía con el interés superior de los menores</a:t>
            </a:r>
          </a:p>
          <a:p>
            <a:pPr lvl="1"/>
            <a:r>
              <a:rPr lang="es-ES_tradnl" noProof="0" dirty="0">
                <a:sym typeface="Calibri"/>
              </a:rPr>
              <a:t>evaluar si Ahmad puede beneficiarse de la formación en habilidades para la vida y la participación en actividades comunitarias</a:t>
            </a:r>
          </a:p>
          <a:p>
            <a:r>
              <a:rPr lang="es-ES_tradnl" b="1" noProof="0" dirty="0">
                <a:sym typeface="Calibri"/>
              </a:rPr>
              <a:t>3) Otros actores a implicar:</a:t>
            </a:r>
          </a:p>
          <a:p>
            <a:pPr lvl="1"/>
            <a:r>
              <a:rPr lang="es-ES_tradnl" noProof="0" dirty="0">
                <a:sym typeface="Calibri"/>
              </a:rPr>
              <a:t>agencias de seguimiento, personal de escuelas locales y/o instituciones educativas, redes y/o grupos comunitarios y/o proveedores de formación en habilidades para la vida y/o agencias que ofrezcan programas de transferencia de efectivo, servicios jurídicos y otros servicios pertinentes</a:t>
            </a:r>
          </a:p>
          <a:p>
            <a:endParaRPr lang="es-ES_tradnl" noProof="0" dirty="0">
              <a:sym typeface="Calibri"/>
            </a:endParaRPr>
          </a:p>
        </p:txBody>
      </p:sp>
      <p:sp>
        <p:nvSpPr>
          <p:cNvPr id="2" name="Google Shape;725;p48:notes">
            <a:extLst>
              <a:ext uri="{FF2B5EF4-FFF2-40B4-BE49-F238E27FC236}">
                <a16:creationId xmlns:a16="http://schemas.microsoft.com/office/drawing/2014/main" id="{FE0C51C1-96E7-DD50-27A8-258ABF625E9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48</a:t>
            </a:fld>
            <a:endParaRPr lang="en-US" sz="1200" dirty="0">
              <a:latin typeface="+mn-lt"/>
            </a:endParaRPr>
          </a:p>
        </p:txBody>
      </p:sp>
    </p:spTree>
    <p:extLst>
      <p:ext uri="{BB962C8B-B14F-4D97-AF65-F5344CB8AC3E}">
        <p14:creationId xmlns:p14="http://schemas.microsoft.com/office/powerpoint/2010/main" val="1566060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60" name="Google Shape;760;p31: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noProof="0" dirty="0">
                <a:sym typeface="Calibri"/>
              </a:rPr>
              <a:t>Presente el contenido de la diapositiva</a:t>
            </a:r>
            <a:endParaRPr lang="es-ES_tradnl" noProof="0" dirty="0"/>
          </a:p>
        </p:txBody>
      </p:sp>
      <p:sp>
        <p:nvSpPr>
          <p:cNvPr id="3" name="Slide Image Placeholder 2">
            <a:extLst>
              <a:ext uri="{FF2B5EF4-FFF2-40B4-BE49-F238E27FC236}">
                <a16:creationId xmlns:a16="http://schemas.microsoft.com/office/drawing/2014/main" id="{D2A786CA-30F2-6B2D-2E93-EC08FFE08A4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AFDA5BE-C73C-6748-CBDC-500DB9F7EE0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49</a:t>
            </a:fld>
            <a:endParaRPr 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4" name="Google Shape;264;p3:notes"/>
          <p:cNvSpPr txBox="1">
            <a:spLocks noGrp="1"/>
          </p:cNvSpPr>
          <p:nvPr>
            <p:ph type="body" idx="1"/>
          </p:nvPr>
        </p:nvSpPr>
        <p:spPr/>
        <p:txBody>
          <a:bodyPr/>
          <a:lstStyle/>
          <a:p>
            <a:pPr marL="0" indent="0">
              <a:buNone/>
            </a:pPr>
            <a:r>
              <a:rPr lang="es-ES_tradnl" b="1" noProof="0" dirty="0">
                <a:sym typeface="Calibri"/>
              </a:rPr>
              <a:t>ADAPTAR AL CONTEXTO</a:t>
            </a:r>
            <a:endParaRPr lang="es-ES_tradnl" b="1" noProof="0" dirty="0"/>
          </a:p>
          <a:p>
            <a:r>
              <a:rPr lang="es-ES_tradnl" noProof="0" dirty="0">
                <a:sym typeface="Calibri"/>
              </a:rPr>
              <a:t>Si no vamos a cubrir las sesiones específicas de BRF o las sesiones específicas de cuidados alternativos, debemos eliminar "búsqueda y reunificación familiar" y/o "cuidados alternativos" del título del módulo </a:t>
            </a:r>
            <a:endParaRPr lang="es-ES_tradnl" noProof="0" dirty="0"/>
          </a:p>
          <a:p>
            <a:pPr marL="0" indent="0">
              <a:buNone/>
            </a:pPr>
            <a:r>
              <a:rPr lang="es-ES_tradnl" b="1" noProof="0" dirty="0">
                <a:highlight>
                  <a:schemeClr val="lt1"/>
                </a:highlight>
                <a:sym typeface="Helvetica Neue"/>
              </a:rPr>
              <a:t>____________________________________________________________________________</a:t>
            </a:r>
          </a:p>
          <a:p>
            <a:pPr marL="0" indent="0">
              <a:buNone/>
            </a:pPr>
            <a:endParaRPr lang="es-ES_tradnl" noProof="0" dirty="0">
              <a:sym typeface="Calibri"/>
            </a:endParaRPr>
          </a:p>
          <a:p>
            <a:pPr marL="0" indent="0">
              <a:buNone/>
            </a:pPr>
            <a:r>
              <a:rPr lang="es-ES_tradnl" b="1" noProof="0" dirty="0">
                <a:sym typeface="Calibri"/>
              </a:rPr>
              <a:t>EXPLICAR:</a:t>
            </a:r>
            <a:endParaRPr lang="es-ES_tradnl" b="1" noProof="0" dirty="0"/>
          </a:p>
          <a:p>
            <a:r>
              <a:rPr lang="es-ES_tradnl" i="1" noProof="0" dirty="0">
                <a:sym typeface="Calibri"/>
              </a:rPr>
              <a:t>Bienvenidas/os al Módulo 2 del Nivel 3 de la formación sobre menores no acompañados/as y separados/as y la gestión de casos</a:t>
            </a:r>
          </a:p>
          <a:p>
            <a:r>
              <a:rPr lang="es-ES_tradnl" i="1" noProof="0" dirty="0">
                <a:sym typeface="Calibri"/>
              </a:rPr>
              <a:t>En el módulo anterior vimos: </a:t>
            </a:r>
          </a:p>
          <a:p>
            <a:pPr lvl="1"/>
            <a:r>
              <a:rPr lang="es-ES_tradnl" i="1" noProof="0" dirty="0">
                <a:sym typeface="Calibri"/>
              </a:rPr>
              <a:t>definiciones y términos clave relacionados con los/as menores no acompañados/as y separados/as</a:t>
            </a:r>
          </a:p>
          <a:p>
            <a:pPr lvl="1"/>
            <a:r>
              <a:rPr lang="es-ES_tradnl" i="1" noProof="0" dirty="0">
                <a:sym typeface="Calibri"/>
              </a:rPr>
              <a:t>causas y consecuencias de la separación familiar</a:t>
            </a:r>
          </a:p>
          <a:p>
            <a:pPr lvl="1"/>
            <a:r>
              <a:rPr lang="es-ES_tradnl" i="1" noProof="0" dirty="0">
                <a:sym typeface="Calibri"/>
              </a:rPr>
              <a:t>normas, prácticas, leyes y políticas vigentes</a:t>
            </a:r>
          </a:p>
          <a:p>
            <a:pPr lvl="1"/>
            <a:r>
              <a:rPr lang="es-ES_tradnl" i="1" noProof="0" dirty="0">
                <a:sym typeface="Calibri"/>
              </a:rPr>
              <a:t>componentes de los programas destinados a UASC</a:t>
            </a:r>
          </a:p>
          <a:p>
            <a:r>
              <a:rPr lang="es-ES_tradnl" i="1" noProof="0" dirty="0">
                <a:sym typeface="Calibri"/>
              </a:rPr>
              <a:t>En este módulo:</a:t>
            </a:r>
          </a:p>
          <a:p>
            <a:pPr lvl="1"/>
            <a:r>
              <a:rPr lang="es-ES_tradnl" i="1" noProof="0" dirty="0">
                <a:sym typeface="Calibri"/>
              </a:rPr>
              <a:t>practicaremos juntos</a:t>
            </a:r>
          </a:p>
          <a:p>
            <a:pPr lvl="1"/>
            <a:r>
              <a:rPr lang="es-ES_tradnl" i="1" noProof="0" dirty="0">
                <a:sym typeface="Calibri"/>
              </a:rPr>
              <a:t>veremos cómo es el trabajo con UASC a lo largo de todo el ciclo de gestión de casos</a:t>
            </a:r>
          </a:p>
          <a:p>
            <a:pPr lvl="1"/>
            <a:r>
              <a:rPr lang="es-ES_tradnl" i="1" noProof="0" dirty="0">
                <a:sym typeface="Calibri"/>
              </a:rPr>
              <a:t>nos enfocaremos en asuntos como la modalidad de acogida alternativa y la búsqueda y reunificación familiar</a:t>
            </a:r>
            <a:endParaRPr lang="es-ES_tradnl" i="1" noProof="0" dirty="0"/>
          </a:p>
          <a:p>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ABAC89C7-8BCA-6F10-9041-CC3951455A7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3F50FCB-B1F0-72BD-AC5B-EC6829632FC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a:t>
            </a:fld>
            <a:endParaRPr lang="en-US" sz="1200" dirty="0">
              <a:latin typeface="+mn-l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1" name="Google Shape;771;p32: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i="1" noProof="0" dirty="0">
                <a:sym typeface="Calibri"/>
              </a:rPr>
              <a:t>Ahora vamos a centrarnos en los cuidados alternativos</a:t>
            </a:r>
            <a:endParaRPr lang="es-ES_tradnl" i="1" noProof="0" dirty="0"/>
          </a:p>
          <a:p>
            <a:r>
              <a:rPr lang="es-ES_tradnl" noProof="0" dirty="0">
                <a:sym typeface="Calibri"/>
              </a:rPr>
              <a:t>Cerrar la sesión</a:t>
            </a:r>
            <a:endParaRPr lang="es-ES_tradnl" noProof="0" dirty="0"/>
          </a:p>
        </p:txBody>
      </p:sp>
      <p:sp>
        <p:nvSpPr>
          <p:cNvPr id="3" name="Slide Image Placeholder 2">
            <a:extLst>
              <a:ext uri="{FF2B5EF4-FFF2-40B4-BE49-F238E27FC236}">
                <a16:creationId xmlns:a16="http://schemas.microsoft.com/office/drawing/2014/main" id="{62806C1C-D68E-00F6-E576-751B04917BC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5DD99A9-DBE2-B853-EF0E-D2B7AD3E4B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50</a:t>
            </a:fld>
            <a:endParaRPr lang="en-US" sz="1200" dirty="0">
              <a:latin typeface="+mn-l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2" name="Google Shape;782;p33:notes"/>
          <p:cNvSpPr txBox="1">
            <a:spLocks noGrp="1"/>
          </p:cNvSpPr>
          <p:nvPr>
            <p:ph type="body" idx="1"/>
          </p:nvPr>
        </p:nvSpPr>
        <p:spPr/>
        <p:txBody>
          <a:bodyPr/>
          <a:lstStyle/>
          <a:p>
            <a:pPr marL="0" indent="0">
              <a:buNone/>
            </a:pPr>
            <a:r>
              <a:rPr lang="es-ES_tradnl" b="1" noProof="0" dirty="0"/>
              <a:t>EXPLICAR:</a:t>
            </a:r>
          </a:p>
          <a:p>
            <a:r>
              <a:rPr lang="es-ES_tradnl" i="1" noProof="0" dirty="0">
                <a:sym typeface="Calibri"/>
              </a:rPr>
              <a:t>Al final de esta sesión, los participantes deberán ser capaces de:</a:t>
            </a:r>
            <a:endParaRPr lang="es-ES_tradnl" i="1" noProof="0" dirty="0"/>
          </a:p>
          <a:p>
            <a:r>
              <a:rPr lang="es-ES_tradnl" noProof="0" dirty="0">
                <a:sym typeface="Calibri"/>
              </a:rPr>
              <a:t>Presente el contenido de la diapositiva</a:t>
            </a:r>
          </a:p>
          <a:p>
            <a:r>
              <a:rPr lang="es-ES_tradnl" i="1" noProof="0" dirty="0">
                <a:sym typeface="Calibri"/>
              </a:rPr>
              <a:t>Durante esta sesión y las dos siguientes, nos centraremos en los cuidados alternativos.</a:t>
            </a:r>
          </a:p>
          <a:p>
            <a:r>
              <a:rPr lang="es-ES_tradnl" i="1" noProof="0" dirty="0">
                <a:sym typeface="Calibri"/>
              </a:rPr>
              <a:t>Hemos establecido estas sesiones como parte de la etapa de formulación del plan de caso de este módulo. En el caso de los UASC, el cuidado alternativo es una parte importante en el plan de caso</a:t>
            </a:r>
          </a:p>
          <a:p>
            <a:r>
              <a:rPr lang="es-ES_tradnl" i="1" noProof="0" dirty="0">
                <a:sym typeface="Calibri"/>
              </a:rPr>
              <a:t>Sin embargo, el proceso de gestión de casos no suele ser lineal, por lo que podrían establecerse cuidados alternativos en otras fases del proceso de gestión de casos: </a:t>
            </a:r>
          </a:p>
          <a:p>
            <a:pPr lvl="1"/>
            <a:r>
              <a:rPr lang="es-ES_tradnl" i="1" noProof="0" dirty="0">
                <a:sym typeface="Calibri"/>
              </a:rPr>
              <a:t>por ejemplo, se podrían proporcionar cuidados alternativos de emergencia al principio del proceso de gestión de casos como apoyo inmediato</a:t>
            </a:r>
          </a:p>
          <a:p>
            <a:pPr lvl="1"/>
            <a:r>
              <a:rPr lang="es-ES_tradnl" i="1" noProof="0" dirty="0">
                <a:sym typeface="Calibri"/>
              </a:rPr>
              <a:t>asimismo, hay que tener en cuenta que la modalidad de cuidados podría verse interrumpida durante la fase de seguimiento y revisión</a:t>
            </a:r>
          </a:p>
          <a:p>
            <a:pPr lvl="1"/>
            <a:r>
              <a:rPr lang="es-ES_tradnl" i="1" noProof="0" dirty="0">
                <a:sym typeface="Calibri"/>
              </a:rPr>
              <a:t>por lo tanto, sería necesario establecer un nuevo régimen/acuerdo de acogida/cuidados </a:t>
            </a:r>
          </a:p>
        </p:txBody>
      </p:sp>
      <p:sp>
        <p:nvSpPr>
          <p:cNvPr id="3" name="Slide Image Placeholder 2">
            <a:extLst>
              <a:ext uri="{FF2B5EF4-FFF2-40B4-BE49-F238E27FC236}">
                <a16:creationId xmlns:a16="http://schemas.microsoft.com/office/drawing/2014/main" id="{5532472F-F0F9-F061-8F60-556250D46BF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1922B7E-85E7-2574-8157-03715EBF503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51</a:t>
            </a:fld>
            <a:endParaRPr lang="en-US" sz="1200" dirty="0">
              <a:latin typeface="+mn-l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9" name="Google Shape;799;p34: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a:p>
            <a:r>
              <a:rPr lang="es-ES_tradnl" i="1" noProof="0" dirty="0">
                <a:sym typeface="Calibri"/>
              </a:rPr>
              <a:t>Los cuidados alternativos pueden prestarse en familias, en la comunidad o en residencias/centros</a:t>
            </a:r>
          </a:p>
          <a:p>
            <a:r>
              <a:rPr lang="es-ES_tradnl" i="1" noProof="0" dirty="0">
                <a:sym typeface="Calibri"/>
              </a:rPr>
              <a:t>Los cuidados informales son:</a:t>
            </a:r>
          </a:p>
          <a:p>
            <a:pPr lvl="1"/>
            <a:r>
              <a:rPr lang="es-ES_tradnl" i="1" noProof="0" dirty="0">
                <a:sym typeface="Calibri"/>
              </a:rPr>
              <a:t>cualquier modalidad privada proporcionada en el entorno familiar</a:t>
            </a:r>
          </a:p>
          <a:p>
            <a:pPr lvl="1"/>
            <a:r>
              <a:rPr lang="es-ES_tradnl" i="1" noProof="0" dirty="0">
                <a:sym typeface="Calibri"/>
              </a:rPr>
              <a:t>en el que el menor es acogido por familiares o amigos/as (acogida informal por familiares) o por otras personas a título individual</a:t>
            </a:r>
          </a:p>
          <a:p>
            <a:pPr lvl="1"/>
            <a:r>
              <a:rPr lang="es-ES_tradnl" i="1" noProof="0" dirty="0">
                <a:sym typeface="Calibri"/>
              </a:rPr>
              <a:t>por iniciativa del menor, de sus padres o de otra persona </a:t>
            </a:r>
          </a:p>
          <a:p>
            <a:pPr lvl="1"/>
            <a:r>
              <a:rPr lang="es-ES_tradnl" i="1" noProof="0" dirty="0">
                <a:sym typeface="Calibri"/>
              </a:rPr>
              <a:t>sin que esta disposición haya sido ordenada por una autoridad administrativa o judicial o un organismo debidamente acreditado</a:t>
            </a:r>
          </a:p>
          <a:p>
            <a:pPr lvl="1"/>
            <a:r>
              <a:rPr lang="es-ES_tradnl" i="1" noProof="0" dirty="0">
                <a:sym typeface="Calibri"/>
              </a:rPr>
              <a:t>el cuidado informal también puede incluir modalidades de vida independiente que las/os menores establecen por sí mismos con o sin supervisión de la comunidad</a:t>
            </a:r>
          </a:p>
          <a:p>
            <a:r>
              <a:rPr lang="es-ES_tradnl" i="1" noProof="0" dirty="0">
                <a:sym typeface="Calibri"/>
              </a:rPr>
              <a:t>En algunos contextos, el cuidado informal es el tipo más común de prestación de cuidados:</a:t>
            </a:r>
          </a:p>
          <a:p>
            <a:pPr lvl="1"/>
            <a:r>
              <a:rPr lang="es-ES_tradnl" i="1" noProof="0" dirty="0">
                <a:sym typeface="Calibri"/>
              </a:rPr>
              <a:t>estas modalidades deben formalizarse siempre que sea posible, incluso cuando se trate de acuerdos de cuidado temporal </a:t>
            </a:r>
          </a:p>
          <a:p>
            <a:pPr lvl="1"/>
            <a:r>
              <a:rPr lang="es-ES_tradnl" i="1" noProof="0" dirty="0">
                <a:sym typeface="Calibri"/>
              </a:rPr>
              <a:t>es decir, se deben registrar ante la autoridad competente u otro agente (por ejemplo, una ONG), y deben ser apoyadas y desarrolladas cuando redunden en el interés superior del menor</a:t>
            </a:r>
          </a:p>
          <a:p>
            <a:r>
              <a:rPr lang="es-ES_tradnl" i="1" noProof="0" dirty="0">
                <a:sym typeface="Calibri"/>
              </a:rPr>
              <a:t>La atención residencial no siempre está formalizada:</a:t>
            </a:r>
          </a:p>
          <a:p>
            <a:pPr lvl="1"/>
            <a:r>
              <a:rPr lang="es-ES_tradnl" i="1" noProof="0" dirty="0">
                <a:sym typeface="Calibri"/>
              </a:rPr>
              <a:t>en situaciones humanitarias, por ejemplo, pueden crearse residencias u "orfanatos" sin que las autoridades estén al tanto o regulen su existencia</a:t>
            </a:r>
          </a:p>
          <a:p>
            <a:r>
              <a:rPr lang="es-ES_tradnl" i="1" noProof="0" dirty="0">
                <a:sym typeface="Calibri"/>
              </a:rPr>
              <a:t>Es importante consultar a las/os menores sobre las modalidades de preferencia con las que se sientan más cómodos</a:t>
            </a:r>
          </a:p>
          <a:p>
            <a:r>
              <a:rPr lang="es-ES_tradnl" i="1" noProof="0" dirty="0">
                <a:sym typeface="Calibri"/>
              </a:rPr>
              <a:t>Analizaremos con más detalle los distintos tipos de cuidados alternativos en la sesión 2</a:t>
            </a:r>
          </a:p>
        </p:txBody>
      </p:sp>
      <p:sp>
        <p:nvSpPr>
          <p:cNvPr id="3" name="Slide Image Placeholder 2">
            <a:extLst>
              <a:ext uri="{FF2B5EF4-FFF2-40B4-BE49-F238E27FC236}">
                <a16:creationId xmlns:a16="http://schemas.microsoft.com/office/drawing/2014/main" id="{AB6830DB-78CF-7E4E-ED74-5D5EFD59350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E000443-9FBB-A710-51FA-DE7BCE416A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52</a:t>
            </a:fld>
            <a:endParaRPr lang="en-US" sz="1200" dirty="0">
              <a:latin typeface="+mn-lt"/>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Pedir a un voluntario o voluntaria que presente la diapositiva</a:t>
            </a:r>
          </a:p>
          <a:p>
            <a:r>
              <a:rPr lang="es-ES_tradnl" i="1" noProof="0" dirty="0">
                <a:sym typeface="Calibri"/>
              </a:rPr>
              <a:t>Este es un resumen de la norma sobre cuidados alternativos y lo que queremos lograr</a:t>
            </a:r>
          </a:p>
          <a:p>
            <a:r>
              <a:rPr lang="es-ES_tradnl" i="1" noProof="0" dirty="0">
                <a:sym typeface="Calibri"/>
              </a:rPr>
              <a:t>Esta Norma debe leerse junto con la Norma 13 sobre los UASC y la Norma 16, Fortalecimiento de los entornos familiares y de cuidado</a:t>
            </a:r>
          </a:p>
          <a:p>
            <a:r>
              <a:rPr lang="es-ES_tradnl" i="1" noProof="0" dirty="0">
                <a:sym typeface="Calibri"/>
              </a:rPr>
              <a:t>Para aquellos/as de ustedes con experiencia en cuidados alternativos, ¿hay elementos en este resumen que sean difíciles de cumplir? Por ejemplo, ¿retos relacionados con la disponibilidad de distintos tipos de cuidados alternativos, la satisfacción de necesidades específicas como las de los/as bebés o los/as adolescentes?</a:t>
            </a:r>
          </a:p>
          <a:p>
            <a:pPr lvl="1"/>
            <a:r>
              <a:rPr lang="es-ES_tradnl" i="1" noProof="0" dirty="0">
                <a:sym typeface="Calibri"/>
              </a:rPr>
              <a:t>como asistentes sociales, podemos apoyar a los UASC en diferentes modalidades de cuidados alternativos, algunas de los cuales ya existían y otras se establecieron después de la emergencia </a:t>
            </a:r>
          </a:p>
          <a:p>
            <a:pPr lvl="1"/>
            <a:r>
              <a:rPr lang="es-ES_tradnl" i="1" noProof="0" dirty="0">
                <a:sym typeface="Calibri"/>
              </a:rPr>
              <a:t>tengamos o no un rol en la determinación de las modalidades de cuidados, debemos comprender los principios y tipos de cuidados</a:t>
            </a:r>
          </a:p>
          <a:p>
            <a:pPr lvl="1"/>
            <a:r>
              <a:rPr lang="es-ES_tradnl" i="1" noProof="0" dirty="0">
                <a:sym typeface="Calibri"/>
              </a:rPr>
              <a:t>esto nos permitirá prestar un mejor apoyo, mitigar los riesgos o daños y defender el interés superior de cada menor</a:t>
            </a:r>
            <a:endParaRPr lang="es-ES_tradnl" i="1" noProof="0" dirty="0"/>
          </a:p>
          <a:p>
            <a:r>
              <a:rPr lang="es-ES_tradnl" noProof="0" dirty="0">
                <a:sym typeface="Calibri"/>
              </a:rPr>
              <a:t>Guiar a los participantes a la </a:t>
            </a:r>
            <a:r>
              <a:rPr lang="es-ES_tradnl" b="1" noProof="0" dirty="0">
                <a:sym typeface="Calibri"/>
              </a:rPr>
              <a:t>página 22 del Cuaderno de ejercicios: Declaraciones sobre la atención de mala calidad</a:t>
            </a:r>
            <a:endParaRPr lang="es-ES_tradnl" b="1" noProof="0" dirty="0"/>
          </a:p>
          <a:p>
            <a:r>
              <a:rPr lang="es-ES_tradnl" i="1" noProof="0" dirty="0">
                <a:sym typeface="Calibri"/>
              </a:rPr>
              <a:t>¿Qué nos indican estas afirmaciones sobre las normas y la calidad de los cuidados? </a:t>
            </a:r>
          </a:p>
          <a:p>
            <a:pPr lvl="1"/>
            <a:r>
              <a:rPr lang="es-ES_tradnl" i="1" noProof="0" dirty="0">
                <a:sym typeface="Calibri"/>
              </a:rPr>
              <a:t>la calidad del cuidado alternativo es esencial para la protección, la seguridad y el bienestar del menor</a:t>
            </a:r>
          </a:p>
          <a:p>
            <a:pPr lvl="1"/>
            <a:r>
              <a:rPr lang="es-ES_tradnl" i="1" noProof="0" dirty="0">
                <a:sym typeface="Calibri"/>
              </a:rPr>
              <a:t>podemos imaginar el impacto potencial sobre el bienestar y la seguridad del menor cuando la modalidad de acogida alternativa no cumple con las normas mínimas, como vemos en estos ejemplos, o cuando la modalidad de acogida no responde a las necesidades puntuales de cada menor</a:t>
            </a:r>
          </a:p>
          <a:p>
            <a:r>
              <a:rPr lang="es-ES_tradnl" noProof="0" dirty="0">
                <a:sym typeface="Calibri"/>
              </a:rPr>
              <a:t>Recordar a los participantes la Formación sobre gestión de casos, Nivel 1, que incluye:</a:t>
            </a:r>
          </a:p>
          <a:p>
            <a:pPr lvl="1"/>
            <a:r>
              <a:rPr lang="es-ES_tradnl" noProof="0" dirty="0">
                <a:sym typeface="Calibri"/>
              </a:rPr>
              <a:t>el entorno protector/factores de protección</a:t>
            </a:r>
          </a:p>
          <a:p>
            <a:pPr lvl="1"/>
            <a:r>
              <a:rPr lang="es-ES_tradnl" noProof="0" dirty="0">
                <a:sym typeface="Calibri"/>
              </a:rPr>
              <a:t>la importancia de una relación enriquecedora </a:t>
            </a:r>
          </a:p>
          <a:p>
            <a:pPr lvl="1"/>
            <a:r>
              <a:rPr lang="es-ES_tradnl" noProof="0" dirty="0">
                <a:sym typeface="Calibri"/>
              </a:rPr>
              <a:t>oportunidades para promover un apego sano</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AC01BF04-DF7F-C71E-339C-203BF851A30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3680490-6FB0-077B-2404-3642763DF57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53</a:t>
            </a:fld>
            <a:endParaRPr lang="en-US" sz="1200" dirty="0">
              <a:latin typeface="+mn-l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DEBATE GENERAL (10 minutos)</a:t>
            </a:r>
          </a:p>
          <a:p>
            <a:r>
              <a:rPr lang="es-ES_tradnl" i="1" noProof="0" dirty="0">
                <a:sym typeface="Calibri"/>
              </a:rPr>
              <a:t>¿Podemos dar algunos ejemplos del impacto potencial sobre el desarrollo, el bienestar y/o la protección de las/os menores cuando la prestación de cuidados alternativos esté mal planificada, no cumpla con los criterios de calidad o no se adecúe a sus necesidades?</a:t>
            </a:r>
          </a:p>
          <a:p>
            <a:pPr lvl="1"/>
            <a:r>
              <a:rPr lang="es-ES_tradnl" noProof="0" dirty="0">
                <a:sym typeface="Calibri"/>
              </a:rPr>
              <a:t>como aprendimos en la Formación sobre gestión de casos de protección de menores (CPCM), el primer factor de protección (fortaleza) en la vida de un menor es, por lo general, una familia segura y acogedora. Para la mayoría de las/os menores, es poco probable que estén mejor en un centro de acogida, aunque parezca ofrecerles ventajas como la educación</a:t>
            </a:r>
            <a:endParaRPr lang="es-ES_tradnl" noProof="0" dirty="0"/>
          </a:p>
          <a:p>
            <a:pPr lvl="1"/>
            <a:r>
              <a:rPr lang="es-ES_tradnl" noProof="0" dirty="0">
                <a:sym typeface="Calibri"/>
              </a:rPr>
              <a:t>la modalidad de acogida residencial, sobre todo en grandes instituciones, rara vez cumple con muchos de los criterios de calidad de los cuidados alternativos; su estructura y tamaño impiden un apoyo individualizado y pueden conllevar un riesgo de violencia y abusos</a:t>
            </a:r>
            <a:endParaRPr lang="es-ES_tradnl" noProof="0" dirty="0"/>
          </a:p>
          <a:p>
            <a:pPr lvl="1"/>
            <a:r>
              <a:rPr lang="es-ES_tradnl" noProof="0" dirty="0">
                <a:sym typeface="Calibri"/>
              </a:rPr>
              <a:t>los niños y las niñas menores de tres años son especialmente vulnerables a los efectos nocivos de la institucionalización; en tiempo normal no pueden recibir la atención individual y la estimulación necesarias para su desarrollo saludable en centros de acogida, lo que aumenta la probabilidad de que desarrollen problemas emocionales y sociales y problemas de comportamiento</a:t>
            </a:r>
            <a:endParaRPr lang="es-ES_tradnl" noProof="0" dirty="0"/>
          </a:p>
          <a:p>
            <a:pPr lvl="1"/>
            <a:r>
              <a:rPr lang="es-ES_tradnl" noProof="0" dirty="0">
                <a:sym typeface="Calibri"/>
              </a:rPr>
              <a:t>las/os menores de todas las edades pueden correr el riesgo de sufrir daños potenciales por negligencia, explotación o abuso en todos los entornos de cuidados alternativos, sobre todo en los que no están regulados o no se supervisan con regularidad</a:t>
            </a:r>
            <a:endParaRPr lang="es-ES_tradnl" noProof="0" dirty="0"/>
          </a:p>
          <a:p>
            <a:pPr lvl="1"/>
            <a:r>
              <a:rPr lang="es-ES_tradnl" noProof="0" dirty="0">
                <a:sym typeface="Calibri"/>
              </a:rPr>
              <a:t>los problemas de seguridad son un riesgo en todos los entornos de cuidados alternativos</a:t>
            </a:r>
            <a:endParaRPr lang="es-ES_tradnl" noProof="0" dirty="0"/>
          </a:p>
          <a:p>
            <a:pPr lvl="1"/>
            <a:r>
              <a:rPr lang="es-ES_tradnl" noProof="0" dirty="0">
                <a:sym typeface="Calibri"/>
              </a:rPr>
              <a:t>el acoso y la intimidación pueden tener lugar entre las/os menores en modalidad de acogida alternativa</a:t>
            </a:r>
            <a:endParaRPr lang="es-ES_tradnl" noProof="0" dirty="0"/>
          </a:p>
          <a:p>
            <a:pPr lvl="1"/>
            <a:r>
              <a:rPr lang="es-ES_tradnl" noProof="0" dirty="0">
                <a:sym typeface="Calibri"/>
              </a:rPr>
              <a:t>la reintegración a la familia y/o comunidad puede resultar difícil tras el internamiento en un centro de acogida alternativo</a:t>
            </a:r>
            <a:endParaRPr lang="es-ES_tradnl" noProof="0" dirty="0"/>
          </a:p>
          <a:p>
            <a:pPr lvl="1"/>
            <a:r>
              <a:rPr lang="es-ES_tradnl" noProof="0" dirty="0">
                <a:sym typeface="Calibri"/>
              </a:rPr>
              <a:t>existe riesgo de alejamiento permanente o separación de la familia</a:t>
            </a:r>
          </a:p>
          <a:p>
            <a:endParaRPr lang="es-ES_tradnl" noProof="0" dirty="0">
              <a:sym typeface="Calibri"/>
            </a:endParaRPr>
          </a:p>
        </p:txBody>
      </p:sp>
      <p:sp>
        <p:nvSpPr>
          <p:cNvPr id="2" name="Google Shape;725;p48:notes">
            <a:extLst>
              <a:ext uri="{FF2B5EF4-FFF2-40B4-BE49-F238E27FC236}">
                <a16:creationId xmlns:a16="http://schemas.microsoft.com/office/drawing/2014/main" id="{1C6F270F-845B-9C4B-9F87-2287D5F24DE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54</a:t>
            </a:fld>
            <a:endParaRPr lang="en-US" sz="1200" dirty="0">
              <a:latin typeface="+mn-lt"/>
            </a:endParaRPr>
          </a:p>
        </p:txBody>
      </p:sp>
    </p:spTree>
    <p:extLst>
      <p:ext uri="{BB962C8B-B14F-4D97-AF65-F5344CB8AC3E}">
        <p14:creationId xmlns:p14="http://schemas.microsoft.com/office/powerpoint/2010/main" val="4082936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9" name="Google Shape;819;p36:notes"/>
          <p:cNvSpPr txBox="1">
            <a:spLocks noGrp="1"/>
          </p:cNvSpPr>
          <p:nvPr>
            <p:ph type="body" idx="1"/>
          </p:nvPr>
        </p:nvSpPr>
        <p:spPr/>
        <p:txBody>
          <a:bodyPr/>
          <a:lstStyle/>
          <a:p>
            <a:pPr marL="0" indent="0">
              <a:buNone/>
            </a:pPr>
            <a:r>
              <a:rPr lang="es-ES_tradnl" b="1" noProof="0" dirty="0">
                <a:sym typeface="Calibri"/>
              </a:rPr>
              <a:t>ACTIVIDAD EN GRUPO (15 minutos)</a:t>
            </a:r>
          </a:p>
          <a:p>
            <a:r>
              <a:rPr lang="es-ES_tradnl" noProof="0" dirty="0">
                <a:sym typeface="Calibri"/>
              </a:rPr>
              <a:t>Dividir a los participantes en grupos de 2-3 personas</a:t>
            </a:r>
          </a:p>
          <a:p>
            <a:r>
              <a:rPr lang="es-ES_tradnl" i="1" noProof="0" dirty="0">
                <a:sym typeface="Calibri"/>
              </a:rPr>
              <a:t>Cada grupo debe enumerar algunos de los principios para los cuidados alternativos:</a:t>
            </a:r>
          </a:p>
          <a:p>
            <a:pPr lvl="1"/>
            <a:r>
              <a:rPr lang="es-ES_tradnl" i="1" noProof="0" dirty="0">
                <a:sym typeface="Calibri"/>
              </a:rPr>
              <a:t>deben referirse a la norma 19 </a:t>
            </a:r>
          </a:p>
          <a:p>
            <a:pPr lvl="1"/>
            <a:r>
              <a:rPr lang="es-ES_tradnl" i="1" noProof="0" dirty="0">
                <a:sym typeface="Calibri"/>
              </a:rPr>
              <a:t>deben analizar las declaraciones relacionadas con la atención deficiente</a:t>
            </a:r>
          </a:p>
          <a:p>
            <a:pPr lvl="1"/>
            <a:r>
              <a:rPr lang="es-ES_tradnl" i="1" noProof="0" dirty="0">
                <a:sym typeface="Calibri"/>
              </a:rPr>
              <a:t>por ejemplo, podría haber un principio en torno a la continuidad de los cuidados para abordar la falta de un cuidador coherente</a:t>
            </a:r>
          </a:p>
          <a:p>
            <a:r>
              <a:rPr lang="es-ES_tradnl" i="1" noProof="0" dirty="0">
                <a:sym typeface="Calibri"/>
              </a:rPr>
              <a:t>Sugerencias:</a:t>
            </a:r>
          </a:p>
          <a:p>
            <a:pPr lvl="1"/>
            <a:r>
              <a:rPr lang="es-ES_tradnl" i="1" noProof="0" dirty="0">
                <a:sym typeface="Calibri"/>
              </a:rPr>
              <a:t>empezar quizás con los principios clave de protección de la infancia y aplicarlos a la modalidad de acogida alternativa</a:t>
            </a:r>
          </a:p>
          <a:p>
            <a:pPr lvl="1"/>
            <a:r>
              <a:rPr lang="es-ES_tradnl" i="1" noProof="0" dirty="0">
                <a:sym typeface="Calibri"/>
              </a:rPr>
              <a:t>por ejemplo, la evaluación del interés superior debe informar las decisiones sobre cuidados alternativos </a:t>
            </a:r>
          </a:p>
          <a:p>
            <a:pPr marL="0" indent="0">
              <a:buNone/>
            </a:pPr>
            <a:endParaRPr lang="es-ES_tradnl" i="1" noProof="0" dirty="0">
              <a:sym typeface="Calibri"/>
            </a:endParaRPr>
          </a:p>
          <a:p>
            <a:pPr marL="0" indent="0">
              <a:buNone/>
            </a:pPr>
            <a:r>
              <a:rPr lang="es-ES_tradnl" b="1" noProof="0" dirty="0">
                <a:sym typeface="Calibri"/>
              </a:rPr>
              <a:t>DEBATE GENERAL (15 minutos)</a:t>
            </a:r>
          </a:p>
          <a:p>
            <a:r>
              <a:rPr lang="es-ES_tradnl" noProof="0" dirty="0">
                <a:sym typeface="Calibri"/>
              </a:rPr>
              <a:t>Los participantes deben compartir sus ideas y escribirlas en un rotafolio</a:t>
            </a:r>
          </a:p>
          <a:p>
            <a:r>
              <a:rPr lang="es-ES_tradnl" noProof="0" dirty="0">
                <a:sym typeface="Calibri"/>
              </a:rPr>
              <a:t>Consultar </a:t>
            </a:r>
            <a:r>
              <a:rPr lang="es-ES_tradnl" b="1" noProof="0" dirty="0">
                <a:sym typeface="Calibri"/>
              </a:rPr>
              <a:t>la página 23 del Cuaderno de ejercicios: Definiciones de cuidados alternativos; págs. 24-25 - Principios rectores de los cuidados alternativos </a:t>
            </a:r>
            <a:r>
              <a:rPr lang="es-ES_tradnl" noProof="0" dirty="0">
                <a:sym typeface="Calibri"/>
              </a:rPr>
              <a:t>para cubrir todos los puntos</a:t>
            </a:r>
          </a:p>
        </p:txBody>
      </p:sp>
      <p:sp>
        <p:nvSpPr>
          <p:cNvPr id="3" name="Slide Image Placeholder 2">
            <a:extLst>
              <a:ext uri="{FF2B5EF4-FFF2-40B4-BE49-F238E27FC236}">
                <a16:creationId xmlns:a16="http://schemas.microsoft.com/office/drawing/2014/main" id="{74C864F5-3BF5-18E0-40B9-34896FAA271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C5CE729-926C-1CC0-E4CC-EB60749FDB9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55</a:t>
            </a:fld>
            <a:endParaRPr lang="en-US" sz="1200" dirty="0">
              <a:latin typeface="+mn-l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9" name="Google Shape;839;p37: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B493B07B-74F1-DCEC-F8A1-1D47EDCD3FA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EC0020A-4391-8D83-6BC6-A1821D64B74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56</a:t>
            </a:fld>
            <a:endParaRPr lang="en-US" sz="1200" dirty="0">
              <a:latin typeface="+mn-l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4" name="Google Shape;854;p38: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i="1" noProof="0" dirty="0">
                <a:sym typeface="Calibri"/>
              </a:rPr>
              <a:t>Al final de esta sesión, los participantes deberán ser capaces de:</a:t>
            </a:r>
            <a:endParaRPr lang="es-ES_tradnl" i="1" noProof="0" dirty="0"/>
          </a:p>
          <a:p>
            <a:r>
              <a:rPr lang="es-ES_tradnl" noProof="0" dirty="0">
                <a:sym typeface="Calibri"/>
              </a:rPr>
              <a:t>Presente el contenido de la diapositiva</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6092BCC0-8A44-1876-AC57-4BB4AC0DE9E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5911C5D-8251-8758-1FFF-BBAB537E589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57</a:t>
            </a:fld>
            <a:endParaRPr lang="en-US" sz="1200" dirty="0">
              <a:latin typeface="+mn-l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5" name="Google Shape;865;p39:notes"/>
          <p:cNvSpPr txBox="1">
            <a:spLocks noGrp="1"/>
          </p:cNvSpPr>
          <p:nvPr>
            <p:ph type="body" idx="1"/>
          </p:nvPr>
        </p:nvSpPr>
        <p:spPr/>
        <p:txBody>
          <a:bodyPr/>
          <a:lstStyle/>
          <a:p>
            <a:pPr marL="0" indent="0">
              <a:buNone/>
            </a:pPr>
            <a:r>
              <a:rPr lang="es-ES_tradnl" b="1" noProof="0" dirty="0">
                <a:sym typeface="Calibri"/>
              </a:rPr>
              <a:t>ACTIVIDAD EN GRUPO (20 minutos)</a:t>
            </a:r>
          </a:p>
          <a:p>
            <a:r>
              <a:rPr lang="es-ES_tradnl" noProof="0" dirty="0">
                <a:sym typeface="Calibri"/>
              </a:rPr>
              <a:t>Dividir a los participantes en 5 grupos </a:t>
            </a:r>
          </a:p>
          <a:p>
            <a:r>
              <a:rPr lang="es-ES_tradnl" noProof="0" dirty="0">
                <a:sym typeface="Calibri"/>
              </a:rPr>
              <a:t>Guiar a los participantes a la </a:t>
            </a:r>
            <a:r>
              <a:rPr lang="es-ES_tradnl" b="1" noProof="0" dirty="0">
                <a:sym typeface="Calibri"/>
              </a:rPr>
              <a:t>página 27-28 del Cuaderno de ejercicios: Diferentes formas de cuidados alternativos</a:t>
            </a:r>
          </a:p>
          <a:p>
            <a:r>
              <a:rPr lang="es-ES_tradnl" i="1" noProof="0" dirty="0">
                <a:sym typeface="Calibri"/>
              </a:rPr>
              <a:t>El objetivo de este ejercicio es aprender más sobre los distintos tipos/modalidades de cuidados alternativos y los factores de riesgo y de protección asociados</a:t>
            </a:r>
          </a:p>
          <a:p>
            <a:r>
              <a:rPr lang="es-ES_tradnl" noProof="0" dirty="0">
                <a:sym typeface="Calibri"/>
              </a:rPr>
              <a:t>Asignar una modalidad de acogida a cada grupo (es decir, Grupo 1: acogida por familiares, Grupo 2: acogida en familia de acogida)</a:t>
            </a:r>
          </a:p>
          <a:p>
            <a:r>
              <a:rPr lang="es-ES_tradnl" noProof="0" dirty="0">
                <a:sym typeface="Calibri"/>
              </a:rPr>
              <a:t>Después de 10 minutos:</a:t>
            </a:r>
          </a:p>
          <a:p>
            <a:pPr lvl="1"/>
            <a:r>
              <a:rPr lang="es-ES_tradnl" noProof="0" dirty="0">
                <a:sym typeface="Calibri"/>
              </a:rPr>
              <a:t>permitir que cada grupo consulte las fichas para cada modalidad de cuidados (consultar el </a:t>
            </a:r>
            <a:r>
              <a:rPr lang="es-ES_tradnl" b="1" noProof="0" dirty="0">
                <a:sym typeface="Calibri"/>
              </a:rPr>
              <a:t>Cuaderno de ejercicios, páginas 29-38)</a:t>
            </a:r>
            <a:endParaRPr lang="es-ES_tradnl" noProof="0" dirty="0">
              <a:sym typeface="Calibri"/>
            </a:endParaRPr>
          </a:p>
          <a:p>
            <a:pPr lvl="1"/>
            <a:r>
              <a:rPr lang="es-ES_tradnl" noProof="0" dirty="0">
                <a:sym typeface="Calibri"/>
              </a:rPr>
              <a:t>pedirles que incorporen la información a sus respuestas, si es necesario</a:t>
            </a:r>
          </a:p>
          <a:p>
            <a:pPr marL="0" lvl="0" indent="0">
              <a:buNone/>
            </a:pPr>
            <a:endParaRPr lang="es-ES_tradnl" b="1" noProof="0" dirty="0">
              <a:sym typeface="Calibri"/>
            </a:endParaRPr>
          </a:p>
          <a:p>
            <a:pPr marL="0" indent="0">
              <a:buNone/>
            </a:pPr>
            <a:r>
              <a:rPr lang="es-ES_tradnl" b="1" noProof="0" dirty="0">
                <a:sym typeface="Calibri"/>
              </a:rPr>
              <a:t>DEBATE GENERAL (35 minutos)</a:t>
            </a:r>
          </a:p>
          <a:p>
            <a:r>
              <a:rPr lang="es-ES_tradnl" noProof="0" dirty="0">
                <a:sym typeface="Calibri"/>
              </a:rPr>
              <a:t>Cada grupo debe hacer una presentación breve al resto de los participantes sobre:</a:t>
            </a:r>
          </a:p>
          <a:p>
            <a:pPr lvl="1"/>
            <a:r>
              <a:rPr lang="es-ES_tradnl" noProof="0" dirty="0">
                <a:sym typeface="Calibri"/>
              </a:rPr>
              <a:t>la modalidad de cuidados que se les asignó </a:t>
            </a:r>
          </a:p>
          <a:p>
            <a:pPr lvl="1"/>
            <a:r>
              <a:rPr lang="es-ES_tradnl" noProof="0" dirty="0">
                <a:sym typeface="Calibri"/>
              </a:rPr>
              <a:t>los factores de protección (fortalezas) </a:t>
            </a:r>
          </a:p>
          <a:p>
            <a:pPr lvl="1"/>
            <a:r>
              <a:rPr lang="es-ES_tradnl" noProof="0" dirty="0">
                <a:sym typeface="Calibri"/>
              </a:rPr>
              <a:t>los factores de riesgo</a:t>
            </a:r>
          </a:p>
          <a:p>
            <a:r>
              <a:rPr lang="es-ES_tradnl" noProof="0" dirty="0">
                <a:sym typeface="Calibri"/>
              </a:rPr>
              <a:t>5 minutos por grupo + 10 minutos de debate</a:t>
            </a:r>
          </a:p>
          <a:p>
            <a:r>
              <a:rPr lang="es-ES_tradnl" i="1" noProof="0" dirty="0">
                <a:sym typeface="Calibri"/>
              </a:rPr>
              <a:t>Los riesgos existen o aumentan de forma significativa cuando la calidad de estos cuidados es insuficiente y no hay una supervisión frecuente</a:t>
            </a:r>
          </a:p>
        </p:txBody>
      </p:sp>
      <p:sp>
        <p:nvSpPr>
          <p:cNvPr id="3" name="Slide Image Placeholder 2">
            <a:extLst>
              <a:ext uri="{FF2B5EF4-FFF2-40B4-BE49-F238E27FC236}">
                <a16:creationId xmlns:a16="http://schemas.microsoft.com/office/drawing/2014/main" id="{C399261B-CDCD-9B3A-2281-BA3F237C5D6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D444DF7-1ECA-1CFA-BBFB-BFBBF886501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58</a:t>
            </a:fld>
            <a:endParaRPr lang="en-US" sz="1200" dirty="0">
              <a:latin typeface="+mn-lt"/>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4" name="Google Shape;884;p40: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Eliminar esta diapositiva o parte de su contenido según lo que aplique para el contexto en que se encuentre</a:t>
            </a:r>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noProof="0" dirty="0">
              <a:sym typeface="Calibri"/>
            </a:endParaRPr>
          </a:p>
          <a:p>
            <a:pPr marL="0" indent="0">
              <a:buNone/>
            </a:pPr>
            <a:r>
              <a:rPr lang="es-ES_tradnl" b="1" noProof="0" dirty="0">
                <a:sym typeface="Calibri"/>
              </a:rPr>
              <a:t>EXPLICAR:</a:t>
            </a:r>
            <a:endParaRPr lang="es-ES_tradnl" b="1" noProof="0" dirty="0"/>
          </a:p>
          <a:p>
            <a:r>
              <a:rPr lang="es-ES_tradnl" noProof="0" dirty="0">
                <a:sym typeface="Calibri"/>
              </a:rPr>
              <a:t>Presente el contenido de la diapositiva</a:t>
            </a:r>
          </a:p>
          <a:p>
            <a:r>
              <a:rPr lang="es-ES_tradnl" noProof="0" dirty="0">
                <a:sym typeface="Calibri"/>
              </a:rPr>
              <a:t>Profundice si es necesario </a:t>
            </a:r>
            <a:endParaRPr lang="es-ES_tradnl" noProof="0" dirty="0"/>
          </a:p>
        </p:txBody>
      </p:sp>
      <p:sp>
        <p:nvSpPr>
          <p:cNvPr id="3" name="Slide Image Placeholder 2">
            <a:extLst>
              <a:ext uri="{FF2B5EF4-FFF2-40B4-BE49-F238E27FC236}">
                <a16:creationId xmlns:a16="http://schemas.microsoft.com/office/drawing/2014/main" id="{7A392848-EDD2-244F-0EAF-701F7814CF1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9F6E862-AC71-9E8F-9CE6-610ABD4C729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59</a:t>
            </a:fld>
            <a:endParaRPr lang="en-US" sz="1200"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1" name="Google Shape;271;p4: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Eliminar las sesiones sobre cuidados alternativos y/o búsqueda de familiares del objetivo del módulo si la formación no piensa cubrirlas en la formación</a:t>
            </a:r>
          </a:p>
          <a:p>
            <a:pPr marL="0" indent="0">
              <a:buNone/>
            </a:pPr>
            <a:r>
              <a:rPr lang="es-ES_tradnl" b="1" noProof="0" dirty="0">
                <a:highlight>
                  <a:schemeClr val="lt1"/>
                </a:highlight>
                <a:sym typeface="Helvetica Neue"/>
              </a:rPr>
              <a:t>_____________________________________________________________________________</a:t>
            </a:r>
          </a:p>
          <a:p>
            <a:endParaRPr lang="es-ES_tradnl" noProof="0" dirty="0">
              <a:sym typeface="Calibri"/>
            </a:endParaRPr>
          </a:p>
          <a:p>
            <a:pPr marL="0" indent="0">
              <a:buNone/>
            </a:pPr>
            <a:r>
              <a:rPr lang="es-ES_tradnl" b="1" noProof="0" dirty="0">
                <a:sym typeface="Calibri"/>
              </a:rPr>
              <a:t>INTRODUCCIÓN</a:t>
            </a:r>
          </a:p>
          <a:p>
            <a:r>
              <a:rPr lang="es-ES_tradnl" noProof="0" dirty="0">
                <a:sym typeface="Calibri"/>
              </a:rPr>
              <a:t>Presente el contenido de la diapositiva</a:t>
            </a:r>
          </a:p>
        </p:txBody>
      </p:sp>
      <p:sp>
        <p:nvSpPr>
          <p:cNvPr id="4" name="Slide Image Placeholder 3">
            <a:extLst>
              <a:ext uri="{FF2B5EF4-FFF2-40B4-BE49-F238E27FC236}">
                <a16:creationId xmlns:a16="http://schemas.microsoft.com/office/drawing/2014/main" id="{507D41CD-E0BD-DC48-F081-7F7F226A3AE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F002ADB-DB63-5A01-C34B-7508C928BE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a:t>
            </a:fld>
            <a:endParaRPr lang="en-US" sz="1200" dirty="0">
              <a:latin typeface="+mn-lt"/>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3" name="Google Shape;893;p41: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i="1" noProof="0" dirty="0">
                <a:sym typeface="Calibri"/>
              </a:rPr>
              <a:t>Cuando un/a menor con discapacidad-es está separado de sus familiares o no puede vivir en casa, puede ser necesario recurrir a cuidados alternativos provisionales y a largo plazo: </a:t>
            </a:r>
          </a:p>
          <a:p>
            <a:pPr lvl="1"/>
            <a:r>
              <a:rPr lang="es-ES_tradnl" i="1" noProof="0" dirty="0">
                <a:sym typeface="Calibri"/>
              </a:rPr>
              <a:t>lo ideal sería que fuera con cuidadores que sean capaces de satisfacer las necesidades del menor</a:t>
            </a:r>
            <a:endParaRPr lang="es-ES_tradnl" i="1" noProof="0" dirty="0"/>
          </a:p>
          <a:p>
            <a:r>
              <a:rPr lang="es-ES_tradnl" i="1" noProof="0" dirty="0">
                <a:sym typeface="Calibri"/>
              </a:rPr>
              <a:t>En contextos de emergencia, los obstáculos a la creación de alternativas a las instituciones para las/os menores con discapacidad-es son elevados:</a:t>
            </a:r>
          </a:p>
          <a:p>
            <a:pPr lvl="1"/>
            <a:r>
              <a:rPr lang="es-ES_tradnl" i="1" noProof="0" dirty="0">
                <a:sym typeface="Calibri"/>
              </a:rPr>
              <a:t>existe la creencia generalizada de que las/os menores con discapacidad-es están mejor en instituciones y no son aceptados en la comunidad </a:t>
            </a:r>
            <a:endParaRPr lang="es-ES_tradnl" i="1" noProof="0" dirty="0"/>
          </a:p>
          <a:p>
            <a:pPr lvl="1"/>
            <a:r>
              <a:rPr lang="es-ES_tradnl" i="1" noProof="0" dirty="0">
                <a:sym typeface="Calibri"/>
              </a:rPr>
              <a:t>es importante cuestionar estas creencias y abogar por el cuidado familiar de las/os menores con discapacidad-es</a:t>
            </a:r>
          </a:p>
          <a:p>
            <a:pPr lvl="1"/>
            <a:r>
              <a:rPr lang="es-ES_tradnl" i="1" noProof="0" dirty="0">
                <a:sym typeface="Calibri"/>
              </a:rPr>
              <a:t>los asistentes sociales pueden colaborar con las organizaciones que representan a las personas con discapacidad-es, allí donde existan, para ayudar a identificar a cuidadores dispuestos y garantizar que reciban la formación, la preparación y el apoyo necesarios</a:t>
            </a:r>
          </a:p>
          <a:p>
            <a:r>
              <a:rPr lang="es-ES_tradnl" i="1" noProof="0" dirty="0">
                <a:sym typeface="Calibri"/>
              </a:rPr>
              <a:t>La herramienta 16 del </a:t>
            </a:r>
            <a:r>
              <a:rPr lang="es-ES_tradnl" sz="1200" i="1" dirty="0">
                <a:latin typeface="+mn-lt"/>
              </a:rPr>
              <a:t>Alternative Care in </a:t>
            </a:r>
            <a:r>
              <a:rPr lang="es-ES_tradnl" sz="1200" i="1" dirty="0" err="1">
                <a:latin typeface="+mn-lt"/>
              </a:rPr>
              <a:t>Emergencies</a:t>
            </a:r>
            <a:r>
              <a:rPr lang="es-ES_tradnl" sz="1200" i="1" dirty="0">
                <a:latin typeface="+mn-lt"/>
              </a:rPr>
              <a:t> (ACE) </a:t>
            </a:r>
            <a:r>
              <a:rPr lang="es-ES_tradnl" sz="1200" i="1" dirty="0" err="1">
                <a:latin typeface="+mn-lt"/>
              </a:rPr>
              <a:t>Toolkit</a:t>
            </a:r>
            <a:r>
              <a:rPr lang="es-ES_tradnl" sz="1200" i="1" dirty="0">
                <a:latin typeface="+mn-lt"/>
              </a:rPr>
              <a:t> </a:t>
            </a:r>
            <a:r>
              <a:rPr lang="es-ES_tradnl" i="1" noProof="0" dirty="0">
                <a:sym typeface="Calibri"/>
              </a:rPr>
              <a:t>proporciona más información sobre las formas de apoyar la atención comunitaria para las/os menores con discapacidad(es)</a:t>
            </a:r>
            <a:endParaRPr lang="es-ES_tradnl" i="1" noProof="0" dirty="0"/>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i="1" noProof="0" dirty="0">
                <a:sym typeface="Calibri"/>
              </a:rPr>
              <a:t>Las/os menores con discapacidad(es) pueden correr un mayor riesgo de abuso y explotación, lo que debe mitigarse en el plan de caso mediante la selección, el apoyo y la supervisión adecuados de los cuidadores.</a:t>
            </a:r>
            <a:endParaRPr lang="es-ES_tradnl" i="1" noProof="0" dirty="0"/>
          </a:p>
        </p:txBody>
      </p:sp>
      <p:sp>
        <p:nvSpPr>
          <p:cNvPr id="3" name="Slide Image Placeholder 2">
            <a:extLst>
              <a:ext uri="{FF2B5EF4-FFF2-40B4-BE49-F238E27FC236}">
                <a16:creationId xmlns:a16="http://schemas.microsoft.com/office/drawing/2014/main" id="{1F926078-29AB-8776-CE86-F9BE7CAD8E4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4226997-C269-E158-213C-F939010F98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60</a:t>
            </a:fld>
            <a:endParaRPr lang="en-US" sz="1200" dirty="0">
              <a:latin typeface="+mn-l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1" name="Google Shape;901;p42: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noProof="0" dirty="0">
                <a:sym typeface="Calibri"/>
              </a:rPr>
              <a:t>Presente el contenido de la diapositiva</a:t>
            </a:r>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CBE176B3-70CF-873D-E95E-1AA80956CB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BFD55D-4CA5-2117-A6C2-E087389A5AB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61</a:t>
            </a:fld>
            <a:endParaRPr lang="en-US" sz="1200" dirty="0">
              <a:latin typeface="+mn-lt"/>
            </a:endParaRPr>
          </a:p>
        </p:txBody>
      </p:sp>
    </p:spTree>
    <p:extLst>
      <p:ext uri="{BB962C8B-B14F-4D97-AF65-F5344CB8AC3E}">
        <p14:creationId xmlns:p14="http://schemas.microsoft.com/office/powerpoint/2010/main" val="24402970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6" name="Google Shape;916;p43: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Al final de esta sesión, los participantes deberán ser capaces de:</a:t>
            </a:r>
            <a:endParaRPr lang="es-ES_tradnl" i="1" noProof="0" dirty="0"/>
          </a:p>
          <a:p>
            <a:r>
              <a:rPr lang="es-ES_tradnl" noProof="0" dirty="0">
                <a:sym typeface="Calibri"/>
              </a:rPr>
              <a:t>Presente el contenido de la diapositiva</a:t>
            </a:r>
            <a:endParaRPr lang="es-ES_tradnl" noProof="0" dirty="0"/>
          </a:p>
        </p:txBody>
      </p:sp>
      <p:sp>
        <p:nvSpPr>
          <p:cNvPr id="3" name="Slide Image Placeholder 2">
            <a:extLst>
              <a:ext uri="{FF2B5EF4-FFF2-40B4-BE49-F238E27FC236}">
                <a16:creationId xmlns:a16="http://schemas.microsoft.com/office/drawing/2014/main" id="{A1F782B4-C72C-2CAA-CBAA-5EEE47F86AC2}"/>
              </a:ext>
            </a:extLst>
          </p:cNvPr>
          <p:cNvSpPr>
            <a:spLocks noGrp="1" noRot="1" noChangeAspect="1"/>
          </p:cNvSpPr>
          <p:nvPr>
            <p:ph type="sldImg"/>
          </p:nvPr>
        </p:nvSpPr>
        <p:spPr/>
      </p:sp>
      <p:sp>
        <p:nvSpPr>
          <p:cNvPr id="5" name="Google Shape;725;p48:notes">
            <a:extLst>
              <a:ext uri="{FF2B5EF4-FFF2-40B4-BE49-F238E27FC236}">
                <a16:creationId xmlns:a16="http://schemas.microsoft.com/office/drawing/2014/main" id="{F9A04F7F-FB4D-57B5-165F-A659F330F5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62</a:t>
            </a:fld>
            <a:endParaRPr lang="en-US" sz="1200" dirty="0">
              <a:latin typeface="+mn-lt"/>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30" name="Google Shape;930;p44: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a:p>
            <a:r>
              <a:rPr lang="es-ES_tradnl" i="1" noProof="0" dirty="0">
                <a:sym typeface="Calibri"/>
              </a:rPr>
              <a:t>Estos pasos los daría quien sea responsable de reubicar al menor en una familia de acogida o de asignar el mentor a un menor, por ejemplo, las autoridades locales y/o una ONG u otro agente</a:t>
            </a:r>
          </a:p>
          <a:p>
            <a:r>
              <a:rPr lang="es-ES_tradnl" i="1" noProof="0" dirty="0">
                <a:sym typeface="Calibri"/>
              </a:rPr>
              <a:t>En algunos entornos:</a:t>
            </a:r>
          </a:p>
          <a:p>
            <a:pPr lvl="1"/>
            <a:r>
              <a:rPr lang="es-ES_tradnl" i="1" noProof="0" dirty="0">
                <a:sym typeface="Calibri"/>
              </a:rPr>
              <a:t>puede haber cuidadores de acogida temporal</a:t>
            </a:r>
          </a:p>
          <a:p>
            <a:pPr lvl="1"/>
            <a:r>
              <a:rPr lang="es-ES_tradnl" i="1" noProof="0" dirty="0">
                <a:sym typeface="Calibri"/>
              </a:rPr>
              <a:t>los mentores pueden formar parte de una plantilla existente, por ejemplo, en el sector de los servicios sociales o las autoridades locales, mientras que en otros casos es necesario establecer estas funciones. El rol de mentor suele ser asumido por voluntarios/as entrenados para esto y que cuentan con el apoyo necesario</a:t>
            </a:r>
          </a:p>
          <a:p>
            <a:r>
              <a:rPr lang="es-ES_tradnl" i="1" noProof="0" dirty="0">
                <a:sym typeface="Calibri"/>
              </a:rPr>
              <a:t>Todos los agentes pertinentes deben acordar los criterios para los cuidadores de acogida y los mentores, y la selección debe incluir comprobar las referencias</a:t>
            </a:r>
          </a:p>
          <a:p>
            <a:r>
              <a:rPr lang="es-ES_tradnl" i="1" noProof="0" dirty="0">
                <a:sym typeface="Calibri"/>
              </a:rPr>
              <a:t>Para que haya armonía entre el menor y la escogencia del cuidador/mentor, debe-n considerarse:</a:t>
            </a:r>
          </a:p>
          <a:p>
            <a:pPr lvl="1"/>
            <a:r>
              <a:rPr lang="es-ES_tradnl" i="1" noProof="0" dirty="0">
                <a:sym typeface="Calibri"/>
              </a:rPr>
              <a:t>las preferencias del menor y del cuidador</a:t>
            </a:r>
          </a:p>
          <a:p>
            <a:pPr lvl="1"/>
            <a:r>
              <a:rPr lang="es-ES_tradnl" i="1" noProof="0" dirty="0">
                <a:sym typeface="Calibri"/>
              </a:rPr>
              <a:t>la composición del hogar del cuidador</a:t>
            </a:r>
          </a:p>
          <a:p>
            <a:pPr lvl="1"/>
            <a:r>
              <a:rPr lang="es-ES_tradnl" i="1" noProof="0" dirty="0">
                <a:sym typeface="Calibri"/>
              </a:rPr>
              <a:t>las necesidades del menor </a:t>
            </a:r>
          </a:p>
          <a:p>
            <a:pPr lvl="1"/>
            <a:r>
              <a:rPr lang="es-ES_tradnl" i="1" noProof="0" dirty="0">
                <a:sym typeface="Calibri"/>
              </a:rPr>
              <a:t>la nacionalidad, etnia y religión del menor y de los miembros de la familia</a:t>
            </a:r>
          </a:p>
        </p:txBody>
      </p:sp>
      <p:sp>
        <p:nvSpPr>
          <p:cNvPr id="3" name="Slide Image Placeholder 2">
            <a:extLst>
              <a:ext uri="{FF2B5EF4-FFF2-40B4-BE49-F238E27FC236}">
                <a16:creationId xmlns:a16="http://schemas.microsoft.com/office/drawing/2014/main" id="{E8DE177C-71FF-664D-30CA-BD5AFD54B24C}"/>
              </a:ext>
            </a:extLst>
          </p:cNvPr>
          <p:cNvSpPr>
            <a:spLocks noGrp="1" noRot="1" noChangeAspect="1"/>
          </p:cNvSpPr>
          <p:nvPr>
            <p:ph type="sldImg"/>
          </p:nvPr>
        </p:nvSpPr>
        <p:spPr/>
      </p:sp>
      <p:sp>
        <p:nvSpPr>
          <p:cNvPr id="5" name="Google Shape;725;p48:notes">
            <a:extLst>
              <a:ext uri="{FF2B5EF4-FFF2-40B4-BE49-F238E27FC236}">
                <a16:creationId xmlns:a16="http://schemas.microsoft.com/office/drawing/2014/main" id="{F19D6B8A-A9B0-A604-CE02-E5C3F896068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63</a:t>
            </a:fld>
            <a:endParaRPr lang="en-US" sz="1200" dirty="0">
              <a:latin typeface="+mn-lt"/>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3" name="Google Shape;943;p45: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Toda modalidad de cuidado alternativo/acogida conllevan riesgos, por lo que el plan de caso debe enfocarse en la supervisión periódica de la modalidad en cuestión;</a:t>
            </a:r>
          </a:p>
          <a:p>
            <a:pPr lvl="1"/>
            <a:r>
              <a:rPr lang="es-ES_tradnl" i="1" noProof="0" dirty="0">
                <a:sym typeface="Calibri"/>
              </a:rPr>
              <a:t>es probable que las/os menores que viven en centros residenciales gestionados por el gobierno sean responsabilidad del gobierno, generalmente, agencias/organismos oficiales y de los/as asistentes sociales que contraten</a:t>
            </a:r>
          </a:p>
          <a:p>
            <a:pPr lvl="1"/>
            <a:r>
              <a:rPr lang="es-ES_tradnl" i="1" noProof="0" dirty="0">
                <a:sym typeface="Calibri"/>
              </a:rPr>
              <a:t>cuando las/os menores identificados por los asistentes sociales son acogidos en residencias, los cuidadores pueden asumir la responsabilidad de supervisar el bienestar del menor acogido</a:t>
            </a:r>
          </a:p>
          <a:p>
            <a:pPr lvl="1"/>
            <a:r>
              <a:rPr lang="es-ES_tradnl" i="1" noProof="0" dirty="0">
                <a:sym typeface="Calibri"/>
              </a:rPr>
              <a:t>sin embargo, debe aclararse de forma explícita si la organización de reubicación o el personal del centro se encargará de la gestión de casos  </a:t>
            </a:r>
            <a:endParaRPr lang="es-ES_tradnl" i="1" noProof="0" dirty="0"/>
          </a:p>
        </p:txBody>
      </p:sp>
      <p:sp>
        <p:nvSpPr>
          <p:cNvPr id="3" name="Slide Image Placeholder 2">
            <a:extLst>
              <a:ext uri="{FF2B5EF4-FFF2-40B4-BE49-F238E27FC236}">
                <a16:creationId xmlns:a16="http://schemas.microsoft.com/office/drawing/2014/main" id="{BF805D4F-AE97-E0E1-B89C-D43C97F0B57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D796A94-40D0-2276-05D5-C3813E8D153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64</a:t>
            </a:fld>
            <a:endParaRPr lang="en-US" sz="1200" dirty="0">
              <a:latin typeface="+mn-l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6" name="Google Shape;966;p46:notes"/>
          <p:cNvSpPr txBox="1">
            <a:spLocks noGrp="1"/>
          </p:cNvSpPr>
          <p:nvPr>
            <p:ph type="body" idx="1"/>
          </p:nvPr>
        </p:nvSpPr>
        <p:spPr/>
        <p:txBody>
          <a:bodyPr/>
          <a:lstStyle/>
          <a:p>
            <a:pPr marL="0" indent="0">
              <a:buNone/>
            </a:pPr>
            <a:r>
              <a:rPr lang="es-ES_tradnl" sz="1150" b="1" noProof="0" dirty="0">
                <a:sym typeface="Calibri"/>
              </a:rPr>
              <a:t>INTRODUCCIÓN</a:t>
            </a:r>
          </a:p>
          <a:p>
            <a:r>
              <a:rPr lang="es-ES_tradnl" sz="1150" noProof="0" dirty="0">
                <a:sym typeface="Calibri"/>
              </a:rPr>
              <a:t>Presente el contenido de la diapositiva</a:t>
            </a:r>
          </a:p>
          <a:p>
            <a:r>
              <a:rPr lang="es-ES_tradnl" sz="1150" i="1" noProof="0" dirty="0">
                <a:sym typeface="Calibri"/>
              </a:rPr>
              <a:t>Cuando se reubica a las/os menores en modalidad de acogida alternativa de emergencia, lo ideal sería que el plan de caso incluyera medidas para su eventual reunificación o reubicación en una modalidad de acogida a largo plazo o permanente</a:t>
            </a:r>
          </a:p>
          <a:p>
            <a:r>
              <a:rPr lang="es-ES_tradnl" sz="1150" i="1" noProof="0" dirty="0">
                <a:sym typeface="Calibri"/>
              </a:rPr>
              <a:t>En algunos contextos humanitarios prolongados existe el riesgo de que las reubicaciones "temporales" se conviertan, por defecto, en acuerdos a largo plazo, por ejemplo, cuando la búsqueda de las familias se dificulta o no ofrece resultados</a:t>
            </a:r>
          </a:p>
          <a:p>
            <a:endParaRPr lang="es-ES_tradnl" sz="1150" noProof="0" dirty="0">
              <a:sym typeface="Calibri"/>
            </a:endParaRPr>
          </a:p>
          <a:p>
            <a:pPr marL="0" indent="0">
              <a:buNone/>
            </a:pPr>
            <a:r>
              <a:rPr lang="es-ES_tradnl" sz="1150" b="1" noProof="0" dirty="0">
                <a:sym typeface="Calibri"/>
              </a:rPr>
              <a:t>DEBATE GENERAL (10 minutos)</a:t>
            </a:r>
          </a:p>
          <a:p>
            <a:r>
              <a:rPr lang="es-ES_tradnl" sz="1150" i="1" noProof="0" dirty="0">
                <a:sym typeface="Calibri"/>
              </a:rPr>
              <a:t>¿Qué podemos hacer para gestionar esto y/o cómo mitigar cualquier daño potencial? ¿Por ejemplo, cómo evitar que el menor sienta que ha sido olvidado o que vive en un limbo o en un estado indeterminado? </a:t>
            </a:r>
          </a:p>
          <a:p>
            <a:pPr lvl="1"/>
            <a:r>
              <a:rPr lang="es-ES_tradnl" sz="1150" noProof="0" dirty="0">
                <a:sym typeface="Calibri"/>
              </a:rPr>
              <a:t>revisando el plan de caso de forma periódica para garantizar que la modalidad de acogida siga respondiendo al interés superior del menor</a:t>
            </a:r>
            <a:endParaRPr lang="es-ES_tradnl" sz="1150" noProof="0" dirty="0"/>
          </a:p>
          <a:p>
            <a:pPr lvl="1"/>
            <a:r>
              <a:rPr lang="es-ES_tradnl" sz="1150" noProof="0" dirty="0">
                <a:sym typeface="Calibri"/>
              </a:rPr>
              <a:t>insistiendo en la importancia de los esfuerzos continuos de búsqueda por parte del asistente social y/o el seguimiento regular con las agencias de BRF, incluido el CICR para evaluar los esfuerzos de búsqueda</a:t>
            </a:r>
            <a:endParaRPr lang="es-ES_tradnl" sz="1150" noProof="0" dirty="0"/>
          </a:p>
          <a:p>
            <a:pPr lvl="1"/>
            <a:r>
              <a:rPr lang="es-ES_tradnl" sz="1150" noProof="0" dirty="0">
                <a:sym typeface="Calibri"/>
              </a:rPr>
              <a:t>si, transcurrido un plazo máximo de dos años, los esfuerzos por localizar a la familia del menor no han tenido éxito o no se ha determinado que redunden en el interés superior del menor, podrían adoptarse medidas para formalizar la modalidad de acogida cuando existan estructuras gubernamentales con capacidad para ello (si aún no se ha hecho) y si redundan en el interés superior del menor</a:t>
            </a:r>
          </a:p>
          <a:p>
            <a:r>
              <a:rPr lang="es-ES_tradnl" sz="1150" i="1" noProof="0" dirty="0">
                <a:sym typeface="Calibri"/>
              </a:rPr>
              <a:t>Mantener conversaciones abiertas y transparentes con el menor y la familia sobre el objetivo final de la reunificación familiar, sobre todo cuando se han creado lazos fuertes entre el menor y la familia de acogida</a:t>
            </a:r>
          </a:p>
          <a:p>
            <a:pPr lvl="1"/>
            <a:r>
              <a:rPr lang="es-ES_tradnl" sz="1150" i="1" noProof="0" dirty="0">
                <a:sym typeface="Calibri"/>
              </a:rPr>
              <a:t>gestionar las expectativas y prevenir las consecuencias emocionales negativas</a:t>
            </a:r>
          </a:p>
          <a:p>
            <a:pPr lvl="1"/>
            <a:r>
              <a:rPr lang="es-ES_tradnl" sz="1150" i="1" noProof="0" dirty="0">
                <a:sym typeface="Calibri"/>
              </a:rPr>
              <a:t>ofrecer al menor y a la familia que lo cuida la oportunidad de expresar sus opiniones y sentimientos</a:t>
            </a:r>
          </a:p>
          <a:p>
            <a:pPr lvl="1"/>
            <a:r>
              <a:rPr lang="es-ES_tradnl" sz="1150" i="1" noProof="0" dirty="0">
                <a:sym typeface="Calibri"/>
              </a:rPr>
              <a:t>asegurarse de que el menor sabe cómo ponerse en contacto con el asistente social para hablar de esto si lo desea</a:t>
            </a:r>
            <a:endParaRPr lang="es-ES_tradnl" sz="1150" i="1" noProof="0" dirty="0"/>
          </a:p>
          <a:p>
            <a:r>
              <a:rPr lang="es-ES_tradnl" sz="1150" i="1" noProof="0" dirty="0">
                <a:sym typeface="Calibri"/>
              </a:rPr>
              <a:t>La relación con los cuidadores también puede volverse tensa o inviable si se prolonga durante mucho tiempo</a:t>
            </a:r>
          </a:p>
          <a:p>
            <a:pPr lvl="1"/>
            <a:r>
              <a:rPr lang="es-ES_tradnl" sz="1150" i="1" noProof="0" dirty="0">
                <a:sym typeface="Calibri"/>
              </a:rPr>
              <a:t>hay que actuar ante los primeros signos de alerta ofreciendo apoyo adicional, etc., o incluso optando por un cambio de modalidad de acogida (solo como último recurso)</a:t>
            </a:r>
          </a:p>
        </p:txBody>
      </p:sp>
      <p:sp>
        <p:nvSpPr>
          <p:cNvPr id="3" name="Slide Image Placeholder 2">
            <a:extLst>
              <a:ext uri="{FF2B5EF4-FFF2-40B4-BE49-F238E27FC236}">
                <a16:creationId xmlns:a16="http://schemas.microsoft.com/office/drawing/2014/main" id="{16C424AB-642C-C773-0E90-0B0977F27C5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427DE60-2BEF-D58F-6F88-A23BDF02541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65</a:t>
            </a:fld>
            <a:endParaRPr lang="en-US" sz="1200" dirty="0">
              <a:latin typeface="+mn-lt"/>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1" name="Google Shape;991;p47: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Cuando se trate de cuidados alternativos de lactantes, la evaluación y la planificación deben incluir al Equipo de Alimentación de Lactantes y Niñas/os Pequeños, así como al personal sanitario, es decir, enfermeras o matronas</a:t>
            </a:r>
          </a:p>
          <a:p>
            <a:r>
              <a:rPr lang="es-ES_tradnl" i="1" noProof="0" dirty="0">
                <a:sym typeface="Calibri"/>
              </a:rPr>
              <a:t>Esto es esencial para garantizar la seguridad alimentaria y el cumplimiento de los protocolos relativos a la lactancia húmeda </a:t>
            </a:r>
          </a:p>
          <a:p>
            <a:r>
              <a:rPr lang="es-ES_tradnl" i="1" noProof="0" dirty="0">
                <a:sym typeface="Calibri"/>
              </a:rPr>
              <a:t>Los asistentes sociales deben tener un conocimiento básico de las etapas de desarrollo, así como una comprensión de las prácticas locales para el cuidado de niños y las niñas pequeños/as</a:t>
            </a:r>
          </a:p>
          <a:p>
            <a:r>
              <a:rPr lang="es-ES_tradnl" i="1" noProof="0" dirty="0">
                <a:sym typeface="Calibri"/>
              </a:rPr>
              <a:t>Esto garantiza que los asistentes sociales estén al tanto de los problemas y puedan prestar el apoyo adecuado a los cuidadores </a:t>
            </a:r>
          </a:p>
          <a:p>
            <a:r>
              <a:rPr lang="es-ES_tradnl" i="1" noProof="0" dirty="0">
                <a:sym typeface="Calibri"/>
              </a:rPr>
              <a:t>El plan de caso debe registrarse en el formulario CPIMS 3A Plan de caso</a:t>
            </a:r>
          </a:p>
          <a:p>
            <a:endParaRPr lang="es-ES_tradnl" noProof="0" dirty="0">
              <a:sym typeface="Calibri"/>
            </a:endParaRPr>
          </a:p>
        </p:txBody>
      </p:sp>
      <p:sp>
        <p:nvSpPr>
          <p:cNvPr id="3" name="Slide Image Placeholder 2">
            <a:extLst>
              <a:ext uri="{FF2B5EF4-FFF2-40B4-BE49-F238E27FC236}">
                <a16:creationId xmlns:a16="http://schemas.microsoft.com/office/drawing/2014/main" id="{98AB0D6D-CA39-43EF-C695-7045EE76295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34A393E-2434-8B93-F64F-6046EC212BF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66</a:t>
            </a:fld>
            <a:endParaRPr lang="en-US" sz="1200" dirty="0">
              <a:latin typeface="+mn-lt"/>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9" name="Google Shape;999;p48:notes"/>
          <p:cNvSpPr txBox="1">
            <a:spLocks noGrp="1"/>
          </p:cNvSpPr>
          <p:nvPr>
            <p:ph type="body" idx="1"/>
          </p:nvPr>
        </p:nvSpPr>
        <p:spPr/>
        <p:txBody>
          <a:bodyPr/>
          <a:lstStyle/>
          <a:p>
            <a:pPr marL="0" indent="0">
              <a:buNone/>
            </a:pPr>
            <a:r>
              <a:rPr lang="es-ES_tradnl" b="1" noProof="0" dirty="0">
                <a:sym typeface="Calibri"/>
              </a:rPr>
              <a:t>ACTIVIDAD EN GRUPO (10 minutos)</a:t>
            </a:r>
          </a:p>
          <a:p>
            <a:r>
              <a:rPr lang="es-ES_tradnl" noProof="0" dirty="0">
                <a:sym typeface="Calibri"/>
              </a:rPr>
              <a:t>Dividir a los participantes en cuatro grupos</a:t>
            </a:r>
          </a:p>
          <a:p>
            <a:r>
              <a:rPr lang="es-ES_tradnl" i="1" noProof="0" dirty="0">
                <a:sym typeface="Calibri"/>
              </a:rPr>
              <a:t>El objetivo de este ejercicio es tener claras cuáles son las medidas y procedimientos necesarios para establecer y apoyar las modalidades de cuidados de base comunitaria cuando estas no existan</a:t>
            </a:r>
          </a:p>
          <a:p>
            <a:r>
              <a:rPr lang="es-ES_tradnl" i="1" noProof="0" dirty="0">
                <a:sym typeface="Calibri"/>
              </a:rPr>
              <a:t>Cada grupo trabajará un elemento diferente, como se indica a continuación:</a:t>
            </a:r>
          </a:p>
          <a:p>
            <a:pPr lvl="1"/>
            <a:r>
              <a:rPr lang="es-ES_tradnl" i="1" noProof="0" dirty="0">
                <a:sym typeface="Calibri"/>
              </a:rPr>
              <a:t>grupo 1: Criterios de admisibilidad para acogedores y tutores</a:t>
            </a:r>
          </a:p>
          <a:p>
            <a:pPr lvl="1"/>
            <a:r>
              <a:rPr lang="es-ES_tradnl" i="1" noProof="0" dirty="0">
                <a:sym typeface="Calibri"/>
              </a:rPr>
              <a:t>grupo 2: Contacto entre tutores y acogedores</a:t>
            </a:r>
          </a:p>
          <a:p>
            <a:pPr lvl="1"/>
            <a:r>
              <a:rPr lang="es-ES_tradnl" i="1" noProof="0" dirty="0">
                <a:sym typeface="Calibri"/>
              </a:rPr>
              <a:t>grupo 3: Acuerdos con acogedores y tutores</a:t>
            </a:r>
          </a:p>
          <a:p>
            <a:pPr lvl="1"/>
            <a:r>
              <a:rPr lang="es-ES_tradnl" i="1" noProof="0" dirty="0">
                <a:sym typeface="Calibri"/>
              </a:rPr>
              <a:t>grupo 4: Preparación del menor y de la familia cuidadora</a:t>
            </a:r>
          </a:p>
          <a:p>
            <a:r>
              <a:rPr lang="es-ES_tradnl" noProof="0" dirty="0">
                <a:sym typeface="Calibri"/>
              </a:rPr>
              <a:t>Recordar a los participantes las preguntas correspondientes a la fase de evaluación y de formulación del plan de caso</a:t>
            </a:r>
          </a:p>
          <a:p>
            <a:r>
              <a:rPr lang="es-ES_tradnl" i="1" noProof="0" dirty="0">
                <a:sym typeface="Calibri"/>
              </a:rPr>
              <a:t>Instrucciones:</a:t>
            </a:r>
          </a:p>
          <a:p>
            <a:pPr lvl="1"/>
            <a:r>
              <a:rPr lang="es-ES_tradnl" i="1" noProof="0" dirty="0">
                <a:sym typeface="Calibri"/>
              </a:rPr>
              <a:t>utilizaremos un proceso común para analizar cada uno de estos elementos </a:t>
            </a:r>
          </a:p>
          <a:p>
            <a:pPr lvl="1"/>
            <a:r>
              <a:rPr lang="es-ES_tradnl" i="1" noProof="0" dirty="0">
                <a:sym typeface="Calibri"/>
              </a:rPr>
              <a:t>trabajaremos en formularios que deben incluirse en el expediente del menor</a:t>
            </a:r>
            <a:endParaRPr lang="es-ES_tradnl" i="1" noProof="0" dirty="0"/>
          </a:p>
          <a:p>
            <a:pPr lvl="1"/>
            <a:r>
              <a:rPr lang="es-ES_tradnl" i="1" noProof="0" dirty="0">
                <a:sym typeface="Calibri"/>
              </a:rPr>
              <a:t>conversaremos sobre el tema que nos fue asignado y tomaremos notas en un rotafolio</a:t>
            </a:r>
          </a:p>
          <a:p>
            <a:pPr lvl="2"/>
            <a:r>
              <a:rPr lang="es-ES_tradnl" i="1" noProof="0" dirty="0">
                <a:sym typeface="Calibri"/>
              </a:rPr>
              <a:t>por ejemplo, grupo 1, ¿qué criterios proponen para los acogedores/mentores?</a:t>
            </a:r>
          </a:p>
          <a:p>
            <a:pPr lvl="1"/>
            <a:r>
              <a:rPr lang="es-ES_tradnl" i="1" noProof="0" dirty="0">
                <a:sym typeface="Calibri"/>
              </a:rPr>
              <a:t>después de 10 minutos, consultaremos el cuaderno de ejercicios para comparar nuestras respuestas:</a:t>
            </a:r>
          </a:p>
          <a:p>
            <a:pPr lvl="2"/>
            <a:r>
              <a:rPr lang="es-ES_tradnl" noProof="0" dirty="0">
                <a:sym typeface="Calibri"/>
              </a:rPr>
              <a:t>grupo 1: </a:t>
            </a:r>
            <a:r>
              <a:rPr lang="es-ES_tradnl" b="1" noProof="0" dirty="0">
                <a:sym typeface="Calibri"/>
              </a:rPr>
              <a:t>Cuaderno de ejercicios página 40-43</a:t>
            </a:r>
          </a:p>
          <a:p>
            <a:pPr lvl="2"/>
            <a:r>
              <a:rPr lang="es-ES_tradnl" noProof="0" dirty="0">
                <a:sym typeface="Calibri"/>
              </a:rPr>
              <a:t>grupo 2: </a:t>
            </a:r>
            <a:r>
              <a:rPr lang="es-ES_tradnl" b="1" noProof="0" dirty="0">
                <a:sym typeface="Calibri"/>
              </a:rPr>
              <a:t>Cuaderno de ejercicios página 44-46</a:t>
            </a:r>
          </a:p>
          <a:p>
            <a:pPr lvl="2"/>
            <a:r>
              <a:rPr lang="es-ES_tradnl" noProof="0" dirty="0">
                <a:sym typeface="Calibri"/>
              </a:rPr>
              <a:t>grupo 3: </a:t>
            </a:r>
            <a:r>
              <a:rPr lang="es-ES_tradnl" b="1" noProof="0" dirty="0">
                <a:sym typeface="Calibri"/>
              </a:rPr>
              <a:t>Cuaderno de ejercicios página 47-52</a:t>
            </a:r>
          </a:p>
          <a:p>
            <a:pPr lvl="2"/>
            <a:r>
              <a:rPr lang="es-ES_tradnl" noProof="0" dirty="0">
                <a:sym typeface="Calibri"/>
              </a:rPr>
              <a:t>grupo 4: </a:t>
            </a:r>
            <a:r>
              <a:rPr lang="es-ES_tradnl" b="1" noProof="0" dirty="0">
                <a:sym typeface="Calibri"/>
              </a:rPr>
              <a:t>Cuaderno de ejercicios página 53-54</a:t>
            </a:r>
          </a:p>
          <a:p>
            <a:pPr lvl="1"/>
            <a:r>
              <a:rPr lang="es-ES_tradnl" i="1" noProof="0" dirty="0">
                <a:sym typeface="Calibri"/>
              </a:rPr>
              <a:t>colgaremos los rotafolios en la pared cuando hayamos terminado</a:t>
            </a:r>
          </a:p>
          <a:p>
            <a:pPr lvl="1"/>
            <a:r>
              <a:rPr lang="es-ES_tradnl" i="1" noProof="0" dirty="0">
                <a:sym typeface="Calibri"/>
              </a:rPr>
              <a:t>no les pediremos que presenten sus ideas, sino que haremos un recorrido y después debatiremos juntos</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noProof="0" dirty="0">
              <a:sym typeface="Calibri"/>
            </a:endParaRPr>
          </a:p>
        </p:txBody>
      </p:sp>
      <p:sp>
        <p:nvSpPr>
          <p:cNvPr id="3" name="Slide Image Placeholder 2">
            <a:extLst>
              <a:ext uri="{FF2B5EF4-FFF2-40B4-BE49-F238E27FC236}">
                <a16:creationId xmlns:a16="http://schemas.microsoft.com/office/drawing/2014/main" id="{F2169F93-7791-922C-D51D-4EFDC8B11D8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28711E5-45CB-532E-5C02-0EBDEA7E1C3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67</a:t>
            </a:fld>
            <a:endParaRPr lang="en-US" sz="1200" dirty="0">
              <a:latin typeface="+mn-lt"/>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s-ES_tradnl" i="1" noProof="0" dirty="0">
                <a:sym typeface="Calibri"/>
              </a:rPr>
              <a:t>Acogida y tutoría:</a:t>
            </a:r>
          </a:p>
          <a:p>
            <a:pPr lvl="1"/>
            <a:r>
              <a:rPr lang="es-ES_tradnl" i="1" noProof="0" dirty="0">
                <a:sym typeface="Calibri"/>
              </a:rPr>
              <a:t>tener en cuenta que, aunque ciertos criterios y características se aplican a los/as cuidadores de acogida y a los/as mentores, sus funciones son muy diferentes y la idoneidad como mentor no es necesariamente comparable a la idoneidad como cuidador de acogida</a:t>
            </a:r>
          </a:p>
          <a:p>
            <a:pPr lvl="1"/>
            <a:r>
              <a:rPr lang="es-ES_tradnl" i="1" noProof="0" dirty="0">
                <a:sym typeface="Calibri"/>
              </a:rPr>
              <a:t>las personas deben ser evaluadas para un rol específico, ya sea mentor o acogedor</a:t>
            </a:r>
          </a:p>
          <a:p>
            <a:pPr marL="0" indent="0">
              <a:buNone/>
            </a:pPr>
            <a:endParaRPr lang="es-ES_tradnl" b="1" noProof="0" dirty="0">
              <a:sym typeface="Calibri"/>
            </a:endParaRPr>
          </a:p>
          <a:p>
            <a:pPr marL="0" indent="0">
              <a:buNone/>
            </a:pPr>
            <a:r>
              <a:rPr lang="es-ES_tradnl" b="1" noProof="0" dirty="0">
                <a:sym typeface="Calibri"/>
              </a:rPr>
              <a:t>ROTAFOLIOS DE LOS GRUPOS (15 minutos)</a:t>
            </a:r>
          </a:p>
          <a:p>
            <a:r>
              <a:rPr lang="es-ES_tradnl" noProof="0" dirty="0">
                <a:sym typeface="Calibri"/>
              </a:rPr>
              <a:t>Los grupos deben dar una vuelta y ver los rotafolios/ideas de los demás grupos, después, hacer preguntas y debatir juntos (30 minutos)</a:t>
            </a:r>
          </a:p>
          <a:p>
            <a:pPr marL="0" indent="0">
              <a:buNone/>
            </a:pPr>
            <a:endParaRPr lang="es-ES_tradnl" noProof="0" dirty="0">
              <a:sym typeface="Calibri"/>
            </a:endParaRPr>
          </a:p>
          <a:p>
            <a:pPr marL="0" indent="0">
              <a:buNone/>
            </a:pPr>
            <a:r>
              <a:rPr lang="es-ES_tradnl" b="1" noProof="0" dirty="0">
                <a:sym typeface="Calibri"/>
              </a:rPr>
              <a:t>DEBATE GENERAL (15 minutos)</a:t>
            </a:r>
          </a:p>
          <a:p>
            <a:r>
              <a:rPr lang="es-ES_tradnl" noProof="0" dirty="0">
                <a:sym typeface="Calibri"/>
              </a:rPr>
              <a:t>Para el debate sobre el tema del grupo 2: Contacto entre cuidadores de acogida y mentores:</a:t>
            </a:r>
          </a:p>
          <a:p>
            <a:pPr lvl="1"/>
            <a:r>
              <a:rPr lang="es-ES_tradnl" i="1" noProof="0" dirty="0">
                <a:sym typeface="Calibri"/>
              </a:rPr>
              <a:t>la evidencia demuestra que el trabajo en pares es una parte muy importante del proceso</a:t>
            </a:r>
          </a:p>
          <a:p>
            <a:pPr lvl="1"/>
            <a:r>
              <a:rPr lang="es-ES_tradnl" i="1" noProof="0" dirty="0">
                <a:sym typeface="Calibri"/>
              </a:rPr>
              <a:t>coincidir con la cultura, el idioma y la religión del menor contribuirá a facilitar la acogida y a mantener el sentimiento de identidad del menor, pero puede no ser el criterio clave en todos los casos</a:t>
            </a:r>
            <a:endParaRPr lang="es-ES_tradnl" i="1" noProof="0" dirty="0"/>
          </a:p>
          <a:p>
            <a:pPr lvl="1"/>
            <a:r>
              <a:rPr lang="es-ES_tradnl" i="1" noProof="0" dirty="0">
                <a:sym typeface="Calibri"/>
              </a:rPr>
              <a:t>puede haber diferencias entre las preferencias del menor y los resultados de la evaluación y/o opinión del asistente social</a:t>
            </a:r>
          </a:p>
          <a:p>
            <a:pPr lvl="1"/>
            <a:r>
              <a:rPr lang="es-ES_tradnl" i="1" noProof="0" dirty="0">
                <a:sym typeface="Calibri"/>
              </a:rPr>
              <a:t>por este motivo, el emparejamiento nunca debe ser acordado por una sola persona: la decisión del asistente social siempre debe ser aprobada por el supervisor o el gestor del caso</a:t>
            </a:r>
            <a:endParaRPr lang="es-ES_tradnl" noProof="0" dirty="0">
              <a:sym typeface="Calibri"/>
            </a:endParaRPr>
          </a:p>
          <a:p>
            <a:endParaRPr lang="es-ES_tradnl" noProof="0" dirty="0">
              <a:sym typeface="Calibri"/>
            </a:endParaRPr>
          </a:p>
          <a:p>
            <a:endParaRPr lang="es-ES_tradnl" noProof="0" dirty="0">
              <a:sym typeface="Calibri"/>
            </a:endParaRPr>
          </a:p>
          <a:p>
            <a:endParaRPr lang="es-ES_tradnl" noProof="0" dirty="0">
              <a:sym typeface="Calibri"/>
            </a:endParaRPr>
          </a:p>
        </p:txBody>
      </p:sp>
      <p:sp>
        <p:nvSpPr>
          <p:cNvPr id="2" name="Google Shape;725;p48:notes">
            <a:extLst>
              <a:ext uri="{FF2B5EF4-FFF2-40B4-BE49-F238E27FC236}">
                <a16:creationId xmlns:a16="http://schemas.microsoft.com/office/drawing/2014/main" id="{5D326D04-B5A9-A0F1-1F74-6B0CCC4FD76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68</a:t>
            </a:fld>
            <a:endParaRPr lang="en-US" sz="1200" dirty="0">
              <a:latin typeface="+mn-lt"/>
            </a:endParaRPr>
          </a:p>
        </p:txBody>
      </p:sp>
    </p:spTree>
    <p:extLst>
      <p:ext uri="{BB962C8B-B14F-4D97-AF65-F5344CB8AC3E}">
        <p14:creationId xmlns:p14="http://schemas.microsoft.com/office/powerpoint/2010/main" val="4280881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9" name="Google Shape;1009;p49: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6D1C0CDD-826F-36B6-CC8E-7FE34451F2F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31C1AE6-DC44-33F7-4C7C-36C977E6CE7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69</a:t>
            </a:fld>
            <a:endParaRPr lang="en-US" sz="12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8" name="Google Shape;288;p5:notes"/>
          <p:cNvSpPr txBox="1">
            <a:spLocks noGrp="1"/>
          </p:cNvSpPr>
          <p:nvPr>
            <p:ph type="body" idx="1"/>
          </p:nvPr>
        </p:nvSpPr>
        <p:spPr/>
        <p:txBody>
          <a:bodyPr/>
          <a:lstStyle/>
          <a:p>
            <a:pPr marL="0" indent="0">
              <a:buNone/>
            </a:pPr>
            <a:r>
              <a:rPr lang="es-ES_tradnl" b="1" noProof="0" dirty="0">
                <a:sym typeface="Calibri"/>
              </a:rPr>
              <a:t>EXPLICAR:</a:t>
            </a:r>
            <a:endParaRPr lang="es-ES_tradnl" b="1" noProof="0" dirty="0"/>
          </a:p>
          <a:p>
            <a:r>
              <a:rPr lang="es-ES_tradnl" noProof="0" dirty="0">
                <a:sym typeface="Calibri"/>
              </a:rPr>
              <a:t>Presente el contenido de la diapositiva</a:t>
            </a:r>
          </a:p>
        </p:txBody>
      </p:sp>
      <p:sp>
        <p:nvSpPr>
          <p:cNvPr id="4" name="Slide Image Placeholder 3">
            <a:extLst>
              <a:ext uri="{FF2B5EF4-FFF2-40B4-BE49-F238E27FC236}">
                <a16:creationId xmlns:a16="http://schemas.microsoft.com/office/drawing/2014/main" id="{AC46958E-BC56-22EE-ED13-65BB4B81162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F61DF0B-82CA-2375-E6BF-1B22E46C71D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a:t>
            </a:fld>
            <a:endParaRPr lang="en-US" sz="1200" dirty="0">
              <a:latin typeface="+mn-l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2" name="Google Shape;1022;p50: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Al final de esta sesión, los participantes deberán ser capaces de:</a:t>
            </a:r>
            <a:endParaRPr lang="es-ES_tradnl" i="1" noProof="0" dirty="0"/>
          </a:p>
          <a:p>
            <a:r>
              <a:rPr lang="es-ES_tradnl" noProof="0" dirty="0">
                <a:sym typeface="Calibri"/>
              </a:rPr>
              <a:t>Presente el contenido de la diapositiva</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ED6A8D7F-45BC-E035-EBD3-67BC4782B95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A992205-00DF-3329-D12C-1B5B3E74CFC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70</a:t>
            </a:fld>
            <a:endParaRPr lang="en-US" sz="1200" dirty="0">
              <a:latin typeface="+mn-lt"/>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9" name="Google Shape;1039;p51: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a:p>
            <a:r>
              <a:rPr lang="es-ES_tradnl" i="1" noProof="0" dirty="0">
                <a:sym typeface="Calibri"/>
              </a:rPr>
              <a:t>Tanto para los UASC, como para todas/os los menores que reciben gestión de casos aplican los mismos principios para la implementación del plan de caso </a:t>
            </a:r>
            <a:endParaRPr lang="es-ES_tradnl" i="1" noProof="0" dirty="0"/>
          </a:p>
          <a:p>
            <a:r>
              <a:rPr lang="es-ES_tradnl" i="1" noProof="0" dirty="0">
                <a:sym typeface="Calibri"/>
              </a:rPr>
              <a:t>Las siguientes acciones aplican, en especial, para UASC: </a:t>
            </a:r>
          </a:p>
          <a:p>
            <a:pPr lvl="1"/>
            <a:r>
              <a:rPr lang="es-ES_tradnl" i="1" noProof="0" dirty="0">
                <a:sym typeface="Calibri"/>
              </a:rPr>
              <a:t>búsqueda/rastreo de familiares</a:t>
            </a:r>
          </a:p>
          <a:p>
            <a:pPr lvl="1"/>
            <a:r>
              <a:rPr lang="es-ES_tradnl" i="1" noProof="0" dirty="0">
                <a:sym typeface="Calibri"/>
              </a:rPr>
              <a:t>apoyo para establecer y mantener el contacto con la familia</a:t>
            </a:r>
          </a:p>
          <a:p>
            <a:pPr lvl="1"/>
            <a:r>
              <a:rPr lang="es-ES_tradnl" i="1" noProof="0" dirty="0">
                <a:sym typeface="Calibri"/>
              </a:rPr>
              <a:t>verificación</a:t>
            </a:r>
          </a:p>
          <a:p>
            <a:pPr lvl="1"/>
            <a:r>
              <a:rPr lang="es-ES_tradnl" i="1" noProof="0" dirty="0">
                <a:sym typeface="Calibri"/>
              </a:rPr>
              <a:t>reunificación familiar</a:t>
            </a:r>
          </a:p>
          <a:p>
            <a:pPr lvl="1"/>
            <a:r>
              <a:rPr lang="es-ES_tradnl" i="1" noProof="0" dirty="0">
                <a:sym typeface="Calibri"/>
              </a:rPr>
              <a:t>apoyo a la reintegración tras la reunificación familiar</a:t>
            </a:r>
          </a:p>
          <a:p>
            <a:pPr lvl="1"/>
            <a:r>
              <a:rPr lang="es-ES_tradnl" i="1" noProof="0" dirty="0">
                <a:sym typeface="Calibri"/>
              </a:rPr>
              <a:t>supervisión y apoyo continuos para garantizar la calidad y sostenibilidad de las modalidades de acogida/cuidado alternativo </a:t>
            </a:r>
          </a:p>
          <a:p>
            <a:r>
              <a:rPr lang="es-ES_tradnl" i="1" noProof="0" dirty="0">
                <a:sym typeface="Calibri"/>
              </a:rPr>
              <a:t>Todas estas intervenciones forman parte del plan de implementación general en la gestión de casos y están interrelacionadas con las demás intervenciones diseñadas para abordar la situación general del menor</a:t>
            </a:r>
          </a:p>
          <a:p>
            <a:r>
              <a:rPr lang="es-ES_tradnl" i="1" noProof="0" dirty="0">
                <a:sym typeface="Calibri"/>
              </a:rPr>
              <a:t>El apoyo psicosocial también será un elemento clave para muchas/os menores, sobre todo en determinados momentos: </a:t>
            </a:r>
          </a:p>
          <a:p>
            <a:pPr lvl="1"/>
            <a:r>
              <a:rPr lang="es-ES_tradnl" i="1" noProof="0" dirty="0">
                <a:sym typeface="Calibri"/>
              </a:rPr>
              <a:t>cuando se le informe sobre el fallecimiento de un progenitor y/o cuidador(a)</a:t>
            </a:r>
          </a:p>
          <a:p>
            <a:pPr lvl="1"/>
            <a:r>
              <a:rPr lang="es-ES_tradnl" i="1" noProof="0" dirty="0">
                <a:sym typeface="Calibri"/>
              </a:rPr>
              <a:t>cuando la búsqueda/rastreo de familiares no da resultados durante un largo periodo de tiempo</a:t>
            </a:r>
            <a:endParaRPr lang="es-ES_tradnl" i="1" noProof="0" dirty="0"/>
          </a:p>
          <a:p>
            <a:r>
              <a:rPr lang="es-ES_tradnl" i="1" noProof="0" dirty="0">
                <a:sym typeface="Calibri"/>
              </a:rPr>
              <a:t>A continuación:</a:t>
            </a:r>
          </a:p>
          <a:p>
            <a:pPr lvl="1"/>
            <a:r>
              <a:rPr lang="es-ES_tradnl" i="1" noProof="0" dirty="0">
                <a:sym typeface="Calibri"/>
              </a:rPr>
              <a:t>estudiaremos el seguimiento de los cuidados alternativos </a:t>
            </a:r>
          </a:p>
          <a:p>
            <a:pPr lvl="1"/>
            <a:r>
              <a:rPr lang="es-ES_tradnl" i="1" noProof="0" dirty="0">
                <a:sym typeface="Calibri"/>
              </a:rPr>
              <a:t>tendremos sesiones específicas para centrarnos en los pasos clave del proceso de BRF </a:t>
            </a:r>
            <a:endParaRPr lang="es-ES_tradnl" i="1"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45E050B4-98BD-31B4-BCE0-C791AD94FA1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78FBAC7-7C77-77B2-9EF8-1AE301DAFB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71</a:t>
            </a:fld>
            <a:endParaRPr lang="en-US" sz="1200" dirty="0">
              <a:latin typeface="+mn-lt"/>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4" name="Google Shape;1054;p52:notes"/>
          <p:cNvSpPr txBox="1">
            <a:spLocks noGrp="1"/>
          </p:cNvSpPr>
          <p:nvPr>
            <p:ph type="body" idx="1"/>
          </p:nvPr>
        </p:nvSpPr>
        <p:spPr/>
        <p:txBody>
          <a:bodyPr/>
          <a:lstStyle/>
          <a:p>
            <a:pPr marL="0" indent="0">
              <a:buNone/>
            </a:pPr>
            <a:r>
              <a:rPr lang="es-ES_tradnl" b="1" noProof="0" dirty="0">
                <a:sym typeface="Calibri"/>
              </a:rPr>
              <a:t>DEBATE GENERAL</a:t>
            </a:r>
          </a:p>
          <a:p>
            <a:r>
              <a:rPr lang="es-ES_tradnl" i="1" noProof="0" dirty="0">
                <a:sym typeface="Calibri"/>
              </a:rPr>
              <a:t>La implementación del plan de caso consiste en hacer un seguimiento de todas las acciones e intervenciones establecidas en él</a:t>
            </a:r>
          </a:p>
          <a:p>
            <a:r>
              <a:rPr lang="es-ES_tradnl" i="1" noProof="0" dirty="0">
                <a:sym typeface="Calibri"/>
              </a:rPr>
              <a:t>¿Cómo se realiza el seguimiento en este contexto? </a:t>
            </a:r>
            <a:endParaRPr lang="es-ES_tradnl" i="1" noProof="0" dirty="0"/>
          </a:p>
          <a:p>
            <a:r>
              <a:rPr lang="es-ES_tradnl" i="1" noProof="0" dirty="0">
                <a:sym typeface="Calibri"/>
              </a:rPr>
              <a:t>El plan de caso debe establecer objetivos específicos de para las actividades de supervisión </a:t>
            </a:r>
          </a:p>
          <a:p>
            <a:r>
              <a:rPr lang="es-ES_tradnl" i="1" noProof="0" dirty="0">
                <a:sym typeface="Calibri"/>
              </a:rPr>
              <a:t>¿Podemos dar ejemplos de algunos objetivos a la hora de supervisar a las/os menores en modalidad de acogida alternativa? </a:t>
            </a:r>
          </a:p>
          <a:p>
            <a:r>
              <a:rPr lang="es-ES_tradnl" i="1" noProof="0" dirty="0">
                <a:sym typeface="Calibri"/>
              </a:rPr>
              <a:t>¿Cuáles son los objetivos de la primera visita a domicilio?  </a:t>
            </a:r>
          </a:p>
          <a:p>
            <a:pPr lvl="1"/>
            <a:r>
              <a:rPr lang="es-ES_tradnl" noProof="0" dirty="0">
                <a:sym typeface="Calibri"/>
              </a:rPr>
              <a:t>Destacar la importancia de:</a:t>
            </a:r>
          </a:p>
          <a:p>
            <a:pPr lvl="2"/>
            <a:r>
              <a:rPr lang="es-ES_tradnl" noProof="0" dirty="0">
                <a:sym typeface="Calibri"/>
              </a:rPr>
              <a:t>establecer una relación positiva</a:t>
            </a:r>
          </a:p>
          <a:p>
            <a:pPr lvl="2"/>
            <a:r>
              <a:rPr lang="es-ES_tradnl" noProof="0" dirty="0">
                <a:sym typeface="Calibri"/>
              </a:rPr>
              <a:t>crear confianza </a:t>
            </a:r>
          </a:p>
          <a:p>
            <a:pPr lvl="2"/>
            <a:r>
              <a:rPr lang="es-ES_tradnl" noProof="0" dirty="0">
                <a:sym typeface="Calibri"/>
              </a:rPr>
              <a:t>demostrar empatía en toda la comunicación</a:t>
            </a:r>
          </a:p>
        </p:txBody>
      </p:sp>
      <p:sp>
        <p:nvSpPr>
          <p:cNvPr id="3" name="Slide Image Placeholder 2">
            <a:extLst>
              <a:ext uri="{FF2B5EF4-FFF2-40B4-BE49-F238E27FC236}">
                <a16:creationId xmlns:a16="http://schemas.microsoft.com/office/drawing/2014/main" id="{206094EF-6525-24B5-5654-EFBCE2875CA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63CE5A7-4374-8EC4-3C29-C33A42C6FF6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72</a:t>
            </a:fld>
            <a:endParaRPr lang="en-US" sz="1200" dirty="0">
              <a:latin typeface="+mn-lt"/>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1" name="Google Shape;1071;p53: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Editar esta diapositiva de acuerdo con la funciones de los distintos actores encargados de las actividades de seguimiento en el contexto </a:t>
            </a:r>
            <a:endParaRPr lang="es-ES_tradnl" noProof="0" dirty="0"/>
          </a:p>
          <a:p>
            <a:pPr marL="0" indent="0">
              <a:buNone/>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noProof="0" dirty="0">
              <a:sym typeface="Calibri"/>
            </a:endParaRPr>
          </a:p>
          <a:p>
            <a:pPr marL="0" indent="0">
              <a:buNone/>
            </a:pPr>
            <a:r>
              <a:rPr lang="es-ES_tradnl" b="1" noProof="0" dirty="0">
                <a:sym typeface="Calibri"/>
              </a:rPr>
              <a:t>DEBATE GENERAL</a:t>
            </a:r>
            <a:endParaRPr lang="es-ES_tradnl" b="1" noProof="0" dirty="0"/>
          </a:p>
          <a:p>
            <a:r>
              <a:rPr lang="es-ES_tradnl" i="1" noProof="0" dirty="0">
                <a:sym typeface="Calibri"/>
              </a:rPr>
              <a:t>Una combinación de personas voluntarias entrenadas:</a:t>
            </a:r>
          </a:p>
          <a:p>
            <a:pPr lvl="1"/>
            <a:r>
              <a:rPr lang="es-ES_tradnl" i="1" noProof="0" dirty="0">
                <a:sym typeface="Calibri"/>
              </a:rPr>
              <a:t>contar con el apoyo y la supervisión de los asistentes sociales puede ser un enfoque eficaz y sostenible para supervisar las modalidades de acogida/cuidados alternativos</a:t>
            </a:r>
          </a:p>
          <a:p>
            <a:pPr lvl="1"/>
            <a:r>
              <a:rPr lang="es-ES_tradnl" i="1" noProof="0" dirty="0">
                <a:sym typeface="Calibri"/>
              </a:rPr>
              <a:t>esto tiene la ventaja añadida de crear capacidad local y sostenibilidad </a:t>
            </a:r>
          </a:p>
          <a:p>
            <a:r>
              <a:rPr lang="es-ES_tradnl" i="1" noProof="0" dirty="0">
                <a:sym typeface="Calibri"/>
              </a:rPr>
              <a:t>Vínculos con otros sectores en los que el personal y los voluntarios están en contacto regular con las/os menores:</a:t>
            </a:r>
          </a:p>
          <a:p>
            <a:pPr lvl="1"/>
            <a:r>
              <a:rPr lang="es-ES_tradnl" i="1" noProof="0" dirty="0">
                <a:sym typeface="Calibri"/>
              </a:rPr>
              <a:t>por ejemplo, los Espacios Adaptados a la Infancia (EAPI) </a:t>
            </a:r>
          </a:p>
          <a:p>
            <a:pPr lvl="1"/>
            <a:r>
              <a:rPr lang="es-ES_tradnl" i="1" noProof="0" dirty="0">
                <a:sym typeface="Calibri"/>
              </a:rPr>
              <a:t>esto ayuda a tener una perspectiva más amplia sobre la situación del menor en su modalidad de acogida</a:t>
            </a:r>
          </a:p>
          <a:p>
            <a:r>
              <a:rPr lang="es-ES_tradnl" i="1" noProof="0" dirty="0">
                <a:sym typeface="Calibri"/>
              </a:rPr>
              <a:t>Para más información sobre el trabajo con personas voluntarias, consultar la publicación </a:t>
            </a:r>
            <a:r>
              <a:rPr lang="es-ES_tradnl" b="1" i="1" noProof="0" dirty="0" err="1">
                <a:sym typeface="Calibri"/>
              </a:rPr>
              <a:t>Community</a:t>
            </a:r>
            <a:r>
              <a:rPr lang="es-ES_tradnl" b="1" i="1" noProof="0" dirty="0">
                <a:sym typeface="Calibri"/>
              </a:rPr>
              <a:t> </a:t>
            </a:r>
            <a:r>
              <a:rPr lang="es-ES_tradnl" b="1" i="1" noProof="0" dirty="0" err="1">
                <a:sym typeface="Calibri"/>
              </a:rPr>
              <a:t>Support</a:t>
            </a:r>
            <a:r>
              <a:rPr lang="es-ES_tradnl" b="1" i="1" noProof="0" dirty="0">
                <a:sym typeface="Calibri"/>
              </a:rPr>
              <a:t> </a:t>
            </a:r>
            <a:r>
              <a:rPr lang="es-ES_tradnl" b="1" i="1" noProof="0" dirty="0" err="1">
                <a:sym typeface="Calibri"/>
              </a:rPr>
              <a:t>Volunteers</a:t>
            </a:r>
            <a:r>
              <a:rPr lang="es-ES_tradnl" b="1" i="1" noProof="0" dirty="0">
                <a:sym typeface="Calibri"/>
              </a:rPr>
              <a:t> </a:t>
            </a:r>
            <a:r>
              <a:rPr lang="es-ES_tradnl" b="1" i="1" noProof="0" dirty="0" err="1">
                <a:sym typeface="Calibri"/>
              </a:rPr>
              <a:t>for</a:t>
            </a:r>
            <a:r>
              <a:rPr lang="es-ES_tradnl" b="1" i="1" noProof="0" dirty="0">
                <a:sym typeface="Calibri"/>
              </a:rPr>
              <a:t> UASC </a:t>
            </a:r>
            <a:r>
              <a:rPr lang="es-ES_tradnl" b="1" i="1" noProof="0" dirty="0" err="1">
                <a:sym typeface="Calibri"/>
              </a:rPr>
              <a:t>Toolkit</a:t>
            </a:r>
            <a:r>
              <a:rPr lang="es-ES_tradnl" b="0" i="1" noProof="0" dirty="0">
                <a:sym typeface="Calibri"/>
              </a:rPr>
              <a:t>, que</a:t>
            </a:r>
            <a:r>
              <a:rPr lang="es-ES_tradnl" b="1" i="1" noProof="0" dirty="0">
                <a:sym typeface="Calibri"/>
              </a:rPr>
              <a:t> </a:t>
            </a:r>
            <a:r>
              <a:rPr lang="es-ES_tradnl" i="1" noProof="0" dirty="0">
                <a:sym typeface="Calibri"/>
              </a:rPr>
              <a:t>constituye un excelente recurso para desarrollar este enfoque </a:t>
            </a:r>
          </a:p>
          <a:p>
            <a:endParaRPr lang="es-ES_tradnl" noProof="0" dirty="0">
              <a:sym typeface="Calibri"/>
            </a:endParaRPr>
          </a:p>
        </p:txBody>
      </p:sp>
      <p:sp>
        <p:nvSpPr>
          <p:cNvPr id="3" name="Slide Image Placeholder 2">
            <a:extLst>
              <a:ext uri="{FF2B5EF4-FFF2-40B4-BE49-F238E27FC236}">
                <a16:creationId xmlns:a16="http://schemas.microsoft.com/office/drawing/2014/main" id="{E15576BB-ABD7-FE79-13BC-2DBA8706E9E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0F7E2F2-65E1-5885-B823-C02DD801304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73</a:t>
            </a:fld>
            <a:endParaRPr lang="en-US" sz="1200" dirty="0">
              <a:latin typeface="+mn-lt"/>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1" name="Google Shape;1081;p54: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a:p>
            <a:r>
              <a:rPr lang="es-ES_tradnl" noProof="0" dirty="0">
                <a:sym typeface="Calibri"/>
              </a:rPr>
              <a:t>Complementar con los siguientes puntos</a:t>
            </a:r>
          </a:p>
          <a:p>
            <a:r>
              <a:rPr lang="es-ES_tradnl" b="1" noProof="0" dirty="0">
                <a:sym typeface="Calibri"/>
              </a:rPr>
              <a:t>Comunicación e intercambio de información:</a:t>
            </a:r>
          </a:p>
          <a:p>
            <a:pPr lvl="1"/>
            <a:r>
              <a:rPr lang="es-ES_tradnl" noProof="0" dirty="0">
                <a:sym typeface="Calibri"/>
              </a:rPr>
              <a:t>es importante que exista un proceso de comunicación bidireccional entre el menor y el asistente social, y el cuidador y el asistente social</a:t>
            </a:r>
          </a:p>
          <a:p>
            <a:pPr lvl="1"/>
            <a:r>
              <a:rPr lang="es-ES_tradnl" noProof="0" dirty="0">
                <a:sym typeface="Calibri"/>
              </a:rPr>
              <a:t>facilitar información culturalmente apropiada sobre métodos constructivos de afrontamiento</a:t>
            </a:r>
          </a:p>
          <a:p>
            <a:r>
              <a:rPr lang="es-ES_tradnl" b="1" noProof="0" dirty="0">
                <a:sym typeface="Calibri"/>
              </a:rPr>
              <a:t>Apoyo a los/as cuidadores de acogida:</a:t>
            </a:r>
          </a:p>
          <a:p>
            <a:pPr lvl="1"/>
            <a:r>
              <a:rPr lang="es-ES_tradnl" noProof="0" dirty="0">
                <a:sym typeface="Calibri"/>
              </a:rPr>
              <a:t>los asistentes sociales pueden remitir a los cuidadores de acogida a grupos de apoyo</a:t>
            </a:r>
          </a:p>
          <a:p>
            <a:pPr lvl="1"/>
            <a:r>
              <a:rPr lang="es-ES_tradnl" noProof="0" dirty="0">
                <a:sym typeface="Calibri"/>
              </a:rPr>
              <a:t>los asistentes sociales pueden ser proactivos a la hora de ayudar a crear grupos de apoyo para los cuidadores de acogida y si es necesario, para los cuidadores familiares</a:t>
            </a:r>
          </a:p>
          <a:p>
            <a:r>
              <a:rPr lang="es-ES_tradnl" b="1" noProof="0" dirty="0">
                <a:sym typeface="Calibri"/>
              </a:rPr>
              <a:t>Ayudar a los/as cuidadores a desarrollar técnicas de disciplina positiva:</a:t>
            </a:r>
          </a:p>
          <a:p>
            <a:pPr lvl="1"/>
            <a:r>
              <a:rPr lang="es-ES_tradnl" noProof="0" dirty="0">
                <a:sym typeface="Calibri"/>
              </a:rPr>
              <a:t>es decir, basado en Positive Discipline in </a:t>
            </a:r>
            <a:r>
              <a:rPr lang="es-ES_tradnl" noProof="0" dirty="0" err="1">
                <a:sym typeface="Calibri"/>
              </a:rPr>
              <a:t>Everyday</a:t>
            </a:r>
            <a:r>
              <a:rPr lang="es-ES_tradnl" noProof="0" dirty="0">
                <a:sym typeface="Calibri"/>
              </a:rPr>
              <a:t> </a:t>
            </a:r>
            <a:r>
              <a:rPr lang="es-ES_tradnl" noProof="0" dirty="0" err="1">
                <a:sym typeface="Calibri"/>
              </a:rPr>
              <a:t>Parenting</a:t>
            </a:r>
            <a:r>
              <a:rPr lang="es-ES_tradnl" noProof="0" dirty="0">
                <a:sym typeface="Calibri"/>
              </a:rPr>
              <a:t>/</a:t>
            </a:r>
            <a:r>
              <a:rPr lang="es-ES_tradnl" noProof="0" dirty="0" err="1">
                <a:sym typeface="Calibri"/>
              </a:rPr>
              <a:t>Families</a:t>
            </a:r>
            <a:r>
              <a:rPr lang="es-ES_tradnl" noProof="0" dirty="0">
                <a:sym typeface="Calibri"/>
              </a:rPr>
              <a:t> </a:t>
            </a:r>
            <a:r>
              <a:rPr lang="es-ES_tradnl" noProof="0" dirty="0" err="1">
                <a:sym typeface="Calibri"/>
              </a:rPr>
              <a:t>Make</a:t>
            </a:r>
            <a:r>
              <a:rPr lang="es-ES_tradnl" noProof="0" dirty="0">
                <a:sym typeface="Calibri"/>
              </a:rPr>
              <a:t> </a:t>
            </a:r>
            <a:r>
              <a:rPr lang="es-ES_tradnl" noProof="0" dirty="0" err="1">
                <a:sym typeface="Calibri"/>
              </a:rPr>
              <a:t>the</a:t>
            </a:r>
            <a:r>
              <a:rPr lang="es-ES_tradnl" noProof="0" dirty="0">
                <a:sym typeface="Calibri"/>
              </a:rPr>
              <a:t> </a:t>
            </a:r>
            <a:r>
              <a:rPr lang="es-ES_tradnl" noProof="0" dirty="0" err="1">
                <a:sym typeface="Calibri"/>
              </a:rPr>
              <a:t>Difference</a:t>
            </a:r>
            <a:endParaRPr lang="es-ES_tradnl" noProof="0" dirty="0">
              <a:sym typeface="Calibri"/>
            </a:endParaRPr>
          </a:p>
          <a:p>
            <a:r>
              <a:rPr lang="es-ES_tradnl" b="1" noProof="0" dirty="0">
                <a:sym typeface="Calibri"/>
              </a:rPr>
              <a:t>Prevenir las separaciones secundarias: </a:t>
            </a:r>
          </a:p>
          <a:p>
            <a:r>
              <a:rPr lang="es-ES_tradnl" noProof="0" dirty="0">
                <a:sym typeface="Calibri"/>
              </a:rPr>
              <a:t>ayudar a las familias a acceder a todo el apoyo disponible y/o adecuado</a:t>
            </a:r>
            <a:endParaRPr lang="es-ES_tradnl" noProof="0" dirty="0"/>
          </a:p>
          <a:p>
            <a:pPr lvl="1"/>
            <a:r>
              <a:rPr lang="es-ES_tradnl" noProof="0" dirty="0">
                <a:sym typeface="Calibri"/>
              </a:rPr>
              <a:t>facilitar información sobre servicios básicos</a:t>
            </a:r>
          </a:p>
          <a:p>
            <a:pPr lvl="1"/>
            <a:r>
              <a:rPr lang="es-ES_tradnl" noProof="0" dirty="0">
                <a:sym typeface="Calibri"/>
              </a:rPr>
              <a:t>remisión a servicios especializados, si es necesario</a:t>
            </a:r>
          </a:p>
          <a:p>
            <a:pPr lvl="1"/>
            <a:r>
              <a:rPr lang="es-ES_tradnl" noProof="0" dirty="0">
                <a:sym typeface="Calibri"/>
              </a:rPr>
              <a:t>garantizar que la familia pueda acceder a alimentos y artículos no alimentarios, y que se hayan hecho los ajustes necesarios para acomodar a las/os menores adicionales</a:t>
            </a:r>
          </a:p>
          <a:p>
            <a:pPr lvl="1"/>
            <a:r>
              <a:rPr lang="es-ES_tradnl" noProof="0" dirty="0">
                <a:sym typeface="Calibri"/>
              </a:rPr>
              <a:t>remitir a las familias a programas de protección social o medios de subsistencia, incluidos programas de transferencia de efectivo y entrega de cupones</a:t>
            </a:r>
          </a:p>
          <a:p>
            <a:pPr lvl="2"/>
            <a:r>
              <a:rPr lang="es-ES_tradnl" noProof="0" dirty="0">
                <a:sym typeface="Calibri"/>
              </a:rPr>
              <a:t>el objetivo de las ayudas en efectivo/materiales es contribuir a prevenir nuevas separaciones y el abandono de menores en los hogares más marginados</a:t>
            </a:r>
            <a:endParaRPr lang="es-ES_tradnl" noProof="0" dirty="0"/>
          </a:p>
          <a:p>
            <a:pPr lvl="1"/>
            <a:r>
              <a:rPr lang="es-ES_tradnl" noProof="0" dirty="0">
                <a:sym typeface="Calibri"/>
              </a:rPr>
              <a:t>proporcionar asistencia específica "puntual" adecuada y de forma discreta:</a:t>
            </a:r>
          </a:p>
          <a:p>
            <a:pPr lvl="2"/>
            <a:r>
              <a:rPr lang="es-ES_tradnl" noProof="0" dirty="0">
                <a:sym typeface="Calibri"/>
              </a:rPr>
              <a:t>debe ser de acuerdo al nivel de vida de la comunidad</a:t>
            </a:r>
          </a:p>
          <a:p>
            <a:pPr lvl="2"/>
            <a:r>
              <a:rPr lang="es-ES_tradnl" noProof="0" dirty="0">
                <a:sym typeface="Calibri"/>
              </a:rPr>
              <a:t>por ejemplo, ropa de cama, utensilios de cocina, uniformes escolares y/o libros</a:t>
            </a:r>
          </a:p>
          <a:p>
            <a:pPr lvl="2"/>
            <a:r>
              <a:rPr lang="es-ES_tradnl" noProof="0" dirty="0">
                <a:sym typeface="Calibri"/>
              </a:rPr>
              <a:t>en la medida de lo posible, esta ayuda también debería estar disponible para otras familias donde haya menores en riesgo de separación familiar</a:t>
            </a:r>
          </a:p>
        </p:txBody>
      </p:sp>
      <p:sp>
        <p:nvSpPr>
          <p:cNvPr id="3" name="Slide Image Placeholder 2">
            <a:extLst>
              <a:ext uri="{FF2B5EF4-FFF2-40B4-BE49-F238E27FC236}">
                <a16:creationId xmlns:a16="http://schemas.microsoft.com/office/drawing/2014/main" id="{1619E17B-E1D5-99C6-4FFC-EA15B688887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973A125-EC83-D70C-F894-70BC8472AA2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74</a:t>
            </a:fld>
            <a:endParaRPr lang="en-US" sz="1200" dirty="0">
              <a:latin typeface="+mn-lt"/>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6" name="Google Shape;1106;p55: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p>
          <a:p>
            <a:endParaRPr lang="es-ES_tradnl" noProof="0" dirty="0">
              <a:sym typeface="Calibri"/>
            </a:endParaRPr>
          </a:p>
        </p:txBody>
      </p:sp>
      <p:sp>
        <p:nvSpPr>
          <p:cNvPr id="3" name="Slide Image Placeholder 2">
            <a:extLst>
              <a:ext uri="{FF2B5EF4-FFF2-40B4-BE49-F238E27FC236}">
                <a16:creationId xmlns:a16="http://schemas.microsoft.com/office/drawing/2014/main" id="{7B8CD42A-E22E-0A7C-70A6-D491EF036AA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1FE47594-8E74-B34C-8E37-7D1EC3427AE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75</a:t>
            </a:fld>
            <a:endParaRPr lang="en-US" sz="1200" dirty="0">
              <a:latin typeface="+mn-lt"/>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6" name="Google Shape;1126;p56:notes"/>
          <p:cNvSpPr txBox="1">
            <a:spLocks noGrp="1"/>
          </p:cNvSpPr>
          <p:nvPr>
            <p:ph type="body" idx="1"/>
          </p:nvPr>
        </p:nvSpPr>
        <p:spPr/>
        <p:txBody>
          <a:bodyPr/>
          <a:lstStyle/>
          <a:p>
            <a:pPr marL="0" indent="0">
              <a:buNone/>
            </a:pPr>
            <a:r>
              <a:rPr lang="es-ES_tradnl" sz="1100" b="1" noProof="0" dirty="0">
                <a:sym typeface="Calibri"/>
              </a:rPr>
              <a:t>ACTIVIDAD EN GRUPO (15 minutos)</a:t>
            </a:r>
          </a:p>
          <a:p>
            <a:r>
              <a:rPr lang="es-ES_tradnl" sz="1100" noProof="0" dirty="0">
                <a:sym typeface="Calibri"/>
              </a:rPr>
              <a:t>Dividir a los participantes en grupos de 4 personas</a:t>
            </a:r>
          </a:p>
          <a:p>
            <a:r>
              <a:rPr lang="es-ES_tradnl" sz="1100" noProof="0" dirty="0">
                <a:sym typeface="Calibri"/>
              </a:rPr>
              <a:t>Guiar a los participantes a la </a:t>
            </a:r>
            <a:r>
              <a:rPr lang="es-ES_tradnl" sz="1100" b="1" noProof="0" dirty="0">
                <a:sym typeface="Calibri"/>
              </a:rPr>
              <a:t>página 57 del Cuaderno de ejercicios: Practicar las visitas de control</a:t>
            </a:r>
          </a:p>
          <a:p>
            <a:r>
              <a:rPr lang="es-ES_tradnl" sz="1100" i="1" noProof="0" dirty="0">
                <a:sym typeface="Calibri"/>
              </a:rPr>
              <a:t>El objetivo de este ejercicio es practicar la comunicación durante las visitas domiciliarias mediante un juego de rol</a:t>
            </a:r>
          </a:p>
          <a:p>
            <a:r>
              <a:rPr lang="es-ES_tradnl" sz="1100" i="1" noProof="0" dirty="0">
                <a:sym typeface="Calibri"/>
              </a:rPr>
              <a:t>Esta es una oportunidad para que practiquemos en pequeños grupos: nadie nos va a juzgar</a:t>
            </a:r>
          </a:p>
          <a:p>
            <a:r>
              <a:rPr lang="es-ES_tradnl" sz="1100" noProof="0" dirty="0">
                <a:sym typeface="Calibri"/>
              </a:rPr>
              <a:t>Circular entre los participantes durante el ejercicio y ofrecer comentarios constructivos y/o respuesta a las preguntas según sea necesario</a:t>
            </a:r>
          </a:p>
          <a:p>
            <a:endParaRPr lang="es-ES_tradnl" sz="1100" noProof="0" dirty="0">
              <a:sym typeface="Calibri"/>
            </a:endParaRPr>
          </a:p>
          <a:p>
            <a:pPr marL="0" indent="0">
              <a:buNone/>
            </a:pPr>
            <a:r>
              <a:rPr lang="es-ES_tradnl" sz="1100" b="1" noProof="0" dirty="0">
                <a:sym typeface="Calibri"/>
              </a:rPr>
              <a:t>DEBATE GENERAL</a:t>
            </a:r>
          </a:p>
          <a:p>
            <a:r>
              <a:rPr lang="es-ES_tradnl" sz="1100" noProof="0" dirty="0">
                <a:sym typeface="Calibri"/>
              </a:rPr>
              <a:t>Invitar a los participantes a comentar qué les ha parecido el ejercicio </a:t>
            </a:r>
          </a:p>
          <a:p>
            <a:pPr marL="0" indent="0">
              <a:buNone/>
            </a:pPr>
            <a:endParaRPr lang="es-ES_tradnl" sz="1100" noProof="0" dirty="0">
              <a:sym typeface="Calibri"/>
            </a:endParaRPr>
          </a:p>
          <a:p>
            <a:pPr marL="0" indent="0">
              <a:buNone/>
            </a:pPr>
            <a:r>
              <a:rPr lang="es-ES_tradnl" sz="1100" b="1" noProof="0" dirty="0">
                <a:sym typeface="Calibri"/>
              </a:rPr>
              <a:t>EXPLICAR:</a:t>
            </a:r>
          </a:p>
          <a:p>
            <a:r>
              <a:rPr lang="es-ES_tradnl" sz="1100" i="1" noProof="0" dirty="0">
                <a:sym typeface="Calibri"/>
              </a:rPr>
              <a:t>Es importante explicar nuestro rol de forma clara, las limitaciones de nuestra función y lo que los demás pueden esperar de nosotros/as</a:t>
            </a:r>
            <a:endParaRPr lang="es-ES_tradnl" sz="1100" i="1" noProof="0" dirty="0"/>
          </a:p>
          <a:p>
            <a:r>
              <a:rPr lang="es-ES_tradnl" sz="1100" i="1" noProof="0" dirty="0">
                <a:sym typeface="Calibri"/>
              </a:rPr>
              <a:t>En lugar de lanzarnos inmediatamente al interrogatorio, los asistentes sociales Podemos empezar por tranquilizar al padre, o a la madre, o al cuidador, o al menor y establecer una buena relación</a:t>
            </a:r>
            <a:endParaRPr lang="es-ES_tradnl" sz="1100" i="1" noProof="0" dirty="0"/>
          </a:p>
          <a:p>
            <a:r>
              <a:rPr lang="es-ES_tradnl" sz="1100" i="1" noProof="0" dirty="0">
                <a:sym typeface="Calibri"/>
              </a:rPr>
              <a:t>La visita debe capacitar a la familia que ha aceptado cuidar a un menor adicional</a:t>
            </a:r>
          </a:p>
          <a:p>
            <a:r>
              <a:rPr lang="es-ES_tradnl" sz="1100" i="1" noProof="0" dirty="0">
                <a:sym typeface="Calibri"/>
              </a:rPr>
              <a:t>El asistente social necesita saber de ellos/as:</a:t>
            </a:r>
          </a:p>
          <a:p>
            <a:pPr lvl="1"/>
            <a:r>
              <a:rPr lang="es-ES_tradnl" sz="1100" i="1" noProof="0" dirty="0">
                <a:sym typeface="Calibri"/>
              </a:rPr>
              <a:t>cómo van las cosas</a:t>
            </a:r>
          </a:p>
          <a:p>
            <a:pPr lvl="1"/>
            <a:r>
              <a:rPr lang="es-ES_tradnl" sz="1100" i="1" noProof="0" dirty="0">
                <a:sym typeface="Calibri"/>
              </a:rPr>
              <a:t>las soluciones que han encontrado</a:t>
            </a:r>
          </a:p>
          <a:p>
            <a:pPr lvl="1"/>
            <a:r>
              <a:rPr lang="es-ES_tradnl" sz="1100" i="1" noProof="0" dirty="0">
                <a:sym typeface="Calibri"/>
              </a:rPr>
              <a:t>los retos a los que se enfrentan</a:t>
            </a:r>
            <a:endParaRPr lang="es-ES_tradnl" sz="1100" i="1" noProof="0" dirty="0"/>
          </a:p>
          <a:p>
            <a:r>
              <a:rPr lang="es-ES_tradnl" sz="1100" i="1" noProof="0" dirty="0">
                <a:sym typeface="Calibri"/>
              </a:rPr>
              <a:t>Antes de irse, el asistente social debe asegurarse de que tanto el menor como el cuidador sienten que tienen una comprensión clara de: </a:t>
            </a:r>
          </a:p>
          <a:p>
            <a:pPr lvl="1"/>
            <a:r>
              <a:rPr lang="es-ES_tradnl" sz="1100" i="1" noProof="0" dirty="0">
                <a:sym typeface="Calibri"/>
              </a:rPr>
              <a:t>cómo colaborarán todos/as</a:t>
            </a:r>
          </a:p>
          <a:p>
            <a:pPr lvl="1"/>
            <a:r>
              <a:rPr lang="es-ES_tradnl" sz="1100" i="1" noProof="0" dirty="0">
                <a:sym typeface="Calibri"/>
              </a:rPr>
              <a:t>qué pueden esperar del asistente social</a:t>
            </a:r>
          </a:p>
          <a:p>
            <a:pPr lvl="1"/>
            <a:r>
              <a:rPr lang="es-ES_tradnl" sz="1100" i="1" noProof="0" dirty="0">
                <a:sym typeface="Calibri"/>
              </a:rPr>
              <a:t>los próximos pasos y plazos</a:t>
            </a:r>
          </a:p>
          <a:p>
            <a:r>
              <a:rPr lang="es-ES_tradnl" sz="1100" i="1" noProof="0" dirty="0">
                <a:sym typeface="Calibri"/>
              </a:rPr>
              <a:t>¿Por qué es tan importante la supervisión periódica de los cuidados?</a:t>
            </a:r>
          </a:p>
          <a:p>
            <a:pPr lvl="1"/>
            <a:r>
              <a:rPr lang="es-ES_tradnl" sz="1100" i="1" noProof="0" dirty="0">
                <a:sym typeface="Calibri"/>
              </a:rPr>
              <a:t>Todos los tipos de cuidados alternativos conllevan riesgos, por lo que es obligatorio un seguimiento periódico según el calendario acordado en el plan de caso</a:t>
            </a:r>
          </a:p>
          <a:p>
            <a:pPr lvl="0"/>
            <a:r>
              <a:rPr lang="es-ES_tradnl" sz="1100" b="1" i="0" noProof="0" dirty="0">
                <a:sym typeface="Calibri"/>
              </a:rPr>
              <a:t>Cuaderno de ejercicios </a:t>
            </a:r>
            <a:r>
              <a:rPr lang="es-ES_tradnl" sz="1100" i="0" noProof="0" dirty="0">
                <a:sym typeface="Calibri"/>
              </a:rPr>
              <a:t>de repaso </a:t>
            </a:r>
            <a:r>
              <a:rPr lang="es-ES_tradnl" sz="1100" b="1" i="0" noProof="0" dirty="0">
                <a:sym typeface="Calibri"/>
              </a:rPr>
              <a:t>página 58-59: Observaciones y apoyo en las visitas de seguimiento - menores en modalidad de acogida comunitaria</a:t>
            </a:r>
            <a:endParaRPr lang="es-ES_tradnl" sz="1100" i="0" noProof="0" dirty="0">
              <a:sym typeface="Calibri"/>
            </a:endParaRPr>
          </a:p>
        </p:txBody>
      </p:sp>
      <p:sp>
        <p:nvSpPr>
          <p:cNvPr id="3" name="Slide Image Placeholder 2">
            <a:extLst>
              <a:ext uri="{FF2B5EF4-FFF2-40B4-BE49-F238E27FC236}">
                <a16:creationId xmlns:a16="http://schemas.microsoft.com/office/drawing/2014/main" id="{8B0F3814-0260-A0CC-D9F2-FE524626FE3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5AF7649-30D8-1CE3-AA85-260066A2551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76</a:t>
            </a:fld>
            <a:endParaRPr lang="en-US" sz="1200" dirty="0">
              <a:latin typeface="+mn-lt"/>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6" name="Google Shape;1136;p57: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i="1" noProof="0" dirty="0">
                <a:sym typeface="Calibri"/>
              </a:rPr>
              <a:t>A continuación, examinaremos en detalle la búsqueda de familiares y la reunificación familiar</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B6846358-4D0D-9F6E-BF3B-CE59E3BE892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4EEB483F-8EA8-2A79-D017-ED57E5F1BB2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77</a:t>
            </a:fld>
            <a:endParaRPr lang="en-US" sz="1200" dirty="0">
              <a:latin typeface="+mn-lt"/>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9" name="Google Shape;1149;p58: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El rol y la participación del asistente social en el proceso de búsqueda y reunificación familiar varían según el contexto</a:t>
            </a:r>
          </a:p>
          <a:p>
            <a:r>
              <a:rPr lang="es-ES_tradnl" noProof="0" dirty="0">
                <a:sym typeface="Calibri"/>
              </a:rPr>
              <a:t>Las sesiones sobre búsqueda de familias (5.1), documentación (5.2), verificación (5.3), reunificación familiar (5.4) y reintegración (5.5) deben cubrirse en su totalidad cuando los asistentes sociales desempeñan un rol diferenciado en el proceso de búsqueda y reunificación familiar</a:t>
            </a:r>
          </a:p>
          <a:p>
            <a:r>
              <a:rPr lang="es-ES_tradnl" noProof="0" dirty="0">
                <a:sym typeface="Calibri"/>
              </a:rPr>
              <a:t>Las sesiones deben adaptarse según el rol del asistente social en el contexto. También puede omitir la actividad en grupo y los casos prácticos si no son pertinentes</a:t>
            </a:r>
          </a:p>
          <a:p>
            <a:pPr marL="0" indent="0">
              <a:buNone/>
            </a:pPr>
            <a:r>
              <a:rPr lang="es-ES_tradnl" b="1" noProof="0" dirty="0">
                <a:highlight>
                  <a:schemeClr val="lt1"/>
                </a:highlight>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sym typeface="Calibri"/>
              </a:rPr>
              <a:t>EXPLICAR:</a:t>
            </a:r>
          </a:p>
          <a:p>
            <a:r>
              <a:rPr lang="es-ES_tradnl" i="1" noProof="0" dirty="0">
                <a:sym typeface="Calibri"/>
              </a:rPr>
              <a:t>En esta sesión vamos hablar de manera más detallada acerca de las intervenciones de búsqueda de familiares y los distintos métodos de búsqueda</a:t>
            </a:r>
          </a:p>
          <a:p>
            <a:r>
              <a:rPr lang="es-ES_tradnl" i="1" noProof="0" dirty="0">
                <a:sym typeface="Calibri"/>
              </a:rPr>
              <a:t>Al final de esta sesión debemos ser capaces de explicar los principios básicos y los distintos métodos de búsqueda/rastreo de familiares</a:t>
            </a:r>
          </a:p>
          <a:p>
            <a:endParaRPr lang="es-ES_tradnl" noProof="0" dirty="0">
              <a:sym typeface="Calibri"/>
            </a:endParaRPr>
          </a:p>
        </p:txBody>
      </p:sp>
      <p:sp>
        <p:nvSpPr>
          <p:cNvPr id="3" name="Slide Image Placeholder 2">
            <a:extLst>
              <a:ext uri="{FF2B5EF4-FFF2-40B4-BE49-F238E27FC236}">
                <a16:creationId xmlns:a16="http://schemas.microsoft.com/office/drawing/2014/main" id="{5F5C90DE-95DF-EF1C-045B-93CB7A61F7E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30BC9FB-CEC5-3F5D-3A82-0ED1F014A0F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78</a:t>
            </a:fld>
            <a:endParaRPr lang="en-US" sz="1200" dirty="0">
              <a:latin typeface="+mn-lt"/>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60" name="Google Shape;1160;p59:notes"/>
          <p:cNvSpPr txBox="1">
            <a:spLocks noGrp="1"/>
          </p:cNvSpPr>
          <p:nvPr>
            <p:ph type="body" idx="1"/>
          </p:nvPr>
        </p:nvSpPr>
        <p:spPr/>
        <p:txBody>
          <a:bodyPr/>
          <a:lstStyle/>
          <a:p>
            <a:pPr marL="0" indent="0">
              <a:buNone/>
            </a:pPr>
            <a:r>
              <a:rPr lang="es-ES_tradnl" b="1" noProof="0" dirty="0">
                <a:sym typeface="Calibri"/>
              </a:rPr>
              <a:t>PREPARACIÓN</a:t>
            </a:r>
          </a:p>
          <a:p>
            <a:r>
              <a:rPr lang="es-ES_tradnl" noProof="0" dirty="0">
                <a:sym typeface="Calibri"/>
              </a:rPr>
              <a:t>Preparar un cartel A4 que diga "verdadero" y otro que diga "falso"</a:t>
            </a:r>
            <a:endParaRPr lang="es-ES_tradnl" noProof="0" dirty="0"/>
          </a:p>
          <a:p>
            <a:endParaRPr lang="es-ES_tradnl" noProof="0" dirty="0">
              <a:sym typeface="Calibri"/>
            </a:endParaRPr>
          </a:p>
          <a:p>
            <a:pPr marL="0" indent="0">
              <a:buNone/>
            </a:pPr>
            <a:r>
              <a:rPr lang="es-ES_tradnl" b="1" noProof="0" dirty="0">
                <a:sym typeface="Calibri"/>
              </a:rPr>
              <a:t>ACTIVIDAD GENERAL</a:t>
            </a:r>
          </a:p>
          <a:p>
            <a:pPr marL="0" indent="0">
              <a:buNone/>
            </a:pPr>
            <a:r>
              <a:rPr lang="es-ES_tradnl" i="1" noProof="0" dirty="0">
                <a:sym typeface="Calibri"/>
              </a:rPr>
              <a:t>Empezaremos leyendo algunas afirmaciones la búsqueda de familiares para establecer si son verdaderas o falsas</a:t>
            </a:r>
          </a:p>
          <a:p>
            <a:r>
              <a:rPr lang="es-ES_tradnl" noProof="0" dirty="0">
                <a:sym typeface="Calibri"/>
              </a:rPr>
              <a:t>Invitar a los participantes a hacerse en fila en el centro de la sala</a:t>
            </a:r>
          </a:p>
          <a:p>
            <a:r>
              <a:rPr lang="es-ES_tradnl" noProof="0" dirty="0">
                <a:sym typeface="Calibri"/>
              </a:rPr>
              <a:t>Leer las siguientes afirmaciones y pedirle a los participantes que den un paso a la izquierda si creen que la afirmación es verdadera, y a la derecha si creen que es falsa. Compartir las respuestas como se muestra a continuación</a:t>
            </a:r>
            <a:endParaRPr lang="es-ES_tradnl" noProof="0" dirty="0"/>
          </a:p>
          <a:p>
            <a:endParaRPr lang="es-ES_tradnl" noProof="0" dirty="0">
              <a:sym typeface="Calibri"/>
            </a:endParaRPr>
          </a:p>
          <a:p>
            <a:pPr marL="0" indent="0">
              <a:buNone/>
            </a:pPr>
            <a:r>
              <a:rPr lang="es-ES_tradnl" b="1" noProof="0" dirty="0">
                <a:sym typeface="Calibri"/>
              </a:rPr>
              <a:t>PREGUNTA</a:t>
            </a:r>
          </a:p>
          <a:p>
            <a:pPr marL="228600" indent="-228600">
              <a:buFont typeface="+mj-lt"/>
              <a:buAutoNum type="arabicPeriod"/>
            </a:pPr>
            <a:r>
              <a:rPr lang="es-ES_tradnl" b="1" i="1" noProof="0" dirty="0">
                <a:sym typeface="Calibri"/>
              </a:rPr>
              <a:t>La búsqueda de familiares es el proceso de búsqueda de los miembros de la familia o de los principales cuidadores legales o habituales de los niños</a:t>
            </a:r>
          </a:p>
          <a:p>
            <a:pPr lvl="1"/>
            <a:r>
              <a:rPr lang="es-ES_tradnl" noProof="0" dirty="0">
                <a:sym typeface="Calibri"/>
              </a:rPr>
              <a:t>VERDADERO</a:t>
            </a:r>
          </a:p>
          <a:p>
            <a:pPr marL="228600" indent="-228600">
              <a:buFont typeface="+mj-lt"/>
              <a:buAutoNum type="arabicPeriod"/>
            </a:pPr>
            <a:r>
              <a:rPr lang="es-ES_tradnl" b="1" i="1" noProof="0" dirty="0">
                <a:sym typeface="Calibri"/>
              </a:rPr>
              <a:t>El término rastreo/búsqueda de familiares NO incluye la búsqueda de menores desaparecidos/as cuyos padres los buscan</a:t>
            </a:r>
          </a:p>
          <a:p>
            <a:pPr lvl="1"/>
            <a:r>
              <a:rPr lang="es-ES_tradnl" noProof="0" dirty="0">
                <a:sym typeface="Calibri"/>
              </a:rPr>
              <a:t>FALSO. El rastreo/búsqueda también incluye la búsqueda de menores desaparecidas/os</a:t>
            </a:r>
          </a:p>
          <a:p>
            <a:pPr marL="228600" indent="-228600">
              <a:buFont typeface="+mj-lt"/>
              <a:buAutoNum type="arabicPeriod"/>
            </a:pPr>
            <a:r>
              <a:rPr lang="es-ES_tradnl" b="1" i="1" noProof="0" dirty="0">
                <a:sym typeface="Calibri"/>
              </a:rPr>
              <a:t>El impacto de la separación familiar puede tener consecuencias significativas inmediatas y a largo plazo para las/os menores, como la muerte, la pérdida de identidad y la separación permanente</a:t>
            </a:r>
          </a:p>
          <a:p>
            <a:pPr lvl="1"/>
            <a:r>
              <a:rPr lang="es-ES_tradnl" noProof="0" dirty="0">
                <a:sym typeface="Calibri"/>
              </a:rPr>
              <a:t>VERDADERO</a:t>
            </a:r>
          </a:p>
          <a:p>
            <a:pPr marL="228600" indent="-228600">
              <a:buFont typeface="+mj-lt"/>
              <a:buAutoNum type="arabicPeriod"/>
            </a:pPr>
            <a:r>
              <a:rPr lang="es-ES_tradnl" b="1" i="1" noProof="0" dirty="0">
                <a:sym typeface="Calibri"/>
              </a:rPr>
              <a:t>El objetivo de la búsqueda es la reunificación con los padres </a:t>
            </a:r>
          </a:p>
          <a:p>
            <a:pPr lvl="1"/>
            <a:r>
              <a:rPr lang="es-ES_tradnl" noProof="0" dirty="0">
                <a:sym typeface="Calibri"/>
              </a:rPr>
              <a:t>VERDADERO. Sin embargo, la búsqueda también puede tener por objeto la reunificación con otros parientes cercanos o el restablecimiento del contacto familiar, cuando ello redunde en el interés superior del menor</a:t>
            </a:r>
          </a:p>
          <a:p>
            <a:pPr marL="228600" indent="-228600">
              <a:buFont typeface="+mj-lt"/>
              <a:buAutoNum type="arabicPeriod"/>
            </a:pPr>
            <a:r>
              <a:rPr lang="es-ES_tradnl" b="1" i="1" noProof="0" dirty="0">
                <a:sym typeface="Calibri"/>
              </a:rPr>
              <a:t>El asistente social puede esperar para hacer la evaluación de las necesidades de rastreo/búsqueda del UASC</a:t>
            </a:r>
          </a:p>
          <a:p>
            <a:pPr lvl="1"/>
            <a:r>
              <a:rPr lang="es-ES_tradnl" noProof="0" dirty="0">
                <a:sym typeface="Calibri"/>
              </a:rPr>
              <a:t>FALSO. Por lo general, la evaluación de las necesidades de búsqueda y la obtención de información básica de búsqueda deben realizarse lo antes posible después de la fase de identificación y registro</a:t>
            </a:r>
            <a:endParaRPr lang="es-ES_tradnl" noProof="0" dirty="0"/>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65E6B6F3-2032-8588-490F-C6A4F3DE521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51748A3-4E93-0219-CDFB-EE8E9589A9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79</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5" name="Google Shape;315;p6:notes"/>
          <p:cNvSpPr txBox="1">
            <a:spLocks noGrp="1"/>
          </p:cNvSpPr>
          <p:nvPr>
            <p:ph type="body" idx="1"/>
          </p:nvPr>
        </p:nvSpPr>
        <p:spPr/>
        <p:txBody>
          <a:bodyPr/>
          <a:lstStyle/>
          <a:p>
            <a:pPr marL="0" indent="0">
              <a:buNone/>
            </a:pPr>
            <a:r>
              <a:rPr lang="es-ES_tradnl" b="1" noProof="0" dirty="0">
                <a:sym typeface="Calibri"/>
              </a:rPr>
              <a:t>EXPLICAR:</a:t>
            </a:r>
            <a:endParaRPr lang="es-ES_tradnl" noProof="0" dirty="0">
              <a:sym typeface="Calibri"/>
            </a:endParaRPr>
          </a:p>
          <a:p>
            <a:r>
              <a:rPr lang="es-ES_tradnl" i="1" noProof="0" dirty="0">
                <a:sym typeface="Calibri"/>
              </a:rPr>
              <a:t>Durante este módulo, nuestra agenda seguirá los pasos de la gestión de casos, con algunas sesiones específicas centradas en aspectos del cuidado alternativo y la búsqueda y reunificación familiares con más detalle</a:t>
            </a:r>
          </a:p>
          <a:p>
            <a:r>
              <a:rPr lang="es-ES_tradnl" i="1" noProof="0" dirty="0">
                <a:sym typeface="Calibri"/>
              </a:rPr>
              <a:t>Aunque esta formación seguirá los pasos de la gestión de casos en un orden específico, la realidad puede no ser siempre tan lineal:</a:t>
            </a:r>
          </a:p>
          <a:p>
            <a:pPr lvl="1"/>
            <a:r>
              <a:rPr lang="es-ES_tradnl" i="1" noProof="0" dirty="0">
                <a:sym typeface="Calibri"/>
              </a:rPr>
              <a:t>podemos avanzar y retroceder entre diferentes etapas</a:t>
            </a:r>
          </a:p>
          <a:p>
            <a:pPr lvl="1"/>
            <a:r>
              <a:rPr lang="es-ES_tradnl" i="1" noProof="0" dirty="0">
                <a:sym typeface="Calibri"/>
              </a:rPr>
              <a:t>las cosas no siempre suceden en el momento que esperamos </a:t>
            </a:r>
          </a:p>
          <a:p>
            <a:pPr lvl="1"/>
            <a:r>
              <a:rPr lang="es-ES_tradnl" i="1" noProof="0" dirty="0">
                <a:sym typeface="Calibri"/>
              </a:rPr>
              <a:t>tenerlo en cuenta a lo largo de las sesiones </a:t>
            </a:r>
            <a:endParaRPr lang="es-ES_tradnl" i="1" noProof="0" dirty="0"/>
          </a:p>
          <a:p>
            <a:r>
              <a:rPr lang="es-ES_tradnl" noProof="0" dirty="0">
                <a:sym typeface="Calibri"/>
              </a:rPr>
              <a:t>Presente el contenido de la diapositiva</a:t>
            </a:r>
            <a:endParaRPr lang="es-ES_tradnl" noProof="0" dirty="0"/>
          </a:p>
          <a:p>
            <a:endParaRPr lang="es-ES_tradnl" noProof="0" dirty="0">
              <a:sym typeface="Calibri"/>
            </a:endParaRPr>
          </a:p>
        </p:txBody>
      </p:sp>
      <p:sp>
        <p:nvSpPr>
          <p:cNvPr id="4" name="Slide Image Placeholder 3">
            <a:extLst>
              <a:ext uri="{FF2B5EF4-FFF2-40B4-BE49-F238E27FC236}">
                <a16:creationId xmlns:a16="http://schemas.microsoft.com/office/drawing/2014/main" id="{9180F485-9135-76BD-B60E-8BBCB052CF1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9C4EBD4-24CF-64FC-D5B2-24D83B5E49B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a:t>
            </a:fld>
            <a:endParaRPr lang="en-US" sz="1200" dirty="0">
              <a:latin typeface="+mn-lt"/>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228600" indent="-228600">
              <a:buFont typeface="+mj-lt"/>
              <a:buAutoNum type="arabicPeriod" startAt="6"/>
            </a:pPr>
            <a:r>
              <a:rPr lang="es-ES_tradnl" b="1" i="1" noProof="0" dirty="0">
                <a:sym typeface="Calibri"/>
              </a:rPr>
              <a:t>Las/os menores separados no necesitan que se localice a su familia, ya que viven con miembros de su núcleo familiar extenso</a:t>
            </a:r>
          </a:p>
          <a:p>
            <a:pPr lvl="1"/>
            <a:r>
              <a:rPr lang="es-ES_tradnl" noProof="0" dirty="0">
                <a:sym typeface="Calibri"/>
              </a:rPr>
              <a:t>FALSO. Por lo general, las/os menores separados también necesitan ser localizados si se desconoce el paradero de sus padres o de su cuidador principal</a:t>
            </a:r>
          </a:p>
          <a:p>
            <a:pPr lvl="1"/>
            <a:r>
              <a:rPr lang="es-ES_tradnl" noProof="0" dirty="0">
                <a:sym typeface="Calibri"/>
              </a:rPr>
              <a:t>Las necesidades de búsqueda y su urgencia dependen de las circunstancias de cada menor, que deben evaluarse caso por caso</a:t>
            </a:r>
            <a:endParaRPr lang="es-ES_tradnl" noProof="0" dirty="0"/>
          </a:p>
          <a:p>
            <a:pPr marL="228600" indent="-228600">
              <a:buFont typeface="+mj-lt"/>
              <a:buAutoNum type="arabicPeriod" startAt="6"/>
            </a:pPr>
            <a:r>
              <a:rPr lang="es-ES_tradnl" b="1" i="1" noProof="0" dirty="0">
                <a:sym typeface="Calibri"/>
              </a:rPr>
              <a:t>Los asistentes sociales, el personal de búsqueda, el CICR, el ACNUR y otros agentes pueden participar en la búsqueda de familiares</a:t>
            </a:r>
          </a:p>
          <a:p>
            <a:pPr lvl="1"/>
            <a:r>
              <a:rPr lang="es-ES_tradnl" noProof="0" dirty="0">
                <a:sym typeface="Calibri"/>
              </a:rPr>
              <a:t>VERDADERO. Los asistentes sociales y/o el personal de búsqueda, las ONG nacionales o internacionales implicadas en la protección de la infancia, pueden desempeñar un rol vital en la BRF, incluida la BRF transfronteriza</a:t>
            </a:r>
          </a:p>
          <a:p>
            <a:pPr lvl="1"/>
            <a:r>
              <a:rPr lang="es-ES_tradnl" noProof="0" dirty="0">
                <a:sym typeface="Calibri"/>
              </a:rPr>
              <a:t>Esto es así siempre y cuando las intervenciones de BRF se pongan de acuerdo y se coordinen de forma estrecha con todos los agentes implicados</a:t>
            </a:r>
            <a:endParaRPr lang="es-ES_tradnl" noProof="0" dirty="0"/>
          </a:p>
          <a:p>
            <a:pPr marL="228600" indent="-228600">
              <a:buFont typeface="+mj-lt"/>
              <a:buAutoNum type="arabicPeriod" startAt="6"/>
            </a:pPr>
            <a:r>
              <a:rPr lang="es-ES_tradnl" b="1" i="1" noProof="0" dirty="0">
                <a:sym typeface="Calibri"/>
              </a:rPr>
              <a:t>Por lo general, la reunificación familiar en la fase más temprana posible es la mejor solución para apoyar la seguridad, la protección y el bienestar del menor</a:t>
            </a:r>
          </a:p>
          <a:p>
            <a:pPr lvl="1"/>
            <a:r>
              <a:rPr lang="es-ES_tradnl" noProof="0" dirty="0">
                <a:sym typeface="Calibri"/>
              </a:rPr>
              <a:t>VERDADERO</a:t>
            </a:r>
          </a:p>
          <a:p>
            <a:pPr marL="228600" indent="-228600">
              <a:buFont typeface="+mj-lt"/>
              <a:buAutoNum type="arabicPeriod" startAt="6"/>
            </a:pPr>
            <a:r>
              <a:rPr lang="es-ES_tradnl" b="1" i="1" noProof="0" dirty="0">
                <a:sym typeface="Calibri"/>
              </a:rPr>
              <a:t>Si es necesario retrasar la reunificación familiar, por ejemplo, por motivos de seguridad, las labores de búsqueda pueden llevarse a cabo en una fase posterior</a:t>
            </a:r>
          </a:p>
          <a:p>
            <a:pPr lvl="1"/>
            <a:r>
              <a:rPr lang="es-ES_tradnl" noProof="0" dirty="0">
                <a:sym typeface="Calibri"/>
              </a:rPr>
              <a:t>FALSO. Se debe permitir a las/os menores y a las familias restablecer y mantener el contacto con su familia cuando ello redunde en el interés superior del menor y, por lo tanto, la búsqueda es necesaria, siempre que sea factible</a:t>
            </a:r>
            <a:endParaRPr lang="es-ES_tradnl" noProof="0" dirty="0"/>
          </a:p>
          <a:p>
            <a:pPr marL="228600" indent="-228600">
              <a:buFont typeface="+mj-lt"/>
              <a:buAutoNum type="arabicPeriod" startAt="6"/>
            </a:pPr>
            <a:r>
              <a:rPr lang="es-ES_tradnl" b="1" i="1" noProof="0" dirty="0">
                <a:sym typeface="Calibri"/>
              </a:rPr>
              <a:t> La BRF para los UASC es importante, porque las/os menores tienen derecho a vivir con sus familias</a:t>
            </a:r>
          </a:p>
          <a:p>
            <a:pPr lvl="1"/>
            <a:r>
              <a:rPr lang="es-ES_tradnl" noProof="0" dirty="0">
                <a:sym typeface="Calibri"/>
              </a:rPr>
              <a:t>VERDADERO</a:t>
            </a:r>
          </a:p>
          <a:p>
            <a:r>
              <a:rPr lang="es-ES_tradnl" i="1" noProof="0" dirty="0">
                <a:sym typeface="Calibri"/>
              </a:rPr>
              <a:t>En esta sesión aprenderemos más sobre las formas en que se lleva a cabo el rastreo/búsqueda de familiar y cuál es el rol del asistente social en esta actividad</a:t>
            </a:r>
            <a:endParaRPr lang="es-ES_tradnl" i="1" noProof="0" dirty="0"/>
          </a:p>
          <a:p>
            <a:pPr marL="228600" indent="-228600">
              <a:buFont typeface="+mj-lt"/>
              <a:buAutoNum type="arabicPeriod"/>
            </a:pPr>
            <a:endParaRPr lang="es-ES_tradnl" noProof="0" dirty="0">
              <a:sym typeface="Calibri"/>
            </a:endParaRPr>
          </a:p>
          <a:p>
            <a:endParaRPr lang="es-ES_tradnl" noProof="0" dirty="0">
              <a:sym typeface="Calibri"/>
            </a:endParaRPr>
          </a:p>
        </p:txBody>
      </p:sp>
      <p:sp>
        <p:nvSpPr>
          <p:cNvPr id="2" name="Google Shape;725;p48:notes">
            <a:extLst>
              <a:ext uri="{FF2B5EF4-FFF2-40B4-BE49-F238E27FC236}">
                <a16:creationId xmlns:a16="http://schemas.microsoft.com/office/drawing/2014/main" id="{F4908D8A-5925-09BE-B578-F8DA2DA18F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80</a:t>
            </a:fld>
            <a:endParaRPr lang="en-US" sz="1200" dirty="0">
              <a:latin typeface="+mn-lt"/>
            </a:endParaRPr>
          </a:p>
        </p:txBody>
      </p:sp>
    </p:spTree>
    <p:extLst>
      <p:ext uri="{BB962C8B-B14F-4D97-AF65-F5344CB8AC3E}">
        <p14:creationId xmlns:p14="http://schemas.microsoft.com/office/powerpoint/2010/main" val="41544911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8" name="Google Shape;1168;p60: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 </a:t>
            </a:r>
            <a:endParaRPr lang="es-ES_tradnl" noProof="0" dirty="0"/>
          </a:p>
          <a:p>
            <a:r>
              <a:rPr lang="es-ES_tradnl" i="1" noProof="0" dirty="0">
                <a:sym typeface="Calibri"/>
              </a:rPr>
              <a:t>En algunos contextos, las necesidades de BRF pueden ser muy diferentes, ya que los avances de la tecnología moderna permiten que:</a:t>
            </a:r>
          </a:p>
          <a:p>
            <a:pPr lvl="1"/>
            <a:r>
              <a:rPr lang="es-ES_tradnl" i="1" noProof="0" dirty="0">
                <a:sym typeface="Calibri"/>
              </a:rPr>
              <a:t>las/os menores y las familias pueden mantenerse mejor en contacto a través de WhatsApp y otras aplicaciones de mensajería y redes sociales</a:t>
            </a:r>
          </a:p>
          <a:p>
            <a:pPr lvl="1"/>
            <a:r>
              <a:rPr lang="es-ES_tradnl" i="1" noProof="0" dirty="0">
                <a:sym typeface="Calibri"/>
              </a:rPr>
              <a:t>en este caso, puede hacerse más énfasis en ayudar a las/os menores y a las familias a mantener el contacto (por ejemplo, mediante el acceso a los datos) y en apoyar la reunificación (por ejemplo, cruzando las líneas o las fronteras, junto con los actores pertinentes, como el CICR o el ACNUR) que en la búsqueda</a:t>
            </a:r>
          </a:p>
          <a:p>
            <a:r>
              <a:rPr lang="es-ES_tradnl" i="1" noProof="0" dirty="0">
                <a:sym typeface="Calibri"/>
              </a:rPr>
              <a:t>Es muy importante gestionar desde el principio las expectativas de las/os menores y las familias en cuanto a la probabilidad de éxito de la búsqueda y reunificación familiares </a:t>
            </a:r>
            <a:endParaRPr lang="es-ES_tradnl" i="1" noProof="0" dirty="0"/>
          </a:p>
        </p:txBody>
      </p:sp>
      <p:sp>
        <p:nvSpPr>
          <p:cNvPr id="3" name="Slide Image Placeholder 2">
            <a:extLst>
              <a:ext uri="{FF2B5EF4-FFF2-40B4-BE49-F238E27FC236}">
                <a16:creationId xmlns:a16="http://schemas.microsoft.com/office/drawing/2014/main" id="{3C7BFD29-D566-D689-00A8-946BE1A5887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A5EC283-22E1-E738-4AE3-1E7512D7B59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81</a:t>
            </a:fld>
            <a:endParaRPr lang="en-US" sz="1200" dirty="0">
              <a:latin typeface="+mn-lt"/>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5" name="Google Shape;1175;p61: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Adaptar la diapositiva de acuerdo con el rol y funciones de los/as asistentes sociales en BRF en ese contexto </a:t>
            </a:r>
            <a:endParaRPr lang="es-ES_tradnl" noProof="0" dirty="0"/>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sym typeface="Calibri"/>
              </a:rPr>
              <a:t>EXPLICAR:</a:t>
            </a:r>
          </a:p>
          <a:p>
            <a:r>
              <a:rPr lang="es-ES_tradnl" i="1" noProof="0" dirty="0">
                <a:sym typeface="Calibri"/>
              </a:rPr>
              <a:t>El asistente social debe ser realista con las familias y las/os menores sobre lo que pueden esperar en cuanto a los resultados y los plazos de la búsqueda, y evitar crear falsas expectativas</a:t>
            </a:r>
            <a:endParaRPr lang="es-ES_tradnl" i="1" noProof="0" dirty="0"/>
          </a:p>
          <a:p>
            <a:r>
              <a:rPr lang="es-ES_tradnl" i="1" noProof="0" dirty="0">
                <a:sym typeface="Calibri"/>
              </a:rPr>
              <a:t>Las necesidades y actividades de seguimiento deben incluirse en el plan de caso y priorizarse en función de la urgencia y la probabilidad de éxito</a:t>
            </a:r>
            <a:endParaRPr lang="es-ES_tradnl" i="1" noProof="0" dirty="0"/>
          </a:p>
          <a:p>
            <a:r>
              <a:rPr lang="es-ES_tradnl" i="1" noProof="0" dirty="0">
                <a:sym typeface="Calibri"/>
              </a:rPr>
              <a:t>El asistente social debe informar de forma periódica a las/os menores y a las familias de los resultados de las actividades de búsqueda y de los siguientes pasos</a:t>
            </a:r>
            <a:endParaRPr lang="es-ES_tradnl" i="1" noProof="0" dirty="0"/>
          </a:p>
          <a:p>
            <a:r>
              <a:rPr lang="es-ES_tradnl" noProof="0" dirty="0">
                <a:sym typeface="Calibri"/>
              </a:rPr>
              <a:t>Explicar qué actores proporcionan apoyo para la BRF en nuestro contexto y el rol de los asistentes sociales. (por ejemplo, en contextos de conflicto o guerra, el CICR puede desempeñar un rol principal)</a:t>
            </a:r>
            <a:endParaRPr lang="es-ES_tradnl" noProof="0" dirty="0"/>
          </a:p>
          <a:p>
            <a:r>
              <a:rPr lang="es-ES_tradnl" i="1" noProof="0" dirty="0">
                <a:sym typeface="Calibri"/>
              </a:rPr>
              <a:t>Preguntar: ¿sabe qué miembros de la familia deben ser rastreados?</a:t>
            </a:r>
          </a:p>
          <a:p>
            <a:pPr lvl="1"/>
            <a:r>
              <a:rPr lang="es-ES_tradnl" i="1" noProof="0" dirty="0">
                <a:sym typeface="Calibri"/>
              </a:rPr>
              <a:t>El asistente social debe evaluar los deseos del menor en cuanto a qué miembro o miembros de la familia deben ser localizados en su interés superior, así como la calidad de las relaciones y el vínculo emocional del menor con los miembros de su familia antes de la separación</a:t>
            </a:r>
          </a:p>
          <a:p>
            <a:pPr lvl="1"/>
            <a:r>
              <a:rPr lang="es-ES_tradnl" i="1" noProof="0" dirty="0">
                <a:sym typeface="Calibri"/>
              </a:rPr>
              <a:t>Pueden pedirle al menor que por ejemplo describa sus relaciones con distintos miembros de la familia y/o un día de su vida y sus actividades cotidianas antes de la separación; con qué miembros de la familia pasaba más tiempo, a quién acudía en busca de ayuda y cómo lo vivía</a:t>
            </a:r>
          </a:p>
          <a:p>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74E62684-9A86-5FA6-744E-41CDB8805BB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4DFB3FF-0959-AE0A-ED41-8AA5ADA3CE6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82</a:t>
            </a:fld>
            <a:endParaRPr lang="en-US" sz="1200" dirty="0">
              <a:latin typeface="+mn-lt"/>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DEBATE GENERAL</a:t>
            </a:r>
          </a:p>
          <a:p>
            <a:r>
              <a:rPr lang="es-ES_tradnl" i="1" noProof="0" dirty="0">
                <a:sym typeface="Calibri"/>
              </a:rPr>
              <a:t>Vamos a examinar los mismos casos prácticos que analizamos en el módulo 1 </a:t>
            </a:r>
          </a:p>
          <a:p>
            <a:r>
              <a:rPr lang="es-ES_tradnl" i="1" noProof="0" dirty="0">
                <a:sym typeface="Calibri"/>
              </a:rPr>
              <a:t>Reflexionar sobre los casos 1 y 4 (</a:t>
            </a:r>
            <a:r>
              <a:rPr lang="es-ES_tradnl" i="1" noProof="0" dirty="0" err="1">
                <a:sym typeface="Calibri"/>
              </a:rPr>
              <a:t>Hashim</a:t>
            </a:r>
            <a:r>
              <a:rPr lang="es-ES_tradnl" i="1" noProof="0" dirty="0">
                <a:sym typeface="Calibri"/>
              </a:rPr>
              <a:t> y </a:t>
            </a:r>
            <a:r>
              <a:rPr lang="es-ES_tradnl" i="1" noProof="0" dirty="0" err="1">
                <a:sym typeface="Calibri"/>
              </a:rPr>
              <a:t>Bienvenu</a:t>
            </a:r>
            <a:r>
              <a:rPr lang="es-ES_tradnl" i="1" noProof="0" dirty="0">
                <a:sym typeface="Calibri"/>
              </a:rPr>
              <a:t>) en </a:t>
            </a:r>
            <a:r>
              <a:rPr lang="es-ES_tradnl" b="1" i="1" noProof="0" dirty="0">
                <a:sym typeface="Calibri"/>
              </a:rPr>
              <a:t>la página 5-6 del Cuaderno de ejercicios del Módulo 1 </a:t>
            </a:r>
          </a:p>
          <a:p>
            <a:r>
              <a:rPr lang="es-ES_tradnl" i="1" noProof="0" dirty="0">
                <a:sym typeface="Calibri"/>
              </a:rPr>
              <a:t>En estos casos prácticos, ¿qué tan buena es la relación del menor con los distintos miembros de su familia? </a:t>
            </a:r>
          </a:p>
          <a:p>
            <a:pPr lvl="1"/>
            <a:r>
              <a:rPr lang="es-ES_tradnl" i="1" noProof="0" dirty="0">
                <a:sym typeface="Calibri"/>
              </a:rPr>
              <a:t>¿Qué información adicional necesitaríamos para comprender mejor los vínculos familiares y la calidad de la relación?</a:t>
            </a:r>
          </a:p>
          <a:p>
            <a:pPr marL="0" indent="0">
              <a:buNone/>
            </a:pPr>
            <a:endParaRPr lang="es-ES_tradnl" i="1" noProof="0" dirty="0">
              <a:sym typeface="Calibri"/>
            </a:endParaRPr>
          </a:p>
          <a:p>
            <a:pPr marL="0" indent="0">
              <a:buNone/>
            </a:pPr>
            <a:r>
              <a:rPr lang="es-ES_tradnl" b="1" noProof="0" dirty="0">
                <a:sym typeface="Calibri"/>
              </a:rPr>
              <a:t>EXPLICAR:</a:t>
            </a:r>
          </a:p>
          <a:p>
            <a:r>
              <a:rPr lang="es-ES_tradnl" i="1" noProof="0" dirty="0">
                <a:sym typeface="Calibri"/>
              </a:rPr>
              <a:t>En principio, la documentación de la información de rastreo debe realizarse lo antes posible con el objetivo de iniciar la búsqueda de forma inmediata: </a:t>
            </a:r>
          </a:p>
          <a:p>
            <a:pPr lvl="1"/>
            <a:r>
              <a:rPr lang="es-ES_tradnl" i="1" noProof="0" dirty="0">
                <a:sym typeface="Calibri"/>
              </a:rPr>
              <a:t>en la práctica, es más probable que la información sea revelada a lo largo del proceso y después de varias visitas de seguimiento </a:t>
            </a:r>
          </a:p>
          <a:p>
            <a:pPr lvl="1"/>
            <a:r>
              <a:rPr lang="es-ES_tradnl" i="1" noProof="0" dirty="0">
                <a:sym typeface="Calibri"/>
              </a:rPr>
              <a:t>el historial de acciones de búsqueda/rastreo debe registrarse en el Formulario de historial de acciones de rastreo del CPIMS</a:t>
            </a:r>
          </a:p>
          <a:p>
            <a:pPr lvl="1"/>
            <a:r>
              <a:rPr lang="es-ES_tradnl" noProof="0" dirty="0">
                <a:sym typeface="Calibri"/>
              </a:rPr>
              <a:t>repasar </a:t>
            </a:r>
            <a:r>
              <a:rPr lang="es-ES_tradnl" b="1" noProof="0" dirty="0">
                <a:sym typeface="Calibri"/>
              </a:rPr>
              <a:t>la página 63 del Cuaderno de ejercicios: Formulario de historial de acciones de búsqueda/rastreo </a:t>
            </a:r>
            <a:r>
              <a:rPr lang="es-ES_tradnl" noProof="0" dirty="0">
                <a:sym typeface="Calibri"/>
              </a:rPr>
              <a:t>con los participantes</a:t>
            </a:r>
          </a:p>
          <a:p>
            <a:r>
              <a:rPr lang="es-ES_tradnl" i="1" noProof="0" dirty="0">
                <a:sym typeface="Calibri"/>
              </a:rPr>
              <a:t>Las familias pueden verse separadas por grandes distancias, incluyendo las fronteras nacionales:</a:t>
            </a:r>
          </a:p>
          <a:p>
            <a:pPr lvl="1"/>
            <a:r>
              <a:rPr lang="es-ES_tradnl" i="1" noProof="0" dirty="0">
                <a:sym typeface="Calibri"/>
              </a:rPr>
              <a:t>¿qué medidas podrían tomar los asistentes sociales para intentar localizar a los miembros de la familia? </a:t>
            </a:r>
          </a:p>
          <a:p>
            <a:pPr lvl="1"/>
            <a:r>
              <a:rPr lang="es-ES_tradnl" i="1" noProof="0" dirty="0">
                <a:sym typeface="Calibri"/>
              </a:rPr>
              <a:t>¿qué ejemplos tenemos de los diferentes métodos de rastreo? </a:t>
            </a:r>
          </a:p>
          <a:p>
            <a:pPr lvl="1"/>
            <a:r>
              <a:rPr lang="es-ES_tradnl" i="1" noProof="0" dirty="0">
                <a:sym typeface="Calibri"/>
              </a:rPr>
              <a:t>existen diferentes métodos de rastreo, en función de la escala y la naturaleza de las necesidades de rastreo y de los recursos disponibles  </a:t>
            </a:r>
          </a:p>
          <a:p>
            <a:pPr lvl="1"/>
            <a:r>
              <a:rPr lang="es-ES_tradnl" noProof="0" dirty="0">
                <a:sym typeface="Calibri"/>
              </a:rPr>
              <a:t>repasar </a:t>
            </a:r>
            <a:r>
              <a:rPr lang="es-ES_tradnl" b="1" noProof="0" dirty="0">
                <a:sym typeface="Calibri"/>
              </a:rPr>
              <a:t>la página 64 del Cuaderno de ejercicios: Búsqueda de familiares - Ejemplos de métodos de rastreo </a:t>
            </a:r>
            <a:r>
              <a:rPr lang="es-ES_tradnl" noProof="0" dirty="0">
                <a:sym typeface="Calibri"/>
              </a:rPr>
              <a:t>con los participantes</a:t>
            </a:r>
            <a:endParaRPr lang="es-ES_tradnl" b="1" noProof="0" dirty="0">
              <a:sym typeface="Calibri"/>
            </a:endParaRPr>
          </a:p>
          <a:p>
            <a:r>
              <a:rPr lang="es-ES_tradnl" i="1" noProof="0" dirty="0">
                <a:sym typeface="Calibri"/>
              </a:rPr>
              <a:t>Cuando los asistentes sociales participen en la BRF (transfronteriza), podrán emprender directamente actividades de búsqueda utilizando los siguientes métodos, cuando sea apropiado y seguro: </a:t>
            </a:r>
          </a:p>
          <a:p>
            <a:pPr lvl="1"/>
            <a:r>
              <a:rPr lang="es-ES_tradnl" i="1" noProof="0" dirty="0">
                <a:sym typeface="Calibri"/>
              </a:rPr>
              <a:t>rastreo caso por caso (obtención de información mediante el seguimiento de familiares y miembros de la comunidad)</a:t>
            </a:r>
            <a:endParaRPr lang="es-ES_tradnl" i="1" noProof="0" dirty="0"/>
          </a:p>
          <a:p>
            <a:pPr lvl="1"/>
            <a:r>
              <a:rPr lang="es-ES_tradnl" i="1" noProof="0" dirty="0">
                <a:sym typeface="Calibri"/>
              </a:rPr>
              <a:t>rastreo fotográfico (intercambio de fotografías, participación de las comunidades, etc.)</a:t>
            </a:r>
            <a:endParaRPr lang="es-ES_tradnl" i="1" noProof="0" dirty="0"/>
          </a:p>
          <a:p>
            <a:pPr lvl="1"/>
            <a:r>
              <a:rPr lang="es-ES_tradnl" i="1" noProof="0" dirty="0">
                <a:sym typeface="Calibri"/>
              </a:rPr>
              <a:t>rastreo por radio (por ejemplo, mensajes en la radio sobre el rastreo de familias y menores)</a:t>
            </a:r>
            <a:endParaRPr lang="es-ES_tradnl" i="1" noProof="0" dirty="0"/>
          </a:p>
          <a:p>
            <a:pPr lvl="1"/>
            <a:r>
              <a:rPr lang="es-ES_tradnl" i="1" noProof="0" dirty="0">
                <a:sym typeface="Calibri"/>
              </a:rPr>
              <a:t>publicar información (por ejemplo, en periódicos y/o televisión u otros medios de comunicación)</a:t>
            </a:r>
            <a:endParaRPr lang="es-ES_tradnl" i="1" noProof="0" dirty="0"/>
          </a:p>
          <a:p>
            <a:pPr lvl="1"/>
            <a:r>
              <a:rPr lang="es-ES_tradnl" i="1" noProof="0" dirty="0">
                <a:sym typeface="Calibri"/>
              </a:rPr>
              <a:t>visitas de ”verificación” (las/os menores pueden visitar su lugar de origen con el apoyo y la compañía de los asistentes sociales para ver si recuerdan o reconocen a personas u otros elementos importantes y/o las personas de la comunidad pueden reconocerlos/as) </a:t>
            </a:r>
          </a:p>
          <a:p>
            <a:endParaRPr lang="es-ES_tradnl" noProof="0" dirty="0">
              <a:sym typeface="Calibri"/>
            </a:endParaRPr>
          </a:p>
        </p:txBody>
      </p:sp>
      <p:sp>
        <p:nvSpPr>
          <p:cNvPr id="2" name="Google Shape;725;p48:notes">
            <a:extLst>
              <a:ext uri="{FF2B5EF4-FFF2-40B4-BE49-F238E27FC236}">
                <a16:creationId xmlns:a16="http://schemas.microsoft.com/office/drawing/2014/main" id="{CC489F0D-B8F4-907B-1A5E-7114140E109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83</a:t>
            </a:fld>
            <a:endParaRPr lang="en-US" sz="1200" dirty="0">
              <a:latin typeface="+mn-lt"/>
            </a:endParaRPr>
          </a:p>
        </p:txBody>
      </p:sp>
    </p:spTree>
    <p:extLst>
      <p:ext uri="{BB962C8B-B14F-4D97-AF65-F5344CB8AC3E}">
        <p14:creationId xmlns:p14="http://schemas.microsoft.com/office/powerpoint/2010/main" val="245539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5" name="Google Shape;1205;p62:notes"/>
          <p:cNvSpPr txBox="1">
            <a:spLocks noGrp="1"/>
          </p:cNvSpPr>
          <p:nvPr>
            <p:ph type="body" idx="1"/>
          </p:nvPr>
        </p:nvSpPr>
        <p:spPr/>
        <p:txBody>
          <a:bodyPr/>
          <a:lstStyle/>
          <a:p>
            <a:pPr marL="0" indent="0">
              <a:buNone/>
            </a:pPr>
            <a:r>
              <a:rPr lang="es-ES_tradnl" b="1" noProof="0" dirty="0">
                <a:sym typeface="Calibri"/>
              </a:rPr>
              <a:t>ACTIVIDAD EN GRUPO (15 minutos)</a:t>
            </a:r>
          </a:p>
          <a:p>
            <a:r>
              <a:rPr lang="es-ES_tradnl" noProof="0" dirty="0">
                <a:sym typeface="Calibri"/>
              </a:rPr>
              <a:t>Dividir a los participantes en 5 grupos</a:t>
            </a:r>
          </a:p>
          <a:p>
            <a:r>
              <a:rPr lang="es-ES_tradnl" noProof="0" dirty="0">
                <a:sym typeface="Calibri"/>
              </a:rPr>
              <a:t>Asignar 1 escenario a cada uno en </a:t>
            </a:r>
            <a:r>
              <a:rPr lang="es-ES_tradnl" b="1" noProof="0" dirty="0">
                <a:sym typeface="Calibri"/>
              </a:rPr>
              <a:t>Cuadernos de trabajo página 65-67: Escenarios de seguimiento familiar</a:t>
            </a:r>
          </a:p>
          <a:p>
            <a:pPr lvl="1"/>
            <a:r>
              <a:rPr lang="es-ES_tradnl" noProof="0" dirty="0">
                <a:sym typeface="Calibri"/>
              </a:rPr>
              <a:t>El cuaderno de trabajo del participante contiene 6 escenarios. El facilitador puede asignar a cada grupo un escenario diferente, o puede asignar el mismo escenario a todos los grupos para ahorrar tiempo, si es necesario</a:t>
            </a:r>
          </a:p>
          <a:p>
            <a:r>
              <a:rPr lang="es-ES_tradnl" i="1" noProof="0" dirty="0">
                <a:sym typeface="Calibri"/>
              </a:rPr>
              <a:t>Responder a las preguntas de la sección correspondiente en los cuadernos de trabajo</a:t>
            </a:r>
            <a:endParaRPr lang="es-ES_tradnl" noProof="0" dirty="0"/>
          </a:p>
          <a:p>
            <a:pPr marL="0" indent="0">
              <a:buNone/>
            </a:pPr>
            <a:endParaRPr lang="es-ES_tradnl" noProof="0" dirty="0">
              <a:sym typeface="Calibri"/>
            </a:endParaRPr>
          </a:p>
          <a:p>
            <a:pPr marL="0" indent="0">
              <a:buNone/>
            </a:pPr>
            <a:r>
              <a:rPr lang="es-ES_tradnl" b="1" noProof="0" dirty="0">
                <a:sym typeface="Calibri"/>
              </a:rPr>
              <a:t>DEBATE GENERAL (20 minutos)</a:t>
            </a:r>
          </a:p>
          <a:p>
            <a:r>
              <a:rPr lang="es-ES_tradnl" noProof="0" dirty="0">
                <a:sym typeface="Calibri"/>
              </a:rPr>
              <a:t>Pedir a cada grupo que comparta su hipótesis y respuestas, por turnos</a:t>
            </a:r>
          </a:p>
          <a:p>
            <a:r>
              <a:rPr lang="es-ES_tradnl" noProof="0" dirty="0">
                <a:sym typeface="Calibri"/>
              </a:rPr>
              <a:t>Permitir que los otros grupos contribuyan después si tienen información adicional</a:t>
            </a:r>
          </a:p>
          <a:p>
            <a:r>
              <a:rPr lang="es-ES_tradnl" noProof="0" dirty="0">
                <a:sym typeface="Calibri"/>
              </a:rPr>
              <a:t>Complementarlo con las respuestas de las páginas siguientes</a:t>
            </a:r>
            <a:endParaRPr lang="es-ES_tradnl" noProof="0" dirty="0"/>
          </a:p>
          <a:p>
            <a:pPr marL="0" indent="0">
              <a:buNone/>
            </a:pPr>
            <a:endParaRPr lang="es-ES_tradnl" noProof="0" dirty="0">
              <a:sym typeface="Calibri"/>
            </a:endParaRPr>
          </a:p>
          <a:p>
            <a:pPr marL="0" indent="0">
              <a:buNone/>
            </a:pPr>
            <a:r>
              <a:rPr lang="es-ES_tradnl" b="1" noProof="0" dirty="0">
                <a:sym typeface="Calibri"/>
              </a:rPr>
              <a:t>EXPLICAR:</a:t>
            </a:r>
          </a:p>
          <a:p>
            <a:r>
              <a:rPr lang="es-ES_tradnl" i="1" noProof="0" dirty="0">
                <a:sym typeface="Calibri"/>
              </a:rPr>
              <a:t>Si hay un gran número de UASC que necesitan ser localizados:</a:t>
            </a:r>
          </a:p>
          <a:p>
            <a:pPr lvl="1"/>
            <a:r>
              <a:rPr lang="es-ES_tradnl" i="1" noProof="0" dirty="0">
                <a:sym typeface="Calibri"/>
              </a:rPr>
              <a:t>se debe dar prioridad a los niños y niñas menores de 5 años, a los que estén solos/as o a los que vivan en hogares encabezados por menores</a:t>
            </a:r>
          </a:p>
          <a:p>
            <a:pPr lvl="1"/>
            <a:r>
              <a:rPr lang="es-ES_tradnl" i="1" noProof="0" dirty="0">
                <a:sym typeface="Calibri"/>
              </a:rPr>
              <a:t>otras/os menores extremadamente vulnerables y que requieran una rápida reunificación familiar deben ser priorizados caso por caso </a:t>
            </a:r>
          </a:p>
          <a:p>
            <a:pPr lvl="1"/>
            <a:r>
              <a:rPr lang="es-ES_tradnl" i="1" noProof="0" dirty="0">
                <a:sym typeface="Calibri"/>
              </a:rPr>
              <a:t>no asumir que la búsqueda de menores separadas/os es menos prioritaria porque viven con miembros de su familia (núcleo extenso)</a:t>
            </a:r>
          </a:p>
          <a:p>
            <a:r>
              <a:rPr lang="es-ES_tradnl" i="1" noProof="0" dirty="0">
                <a:sym typeface="Calibri"/>
              </a:rPr>
              <a:t>Se deben hacer esfuerzos para la búsqueda de familiares, incluso en contextos en los que resulta difícil, ya que las/os menores y las familias:</a:t>
            </a:r>
          </a:p>
          <a:p>
            <a:pPr lvl="1"/>
            <a:r>
              <a:rPr lang="es-ES_tradnl" i="1" noProof="0" dirty="0">
                <a:sym typeface="Calibri"/>
              </a:rPr>
              <a:t>tienen derecho a vivir juntos </a:t>
            </a:r>
          </a:p>
          <a:p>
            <a:pPr lvl="1"/>
            <a:r>
              <a:rPr lang="es-ES_tradnl" i="1" noProof="0" dirty="0">
                <a:sym typeface="Calibri"/>
              </a:rPr>
              <a:t>necesitan saber que se ha hecho todo lo posible para facilitar las cosas, aunque los resultados no sean los esperados</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96275B33-7062-5666-3D68-E516D040833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F0D18E0-8696-9193-F004-D6892187BBA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84</a:t>
            </a:fld>
            <a:endParaRPr lang="en-US" sz="1200" dirty="0">
              <a:latin typeface="+mn-lt"/>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s-ES_tradnl" i="1" noProof="0" dirty="0">
                <a:sym typeface="Calibri"/>
              </a:rPr>
              <a:t>Asimismo, los asistentes sociales deben ser realistas en cuanto a las expectativas al hablar con las/os menores y las familias</a:t>
            </a:r>
          </a:p>
          <a:p>
            <a:r>
              <a:rPr lang="es-ES_tradnl" i="1" noProof="0" dirty="0">
                <a:sym typeface="Calibri"/>
              </a:rPr>
              <a:t>Recordemos siempre revisar periódicamente los casos y hacer un seguimiento de las actividades/acciones de búsqueda/rastreo: </a:t>
            </a:r>
          </a:p>
          <a:p>
            <a:pPr lvl="1"/>
            <a:r>
              <a:rPr lang="es-ES_tradnl" i="1" noProof="0" dirty="0">
                <a:sym typeface="Calibri"/>
              </a:rPr>
              <a:t>el rastreo no suele ser un acontecimiento aislado; los esfuerzos deben renovarse a lo largo de distintos periodos de tiempo para maximizar los posibles resultados exitosos del rastreo</a:t>
            </a:r>
          </a:p>
          <a:p>
            <a:pPr lvl="1"/>
            <a:r>
              <a:rPr lang="es-ES_tradnl" i="1" noProof="0" dirty="0">
                <a:sym typeface="Calibri"/>
              </a:rPr>
              <a:t>las/os menores deben ser informado de estos esfuerzos y de los progresos realizados</a:t>
            </a:r>
          </a:p>
          <a:p>
            <a:pPr lvl="1"/>
            <a:r>
              <a:rPr lang="es-ES_tradnl" i="1" noProof="0" dirty="0">
                <a:sym typeface="Calibri"/>
              </a:rPr>
              <a:t>la búsqueda no debe abandonarse a menos que hayan fracasado todos los esfuerzos razonables para localizar a los miembros de la familia</a:t>
            </a:r>
          </a:p>
          <a:p>
            <a:pPr lvl="1"/>
            <a:r>
              <a:rPr lang="es-ES_tradnl" i="1" noProof="0" dirty="0">
                <a:sym typeface="Calibri"/>
              </a:rPr>
              <a:t>no debe tomarse ninguna medida que pueda obstaculizar la posible reunificación familiar, como la adopción, el cambio de nombre o el traslado a lugares alejados de la ubicación probable de la familia, hasta que se hayan agotado todos los esfuerzos de búsqueda </a:t>
            </a:r>
            <a:endParaRPr lang="es-ES_tradnl" i="1" noProof="0" dirty="0"/>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sym typeface="Calibri"/>
              </a:rPr>
              <a:t>RESPUESTAS </a:t>
            </a:r>
          </a:p>
          <a:p>
            <a:pPr marL="0" indent="0">
              <a:buNone/>
            </a:pPr>
            <a:r>
              <a:rPr lang="es-ES_tradnl" b="1" noProof="0" dirty="0">
                <a:sym typeface="Calibri"/>
              </a:rPr>
              <a:t>Caso 1 </a:t>
            </a:r>
          </a:p>
          <a:p>
            <a:pPr marL="228600" indent="-228600">
              <a:buFont typeface="+mj-lt"/>
              <a:buAutoNum type="arabicPeriod"/>
            </a:pPr>
            <a:r>
              <a:rPr lang="es-ES_tradnl" noProof="0" dirty="0" err="1">
                <a:sym typeface="Calibri"/>
              </a:rPr>
              <a:t>Hashim</a:t>
            </a:r>
            <a:r>
              <a:rPr lang="es-ES_tradnl" noProof="0" dirty="0">
                <a:sym typeface="Calibri"/>
              </a:rPr>
              <a:t> está en contacto con sus padres y vive con su tío y la familia de este. En este momento, la búsqueda de la familia no es necesaria</a:t>
            </a:r>
          </a:p>
          <a:p>
            <a:pPr marL="228600" indent="-228600">
              <a:buFont typeface="+mj-lt"/>
              <a:buAutoNum type="arabicPeriod"/>
            </a:pPr>
            <a:r>
              <a:rPr lang="es-ES_tradnl" noProof="0" dirty="0">
                <a:sym typeface="Calibri"/>
              </a:rPr>
              <a:t>N.A.</a:t>
            </a:r>
          </a:p>
          <a:p>
            <a:pPr marL="228600" indent="-228600">
              <a:buFont typeface="+mj-lt"/>
              <a:buAutoNum type="arabicPeriod"/>
            </a:pPr>
            <a:r>
              <a:rPr lang="es-ES_tradnl" noProof="0" dirty="0">
                <a:sym typeface="Calibri"/>
              </a:rPr>
              <a:t>Información sobre la situación en el país de origen y si las condiciones pueden ser seguras para el retorno. Verificar si </a:t>
            </a:r>
            <a:r>
              <a:rPr lang="es-ES_tradnl" noProof="0" dirty="0" err="1">
                <a:sym typeface="Calibri"/>
              </a:rPr>
              <a:t>Hashim</a:t>
            </a:r>
            <a:r>
              <a:rPr lang="es-ES_tradnl" noProof="0" dirty="0">
                <a:sym typeface="Calibri"/>
              </a:rPr>
              <a:t> desea reunirse con sus padres y cuándo sería seguro. Dependiendo del tiempo que </a:t>
            </a:r>
            <a:r>
              <a:rPr lang="es-ES_tradnl" noProof="0" dirty="0" err="1">
                <a:sym typeface="Calibri"/>
              </a:rPr>
              <a:t>Hashim</a:t>
            </a:r>
            <a:r>
              <a:rPr lang="es-ES_tradnl" noProof="0" dirty="0">
                <a:sym typeface="Calibri"/>
              </a:rPr>
              <a:t> resida en el país de asilo, deberá planificarse un proceso de DIM </a:t>
            </a:r>
          </a:p>
          <a:p>
            <a:pPr marL="0" indent="0">
              <a:buNone/>
            </a:pPr>
            <a:endParaRPr lang="es-ES_tradnl" b="1" noProof="0" dirty="0">
              <a:sym typeface="Calibri"/>
            </a:endParaRPr>
          </a:p>
          <a:p>
            <a:pPr marL="0" indent="0">
              <a:buNone/>
            </a:pPr>
            <a:r>
              <a:rPr lang="es-ES_tradnl" b="1" noProof="0" dirty="0">
                <a:sym typeface="Calibri"/>
              </a:rPr>
              <a:t>Escenario 2</a:t>
            </a:r>
          </a:p>
          <a:p>
            <a:pPr marL="228600" indent="-228600">
              <a:buFont typeface="+mj-lt"/>
              <a:buAutoNum type="arabicPeriod"/>
            </a:pPr>
            <a:r>
              <a:rPr lang="es-ES_tradnl" noProof="0" dirty="0">
                <a:sym typeface="Calibri"/>
              </a:rPr>
              <a:t>Si es posible y seguro, se debe localizar a los padres de </a:t>
            </a:r>
            <a:r>
              <a:rPr lang="es-ES_tradnl" noProof="0" dirty="0" err="1">
                <a:sym typeface="Calibri"/>
              </a:rPr>
              <a:t>Bennu</a:t>
            </a:r>
            <a:r>
              <a:rPr lang="es-ES_tradnl" noProof="0" dirty="0">
                <a:sym typeface="Calibri"/>
              </a:rPr>
              <a:t> y a su hermano. El objetivo sería permitir a </a:t>
            </a:r>
            <a:r>
              <a:rPr lang="es-ES_tradnl" noProof="0" dirty="0" err="1">
                <a:sym typeface="Calibri"/>
              </a:rPr>
              <a:t>Bennu</a:t>
            </a:r>
            <a:r>
              <a:rPr lang="es-ES_tradnl" noProof="0" dirty="0">
                <a:sym typeface="Calibri"/>
              </a:rPr>
              <a:t> restablecer el contacto con su madre y posiblemente con su padre, si aún vive, y con su hermano </a:t>
            </a:r>
          </a:p>
          <a:p>
            <a:pPr marL="228600" indent="-228600">
              <a:buFont typeface="+mj-lt"/>
              <a:buAutoNum type="arabicPeriod"/>
            </a:pPr>
            <a:r>
              <a:rPr lang="es-ES_tradnl" noProof="0" dirty="0">
                <a:sym typeface="Calibri"/>
              </a:rPr>
              <a:t>La madre y el hermano de </a:t>
            </a:r>
            <a:r>
              <a:rPr lang="es-ES_tradnl" noProof="0" dirty="0" err="1">
                <a:sym typeface="Calibri"/>
              </a:rPr>
              <a:t>Bennu</a:t>
            </a:r>
            <a:r>
              <a:rPr lang="es-ES_tradnl" noProof="0" dirty="0">
                <a:sym typeface="Calibri"/>
              </a:rPr>
              <a:t>. Al parecer, su padre falleció, pero esto debe ser verificado. Rastreo caso por caso, potencialmente rastreo por radio o uso de otros medios, si es seguro, remisión al CICR</a:t>
            </a:r>
          </a:p>
          <a:p>
            <a:pPr marL="228600" indent="-228600">
              <a:buFont typeface="+mj-lt"/>
              <a:buAutoNum type="arabicPeriod"/>
            </a:pPr>
            <a:r>
              <a:rPr lang="es-ES_tradnl" noProof="0" dirty="0">
                <a:sym typeface="Calibri"/>
              </a:rPr>
              <a:t>Información adicional:</a:t>
            </a:r>
          </a:p>
          <a:p>
            <a:pPr lvl="1"/>
            <a:r>
              <a:rPr lang="es-ES_tradnl" noProof="0" dirty="0">
                <a:sym typeface="Calibri"/>
              </a:rPr>
              <a:t>la situación en el país de origen, principalmente si el rastreo es seguro y factible </a:t>
            </a:r>
          </a:p>
          <a:p>
            <a:pPr lvl="1"/>
            <a:r>
              <a:rPr lang="es-ES_tradnl" noProof="0" dirty="0">
                <a:sym typeface="Calibri"/>
              </a:rPr>
              <a:t>si hay otros familiares o personas cercanas a </a:t>
            </a:r>
            <a:r>
              <a:rPr lang="es-ES_tradnl" noProof="0" dirty="0" err="1">
                <a:sym typeface="Calibri"/>
              </a:rPr>
              <a:t>Bennu</a:t>
            </a:r>
            <a:r>
              <a:rPr lang="es-ES_tradnl" noProof="0" dirty="0">
                <a:sym typeface="Calibri"/>
              </a:rPr>
              <a:t> y a su abuela que vivan en el lugar de asilo y que puedan ser de ayuda, facilitando incluso información para localizar a sus padres y a su hermano</a:t>
            </a:r>
          </a:p>
          <a:p>
            <a:pPr lvl="1"/>
            <a:r>
              <a:rPr lang="es-ES_tradnl" noProof="0" dirty="0">
                <a:sym typeface="Calibri"/>
              </a:rPr>
              <a:t>si sería posible restablecer el contacto desde una perspectiva cultural y/o tradicional, y de qué manera, ya que sus padres parecen haberse vuelto a casar  </a:t>
            </a:r>
          </a:p>
          <a:p>
            <a:endParaRPr lang="es-ES_tradnl" noProof="0" dirty="0">
              <a:sym typeface="Calibri"/>
            </a:endParaRPr>
          </a:p>
          <a:p>
            <a:pPr marL="0" indent="0">
              <a:buNone/>
            </a:pPr>
            <a:r>
              <a:rPr lang="es-ES_tradnl" b="1" noProof="0" dirty="0">
                <a:sym typeface="Calibri"/>
              </a:rPr>
              <a:t>Caso 3 </a:t>
            </a:r>
          </a:p>
          <a:p>
            <a:pPr marL="228600" indent="-228600">
              <a:buFont typeface="+mj-lt"/>
              <a:buAutoNum type="arabicPeriod"/>
            </a:pPr>
            <a:r>
              <a:rPr lang="es-ES_tradnl" noProof="0" dirty="0">
                <a:sym typeface="Calibri"/>
              </a:rPr>
              <a:t>Marianne está en contacto con su abuela</a:t>
            </a:r>
          </a:p>
          <a:p>
            <a:pPr marL="228600" indent="-228600">
              <a:buFont typeface="+mj-lt"/>
              <a:buAutoNum type="arabicPeriod"/>
            </a:pPr>
            <a:r>
              <a:rPr lang="es-ES_tradnl" noProof="0" dirty="0">
                <a:sym typeface="Calibri"/>
              </a:rPr>
              <a:t>N.A.</a:t>
            </a:r>
          </a:p>
          <a:p>
            <a:pPr marL="228600" indent="-228600">
              <a:buFont typeface="+mj-lt"/>
              <a:buAutoNum type="arabicPeriod"/>
            </a:pPr>
            <a:r>
              <a:rPr lang="es-ES_tradnl" noProof="0" dirty="0">
                <a:sym typeface="Calibri"/>
              </a:rPr>
              <a:t>Información adicional:</a:t>
            </a:r>
          </a:p>
          <a:p>
            <a:pPr lvl="1"/>
            <a:r>
              <a:rPr lang="es-ES_tradnl" noProof="0" dirty="0">
                <a:sym typeface="Calibri"/>
              </a:rPr>
              <a:t>verificar si Marianne está expuesta o en riesgo de estar expuesta a violencia de género y si necesita apoyo y seguimiento adicionales e inmediatos</a:t>
            </a:r>
          </a:p>
          <a:p>
            <a:pPr lvl="1"/>
            <a:r>
              <a:rPr lang="es-ES_tradnl" noProof="0" dirty="0">
                <a:sym typeface="Calibri"/>
              </a:rPr>
              <a:t>comprobar si Marianne corre riesgo de ser explotada, ya que se espera que envíe dinero a casa </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2" name="Google Shape;725;p48:notes">
            <a:extLst>
              <a:ext uri="{FF2B5EF4-FFF2-40B4-BE49-F238E27FC236}">
                <a16:creationId xmlns:a16="http://schemas.microsoft.com/office/drawing/2014/main" id="{A8639733-C26B-80D1-0F1A-5B7C8C5CF3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85</a:t>
            </a:fld>
            <a:endParaRPr lang="en-US" sz="1200" dirty="0">
              <a:latin typeface="+mn-lt"/>
            </a:endParaRPr>
          </a:p>
        </p:txBody>
      </p:sp>
    </p:spTree>
    <p:extLst>
      <p:ext uri="{BB962C8B-B14F-4D97-AF65-F5344CB8AC3E}">
        <p14:creationId xmlns:p14="http://schemas.microsoft.com/office/powerpoint/2010/main" val="32537474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Caso 4 </a:t>
            </a:r>
          </a:p>
          <a:p>
            <a:pPr marL="228600" indent="-228600">
              <a:buFont typeface="+mj-lt"/>
              <a:buAutoNum type="arabicPeriod"/>
            </a:pPr>
            <a:r>
              <a:rPr lang="es-ES_tradnl" noProof="0" dirty="0" err="1">
                <a:sym typeface="Calibri"/>
              </a:rPr>
              <a:t>Bienvenu</a:t>
            </a:r>
            <a:r>
              <a:rPr lang="es-ES_tradnl" noProof="0" dirty="0">
                <a:sym typeface="Calibri"/>
              </a:rPr>
              <a:t> necesita un seguimiento continuo</a:t>
            </a:r>
          </a:p>
          <a:p>
            <a:pPr marL="228600" indent="-228600">
              <a:buFont typeface="+mj-lt"/>
              <a:buAutoNum type="arabicPeriod"/>
            </a:pPr>
            <a:r>
              <a:rPr lang="es-ES_tradnl" noProof="0" dirty="0">
                <a:sym typeface="Calibri"/>
              </a:rPr>
              <a:t>Los padres y hermanos de </a:t>
            </a:r>
            <a:r>
              <a:rPr lang="es-ES_tradnl" noProof="0" dirty="0" err="1">
                <a:sym typeface="Calibri"/>
              </a:rPr>
              <a:t>Bienvenu</a:t>
            </a:r>
            <a:r>
              <a:rPr lang="es-ES_tradnl" noProof="0" dirty="0">
                <a:sym typeface="Calibri"/>
              </a:rPr>
              <a:t>, así como el marido de su hermana. Rastreo caso por caso, potencialmente rastreo por radio o uso de otros medios, si es seguro. Remisión al CICR</a:t>
            </a:r>
          </a:p>
          <a:p>
            <a:pPr marL="228600" indent="-228600">
              <a:buFont typeface="+mj-lt"/>
              <a:buAutoNum type="arabicPeriod"/>
            </a:pPr>
            <a:r>
              <a:rPr lang="es-ES_tradnl" noProof="0" dirty="0">
                <a:sym typeface="Calibri"/>
              </a:rPr>
              <a:t>Información adicional:</a:t>
            </a:r>
          </a:p>
          <a:p>
            <a:pPr lvl="1"/>
            <a:r>
              <a:rPr lang="es-ES_tradnl" noProof="0" dirty="0">
                <a:sym typeface="Calibri"/>
              </a:rPr>
              <a:t>comprobar si se han llevado a cabo las actividades de búsqueda de la familia propuestas en el plan de caso y si hay intervenciones de búsqueda pendientes que requieran seguimiento. Verificar por qué los esfuerzos de búsqueda no han tenido éxito hasta ahora y qué más podría hacerse en relación con la búsqueda. Verificar si el niño ha sido informado de los resultados de la búsqueda y si la documentación está completa y actualizada. Verificar con la hermana de </a:t>
            </a:r>
            <a:r>
              <a:rPr lang="es-ES_tradnl" noProof="0" dirty="0" err="1">
                <a:sym typeface="Calibri"/>
              </a:rPr>
              <a:t>Bienvenu</a:t>
            </a:r>
            <a:r>
              <a:rPr lang="es-ES_tradnl" noProof="0" dirty="0">
                <a:sym typeface="Calibri"/>
              </a:rPr>
              <a:t> si ha recibido información adicional sobre el paradero de sus padres y su marido. Evaluar si el niño tiene otros familiares cercanos con los que pueda desear vivir a largo plazo o restablecer el contacto</a:t>
            </a:r>
          </a:p>
          <a:p>
            <a:pPr lvl="1"/>
            <a:r>
              <a:rPr lang="es-ES_tradnl" noProof="0" dirty="0">
                <a:sym typeface="Calibri"/>
              </a:rPr>
              <a:t>verificar si el niño asiste a la escuela y hacer el seguimiento correspondiente</a:t>
            </a:r>
          </a:p>
          <a:p>
            <a:pPr lvl="1"/>
            <a:r>
              <a:rPr lang="es-ES_tradnl" noProof="0" dirty="0">
                <a:sym typeface="Calibri"/>
              </a:rPr>
              <a:t>verificar si los demás menores que viven cerca de </a:t>
            </a:r>
            <a:r>
              <a:rPr lang="es-ES_tradnl" noProof="0" dirty="0" err="1">
                <a:sym typeface="Calibri"/>
              </a:rPr>
              <a:t>Bienvenu</a:t>
            </a:r>
            <a:r>
              <a:rPr lang="es-ES_tradnl" noProof="0" dirty="0">
                <a:sym typeface="Calibri"/>
              </a:rPr>
              <a:t> en el campamento necesitan apoyo de gestión de casos</a:t>
            </a:r>
          </a:p>
          <a:p>
            <a:pPr marL="0" indent="0">
              <a:buNone/>
            </a:pPr>
            <a:endParaRPr lang="es-ES_tradnl" b="1" noProof="0" dirty="0">
              <a:sym typeface="Calibri"/>
            </a:endParaRPr>
          </a:p>
          <a:p>
            <a:pPr marL="0" indent="0">
              <a:buNone/>
            </a:pPr>
            <a:r>
              <a:rPr lang="es-ES_tradnl" b="1" noProof="0" dirty="0">
                <a:sym typeface="Calibri"/>
              </a:rPr>
              <a:t>Caso 5 </a:t>
            </a:r>
          </a:p>
          <a:p>
            <a:pPr marL="228600" indent="-228600">
              <a:buFont typeface="+mj-lt"/>
              <a:buAutoNum type="arabicPeriod"/>
            </a:pPr>
            <a:r>
              <a:rPr lang="es-ES_tradnl" noProof="0" dirty="0">
                <a:sym typeface="Calibri"/>
              </a:rPr>
              <a:t>Los hermanos necesitan localizar a sus padres, si desconocen el paradero de sus padres y hermanos</a:t>
            </a:r>
          </a:p>
          <a:p>
            <a:pPr marL="228600" indent="-228600">
              <a:buFont typeface="+mj-lt"/>
              <a:buAutoNum type="arabicPeriod"/>
            </a:pPr>
            <a:r>
              <a:rPr lang="es-ES_tradnl" noProof="0" dirty="0">
                <a:sym typeface="Calibri"/>
              </a:rPr>
              <a:t>Los padres y hermanos del hermano y otros posibles familiares cercanos a los dos menores. Rastreo caso por caso, potencialmente rastreo por radio o uso de otros medios, si es seguro. Remisión al CICR. Verificar con la familia de acogida y otras personas cercanas si tienen más información sobre el paradero de la familia </a:t>
            </a:r>
          </a:p>
          <a:p>
            <a:pPr marL="228600" indent="-228600">
              <a:buFont typeface="+mj-lt"/>
              <a:buAutoNum type="arabicPeriod"/>
            </a:pPr>
            <a:r>
              <a:rPr lang="es-ES_tradnl" noProof="0" dirty="0">
                <a:sym typeface="Calibri"/>
              </a:rPr>
              <a:t>Información adicional:</a:t>
            </a:r>
          </a:p>
          <a:p>
            <a:pPr lvl="1"/>
            <a:r>
              <a:rPr lang="es-ES_tradnl" noProof="0" dirty="0">
                <a:sym typeface="Calibri"/>
              </a:rPr>
              <a:t>si es posible, verificar con el orfanato si se dispone de información de rastreo relativa a los menores y su familia</a:t>
            </a:r>
          </a:p>
          <a:p>
            <a:endParaRPr lang="es-ES_tradnl" noProof="0" dirty="0">
              <a:sym typeface="Calibri"/>
            </a:endParaRPr>
          </a:p>
          <a:p>
            <a:pPr marL="0" indent="0">
              <a:buNone/>
            </a:pPr>
            <a:r>
              <a:rPr lang="es-ES_tradnl" b="1" noProof="0" dirty="0">
                <a:sym typeface="Calibri"/>
              </a:rPr>
              <a:t>Caso 6 </a:t>
            </a:r>
          </a:p>
          <a:p>
            <a:pPr marL="228600" indent="-228600">
              <a:buFont typeface="+mj-lt"/>
              <a:buAutoNum type="arabicPeriod"/>
            </a:pPr>
            <a:r>
              <a:rPr lang="es-ES_tradnl" noProof="0" dirty="0">
                <a:sym typeface="Calibri"/>
              </a:rPr>
              <a:t>El rastreo es necesario si se desconoce el paradero de la madre de Rose </a:t>
            </a:r>
          </a:p>
          <a:p>
            <a:pPr marL="228600" indent="-228600">
              <a:buFont typeface="+mj-lt"/>
              <a:buAutoNum type="arabicPeriod"/>
            </a:pPr>
            <a:r>
              <a:rPr lang="es-ES_tradnl" noProof="0" dirty="0">
                <a:sym typeface="Calibri"/>
              </a:rPr>
              <a:t>La madre de Rose y potencialmente otros familiares cercanos a Rose. Rastreo caso por caso, potencialmente rastreo por radio o uso de otros medios, si es seguro. Intentar implicar al orfanato en la búsqueda de la familia y el apoyo a la reunificación</a:t>
            </a:r>
          </a:p>
          <a:p>
            <a:pPr marL="228600" indent="-228600">
              <a:buFont typeface="+mj-lt"/>
              <a:buAutoNum type="arabicPeriod"/>
            </a:pPr>
            <a:r>
              <a:rPr lang="es-ES_tradnl" noProof="0" dirty="0">
                <a:sym typeface="Calibri"/>
              </a:rPr>
              <a:t>Información adicional: </a:t>
            </a:r>
          </a:p>
          <a:p>
            <a:pPr lvl="1"/>
            <a:r>
              <a:rPr lang="es-ES_tradnl" noProof="0" dirty="0">
                <a:sym typeface="Calibri"/>
              </a:rPr>
              <a:t>¿hay otros miembros de la familia que puedan prestar apoyo?</a:t>
            </a:r>
          </a:p>
          <a:p>
            <a:endParaRPr lang="es-ES_tradnl" noProof="0" dirty="0">
              <a:sym typeface="Calibri"/>
            </a:endParaRPr>
          </a:p>
          <a:p>
            <a:endParaRPr lang="es-ES_tradnl" noProof="0" dirty="0">
              <a:sym typeface="Calibri"/>
            </a:endParaRPr>
          </a:p>
        </p:txBody>
      </p:sp>
      <p:sp>
        <p:nvSpPr>
          <p:cNvPr id="2" name="Google Shape;725;p48:notes">
            <a:extLst>
              <a:ext uri="{FF2B5EF4-FFF2-40B4-BE49-F238E27FC236}">
                <a16:creationId xmlns:a16="http://schemas.microsoft.com/office/drawing/2014/main" id="{5C571A41-4123-F7C1-747E-E85A06D745C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86</a:t>
            </a:fld>
            <a:endParaRPr lang="en-US" sz="1200" dirty="0">
              <a:latin typeface="+mn-lt"/>
            </a:endParaRPr>
          </a:p>
        </p:txBody>
      </p:sp>
    </p:spTree>
    <p:extLst>
      <p:ext uri="{BB962C8B-B14F-4D97-AF65-F5344CB8AC3E}">
        <p14:creationId xmlns:p14="http://schemas.microsoft.com/office/powerpoint/2010/main" val="16907967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3" name="Google Shape;1223;p63: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a:p>
            <a:endParaRPr lang="es-ES_tradnl" noProof="0" dirty="0">
              <a:sym typeface="Calibri"/>
            </a:endParaRPr>
          </a:p>
        </p:txBody>
      </p:sp>
      <p:sp>
        <p:nvSpPr>
          <p:cNvPr id="3" name="Slide Image Placeholder 2">
            <a:extLst>
              <a:ext uri="{FF2B5EF4-FFF2-40B4-BE49-F238E27FC236}">
                <a16:creationId xmlns:a16="http://schemas.microsoft.com/office/drawing/2014/main" id="{027C273E-A434-6326-6800-8B4E9ED6D64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C955030-7E17-6A83-4146-D9845AF8BD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87</a:t>
            </a:fld>
            <a:endParaRPr lang="en-US" sz="1200" dirty="0">
              <a:latin typeface="+mn-lt"/>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8" name="Google Shape;1238;p64: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Examinaremos de manera más detallada la documentación de la información de rastreo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i="1" noProof="0" dirty="0">
                <a:sym typeface="Calibri"/>
              </a:rPr>
              <a:t>Al final de esta sesión, los participantes deberán ser capaces de </a:t>
            </a:r>
            <a:r>
              <a:rPr lang="es-ES_tradnl" sz="1200" b="0" i="1" u="none" strike="noStrike" cap="none" noProof="0" dirty="0">
                <a:solidFill>
                  <a:srgbClr val="000000"/>
                </a:solidFill>
                <a:latin typeface="Arial"/>
                <a:cs typeface="Arial"/>
                <a:sym typeface="Arial"/>
              </a:rPr>
              <a:t>e</a:t>
            </a:r>
            <a:r>
              <a:rPr lang="es-ES_tradnl" sz="1200" b="0" i="1" u="none" strike="noStrike" cap="none" dirty="0" err="1">
                <a:solidFill>
                  <a:srgbClr val="000000"/>
                </a:solidFill>
                <a:latin typeface="Arial"/>
                <a:ea typeface="Arial"/>
                <a:cs typeface="Arial"/>
                <a:sym typeface="Arial"/>
              </a:rPr>
              <a:t>xplicar</a:t>
            </a:r>
            <a:r>
              <a:rPr lang="es-ES_tradnl" sz="1200" b="0" i="1" u="none" strike="noStrike" cap="none" dirty="0">
                <a:solidFill>
                  <a:srgbClr val="000000"/>
                </a:solidFill>
                <a:latin typeface="Arial"/>
                <a:ea typeface="Arial"/>
                <a:cs typeface="Arial"/>
                <a:sym typeface="Arial"/>
              </a:rPr>
              <a:t> los principios fundamentales de la documentación y </a:t>
            </a:r>
            <a:r>
              <a:rPr lang="es-ES_tradnl" sz="1200" i="1" dirty="0"/>
              <a:t>aspectos </a:t>
            </a:r>
            <a:r>
              <a:rPr lang="es-ES_tradnl" sz="1200" b="0" i="1" u="none" strike="noStrike" cap="none" dirty="0">
                <a:solidFill>
                  <a:srgbClr val="000000"/>
                </a:solidFill>
                <a:latin typeface="Arial"/>
                <a:ea typeface="Arial"/>
                <a:cs typeface="Arial"/>
                <a:sym typeface="Arial"/>
              </a:rPr>
              <a:t>esenciales que deben tenerse en cuenta al recopilar la información</a:t>
            </a:r>
          </a:p>
          <a:p>
            <a:endParaRPr lang="es-ES_tradnl" i="1" noProof="0" dirty="0"/>
          </a:p>
          <a:p>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5416122F-732D-D264-88F2-73AE15FA967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F11B78E-DB42-5FD0-B30C-7B32F65684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88</a:t>
            </a:fld>
            <a:endParaRPr lang="en-US" sz="1200" dirty="0">
              <a:latin typeface="+mn-lt"/>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9" name="Google Shape;1249;p65: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Adaptar esta diapositiva en función de los formularios que se utilicen en ese contexto</a:t>
            </a:r>
          </a:p>
          <a:p>
            <a:r>
              <a:rPr lang="es-ES_tradnl" noProof="0" dirty="0">
                <a:sym typeface="Calibri"/>
              </a:rPr>
              <a:t>Editar el contenido sobre el uso de fotos y videos en función de los procedimientos operativos estándar (POS) del contexto</a:t>
            </a:r>
            <a:endParaRPr lang="es-ES_tradnl" noProof="0" dirty="0"/>
          </a:p>
          <a:p>
            <a:pPr marL="0" indent="0">
              <a:buNone/>
            </a:pPr>
            <a:r>
              <a:rPr lang="es-ES_tradnl" noProof="0" dirty="0">
                <a:sym typeface="Helvetica Neue"/>
              </a:rPr>
              <a:t>_____________________________________________________________________________</a:t>
            </a:r>
            <a:endParaRPr lang="es-ES_tradnl" noProof="0" dirty="0"/>
          </a:p>
          <a:p>
            <a:endParaRPr lang="es-ES_tradnl" noProof="0" dirty="0">
              <a:sym typeface="Calibri"/>
            </a:endParaRPr>
          </a:p>
          <a:p>
            <a:pPr marL="0" indent="0">
              <a:buNone/>
            </a:pPr>
            <a:r>
              <a:rPr lang="es-ES_tradnl" b="1" noProof="0" dirty="0">
                <a:sym typeface="Calibri"/>
              </a:rPr>
              <a:t>EXPLICAR:</a:t>
            </a:r>
          </a:p>
          <a:p>
            <a:r>
              <a:rPr lang="es-ES_tradnl" i="1" noProof="0" dirty="0">
                <a:sym typeface="Calibri"/>
              </a:rPr>
              <a:t>La documentación se refiere al proceso de registro de información relevante para el caso del menor:</a:t>
            </a:r>
          </a:p>
          <a:p>
            <a:pPr lvl="1"/>
            <a:r>
              <a:rPr lang="es-ES_tradnl" i="1" noProof="0" dirty="0">
                <a:sym typeface="Calibri"/>
              </a:rPr>
              <a:t>en el Nivel 1 de la Formación sobre gestión de casos, vimos los formularios y proceso de documentación para la gestión de casos en el caso de todos las/os menores </a:t>
            </a:r>
          </a:p>
          <a:p>
            <a:pPr lvl="1"/>
            <a:r>
              <a:rPr lang="es-ES_tradnl" i="1" noProof="0" dirty="0">
                <a:sym typeface="Calibri"/>
              </a:rPr>
              <a:t>en esta sesión examinaremos la documentación adicional de información de rastreo que se requiere para los UASC</a:t>
            </a:r>
          </a:p>
          <a:p>
            <a:r>
              <a:rPr lang="es-ES_tradnl" i="1" noProof="0" dirty="0">
                <a:sym typeface="Calibri"/>
              </a:rPr>
              <a:t>Usualmente, se utiliza para este fin el formulario de registro y documentación </a:t>
            </a:r>
            <a:r>
              <a:rPr lang="es-ES_tradnl" b="1" i="1" noProof="0" dirty="0">
                <a:sym typeface="Calibri"/>
              </a:rPr>
              <a:t>1C </a:t>
            </a:r>
            <a:r>
              <a:rPr lang="es-ES_tradnl" b="1" i="1" noProof="0" dirty="0" err="1">
                <a:sym typeface="Calibri"/>
              </a:rPr>
              <a:t>Additional</a:t>
            </a:r>
            <a:r>
              <a:rPr lang="es-ES_tradnl" b="1" i="1" noProof="0" dirty="0">
                <a:sym typeface="Calibri"/>
              </a:rPr>
              <a:t> </a:t>
            </a:r>
            <a:r>
              <a:rPr lang="es-ES_tradnl" b="1" i="1" noProof="0" dirty="0" err="1">
                <a:sym typeface="Calibri"/>
              </a:rPr>
              <a:t>Registration</a:t>
            </a:r>
            <a:r>
              <a:rPr lang="es-ES_tradnl" b="1" i="1" noProof="0" dirty="0">
                <a:sym typeface="Calibri"/>
              </a:rPr>
              <a:t> and </a:t>
            </a:r>
            <a:r>
              <a:rPr lang="es-ES_tradnl" b="1" i="1" noProof="0" dirty="0" err="1">
                <a:sym typeface="Calibri"/>
              </a:rPr>
              <a:t>Initial</a:t>
            </a:r>
            <a:r>
              <a:rPr lang="es-ES_tradnl" b="1" i="1" noProof="0" dirty="0">
                <a:sym typeface="Calibri"/>
              </a:rPr>
              <a:t> </a:t>
            </a:r>
            <a:r>
              <a:rPr lang="es-ES_tradnl" b="1" i="1" noProof="0" dirty="0" err="1">
                <a:sym typeface="Calibri"/>
              </a:rPr>
              <a:t>Assessment</a:t>
            </a:r>
            <a:r>
              <a:rPr lang="es-ES_tradnl" b="1" i="1" noProof="0" dirty="0">
                <a:sym typeface="Calibri"/>
              </a:rPr>
              <a:t> </a:t>
            </a:r>
            <a:r>
              <a:rPr lang="es-ES_tradnl" b="1" i="1" noProof="0" dirty="0" err="1">
                <a:sym typeface="Calibri"/>
              </a:rPr>
              <a:t>Form</a:t>
            </a:r>
            <a:r>
              <a:rPr lang="es-ES_tradnl" b="1" i="1" noProof="0" dirty="0">
                <a:sym typeface="Calibri"/>
              </a:rPr>
              <a:t> </a:t>
            </a:r>
            <a:r>
              <a:rPr lang="es-ES_tradnl" b="1" i="1" noProof="0" dirty="0" err="1">
                <a:sym typeface="Calibri"/>
              </a:rPr>
              <a:t>for</a:t>
            </a:r>
            <a:r>
              <a:rPr lang="es-ES_tradnl" b="1" i="1" noProof="0" dirty="0">
                <a:sym typeface="Calibri"/>
              </a:rPr>
              <a:t> UASC</a:t>
            </a:r>
            <a:r>
              <a:rPr lang="es-ES_tradnl" b="0" i="1" noProof="0" dirty="0">
                <a:sym typeface="Calibri"/>
              </a:rPr>
              <a:t>, que</a:t>
            </a:r>
            <a:r>
              <a:rPr lang="es-ES_tradnl" b="1" i="1" noProof="0" dirty="0">
                <a:sym typeface="Calibri"/>
              </a:rPr>
              <a:t> </a:t>
            </a:r>
            <a:r>
              <a:rPr lang="es-ES_tradnl" i="1" noProof="0" dirty="0">
                <a:sym typeface="Calibri"/>
              </a:rPr>
              <a:t>forma parte del paquete CPIMS (Child </a:t>
            </a:r>
            <a:r>
              <a:rPr lang="es-ES_tradnl" i="1" noProof="0" dirty="0" err="1">
                <a:sym typeface="Calibri"/>
              </a:rPr>
              <a:t>Protection</a:t>
            </a:r>
            <a:r>
              <a:rPr lang="es-ES_tradnl" i="1" noProof="0" dirty="0">
                <a:sym typeface="Calibri"/>
              </a:rPr>
              <a:t> </a:t>
            </a:r>
            <a:r>
              <a:rPr lang="es-ES_tradnl" i="1" noProof="0" dirty="0" err="1">
                <a:sym typeface="Calibri"/>
              </a:rPr>
              <a:t>Information</a:t>
            </a:r>
            <a:r>
              <a:rPr lang="es-ES_tradnl" i="1" noProof="0" dirty="0">
                <a:sym typeface="Calibri"/>
              </a:rPr>
              <a:t> Management </a:t>
            </a:r>
            <a:r>
              <a:rPr lang="es-ES_tradnl" i="1" noProof="0" dirty="0" err="1">
                <a:sym typeface="Calibri"/>
              </a:rPr>
              <a:t>System</a:t>
            </a:r>
            <a:r>
              <a:rPr lang="es-ES_tradnl" i="1" noProof="0" dirty="0">
                <a:sym typeface="Calibri"/>
              </a:rPr>
              <a:t>) o los formularios evaluación del interés superior del menor del ACNUR, además de los formularios básicos y otros formularios adicionales para la gestión de casos </a:t>
            </a:r>
          </a:p>
          <a:p>
            <a:r>
              <a:rPr lang="es-ES_tradnl" i="1" noProof="0" dirty="0">
                <a:sym typeface="Calibri"/>
              </a:rPr>
              <a:t>En el caso de los UASC, la información que permita la búsqueda debe documentarse de forma inmediata: </a:t>
            </a:r>
          </a:p>
          <a:p>
            <a:pPr lvl="1"/>
            <a:r>
              <a:rPr lang="es-ES_tradnl" i="1" noProof="0" dirty="0">
                <a:sym typeface="Calibri"/>
              </a:rPr>
              <a:t>así evitará que se pierda u olvide datos cruciales</a:t>
            </a:r>
          </a:p>
          <a:p>
            <a:pPr lvl="1"/>
            <a:r>
              <a:rPr lang="es-ES_tradnl" i="1" noProof="0" dirty="0">
                <a:sym typeface="Calibri"/>
              </a:rPr>
              <a:t>así aumentará la probabilidad de éxito en la reunificación familiar</a:t>
            </a:r>
          </a:p>
          <a:p>
            <a:pPr marL="0" indent="0">
              <a:buNone/>
            </a:pPr>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 </a:t>
            </a:r>
            <a:endParaRPr lang="es-ES_tradnl" b="1" noProof="0" dirty="0">
              <a:sym typeface="Calibri"/>
            </a:endParaRPr>
          </a:p>
        </p:txBody>
      </p:sp>
      <p:sp>
        <p:nvSpPr>
          <p:cNvPr id="5" name="Slide Image Placeholder 4">
            <a:extLst>
              <a:ext uri="{FF2B5EF4-FFF2-40B4-BE49-F238E27FC236}">
                <a16:creationId xmlns:a16="http://schemas.microsoft.com/office/drawing/2014/main" id="{080782F7-324E-A198-F360-11574AC2020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BA180ED-6CF2-1198-ECB3-18496EA0459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89</a:t>
            </a:fld>
            <a:endParaRPr 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40" name="Google Shape;340;p7:notes"/>
          <p:cNvSpPr txBox="1">
            <a:spLocks noGrp="1"/>
          </p:cNvSpPr>
          <p:nvPr>
            <p:ph type="body" idx="1"/>
          </p:nvPr>
        </p:nvSpPr>
        <p:spPr/>
        <p:txBody>
          <a:bodyPr/>
          <a:lstStyle/>
          <a:p>
            <a:pPr marL="0" indent="0">
              <a:buNone/>
            </a:pPr>
            <a:r>
              <a:rPr lang="es-ES_tradnl" b="1" noProof="0" dirty="0">
                <a:sym typeface="Calibri"/>
              </a:rPr>
              <a:t>EXPLICAR: </a:t>
            </a:r>
          </a:p>
          <a:p>
            <a:r>
              <a:rPr lang="es-ES_tradnl" noProof="0" dirty="0">
                <a:sym typeface="Calibri"/>
              </a:rPr>
              <a:t>Presente el contenido de la diapositiva</a:t>
            </a:r>
            <a:endParaRPr lang="es-ES_tradnl" noProof="0" dirty="0"/>
          </a:p>
          <a:p>
            <a:endParaRPr lang="es-ES_tradnl" noProof="0" dirty="0">
              <a:sym typeface="Calibri"/>
            </a:endParaRPr>
          </a:p>
        </p:txBody>
      </p:sp>
      <p:sp>
        <p:nvSpPr>
          <p:cNvPr id="4" name="Slide Image Placeholder 3">
            <a:extLst>
              <a:ext uri="{FF2B5EF4-FFF2-40B4-BE49-F238E27FC236}">
                <a16:creationId xmlns:a16="http://schemas.microsoft.com/office/drawing/2014/main" id="{0EE48FAF-062E-0363-5F1F-348CCE589FD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34453E6-769C-5F71-ADA3-20CED9DA4A9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a:t>
            </a:fld>
            <a:endParaRPr lang="en-US" sz="1200" dirty="0">
              <a:latin typeface="+mn-lt"/>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DEBATE GENERAL</a:t>
            </a:r>
          </a:p>
          <a:p>
            <a:r>
              <a:rPr lang="es-ES_tradnl" i="1" noProof="0" dirty="0">
                <a:sym typeface="Calibri"/>
              </a:rPr>
              <a:t>¿Qué información clave debe documentarse, especialmente en el caso de los UASC? </a:t>
            </a:r>
          </a:p>
          <a:p>
            <a:pPr lvl="1"/>
            <a:r>
              <a:rPr lang="es-ES_tradnl" noProof="0" dirty="0">
                <a:sym typeface="Calibri"/>
              </a:rPr>
              <a:t>la identidad del menor: nombre completo, incluido el apodo, nacionalidad, lugar de nacimiento, edad, sexo, información sobre la familia, incluido el nombre de la madre y el padre. Puede ser útil elaborar un cuadro con la familia del menor, otros parientes y también sus amigos/as</a:t>
            </a:r>
            <a:endParaRPr lang="es-ES_tradnl" noProof="0" dirty="0"/>
          </a:p>
          <a:p>
            <a:pPr lvl="1"/>
            <a:r>
              <a:rPr lang="es-ES_tradnl" noProof="0" dirty="0">
                <a:sym typeface="Calibri"/>
              </a:rPr>
              <a:t>situación actual del menor: dirección, tipo de acogida, datos de los adultos que cuidan del menor, presencia de hermanos, etc.</a:t>
            </a:r>
            <a:endParaRPr lang="es-ES_tradnl" noProof="0" dirty="0"/>
          </a:p>
          <a:p>
            <a:pPr lvl="1"/>
            <a:r>
              <a:rPr lang="es-ES_tradnl" noProof="0" dirty="0">
                <a:sym typeface="Calibri"/>
              </a:rPr>
              <a:t>historial de la separación: fecha, lugar y circunstancias de la separación y de la huida, cómo y cuándo llegó el menor al lugar de acogida actual. Datos del domicilio anterior a la separación </a:t>
            </a:r>
            <a:endParaRPr lang="es-ES_tradnl" noProof="0" dirty="0"/>
          </a:p>
          <a:p>
            <a:pPr lvl="1"/>
            <a:r>
              <a:rPr lang="es-ES_tradnl" noProof="0" dirty="0">
                <a:sym typeface="Calibri"/>
              </a:rPr>
              <a:t>opiniones y deseos del menor: percepciones de la modalidad de acogida actual, esperanzas e ideas para el futuro, con quién desea ser localizado y vivir. Cuando se conozcan, detalles sobre el paradero actual (posible) de la familia del menor y otros parientes</a:t>
            </a:r>
            <a:endParaRPr lang="es-ES_tradnl" noProof="0" dirty="0"/>
          </a:p>
          <a:p>
            <a:r>
              <a:rPr lang="es-ES_tradnl" noProof="0" dirty="0">
                <a:sym typeface="Calibri"/>
              </a:rPr>
              <a:t>Escribir las respuestas en un tablero </a:t>
            </a:r>
          </a:p>
          <a:p>
            <a:endParaRPr lang="es-ES_tradnl" noProof="0" dirty="0">
              <a:sym typeface="Calibri"/>
            </a:endParaRPr>
          </a:p>
          <a:p>
            <a:pPr marL="0" indent="0">
              <a:buNone/>
            </a:pPr>
            <a:r>
              <a:rPr lang="es-ES_tradnl" b="1" noProof="0" dirty="0">
                <a:sym typeface="Calibri"/>
              </a:rPr>
              <a:t>EXPLICAR:</a:t>
            </a:r>
          </a:p>
          <a:p>
            <a:r>
              <a:rPr lang="es-ES_tradnl" i="1" noProof="0" dirty="0">
                <a:sym typeface="Calibri"/>
              </a:rPr>
              <a:t>La mayor parte o parte de la información clave:</a:t>
            </a:r>
          </a:p>
          <a:p>
            <a:pPr lvl="1"/>
            <a:r>
              <a:rPr lang="es-ES_tradnl" i="1" noProof="0" dirty="0">
                <a:sym typeface="Calibri"/>
              </a:rPr>
              <a:t>debe haberse obtenido durante las fases de inscripción y evaluación </a:t>
            </a:r>
          </a:p>
          <a:p>
            <a:pPr lvl="1"/>
            <a:r>
              <a:rPr lang="es-ES_tradnl" i="1" noProof="0" dirty="0">
                <a:sym typeface="Calibri"/>
              </a:rPr>
              <a:t>debe almacenarse en los formularios de inscripción y evaluación, a fin de evitar múltiples entrevistas</a:t>
            </a:r>
          </a:p>
          <a:p>
            <a:r>
              <a:rPr lang="es-ES_tradnl" i="1" noProof="0" dirty="0">
                <a:sym typeface="Calibri"/>
              </a:rPr>
              <a:t>Usualmente se toma una fotografía como parte del proceso de documentación:</a:t>
            </a:r>
          </a:p>
          <a:p>
            <a:pPr lvl="1"/>
            <a:r>
              <a:rPr lang="es-ES_tradnl" i="1" noProof="0" dirty="0">
                <a:sym typeface="Calibri"/>
              </a:rPr>
              <a:t>esto debe hacerse lo antes posible, llevando el menor la misma ropa que llevaba cuando fue identificado, siempre que sea posible. Los/as bebés y los niños y niñas separados de muy corta edad deben ser fotografiados con carácter prioritario: dado que el aspecto físico de los/as bebés cambia a medida que crecen, es esencial capturar un retrato a la edad en que los padres los habrían visto por última vez. Las fotografías de bebés pueden ser un medio clave de registro y a menudo han permitido localizarlos con éxito</a:t>
            </a:r>
          </a:p>
          <a:p>
            <a:r>
              <a:rPr lang="es-ES_tradnl" i="1" noProof="0" dirty="0">
                <a:sym typeface="Calibri"/>
              </a:rPr>
              <a:t>También existe la posibilidad de grabar video o audio, lo que podría ayudar al menor y/o a la familia a reconocerlo</a:t>
            </a:r>
          </a:p>
          <a:p>
            <a:endParaRPr lang="es-ES_tradnl" i="1" noProof="0" dirty="0">
              <a:sym typeface="Calibri"/>
            </a:endParaRPr>
          </a:p>
          <a:p>
            <a:pPr marL="0" indent="0">
              <a:buNone/>
            </a:pPr>
            <a:r>
              <a:rPr lang="es-ES_tradnl" b="1" noProof="0" dirty="0">
                <a:sym typeface="Calibri"/>
              </a:rPr>
              <a:t>DEBATE GENERAL</a:t>
            </a:r>
          </a:p>
          <a:p>
            <a:r>
              <a:rPr lang="es-ES_tradnl" i="1" noProof="0" dirty="0">
                <a:sym typeface="Calibri"/>
              </a:rPr>
              <a:t>¿Qué ideas se nos ocurren para recopilar información sobre la identidad del menor y para la búsqueda/rastreo de sus familiares? </a:t>
            </a:r>
            <a:endParaRPr lang="es-ES_tradnl" noProof="0" dirty="0">
              <a:sym typeface="Calibri"/>
            </a:endParaRPr>
          </a:p>
          <a:p>
            <a:pPr lvl="1"/>
            <a:r>
              <a:rPr lang="es-ES_tradnl" noProof="0" dirty="0">
                <a:sym typeface="Calibri"/>
              </a:rPr>
              <a:t>entrevistas con el menor</a:t>
            </a:r>
            <a:endParaRPr lang="es-ES_tradnl" noProof="0" dirty="0"/>
          </a:p>
          <a:p>
            <a:pPr lvl="1"/>
            <a:r>
              <a:rPr lang="es-ES_tradnl" noProof="0" dirty="0">
                <a:sym typeface="Calibri"/>
              </a:rPr>
              <a:t>el dibujo y el juego pueden ser útiles para obtener información de las/os menores, sobre todo de los más pequeños o de los que tienen dificultades para expresarse de manera verbal</a:t>
            </a:r>
            <a:endParaRPr lang="es-ES_tradnl" noProof="0" dirty="0"/>
          </a:p>
          <a:p>
            <a:pPr lvl="1"/>
            <a:r>
              <a:rPr lang="es-ES_tradnl" noProof="0" dirty="0">
                <a:sym typeface="Calibri"/>
              </a:rPr>
              <a:t>salir a pasear con el menor</a:t>
            </a:r>
            <a:endParaRPr lang="es-ES_tradnl" noProof="0" dirty="0"/>
          </a:p>
          <a:p>
            <a:pPr lvl="1"/>
            <a:r>
              <a:rPr lang="es-ES_tradnl" noProof="0" dirty="0">
                <a:sym typeface="Calibri"/>
              </a:rPr>
              <a:t>entrevistas con otros miembros de la comunidad cuando sea seguro y redunde en el interés superior del menor</a:t>
            </a:r>
            <a:endParaRPr lang="es-ES_tradnl" noProof="0" dirty="0"/>
          </a:p>
          <a:p>
            <a:pPr lvl="1"/>
            <a:r>
              <a:rPr lang="es-ES_tradnl" noProof="0" dirty="0">
                <a:sym typeface="Calibri"/>
              </a:rPr>
              <a:t>ayudar a dibujar una casa con habitaciones y los diferentes miembros de la familia que viven en ella</a:t>
            </a:r>
            <a:endParaRPr lang="es-ES_tradnl" noProof="0" dirty="0"/>
          </a:p>
          <a:p>
            <a:pPr lvl="1"/>
            <a:r>
              <a:rPr lang="es-ES_tradnl" noProof="0" dirty="0">
                <a:sym typeface="Calibri"/>
              </a:rPr>
              <a:t>ayudar a dibujar el pueblo y/o ciudad del menor y/o crear un mapa</a:t>
            </a:r>
          </a:p>
        </p:txBody>
      </p:sp>
      <p:sp>
        <p:nvSpPr>
          <p:cNvPr id="2" name="Google Shape;725;p48:notes">
            <a:extLst>
              <a:ext uri="{FF2B5EF4-FFF2-40B4-BE49-F238E27FC236}">
                <a16:creationId xmlns:a16="http://schemas.microsoft.com/office/drawing/2014/main" id="{18DF76DB-ADC2-6F7A-530A-D527DAB2E95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90</a:t>
            </a:fld>
            <a:endParaRPr lang="en-US" sz="1200" dirty="0">
              <a:latin typeface="+mn-lt"/>
            </a:endParaRPr>
          </a:p>
        </p:txBody>
      </p:sp>
    </p:spTree>
    <p:extLst>
      <p:ext uri="{BB962C8B-B14F-4D97-AF65-F5344CB8AC3E}">
        <p14:creationId xmlns:p14="http://schemas.microsoft.com/office/powerpoint/2010/main" val="40040137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3" name="Google Shape;1263;p66:notes"/>
          <p:cNvSpPr txBox="1">
            <a:spLocks noGrp="1"/>
          </p:cNvSpPr>
          <p:nvPr>
            <p:ph type="body" idx="1"/>
          </p:nvPr>
        </p:nvSpPr>
        <p:spPr/>
        <p:txBody>
          <a:bodyPr/>
          <a:lstStyle/>
          <a:p>
            <a:pPr marL="0" indent="0">
              <a:buNone/>
            </a:pPr>
            <a:r>
              <a:rPr lang="es-ES_tradnl" b="1" noProof="0" dirty="0">
                <a:sym typeface="Calibri"/>
              </a:rPr>
              <a:t>EXPLICAR:</a:t>
            </a:r>
          </a:p>
          <a:p>
            <a:r>
              <a:rPr lang="es-ES_tradnl" i="1" noProof="0" dirty="0">
                <a:sym typeface="Calibri"/>
              </a:rPr>
              <a:t>El asistente social puede pedir al menor que dibuje un árbol genealógico, pero también su casa antes de la separación </a:t>
            </a:r>
          </a:p>
          <a:p>
            <a:r>
              <a:rPr lang="es-ES_tradnl" i="1" noProof="0" dirty="0">
                <a:sym typeface="Calibri"/>
              </a:rPr>
              <a:t>A continuación, se les puede guiar para que dibujen todas las habitaciones de la casa y para que dibujen y/o señalen qué miembros de la familia duermen en cada habitación con el fin de obtener más información sobre la familia del menor</a:t>
            </a:r>
          </a:p>
          <a:p>
            <a:r>
              <a:rPr lang="es-ES_tradnl" i="1" noProof="0" dirty="0">
                <a:sym typeface="Calibri"/>
              </a:rPr>
              <a:t>Hablar de su hogar familiar puede ser un proceso difícil y angustioso para algunas/os menores que requieren la búsqueda de su familia y, por lo tanto, debe contar con apoyo psicosocial en el proceso</a:t>
            </a:r>
          </a:p>
          <a:p>
            <a:r>
              <a:rPr lang="es-ES_tradnl" i="1" noProof="0" dirty="0">
                <a:sym typeface="Calibri"/>
              </a:rPr>
              <a:t>Este ejercicio solo debe realizarse cuando se considere útil y pertinente para obtener información para la búsqueda de familiares </a:t>
            </a:r>
          </a:p>
          <a:p>
            <a:endParaRPr lang="es-ES_tradnl"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C9ECC89D-B37A-8520-6279-F1B8F5DA52F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0839CB9-B808-FB49-16E2-6CA6621051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91</a:t>
            </a:fld>
            <a:endParaRPr lang="en-US" sz="1200" dirty="0">
              <a:latin typeface="+mn-lt"/>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70" name="Google Shape;1270;p67:notes"/>
          <p:cNvSpPr txBox="1">
            <a:spLocks noGrp="1"/>
          </p:cNvSpPr>
          <p:nvPr>
            <p:ph type="body" idx="1"/>
          </p:nvPr>
        </p:nvSpPr>
        <p:spPr/>
        <p:txBody>
          <a:bodyPr/>
          <a:lstStyle/>
          <a:p>
            <a:pPr marL="0" indent="0">
              <a:buNone/>
            </a:pPr>
            <a:r>
              <a:rPr lang="es-ES_tradnl" b="1" noProof="0" dirty="0">
                <a:sym typeface="Calibri"/>
              </a:rPr>
              <a:t>ACTIVIDAD EN GRUPO (20 minutos)</a:t>
            </a:r>
          </a:p>
          <a:p>
            <a:r>
              <a:rPr lang="es-ES_tradnl" i="1" noProof="0" dirty="0">
                <a:sym typeface="Calibri"/>
              </a:rPr>
              <a:t>Esta es una oportunidad para practicar las habilidades de registro y documentación a través de juegos de rol </a:t>
            </a:r>
          </a:p>
          <a:p>
            <a:r>
              <a:rPr lang="es-ES_tradnl" noProof="0" dirty="0">
                <a:sym typeface="Calibri"/>
              </a:rPr>
              <a:t>Dividir a los participantes en grupos de 3 personas</a:t>
            </a:r>
          </a:p>
          <a:p>
            <a:r>
              <a:rPr lang="es-ES_tradnl" noProof="0" dirty="0">
                <a:sym typeface="Calibri"/>
              </a:rPr>
              <a:t>Guiar a los participantes a la </a:t>
            </a:r>
            <a:r>
              <a:rPr lang="es-ES_tradnl" b="1" noProof="0" dirty="0">
                <a:sym typeface="Calibri"/>
              </a:rPr>
              <a:t>página 70-72 del Cuaderno de ejercicios: Juego de rol sobre la búsqueda de familiares y la documentación de información </a:t>
            </a:r>
          </a:p>
          <a:p>
            <a:r>
              <a:rPr lang="es-ES_tradnl" i="1" noProof="0" dirty="0">
                <a:sym typeface="Calibri"/>
              </a:rPr>
              <a:t>Instrucciones:</a:t>
            </a:r>
            <a:endParaRPr lang="es-ES_tradnl" i="1" noProof="0" dirty="0"/>
          </a:p>
          <a:p>
            <a:pPr lvl="1"/>
            <a:r>
              <a:rPr lang="es-ES_tradnl" i="1" noProof="0" dirty="0">
                <a:sym typeface="Calibri"/>
              </a:rPr>
              <a:t>cada uno tendrá una función</a:t>
            </a:r>
          </a:p>
          <a:p>
            <a:pPr lvl="2"/>
            <a:r>
              <a:rPr lang="es-ES_tradnl" i="1" noProof="0" dirty="0">
                <a:sym typeface="Calibri"/>
              </a:rPr>
              <a:t>el menor</a:t>
            </a:r>
          </a:p>
          <a:p>
            <a:pPr lvl="2"/>
            <a:r>
              <a:rPr lang="es-ES_tradnl" i="1" noProof="0" dirty="0">
                <a:sym typeface="Calibri"/>
              </a:rPr>
              <a:t>el asistente social</a:t>
            </a:r>
          </a:p>
          <a:p>
            <a:pPr lvl="2"/>
            <a:r>
              <a:rPr lang="es-ES_tradnl" i="1" noProof="0" dirty="0">
                <a:sym typeface="Calibri"/>
              </a:rPr>
              <a:t>el observador</a:t>
            </a:r>
          </a:p>
          <a:p>
            <a:pPr lvl="1"/>
            <a:r>
              <a:rPr lang="es-ES_tradnl" i="1" noProof="0" dirty="0">
                <a:sym typeface="Calibri"/>
              </a:rPr>
              <a:t>turnarse para representar los tres escenarios, cambiando cada vez los roles, de modo que cada persona interprete todos los personajes</a:t>
            </a:r>
          </a:p>
          <a:p>
            <a:pPr lvl="1"/>
            <a:r>
              <a:rPr lang="es-ES_tradnl" i="1" noProof="0" dirty="0">
                <a:sym typeface="Calibri"/>
              </a:rPr>
              <a:t>la función del asistente social es recabar y registrar la información básica para la búsqueda</a:t>
            </a:r>
          </a:p>
          <a:p>
            <a:pPr lvl="1"/>
            <a:r>
              <a:rPr lang="es-ES_tradnl" i="1" noProof="0" dirty="0">
                <a:sym typeface="Calibri"/>
              </a:rPr>
              <a:t>el observador de cada grupo debe observar y tomar nota de los aspectos positivos y áreas de mejora para el entrevistador</a:t>
            </a:r>
            <a:endParaRPr lang="es-ES_tradnl" i="1" noProof="0" dirty="0"/>
          </a:p>
          <a:p>
            <a:pPr marL="0" indent="0">
              <a:buNone/>
            </a:pPr>
            <a:endParaRPr lang="es-ES_tradnl" noProof="0" dirty="0">
              <a:sym typeface="Calibri"/>
            </a:endParaRPr>
          </a:p>
          <a:p>
            <a:pPr marL="0" indent="0">
              <a:buNone/>
            </a:pPr>
            <a:r>
              <a:rPr lang="es-ES_tradnl" b="1" noProof="0" dirty="0">
                <a:sym typeface="Calibri"/>
              </a:rPr>
              <a:t>DEBATE GENERAL (20 minutos)</a:t>
            </a:r>
          </a:p>
          <a:p>
            <a:r>
              <a:rPr lang="es-ES_tradnl" i="1" noProof="0" dirty="0">
                <a:sym typeface="Calibri"/>
              </a:rPr>
              <a:t>Para quienes </a:t>
            </a:r>
            <a:r>
              <a:rPr lang="es-ES_tradnl" i="1" noProof="0" dirty="0" err="1">
                <a:sym typeface="Calibri"/>
              </a:rPr>
              <a:t>intepretaron</a:t>
            </a:r>
            <a:r>
              <a:rPr lang="es-ES_tradnl" i="1" noProof="0" dirty="0">
                <a:sym typeface="Calibri"/>
              </a:rPr>
              <a:t> al menor, ¿cómo “se sintieron en la entrevista"?</a:t>
            </a:r>
          </a:p>
          <a:p>
            <a:r>
              <a:rPr lang="es-ES_tradnl" i="1" noProof="0" dirty="0">
                <a:sym typeface="Calibri"/>
              </a:rPr>
              <a:t>Para quienes interpretaron al entrevistador, ¿cómo fue su experiencia?</a:t>
            </a:r>
            <a:endParaRPr lang="es-ES_tradnl" i="1" noProof="0" dirty="0"/>
          </a:p>
          <a:p>
            <a:r>
              <a:rPr lang="es-ES_tradnl" noProof="0" dirty="0">
                <a:sym typeface="Calibri"/>
              </a:rPr>
              <a:t>Complementar con estas consideraciones:</a:t>
            </a:r>
          </a:p>
          <a:p>
            <a:pPr lvl="1"/>
            <a:r>
              <a:rPr lang="es-ES_tradnl" noProof="0" dirty="0">
                <a:sym typeface="Calibri"/>
              </a:rPr>
              <a:t>disponer del mayor tiempo posible</a:t>
            </a:r>
          </a:p>
          <a:p>
            <a:pPr lvl="1"/>
            <a:r>
              <a:rPr lang="es-ES_tradnl" noProof="0" dirty="0">
                <a:sym typeface="Calibri"/>
              </a:rPr>
              <a:t>presentarse y explicarle al menor por qué le va a hacer preguntas y por qué va a tomar notas:</a:t>
            </a:r>
          </a:p>
          <a:p>
            <a:pPr lvl="2"/>
            <a:r>
              <a:rPr lang="es-ES_tradnl" noProof="0" dirty="0">
                <a:sym typeface="Calibri"/>
              </a:rPr>
              <a:t>mencionar que sabemos que ha sido separado de sus padres</a:t>
            </a:r>
          </a:p>
          <a:p>
            <a:pPr lvl="2"/>
            <a:r>
              <a:rPr lang="es-ES_tradnl" noProof="0" dirty="0">
                <a:sym typeface="Calibri"/>
              </a:rPr>
              <a:t>mencionar que sabemos que esto puede ser difícil y que nos gustaría ayudarle a tratar de encontrarlos</a:t>
            </a:r>
          </a:p>
          <a:p>
            <a:pPr lvl="2"/>
            <a:r>
              <a:rPr lang="es-ES_tradnl" noProof="0" dirty="0">
                <a:sym typeface="Calibri"/>
              </a:rPr>
              <a:t>no hacer falsas promesas al respecto</a:t>
            </a:r>
          </a:p>
          <a:p>
            <a:pPr lvl="1"/>
            <a:r>
              <a:rPr lang="es-ES_tradnl" noProof="0" dirty="0">
                <a:sym typeface="Calibri"/>
              </a:rPr>
              <a:t>preguntar al menor si tiene alguna pregunta para nosotros/as, sobre nosotros/as o sobre el proceso</a:t>
            </a:r>
          </a:p>
          <a:p>
            <a:pPr lvl="1"/>
            <a:r>
              <a:rPr lang="es-ES_tradnl" noProof="0" dirty="0">
                <a:sym typeface="Calibri"/>
              </a:rPr>
              <a:t>antes de empezar a hacer las preguntas puede ser recomendable jugar o participar en alguna actividad lúdica</a:t>
            </a:r>
          </a:p>
          <a:p>
            <a:pPr lvl="1"/>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p:txBody>
      </p:sp>
      <p:sp>
        <p:nvSpPr>
          <p:cNvPr id="3" name="Slide Image Placeholder 2">
            <a:extLst>
              <a:ext uri="{FF2B5EF4-FFF2-40B4-BE49-F238E27FC236}">
                <a16:creationId xmlns:a16="http://schemas.microsoft.com/office/drawing/2014/main" id="{9C255207-3C46-F5B0-EBD0-D72214E442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982E3FD-5E7C-9738-5AAD-F9C3994C811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92</a:t>
            </a:fld>
            <a:endParaRPr lang="en-US" sz="1200" dirty="0">
              <a:latin typeface="+mn-lt"/>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lvl="1"/>
            <a:r>
              <a:rPr lang="es-ES_tradnl" noProof="0" dirty="0">
                <a:sym typeface="Calibri"/>
              </a:rPr>
              <a:t>Es posible que los niños y niñas muy pequeños puedan decirnos sus nombres, los de sus hermanos o los lugares donde han vivido</a:t>
            </a:r>
          </a:p>
          <a:p>
            <a:pPr lvl="1"/>
            <a:r>
              <a:rPr lang="es-ES_tradnl" noProof="0" dirty="0">
                <a:sym typeface="Calibri"/>
              </a:rPr>
              <a:t>Intentar hacer las preguntas con un tono de voz suave y sensible y, cuando sea necesario, formularlas de formas distintas</a:t>
            </a:r>
          </a:p>
          <a:p>
            <a:pPr lvl="1"/>
            <a:r>
              <a:rPr lang="es-ES_tradnl" noProof="0" dirty="0">
                <a:sym typeface="Calibri"/>
              </a:rPr>
              <a:t>Tener paciencia</a:t>
            </a:r>
          </a:p>
          <a:p>
            <a:pPr lvl="1"/>
            <a:r>
              <a:rPr lang="es-ES_tradnl" noProof="0" dirty="0">
                <a:sym typeface="Calibri"/>
              </a:rPr>
              <a:t>Anotar todo, incluso las palabras que no entendamos, ya que pueden ser útiles para hacer seguimiento</a:t>
            </a:r>
          </a:p>
          <a:p>
            <a:pPr lvl="1"/>
            <a:r>
              <a:rPr lang="es-ES_tradnl" noProof="0" dirty="0">
                <a:sym typeface="Calibri"/>
              </a:rPr>
              <a:t>Intentar ayudar al menor a relajarse, esto puede ayudarle a recordar más sobre su familia y su dirección anterior</a:t>
            </a:r>
          </a:p>
          <a:p>
            <a:pPr lvl="1"/>
            <a:r>
              <a:rPr lang="es-ES_tradnl" noProof="0" dirty="0">
                <a:sym typeface="Calibri"/>
              </a:rPr>
              <a:t>Pedirles que describan lo que recuerdan sobre la separación con sus padres o si conocen el paradero de sus hermanos o hermanas:</a:t>
            </a:r>
          </a:p>
          <a:p>
            <a:pPr lvl="2"/>
            <a:r>
              <a:rPr lang="es-ES_tradnl" noProof="0" dirty="0">
                <a:sym typeface="Calibri"/>
              </a:rPr>
              <a:t>puede resultar difícil para el menor hablar de sus padres y de la separación</a:t>
            </a:r>
          </a:p>
          <a:p>
            <a:pPr lvl="2"/>
            <a:r>
              <a:rPr lang="es-ES_tradnl" noProof="0" dirty="0">
                <a:sym typeface="Calibri"/>
              </a:rPr>
              <a:t>si el menor se altera o se ve afectado de algún otro modo por la entrevista, interrumpir la entrevista y mostrarle que comprende que la situación es difícil</a:t>
            </a:r>
          </a:p>
          <a:p>
            <a:pPr lvl="2"/>
            <a:r>
              <a:rPr lang="es-ES_tradnl" noProof="0" dirty="0">
                <a:sym typeface="Calibri"/>
              </a:rPr>
              <a:t>recordarle, entonces, que estamos buscando a su familia y que es nuestra intención ayudarle</a:t>
            </a:r>
          </a:p>
          <a:p>
            <a:pPr lvl="2"/>
            <a:r>
              <a:rPr lang="es-ES_tradnl" noProof="0" dirty="0">
                <a:sym typeface="Calibri"/>
              </a:rPr>
              <a:t>preguntar si puede continuar o si prefiere seguir con las preguntas otro día</a:t>
            </a:r>
          </a:p>
          <a:p>
            <a:pPr lvl="1"/>
            <a:r>
              <a:rPr lang="es-ES_tradnl" noProof="0" dirty="0">
                <a:sym typeface="Calibri"/>
              </a:rPr>
              <a:t>Antes de terminar la entrevista, explicar lo que sucederá a continuación</a:t>
            </a:r>
          </a:p>
          <a:p>
            <a:pPr lvl="1"/>
            <a:r>
              <a:rPr lang="es-ES_tradnl" noProof="0" dirty="0">
                <a:sym typeface="Calibri"/>
              </a:rPr>
              <a:t>Después de la entrevista, asegurarse de que el menor está con alguien que conoce y con quien puede encontrar apoyo y sentirse seguro/a</a:t>
            </a:r>
            <a:endParaRPr lang="es-ES_tradnl" noProof="0" dirty="0"/>
          </a:p>
          <a:p>
            <a:pPr lvl="1"/>
            <a:r>
              <a:rPr lang="es-ES_tradnl" noProof="0" dirty="0">
                <a:sym typeface="Calibri"/>
              </a:rPr>
              <a:t>Asegurarse de que la persona que le brinde apoyo esté informada y sepa que el menor puede sentirse especialmente vulnerable y necesitado de empatía y comprensión</a:t>
            </a:r>
          </a:p>
        </p:txBody>
      </p:sp>
      <p:sp>
        <p:nvSpPr>
          <p:cNvPr id="2" name="Google Shape;725;p48:notes">
            <a:extLst>
              <a:ext uri="{FF2B5EF4-FFF2-40B4-BE49-F238E27FC236}">
                <a16:creationId xmlns:a16="http://schemas.microsoft.com/office/drawing/2014/main" id="{073EDEB4-23DC-3C87-288A-B625AB34A05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93</a:t>
            </a:fld>
            <a:endParaRPr lang="en-US" sz="1200" dirty="0">
              <a:latin typeface="+mn-lt"/>
            </a:endParaRPr>
          </a:p>
        </p:txBody>
      </p:sp>
    </p:spTree>
    <p:extLst>
      <p:ext uri="{BB962C8B-B14F-4D97-AF65-F5344CB8AC3E}">
        <p14:creationId xmlns:p14="http://schemas.microsoft.com/office/powerpoint/2010/main" val="27901865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8" name="Google Shape;1288;p68:notes"/>
          <p:cNvSpPr txBox="1">
            <a:spLocks noGrp="1"/>
          </p:cNvSpPr>
          <p:nvPr>
            <p:ph type="body" idx="1"/>
          </p:nvPr>
        </p:nvSpPr>
        <p:spPr/>
        <p:txBody>
          <a:bodyPr/>
          <a:lstStyle/>
          <a:p>
            <a:pPr marL="0" indent="0">
              <a:buNone/>
            </a:pPr>
            <a:r>
              <a:rPr lang="es-ES_tradnl" b="1" noProof="0" dirty="0">
                <a:sym typeface="Calibri"/>
              </a:rPr>
              <a:t>ACTIVIDAD EN GRUPO (20 minutos)</a:t>
            </a:r>
          </a:p>
          <a:p>
            <a:r>
              <a:rPr lang="es-ES_tradnl" noProof="0" dirty="0">
                <a:sym typeface="Calibri"/>
              </a:rPr>
              <a:t>Dividir a los participantes en grupos de dos personas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_tradnl" noProof="0" dirty="0">
                <a:sym typeface="Calibri"/>
              </a:rPr>
              <a:t>Guiar a los participantes a la </a:t>
            </a:r>
            <a:r>
              <a:rPr lang="es-ES_tradnl" b="1" noProof="0" dirty="0">
                <a:sym typeface="Calibri"/>
              </a:rPr>
              <a:t>página 73-79 del Cuaderno de ejercicios: </a:t>
            </a:r>
            <a:r>
              <a:rPr lang="es-ES_tradnl" sz="1200" b="1" spc="0" dirty="0"/>
              <a:t>Formulario de registro de UASC</a:t>
            </a:r>
            <a:endParaRPr lang="es-ES_tradnl" b="1" spc="0" noProof="0" dirty="0">
              <a:sym typeface="Calibri"/>
            </a:endParaRPr>
          </a:p>
          <a:p>
            <a:r>
              <a:rPr lang="es-ES_tradnl" i="1" noProof="0" dirty="0">
                <a:sym typeface="Calibri"/>
              </a:rPr>
              <a:t>Instrucciones:</a:t>
            </a:r>
          </a:p>
          <a:p>
            <a:pPr lvl="1"/>
            <a:r>
              <a:rPr lang="es-ES_tradnl" i="1" noProof="0" dirty="0">
                <a:sym typeface="Calibri"/>
              </a:rPr>
              <a:t>leer el caso de Rafael</a:t>
            </a:r>
          </a:p>
          <a:p>
            <a:pPr lvl="1"/>
            <a:r>
              <a:rPr lang="es-ES_tradnl" i="1" noProof="0" dirty="0">
                <a:sym typeface="Calibri"/>
              </a:rPr>
              <a:t>comparar los datos contratando con el formulario de registro </a:t>
            </a:r>
          </a:p>
          <a:p>
            <a:pPr lvl="1"/>
            <a:r>
              <a:rPr lang="es-ES_tradnl" i="1" noProof="0" dirty="0">
                <a:sym typeface="Calibri"/>
              </a:rPr>
              <a:t>identificar qué hace falta y hacer sugerencias</a:t>
            </a:r>
          </a:p>
          <a:p>
            <a:pPr marL="0" indent="0">
              <a:buNone/>
            </a:pPr>
            <a:endParaRPr lang="es-ES_tradnl" b="1" noProof="0" dirty="0">
              <a:sym typeface="Calibri"/>
            </a:endParaRPr>
          </a:p>
          <a:p>
            <a:pPr marL="0" indent="0">
              <a:buNone/>
            </a:pPr>
            <a:r>
              <a:rPr lang="es-ES_tradnl" b="1" noProof="0" dirty="0">
                <a:sym typeface="Calibri"/>
              </a:rPr>
              <a:t>DEBATE GENERAL (20 minutos)</a:t>
            </a:r>
          </a:p>
          <a:p>
            <a:r>
              <a:rPr lang="es-ES_tradnl" noProof="0" dirty="0">
                <a:sym typeface="Calibri"/>
              </a:rPr>
              <a:t>Pedir a cada grupo que comparta sus conclusiones e ideas</a:t>
            </a:r>
          </a:p>
          <a:p>
            <a:r>
              <a:rPr lang="es-ES_tradnl" noProof="0" dirty="0">
                <a:sym typeface="Calibri"/>
              </a:rPr>
              <a:t>Consultar las siguientes respuestas para complementar</a:t>
            </a:r>
          </a:p>
          <a:p>
            <a:pPr marL="0" indent="0">
              <a:buNone/>
            </a:pPr>
            <a:r>
              <a:rPr lang="es-ES_tradnl" noProof="0" dirty="0">
                <a:sym typeface="Helvetica Neue"/>
              </a:rPr>
              <a:t>_____________________________________________________________________________</a:t>
            </a:r>
            <a:endParaRPr lang="es-ES_tradnl" noProof="0" dirty="0"/>
          </a:p>
          <a:p>
            <a:pPr marL="0" indent="0">
              <a:buNone/>
            </a:pPr>
            <a:endParaRPr lang="es-ES_tradnl" noProof="0" dirty="0">
              <a:sym typeface="Calibri"/>
            </a:endParaRPr>
          </a:p>
          <a:p>
            <a:pPr marL="0" indent="0">
              <a:buNone/>
            </a:pPr>
            <a:r>
              <a:rPr lang="es-ES_tradnl" b="1" noProof="0" dirty="0">
                <a:sym typeface="Calibri"/>
              </a:rPr>
              <a:t>RESPUESTAS</a:t>
            </a:r>
          </a:p>
          <a:p>
            <a:pPr marL="0" indent="0">
              <a:buNone/>
            </a:pPr>
            <a:r>
              <a:rPr lang="es-ES_tradnl" b="1" noProof="0" dirty="0">
                <a:sym typeface="Calibri"/>
              </a:rPr>
              <a:t>Pregunta 1</a:t>
            </a:r>
          </a:p>
          <a:p>
            <a:r>
              <a:rPr lang="es-ES_tradnl" b="1" noProof="0" dirty="0"/>
              <a:t>Página 1</a:t>
            </a:r>
          </a:p>
          <a:p>
            <a:pPr lvl="1"/>
            <a:r>
              <a:rPr lang="es-ES_tradnl" noProof="0" dirty="0"/>
              <a:t>Información personal del niño</a:t>
            </a:r>
          </a:p>
          <a:p>
            <a:pPr lvl="1"/>
            <a:r>
              <a:rPr lang="es-ES_tradnl" noProof="0" dirty="0">
                <a:sym typeface="Calibri"/>
              </a:rPr>
              <a:t>Falta la dirección o el lugar de nacimiento </a:t>
            </a:r>
          </a:p>
          <a:p>
            <a:pPr lvl="1"/>
            <a:r>
              <a:rPr lang="es-ES_tradnl" noProof="0" dirty="0">
                <a:sym typeface="Calibri"/>
              </a:rPr>
              <a:t>Las características físicas y las pertenencias y/o ropa del niño podrían describirse con más detalle</a:t>
            </a:r>
          </a:p>
          <a:p>
            <a:pPr lvl="1"/>
            <a:r>
              <a:rPr lang="es-ES_tradnl" noProof="0" dirty="0">
                <a:sym typeface="Calibri"/>
              </a:rPr>
              <a:t>El padre de Rafael se llama Xavier Mayol y su madre </a:t>
            </a:r>
            <a:r>
              <a:rPr lang="es-ES_tradnl" noProof="0" dirty="0" err="1">
                <a:sym typeface="Calibri"/>
              </a:rPr>
              <a:t>Bernadeta</a:t>
            </a:r>
            <a:r>
              <a:rPr lang="es-ES_tradnl" noProof="0" dirty="0">
                <a:sym typeface="Calibri"/>
              </a:rPr>
              <a:t> Gómez</a:t>
            </a:r>
          </a:p>
          <a:p>
            <a:r>
              <a:rPr lang="es-ES_tradnl" b="1" noProof="0" dirty="0">
                <a:sym typeface="Calibri"/>
              </a:rPr>
              <a:t>Página 2</a:t>
            </a:r>
          </a:p>
          <a:p>
            <a:pPr lvl="1"/>
            <a:r>
              <a:rPr lang="es-ES_tradnl" noProof="0" dirty="0">
                <a:sym typeface="Calibri"/>
              </a:rPr>
              <a:t>Palabras específicas o forma de hablar: no se llenó</a:t>
            </a:r>
          </a:p>
          <a:p>
            <a:pPr lvl="1"/>
            <a:r>
              <a:rPr lang="es-ES_tradnl" noProof="0" dirty="0">
                <a:sym typeface="Calibri"/>
              </a:rPr>
              <a:t>Comportamiento específico: se necesitan más detalles. A muchos niños les gusta el fútbol. ¿Tiene un juego favorito? ¿Comida favorita? ¿Otros deportes? ¿Le gusta jugar e interactuar con los demás? Proporcionar más detalles sobre el caballo del niño y cuándo y dónde solía montar </a:t>
            </a:r>
          </a:p>
          <a:p>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a:t>
            </a:r>
            <a:endParaRPr lang="es-ES_tradnl" b="1" noProof="0" dirty="0">
              <a:sym typeface="Calibri"/>
            </a:endParaRPr>
          </a:p>
          <a:p>
            <a:endParaRPr lang="es-ES_tradnl" noProof="0" dirty="0">
              <a:sym typeface="Calibri"/>
            </a:endParaRPr>
          </a:p>
        </p:txBody>
      </p:sp>
      <p:sp>
        <p:nvSpPr>
          <p:cNvPr id="3" name="Slide Image Placeholder 2">
            <a:extLst>
              <a:ext uri="{FF2B5EF4-FFF2-40B4-BE49-F238E27FC236}">
                <a16:creationId xmlns:a16="http://schemas.microsoft.com/office/drawing/2014/main" id="{2AF6CD46-B22F-2E5C-DB76-5E55B0B762E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A29DFF3C-2B87-3FD1-3485-BEB5A8EA25E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94</a:t>
            </a:fld>
            <a:endParaRPr lang="en-US" sz="1200" dirty="0">
              <a:latin typeface="+mn-lt"/>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r>
              <a:rPr lang="es-ES_tradnl" b="1" noProof="0" dirty="0">
                <a:sym typeface="Calibri"/>
              </a:rPr>
              <a:t>Página 2</a:t>
            </a:r>
          </a:p>
          <a:p>
            <a:pPr lvl="1"/>
            <a:r>
              <a:rPr lang="es-ES_tradnl" noProof="0" dirty="0">
                <a:sym typeface="Calibri"/>
              </a:rPr>
              <a:t>Cuidador anterior </a:t>
            </a:r>
          </a:p>
          <a:p>
            <a:pPr lvl="1"/>
            <a:r>
              <a:rPr lang="es-ES_tradnl" noProof="0" dirty="0">
                <a:sym typeface="Calibri"/>
              </a:rPr>
              <a:t>El nombre correcto de su madre es </a:t>
            </a:r>
            <a:r>
              <a:rPr lang="es-ES_tradnl" noProof="0" dirty="0" err="1">
                <a:sym typeface="Calibri"/>
              </a:rPr>
              <a:t>Bernadeta</a:t>
            </a:r>
            <a:r>
              <a:rPr lang="es-ES_tradnl" noProof="0" dirty="0">
                <a:sym typeface="Calibri"/>
              </a:rPr>
              <a:t> Gómez</a:t>
            </a:r>
          </a:p>
          <a:p>
            <a:pPr lvl="1"/>
            <a:r>
              <a:rPr lang="es-ES_tradnl" noProof="0" dirty="0">
                <a:sym typeface="Calibri"/>
              </a:rPr>
              <a:t>Falta el año de nacimiento </a:t>
            </a:r>
          </a:p>
          <a:p>
            <a:pPr lvl="1"/>
            <a:r>
              <a:rPr lang="es-ES_tradnl" noProof="0" dirty="0">
                <a:sym typeface="Calibri"/>
              </a:rPr>
              <a:t>No está claro si el último contacto del 23 de octubre de 2020 fue con el padre, con la madre o con ambos</a:t>
            </a:r>
          </a:p>
          <a:p>
            <a:pPr lvl="1"/>
            <a:r>
              <a:rPr lang="es-ES_tradnl" noProof="0" dirty="0">
                <a:sym typeface="Calibri"/>
              </a:rPr>
              <a:t>En la sección sobre la "ocupación de los cuidadores", la "relación con el niño", la "dirección" y el "número de teléfono" y si el niño desea dar su consentimiento para que se contacte con el cuidador, se ha indicado en el formulario información relativa al cuidador actual. Esto es incorrecto. En estas secciones (</a:t>
            </a:r>
            <a:r>
              <a:rPr lang="es-ES_tradnl" noProof="0" dirty="0" err="1">
                <a:sym typeface="Calibri"/>
              </a:rPr>
              <a:t>nº</a:t>
            </a:r>
            <a:r>
              <a:rPr lang="es-ES_tradnl" noProof="0" dirty="0">
                <a:sym typeface="Calibri"/>
              </a:rPr>
              <a:t> 1 y </a:t>
            </a:r>
            <a:r>
              <a:rPr lang="es-ES_tradnl" noProof="0" dirty="0" err="1">
                <a:sym typeface="Calibri"/>
              </a:rPr>
              <a:t>nº</a:t>
            </a:r>
            <a:r>
              <a:rPr lang="es-ES_tradnl" noProof="0" dirty="0">
                <a:sym typeface="Calibri"/>
              </a:rPr>
              <a:t> 2), debe completarse la información sobre el cuidador o cuidadores anteriores, el cuidador o cuidadores anteriores a la separación </a:t>
            </a:r>
          </a:p>
          <a:p>
            <a:pPr lvl="1"/>
            <a:r>
              <a:rPr lang="es-ES_tradnl" noProof="0" dirty="0">
                <a:sym typeface="Calibri"/>
              </a:rPr>
              <a:t>Solo al final de la página, el asistente social indica correctamente las ocupaciones de los cuidadores anteriores; en el caso de Rafael, la ocupación de sus padres</a:t>
            </a:r>
          </a:p>
          <a:p>
            <a:r>
              <a:rPr lang="es-ES_tradnl" b="1" noProof="0" dirty="0">
                <a:sym typeface="Calibri"/>
              </a:rPr>
              <a:t>Página 3</a:t>
            </a:r>
          </a:p>
          <a:p>
            <a:pPr lvl="1"/>
            <a:r>
              <a:rPr lang="es-ES_tradnl" noProof="0" dirty="0">
                <a:sym typeface="Calibri"/>
              </a:rPr>
              <a:t>Falta información sobre la dirección del cuidador anterior. Sería conveniente disponer de más detalles sobre la descripción de la dirección, ya que esto podría ayudar en las labores de rastreo</a:t>
            </a:r>
          </a:p>
          <a:p>
            <a:pPr lvl="1"/>
            <a:r>
              <a:rPr lang="es-ES_tradnl" noProof="0" dirty="0">
                <a:sym typeface="Calibri"/>
              </a:rPr>
              <a:t>Se ha indicado el número de teléfono del Sr. Calvo, actual cuidador, en lugar del anterior cuidador y/o padres de Rafael</a:t>
            </a:r>
          </a:p>
          <a:p>
            <a:pPr lvl="1"/>
            <a:r>
              <a:rPr lang="es-ES_tradnl" noProof="0" dirty="0">
                <a:sym typeface="Calibri"/>
              </a:rPr>
              <a:t>Aunque el menor no esté en contacto con otros miembros de la familia, si es posible, pueden anotarse en este apartado los datos de otros familiares con los que el menor haya estado en contacto anteriormente. También es importante dejar constancia de los motivos por los que el menor puede no tener contacto con otros miembros de su familia</a:t>
            </a:r>
          </a:p>
          <a:p>
            <a:pPr lvl="1"/>
            <a:r>
              <a:rPr lang="es-ES_tradnl" noProof="0" dirty="0">
                <a:sym typeface="Calibri"/>
              </a:rPr>
              <a:t>Si se dispone de más detalles sobre los compañeros, el trabajo y el lugar de trabajo del padre, también deben registrarse</a:t>
            </a:r>
          </a:p>
          <a:p>
            <a:r>
              <a:rPr lang="es-ES_tradnl" b="1" noProof="0" dirty="0">
                <a:sym typeface="Calibri"/>
              </a:rPr>
              <a:t>Página 4</a:t>
            </a:r>
          </a:p>
          <a:p>
            <a:pPr lvl="1"/>
            <a:r>
              <a:rPr lang="es-ES_tradnl" noProof="0" dirty="0">
                <a:sym typeface="Calibri"/>
              </a:rPr>
              <a:t>Si el niño tiene más detalles sobre la historia de la huida y la separación, es importante registrarlos, incluidas las fechas aproximadas, los plazos y los lugares, así como quién formaba parte del grupo al que se unió el niño durante la huida y si podrían ser contactados, y cómo, para obtener más información de rastreo relevante para el caso del niño </a:t>
            </a:r>
          </a:p>
          <a:p>
            <a:pPr lvl="1"/>
            <a:r>
              <a:rPr lang="es-ES_tradnl" noProof="0" dirty="0">
                <a:sym typeface="Calibri"/>
              </a:rPr>
              <a:t>Es esencial que se proporcione más información sobre el actual sistema de cuidado y por qué el niño indicó que no está seguro de querer quedarse con el cuidador actual. ¿Es seguro el sistema de acogida? ¿Existen signos y/o riesgos de abuso, violencia o explotación?  ¿Es necesario tomar medidas urgentes o hacer un seguimiento? </a:t>
            </a:r>
          </a:p>
          <a:p>
            <a:r>
              <a:rPr lang="es-ES_tradnl" b="1" noProof="0" dirty="0">
                <a:sym typeface="Calibri"/>
              </a:rPr>
              <a:t>Página 5</a:t>
            </a:r>
          </a:p>
          <a:p>
            <a:pPr lvl="1"/>
            <a:r>
              <a:rPr lang="es-ES_tradnl" noProof="0" dirty="0">
                <a:sym typeface="Calibri"/>
              </a:rPr>
              <a:t>Facilitar información sobre los motivos por los que el menor desea la reunificación familiar. Rafael también ha indicado que quiere la reunificación lo antes posible. ¿Existen razones específicas por las que haya hecho énfasis en que desea que la reunificación se produzca lo antes posible? Ha quedado constancia de que quiere sentirse seguro y apoyado en una modalidad de acogida estable. ¿El niño se siente seguro y protegido en la actualidad hasta que sea factible la reunificación?  ¿Se requiere un seguimiento inmediato? </a:t>
            </a:r>
          </a:p>
          <a:p>
            <a:pPr lvl="1"/>
            <a:r>
              <a:rPr lang="es-ES_tradnl" noProof="0" dirty="0">
                <a:sym typeface="Calibri"/>
              </a:rPr>
              <a:t>Es posible que se necesite más información sobre la posible muerte del padre del niño, ¿por qué supone que falleció? </a:t>
            </a:r>
          </a:p>
          <a:p>
            <a:pPr lvl="1"/>
            <a:r>
              <a:rPr lang="es-ES_tradnl" noProof="0" dirty="0">
                <a:sym typeface="Calibri"/>
              </a:rPr>
              <a:t>Proporcionar más información sobre las otras personas del grupo con las que huyó el niño, si sabe quiénes son y si puede ponerse en contacto con ellas y cómo </a:t>
            </a:r>
          </a:p>
          <a:p>
            <a:endParaRPr lang="es-ES_tradnl" noProof="0" dirty="0">
              <a:sym typeface="Calibri"/>
            </a:endParaRPr>
          </a:p>
          <a:p>
            <a:pPr marL="0" indent="0">
              <a:buNone/>
            </a:pPr>
            <a:r>
              <a:rPr lang="es-ES_tradnl" b="1" noProof="0" dirty="0">
                <a:sym typeface="Calibri"/>
              </a:rPr>
              <a:t>CONTINÚA EN LA SIGUIENTE DIAPOSITIVA </a:t>
            </a:r>
            <a:r>
              <a:rPr lang="es-ES_tradnl" b="1" noProof="0" dirty="0">
                <a:sym typeface="Wingdings" panose="05000000000000000000" pitchFamily="2" charset="2"/>
              </a:rPr>
              <a:t> </a:t>
            </a:r>
            <a:endParaRPr lang="es-ES_tradnl" b="1" noProof="0" dirty="0">
              <a:sym typeface="Calibri"/>
            </a:endParaRPr>
          </a:p>
        </p:txBody>
      </p:sp>
      <p:sp>
        <p:nvSpPr>
          <p:cNvPr id="2" name="Google Shape;725;p48:notes">
            <a:extLst>
              <a:ext uri="{FF2B5EF4-FFF2-40B4-BE49-F238E27FC236}">
                <a16:creationId xmlns:a16="http://schemas.microsoft.com/office/drawing/2014/main" id="{C6E3C8EE-2BEE-DAF8-4C8D-9063155C93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95</a:t>
            </a:fld>
            <a:endParaRPr lang="en-US" sz="1200" dirty="0">
              <a:latin typeface="+mn-lt"/>
            </a:endParaRPr>
          </a:p>
        </p:txBody>
      </p:sp>
    </p:spTree>
    <p:extLst>
      <p:ext uri="{BB962C8B-B14F-4D97-AF65-F5344CB8AC3E}">
        <p14:creationId xmlns:p14="http://schemas.microsoft.com/office/powerpoint/2010/main" val="185673927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10" name="Google Shape;810;p35:notes"/>
          <p:cNvSpPr txBox="1">
            <a:spLocks noGrp="1"/>
          </p:cNvSpPr>
          <p:nvPr>
            <p:ph type="body" idx="1"/>
          </p:nvPr>
        </p:nvSpPr>
        <p:spPr>
          <a:xfrm>
            <a:off x="479425" y="460375"/>
            <a:ext cx="6140450" cy="9211335"/>
          </a:xfrm>
        </p:spPr>
        <p:txBody>
          <a:bodyPr/>
          <a:lstStyle/>
          <a:p>
            <a:pPr marL="0" indent="0">
              <a:buNone/>
            </a:pPr>
            <a:r>
              <a:rPr lang="es-ES_tradnl" b="1" noProof="0" dirty="0">
                <a:sym typeface="Calibri"/>
              </a:rPr>
              <a:t>Pregunta 2</a:t>
            </a:r>
            <a:endParaRPr lang="es-ES_tradnl" noProof="0" dirty="0">
              <a:sym typeface="Calibri"/>
            </a:endParaRPr>
          </a:p>
          <a:p>
            <a:r>
              <a:rPr lang="es-ES_tradnl" noProof="0" dirty="0">
                <a:sym typeface="Calibri"/>
              </a:rPr>
              <a:t>Evaluar y hacer seguimiento de la situación actual del cuidado de Rafael y determinar si se necesita más apoyo o si hay que asignarlo a otra modalidad de acogida para su seguridad y protección inmediatas  </a:t>
            </a:r>
          </a:p>
          <a:p>
            <a:r>
              <a:rPr lang="es-ES_tradnl" noProof="0" dirty="0">
                <a:sym typeface="Calibri"/>
              </a:rPr>
              <a:t>Evaluar y hacer seguimiento de las necesidades de SMAPS de los menores y realizar las remisiones necesarias </a:t>
            </a:r>
          </a:p>
          <a:p>
            <a:r>
              <a:rPr lang="es-ES_tradnl" noProof="0" dirty="0">
                <a:sym typeface="Calibri"/>
              </a:rPr>
              <a:t>Evaluar y hacer seguimiento de la situación laboral de Rafael y de los riesgos y las necesidades de intervenciones (inmediatas) </a:t>
            </a:r>
          </a:p>
          <a:p>
            <a:r>
              <a:rPr lang="es-ES_tradnl" noProof="0" dirty="0">
                <a:sym typeface="Calibri"/>
              </a:rPr>
              <a:t>Una vez corrija y llene el formulario, iniciar la búsqueda o remitir el caso para su búsqueda</a:t>
            </a:r>
          </a:p>
          <a:p>
            <a:r>
              <a:rPr lang="es-ES_tradnl" noProof="0" dirty="0">
                <a:sym typeface="Calibri"/>
              </a:rPr>
              <a:t>Seguimiento de las necesidades educativas de Rafael</a:t>
            </a:r>
          </a:p>
          <a:p>
            <a:r>
              <a:rPr lang="es-ES_tradnl" noProof="0" dirty="0">
                <a:sym typeface="Calibri"/>
              </a:rPr>
              <a:t>Seguimiento del registro de otra información sobre los abuelos de Rafael y su relación para iniciar también su búsqueda. En especial, en caso de que no se pueda encontrar a la madre y/o al padre o en caso de que su madre se haya vuelto a casar y no esté dispuesta a proceder con la reunificación familiar </a:t>
            </a:r>
          </a:p>
          <a:p>
            <a:pPr marL="0" indent="0">
              <a:buNone/>
            </a:pPr>
            <a:endParaRPr lang="es-ES_tradnl" noProof="0" dirty="0">
              <a:sym typeface="Calibri"/>
            </a:endParaRPr>
          </a:p>
        </p:txBody>
      </p:sp>
      <p:sp>
        <p:nvSpPr>
          <p:cNvPr id="2" name="Google Shape;725;p48:notes">
            <a:extLst>
              <a:ext uri="{FF2B5EF4-FFF2-40B4-BE49-F238E27FC236}">
                <a16:creationId xmlns:a16="http://schemas.microsoft.com/office/drawing/2014/main" id="{07AC4E55-7AB6-8469-6FB2-4D522B51A11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96</a:t>
            </a:fld>
            <a:endParaRPr lang="en-US" sz="1200" dirty="0">
              <a:latin typeface="+mn-lt"/>
            </a:endParaRPr>
          </a:p>
        </p:txBody>
      </p:sp>
    </p:spTree>
    <p:extLst>
      <p:ext uri="{BB962C8B-B14F-4D97-AF65-F5344CB8AC3E}">
        <p14:creationId xmlns:p14="http://schemas.microsoft.com/office/powerpoint/2010/main" val="26069014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5" name="Google Shape;1305;p69:notes"/>
          <p:cNvSpPr txBox="1">
            <a:spLocks noGrp="1"/>
          </p:cNvSpPr>
          <p:nvPr>
            <p:ph type="body" idx="1"/>
          </p:nvPr>
        </p:nvSpPr>
        <p:spPr/>
        <p:txBody>
          <a:bodyPr/>
          <a:lstStyle/>
          <a:p>
            <a:pPr marL="0" indent="0">
              <a:buNone/>
            </a:pPr>
            <a:r>
              <a:rPr lang="es-ES_tradnl" b="1" noProof="0" dirty="0">
                <a:sym typeface="Calibri"/>
              </a:rPr>
              <a:t>EXPLICAR:</a:t>
            </a:r>
          </a:p>
          <a:p>
            <a:r>
              <a:rPr lang="es-ES_tradnl" noProof="0" dirty="0">
                <a:sym typeface="Calibri"/>
              </a:rPr>
              <a:t>Presente el contenido de la diapositiva</a:t>
            </a:r>
            <a:endParaRPr lang="es-ES_tradnl" noProof="0" dirty="0"/>
          </a:p>
          <a:p>
            <a:r>
              <a:rPr lang="es-ES_tradnl" i="1" noProof="0" dirty="0">
                <a:sym typeface="Calibri"/>
              </a:rPr>
              <a:t>¿Hay alguna pregunta o duda?</a:t>
            </a:r>
            <a:endParaRPr lang="es-ES_tradnl" i="1" noProof="0" dirty="0"/>
          </a:p>
          <a:p>
            <a:r>
              <a:rPr lang="es-ES_tradnl" noProof="0" dirty="0">
                <a:sym typeface="Calibri"/>
              </a:rPr>
              <a:t>Cerrar la sesión</a:t>
            </a:r>
            <a:endParaRPr lang="es-ES_tradnl" noProof="0" dirty="0"/>
          </a:p>
        </p:txBody>
      </p:sp>
      <p:sp>
        <p:nvSpPr>
          <p:cNvPr id="3" name="Slide Image Placeholder 2">
            <a:extLst>
              <a:ext uri="{FF2B5EF4-FFF2-40B4-BE49-F238E27FC236}">
                <a16:creationId xmlns:a16="http://schemas.microsoft.com/office/drawing/2014/main" id="{A0BF61A8-B39D-F754-09D5-8B22CAF14FD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6D2342B-833C-4460-1EFE-AFE281DD32A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97</a:t>
            </a:fld>
            <a:endParaRPr lang="en-US" sz="1200" dirty="0">
              <a:latin typeface="+mn-lt"/>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8" name="Google Shape;1318;p70:notes"/>
          <p:cNvSpPr txBox="1">
            <a:spLocks noGrp="1"/>
          </p:cNvSpPr>
          <p:nvPr>
            <p:ph type="body" idx="1"/>
          </p:nvPr>
        </p:nvSpPr>
        <p:spPr/>
        <p:txBody>
          <a:bodyPr/>
          <a:lstStyle/>
          <a:p>
            <a:pPr marL="0" indent="0">
              <a:buNone/>
            </a:pPr>
            <a:r>
              <a:rPr lang="es-ES_tradnl" b="1" noProof="0" dirty="0">
                <a:sym typeface="Calibri"/>
              </a:rPr>
              <a:t>ADAPTAR AL CONTEXTO</a:t>
            </a:r>
          </a:p>
          <a:p>
            <a:r>
              <a:rPr lang="es-ES_tradnl" noProof="0" dirty="0">
                <a:sym typeface="Calibri"/>
              </a:rPr>
              <a:t>En algunos contextos, la verificación la realizan otras personas:</a:t>
            </a:r>
          </a:p>
          <a:p>
            <a:pPr lvl="1"/>
            <a:r>
              <a:rPr lang="es-ES_tradnl" noProof="0" dirty="0">
                <a:sym typeface="Calibri"/>
              </a:rPr>
              <a:t>por ejemplo, en caso de separación transfronteriza y/o en contextos en los que las autoridades nacionales desempeñan un rol determinado</a:t>
            </a:r>
          </a:p>
          <a:p>
            <a:pPr lvl="1"/>
            <a:r>
              <a:rPr lang="es-ES_tradnl" noProof="0" dirty="0">
                <a:sym typeface="Calibri"/>
              </a:rPr>
              <a:t>en estos casos, hay que adaptar este módulo e incluir el rol de los asistentes sociales y una descripción del proceso</a:t>
            </a:r>
          </a:p>
          <a:p>
            <a:r>
              <a:rPr lang="es-ES_tradnl" noProof="0" dirty="0">
                <a:sym typeface="Calibri"/>
              </a:rPr>
              <a:t>En algunos contextos, este módulo puede no ser necesario puntualmente</a:t>
            </a:r>
          </a:p>
          <a:p>
            <a:pPr marL="0" indent="0">
              <a:buNone/>
            </a:pPr>
            <a:r>
              <a:rPr lang="es-ES_tradnl" noProof="0" dirty="0">
                <a:sym typeface="Helvetica Neue"/>
              </a:rPr>
              <a:t>_____________________________________________________________________________</a:t>
            </a:r>
            <a:endParaRPr lang="es-ES_tradnl" noProof="0" dirty="0"/>
          </a:p>
          <a:p>
            <a:endParaRPr lang="es-ES_tradnl" noProof="0" dirty="0">
              <a:sym typeface="Calibri"/>
            </a:endParaRPr>
          </a:p>
          <a:p>
            <a:pPr marL="0" indent="0">
              <a:buNone/>
            </a:pPr>
            <a:r>
              <a:rPr lang="es-ES_tradnl" b="1" noProof="0" dirty="0">
                <a:sym typeface="Calibri"/>
              </a:rPr>
              <a:t>EXPLICAR:</a:t>
            </a:r>
          </a:p>
          <a:p>
            <a:r>
              <a:rPr lang="es-ES_tradnl" noProof="0" dirty="0">
                <a:sym typeface="Calibri"/>
              </a:rPr>
              <a:t>Leer el título de la sesión </a:t>
            </a:r>
            <a:endParaRPr lang="es-ES_tradnl" noProof="0" dirty="0"/>
          </a:p>
          <a:p>
            <a:r>
              <a:rPr lang="es-ES_tradnl" i="1" noProof="0" dirty="0">
                <a:sym typeface="Calibri"/>
              </a:rPr>
              <a:t>Al final de esta sesión, los participantes deberán ser capaces de:</a:t>
            </a:r>
            <a:endParaRPr lang="es-ES_tradnl" i="1" noProof="0" dirty="0"/>
          </a:p>
          <a:p>
            <a:r>
              <a:rPr lang="es-ES_tradnl" noProof="0" dirty="0">
                <a:sym typeface="Calibri"/>
              </a:rPr>
              <a:t>Presente el contenido de la diapositiva</a:t>
            </a:r>
          </a:p>
          <a:p>
            <a:r>
              <a:rPr lang="es-ES_tradnl" i="1" noProof="0" dirty="0">
                <a:sym typeface="Calibri"/>
              </a:rPr>
              <a:t>El objetivo general del proceso de verificación es comprobar que la reunificación familiar responda al interés superior del menor </a:t>
            </a:r>
          </a:p>
          <a:p>
            <a:r>
              <a:rPr lang="es-ES_tradnl" i="1" noProof="0" dirty="0">
                <a:sym typeface="Calibri"/>
              </a:rPr>
              <a:t>Preguntar: ¿cómo podemos llevar a cabo el proceso de verificación y qué debemos tener en cuenta cuando se realice para proceder con la reunificación familiar? </a:t>
            </a:r>
          </a:p>
          <a:p>
            <a:endParaRPr lang="es-ES_tradnl" noProof="0" dirty="0">
              <a:sym typeface="Calibri"/>
            </a:endParaRPr>
          </a:p>
        </p:txBody>
      </p:sp>
      <p:sp>
        <p:nvSpPr>
          <p:cNvPr id="3" name="Slide Image Placeholder 2">
            <a:extLst>
              <a:ext uri="{FF2B5EF4-FFF2-40B4-BE49-F238E27FC236}">
                <a16:creationId xmlns:a16="http://schemas.microsoft.com/office/drawing/2014/main" id="{0C6455C5-9D7B-D3A2-D369-E4154AFAA0A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14E4DB4-CDC0-C297-B76F-4268BF73E46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98</a:t>
            </a:fld>
            <a:endParaRPr lang="en-US" sz="1200" dirty="0">
              <a:latin typeface="+mn-lt"/>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9" name="Google Shape;1329;p71:notes"/>
          <p:cNvSpPr txBox="1">
            <a:spLocks noGrp="1"/>
          </p:cNvSpPr>
          <p:nvPr>
            <p:ph type="body" idx="1"/>
          </p:nvPr>
        </p:nvSpPr>
        <p:spPr/>
        <p:txBody>
          <a:bodyPr/>
          <a:lstStyle/>
          <a:p>
            <a:pPr marL="0" indent="0">
              <a:buNone/>
            </a:pPr>
            <a:r>
              <a:rPr lang="es-ES_tradnl" b="1" noProof="0" dirty="0">
                <a:sym typeface="Calibri"/>
              </a:rPr>
              <a:t>DEBATE GENERAL</a:t>
            </a:r>
          </a:p>
          <a:p>
            <a:r>
              <a:rPr lang="es-ES_tradnl" i="1" noProof="0" dirty="0">
                <a:sym typeface="Calibri"/>
              </a:rPr>
              <a:t>Ya hemos hablado de la importancia de una documentación de calidad: </a:t>
            </a:r>
          </a:p>
          <a:p>
            <a:pPr lvl="1"/>
            <a:r>
              <a:rPr lang="es-ES_tradnl" i="1" noProof="0" dirty="0">
                <a:sym typeface="Calibri"/>
              </a:rPr>
              <a:t>cuando la información del formulario de documentación del menor es clara y está bien presentada, la verificación debería ser un proceso sencillo</a:t>
            </a:r>
          </a:p>
          <a:p>
            <a:pPr lvl="1"/>
            <a:r>
              <a:rPr lang="es-ES_tradnl" i="1" noProof="0" dirty="0">
                <a:sym typeface="Calibri"/>
              </a:rPr>
              <a:t>cuando la información sobre el menor es escasa o nula, debe prestarse especial atención al proceso de verificación </a:t>
            </a:r>
          </a:p>
          <a:p>
            <a:r>
              <a:rPr lang="es-ES_tradnl" i="1" noProof="0" dirty="0">
                <a:sym typeface="Calibri"/>
              </a:rPr>
              <a:t>Preguntar cómo se lleva a cabo la verificación:</a:t>
            </a:r>
          </a:p>
          <a:p>
            <a:pPr lvl="1"/>
            <a:r>
              <a:rPr lang="es-ES_tradnl" i="1" noProof="0" dirty="0">
                <a:sym typeface="Calibri"/>
              </a:rPr>
              <a:t>la verificación la llevan a cabo especialistas en BRF y/o asistentes sociales a partir de una serie de preguntas estandarizadas al adulto y al menor y registran la información en un formulario de verificación</a:t>
            </a:r>
          </a:p>
          <a:p>
            <a:r>
              <a:rPr lang="es-ES_tradnl" i="1" noProof="0" dirty="0">
                <a:sym typeface="Calibri"/>
              </a:rPr>
              <a:t>¿Qué creemos es lo más complejo a la hora de llevar a cabo la verificación de los/as bebés? ¿Qué medidas creemos que podemos adoptar? </a:t>
            </a:r>
          </a:p>
          <a:p>
            <a:pPr marL="0" indent="0">
              <a:buNone/>
            </a:pPr>
            <a:endParaRPr lang="es-ES_tradnl" noProof="0" dirty="0"/>
          </a:p>
          <a:p>
            <a:pPr marL="0" indent="0">
              <a:buNone/>
            </a:pPr>
            <a:r>
              <a:rPr lang="es-ES_tradnl" b="1" noProof="0" dirty="0"/>
              <a:t>EXPLICAR:</a:t>
            </a:r>
          </a:p>
          <a:p>
            <a:r>
              <a:rPr lang="es-ES_tradnl" i="1" noProof="0" dirty="0"/>
              <a:t>Cómo verificar los vínculos familiares de los niños y niñas más pequeños y de los menores que no pueden facilitar información: </a:t>
            </a:r>
          </a:p>
          <a:p>
            <a:r>
              <a:rPr lang="es-ES_tradnl" i="1" noProof="0" dirty="0"/>
              <a:t>Paso 1: </a:t>
            </a:r>
          </a:p>
          <a:p>
            <a:pPr lvl="1"/>
            <a:r>
              <a:rPr lang="es-ES_tradnl" i="1" noProof="0" dirty="0"/>
              <a:t>en todos los casos, pedir a los adultos que soliciten la reunificación familiar con bebés que: </a:t>
            </a:r>
          </a:p>
          <a:p>
            <a:pPr lvl="1"/>
            <a:r>
              <a:rPr lang="es-ES_tradnl" i="1" noProof="0" dirty="0"/>
              <a:t>seleccionen la foto del bebé entre varias fotos de otros niños y niñas de la misma edad</a:t>
            </a:r>
          </a:p>
          <a:p>
            <a:pPr lvl="1"/>
            <a:r>
              <a:rPr lang="es-ES_tradnl" i="1" noProof="0" dirty="0"/>
              <a:t>describan al bebé, incluyendo marcas de nacimiento, cicatrices, marcas, tatuajes u otras características físicas que faciliten su identificación</a:t>
            </a:r>
          </a:p>
          <a:p>
            <a:pPr lvl="1"/>
            <a:r>
              <a:rPr lang="es-ES_tradnl" i="1" noProof="0" dirty="0"/>
              <a:t>describan la ropa, las joyas o los objetos que llevaba el niño o la niña en el momento de la separación</a:t>
            </a:r>
          </a:p>
          <a:p>
            <a:pPr lvl="1"/>
            <a:r>
              <a:rPr lang="es-ES_tradnl" i="1" noProof="0" dirty="0"/>
              <a:t>recuerden el lugar donde se dejó al bebé y cómo se produjo la separación</a:t>
            </a:r>
          </a:p>
          <a:p>
            <a:pPr lvl="1"/>
            <a:r>
              <a:rPr lang="es-ES_tradnl" i="1" noProof="0" dirty="0"/>
              <a:t>identifiquen las palabras o frases que el bebé conocía antes de la separación (si ya hablaba), incluidos los apodos o cómo pronunciaba los nombres de determinados miembros de la familia</a:t>
            </a:r>
          </a:p>
          <a:p>
            <a:pPr marL="0" indent="0">
              <a:buNone/>
            </a:pPr>
            <a:endParaRPr lang="es-ES_tradnl" i="1" noProof="0" dirty="0"/>
          </a:p>
          <a:p>
            <a:pPr marL="0" indent="0">
              <a:buNone/>
            </a:pPr>
            <a:r>
              <a:rPr lang="es-ES_tradnl" b="1" noProof="0" dirty="0"/>
              <a:t>CONTINÚA EN LA SIGUIENTE DIAPOSITIVA </a:t>
            </a:r>
            <a:r>
              <a:rPr lang="es-ES_tradnl" b="1" noProof="0" dirty="0">
                <a:sym typeface="Wingdings" panose="05000000000000000000" pitchFamily="2" charset="2"/>
              </a:rPr>
              <a:t></a:t>
            </a:r>
            <a:endParaRPr lang="es-ES_tradnl" b="1" noProof="0" dirty="0"/>
          </a:p>
        </p:txBody>
      </p:sp>
      <p:sp>
        <p:nvSpPr>
          <p:cNvPr id="3" name="Slide Image Placeholder 2">
            <a:extLst>
              <a:ext uri="{FF2B5EF4-FFF2-40B4-BE49-F238E27FC236}">
                <a16:creationId xmlns:a16="http://schemas.microsoft.com/office/drawing/2014/main" id="{862663B9-B622-9029-8580-FDB4183D590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DCA79AD-5931-E928-F714-0103511DEDB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t>99</a:t>
            </a:fld>
            <a:endParaRPr lang="en-US" sz="12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CCE9F8"/>
        </a:solidFill>
        <a:effectLst/>
      </p:bgPr>
    </p:bg>
    <p:spTree>
      <p:nvGrpSpPr>
        <p:cNvPr id="1" name="Shape 13"/>
        <p:cNvGrpSpPr/>
        <p:nvPr/>
      </p:nvGrpSpPr>
      <p:grpSpPr>
        <a:xfrm>
          <a:off x="0" y="0"/>
          <a:ext cx="0" cy="0"/>
          <a:chOff x="0" y="0"/>
          <a:chExt cx="0" cy="0"/>
        </a:xfrm>
      </p:grpSpPr>
      <p:sp>
        <p:nvSpPr>
          <p:cNvPr id="14" name="Google Shape;14;p107"/>
          <p:cNvSpPr/>
          <p:nvPr/>
        </p:nvSpPr>
        <p:spPr>
          <a:xfrm>
            <a:off x="0" y="0"/>
            <a:ext cx="5811000" cy="6858000"/>
          </a:xfrm>
          <a:prstGeom prst="homePlate">
            <a:avLst>
              <a:gd name="adj" fmla="val 25259"/>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15;p107"/>
          <p:cNvSpPr txBox="1">
            <a:spLocks noGrp="1"/>
          </p:cNvSpPr>
          <p:nvPr>
            <p:ph type="title"/>
          </p:nvPr>
        </p:nvSpPr>
        <p:spPr>
          <a:xfrm>
            <a:off x="796386" y="3099692"/>
            <a:ext cx="401531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6ABDEA"/>
        </a:solidFill>
        <a:effectLst/>
      </p:bgPr>
    </p:bg>
    <p:spTree>
      <p:nvGrpSpPr>
        <p:cNvPr id="1" name="Shape 16"/>
        <p:cNvGrpSpPr/>
        <p:nvPr/>
      </p:nvGrpSpPr>
      <p:grpSpPr>
        <a:xfrm>
          <a:off x="0" y="0"/>
          <a:ext cx="0" cy="0"/>
          <a:chOff x="0" y="0"/>
          <a:chExt cx="0" cy="0"/>
        </a:xfrm>
      </p:grpSpPr>
      <p:sp>
        <p:nvSpPr>
          <p:cNvPr id="17" name="Google Shape;17;p108"/>
          <p:cNvSpPr/>
          <p:nvPr/>
        </p:nvSpPr>
        <p:spPr>
          <a:xfrm rot="1782986">
            <a:off x="657419" y="1353466"/>
            <a:ext cx="4749573" cy="4094457"/>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18;p108"/>
          <p:cNvSpPr txBox="1">
            <a:spLocks noGrp="1"/>
          </p:cNvSpPr>
          <p:nvPr>
            <p:ph type="title"/>
          </p:nvPr>
        </p:nvSpPr>
        <p:spPr>
          <a:xfrm>
            <a:off x="1243426"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109"/>
          <p:cNvSpPr/>
          <p:nvPr/>
        </p:nvSpPr>
        <p:spPr>
          <a:xfrm>
            <a:off x="0" y="-1"/>
            <a:ext cx="12192000" cy="985520"/>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 name="Google Shape;21;p109"/>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22" name="Google Shape;22;p109"/>
          <p:cNvSpPr/>
          <p:nvPr/>
        </p:nvSpPr>
        <p:spPr>
          <a:xfrm>
            <a:off x="766810" y="6277445"/>
            <a:ext cx="416079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dirty="0">
                <a:solidFill>
                  <a:schemeClr val="dk2"/>
                </a:solidFill>
                <a:latin typeface="Calibri"/>
                <a:ea typeface="Calibri"/>
                <a:cs typeface="Calibri"/>
                <a:sym typeface="Calibri"/>
              </a:rPr>
              <a:t>Level 3 Module 1: </a:t>
            </a:r>
            <a:r>
              <a:rPr lang="en-US" sz="1400" b="1" dirty="0">
                <a:solidFill>
                  <a:schemeClr val="dk2"/>
                </a:solidFill>
                <a:latin typeface="Calibri"/>
                <a:ea typeface="Calibri"/>
                <a:cs typeface="Calibri"/>
                <a:sym typeface="Calibri"/>
              </a:rPr>
              <a:t>Understanding the Causes, Impact and Risks of Family Separation</a:t>
            </a:r>
            <a:endParaRPr dirty="0"/>
          </a:p>
          <a:p>
            <a:pPr marL="0" marR="0" lvl="0" indent="0" algn="l" rtl="0">
              <a:spcBef>
                <a:spcPts val="0"/>
              </a:spcBef>
              <a:spcAft>
                <a:spcPts val="0"/>
              </a:spcAft>
              <a:buNone/>
            </a:pPr>
            <a:endParaRPr sz="1400" b="0" dirty="0">
              <a:solidFill>
                <a:schemeClr val="dk2"/>
              </a:solidFill>
              <a:latin typeface="Calibri"/>
              <a:ea typeface="Calibri"/>
              <a:cs typeface="Calibri"/>
              <a:sym typeface="Calibri"/>
            </a:endParaRPr>
          </a:p>
        </p:txBody>
      </p:sp>
      <p:sp>
        <p:nvSpPr>
          <p:cNvPr id="23" name="Google Shape;23;p10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3200"/>
              <a:buFont typeface="Arial"/>
              <a:buNone/>
              <a:defRPr sz="3200" b="1">
                <a:solidFill>
                  <a:schemeClr val="accent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8C5F7A"/>
        </a:solidFill>
        <a:effectLst/>
      </p:bgPr>
    </p:bg>
    <p:spTree>
      <p:nvGrpSpPr>
        <p:cNvPr id="1" name="Shape 27"/>
        <p:cNvGrpSpPr/>
        <p:nvPr/>
      </p:nvGrpSpPr>
      <p:grpSpPr>
        <a:xfrm>
          <a:off x="0" y="0"/>
          <a:ext cx="0" cy="0"/>
          <a:chOff x="0" y="0"/>
          <a:chExt cx="0" cy="0"/>
        </a:xfrm>
      </p:grpSpPr>
      <p:sp>
        <p:nvSpPr>
          <p:cNvPr id="28" name="Google Shape;28;p104"/>
          <p:cNvSpPr/>
          <p:nvPr/>
        </p:nvSpPr>
        <p:spPr>
          <a:xfrm rot="1782986">
            <a:off x="657418" y="1353464"/>
            <a:ext cx="4749573" cy="4094457"/>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9" name="Google Shape;29;p104"/>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
        <p:cNvGrpSpPr/>
        <p:nvPr/>
      </p:nvGrpSpPr>
      <p:grpSpPr>
        <a:xfrm>
          <a:off x="0" y="0"/>
          <a:ext cx="0" cy="0"/>
          <a:chOff x="0" y="0"/>
          <a:chExt cx="0" cy="0"/>
        </a:xfrm>
      </p:grpSpPr>
      <p:sp>
        <p:nvSpPr>
          <p:cNvPr id="31" name="Google Shape;31;p105"/>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33;p10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rgbClr val="8C5F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Google Shape;15;p51">
            <a:extLst>
              <a:ext uri="{FF2B5EF4-FFF2-40B4-BE49-F238E27FC236}">
                <a16:creationId xmlns:a16="http://schemas.microsoft.com/office/drawing/2014/main" id="{66085945-1599-8C53-4A34-2A612B98D384}"/>
              </a:ext>
            </a:extLst>
          </p:cNvPr>
          <p:cNvPicPr preferRelativeResize="0"/>
          <p:nvPr userDrawn="1"/>
        </p:nvPicPr>
        <p:blipFill rotWithShape="1">
          <a:blip r:embed="rId2">
            <a:alphaModFix/>
          </a:blip>
          <a:srcRect/>
          <a:stretch/>
        </p:blipFill>
        <p:spPr>
          <a:xfrm>
            <a:off x="335817" y="6230028"/>
            <a:ext cx="349715" cy="402608"/>
          </a:xfrm>
          <a:prstGeom prst="rect">
            <a:avLst/>
          </a:prstGeom>
          <a:noFill/>
          <a:ln>
            <a:noFill/>
          </a:ln>
        </p:spPr>
      </p:pic>
      <p:sp>
        <p:nvSpPr>
          <p:cNvPr id="3" name="Google Shape;16;p51">
            <a:extLst>
              <a:ext uri="{FF2B5EF4-FFF2-40B4-BE49-F238E27FC236}">
                <a16:creationId xmlns:a16="http://schemas.microsoft.com/office/drawing/2014/main" id="{05C5F758-8FBA-3E67-2578-AA6DEDD89F0C}"/>
              </a:ext>
            </a:extLst>
          </p:cNvPr>
          <p:cNvSpPr/>
          <p:nvPr userDrawn="1"/>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tx2">
                    <a:lumMod val="75000"/>
                  </a:schemeClr>
                </a:solidFill>
                <a:latin typeface="+mn-lt"/>
                <a:ea typeface="Calibri"/>
                <a:cs typeface="Calibri"/>
                <a:sym typeface="Calibri"/>
              </a:rPr>
              <a:t>Level 3: </a:t>
            </a:r>
            <a:r>
              <a:rPr lang="en-US" sz="1400" b="1" i="0" u="none" strike="noStrike" cap="none" dirty="0">
                <a:solidFill>
                  <a:schemeClr val="tx2">
                    <a:lumMod val="75000"/>
                  </a:schemeClr>
                </a:solidFill>
                <a:latin typeface="+mn-lt"/>
                <a:ea typeface="Calibri"/>
                <a:cs typeface="Calibri"/>
                <a:sym typeface="Calibri"/>
              </a:rPr>
              <a:t>UASC</a:t>
            </a:r>
            <a:r>
              <a:rPr lang="en-US" sz="1400" b="0" i="0" u="none" strike="noStrike" cap="none" dirty="0">
                <a:solidFill>
                  <a:schemeClr val="tx2">
                    <a:lumMod val="75000"/>
                  </a:schemeClr>
                </a:solidFill>
                <a:latin typeface="+mn-lt"/>
                <a:ea typeface="Calibri"/>
                <a:cs typeface="Calibri"/>
                <a:sym typeface="Calibri"/>
              </a:rPr>
              <a:t>  |  Module 2: </a:t>
            </a:r>
            <a:r>
              <a:rPr lang="en-US" sz="1400" b="1" i="0" u="none" strike="noStrike" cap="none" dirty="0">
                <a:solidFill>
                  <a:schemeClr val="tx2">
                    <a:lumMod val="75000"/>
                  </a:schemeClr>
                </a:solidFill>
                <a:latin typeface="+mn-lt"/>
                <a:ea typeface="Calibri"/>
                <a:cs typeface="Calibri"/>
                <a:sym typeface="Calibri"/>
              </a:rPr>
              <a:t>Supporting UASC through case management, alternative care and family tracing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EEE7EB"/>
        </a:solidFill>
        <a:effectLst/>
      </p:bgPr>
    </p:bg>
    <p:spTree>
      <p:nvGrpSpPr>
        <p:cNvPr id="1" name="Shape 35"/>
        <p:cNvGrpSpPr/>
        <p:nvPr/>
      </p:nvGrpSpPr>
      <p:grpSpPr>
        <a:xfrm>
          <a:off x="0" y="0"/>
          <a:ext cx="0" cy="0"/>
          <a:chOff x="0" y="0"/>
          <a:chExt cx="0" cy="0"/>
        </a:xfrm>
      </p:grpSpPr>
      <p:sp>
        <p:nvSpPr>
          <p:cNvPr id="36" name="Google Shape;36;p106"/>
          <p:cNvSpPr/>
          <p:nvPr/>
        </p:nvSpPr>
        <p:spPr>
          <a:xfrm>
            <a:off x="0" y="0"/>
            <a:ext cx="5811000" cy="6858000"/>
          </a:xfrm>
          <a:prstGeom prst="homePlate">
            <a:avLst>
              <a:gd name="adj" fmla="val 25259"/>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 name="Google Shape;37;p106"/>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8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3" name="TextBox 2">
            <a:extLst>
              <a:ext uri="{FF2B5EF4-FFF2-40B4-BE49-F238E27FC236}">
                <a16:creationId xmlns:a16="http://schemas.microsoft.com/office/drawing/2014/main" id="{1B6AD8F9-61D7-ECB1-8A97-3796E31A506F}"/>
              </a:ext>
            </a:extLst>
          </p:cNvPr>
          <p:cNvSpPr txBox="1"/>
          <p:nvPr/>
        </p:nvSpPr>
        <p:spPr>
          <a:xfrm>
            <a:off x="937896" y="1469148"/>
            <a:ext cx="5836284" cy="3477875"/>
          </a:xfrm>
          <a:prstGeom prst="rect">
            <a:avLst/>
          </a:prstGeom>
          <a:noFill/>
        </p:spPr>
        <p:txBody>
          <a:bodyPr wrap="square" lIns="91440" tIns="45720" rIns="91440" bIns="45720" rtlCol="0" anchor="t">
            <a:spAutoFit/>
          </a:bodyPr>
          <a:lstStyle/>
          <a:p>
            <a:r>
              <a:rPr lang="es-ES_tradnl" sz="4400" b="1" dirty="0">
                <a:solidFill>
                  <a:schemeClr val="bg2"/>
                </a:solidFill>
                <a:latin typeface="Garamond"/>
              </a:rPr>
              <a:t>Formación sobre menores no acompañados </a:t>
            </a:r>
            <a:r>
              <a:rPr lang="es-ES_tradnl" sz="4400" b="1">
                <a:solidFill>
                  <a:schemeClr val="bg2"/>
                </a:solidFill>
                <a:latin typeface="Garamond"/>
              </a:rPr>
              <a:t>y separados </a:t>
            </a:r>
            <a:r>
              <a:rPr lang="es-ES_tradnl" sz="4400" b="1" dirty="0">
                <a:solidFill>
                  <a:schemeClr val="bg2"/>
                </a:solidFill>
                <a:latin typeface="Garamond"/>
              </a:rPr>
              <a:t>y gestión de casos</a:t>
            </a:r>
          </a:p>
        </p:txBody>
      </p:sp>
      <p:pic>
        <p:nvPicPr>
          <p:cNvPr id="4" name="Picture 3" descr="Icon&#10;&#10;Description automatically generated">
            <a:extLst>
              <a:ext uri="{FF2B5EF4-FFF2-40B4-BE49-F238E27FC236}">
                <a16:creationId xmlns:a16="http://schemas.microsoft.com/office/drawing/2014/main" id="{CCCCA2D3-97F8-DC91-6A0F-BE1CFEE32138}"/>
              </a:ext>
            </a:extLst>
          </p:cNvPr>
          <p:cNvPicPr>
            <a:picLocks noChangeAspect="1"/>
          </p:cNvPicPr>
          <p:nvPr/>
        </p:nvPicPr>
        <p:blipFill>
          <a:blip r:embed="rId3"/>
          <a:stretch>
            <a:fillRect/>
          </a:stretch>
        </p:blipFill>
        <p:spPr>
          <a:xfrm>
            <a:off x="6961938" y="888320"/>
            <a:ext cx="4292166" cy="4868648"/>
          </a:xfrm>
          <a:prstGeom prst="rect">
            <a:avLst/>
          </a:prstGeom>
        </p:spPr>
      </p:pic>
      <p:pic>
        <p:nvPicPr>
          <p:cNvPr id="6" name="Picture 5" descr="Logo&#10;&#10;Description automatically generated">
            <a:extLst>
              <a:ext uri="{FF2B5EF4-FFF2-40B4-BE49-F238E27FC236}">
                <a16:creationId xmlns:a16="http://schemas.microsoft.com/office/drawing/2014/main" id="{BD0EB093-A634-343C-ED7A-ABBFB34AF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25" y="5300235"/>
            <a:ext cx="2378967" cy="913463"/>
          </a:xfrm>
          <a:prstGeom prst="rect">
            <a:avLst/>
          </a:prstGeom>
        </p:spPr>
      </p:pic>
      <p:pic>
        <p:nvPicPr>
          <p:cNvPr id="9" name="Picture 8" descr="Text&#10;&#10;Description automatically generated">
            <a:extLst>
              <a:ext uri="{FF2B5EF4-FFF2-40B4-BE49-F238E27FC236}">
                <a16:creationId xmlns:a16="http://schemas.microsoft.com/office/drawing/2014/main" id="{89CE56B7-6C94-E07A-E3CE-EBD3B6ED93B5}"/>
              </a:ext>
            </a:extLst>
          </p:cNvPr>
          <p:cNvPicPr>
            <a:picLocks noChangeAspect="1"/>
          </p:cNvPicPr>
          <p:nvPr/>
        </p:nvPicPr>
        <p:blipFill>
          <a:blip r:embed="rId5"/>
          <a:stretch>
            <a:fillRect/>
          </a:stretch>
        </p:blipFill>
        <p:spPr>
          <a:xfrm>
            <a:off x="4230676" y="5389779"/>
            <a:ext cx="2575035" cy="7343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80" name="Google Shape;380;p8"/>
          <p:cNvSpPr txBox="1">
            <a:spLocks noGrp="1"/>
          </p:cNvSpPr>
          <p:nvPr>
            <p:ph type="title"/>
          </p:nvPr>
        </p:nvSpPr>
        <p:spPr>
          <a:xfrm>
            <a:off x="1012990"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s-ES_tradnl"/>
              <a:t>Agenda</a:t>
            </a:r>
            <a:br>
              <a:rPr lang="es-ES_tradnl"/>
            </a:br>
            <a:br>
              <a:rPr lang="es-ES_tradnl" sz="1600"/>
            </a:br>
            <a:r>
              <a:rPr lang="es-ES_tradnl" sz="2400"/>
              <a:t>DÍA 3</a:t>
            </a:r>
            <a:endParaRPr lang="es-ES_tradnl" sz="1600"/>
          </a:p>
        </p:txBody>
      </p:sp>
      <p:cxnSp>
        <p:nvCxnSpPr>
          <p:cNvPr id="24" name="Google Shape;318;p6">
            <a:extLst>
              <a:ext uri="{FF2B5EF4-FFF2-40B4-BE49-F238E27FC236}">
                <a16:creationId xmlns:a16="http://schemas.microsoft.com/office/drawing/2014/main" id="{E2435FF2-D648-9EF2-9BB2-E8CD08816A8B}"/>
              </a:ext>
            </a:extLst>
          </p:cNvPr>
          <p:cNvCxnSpPr>
            <a:cxnSpLocks/>
          </p:cNvCxnSpPr>
          <p:nvPr/>
        </p:nvCxnSpPr>
        <p:spPr>
          <a:xfrm>
            <a:off x="7611129" y="659172"/>
            <a:ext cx="0" cy="3503389"/>
          </a:xfrm>
          <a:prstGeom prst="straightConnector1">
            <a:avLst/>
          </a:prstGeom>
          <a:noFill/>
          <a:ln w="28575" cap="flat" cmpd="sng">
            <a:solidFill>
              <a:schemeClr val="lt1"/>
            </a:solidFill>
            <a:prstDash val="solid"/>
            <a:miter lim="800000"/>
            <a:headEnd type="none" w="sm" len="sm"/>
            <a:tailEnd type="none" w="sm" len="sm"/>
          </a:ln>
        </p:spPr>
      </p:cxnSp>
      <p:sp>
        <p:nvSpPr>
          <p:cNvPr id="25" name="Google Shape;319;p6">
            <a:extLst>
              <a:ext uri="{FF2B5EF4-FFF2-40B4-BE49-F238E27FC236}">
                <a16:creationId xmlns:a16="http://schemas.microsoft.com/office/drawing/2014/main" id="{92695354-0652-9312-AA58-F6DA6133A60B}"/>
              </a:ext>
            </a:extLst>
          </p:cNvPr>
          <p:cNvSpPr txBox="1"/>
          <p:nvPr/>
        </p:nvSpPr>
        <p:spPr>
          <a:xfrm>
            <a:off x="7856912" y="553152"/>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Reunificación familiar</a:t>
            </a:r>
          </a:p>
        </p:txBody>
      </p:sp>
      <p:sp>
        <p:nvSpPr>
          <p:cNvPr id="26" name="Google Shape;320;p6">
            <a:extLst>
              <a:ext uri="{FF2B5EF4-FFF2-40B4-BE49-F238E27FC236}">
                <a16:creationId xmlns:a16="http://schemas.microsoft.com/office/drawing/2014/main" id="{7E1B95D0-9340-9BCD-DA6A-CBF651491F51}"/>
              </a:ext>
            </a:extLst>
          </p:cNvPr>
          <p:cNvSpPr txBox="1"/>
          <p:nvPr/>
        </p:nvSpPr>
        <p:spPr>
          <a:xfrm>
            <a:off x="7856912" y="122768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Reintegración</a:t>
            </a:r>
          </a:p>
        </p:txBody>
      </p:sp>
      <p:sp>
        <p:nvSpPr>
          <p:cNvPr id="27" name="Google Shape;321;p6">
            <a:extLst>
              <a:ext uri="{FF2B5EF4-FFF2-40B4-BE49-F238E27FC236}">
                <a16:creationId xmlns:a16="http://schemas.microsoft.com/office/drawing/2014/main" id="{D4FE371A-1B64-B243-81D9-B2AA7D3783B0}"/>
              </a:ext>
            </a:extLst>
          </p:cNvPr>
          <p:cNvSpPr txBox="1"/>
          <p:nvPr/>
        </p:nvSpPr>
        <p:spPr>
          <a:xfrm>
            <a:off x="5965427" y="2615799"/>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Pausa</a:t>
            </a:r>
            <a:endParaRPr lang="es-ES_tradnl" sz="1600" b="1" i="1" u="none" strike="noStrike" cap="none">
              <a:solidFill>
                <a:srgbClr val="FFFFFF"/>
              </a:solidFill>
              <a:latin typeface="+mn-lt"/>
              <a:ea typeface="Calibri"/>
              <a:cs typeface="Calibri"/>
              <a:sym typeface="Calibri"/>
            </a:endParaRPr>
          </a:p>
        </p:txBody>
      </p:sp>
      <p:sp>
        <p:nvSpPr>
          <p:cNvPr id="30" name="Google Shape;326;p6">
            <a:extLst>
              <a:ext uri="{FF2B5EF4-FFF2-40B4-BE49-F238E27FC236}">
                <a16:creationId xmlns:a16="http://schemas.microsoft.com/office/drawing/2014/main" id="{6203098F-E243-FDCE-5A6D-420433CB34BF}"/>
              </a:ext>
            </a:extLst>
          </p:cNvPr>
          <p:cNvSpPr/>
          <p:nvPr/>
        </p:nvSpPr>
        <p:spPr>
          <a:xfrm rot="1782986">
            <a:off x="7443332" y="5691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1" name="Google Shape;327;p6">
            <a:extLst>
              <a:ext uri="{FF2B5EF4-FFF2-40B4-BE49-F238E27FC236}">
                <a16:creationId xmlns:a16="http://schemas.microsoft.com/office/drawing/2014/main" id="{31BE114D-666F-48F6-36AC-5CC8AA1DA8ED}"/>
              </a:ext>
            </a:extLst>
          </p:cNvPr>
          <p:cNvSpPr/>
          <p:nvPr/>
        </p:nvSpPr>
        <p:spPr>
          <a:xfrm rot="1782986">
            <a:off x="7427916" y="2640837"/>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2" name="Google Shape;329;p6">
            <a:extLst>
              <a:ext uri="{FF2B5EF4-FFF2-40B4-BE49-F238E27FC236}">
                <a16:creationId xmlns:a16="http://schemas.microsoft.com/office/drawing/2014/main" id="{03D0F988-CE66-5538-AA78-893503B5E311}"/>
              </a:ext>
            </a:extLst>
          </p:cNvPr>
          <p:cNvSpPr/>
          <p:nvPr/>
        </p:nvSpPr>
        <p:spPr>
          <a:xfrm rot="1782986">
            <a:off x="7418955" y="125772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3" name="Google Shape;331;p6">
            <a:extLst>
              <a:ext uri="{FF2B5EF4-FFF2-40B4-BE49-F238E27FC236}">
                <a16:creationId xmlns:a16="http://schemas.microsoft.com/office/drawing/2014/main" id="{692CC60A-243E-C93D-78E6-4766637C5196}"/>
              </a:ext>
            </a:extLst>
          </p:cNvPr>
          <p:cNvSpPr/>
          <p:nvPr/>
        </p:nvSpPr>
        <p:spPr>
          <a:xfrm rot="1782986">
            <a:off x="7440386" y="4017909"/>
            <a:ext cx="335595" cy="289306"/>
          </a:xfrm>
          <a:prstGeom prst="hexagon">
            <a:avLst>
              <a:gd name="adj" fmla="val 28965"/>
              <a:gd name="vf" fmla="val 115470"/>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9" name="Google Shape;331;p6">
            <a:extLst>
              <a:ext uri="{FF2B5EF4-FFF2-40B4-BE49-F238E27FC236}">
                <a16:creationId xmlns:a16="http://schemas.microsoft.com/office/drawing/2014/main" id="{41970950-60F4-90F3-112D-C397C4EE0800}"/>
              </a:ext>
            </a:extLst>
          </p:cNvPr>
          <p:cNvSpPr/>
          <p:nvPr/>
        </p:nvSpPr>
        <p:spPr>
          <a:xfrm rot="1782986">
            <a:off x="7440386" y="332937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0" name="Google Shape;335;p6">
            <a:extLst>
              <a:ext uri="{FF2B5EF4-FFF2-40B4-BE49-F238E27FC236}">
                <a16:creationId xmlns:a16="http://schemas.microsoft.com/office/drawing/2014/main" id="{14101B28-A2CF-3B55-6327-6B9FDD5E6B98}"/>
              </a:ext>
            </a:extLst>
          </p:cNvPr>
          <p:cNvSpPr txBox="1"/>
          <p:nvPr/>
        </p:nvSpPr>
        <p:spPr>
          <a:xfrm>
            <a:off x="7856912" y="3304769"/>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Cierre del caso</a:t>
            </a:r>
          </a:p>
        </p:txBody>
      </p:sp>
      <p:sp>
        <p:nvSpPr>
          <p:cNvPr id="43" name="Google Shape;329;p6">
            <a:extLst>
              <a:ext uri="{FF2B5EF4-FFF2-40B4-BE49-F238E27FC236}">
                <a16:creationId xmlns:a16="http://schemas.microsoft.com/office/drawing/2014/main" id="{FBE95A9D-79D8-10CD-92E7-065EE32ECA08}"/>
              </a:ext>
            </a:extLst>
          </p:cNvPr>
          <p:cNvSpPr/>
          <p:nvPr/>
        </p:nvSpPr>
        <p:spPr>
          <a:xfrm rot="1782986">
            <a:off x="7418956" y="194625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4" name="Google Shape;320;p6">
            <a:extLst>
              <a:ext uri="{FF2B5EF4-FFF2-40B4-BE49-F238E27FC236}">
                <a16:creationId xmlns:a16="http://schemas.microsoft.com/office/drawing/2014/main" id="{8CB61F92-028E-54FB-4F28-8C5DF21AD029}"/>
              </a:ext>
            </a:extLst>
          </p:cNvPr>
          <p:cNvSpPr txBox="1"/>
          <p:nvPr/>
        </p:nvSpPr>
        <p:spPr>
          <a:xfrm>
            <a:off x="7856912" y="192771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Seguimiento y revisión</a:t>
            </a:r>
          </a:p>
        </p:txBody>
      </p:sp>
      <p:sp>
        <p:nvSpPr>
          <p:cNvPr id="45" name="Google Shape;335;p6">
            <a:extLst>
              <a:ext uri="{FF2B5EF4-FFF2-40B4-BE49-F238E27FC236}">
                <a16:creationId xmlns:a16="http://schemas.microsoft.com/office/drawing/2014/main" id="{8DD1D0F2-2240-B686-211E-038E49164439}"/>
              </a:ext>
            </a:extLst>
          </p:cNvPr>
          <p:cNvSpPr txBox="1"/>
          <p:nvPr/>
        </p:nvSpPr>
        <p:spPr>
          <a:xfrm>
            <a:off x="7856912" y="3870194"/>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Cierre de la formación y cuestionario post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37997758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7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Pasos de la verificación </a:t>
            </a:r>
          </a:p>
        </p:txBody>
      </p:sp>
      <p:sp>
        <p:nvSpPr>
          <p:cNvPr id="1343" name="Google Shape;1343;p72"/>
          <p:cNvSpPr txBox="1"/>
          <p:nvPr/>
        </p:nvSpPr>
        <p:spPr>
          <a:xfrm>
            <a:off x="3284343" y="2151619"/>
            <a:ext cx="63634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400" b="1" dirty="0">
                <a:solidFill>
                  <a:schemeClr val="dk1"/>
                </a:solidFill>
                <a:latin typeface="+mn-lt"/>
                <a:ea typeface="Helvetica Neue"/>
                <a:cs typeface="Helvetica Neue"/>
                <a:sym typeface="Helvetica Neue"/>
              </a:rPr>
              <a:t>Trabajar en parejas y enumerar los pasos para la verificación en el orden correcto  </a:t>
            </a:r>
          </a:p>
        </p:txBody>
      </p:sp>
      <p:grpSp>
        <p:nvGrpSpPr>
          <p:cNvPr id="1352" name="Google Shape;1352;p72"/>
          <p:cNvGrpSpPr/>
          <p:nvPr/>
        </p:nvGrpSpPr>
        <p:grpSpPr>
          <a:xfrm>
            <a:off x="1551279" y="3814383"/>
            <a:ext cx="9070492" cy="1046595"/>
            <a:chOff x="3620" y="1279459"/>
            <a:chExt cx="8231810" cy="949824"/>
          </a:xfrm>
        </p:grpSpPr>
        <p:sp>
          <p:nvSpPr>
            <p:cNvPr id="1353" name="Google Shape;1353;p72"/>
            <p:cNvSpPr/>
            <p:nvPr/>
          </p:nvSpPr>
          <p:spPr>
            <a:xfrm>
              <a:off x="3620"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54" name="Google Shape;1354;p72"/>
            <p:cNvSpPr txBox="1"/>
            <p:nvPr/>
          </p:nvSpPr>
          <p:spPr>
            <a:xfrm>
              <a:off x="31439"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lang="es-ES_tradnl" sz="4100">
                <a:solidFill>
                  <a:schemeClr val="lt1"/>
                </a:solidFill>
                <a:latin typeface="Calibri"/>
                <a:ea typeface="Calibri"/>
                <a:cs typeface="Calibri"/>
                <a:sym typeface="Calibri"/>
              </a:endParaRPr>
            </a:p>
          </p:txBody>
        </p:sp>
        <p:sp>
          <p:nvSpPr>
            <p:cNvPr id="1355" name="Google Shape;1355;p72"/>
            <p:cNvSpPr/>
            <p:nvPr/>
          </p:nvSpPr>
          <p:spPr>
            <a:xfrm>
              <a:off x="1744965" y="1558075"/>
              <a:ext cx="335604" cy="392593"/>
            </a:xfrm>
            <a:prstGeom prst="righ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56" name="Google Shape;1356;p72"/>
            <p:cNvSpPr txBox="1"/>
            <p:nvPr/>
          </p:nvSpPr>
          <p:spPr>
            <a:xfrm>
              <a:off x="1744965" y="1636594"/>
              <a:ext cx="234923" cy="235555"/>
            </a:xfrm>
            <a:prstGeom prst="rect">
              <a:avLst/>
            </a:prstGeom>
            <a:solidFill>
              <a:schemeClr val="accent2">
                <a:lumMod val="40000"/>
                <a:lumOff val="60000"/>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lang="es-ES_tradnl" sz="1600">
                <a:solidFill>
                  <a:schemeClr val="lt1"/>
                </a:solidFill>
                <a:latin typeface="Calibri"/>
                <a:ea typeface="Calibri"/>
                <a:cs typeface="Calibri"/>
                <a:sym typeface="Calibri"/>
              </a:endParaRPr>
            </a:p>
          </p:txBody>
        </p:sp>
        <p:sp>
          <p:nvSpPr>
            <p:cNvPr id="1357" name="Google Shape;1357;p72"/>
            <p:cNvSpPr/>
            <p:nvPr/>
          </p:nvSpPr>
          <p:spPr>
            <a:xfrm>
              <a:off x="2219877"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58" name="Google Shape;1358;p72"/>
            <p:cNvSpPr txBox="1"/>
            <p:nvPr/>
          </p:nvSpPr>
          <p:spPr>
            <a:xfrm>
              <a:off x="2247696"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lang="es-ES_tradnl" sz="4100">
                <a:solidFill>
                  <a:schemeClr val="lt1"/>
                </a:solidFill>
                <a:latin typeface="Calibri"/>
                <a:ea typeface="Calibri"/>
                <a:cs typeface="Calibri"/>
                <a:sym typeface="Calibri"/>
              </a:endParaRPr>
            </a:p>
          </p:txBody>
        </p:sp>
        <p:sp>
          <p:nvSpPr>
            <p:cNvPr id="1359" name="Google Shape;1359;p72"/>
            <p:cNvSpPr/>
            <p:nvPr/>
          </p:nvSpPr>
          <p:spPr>
            <a:xfrm>
              <a:off x="3961221" y="1558075"/>
              <a:ext cx="335604" cy="392593"/>
            </a:xfrm>
            <a:prstGeom prst="righ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60" name="Google Shape;1360;p72"/>
            <p:cNvSpPr txBox="1"/>
            <p:nvPr/>
          </p:nvSpPr>
          <p:spPr>
            <a:xfrm>
              <a:off x="3961221" y="1636594"/>
              <a:ext cx="234923" cy="235555"/>
            </a:xfrm>
            <a:prstGeom prst="rect">
              <a:avLst/>
            </a:prstGeom>
            <a:solidFill>
              <a:schemeClr val="accent2">
                <a:lumMod val="40000"/>
                <a:lumOff val="60000"/>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lang="es-ES_tradnl" sz="1600">
                <a:solidFill>
                  <a:schemeClr val="lt1"/>
                </a:solidFill>
                <a:latin typeface="Calibri"/>
                <a:ea typeface="Calibri"/>
                <a:cs typeface="Calibri"/>
                <a:sym typeface="Calibri"/>
              </a:endParaRPr>
            </a:p>
          </p:txBody>
        </p:sp>
        <p:sp>
          <p:nvSpPr>
            <p:cNvPr id="1361" name="Google Shape;1361;p72"/>
            <p:cNvSpPr/>
            <p:nvPr/>
          </p:nvSpPr>
          <p:spPr>
            <a:xfrm>
              <a:off x="4436133"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62" name="Google Shape;1362;p72"/>
            <p:cNvSpPr txBox="1"/>
            <p:nvPr/>
          </p:nvSpPr>
          <p:spPr>
            <a:xfrm>
              <a:off x="4463952"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lang="es-ES_tradnl" sz="4100">
                <a:solidFill>
                  <a:schemeClr val="lt1"/>
                </a:solidFill>
                <a:latin typeface="Calibri"/>
                <a:ea typeface="Calibri"/>
                <a:cs typeface="Calibri"/>
                <a:sym typeface="Calibri"/>
              </a:endParaRPr>
            </a:p>
          </p:txBody>
        </p:sp>
        <p:sp>
          <p:nvSpPr>
            <p:cNvPr id="1363" name="Google Shape;1363;p72"/>
            <p:cNvSpPr/>
            <p:nvPr/>
          </p:nvSpPr>
          <p:spPr>
            <a:xfrm>
              <a:off x="6177477" y="1558075"/>
              <a:ext cx="335604" cy="392593"/>
            </a:xfrm>
            <a:prstGeom prst="rightArrow">
              <a:avLst>
                <a:gd name="adj1" fmla="val 60000"/>
                <a:gd name="adj2"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64" name="Google Shape;1364;p72"/>
            <p:cNvSpPr txBox="1"/>
            <p:nvPr/>
          </p:nvSpPr>
          <p:spPr>
            <a:xfrm>
              <a:off x="6177477" y="1636594"/>
              <a:ext cx="234923" cy="235555"/>
            </a:xfrm>
            <a:prstGeom prst="rect">
              <a:avLst/>
            </a:prstGeom>
            <a:solidFill>
              <a:schemeClr val="accent2">
                <a:lumMod val="40000"/>
                <a:lumOff val="60000"/>
              </a:schemeClr>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lang="es-ES_tradnl" sz="1600">
                <a:solidFill>
                  <a:schemeClr val="lt1"/>
                </a:solidFill>
                <a:latin typeface="Calibri"/>
                <a:ea typeface="Calibri"/>
                <a:cs typeface="Calibri"/>
                <a:sym typeface="Calibri"/>
              </a:endParaRPr>
            </a:p>
          </p:txBody>
        </p:sp>
        <p:sp>
          <p:nvSpPr>
            <p:cNvPr id="1365" name="Google Shape;1365;p72"/>
            <p:cNvSpPr/>
            <p:nvPr/>
          </p:nvSpPr>
          <p:spPr>
            <a:xfrm>
              <a:off x="6652390" y="1279459"/>
              <a:ext cx="1583040" cy="949824"/>
            </a:xfrm>
            <a:prstGeom prst="roundRect">
              <a:avLst>
                <a:gd name="adj" fmla="val 1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66" name="Google Shape;1366;p72"/>
            <p:cNvSpPr txBox="1"/>
            <p:nvPr/>
          </p:nvSpPr>
          <p:spPr>
            <a:xfrm>
              <a:off x="6680209" y="1307278"/>
              <a:ext cx="1527402" cy="894186"/>
            </a:xfrm>
            <a:prstGeom prst="rect">
              <a:avLst/>
            </a:prstGeom>
            <a:solidFill>
              <a:schemeClr val="accent2">
                <a:lumMod val="75000"/>
              </a:schemeClr>
            </a:solidFill>
            <a:ln>
              <a:noFill/>
            </a:ln>
          </p:spPr>
          <p:txBody>
            <a:bodyPr spcFirstLastPara="1" wrap="square" lIns="156200" tIns="156200" rIns="156200" bIns="156200" anchor="ctr" anchorCtr="0">
              <a:noAutofit/>
            </a:bodyPr>
            <a:lstStyle/>
            <a:p>
              <a:pPr marL="0" marR="0" lvl="0" indent="0" algn="ctr" rtl="0">
                <a:lnSpc>
                  <a:spcPct val="90000"/>
                </a:lnSpc>
                <a:spcBef>
                  <a:spcPts val="0"/>
                </a:spcBef>
                <a:spcAft>
                  <a:spcPts val="0"/>
                </a:spcAft>
                <a:buClr>
                  <a:schemeClr val="dk1"/>
                </a:buClr>
                <a:buSzPts val="4100"/>
                <a:buFont typeface="Calibri"/>
                <a:buNone/>
              </a:pPr>
              <a:endParaRPr lang="es-ES_tradnl" sz="41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5C6AD9FF-98EE-1EE8-267C-C7041D0F9DDC}"/>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4FB19E2F-51B4-50E6-EE17-64DF7790658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F3EF2082-C73F-015F-A58F-4436E6336A35}"/>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BFD11F2C-8BC4-EDCC-0176-9DD8A5B1743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81</a:t>
                </a:r>
              </a:p>
            </p:txBody>
          </p:sp>
          <p:sp>
            <p:nvSpPr>
              <p:cNvPr id="9" name="Rectangle 8">
                <a:extLst>
                  <a:ext uri="{FF2B5EF4-FFF2-40B4-BE49-F238E27FC236}">
                    <a16:creationId xmlns:a16="http://schemas.microsoft.com/office/drawing/2014/main" id="{591B8CF6-EDFE-A05B-7C27-4625D9A0DD17}"/>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80E7E29C-A0FB-1DD0-2801-A953957C40B6}"/>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387552A0-4C8F-9862-AC80-411E35CF205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BF23868D-B170-3433-1949-A6A0B6B286A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Google Shape;1372;p7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Verificación: caso práctico</a:t>
            </a:r>
          </a:p>
        </p:txBody>
      </p:sp>
      <p:grpSp>
        <p:nvGrpSpPr>
          <p:cNvPr id="2" name="Group 1">
            <a:extLst>
              <a:ext uri="{FF2B5EF4-FFF2-40B4-BE49-F238E27FC236}">
                <a16:creationId xmlns:a16="http://schemas.microsoft.com/office/drawing/2014/main" id="{50354540-5049-2D39-A93D-A88566990F5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D5531394-1CDA-F5E4-375A-77AFDA32518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2CEAA225-1D46-2193-828C-B08D3AEB8003}"/>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4C2294BF-37BC-2D92-6A4E-B5B6101EE83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82-89</a:t>
                </a:r>
              </a:p>
            </p:txBody>
          </p:sp>
          <p:sp>
            <p:nvSpPr>
              <p:cNvPr id="9" name="Rectangle 8">
                <a:extLst>
                  <a:ext uri="{FF2B5EF4-FFF2-40B4-BE49-F238E27FC236}">
                    <a16:creationId xmlns:a16="http://schemas.microsoft.com/office/drawing/2014/main" id="{B980A9F2-3C6F-D1D7-6BC5-37E1E5F7639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9B82DF94-0EA0-5A6C-5049-1C53ABA384DA}"/>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2AA8DADC-8923-C4D9-C4FD-017B0255913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1A45FD87-55AE-A103-C358-E08A470CA3A4}"/>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AF94CA33-7444-7ECF-8CF4-18D6DD79C83A}"/>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80BE217B-EF88-E467-15AF-5AFDD19E043F}"/>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6EED8AD1-1904-0EB0-47E8-468A06A286D1}"/>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FC9BDEBD-DE77-EF7B-0AC6-B8B95A61F754}"/>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3716328D-9016-497D-C820-AB9C99E2B06C}"/>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646F1A24-314E-32B7-B92E-3D8853CC9E6C}"/>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Top Corners Rounded 15">
            <a:extLst>
              <a:ext uri="{FF2B5EF4-FFF2-40B4-BE49-F238E27FC236}">
                <a16:creationId xmlns:a16="http://schemas.microsoft.com/office/drawing/2014/main" id="{B34BD54B-2055-9BFC-E569-A3BC301C1186}"/>
              </a:ext>
            </a:extLst>
          </p:cNvPr>
          <p:cNvSpPr/>
          <p:nvPr/>
        </p:nvSpPr>
        <p:spPr>
          <a:xfrm rot="5400000">
            <a:off x="4384285" y="-1252777"/>
            <a:ext cx="2831080"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Google Shape;114;p9">
            <a:extLst>
              <a:ext uri="{FF2B5EF4-FFF2-40B4-BE49-F238E27FC236}">
                <a16:creationId xmlns:a16="http://schemas.microsoft.com/office/drawing/2014/main" id="{2B1B557D-0404-7186-CE42-BD9B544D245C}"/>
              </a:ext>
            </a:extLst>
          </p:cNvPr>
          <p:cNvSpPr txBox="1"/>
          <p:nvPr/>
        </p:nvSpPr>
        <p:spPr>
          <a:xfrm>
            <a:off x="5530821" y="1879704"/>
            <a:ext cx="5582575" cy="923289"/>
          </a:xfrm>
          <a:prstGeom prst="rect">
            <a:avLst/>
          </a:prstGeom>
          <a:noFill/>
          <a:ln>
            <a:noFill/>
          </a:ln>
        </p:spPr>
        <p:txBody>
          <a:bodyPr spcFirstLastPara="1" wrap="square" lIns="91425" tIns="45700" rIns="91425" bIns="45700" anchor="t" anchorCtr="0">
            <a:spAutoFit/>
          </a:bodyPr>
          <a:lstStyle/>
          <a:p>
            <a:pPr>
              <a:buSzPts val="1800"/>
            </a:pPr>
            <a:r>
              <a:rPr lang="es-ES_tradnl" sz="1800" b="1" i="0" u="none" strike="noStrike" cap="none">
                <a:solidFill>
                  <a:schemeClr val="tx1"/>
                </a:solidFill>
                <a:latin typeface="Arial"/>
                <a:ea typeface="Arial"/>
                <a:cs typeface="Arial"/>
                <a:sym typeface="Arial"/>
              </a:rPr>
              <a:t>Leer la actualización del caso y que se solicita en los formularios y responder a las siguientes preguntas:</a:t>
            </a:r>
          </a:p>
        </p:txBody>
      </p:sp>
      <p:sp>
        <p:nvSpPr>
          <p:cNvPr id="25" name="Google Shape;114;p9">
            <a:extLst>
              <a:ext uri="{FF2B5EF4-FFF2-40B4-BE49-F238E27FC236}">
                <a16:creationId xmlns:a16="http://schemas.microsoft.com/office/drawing/2014/main" id="{2E40FDAA-A166-4EBC-5B7F-64C61BA1DAD3}"/>
              </a:ext>
            </a:extLst>
          </p:cNvPr>
          <p:cNvSpPr txBox="1"/>
          <p:nvPr/>
        </p:nvSpPr>
        <p:spPr>
          <a:xfrm>
            <a:off x="5192128" y="3357392"/>
            <a:ext cx="5497324" cy="2585283"/>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Arial" panose="020B0604020202020204" pitchFamily="34" charset="0"/>
              <a:buChar char="•"/>
            </a:pPr>
            <a:r>
              <a:rPr lang="es-ES_tradnl" sz="1800" i="0" u="none" strike="noStrike" cap="none">
                <a:solidFill>
                  <a:schemeClr val="tx1"/>
                </a:solidFill>
                <a:latin typeface="Arial"/>
                <a:ea typeface="Arial"/>
                <a:cs typeface="Arial"/>
                <a:sym typeface="Arial"/>
              </a:rPr>
              <a:t>¿Contamos con toda la información necesaria para llevar a cabo la verificación? En caso negativo, ¿qué información adicional necesitamos y/o qué información necesita mayor claridad?</a:t>
            </a:r>
          </a:p>
          <a:p>
            <a:pPr marL="342900" indent="-342900">
              <a:buSzPts val="1800"/>
              <a:buFont typeface="Arial" panose="020B0604020202020204" pitchFamily="34" charset="0"/>
              <a:buChar char="•"/>
            </a:pPr>
            <a:r>
              <a:rPr lang="es-ES_tradnl" sz="1800" i="0" u="none" strike="noStrike" cap="none">
                <a:solidFill>
                  <a:schemeClr val="tx1"/>
                </a:solidFill>
                <a:latin typeface="Arial"/>
                <a:ea typeface="Arial"/>
                <a:cs typeface="Arial"/>
                <a:sym typeface="Arial"/>
              </a:rPr>
              <a:t>¿Podemos determinar si la reunificación familiar responde al interés superior de Hashim en este momento? Explicar la respuesta</a:t>
            </a:r>
          </a:p>
          <a:p>
            <a:pPr marL="342900" indent="-342900">
              <a:buSzPts val="1800"/>
              <a:buFont typeface="Arial" panose="020B0604020202020204" pitchFamily="34" charset="0"/>
              <a:buChar char="•"/>
            </a:pPr>
            <a:r>
              <a:rPr lang="es-ES_tradnl" sz="1800"/>
              <a:t>¿Qué medidas de seguimiento debemos tomar</a:t>
            </a:r>
            <a:r>
              <a:rPr lang="es-ES_tradnl" sz="1800" i="0" u="none" strike="noStrike" cap="none">
                <a:solidFill>
                  <a:schemeClr val="tx1"/>
                </a:solidFill>
                <a:latin typeface="Arial"/>
                <a:ea typeface="Arial"/>
                <a:cs typeface="Arial"/>
                <a:sym typeface="Arial"/>
              </a:rPr>
              <a:t>? </a:t>
            </a:r>
          </a:p>
        </p:txBody>
      </p:sp>
      <p:grpSp>
        <p:nvGrpSpPr>
          <p:cNvPr id="26" name="Group 25">
            <a:extLst>
              <a:ext uri="{FF2B5EF4-FFF2-40B4-BE49-F238E27FC236}">
                <a16:creationId xmlns:a16="http://schemas.microsoft.com/office/drawing/2014/main" id="{E4C004F7-75A7-E4E2-746E-A4DF9A596315}"/>
              </a:ext>
            </a:extLst>
          </p:cNvPr>
          <p:cNvGrpSpPr/>
          <p:nvPr/>
        </p:nvGrpSpPr>
        <p:grpSpPr>
          <a:xfrm>
            <a:off x="1139221" y="2471028"/>
            <a:ext cx="3425448" cy="2831081"/>
            <a:chOff x="7499908" y="4900577"/>
            <a:chExt cx="997752" cy="824627"/>
          </a:xfrm>
        </p:grpSpPr>
        <p:grpSp>
          <p:nvGrpSpPr>
            <p:cNvPr id="27" name="Group 26">
              <a:extLst>
                <a:ext uri="{FF2B5EF4-FFF2-40B4-BE49-F238E27FC236}">
                  <a16:creationId xmlns:a16="http://schemas.microsoft.com/office/drawing/2014/main" id="{53EC6C38-AF5A-DDF9-A40D-13CE078C540A}"/>
                </a:ext>
              </a:extLst>
            </p:cNvPr>
            <p:cNvGrpSpPr/>
            <p:nvPr/>
          </p:nvGrpSpPr>
          <p:grpSpPr>
            <a:xfrm>
              <a:off x="7499908" y="4900577"/>
              <a:ext cx="997752" cy="824627"/>
              <a:chOff x="5957706" y="3325646"/>
              <a:chExt cx="2611796" cy="1892062"/>
            </a:xfrm>
            <a:solidFill>
              <a:schemeClr val="accent4"/>
            </a:solidFill>
          </p:grpSpPr>
          <p:sp>
            <p:nvSpPr>
              <p:cNvPr id="31" name="Rectangle: Rounded Corners 30">
                <a:extLst>
                  <a:ext uri="{FF2B5EF4-FFF2-40B4-BE49-F238E27FC236}">
                    <a16:creationId xmlns:a16="http://schemas.microsoft.com/office/drawing/2014/main" id="{DCADBB50-588B-72BC-1A26-A4969F0D3EF4}"/>
                  </a:ext>
                </a:extLst>
              </p:cNvPr>
              <p:cNvSpPr/>
              <p:nvPr/>
            </p:nvSpPr>
            <p:spPr>
              <a:xfrm>
                <a:off x="5957706" y="3547504"/>
                <a:ext cx="2611796" cy="167020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a:solidFill>
                    <a:schemeClr val="bg1"/>
                  </a:solidFill>
                  <a:latin typeface="Helvetica Neue"/>
                </a:endParaRPr>
              </a:p>
            </p:txBody>
          </p:sp>
          <p:sp>
            <p:nvSpPr>
              <p:cNvPr id="32" name="Rectangle: Top Corners Rounded 31">
                <a:extLst>
                  <a:ext uri="{FF2B5EF4-FFF2-40B4-BE49-F238E27FC236}">
                    <a16:creationId xmlns:a16="http://schemas.microsoft.com/office/drawing/2014/main" id="{696905A7-05DD-DD1C-B2C6-C96213C8E98C}"/>
                  </a:ext>
                </a:extLst>
              </p:cNvPr>
              <p:cNvSpPr/>
              <p:nvPr/>
            </p:nvSpPr>
            <p:spPr>
              <a:xfrm>
                <a:off x="5957706" y="3325646"/>
                <a:ext cx="538650" cy="515820"/>
              </a:xfrm>
              <a:prstGeom prst="round2SameRect">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EC77716F-0A23-7271-0ADC-21A2200FAA8B}"/>
                </a:ext>
              </a:extLst>
            </p:cNvPr>
            <p:cNvGrpSpPr/>
            <p:nvPr/>
          </p:nvGrpSpPr>
          <p:grpSpPr>
            <a:xfrm>
              <a:off x="7871183" y="5154803"/>
              <a:ext cx="316610" cy="462618"/>
              <a:chOff x="8661923" y="4758813"/>
              <a:chExt cx="825538" cy="1206243"/>
            </a:xfrm>
            <a:solidFill>
              <a:schemeClr val="bg1"/>
            </a:solidFill>
          </p:grpSpPr>
          <p:sp>
            <p:nvSpPr>
              <p:cNvPr id="29" name="Circle: Hollow 28">
                <a:extLst>
                  <a:ext uri="{FF2B5EF4-FFF2-40B4-BE49-F238E27FC236}">
                    <a16:creationId xmlns:a16="http://schemas.microsoft.com/office/drawing/2014/main" id="{ED455355-6C69-AFAF-4A36-DF5445969EAF}"/>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0" name="Rectangle: Rounded Corners 29">
                <a:extLst>
                  <a:ext uri="{FF2B5EF4-FFF2-40B4-BE49-F238E27FC236}">
                    <a16:creationId xmlns:a16="http://schemas.microsoft.com/office/drawing/2014/main" id="{6F5CBE64-942D-EF67-EBC9-C65CB1947A34}"/>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996610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74"/>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90" name="Google Shape;1390;p7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1391" name="Google Shape;1391;p74"/>
          <p:cNvSpPr/>
          <p:nvPr/>
        </p:nvSpPr>
        <p:spPr>
          <a:xfrm>
            <a:off x="3761958" y="2123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92" name="Google Shape;1392;p74"/>
          <p:cNvSpPr/>
          <p:nvPr/>
        </p:nvSpPr>
        <p:spPr>
          <a:xfrm>
            <a:off x="7501301" y="2123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93" name="Google Shape;1393;p74"/>
          <p:cNvSpPr txBox="1"/>
          <p:nvPr/>
        </p:nvSpPr>
        <p:spPr>
          <a:xfrm>
            <a:off x="2676677" y="3682897"/>
            <a:ext cx="3222122"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La verificación es un paso esencial previo a la reunificación para comprobar si la reunificación familiar responde al interés superior del menor</a:t>
            </a:r>
            <a:endParaRPr lang="es-ES_tradnl" sz="1800" dirty="0">
              <a:latin typeface="+mn-lt"/>
            </a:endParaRPr>
          </a:p>
        </p:txBody>
      </p:sp>
      <p:sp>
        <p:nvSpPr>
          <p:cNvPr id="1394" name="Google Shape;1394;p74"/>
          <p:cNvSpPr txBox="1"/>
          <p:nvPr/>
        </p:nvSpPr>
        <p:spPr>
          <a:xfrm>
            <a:off x="6462639" y="3682897"/>
            <a:ext cx="3128884"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Los asistentes sociales desempeñan un rol importante y de apoyo en el proceso de verificación previo a la reunificación del menor y la familia</a:t>
            </a:r>
            <a:endParaRPr lang="es-ES_tradnl" sz="1800" dirty="0">
              <a:latin typeface="+mn-l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75"/>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a:t>SESIÓN 5.4</a:t>
            </a:r>
            <a:br>
              <a:rPr lang="es-ES_tradnl" sz="2400"/>
            </a:br>
            <a:r>
              <a:rPr lang="es-ES_tradnl" sz="2400"/>
              <a:t> </a:t>
            </a:r>
            <a:br>
              <a:rPr lang="es-ES_tradnl"/>
            </a:br>
            <a:r>
              <a:rPr lang="es-ES_tradnl"/>
              <a:t>Reunificación familiar</a:t>
            </a:r>
          </a:p>
        </p:txBody>
      </p:sp>
      <p:sp>
        <p:nvSpPr>
          <p:cNvPr id="3" name="Google Shape;191;p14">
            <a:extLst>
              <a:ext uri="{FF2B5EF4-FFF2-40B4-BE49-F238E27FC236}">
                <a16:creationId xmlns:a16="http://schemas.microsoft.com/office/drawing/2014/main" id="{82674F66-5ACD-6952-DB09-182257C5F085}"/>
              </a:ext>
            </a:extLst>
          </p:cNvPr>
          <p:cNvSpPr txBox="1"/>
          <p:nvPr/>
        </p:nvSpPr>
        <p:spPr>
          <a:xfrm>
            <a:off x="6689519" y="2137969"/>
            <a:ext cx="454476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FD7B428A-33BC-CAFA-BD13-AB11645BFC2D}"/>
              </a:ext>
            </a:extLst>
          </p:cNvPr>
          <p:cNvSpPr txBox="1"/>
          <p:nvPr/>
        </p:nvSpPr>
        <p:spPr>
          <a:xfrm>
            <a:off x="7559547" y="3175650"/>
            <a:ext cx="3836068" cy="154140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Explicar cómo aplicar los principios y normas fundamentales para la reunificación familiar</a:t>
            </a:r>
          </a:p>
        </p:txBody>
      </p:sp>
      <p:grpSp>
        <p:nvGrpSpPr>
          <p:cNvPr id="5" name="Google Shape;194;p14">
            <a:extLst>
              <a:ext uri="{FF2B5EF4-FFF2-40B4-BE49-F238E27FC236}">
                <a16:creationId xmlns:a16="http://schemas.microsoft.com/office/drawing/2014/main" id="{2F85FA9F-C5F2-802B-3B59-893AE2B1B37F}"/>
              </a:ext>
            </a:extLst>
          </p:cNvPr>
          <p:cNvGrpSpPr/>
          <p:nvPr/>
        </p:nvGrpSpPr>
        <p:grpSpPr>
          <a:xfrm>
            <a:off x="6689518" y="32701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C3C79EEF-6009-8D55-4D92-2B905D84028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5B0CB3D9-6A62-F56F-420F-D098C95C581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76"/>
          <p:cNvSpPr txBox="1">
            <a:spLocks noGrp="1"/>
          </p:cNvSpPr>
          <p:nvPr>
            <p:ph type="title"/>
          </p:nvPr>
        </p:nvSpPr>
        <p:spPr>
          <a:xfrm>
            <a:off x="1949405" y="120516"/>
            <a:ext cx="9061453"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s-ES_tradnl" sz="2000" dirty="0"/>
              <a:t> ¿Qué hay que tener en cuenta en relación con la reunificación familiar y el contacto con los familiares? </a:t>
            </a:r>
          </a:p>
        </p:txBody>
      </p:sp>
      <p:cxnSp>
        <p:nvCxnSpPr>
          <p:cNvPr id="3" name="Straight Arrow Connector 2">
            <a:extLst>
              <a:ext uri="{FF2B5EF4-FFF2-40B4-BE49-F238E27FC236}">
                <a16:creationId xmlns:a16="http://schemas.microsoft.com/office/drawing/2014/main" id="{0817E2ED-14D7-777C-3C53-760E8615B58E}"/>
              </a:ext>
            </a:extLst>
          </p:cNvPr>
          <p:cNvCxnSpPr>
            <a:cxnSpLocks/>
          </p:cNvCxnSpPr>
          <p:nvPr/>
        </p:nvCxnSpPr>
        <p:spPr>
          <a:xfrm>
            <a:off x="676405" y="989484"/>
            <a:ext cx="0" cy="49478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8BA30B-25A8-D317-C413-07119570F109}"/>
              </a:ext>
            </a:extLst>
          </p:cNvPr>
          <p:cNvSpPr txBox="1"/>
          <p:nvPr/>
        </p:nvSpPr>
        <p:spPr>
          <a:xfrm>
            <a:off x="1027650" y="1447474"/>
            <a:ext cx="4589216" cy="4278094"/>
          </a:xfrm>
          <a:prstGeom prst="rect">
            <a:avLst/>
          </a:prstGeom>
          <a:noFill/>
        </p:spPr>
        <p:txBody>
          <a:bodyPr wrap="square">
            <a:spAutoFit/>
          </a:bodyPr>
          <a:lstStyle/>
          <a:p>
            <a:pPr marL="0" marR="0" lvl="0" indent="0" algn="l" rtl="0">
              <a:spcBef>
                <a:spcPts val="0"/>
              </a:spcBef>
              <a:spcAft>
                <a:spcPts val="0"/>
              </a:spcAft>
              <a:buNone/>
            </a:pPr>
            <a:r>
              <a:rPr lang="es-ES_tradnl" sz="1600" b="1">
                <a:solidFill>
                  <a:schemeClr val="dk1"/>
                </a:solidFill>
                <a:latin typeface="+mn-lt"/>
                <a:ea typeface="Calibri"/>
                <a:cs typeface="Calibri"/>
                <a:sym typeface="Calibri"/>
              </a:rPr>
              <a:t>Preparar </a:t>
            </a:r>
            <a:r>
              <a:rPr lang="es-ES_tradnl" sz="1600">
                <a:solidFill>
                  <a:schemeClr val="dk1"/>
                </a:solidFill>
                <a:latin typeface="+mn-lt"/>
                <a:ea typeface="Calibri"/>
                <a:cs typeface="Calibri"/>
                <a:sym typeface="Calibri"/>
              </a:rPr>
              <a:t>al menor y a la familia</a:t>
            </a:r>
          </a:p>
          <a:p>
            <a:pPr marL="0" marR="0" lvl="0" indent="0" algn="l" rtl="0">
              <a:spcBef>
                <a:spcPts val="0"/>
              </a:spcBef>
              <a:spcAft>
                <a:spcPts val="0"/>
              </a:spcAft>
              <a:buNone/>
            </a:pPr>
            <a:endParaRPr lang="es-ES_tradnl" sz="1600" b="1">
              <a:solidFill>
                <a:schemeClr val="dk1"/>
              </a:solidFill>
              <a:latin typeface="+mn-lt"/>
              <a:cs typeface="Calibri"/>
              <a:sym typeface="Calibri"/>
            </a:endParaRPr>
          </a:p>
          <a:p>
            <a:r>
              <a:rPr lang="es-ES_tradnl" sz="1600" b="1">
                <a:solidFill>
                  <a:schemeClr val="dk1"/>
                </a:solidFill>
                <a:latin typeface="+mn-lt"/>
                <a:ea typeface="Calibri"/>
                <a:cs typeface="Calibri"/>
                <a:sym typeface="Calibri"/>
              </a:rPr>
              <a:t>Explicar </a:t>
            </a:r>
            <a:r>
              <a:rPr lang="es-ES_tradnl" sz="1600">
                <a:solidFill>
                  <a:schemeClr val="dk1"/>
                </a:solidFill>
                <a:latin typeface="+mn-lt"/>
                <a:ea typeface="Calibri"/>
                <a:cs typeface="Calibri"/>
                <a:sym typeface="Calibri"/>
              </a:rPr>
              <a:t>al menor lo que puede esperar tras la reunificación familiar</a:t>
            </a:r>
            <a:endParaRPr lang="es-ES_tradnl" sz="1600">
              <a:latin typeface="+mn-lt"/>
            </a:endParaRPr>
          </a:p>
          <a:p>
            <a:pPr marL="0" marR="0" lvl="0" indent="0" algn="l" rtl="0">
              <a:spcBef>
                <a:spcPts val="0"/>
              </a:spcBef>
              <a:spcAft>
                <a:spcPts val="0"/>
              </a:spcAft>
              <a:buNone/>
            </a:pPr>
            <a:endParaRPr lang="es-ES_tradnl" sz="1600">
              <a:solidFill>
                <a:schemeClr val="dk1"/>
              </a:solidFill>
              <a:latin typeface="+mn-lt"/>
              <a:cs typeface="Calibri"/>
              <a:sym typeface="Calibri"/>
            </a:endParaRPr>
          </a:p>
          <a:p>
            <a:r>
              <a:rPr lang="es-ES_tradnl" sz="1600" b="1">
                <a:solidFill>
                  <a:schemeClr val="dk1"/>
                </a:solidFill>
                <a:latin typeface="+mn-lt"/>
                <a:ea typeface="Calibri"/>
                <a:cs typeface="Calibri"/>
                <a:sym typeface="Calibri"/>
              </a:rPr>
              <a:t>Preparar a </a:t>
            </a:r>
            <a:r>
              <a:rPr lang="es-ES_tradnl" sz="1600">
                <a:solidFill>
                  <a:schemeClr val="dk1"/>
                </a:solidFill>
                <a:latin typeface="+mn-lt"/>
                <a:ea typeface="Calibri"/>
                <a:cs typeface="Calibri"/>
                <a:sym typeface="Calibri"/>
              </a:rPr>
              <a:t>la familia y explicarle lo que puede esperar y los servicios o ayudas que se le prestarán</a:t>
            </a:r>
            <a:endParaRPr lang="es-ES_tradnl" sz="1600">
              <a:latin typeface="+mn-lt"/>
            </a:endParaRPr>
          </a:p>
          <a:p>
            <a:pPr marL="0" marR="0" lvl="0" indent="0" algn="l" rtl="0">
              <a:spcBef>
                <a:spcPts val="0"/>
              </a:spcBef>
              <a:spcAft>
                <a:spcPts val="0"/>
              </a:spcAft>
              <a:buNone/>
            </a:pPr>
            <a:endParaRPr lang="es-ES_tradnl" sz="1600">
              <a:latin typeface="+mn-lt"/>
            </a:endParaRPr>
          </a:p>
          <a:p>
            <a:r>
              <a:rPr lang="es-ES_tradnl" sz="1600" b="1">
                <a:solidFill>
                  <a:schemeClr val="dk1"/>
                </a:solidFill>
                <a:latin typeface="+mn-lt"/>
                <a:ea typeface="Calibri"/>
                <a:cs typeface="Calibri"/>
                <a:sym typeface="Calibri"/>
              </a:rPr>
              <a:t>Proporcionar </a:t>
            </a:r>
            <a:r>
              <a:rPr lang="es-ES_tradnl" sz="1600">
                <a:solidFill>
                  <a:schemeClr val="dk1"/>
                </a:solidFill>
                <a:latin typeface="+mn-lt"/>
                <a:ea typeface="Calibri"/>
                <a:cs typeface="Calibri"/>
                <a:sym typeface="Calibri"/>
              </a:rPr>
              <a:t>Apoyo psicosocial y orientación al menor y/o a la familia</a:t>
            </a:r>
            <a:endParaRPr lang="es-ES_tradnl" sz="1600">
              <a:latin typeface="+mn-lt"/>
            </a:endParaRPr>
          </a:p>
          <a:p>
            <a:pPr marL="0" marR="0" lvl="0" indent="0" algn="l" rtl="0">
              <a:spcBef>
                <a:spcPts val="0"/>
              </a:spcBef>
              <a:spcAft>
                <a:spcPts val="0"/>
              </a:spcAft>
              <a:buNone/>
            </a:pPr>
            <a:endParaRPr lang="es-ES_tradnl" sz="1600">
              <a:latin typeface="+mn-lt"/>
            </a:endParaRPr>
          </a:p>
          <a:p>
            <a:r>
              <a:rPr lang="es-ES_tradnl" sz="1600" b="1">
                <a:solidFill>
                  <a:schemeClr val="dk1"/>
                </a:solidFill>
                <a:latin typeface="+mn-lt"/>
                <a:ea typeface="Calibri"/>
                <a:cs typeface="Calibri"/>
                <a:sym typeface="Calibri"/>
              </a:rPr>
              <a:t>Organizar </a:t>
            </a:r>
            <a:r>
              <a:rPr lang="es-ES_tradnl" sz="1600">
                <a:solidFill>
                  <a:schemeClr val="dk1"/>
                </a:solidFill>
                <a:latin typeface="+mn-lt"/>
                <a:ea typeface="Calibri"/>
                <a:cs typeface="Calibri"/>
                <a:sym typeface="Calibri"/>
              </a:rPr>
              <a:t>la logística</a:t>
            </a:r>
            <a:endParaRPr lang="es-ES_tradnl" sz="1600">
              <a:latin typeface="+mn-lt"/>
            </a:endParaRPr>
          </a:p>
          <a:p>
            <a:pPr marL="0" marR="0" lvl="0" indent="0" algn="l" rtl="0">
              <a:spcBef>
                <a:spcPts val="0"/>
              </a:spcBef>
              <a:spcAft>
                <a:spcPts val="0"/>
              </a:spcAft>
              <a:buNone/>
            </a:pPr>
            <a:endParaRPr lang="es-ES_tradnl" sz="1600">
              <a:latin typeface="+mn-lt"/>
            </a:endParaRPr>
          </a:p>
          <a:p>
            <a:r>
              <a:rPr lang="es-ES_tradnl" sz="1600" b="1">
                <a:solidFill>
                  <a:schemeClr val="dk1"/>
                </a:solidFill>
                <a:latin typeface="+mn-lt"/>
                <a:ea typeface="Calibri"/>
                <a:cs typeface="Calibri"/>
                <a:sym typeface="Calibri"/>
              </a:rPr>
              <a:t>Estar presente y observar </a:t>
            </a:r>
            <a:r>
              <a:rPr lang="es-ES_tradnl" sz="1600">
                <a:solidFill>
                  <a:schemeClr val="dk1"/>
                </a:solidFill>
                <a:latin typeface="+mn-lt"/>
                <a:ea typeface="Calibri"/>
                <a:cs typeface="Calibri"/>
                <a:sym typeface="Calibri"/>
              </a:rPr>
              <a:t>el momento en que se efectúe la reunificación familiar siempre que sea posible</a:t>
            </a:r>
            <a:endParaRPr lang="es-ES_tradnl" sz="1600">
              <a:latin typeface="+mn-lt"/>
            </a:endParaRPr>
          </a:p>
        </p:txBody>
      </p:sp>
      <p:cxnSp>
        <p:nvCxnSpPr>
          <p:cNvPr id="7" name="Straight Arrow Connector 6">
            <a:extLst>
              <a:ext uri="{FF2B5EF4-FFF2-40B4-BE49-F238E27FC236}">
                <a16:creationId xmlns:a16="http://schemas.microsoft.com/office/drawing/2014/main" id="{6A909630-4099-4ACD-271B-462B57BD750F}"/>
              </a:ext>
            </a:extLst>
          </p:cNvPr>
          <p:cNvCxnSpPr>
            <a:cxnSpLocks/>
          </p:cNvCxnSpPr>
          <p:nvPr/>
        </p:nvCxnSpPr>
        <p:spPr>
          <a:xfrm>
            <a:off x="6480132" y="989484"/>
            <a:ext cx="0" cy="49729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B63895-1E1A-9B3A-08C7-F99A7EAC92AF}"/>
              </a:ext>
            </a:extLst>
          </p:cNvPr>
          <p:cNvSpPr txBox="1"/>
          <p:nvPr/>
        </p:nvSpPr>
        <p:spPr>
          <a:xfrm>
            <a:off x="6875409" y="1447474"/>
            <a:ext cx="4589216" cy="4524315"/>
          </a:xfrm>
          <a:prstGeom prst="rect">
            <a:avLst/>
          </a:prstGeom>
          <a:noFill/>
        </p:spPr>
        <p:txBody>
          <a:bodyPr wrap="square">
            <a:spAutoFit/>
          </a:bodyPr>
          <a:lstStyle/>
          <a:p>
            <a:pPr marL="0" marR="0" lvl="0" indent="0" algn="l" rtl="0">
              <a:spcBef>
                <a:spcPts val="0"/>
              </a:spcBef>
              <a:spcAft>
                <a:spcPts val="0"/>
              </a:spcAft>
              <a:buNone/>
            </a:pPr>
            <a:r>
              <a:rPr lang="es-ES_tradnl" sz="1600" b="1">
                <a:solidFill>
                  <a:schemeClr val="dk1"/>
                </a:solidFill>
                <a:latin typeface="+mn-lt"/>
                <a:ea typeface="Calibri"/>
                <a:cs typeface="Calibri"/>
                <a:sym typeface="Calibri"/>
              </a:rPr>
              <a:t>Involucrar a </a:t>
            </a:r>
            <a:r>
              <a:rPr lang="es-ES_tradnl" sz="1600">
                <a:solidFill>
                  <a:schemeClr val="dk1"/>
                </a:solidFill>
                <a:latin typeface="+mn-lt"/>
                <a:ea typeface="Calibri"/>
                <a:cs typeface="Calibri"/>
                <a:sym typeface="Calibri"/>
              </a:rPr>
              <a:t>los miembros de la comunidad del niño y/o de la familia para celebrar la reunificación</a:t>
            </a:r>
          </a:p>
          <a:p>
            <a:pPr marL="0" marR="0" lvl="0" indent="0" algn="l" rtl="0">
              <a:spcBef>
                <a:spcPts val="0"/>
              </a:spcBef>
              <a:spcAft>
                <a:spcPts val="0"/>
              </a:spcAft>
              <a:buNone/>
            </a:pPr>
            <a:endParaRPr lang="es-ES_tradnl" sz="1600">
              <a:solidFill>
                <a:schemeClr val="dk1"/>
              </a:solidFill>
              <a:latin typeface="+mn-lt"/>
              <a:ea typeface="Calibri"/>
              <a:cs typeface="Calibri"/>
              <a:sym typeface="Calibri"/>
            </a:endParaRPr>
          </a:p>
          <a:p>
            <a:r>
              <a:rPr lang="es-ES_tradnl" sz="1600" b="1">
                <a:solidFill>
                  <a:schemeClr val="dk1"/>
                </a:solidFill>
                <a:latin typeface="+mn-lt"/>
                <a:ea typeface="Calibri"/>
                <a:cs typeface="Calibri"/>
                <a:sym typeface="Calibri"/>
              </a:rPr>
              <a:t>Transferir el caso y/o la documentación </a:t>
            </a:r>
            <a:r>
              <a:rPr lang="es-ES_tradnl" sz="1600">
                <a:solidFill>
                  <a:schemeClr val="dk1"/>
                </a:solidFill>
                <a:latin typeface="+mn-lt"/>
                <a:ea typeface="Calibri"/>
                <a:cs typeface="Calibri"/>
                <a:sym typeface="Calibri"/>
              </a:rPr>
              <a:t>a otro organismo de gestión de casos si el menor se reunifica en otra zona</a:t>
            </a:r>
          </a:p>
          <a:p>
            <a:endParaRPr lang="es-ES_tradnl" sz="1600">
              <a:solidFill>
                <a:schemeClr val="dk1"/>
              </a:solidFill>
              <a:latin typeface="+mn-lt"/>
              <a:ea typeface="Calibri"/>
              <a:cs typeface="Calibri"/>
              <a:sym typeface="Calibri"/>
            </a:endParaRPr>
          </a:p>
          <a:p>
            <a:r>
              <a:rPr lang="es-ES_tradnl" sz="1600" b="1">
                <a:solidFill>
                  <a:schemeClr val="dk1"/>
                </a:solidFill>
                <a:latin typeface="+mn-lt"/>
                <a:ea typeface="Calibri"/>
                <a:cs typeface="Calibri"/>
                <a:sym typeface="Calibri"/>
              </a:rPr>
              <a:t>Continuar </a:t>
            </a:r>
            <a:r>
              <a:rPr lang="es-ES_tradnl" sz="1600">
                <a:solidFill>
                  <a:schemeClr val="dk1"/>
                </a:solidFill>
                <a:latin typeface="+mn-lt"/>
                <a:ea typeface="Calibri"/>
                <a:cs typeface="Calibri"/>
                <a:sym typeface="Calibri"/>
              </a:rPr>
              <a:t>la</a:t>
            </a:r>
            <a:r>
              <a:rPr lang="es-ES_tradnl" sz="1600" b="1">
                <a:solidFill>
                  <a:schemeClr val="dk1"/>
                </a:solidFill>
                <a:latin typeface="+mn-lt"/>
                <a:ea typeface="Calibri"/>
                <a:cs typeface="Calibri"/>
                <a:sym typeface="Calibri"/>
              </a:rPr>
              <a:t> </a:t>
            </a:r>
            <a:r>
              <a:rPr lang="es-ES_tradnl" sz="1600">
                <a:solidFill>
                  <a:schemeClr val="dk1"/>
                </a:solidFill>
                <a:latin typeface="+mn-lt"/>
                <a:ea typeface="Calibri"/>
                <a:cs typeface="Calibri"/>
                <a:sym typeface="Calibri"/>
              </a:rPr>
              <a:t>supervisión y el apoyo</a:t>
            </a:r>
            <a:endParaRPr lang="es-ES_tradnl" sz="1600">
              <a:latin typeface="+mn-lt"/>
            </a:endParaRPr>
          </a:p>
          <a:p>
            <a:pPr marL="0" marR="0" lvl="0" indent="0" algn="l" rtl="0">
              <a:spcBef>
                <a:spcPts val="0"/>
              </a:spcBef>
              <a:spcAft>
                <a:spcPts val="0"/>
              </a:spcAft>
              <a:buNone/>
            </a:pPr>
            <a:endParaRPr lang="es-ES_tradnl" sz="1600">
              <a:solidFill>
                <a:schemeClr val="dk1"/>
              </a:solidFill>
              <a:latin typeface="+mn-lt"/>
              <a:ea typeface="Calibri"/>
              <a:cs typeface="Calibri"/>
              <a:sym typeface="Calibri"/>
            </a:endParaRPr>
          </a:p>
          <a:p>
            <a:r>
              <a:rPr lang="es-ES_tradnl" sz="1600" b="1">
                <a:solidFill>
                  <a:schemeClr val="dk1"/>
                </a:solidFill>
                <a:latin typeface="+mn-lt"/>
                <a:ea typeface="Calibri"/>
                <a:cs typeface="Calibri"/>
                <a:sym typeface="Calibri"/>
              </a:rPr>
              <a:t>Garantizar que </a:t>
            </a:r>
            <a:r>
              <a:rPr lang="es-ES_tradnl" sz="1600">
                <a:solidFill>
                  <a:schemeClr val="dk1"/>
                </a:solidFill>
                <a:latin typeface="+mn-lt"/>
                <a:ea typeface="Calibri"/>
                <a:cs typeface="Calibri"/>
                <a:sym typeface="Calibri"/>
              </a:rPr>
              <a:t>la familia de acogida u otras personas que convivan con el menor durante la separación estén preparadas para la reunificación</a:t>
            </a:r>
            <a:endParaRPr lang="es-ES_tradnl" sz="1600">
              <a:latin typeface="+mn-lt"/>
            </a:endParaRPr>
          </a:p>
          <a:p>
            <a:pPr marL="0" marR="0" lvl="0" indent="0" algn="l" rtl="0">
              <a:spcBef>
                <a:spcPts val="0"/>
              </a:spcBef>
              <a:spcAft>
                <a:spcPts val="0"/>
              </a:spcAft>
              <a:buNone/>
            </a:pPr>
            <a:endParaRPr lang="es-ES_tradnl" sz="1600">
              <a:solidFill>
                <a:schemeClr val="dk1"/>
              </a:solidFill>
              <a:latin typeface="+mn-lt"/>
              <a:ea typeface="Calibri"/>
              <a:cs typeface="Calibri"/>
              <a:sym typeface="Calibri"/>
            </a:endParaRPr>
          </a:p>
          <a:p>
            <a:r>
              <a:rPr lang="es-ES_tradnl" sz="1600">
                <a:solidFill>
                  <a:schemeClr val="dk1"/>
                </a:solidFill>
                <a:latin typeface="+mn-lt"/>
                <a:ea typeface="Calibri"/>
                <a:cs typeface="Calibri"/>
                <a:sym typeface="Calibri"/>
              </a:rPr>
              <a:t>En caso de que la reunificación familiar no sea (todavía) factible, </a:t>
            </a:r>
            <a:r>
              <a:rPr lang="es-ES_tradnl" sz="1600" b="1">
                <a:solidFill>
                  <a:schemeClr val="dk1"/>
                </a:solidFill>
                <a:latin typeface="+mn-lt"/>
                <a:ea typeface="Calibri"/>
                <a:cs typeface="Calibri"/>
                <a:sym typeface="Calibri"/>
              </a:rPr>
              <a:t>ayudar </a:t>
            </a:r>
            <a:r>
              <a:rPr lang="es-ES_tradnl" sz="1600">
                <a:solidFill>
                  <a:schemeClr val="dk1"/>
                </a:solidFill>
                <a:latin typeface="+mn-lt"/>
                <a:ea typeface="Calibri"/>
                <a:cs typeface="Calibri"/>
                <a:sym typeface="Calibri"/>
              </a:rPr>
              <a:t>al menor y a la familia a mantener el contacto</a:t>
            </a:r>
            <a:endParaRPr lang="es-ES_tradnl" sz="1600">
              <a:latin typeface="+mn-l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11232081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25" name="Rectangle: Top Corners Rounded 24">
            <a:extLst>
              <a:ext uri="{FF2B5EF4-FFF2-40B4-BE49-F238E27FC236}">
                <a16:creationId xmlns:a16="http://schemas.microsoft.com/office/drawing/2014/main" id="{CACA4688-2A8D-2741-904B-B6A8DE9267A1}"/>
              </a:ext>
            </a:extLst>
          </p:cNvPr>
          <p:cNvSpPr/>
          <p:nvPr/>
        </p:nvSpPr>
        <p:spPr>
          <a:xfrm rot="5400000">
            <a:off x="4365494" y="-1271566"/>
            <a:ext cx="2868662"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30" name="Google Shape;1430;p7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highlight>
                  <a:srgbClr val="FFFF00"/>
                </a:highlight>
              </a:rPr>
              <a:t>Reunificación familiar</a:t>
            </a:r>
          </a:p>
        </p:txBody>
      </p:sp>
      <p:grpSp>
        <p:nvGrpSpPr>
          <p:cNvPr id="2" name="Group 1">
            <a:extLst>
              <a:ext uri="{FF2B5EF4-FFF2-40B4-BE49-F238E27FC236}">
                <a16:creationId xmlns:a16="http://schemas.microsoft.com/office/drawing/2014/main" id="{CC8B7958-DD57-89AE-4309-6186E9DF9B62}"/>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6E1BAEA7-DAAC-0E25-E96B-3D3B74DD37E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07BE0157-A6AB-6281-804D-AB2A5A0F287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A23657D1-C598-A01B-E058-872C33484F85}"/>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92-95</a:t>
                </a:r>
              </a:p>
            </p:txBody>
          </p:sp>
          <p:sp>
            <p:nvSpPr>
              <p:cNvPr id="9" name="Rectangle 8">
                <a:extLst>
                  <a:ext uri="{FF2B5EF4-FFF2-40B4-BE49-F238E27FC236}">
                    <a16:creationId xmlns:a16="http://schemas.microsoft.com/office/drawing/2014/main" id="{39BD3EBC-1753-F6AB-A4C1-5C9C878AF9B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39F4FE0A-0E6E-4E5A-612B-DB4EB5A70B20}"/>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85D83B9-E50C-60FA-0131-388C43FB347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B7697332-F26F-5745-4563-AA5F90CF070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3FF36F11-8860-64DC-78E9-265B15F3D4F8}"/>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EE3F929A-43F6-C3A0-38E8-3E4C6F60256B}"/>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DBA6F8C7-0C7C-6411-1E5E-1FC3988660BD}"/>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3D222E0B-F6CA-407F-5A25-DB7AFB9ABF75}"/>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4AFB8F28-270E-DC04-DF84-665175B0B02D}"/>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1DF72BF7-BAB1-EB13-8392-F086DB1B7CEA}"/>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3" name="Google Shape;114;p9">
            <a:extLst>
              <a:ext uri="{FF2B5EF4-FFF2-40B4-BE49-F238E27FC236}">
                <a16:creationId xmlns:a16="http://schemas.microsoft.com/office/drawing/2014/main" id="{0222C11F-DEFC-3C30-4293-83D812B1A911}"/>
              </a:ext>
            </a:extLst>
          </p:cNvPr>
          <p:cNvSpPr txBox="1"/>
          <p:nvPr/>
        </p:nvSpPr>
        <p:spPr>
          <a:xfrm>
            <a:off x="5170154" y="1678125"/>
            <a:ext cx="5449726" cy="140034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700" b="1" i="0" u="none" strike="noStrike" cap="none">
                <a:solidFill>
                  <a:schemeClr val="tx1"/>
                </a:solidFill>
                <a:latin typeface="Arial"/>
                <a:ea typeface="Arial"/>
                <a:cs typeface="Arial"/>
                <a:sym typeface="Arial"/>
              </a:rPr>
              <a:t>Comparar la información de la actualización del caso con la información en el Formulario de verificación del menor y en el Formulario de verificación de adultos. Responder a las siguientes preguntas:</a:t>
            </a:r>
          </a:p>
        </p:txBody>
      </p:sp>
      <p:sp>
        <p:nvSpPr>
          <p:cNvPr id="24" name="Google Shape;114;p9">
            <a:extLst>
              <a:ext uri="{FF2B5EF4-FFF2-40B4-BE49-F238E27FC236}">
                <a16:creationId xmlns:a16="http://schemas.microsoft.com/office/drawing/2014/main" id="{697FD924-A8F8-1B7A-B59F-51C6E1AF2981}"/>
              </a:ext>
            </a:extLst>
          </p:cNvPr>
          <p:cNvSpPr txBox="1"/>
          <p:nvPr/>
        </p:nvSpPr>
        <p:spPr>
          <a:xfrm>
            <a:off x="5206110" y="3324310"/>
            <a:ext cx="5415661" cy="2446783"/>
          </a:xfrm>
          <a:prstGeom prst="rect">
            <a:avLst/>
          </a:prstGeom>
          <a:noFill/>
          <a:ln>
            <a:noFill/>
          </a:ln>
        </p:spPr>
        <p:txBody>
          <a:bodyPr spcFirstLastPara="1" wrap="square" lIns="91425" tIns="45700" rIns="91425" bIns="45700" anchor="t" anchorCtr="0">
            <a:spAutoFit/>
          </a:bodyPr>
          <a:lstStyle/>
          <a:p>
            <a:pPr marL="342900" indent="-342900">
              <a:buSzPts val="1800"/>
              <a:buFont typeface="+mj-lt"/>
              <a:buAutoNum type="arabicPeriod"/>
            </a:pPr>
            <a:r>
              <a:rPr lang="es-ES_tradnl" sz="1700" i="0" u="none" strike="noStrike" cap="none" dirty="0">
                <a:solidFill>
                  <a:schemeClr val="tx1"/>
                </a:solidFill>
                <a:latin typeface="Arial"/>
                <a:ea typeface="Arial"/>
                <a:cs typeface="Arial"/>
                <a:sym typeface="Arial"/>
              </a:rPr>
              <a:t>¿La reunificación familiar responde al interés superior de </a:t>
            </a:r>
            <a:r>
              <a:rPr lang="es-ES_tradnl" sz="1700" i="0" u="none" strike="noStrike" cap="none" dirty="0" err="1">
                <a:solidFill>
                  <a:schemeClr val="tx1"/>
                </a:solidFill>
                <a:latin typeface="Arial"/>
                <a:ea typeface="Arial"/>
                <a:cs typeface="Arial"/>
                <a:sym typeface="Arial"/>
              </a:rPr>
              <a:t>Bienvenu</a:t>
            </a:r>
            <a:r>
              <a:rPr lang="es-ES_tradnl" sz="1700" i="0" u="none" strike="noStrike" cap="none" dirty="0">
                <a:solidFill>
                  <a:schemeClr val="tx1"/>
                </a:solidFill>
                <a:latin typeface="Arial"/>
                <a:ea typeface="Arial"/>
                <a:cs typeface="Arial"/>
                <a:sym typeface="Arial"/>
              </a:rPr>
              <a:t>? Explicar la respuesta</a:t>
            </a:r>
          </a:p>
          <a:p>
            <a:pPr marL="342900" marR="0" lvl="0" indent="-342900" rtl="0">
              <a:lnSpc>
                <a:spcPct val="100000"/>
              </a:lnSpc>
              <a:spcBef>
                <a:spcPts val="0"/>
              </a:spcBef>
              <a:spcAft>
                <a:spcPts val="0"/>
              </a:spcAft>
              <a:buClr>
                <a:srgbClr val="000000"/>
              </a:buClr>
              <a:buSzPts val="1800"/>
              <a:buFont typeface="+mj-lt"/>
              <a:buAutoNum type="arabicPeriod"/>
            </a:pPr>
            <a:r>
              <a:rPr lang="es-ES_tradnl" sz="1700" i="0" u="none" strike="noStrike" cap="none" dirty="0">
                <a:solidFill>
                  <a:schemeClr val="tx1"/>
                </a:solidFill>
                <a:latin typeface="Arial"/>
                <a:ea typeface="Arial"/>
                <a:cs typeface="Arial"/>
                <a:sym typeface="Arial"/>
              </a:rPr>
              <a:t>Si la reunificación es lo mejor para el menor, ¿qué haría para preparar al menor y a la familia?</a:t>
            </a:r>
          </a:p>
          <a:p>
            <a:pPr marL="342900" marR="0" lvl="0" indent="-342900" rtl="0">
              <a:lnSpc>
                <a:spcPct val="100000"/>
              </a:lnSpc>
              <a:spcBef>
                <a:spcPts val="0"/>
              </a:spcBef>
              <a:spcAft>
                <a:spcPts val="0"/>
              </a:spcAft>
              <a:buClr>
                <a:srgbClr val="000000"/>
              </a:buClr>
              <a:buSzPts val="1800"/>
              <a:buFont typeface="+mj-lt"/>
              <a:buAutoNum type="arabicPeriod"/>
            </a:pPr>
            <a:r>
              <a:rPr lang="es-ES_tradnl" sz="1700" i="0" u="none" strike="noStrike" cap="none" dirty="0">
                <a:solidFill>
                  <a:schemeClr val="tx1"/>
                </a:solidFill>
                <a:latin typeface="Arial"/>
                <a:ea typeface="Arial"/>
                <a:cs typeface="Arial"/>
                <a:sym typeface="Arial"/>
              </a:rPr>
              <a:t>¿Qué tipo de apoyo y/o seguimiento debe proporcionarse a corto plazo?</a:t>
            </a:r>
          </a:p>
          <a:p>
            <a:pPr marL="342900" indent="-342900">
              <a:buSzPts val="1800"/>
              <a:buFont typeface="+mj-lt"/>
              <a:buAutoNum type="arabicPeriod"/>
            </a:pPr>
            <a:r>
              <a:rPr lang="es-ES_tradnl" sz="1700" i="0" u="none" strike="noStrike" cap="none" dirty="0">
                <a:solidFill>
                  <a:schemeClr val="tx1"/>
                </a:solidFill>
                <a:latin typeface="Arial"/>
                <a:ea typeface="Arial"/>
                <a:cs typeface="Arial"/>
                <a:sym typeface="Arial"/>
              </a:rPr>
              <a:t>¿Qué tipo de apoyo y/o seguimiento debe proporcionarse a largo plazo?</a:t>
            </a:r>
          </a:p>
          <a:p>
            <a:pPr marL="342900" marR="0" lvl="0" indent="-342900" rtl="0">
              <a:lnSpc>
                <a:spcPct val="100000"/>
              </a:lnSpc>
              <a:spcBef>
                <a:spcPts val="0"/>
              </a:spcBef>
              <a:spcAft>
                <a:spcPts val="0"/>
              </a:spcAft>
              <a:buClr>
                <a:srgbClr val="000000"/>
              </a:buClr>
              <a:buSzPts val="1800"/>
              <a:buFont typeface="+mj-lt"/>
              <a:buAutoNum type="arabicPeriod"/>
            </a:pPr>
            <a:r>
              <a:rPr lang="es-ES_tradnl" sz="1700" i="0" u="none" strike="noStrike" cap="none" dirty="0">
                <a:solidFill>
                  <a:schemeClr val="tx1"/>
                </a:solidFill>
                <a:latin typeface="Arial"/>
                <a:ea typeface="Arial"/>
                <a:cs typeface="Arial"/>
                <a:sym typeface="Arial"/>
              </a:rPr>
              <a:t>¿Qué otros actores deben participar?</a:t>
            </a:r>
          </a:p>
        </p:txBody>
      </p:sp>
      <p:grpSp>
        <p:nvGrpSpPr>
          <p:cNvPr id="26" name="Group 25">
            <a:extLst>
              <a:ext uri="{FF2B5EF4-FFF2-40B4-BE49-F238E27FC236}">
                <a16:creationId xmlns:a16="http://schemas.microsoft.com/office/drawing/2014/main" id="{479A310B-B484-A3A5-9F88-2B749E92F789}"/>
              </a:ext>
            </a:extLst>
          </p:cNvPr>
          <p:cNvGrpSpPr/>
          <p:nvPr/>
        </p:nvGrpSpPr>
        <p:grpSpPr>
          <a:xfrm rot="20104804">
            <a:off x="249501" y="2162135"/>
            <a:ext cx="4384339" cy="2914952"/>
            <a:chOff x="7208925" y="2604220"/>
            <a:chExt cx="1168511" cy="776891"/>
          </a:xfrm>
        </p:grpSpPr>
        <p:sp>
          <p:nvSpPr>
            <p:cNvPr id="27" name="Rectangle 26">
              <a:extLst>
                <a:ext uri="{FF2B5EF4-FFF2-40B4-BE49-F238E27FC236}">
                  <a16:creationId xmlns:a16="http://schemas.microsoft.com/office/drawing/2014/main" id="{14CD95A5-DAED-6645-2B1F-204B6F72AD9A}"/>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Google Shape;315;p4">
              <a:extLst>
                <a:ext uri="{FF2B5EF4-FFF2-40B4-BE49-F238E27FC236}">
                  <a16:creationId xmlns:a16="http://schemas.microsoft.com/office/drawing/2014/main" id="{B99FC527-EB99-DE4D-0833-25AB9FBC8794}"/>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1987FBE0-AA45-94CE-27E8-EF2DC9212CB2}"/>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90566D6E-89D6-3FA6-7146-4A7A914E069D}"/>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FC8308B1-2EED-D0FE-20F0-A40314F7DDCA}"/>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Single Corner Snipped 31">
              <a:extLst>
                <a:ext uri="{FF2B5EF4-FFF2-40B4-BE49-F238E27FC236}">
                  <a16:creationId xmlns:a16="http://schemas.microsoft.com/office/drawing/2014/main" id="{A604443E-FCC0-B682-A6E1-FD643403FBDF}"/>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22867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2" name="Oval 1">
            <a:extLst>
              <a:ext uri="{FF2B5EF4-FFF2-40B4-BE49-F238E27FC236}">
                <a16:creationId xmlns:a16="http://schemas.microsoft.com/office/drawing/2014/main" id="{8C1CC6E1-4FEA-6548-BA3E-789540888554}"/>
              </a:ext>
            </a:extLst>
          </p:cNvPr>
          <p:cNvSpPr/>
          <p:nvPr/>
        </p:nvSpPr>
        <p:spPr>
          <a:xfrm>
            <a:off x="3962080" y="1776217"/>
            <a:ext cx="4444948" cy="444494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87" name="Google Shape;387;p9"/>
          <p:cNvGrpSpPr/>
          <p:nvPr/>
        </p:nvGrpSpPr>
        <p:grpSpPr>
          <a:xfrm>
            <a:off x="5460827" y="2881417"/>
            <a:ext cx="1264920" cy="1937178"/>
            <a:chOff x="697842" y="3315817"/>
            <a:chExt cx="514964" cy="822818"/>
          </a:xfrm>
        </p:grpSpPr>
        <p:sp>
          <p:nvSpPr>
            <p:cNvPr id="388" name="Google Shape;388;p9"/>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89" name="Google Shape;389;p9"/>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0" name="Google Shape;390;p9"/>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none" strike="noStrike" cap="none" dirty="0">
                <a:solidFill>
                  <a:srgbClr val="FFFFFF"/>
                </a:solidFill>
                <a:latin typeface="Arial"/>
                <a:ea typeface="Arial"/>
                <a:cs typeface="Arial"/>
                <a:sym typeface="Arial"/>
              </a:endParaRPr>
            </a:p>
          </p:txBody>
        </p:sp>
      </p:grpSp>
      <p:sp>
        <p:nvSpPr>
          <p:cNvPr id="391" name="Google Shape;391;p9"/>
          <p:cNvSpPr/>
          <p:nvPr/>
        </p:nvSpPr>
        <p:spPr>
          <a:xfrm>
            <a:off x="3419189" y="3079097"/>
            <a:ext cx="900514" cy="154181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2" name="Google Shape;392;p9"/>
          <p:cNvSpPr/>
          <p:nvPr/>
        </p:nvSpPr>
        <p:spPr>
          <a:xfrm>
            <a:off x="4588227" y="1769758"/>
            <a:ext cx="384810" cy="837065"/>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3" name="Google Shape;393;p9"/>
          <p:cNvSpPr/>
          <p:nvPr/>
        </p:nvSpPr>
        <p:spPr>
          <a:xfrm>
            <a:off x="4490348" y="5102383"/>
            <a:ext cx="580568" cy="1269341"/>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4" name="Google Shape;394;p9"/>
          <p:cNvSpPr/>
          <p:nvPr/>
        </p:nvSpPr>
        <p:spPr>
          <a:xfrm>
            <a:off x="6949395" y="4922606"/>
            <a:ext cx="1062071" cy="1628893"/>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5" name="Google Shape;395;p9"/>
          <p:cNvSpPr/>
          <p:nvPr/>
        </p:nvSpPr>
        <p:spPr>
          <a:xfrm>
            <a:off x="7245197" y="1566071"/>
            <a:ext cx="900514" cy="1628894"/>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6" name="Google Shape;396;p9"/>
          <p:cNvSpPr/>
          <p:nvPr/>
        </p:nvSpPr>
        <p:spPr>
          <a:xfrm>
            <a:off x="8293222" y="3429000"/>
            <a:ext cx="580568" cy="1269341"/>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03" name="Google Shape;403;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dirty="0"/>
              <a:t>Riesgos asociados a la protección de la infancia</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78"/>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48" name="Google Shape;1448;p7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Puntos clave de </a:t>
            </a:r>
            <a:r>
              <a:rPr lang="en-US" dirty="0" err="1">
                <a:latin typeface="Arial"/>
                <a:ea typeface="Arial"/>
                <a:cs typeface="Arial"/>
                <a:sym typeface="Arial"/>
              </a:rPr>
              <a:t>aprendizaje</a:t>
            </a:r>
            <a:endParaRPr dirty="0"/>
          </a:p>
        </p:txBody>
      </p:sp>
      <p:sp>
        <p:nvSpPr>
          <p:cNvPr id="1449" name="Google Shape;1449;p78"/>
          <p:cNvSpPr/>
          <p:nvPr/>
        </p:nvSpPr>
        <p:spPr>
          <a:xfrm>
            <a:off x="2125664" y="2009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50" name="Google Shape;1450;p78"/>
          <p:cNvSpPr/>
          <p:nvPr/>
        </p:nvSpPr>
        <p:spPr>
          <a:xfrm>
            <a:off x="5570220" y="2009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51" name="Google Shape;1451;p78"/>
          <p:cNvSpPr/>
          <p:nvPr/>
        </p:nvSpPr>
        <p:spPr>
          <a:xfrm>
            <a:off x="9088152" y="2009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52" name="Google Shape;1452;p78"/>
          <p:cNvSpPr txBox="1"/>
          <p:nvPr/>
        </p:nvSpPr>
        <p:spPr>
          <a:xfrm>
            <a:off x="1466062" y="3547208"/>
            <a:ext cx="2370763" cy="127774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dirty="0">
                <a:solidFill>
                  <a:srgbClr val="000000"/>
                </a:solidFill>
                <a:latin typeface="+mn-lt"/>
                <a:ea typeface="Arial"/>
                <a:cs typeface="Arial"/>
                <a:sym typeface="Arial"/>
              </a:rPr>
              <a:t>La reunificación familiar suele ser el principal objetivo de la BRF</a:t>
            </a:r>
          </a:p>
        </p:txBody>
      </p:sp>
      <p:sp>
        <p:nvSpPr>
          <p:cNvPr id="1453" name="Google Shape;1453;p78"/>
          <p:cNvSpPr txBox="1"/>
          <p:nvPr/>
        </p:nvSpPr>
        <p:spPr>
          <a:xfrm>
            <a:off x="4592036" y="3547208"/>
            <a:ext cx="3007928"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Arial"/>
                <a:cs typeface="Arial"/>
                <a:sym typeface="Arial"/>
              </a:rPr>
              <a:t>Algunas/os menores y algunas familias necesitan apoyo adicional, por ejemplo, cuando la separación ha sido larga o las causas de la separación han sido difíciles/complejas</a:t>
            </a:r>
            <a:endParaRPr sz="1800" dirty="0">
              <a:latin typeface="+mn-lt"/>
            </a:endParaRPr>
          </a:p>
        </p:txBody>
      </p:sp>
      <p:sp>
        <p:nvSpPr>
          <p:cNvPr id="1454" name="Google Shape;1454;p78"/>
          <p:cNvSpPr txBox="1"/>
          <p:nvPr/>
        </p:nvSpPr>
        <p:spPr>
          <a:xfrm>
            <a:off x="8188779" y="3547208"/>
            <a:ext cx="2850306" cy="187047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dirty="0">
                <a:solidFill>
                  <a:srgbClr val="000000"/>
                </a:solidFill>
                <a:latin typeface="+mn-lt"/>
                <a:ea typeface="Arial"/>
                <a:cs typeface="Arial"/>
                <a:sym typeface="Arial"/>
              </a:rPr>
              <a:t>Los/as asistentes sociales pueden organizar una ceremonia para el momento en que se efectúe la reunificación familiar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79"/>
          <p:cNvSpPr txBox="1">
            <a:spLocks noGrp="1"/>
          </p:cNvSpPr>
          <p:nvPr>
            <p:ph type="title"/>
          </p:nvPr>
        </p:nvSpPr>
        <p:spPr>
          <a:xfrm>
            <a:off x="78114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US" sz="2400" dirty="0"/>
              <a:t>SESIÓN 5.5</a:t>
            </a:r>
            <a:br>
              <a:rPr lang="en-US" sz="2400" dirty="0"/>
            </a:br>
            <a:r>
              <a:rPr lang="en-US" sz="2400" dirty="0"/>
              <a:t> </a:t>
            </a:r>
            <a:br>
              <a:rPr lang="en-US" dirty="0"/>
            </a:br>
            <a:r>
              <a:rPr lang="en-US" dirty="0"/>
              <a:t>Reintegración</a:t>
            </a:r>
            <a:endParaRPr dirty="0"/>
          </a:p>
        </p:txBody>
      </p:sp>
      <p:sp>
        <p:nvSpPr>
          <p:cNvPr id="3" name="Google Shape;191;p14">
            <a:extLst>
              <a:ext uri="{FF2B5EF4-FFF2-40B4-BE49-F238E27FC236}">
                <a16:creationId xmlns:a16="http://schemas.microsoft.com/office/drawing/2014/main" id="{704FFABC-193A-C6F7-168F-5F05220D634A}"/>
              </a:ext>
            </a:extLst>
          </p:cNvPr>
          <p:cNvSpPr txBox="1"/>
          <p:nvPr/>
        </p:nvSpPr>
        <p:spPr>
          <a:xfrm>
            <a:off x="6736212" y="1693390"/>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n-US" sz="2000" b="1" i="0" u="none" strike="noStrike" cap="none" spc="300" dirty="0">
                <a:solidFill>
                  <a:schemeClr val="accent2">
                    <a:lumMod val="75000"/>
                  </a:schemeClr>
                </a:solidFill>
                <a:latin typeface="Arial"/>
                <a:ea typeface="Arial"/>
                <a:cs typeface="Arial"/>
                <a:sym typeface="Arial"/>
              </a:rPr>
              <a:t>OBJETIVOS DE APRENDIZAJE</a:t>
            </a:r>
            <a:endParaRPr lang="en-US"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D146D3E0-F497-DA8A-7ECA-9BA957A3637C}"/>
              </a:ext>
            </a:extLst>
          </p:cNvPr>
          <p:cNvSpPr txBox="1"/>
          <p:nvPr/>
        </p:nvSpPr>
        <p:spPr>
          <a:xfrm>
            <a:off x="7559547" y="3380776"/>
            <a:ext cx="3836068" cy="81685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Enumerar los principios y normas para la reintegración</a:t>
            </a:r>
          </a:p>
        </p:txBody>
      </p:sp>
      <p:grpSp>
        <p:nvGrpSpPr>
          <p:cNvPr id="5" name="Google Shape;194;p14">
            <a:extLst>
              <a:ext uri="{FF2B5EF4-FFF2-40B4-BE49-F238E27FC236}">
                <a16:creationId xmlns:a16="http://schemas.microsoft.com/office/drawing/2014/main" id="{26A1195B-F202-6AE1-5CC0-2EC6D8818DA9}"/>
              </a:ext>
            </a:extLst>
          </p:cNvPr>
          <p:cNvGrpSpPr/>
          <p:nvPr/>
        </p:nvGrpSpPr>
        <p:grpSpPr>
          <a:xfrm>
            <a:off x="6689518" y="3475313"/>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55D24DA6-1A86-074C-66A5-8EC8AD02AEA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C689D423-9586-FBC9-1302-7250AB7BAAB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80"/>
          <p:cNvSpPr txBox="1">
            <a:spLocks noGrp="1"/>
          </p:cNvSpPr>
          <p:nvPr>
            <p:ph type="title"/>
          </p:nvPr>
        </p:nvSpPr>
        <p:spPr>
          <a:xfrm>
            <a:off x="419100" y="120516"/>
            <a:ext cx="113538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n-US" sz="2400" b="1" dirty="0"/>
              <a:t>¿Qué hay que tener en cuenta para los UASC como parte del proceso de reintegración? </a:t>
            </a:r>
            <a:endParaRPr sz="2400" dirty="0"/>
          </a:p>
        </p:txBody>
      </p:sp>
      <p:sp>
        <p:nvSpPr>
          <p:cNvPr id="4" name="TextBox 3">
            <a:extLst>
              <a:ext uri="{FF2B5EF4-FFF2-40B4-BE49-F238E27FC236}">
                <a16:creationId xmlns:a16="http://schemas.microsoft.com/office/drawing/2014/main" id="{9FF0C3CF-113A-5542-5F3E-3897FBF1011F}"/>
              </a:ext>
            </a:extLst>
          </p:cNvPr>
          <p:cNvSpPr txBox="1"/>
          <p:nvPr/>
        </p:nvSpPr>
        <p:spPr>
          <a:xfrm>
            <a:off x="4333485" y="1170474"/>
            <a:ext cx="3800936" cy="5078313"/>
          </a:xfrm>
          <a:prstGeom prst="rect">
            <a:avLst/>
          </a:prstGeom>
          <a:noFill/>
        </p:spPr>
        <p:txBody>
          <a:bodyPr wrap="square">
            <a:spAutoFit/>
          </a:bodyPr>
          <a:lstStyle/>
          <a:p>
            <a:r>
              <a:rPr lang="en-US" sz="1800" dirty="0" err="1">
                <a:solidFill>
                  <a:schemeClr val="tx1"/>
                </a:solidFill>
                <a:latin typeface="+mn-lt"/>
                <a:ea typeface="Calibri"/>
                <a:cs typeface="Calibri"/>
                <a:sym typeface="Calibri"/>
              </a:rPr>
              <a:t>Apoyo</a:t>
            </a:r>
            <a:r>
              <a:rPr lang="en-US" sz="1800" dirty="0">
                <a:solidFill>
                  <a:schemeClr val="tx1"/>
                </a:solidFill>
                <a:latin typeface="+mn-lt"/>
                <a:ea typeface="Calibri"/>
                <a:cs typeface="Calibri"/>
                <a:sym typeface="Calibri"/>
              </a:rPr>
              <a:t> </a:t>
            </a:r>
            <a:r>
              <a:rPr lang="en-US" sz="1800" dirty="0" err="1">
                <a:solidFill>
                  <a:schemeClr val="tx1"/>
                </a:solidFill>
                <a:latin typeface="+mn-lt"/>
                <a:ea typeface="Calibri"/>
                <a:cs typeface="Calibri"/>
                <a:sym typeface="Calibri"/>
              </a:rPr>
              <a:t>psicosocial</a:t>
            </a:r>
            <a:r>
              <a:rPr lang="en-US" sz="1800" dirty="0">
                <a:solidFill>
                  <a:schemeClr val="tx1"/>
                </a:solidFill>
                <a:latin typeface="+mn-lt"/>
                <a:ea typeface="Calibri"/>
                <a:cs typeface="Calibri"/>
                <a:sym typeface="Calibri"/>
              </a:rPr>
              <a:t> estructurado para padres e </a:t>
            </a:r>
            <a:r>
              <a:rPr lang="en-US" sz="1800" dirty="0" err="1">
                <a:solidFill>
                  <a:schemeClr val="tx1"/>
                </a:solidFill>
                <a:latin typeface="+mn-lt"/>
                <a:ea typeface="Calibri"/>
                <a:cs typeface="Calibri"/>
                <a:sym typeface="Calibri"/>
              </a:rPr>
              <a:t>hijos</a:t>
            </a:r>
            <a:r>
              <a:rPr lang="en-US" sz="1800" dirty="0">
                <a:solidFill>
                  <a:schemeClr val="tx1"/>
                </a:solidFill>
                <a:latin typeface="+mn-lt"/>
                <a:ea typeface="Calibri"/>
                <a:cs typeface="Calibri"/>
                <a:sym typeface="Calibri"/>
              </a:rPr>
              <a:t>/as en caso de problemas de comportamiento o dificultades de readaptación del </a:t>
            </a:r>
            <a:r>
              <a:rPr lang="en-US" sz="1800" dirty="0" err="1">
                <a:solidFill>
                  <a:schemeClr val="tx1"/>
                </a:solidFill>
                <a:latin typeface="+mn-lt"/>
                <a:ea typeface="Calibri"/>
                <a:cs typeface="Calibri"/>
                <a:sym typeface="Calibri"/>
              </a:rPr>
              <a:t>menor</a:t>
            </a:r>
            <a:r>
              <a:rPr lang="en-US" sz="1800" dirty="0">
                <a:solidFill>
                  <a:schemeClr val="tx1"/>
                </a:solidFill>
                <a:latin typeface="+mn-lt"/>
                <a:ea typeface="Calibri"/>
                <a:cs typeface="Calibri"/>
                <a:sym typeface="Calibri"/>
              </a:rPr>
              <a:t> y/o la </a:t>
            </a:r>
            <a:r>
              <a:rPr lang="en-US" sz="1800" dirty="0" err="1">
                <a:solidFill>
                  <a:schemeClr val="tx1"/>
                </a:solidFill>
                <a:latin typeface="+mn-lt"/>
                <a:ea typeface="Calibri"/>
                <a:cs typeface="Calibri"/>
                <a:sym typeface="Calibri"/>
              </a:rPr>
              <a:t>familia</a:t>
            </a:r>
            <a:endParaRPr lang="en-US" sz="1800" dirty="0">
              <a:solidFill>
                <a:schemeClr val="tx1"/>
              </a:solidFill>
              <a:latin typeface="+mn-lt"/>
              <a:ea typeface="Calibri"/>
              <a:cs typeface="Calibri"/>
              <a:sym typeface="Calibri"/>
            </a:endParaRPr>
          </a:p>
          <a:p>
            <a:endParaRPr lang="en-US" sz="1800" dirty="0">
              <a:solidFill>
                <a:schemeClr val="tx1"/>
              </a:solidFill>
              <a:latin typeface="+mn-lt"/>
              <a:cs typeface="Calibri"/>
              <a:sym typeface="Calibri"/>
            </a:endParaRPr>
          </a:p>
          <a:p>
            <a:r>
              <a:rPr lang="en-US" sz="1800" dirty="0">
                <a:solidFill>
                  <a:schemeClr val="tx1"/>
                </a:solidFill>
                <a:latin typeface="+mn-lt"/>
                <a:ea typeface="Calibri"/>
                <a:cs typeface="Calibri"/>
                <a:sym typeface="Calibri"/>
              </a:rPr>
              <a:t>Formación para la vida </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Acceso continuo a servicios especializados cuando sea necesario y según lo establecido en </a:t>
            </a:r>
            <a:r>
              <a:rPr lang="en-US" sz="1800" dirty="0" err="1">
                <a:solidFill>
                  <a:schemeClr val="tx1"/>
                </a:solidFill>
                <a:latin typeface="+mn-lt"/>
                <a:ea typeface="Calibri"/>
                <a:cs typeface="Calibri"/>
                <a:sym typeface="Calibri"/>
              </a:rPr>
              <a:t>el</a:t>
            </a:r>
            <a:r>
              <a:rPr lang="en-US" sz="1800" dirty="0">
                <a:solidFill>
                  <a:schemeClr val="tx1"/>
                </a:solidFill>
                <a:latin typeface="+mn-lt"/>
                <a:ea typeface="Calibri"/>
                <a:cs typeface="Calibri"/>
                <a:sym typeface="Calibri"/>
              </a:rPr>
              <a:t> plan de </a:t>
            </a:r>
            <a:r>
              <a:rPr lang="en-US" sz="1800" dirty="0" err="1">
                <a:solidFill>
                  <a:schemeClr val="tx1"/>
                </a:solidFill>
                <a:latin typeface="+mn-lt"/>
                <a:ea typeface="Calibri"/>
                <a:cs typeface="Calibri"/>
                <a:sym typeface="Calibri"/>
              </a:rPr>
              <a:t>caso</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err="1">
                <a:solidFill>
                  <a:schemeClr val="tx1"/>
                </a:solidFill>
                <a:latin typeface="+mn-lt"/>
                <a:ea typeface="Calibri"/>
                <a:cs typeface="Calibri"/>
                <a:sym typeface="Calibri"/>
              </a:rPr>
              <a:t>Apoyo</a:t>
            </a:r>
            <a:r>
              <a:rPr lang="en-US" sz="1800" dirty="0">
                <a:solidFill>
                  <a:schemeClr val="tx1"/>
                </a:solidFill>
                <a:latin typeface="+mn-lt"/>
                <a:ea typeface="Calibri"/>
                <a:cs typeface="Calibri"/>
                <a:sym typeface="Calibri"/>
              </a:rPr>
              <a:t> </a:t>
            </a:r>
            <a:r>
              <a:rPr lang="en-US" sz="1800" dirty="0" err="1">
                <a:solidFill>
                  <a:schemeClr val="tx1"/>
                </a:solidFill>
                <a:latin typeface="+mn-lt"/>
                <a:ea typeface="Calibri"/>
                <a:cs typeface="Calibri"/>
                <a:sym typeface="Calibri"/>
              </a:rPr>
              <a:t>psicosocial</a:t>
            </a:r>
            <a:r>
              <a:rPr lang="en-US" sz="1800" dirty="0">
                <a:solidFill>
                  <a:schemeClr val="tx1"/>
                </a:solidFill>
                <a:latin typeface="+mn-lt"/>
                <a:ea typeface="Calibri"/>
                <a:cs typeface="Calibri"/>
                <a:sym typeface="Calibri"/>
              </a:rPr>
              <a:t> estructurado para padres e </a:t>
            </a:r>
            <a:r>
              <a:rPr lang="en-US" sz="1800" dirty="0" err="1">
                <a:solidFill>
                  <a:schemeClr val="tx1"/>
                </a:solidFill>
                <a:latin typeface="+mn-lt"/>
                <a:ea typeface="Calibri"/>
                <a:cs typeface="Calibri"/>
                <a:sym typeface="Calibri"/>
              </a:rPr>
              <a:t>hijos</a:t>
            </a:r>
            <a:r>
              <a:rPr lang="en-US" sz="1800" dirty="0">
                <a:solidFill>
                  <a:schemeClr val="tx1"/>
                </a:solidFill>
                <a:latin typeface="+mn-lt"/>
                <a:ea typeface="Calibri"/>
                <a:cs typeface="Calibri"/>
                <a:sym typeface="Calibri"/>
              </a:rPr>
              <a:t>/as en caso de problemas de comportamiento o dificultades de readaptación del </a:t>
            </a:r>
            <a:r>
              <a:rPr lang="en-US" sz="1800" dirty="0" err="1">
                <a:solidFill>
                  <a:schemeClr val="tx1"/>
                </a:solidFill>
                <a:latin typeface="+mn-lt"/>
                <a:ea typeface="Calibri"/>
                <a:cs typeface="Calibri"/>
                <a:sym typeface="Calibri"/>
              </a:rPr>
              <a:t>menor</a:t>
            </a:r>
            <a:r>
              <a:rPr lang="en-US" sz="1800" dirty="0">
                <a:solidFill>
                  <a:schemeClr val="tx1"/>
                </a:solidFill>
                <a:latin typeface="+mn-lt"/>
                <a:ea typeface="Calibri"/>
                <a:cs typeface="Calibri"/>
                <a:sym typeface="Calibri"/>
              </a:rPr>
              <a:t> y/o la </a:t>
            </a:r>
            <a:r>
              <a:rPr lang="en-US" sz="1800" dirty="0" err="1">
                <a:solidFill>
                  <a:schemeClr val="tx1"/>
                </a:solidFill>
                <a:latin typeface="+mn-lt"/>
                <a:ea typeface="Calibri"/>
                <a:cs typeface="Calibri"/>
                <a:sym typeface="Calibri"/>
              </a:rPr>
              <a:t>familia</a:t>
            </a:r>
            <a:endParaRPr lang="en-US" sz="1800" dirty="0">
              <a:solidFill>
                <a:schemeClr val="tx1"/>
              </a:solidFill>
              <a:latin typeface="+mn-lt"/>
            </a:endParaRPr>
          </a:p>
        </p:txBody>
      </p:sp>
      <p:grpSp>
        <p:nvGrpSpPr>
          <p:cNvPr id="5" name="Group 4">
            <a:extLst>
              <a:ext uri="{FF2B5EF4-FFF2-40B4-BE49-F238E27FC236}">
                <a16:creationId xmlns:a16="http://schemas.microsoft.com/office/drawing/2014/main" id="{902573D3-E820-F549-7DBB-8BB56F9FF0B0}"/>
              </a:ext>
            </a:extLst>
          </p:cNvPr>
          <p:cNvGrpSpPr/>
          <p:nvPr/>
        </p:nvGrpSpPr>
        <p:grpSpPr>
          <a:xfrm>
            <a:off x="945692" y="3992608"/>
            <a:ext cx="2593819" cy="1604885"/>
            <a:chOff x="2730502" y="3370322"/>
            <a:chExt cx="2844327" cy="1759883"/>
          </a:xfrm>
        </p:grpSpPr>
        <p:grpSp>
          <p:nvGrpSpPr>
            <p:cNvPr id="6" name="Google Shape;573;p19">
              <a:extLst>
                <a:ext uri="{FF2B5EF4-FFF2-40B4-BE49-F238E27FC236}">
                  <a16:creationId xmlns:a16="http://schemas.microsoft.com/office/drawing/2014/main" id="{147E5585-D859-559D-9073-5CD0ACD1C518}"/>
                </a:ext>
              </a:extLst>
            </p:cNvPr>
            <p:cNvGrpSpPr/>
            <p:nvPr/>
          </p:nvGrpSpPr>
          <p:grpSpPr>
            <a:xfrm>
              <a:off x="2730502" y="4519147"/>
              <a:ext cx="328579" cy="611056"/>
              <a:chOff x="3524508" y="2679091"/>
              <a:chExt cx="327409" cy="608880"/>
            </a:xfrm>
          </p:grpSpPr>
          <p:sp>
            <p:nvSpPr>
              <p:cNvPr id="21" name="Google Shape;574;p19">
                <a:extLst>
                  <a:ext uri="{FF2B5EF4-FFF2-40B4-BE49-F238E27FC236}">
                    <a16:creationId xmlns:a16="http://schemas.microsoft.com/office/drawing/2014/main" id="{FCFF4D7F-8564-70A9-B401-9CB7E3CEB8A6}"/>
                  </a:ext>
                </a:extLst>
              </p:cNvPr>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Google Shape;575;p19">
                <a:extLst>
                  <a:ext uri="{FF2B5EF4-FFF2-40B4-BE49-F238E27FC236}">
                    <a16:creationId xmlns:a16="http://schemas.microsoft.com/office/drawing/2014/main" id="{1B944800-DF58-4F7F-82D4-245C55AE3BF4}"/>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7" name="Google Shape;579;p19">
              <a:extLst>
                <a:ext uri="{FF2B5EF4-FFF2-40B4-BE49-F238E27FC236}">
                  <a16:creationId xmlns:a16="http://schemas.microsoft.com/office/drawing/2014/main" id="{ED2B1E85-2ADE-4A52-D8FC-4CF362B1EE20}"/>
                </a:ext>
              </a:extLst>
            </p:cNvPr>
            <p:cNvSpPr/>
            <p:nvPr/>
          </p:nvSpPr>
          <p:spPr>
            <a:xfrm>
              <a:off x="3654737" y="4527442"/>
              <a:ext cx="328579" cy="602761"/>
            </a:xfrm>
            <a:prstGeom prst="round2SameRect">
              <a:avLst>
                <a:gd name="adj1" fmla="val 50000"/>
                <a:gd name="adj2" fmla="val 0"/>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580;p19">
              <a:extLst>
                <a:ext uri="{FF2B5EF4-FFF2-40B4-BE49-F238E27FC236}">
                  <a16:creationId xmlns:a16="http://schemas.microsoft.com/office/drawing/2014/main" id="{97B94E12-F6DA-1454-F559-35C0FAC82C1F}"/>
                </a:ext>
              </a:extLst>
            </p:cNvPr>
            <p:cNvSpPr/>
            <p:nvPr/>
          </p:nvSpPr>
          <p:spPr>
            <a:xfrm>
              <a:off x="3652328" y="4142431"/>
              <a:ext cx="328579" cy="328579"/>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nvGrpSpPr>
            <p:cNvPr id="9" name="Google Shape;581;p19">
              <a:extLst>
                <a:ext uri="{FF2B5EF4-FFF2-40B4-BE49-F238E27FC236}">
                  <a16:creationId xmlns:a16="http://schemas.microsoft.com/office/drawing/2014/main" id="{133C70DB-5C4F-330F-A649-42A41C92D04A}"/>
                </a:ext>
              </a:extLst>
            </p:cNvPr>
            <p:cNvGrpSpPr/>
            <p:nvPr/>
          </p:nvGrpSpPr>
          <p:grpSpPr>
            <a:xfrm>
              <a:off x="3191744" y="3992689"/>
              <a:ext cx="328579" cy="1137514"/>
              <a:chOff x="3524508" y="2679091"/>
              <a:chExt cx="327409" cy="1133463"/>
            </a:xfrm>
          </p:grpSpPr>
          <p:sp>
            <p:nvSpPr>
              <p:cNvPr id="19" name="Google Shape;582;p19">
                <a:extLst>
                  <a:ext uri="{FF2B5EF4-FFF2-40B4-BE49-F238E27FC236}">
                    <a16:creationId xmlns:a16="http://schemas.microsoft.com/office/drawing/2014/main" id="{65762C62-35C5-9574-FB91-6706D1A9B6C1}"/>
                  </a:ext>
                </a:extLst>
              </p:cNvPr>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583;p19">
                <a:extLst>
                  <a:ext uri="{FF2B5EF4-FFF2-40B4-BE49-F238E27FC236}">
                    <a16:creationId xmlns:a16="http://schemas.microsoft.com/office/drawing/2014/main" id="{13AC098A-9789-D992-F6A4-31985C92B817}"/>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grpSp>
          <p:nvGrpSpPr>
            <p:cNvPr id="10" name="Group 9">
              <a:extLst>
                <a:ext uri="{FF2B5EF4-FFF2-40B4-BE49-F238E27FC236}">
                  <a16:creationId xmlns:a16="http://schemas.microsoft.com/office/drawing/2014/main" id="{06B10008-A738-8EC1-32E9-4824808B5E13}"/>
                </a:ext>
              </a:extLst>
            </p:cNvPr>
            <p:cNvGrpSpPr/>
            <p:nvPr/>
          </p:nvGrpSpPr>
          <p:grpSpPr>
            <a:xfrm>
              <a:off x="4179248" y="3370322"/>
              <a:ext cx="1395581" cy="1759883"/>
              <a:chOff x="3969442" y="4105390"/>
              <a:chExt cx="648257" cy="817478"/>
            </a:xfrm>
            <a:solidFill>
              <a:schemeClr val="accent2">
                <a:lumMod val="75000"/>
              </a:schemeClr>
            </a:solidFill>
          </p:grpSpPr>
          <p:grpSp>
            <p:nvGrpSpPr>
              <p:cNvPr id="11" name="Group 10">
                <a:extLst>
                  <a:ext uri="{FF2B5EF4-FFF2-40B4-BE49-F238E27FC236}">
                    <a16:creationId xmlns:a16="http://schemas.microsoft.com/office/drawing/2014/main" id="{B1A1B9B0-B286-FE62-98E5-EAA667B2667A}"/>
                  </a:ext>
                </a:extLst>
              </p:cNvPr>
              <p:cNvGrpSpPr/>
              <p:nvPr/>
            </p:nvGrpSpPr>
            <p:grpSpPr>
              <a:xfrm>
                <a:off x="4364250" y="4105390"/>
                <a:ext cx="253449" cy="817478"/>
                <a:chOff x="4045582" y="1684320"/>
                <a:chExt cx="350098" cy="1129211"/>
              </a:xfrm>
              <a:grpFill/>
            </p:grpSpPr>
            <p:sp>
              <p:nvSpPr>
                <p:cNvPr id="17" name="Round Same Side Corner Rectangle 21">
                  <a:extLst>
                    <a:ext uri="{FF2B5EF4-FFF2-40B4-BE49-F238E27FC236}">
                      <a16:creationId xmlns:a16="http://schemas.microsoft.com/office/drawing/2014/main" id="{A854B048-5ED5-F56F-DAE1-3EAB0F4159C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465F0118-9F68-A97C-785A-8962C43F458C}"/>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79A9AE0B-34F0-976D-CC5F-7133EBEED010}"/>
                  </a:ext>
                </a:extLst>
              </p:cNvPr>
              <p:cNvGrpSpPr/>
              <p:nvPr/>
            </p:nvGrpSpPr>
            <p:grpSpPr>
              <a:xfrm>
                <a:off x="3969442" y="4105390"/>
                <a:ext cx="363228" cy="817478"/>
                <a:chOff x="3000654" y="1516217"/>
                <a:chExt cx="245039" cy="551483"/>
              </a:xfrm>
              <a:grpFill/>
            </p:grpSpPr>
            <p:grpSp>
              <p:nvGrpSpPr>
                <p:cNvPr id="13" name="Group 12">
                  <a:extLst>
                    <a:ext uri="{FF2B5EF4-FFF2-40B4-BE49-F238E27FC236}">
                      <a16:creationId xmlns:a16="http://schemas.microsoft.com/office/drawing/2014/main" id="{0963B73D-9239-0164-7043-BAA8BBCC374C}"/>
                    </a:ext>
                  </a:extLst>
                </p:cNvPr>
                <p:cNvGrpSpPr/>
                <p:nvPr/>
              </p:nvGrpSpPr>
              <p:grpSpPr>
                <a:xfrm>
                  <a:off x="3036509" y="1516217"/>
                  <a:ext cx="172158" cy="551483"/>
                  <a:chOff x="4043172" y="1684320"/>
                  <a:chExt cx="352508" cy="1129211"/>
                </a:xfrm>
                <a:grpFill/>
              </p:grpSpPr>
              <p:sp>
                <p:nvSpPr>
                  <p:cNvPr id="15" name="Round Same Side Corner Rectangle 21">
                    <a:extLst>
                      <a:ext uri="{FF2B5EF4-FFF2-40B4-BE49-F238E27FC236}">
                        <a16:creationId xmlns:a16="http://schemas.microsoft.com/office/drawing/2014/main" id="{B9FB25E1-D6C5-4EFB-9BEA-31396F639C6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E572A149-99E6-8284-1989-B9AD1C5781D9}"/>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Flowchart: Manual Operation 13">
                  <a:extLst>
                    <a:ext uri="{FF2B5EF4-FFF2-40B4-BE49-F238E27FC236}">
                      <a16:creationId xmlns:a16="http://schemas.microsoft.com/office/drawing/2014/main" id="{F27DC720-300A-7557-8AB1-7941552392F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grpSp>
        <p:nvGrpSpPr>
          <p:cNvPr id="23" name="Group 22">
            <a:extLst>
              <a:ext uri="{FF2B5EF4-FFF2-40B4-BE49-F238E27FC236}">
                <a16:creationId xmlns:a16="http://schemas.microsoft.com/office/drawing/2014/main" id="{7A24A415-CC80-1F1C-81F8-BD941BD473B2}"/>
              </a:ext>
            </a:extLst>
          </p:cNvPr>
          <p:cNvGrpSpPr/>
          <p:nvPr/>
        </p:nvGrpSpPr>
        <p:grpSpPr>
          <a:xfrm>
            <a:off x="1910077" y="4618280"/>
            <a:ext cx="301837" cy="900776"/>
            <a:chOff x="9652516" y="4828436"/>
            <a:chExt cx="301837" cy="900776"/>
          </a:xfrm>
        </p:grpSpPr>
        <p:sp>
          <p:nvSpPr>
            <p:cNvPr id="24" name="Google Shape;579;p19">
              <a:extLst>
                <a:ext uri="{FF2B5EF4-FFF2-40B4-BE49-F238E27FC236}">
                  <a16:creationId xmlns:a16="http://schemas.microsoft.com/office/drawing/2014/main" id="{083C1B3D-3FA2-E8ED-6686-5C0933084C2A}"/>
                </a:ext>
              </a:extLst>
            </p:cNvPr>
            <p:cNvSpPr/>
            <p:nvPr/>
          </p:nvSpPr>
          <p:spPr>
            <a:xfrm>
              <a:off x="9654713" y="5179538"/>
              <a:ext cx="299640" cy="54967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580;p19">
              <a:extLst>
                <a:ext uri="{FF2B5EF4-FFF2-40B4-BE49-F238E27FC236}">
                  <a16:creationId xmlns:a16="http://schemas.microsoft.com/office/drawing/2014/main" id="{78329FF9-07F9-C501-FBBA-51363D7235FA}"/>
                </a:ext>
              </a:extLst>
            </p:cNvPr>
            <p:cNvSpPr/>
            <p:nvPr/>
          </p:nvSpPr>
          <p:spPr>
            <a:xfrm>
              <a:off x="9652516" y="4828436"/>
              <a:ext cx="299640" cy="29964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grpSp>
      <p:sp>
        <p:nvSpPr>
          <p:cNvPr id="26" name="TextBox 25">
            <a:extLst>
              <a:ext uri="{FF2B5EF4-FFF2-40B4-BE49-F238E27FC236}">
                <a16:creationId xmlns:a16="http://schemas.microsoft.com/office/drawing/2014/main" id="{5638BF03-677A-F3AF-A483-1280D09B2E2C}"/>
              </a:ext>
            </a:extLst>
          </p:cNvPr>
          <p:cNvSpPr txBox="1"/>
          <p:nvPr/>
        </p:nvSpPr>
        <p:spPr>
          <a:xfrm>
            <a:off x="8557808" y="1447474"/>
            <a:ext cx="2804170" cy="4524315"/>
          </a:xfrm>
          <a:prstGeom prst="rect">
            <a:avLst/>
          </a:prstGeom>
          <a:noFill/>
        </p:spPr>
        <p:txBody>
          <a:bodyPr wrap="square">
            <a:spAutoFit/>
          </a:bodyPr>
          <a:lstStyle/>
          <a:p>
            <a:r>
              <a:rPr lang="en-US" sz="1800" dirty="0">
                <a:solidFill>
                  <a:schemeClr val="tx1"/>
                </a:solidFill>
                <a:latin typeface="+mn-lt"/>
                <a:ea typeface="Calibri"/>
                <a:cs typeface="Calibri"/>
                <a:sym typeface="Calibri"/>
              </a:rPr>
              <a:t>Remisión y apoyo a las actividades comunitarias del </a:t>
            </a:r>
            <a:r>
              <a:rPr lang="en-US" sz="1800" dirty="0" err="1">
                <a:solidFill>
                  <a:schemeClr val="tx1"/>
                </a:solidFill>
                <a:latin typeface="+mn-lt"/>
                <a:ea typeface="Calibri"/>
                <a:cs typeface="Calibri"/>
                <a:sym typeface="Calibri"/>
              </a:rPr>
              <a:t>menor</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Escolarización u oportunidades educativas </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Formación para la vida </a:t>
            </a:r>
            <a:endParaRPr lang="en-US" sz="1800" dirty="0">
              <a:solidFill>
                <a:schemeClr val="tx1"/>
              </a:solidFill>
              <a:latin typeface="+mn-lt"/>
            </a:endParaRPr>
          </a:p>
          <a:p>
            <a:pPr marL="0" marR="0" lvl="0" indent="0" algn="l" rtl="0">
              <a:spcBef>
                <a:spcPts val="0"/>
              </a:spcBef>
              <a:spcAft>
                <a:spcPts val="0"/>
              </a:spcAft>
              <a:buNone/>
            </a:pPr>
            <a:endParaRPr lang="en-US" sz="1800" dirty="0">
              <a:solidFill>
                <a:schemeClr val="tx1"/>
              </a:solidFill>
              <a:latin typeface="+mn-lt"/>
              <a:ea typeface="Calibri"/>
              <a:cs typeface="Calibri"/>
              <a:sym typeface="Calibri"/>
            </a:endParaRPr>
          </a:p>
          <a:p>
            <a:r>
              <a:rPr lang="en-US" sz="1800" dirty="0">
                <a:solidFill>
                  <a:schemeClr val="tx1"/>
                </a:solidFill>
                <a:latin typeface="+mn-lt"/>
                <a:ea typeface="Calibri"/>
                <a:cs typeface="Calibri"/>
                <a:sym typeface="Calibri"/>
              </a:rPr>
              <a:t>Supervisión y </a:t>
            </a:r>
            <a:r>
              <a:rPr lang="en-US" sz="1800" dirty="0" err="1">
                <a:solidFill>
                  <a:schemeClr val="tx1"/>
                </a:solidFill>
                <a:latin typeface="+mn-lt"/>
                <a:ea typeface="Calibri"/>
                <a:cs typeface="Calibri"/>
                <a:sym typeface="Calibri"/>
              </a:rPr>
              <a:t>seguimiento</a:t>
            </a:r>
            <a:r>
              <a:rPr lang="en-US" sz="1800" dirty="0">
                <a:solidFill>
                  <a:schemeClr val="tx1"/>
                </a:solidFill>
                <a:latin typeface="+mn-lt"/>
                <a:ea typeface="Calibri"/>
                <a:cs typeface="Calibri"/>
                <a:sym typeface="Calibri"/>
              </a:rPr>
              <a:t> </a:t>
            </a:r>
            <a:r>
              <a:rPr lang="en-US" sz="1800" dirty="0" err="1">
                <a:solidFill>
                  <a:schemeClr val="tx1"/>
                </a:solidFill>
                <a:latin typeface="+mn-lt"/>
                <a:ea typeface="Calibri"/>
                <a:cs typeface="Calibri"/>
                <a:sym typeface="Calibri"/>
              </a:rPr>
              <a:t>continuos</a:t>
            </a:r>
            <a:r>
              <a:rPr lang="en-US" sz="1800" dirty="0">
                <a:solidFill>
                  <a:schemeClr val="tx1"/>
                </a:solidFill>
                <a:latin typeface="+mn-lt"/>
                <a:ea typeface="Calibri"/>
                <a:cs typeface="Calibri"/>
                <a:sym typeface="Calibri"/>
              </a:rPr>
              <a:t>, con </a:t>
            </a:r>
            <a:r>
              <a:rPr lang="en-US" sz="1800" dirty="0" err="1">
                <a:solidFill>
                  <a:schemeClr val="tx1"/>
                </a:solidFill>
                <a:latin typeface="+mn-lt"/>
                <a:ea typeface="Calibri"/>
                <a:cs typeface="Calibri"/>
                <a:sym typeface="Calibri"/>
              </a:rPr>
              <a:t>una</a:t>
            </a:r>
            <a:r>
              <a:rPr lang="en-US" sz="1800" dirty="0">
                <a:solidFill>
                  <a:schemeClr val="tx1"/>
                </a:solidFill>
                <a:latin typeface="+mn-lt"/>
                <a:ea typeface="Calibri"/>
                <a:cs typeface="Calibri"/>
                <a:sym typeface="Calibri"/>
              </a:rPr>
              <a:t> </a:t>
            </a:r>
            <a:r>
              <a:rPr lang="en-US" sz="1800" dirty="0" err="1">
                <a:solidFill>
                  <a:schemeClr val="tx1"/>
                </a:solidFill>
                <a:latin typeface="+mn-lt"/>
                <a:ea typeface="Calibri"/>
                <a:cs typeface="Calibri"/>
                <a:sym typeface="Calibri"/>
              </a:rPr>
              <a:t>frecuencia</a:t>
            </a:r>
            <a:r>
              <a:rPr lang="en-US" sz="1800" dirty="0">
                <a:solidFill>
                  <a:schemeClr val="tx1"/>
                </a:solidFill>
                <a:latin typeface="+mn-lt"/>
                <a:ea typeface="Calibri"/>
                <a:cs typeface="Calibri"/>
                <a:sym typeface="Calibri"/>
              </a:rPr>
              <a:t> determinada en función de la vulnerabilidad y las necesidades: se integrará en el Plan del Caso</a:t>
            </a:r>
            <a:endParaRPr lang="en-US" sz="1800" dirty="0">
              <a:solidFill>
                <a:schemeClr val="tx1"/>
              </a:solidFill>
              <a:latin typeface="+mn-l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6849943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p81"/>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00" name="Google Shape;1500;p8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1501" name="Google Shape;1501;p81"/>
          <p:cNvSpPr/>
          <p:nvPr/>
        </p:nvSpPr>
        <p:spPr>
          <a:xfrm>
            <a:off x="5570220" y="2123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02" name="Google Shape;1502;p81"/>
          <p:cNvSpPr txBox="1"/>
          <p:nvPr/>
        </p:nvSpPr>
        <p:spPr>
          <a:xfrm>
            <a:off x="3510893" y="3682897"/>
            <a:ext cx="5170214" cy="187047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Facilitar la reintegración es una parte esencial de la gestión de casos y suele implicar actividades de supervisión y seguimiento y (remisión a) apoyo psicosocial, formación en habilidades para la vida y/o </a:t>
            </a:r>
            <a:r>
              <a:rPr lang="es-ES_tradnl" sz="1800">
                <a:solidFill>
                  <a:srgbClr val="000000"/>
                </a:solidFill>
                <a:ea typeface="Arial"/>
                <a:cs typeface="Arial"/>
                <a:sym typeface="Arial"/>
              </a:rPr>
              <a:t>programas de TEC</a:t>
            </a:r>
            <a:r>
              <a:rPr lang="es-ES_tradnl" sz="1800" b="0" i="0" u="none" strike="noStrike" cap="none">
                <a:solidFill>
                  <a:srgbClr val="000000"/>
                </a:solidFill>
                <a:latin typeface="+mn-lt"/>
                <a:ea typeface="Arial"/>
                <a:cs typeface="Arial"/>
                <a:sym typeface="Arial"/>
              </a:rPr>
              <a:t> en función de cada caso</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82"/>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a:t>SESIÓN 6</a:t>
            </a:r>
            <a:br>
              <a:rPr lang="es-ES_tradnl" sz="2400"/>
            </a:br>
            <a:r>
              <a:rPr lang="es-ES_tradnl" sz="2400"/>
              <a:t> </a:t>
            </a:r>
            <a:br>
              <a:rPr lang="es-ES_tradnl"/>
            </a:br>
            <a:r>
              <a:rPr lang="es-ES_tradnl"/>
              <a:t>Seguimiento y examen y/o revisión</a:t>
            </a:r>
          </a:p>
        </p:txBody>
      </p:sp>
      <p:sp>
        <p:nvSpPr>
          <p:cNvPr id="3" name="Google Shape;191;p14">
            <a:extLst>
              <a:ext uri="{FF2B5EF4-FFF2-40B4-BE49-F238E27FC236}">
                <a16:creationId xmlns:a16="http://schemas.microsoft.com/office/drawing/2014/main" id="{207BCBD2-B101-8164-1B91-31450D96794F}"/>
              </a:ext>
            </a:extLst>
          </p:cNvPr>
          <p:cNvSpPr txBox="1"/>
          <p:nvPr/>
        </p:nvSpPr>
        <p:spPr>
          <a:xfrm>
            <a:off x="6689518" y="605717"/>
            <a:ext cx="454476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449D7F20-2CFE-2061-C87C-70C86279EBC8}"/>
              </a:ext>
            </a:extLst>
          </p:cNvPr>
          <p:cNvSpPr txBox="1"/>
          <p:nvPr/>
        </p:nvSpPr>
        <p:spPr>
          <a:xfrm>
            <a:off x="7559547" y="1974890"/>
            <a:ext cx="4081864" cy="371507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Revisar aspectos </a:t>
            </a:r>
            <a:r>
              <a:rPr lang="es-ES_tradnl" sz="2200" dirty="0"/>
              <a:t>importantes </a:t>
            </a:r>
            <a:r>
              <a:rPr lang="es-ES_tradnl" sz="2200" b="0" i="0" u="none" strike="noStrike" cap="none" dirty="0">
                <a:solidFill>
                  <a:srgbClr val="000000"/>
                </a:solidFill>
                <a:latin typeface="Arial"/>
                <a:ea typeface="Arial"/>
                <a:cs typeface="Arial"/>
                <a:sym typeface="Arial"/>
              </a:rPr>
              <a:t>en relación con el seguimiento y la revisión de casos de UASC</a:t>
            </a: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Recordar los requisitos para el seguimiento de menores en centros de acogida alternativos y estrategias para abordar preocupaciones urgentes </a:t>
            </a:r>
          </a:p>
        </p:txBody>
      </p:sp>
      <p:grpSp>
        <p:nvGrpSpPr>
          <p:cNvPr id="5" name="Google Shape;194;p14">
            <a:extLst>
              <a:ext uri="{FF2B5EF4-FFF2-40B4-BE49-F238E27FC236}">
                <a16:creationId xmlns:a16="http://schemas.microsoft.com/office/drawing/2014/main" id="{91125B01-D6B4-59A4-A592-511E4CCF9059}"/>
              </a:ext>
            </a:extLst>
          </p:cNvPr>
          <p:cNvGrpSpPr/>
          <p:nvPr/>
        </p:nvGrpSpPr>
        <p:grpSpPr>
          <a:xfrm>
            <a:off x="6712123" y="1974890"/>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09236404-551A-F8F5-86DE-13B111FD2B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EA35D695-651D-B331-FFAF-BF4E3FB1CA3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8" name="Google Shape;194;p14">
            <a:extLst>
              <a:ext uri="{FF2B5EF4-FFF2-40B4-BE49-F238E27FC236}">
                <a16:creationId xmlns:a16="http://schemas.microsoft.com/office/drawing/2014/main" id="{2ECE1F13-8E69-C1A2-ABD3-C96A91757B08}"/>
              </a:ext>
            </a:extLst>
          </p:cNvPr>
          <p:cNvGrpSpPr/>
          <p:nvPr/>
        </p:nvGrpSpPr>
        <p:grpSpPr>
          <a:xfrm>
            <a:off x="6689518" y="3783034"/>
            <a:ext cx="560331" cy="592814"/>
            <a:chOff x="243840" y="1676400"/>
            <a:chExt cx="701040" cy="741680"/>
          </a:xfrm>
          <a:solidFill>
            <a:schemeClr val="accent2">
              <a:lumMod val="75000"/>
            </a:schemeClr>
          </a:solidFill>
        </p:grpSpPr>
        <p:sp>
          <p:nvSpPr>
            <p:cNvPr id="9" name="Google Shape;195;p14">
              <a:extLst>
                <a:ext uri="{FF2B5EF4-FFF2-40B4-BE49-F238E27FC236}">
                  <a16:creationId xmlns:a16="http://schemas.microsoft.com/office/drawing/2014/main" id="{6AA636A3-FF98-324E-91BD-C706B3D555A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0" name="Google Shape;196;p14">
              <a:extLst>
                <a:ext uri="{FF2B5EF4-FFF2-40B4-BE49-F238E27FC236}">
                  <a16:creationId xmlns:a16="http://schemas.microsoft.com/office/drawing/2014/main" id="{AD6BD01A-91E1-A552-F0A6-3863CE15E33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83"/>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s-ES_tradnl" sz="2400" dirty="0"/>
              <a:t> ¿En qué circunstancias puntuales deben revisarse los casos de UASC?  </a:t>
            </a:r>
          </a:p>
        </p:txBody>
      </p:sp>
      <p:sp>
        <p:nvSpPr>
          <p:cNvPr id="1526" name="Google Shape;1526;p83"/>
          <p:cNvSpPr txBox="1"/>
          <p:nvPr/>
        </p:nvSpPr>
        <p:spPr>
          <a:xfrm>
            <a:off x="996725" y="1456778"/>
            <a:ext cx="4867703" cy="47993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s-ES_tradnl" sz="1800">
                <a:solidFill>
                  <a:schemeClr val="tx1"/>
                </a:solidFill>
                <a:latin typeface="+mn-lt"/>
                <a:ea typeface="Calibri"/>
                <a:cs typeface="Calibri"/>
                <a:sym typeface="Calibri"/>
              </a:rPr>
              <a:t>Tras la reunificación familiar (concertada o espontánea)</a:t>
            </a:r>
            <a:endParaRPr lang="es-ES_tradnl" sz="1800">
              <a:solidFill>
                <a:schemeClr val="tx1"/>
              </a:solidFill>
              <a:latin typeface="+mn-lt"/>
            </a:endParaRPr>
          </a:p>
        </p:txBody>
      </p:sp>
      <p:sp>
        <p:nvSpPr>
          <p:cNvPr id="1529" name="Google Shape;1529;p83"/>
          <p:cNvSpPr txBox="1"/>
          <p:nvPr/>
        </p:nvSpPr>
        <p:spPr>
          <a:xfrm>
            <a:off x="996725" y="2577472"/>
            <a:ext cx="4867704" cy="47993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s-ES_tradnl" sz="1800" dirty="0">
                <a:solidFill>
                  <a:schemeClr val="tx1"/>
                </a:solidFill>
                <a:latin typeface="+mn-lt"/>
                <a:ea typeface="Calibri"/>
                <a:cs typeface="Calibri"/>
                <a:sym typeface="Calibri"/>
              </a:rPr>
              <a:t>Cuando se obtenga información de rastreo nueva o adicional </a:t>
            </a:r>
            <a:endParaRPr lang="es-ES_tradnl" sz="1800" dirty="0">
              <a:solidFill>
                <a:schemeClr val="tx1"/>
              </a:solidFill>
              <a:latin typeface="+mn-lt"/>
            </a:endParaRPr>
          </a:p>
        </p:txBody>
      </p:sp>
      <p:sp>
        <p:nvSpPr>
          <p:cNvPr id="1532" name="Google Shape;1532;p83"/>
          <p:cNvSpPr txBox="1"/>
          <p:nvPr/>
        </p:nvSpPr>
        <p:spPr>
          <a:xfrm>
            <a:off x="996725" y="3784024"/>
            <a:ext cx="4867703" cy="399812"/>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s-ES_tradnl" sz="1800" dirty="0">
                <a:solidFill>
                  <a:schemeClr val="tx1"/>
                </a:solidFill>
                <a:latin typeface="+mn-lt"/>
                <a:ea typeface="Calibri"/>
                <a:cs typeface="Calibri"/>
                <a:sym typeface="Calibri"/>
              </a:rPr>
              <a:t>Cuando el/la menor exprese su deseo de que se localice a otro miembro de la familia</a:t>
            </a:r>
          </a:p>
        </p:txBody>
      </p:sp>
      <p:sp>
        <p:nvSpPr>
          <p:cNvPr id="1535" name="Google Shape;1535;p83"/>
          <p:cNvSpPr txBox="1"/>
          <p:nvPr/>
        </p:nvSpPr>
        <p:spPr>
          <a:xfrm>
            <a:off x="996725" y="4910453"/>
            <a:ext cx="4867704" cy="47993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s-ES_tradnl" sz="1800" dirty="0">
                <a:solidFill>
                  <a:schemeClr val="tx1"/>
                </a:solidFill>
                <a:latin typeface="+mn-lt"/>
                <a:ea typeface="Calibri"/>
                <a:cs typeface="Calibri"/>
                <a:sym typeface="Calibri"/>
              </a:rPr>
              <a:t>Si los padres u otros miembros de la familia han fallecido</a:t>
            </a:r>
          </a:p>
        </p:txBody>
      </p:sp>
      <p:sp>
        <p:nvSpPr>
          <p:cNvPr id="1541" name="Google Shape;1541;p83"/>
          <p:cNvSpPr txBox="1"/>
          <p:nvPr/>
        </p:nvSpPr>
        <p:spPr>
          <a:xfrm>
            <a:off x="3445939" y="6391179"/>
            <a:ext cx="9640013" cy="743386"/>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endParaRPr lang="es-ES_tradnl" sz="1800">
              <a:solidFill>
                <a:schemeClr val="tx1"/>
              </a:solidFill>
              <a:latin typeface="+mn-lt"/>
              <a:ea typeface="Calibri"/>
              <a:cs typeface="Calibri"/>
              <a:sym typeface="Calibri"/>
            </a:endParaRPr>
          </a:p>
        </p:txBody>
      </p:sp>
      <p:cxnSp>
        <p:nvCxnSpPr>
          <p:cNvPr id="3" name="Straight Connector 2">
            <a:extLst>
              <a:ext uri="{FF2B5EF4-FFF2-40B4-BE49-F238E27FC236}">
                <a16:creationId xmlns:a16="http://schemas.microsoft.com/office/drawing/2014/main" id="{274DA28F-C283-3A5A-3CF2-37A858B8FD7E}"/>
              </a:ext>
            </a:extLst>
          </p:cNvPr>
          <p:cNvCxnSpPr/>
          <p:nvPr/>
        </p:nvCxnSpPr>
        <p:spPr>
          <a:xfrm>
            <a:off x="838200" y="989484"/>
            <a:ext cx="0" cy="500755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27" name="Google Shape;1527;p83"/>
          <p:cNvSpPr/>
          <p:nvPr/>
        </p:nvSpPr>
        <p:spPr>
          <a:xfrm>
            <a:off x="615657" y="1426396"/>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4" name="Google Shape;1527;p83">
            <a:extLst>
              <a:ext uri="{FF2B5EF4-FFF2-40B4-BE49-F238E27FC236}">
                <a16:creationId xmlns:a16="http://schemas.microsoft.com/office/drawing/2014/main" id="{29830C01-DB46-6AF1-8C30-147DCA758DAF}"/>
              </a:ext>
            </a:extLst>
          </p:cNvPr>
          <p:cNvSpPr/>
          <p:nvPr/>
        </p:nvSpPr>
        <p:spPr>
          <a:xfrm>
            <a:off x="615657" y="2588324"/>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5" name="Google Shape;1527;p83">
            <a:extLst>
              <a:ext uri="{FF2B5EF4-FFF2-40B4-BE49-F238E27FC236}">
                <a16:creationId xmlns:a16="http://schemas.microsoft.com/office/drawing/2014/main" id="{DFFF8957-80BE-1CDD-57AA-A52A52C326F7}"/>
              </a:ext>
            </a:extLst>
          </p:cNvPr>
          <p:cNvSpPr/>
          <p:nvPr/>
        </p:nvSpPr>
        <p:spPr>
          <a:xfrm>
            <a:off x="615657" y="3750252"/>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6" name="Google Shape;1527;p83">
            <a:extLst>
              <a:ext uri="{FF2B5EF4-FFF2-40B4-BE49-F238E27FC236}">
                <a16:creationId xmlns:a16="http://schemas.microsoft.com/office/drawing/2014/main" id="{F13B04CA-3BAB-1319-BE3A-7C1CA9347D86}"/>
              </a:ext>
            </a:extLst>
          </p:cNvPr>
          <p:cNvSpPr/>
          <p:nvPr/>
        </p:nvSpPr>
        <p:spPr>
          <a:xfrm>
            <a:off x="615657" y="4912179"/>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7" name="Google Shape;1526;p83">
            <a:extLst>
              <a:ext uri="{FF2B5EF4-FFF2-40B4-BE49-F238E27FC236}">
                <a16:creationId xmlns:a16="http://schemas.microsoft.com/office/drawing/2014/main" id="{A6550B53-D6F9-A75B-F9DF-7A7DF043BA39}"/>
              </a:ext>
            </a:extLst>
          </p:cNvPr>
          <p:cNvSpPr txBox="1"/>
          <p:nvPr/>
        </p:nvSpPr>
        <p:spPr>
          <a:xfrm>
            <a:off x="6486097" y="1325880"/>
            <a:ext cx="4867703" cy="851616"/>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s-ES_tradnl" sz="1800" dirty="0">
                <a:solidFill>
                  <a:schemeClr val="tx1"/>
                </a:solidFill>
                <a:latin typeface="+mn-lt"/>
                <a:ea typeface="Calibri"/>
                <a:cs typeface="Calibri"/>
                <a:sym typeface="Calibri"/>
              </a:rPr>
              <a:t>Cuando los padres u otros miembros de la familia no pueden ocuparse del menor, por ejemplo, debido a una enfermedad grave</a:t>
            </a:r>
          </a:p>
        </p:txBody>
      </p:sp>
      <p:sp>
        <p:nvSpPr>
          <p:cNvPr id="8" name="Google Shape;1529;p83">
            <a:extLst>
              <a:ext uri="{FF2B5EF4-FFF2-40B4-BE49-F238E27FC236}">
                <a16:creationId xmlns:a16="http://schemas.microsoft.com/office/drawing/2014/main" id="{28E4F768-ED07-EE45-7EC5-0F90E8133D73}"/>
              </a:ext>
            </a:extLst>
          </p:cNvPr>
          <p:cNvSpPr txBox="1"/>
          <p:nvPr/>
        </p:nvSpPr>
        <p:spPr>
          <a:xfrm>
            <a:off x="6486097" y="2718398"/>
            <a:ext cx="4867704" cy="868968"/>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endParaRPr lang="es-ES_tradnl" sz="18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1800" dirty="0">
                <a:solidFill>
                  <a:schemeClr val="tx1"/>
                </a:solidFill>
                <a:latin typeface="+mn-lt"/>
                <a:ea typeface="Calibri"/>
                <a:cs typeface="Calibri"/>
                <a:sym typeface="Calibri"/>
              </a:rPr>
              <a:t>Ante signos de maltrato, violencia o explotación en el marco de la modalidad de acogida o tras la reunificación, que requieran un seguimiento y una respuesta inmediate</a:t>
            </a:r>
          </a:p>
        </p:txBody>
      </p:sp>
      <p:sp>
        <p:nvSpPr>
          <p:cNvPr id="9" name="Google Shape;1532;p83">
            <a:extLst>
              <a:ext uri="{FF2B5EF4-FFF2-40B4-BE49-F238E27FC236}">
                <a16:creationId xmlns:a16="http://schemas.microsoft.com/office/drawing/2014/main" id="{D31178E6-80E0-FCD9-E767-FB42DDF725E5}"/>
              </a:ext>
            </a:extLst>
          </p:cNvPr>
          <p:cNvSpPr txBox="1"/>
          <p:nvPr/>
        </p:nvSpPr>
        <p:spPr>
          <a:xfrm>
            <a:off x="6486097" y="4087761"/>
            <a:ext cx="4867703" cy="1232025"/>
          </a:xfrm>
          <a:prstGeom prst="rect">
            <a:avLst/>
          </a:prstGeom>
          <a:noFill/>
          <a:ln>
            <a:noFill/>
          </a:ln>
        </p:spPr>
        <p:txBody>
          <a:bodyPr spcFirstLastPara="1" wrap="square" lIns="38092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endParaRPr lang="es-ES_tradnl" sz="18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lang="es-ES_tradnl" sz="18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1800" dirty="0">
                <a:solidFill>
                  <a:schemeClr val="tx1"/>
                </a:solidFill>
                <a:latin typeface="+mn-lt"/>
                <a:ea typeface="Calibri"/>
                <a:cs typeface="Calibri"/>
                <a:sym typeface="Calibri"/>
              </a:rPr>
              <a:t>Si la familia manifiesta dificultades para proporcionar un cuidado de calidad al menor tras la reunificación, por ejemplo, debido a las dificultades económicas que atraviesa</a:t>
            </a:r>
          </a:p>
        </p:txBody>
      </p:sp>
      <p:cxnSp>
        <p:nvCxnSpPr>
          <p:cNvPr id="11" name="Straight Connector 10">
            <a:extLst>
              <a:ext uri="{FF2B5EF4-FFF2-40B4-BE49-F238E27FC236}">
                <a16:creationId xmlns:a16="http://schemas.microsoft.com/office/drawing/2014/main" id="{48692974-D415-4E22-F4FC-441E60D8F57A}"/>
              </a:ext>
            </a:extLst>
          </p:cNvPr>
          <p:cNvCxnSpPr/>
          <p:nvPr/>
        </p:nvCxnSpPr>
        <p:spPr>
          <a:xfrm>
            <a:off x="6327572" y="989484"/>
            <a:ext cx="0" cy="500755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Google Shape;1527;p83">
            <a:extLst>
              <a:ext uri="{FF2B5EF4-FFF2-40B4-BE49-F238E27FC236}">
                <a16:creationId xmlns:a16="http://schemas.microsoft.com/office/drawing/2014/main" id="{4EB736AD-BC37-978A-17C0-CCCBCC694C17}"/>
              </a:ext>
            </a:extLst>
          </p:cNvPr>
          <p:cNvSpPr/>
          <p:nvPr/>
        </p:nvSpPr>
        <p:spPr>
          <a:xfrm>
            <a:off x="6105029" y="1426396"/>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3" name="Google Shape;1527;p83">
            <a:extLst>
              <a:ext uri="{FF2B5EF4-FFF2-40B4-BE49-F238E27FC236}">
                <a16:creationId xmlns:a16="http://schemas.microsoft.com/office/drawing/2014/main" id="{F83C865E-735F-E857-0EEC-08CF2B6D2373}"/>
              </a:ext>
            </a:extLst>
          </p:cNvPr>
          <p:cNvSpPr/>
          <p:nvPr/>
        </p:nvSpPr>
        <p:spPr>
          <a:xfrm>
            <a:off x="6105029" y="2863846"/>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
        <p:nvSpPr>
          <p:cNvPr id="14" name="Google Shape;1527;p83">
            <a:extLst>
              <a:ext uri="{FF2B5EF4-FFF2-40B4-BE49-F238E27FC236}">
                <a16:creationId xmlns:a16="http://schemas.microsoft.com/office/drawing/2014/main" id="{20EFA8A8-4145-88B5-4A1C-7A3F3278DA29}"/>
              </a:ext>
            </a:extLst>
          </p:cNvPr>
          <p:cNvSpPr/>
          <p:nvPr/>
        </p:nvSpPr>
        <p:spPr>
          <a:xfrm>
            <a:off x="6105029" y="4270190"/>
            <a:ext cx="445086" cy="445086"/>
          </a:xfrm>
          <a:prstGeom prst="ellipse">
            <a:avLst/>
          </a:prstGeom>
          <a:solidFill>
            <a:schemeClr val="lt1"/>
          </a:solidFill>
          <a:ln w="38100" cap="flat" cmpd="sng">
            <a:solidFill>
              <a:schemeClr val="accent2">
                <a:lumMod val="75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s-ES_tradnl"/>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8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Conferencias de casos</a:t>
            </a:r>
          </a:p>
        </p:txBody>
      </p:sp>
      <p:sp>
        <p:nvSpPr>
          <p:cNvPr id="4" name="TextBox 3">
            <a:extLst>
              <a:ext uri="{FF2B5EF4-FFF2-40B4-BE49-F238E27FC236}">
                <a16:creationId xmlns:a16="http://schemas.microsoft.com/office/drawing/2014/main" id="{09FC3042-AA96-5348-C143-089661BCD739}"/>
              </a:ext>
            </a:extLst>
          </p:cNvPr>
          <p:cNvSpPr txBox="1"/>
          <p:nvPr/>
        </p:nvSpPr>
        <p:spPr>
          <a:xfrm>
            <a:off x="1285314" y="1820937"/>
            <a:ext cx="5635420" cy="3914918"/>
          </a:xfrm>
          <a:prstGeom prst="rect">
            <a:avLst/>
          </a:prstGeom>
          <a:noFill/>
        </p:spPr>
        <p:txBody>
          <a:bodyPr wrap="square">
            <a:spAutoFit/>
          </a:bodyPr>
          <a:lstStyle/>
          <a:p>
            <a:r>
              <a:rPr lang="es-ES_tradnl" sz="1800" b="1" dirty="0">
                <a:solidFill>
                  <a:schemeClr val="accent2">
                    <a:lumMod val="75000"/>
                  </a:schemeClr>
                </a:solidFill>
              </a:rPr>
              <a:t>Reuniones formales multisectoriales y/o interinstitucionales para planear y o revisar casos muy complejos</a:t>
            </a:r>
            <a:endParaRPr lang="es-ES_tradnl" sz="1800" dirty="0">
              <a:solidFill>
                <a:schemeClr val="tx1"/>
              </a:solidFill>
              <a:latin typeface="+mn-lt"/>
              <a:ea typeface="Calibri"/>
              <a:cs typeface="Calibri"/>
              <a:sym typeface="Calibri"/>
            </a:endParaRPr>
          </a:p>
          <a:p>
            <a:pPr marL="0" marR="0" lvl="0" indent="0" rtl="0">
              <a:lnSpc>
                <a:spcPct val="90000"/>
              </a:lnSpc>
              <a:spcBef>
                <a:spcPts val="0"/>
              </a:spcBef>
              <a:spcAft>
                <a:spcPts val="0"/>
              </a:spcAft>
              <a:buClr>
                <a:schemeClr val="lt1"/>
              </a:buClr>
              <a:buSzPts val="2400"/>
              <a:buFont typeface="Calibri"/>
              <a:buNone/>
            </a:pPr>
            <a:endParaRPr lang="es-ES_tradnl" sz="1800" dirty="0">
              <a:solidFill>
                <a:schemeClr val="tx1"/>
              </a:solidFill>
              <a:latin typeface="+mn-lt"/>
              <a:ea typeface="Calibri"/>
              <a:cs typeface="Calibri"/>
              <a:sym typeface="Calibri"/>
            </a:endParaRPr>
          </a:p>
          <a:p>
            <a:pPr marL="0" marR="0" lvl="0" indent="0" rtl="0">
              <a:lnSpc>
                <a:spcPct val="90000"/>
              </a:lnSpc>
              <a:spcBef>
                <a:spcPts val="0"/>
              </a:spcBef>
              <a:spcAft>
                <a:spcPts val="0"/>
              </a:spcAft>
              <a:buClr>
                <a:schemeClr val="lt1"/>
              </a:buClr>
              <a:buSzPts val="2400"/>
              <a:buFont typeface="Calibri"/>
              <a:buNone/>
            </a:pPr>
            <a:r>
              <a:rPr lang="es-ES_tradnl" sz="1800" dirty="0">
                <a:solidFill>
                  <a:schemeClr val="tx1"/>
                </a:solidFill>
                <a:latin typeface="+mn-lt"/>
                <a:ea typeface="Calibri"/>
                <a:cs typeface="Calibri"/>
                <a:sym typeface="Calibri"/>
              </a:rPr>
              <a:t>El propósito es explorar alternativas de servicios multisectoriales y/o interinstitucionales, desarrollar un plan de acción conjunto y tomar decisiones formales en el interés superior del menor</a:t>
            </a:r>
          </a:p>
          <a:p>
            <a:pPr marL="0" marR="0" lvl="0" indent="0" rtl="0">
              <a:lnSpc>
                <a:spcPct val="90000"/>
              </a:lnSpc>
              <a:spcBef>
                <a:spcPts val="0"/>
              </a:spcBef>
              <a:spcAft>
                <a:spcPts val="0"/>
              </a:spcAft>
              <a:buClr>
                <a:schemeClr val="lt1"/>
              </a:buClr>
              <a:buSzPts val="2400"/>
              <a:buFont typeface="Calibri"/>
              <a:buNone/>
            </a:pPr>
            <a:endParaRPr lang="es-ES_tradnl" sz="1800" dirty="0">
              <a:solidFill>
                <a:schemeClr val="tx1"/>
              </a:solidFill>
              <a:latin typeface="+mn-lt"/>
              <a:ea typeface="Calibri"/>
              <a:cs typeface="Calibri"/>
              <a:sym typeface="Calibri"/>
            </a:endParaRPr>
          </a:p>
          <a:p>
            <a:pPr>
              <a:lnSpc>
                <a:spcPct val="90000"/>
              </a:lnSpc>
              <a:buClr>
                <a:schemeClr val="lt1"/>
              </a:buClr>
              <a:buSzPts val="2400"/>
            </a:pPr>
            <a:r>
              <a:rPr lang="es-ES_tradnl" sz="1800" dirty="0">
                <a:solidFill>
                  <a:schemeClr val="tx1"/>
                </a:solidFill>
                <a:latin typeface="+mn-lt"/>
                <a:ea typeface="Calibri"/>
                <a:cs typeface="Calibri"/>
                <a:sym typeface="Calibri"/>
              </a:rPr>
              <a:t>Debe recabarse la opinión del menor y la familia, pero si se acuerda su participación, esta debe planificarse y apoyarse con mucho cuidado</a:t>
            </a:r>
          </a:p>
          <a:p>
            <a:pPr marL="0" marR="0" lvl="0" indent="0" rtl="0">
              <a:lnSpc>
                <a:spcPct val="90000"/>
              </a:lnSpc>
              <a:spcBef>
                <a:spcPts val="0"/>
              </a:spcBef>
              <a:spcAft>
                <a:spcPts val="0"/>
              </a:spcAft>
              <a:buClr>
                <a:schemeClr val="lt1"/>
              </a:buClr>
              <a:buSzPts val="2400"/>
              <a:buFont typeface="Calibri"/>
              <a:buNone/>
            </a:pPr>
            <a:endParaRPr lang="es-ES_tradnl" sz="1800" dirty="0">
              <a:solidFill>
                <a:schemeClr val="tx1"/>
              </a:solidFill>
              <a:latin typeface="+mn-lt"/>
              <a:ea typeface="Calibri"/>
              <a:cs typeface="Calibri"/>
              <a:sym typeface="Calibri"/>
            </a:endParaRPr>
          </a:p>
          <a:p>
            <a:pPr>
              <a:lnSpc>
                <a:spcPct val="90000"/>
              </a:lnSpc>
              <a:buClr>
                <a:schemeClr val="lt1"/>
              </a:buClr>
              <a:buSzPts val="2400"/>
            </a:pPr>
            <a:r>
              <a:rPr lang="es-ES_tradnl" sz="1800" dirty="0">
                <a:solidFill>
                  <a:schemeClr val="tx1"/>
                </a:solidFill>
                <a:latin typeface="+mn-lt"/>
                <a:ea typeface="Calibri"/>
                <a:cs typeface="Calibri"/>
                <a:sym typeface="Calibri"/>
              </a:rPr>
              <a:t>Se debe elaborar un informe y/o acta para documentar la sesión</a:t>
            </a:r>
          </a:p>
        </p:txBody>
      </p:sp>
      <p:grpSp>
        <p:nvGrpSpPr>
          <p:cNvPr id="30" name="Group 29">
            <a:extLst>
              <a:ext uri="{FF2B5EF4-FFF2-40B4-BE49-F238E27FC236}">
                <a16:creationId xmlns:a16="http://schemas.microsoft.com/office/drawing/2014/main" id="{10CE327E-FCE7-6269-7E28-86B18568D627}"/>
              </a:ext>
            </a:extLst>
          </p:cNvPr>
          <p:cNvGrpSpPr/>
          <p:nvPr/>
        </p:nvGrpSpPr>
        <p:grpSpPr>
          <a:xfrm>
            <a:off x="7558018" y="2199215"/>
            <a:ext cx="2786179" cy="2967944"/>
            <a:chOff x="7892902" y="1235921"/>
            <a:chExt cx="1061882" cy="1131157"/>
          </a:xfrm>
          <a:solidFill>
            <a:schemeClr val="accent2">
              <a:lumMod val="75000"/>
            </a:schemeClr>
          </a:solidFill>
        </p:grpSpPr>
        <p:sp>
          <p:nvSpPr>
            <p:cNvPr id="31" name="Arrow: Down 30">
              <a:extLst>
                <a:ext uri="{FF2B5EF4-FFF2-40B4-BE49-F238E27FC236}">
                  <a16:creationId xmlns:a16="http://schemas.microsoft.com/office/drawing/2014/main" id="{19D95550-D80E-255B-6257-01E751611DD9}"/>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Arrow: Bent 31">
              <a:extLst>
                <a:ext uri="{FF2B5EF4-FFF2-40B4-BE49-F238E27FC236}">
                  <a16:creationId xmlns:a16="http://schemas.microsoft.com/office/drawing/2014/main" id="{4BE053E6-4A16-9A71-65BF-643BB8CA1BA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3" name="Arrow: Bent 32">
              <a:extLst>
                <a:ext uri="{FF2B5EF4-FFF2-40B4-BE49-F238E27FC236}">
                  <a16:creationId xmlns:a16="http://schemas.microsoft.com/office/drawing/2014/main" id="{26DE0023-8B11-2700-7DEB-E578B215A44D}"/>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4" name="Plus Sign 33">
              <a:extLst>
                <a:ext uri="{FF2B5EF4-FFF2-40B4-BE49-F238E27FC236}">
                  <a16:creationId xmlns:a16="http://schemas.microsoft.com/office/drawing/2014/main" id="{A29FFD7A-74EA-EA7E-1AAA-368ECE57F650}"/>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Circle: Hollow 34">
              <a:extLst>
                <a:ext uri="{FF2B5EF4-FFF2-40B4-BE49-F238E27FC236}">
                  <a16:creationId xmlns:a16="http://schemas.microsoft.com/office/drawing/2014/main" id="{09FA70F1-49E0-A908-B9FE-3FF9A94EB948}"/>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85"/>
          <p:cNvSpPr txBox="1">
            <a:spLocks noGrp="1"/>
          </p:cNvSpPr>
          <p:nvPr>
            <p:ph type="title"/>
          </p:nvPr>
        </p:nvSpPr>
        <p:spPr>
          <a:xfrm>
            <a:off x="1271488" y="63544"/>
            <a:ext cx="10090277"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s-ES_tradnl" sz="2300" dirty="0"/>
              <a:t>¿Qué hay que tener en cuenta durante el seguimiento y/o revisión de una modalidad de acogida? </a:t>
            </a:r>
          </a:p>
        </p:txBody>
      </p:sp>
      <p:sp>
        <p:nvSpPr>
          <p:cNvPr id="4" name="TextBox 3">
            <a:extLst>
              <a:ext uri="{FF2B5EF4-FFF2-40B4-BE49-F238E27FC236}">
                <a16:creationId xmlns:a16="http://schemas.microsoft.com/office/drawing/2014/main" id="{E0044F5D-18D8-3793-5535-311A8CDCFDD4}"/>
              </a:ext>
            </a:extLst>
          </p:cNvPr>
          <p:cNvSpPr txBox="1"/>
          <p:nvPr/>
        </p:nvSpPr>
        <p:spPr>
          <a:xfrm>
            <a:off x="2101723" y="1808781"/>
            <a:ext cx="2615581" cy="2308324"/>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s-ES_tradnl" sz="2000" b="1" dirty="0">
                <a:solidFill>
                  <a:schemeClr val="accent2">
                    <a:lumMod val="75000"/>
                  </a:schemeClr>
                </a:solidFill>
                <a:latin typeface="+mn-lt"/>
                <a:ea typeface="Calibri"/>
                <a:cs typeface="Calibri"/>
                <a:sym typeface="Calibri"/>
              </a:rPr>
              <a:t>TIEMPO</a:t>
            </a: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dirty="0">
                <a:solidFill>
                  <a:schemeClr val="tx1"/>
                </a:solidFill>
                <a:latin typeface="+mn-lt"/>
                <a:ea typeface="Calibri"/>
                <a:cs typeface="Calibri"/>
                <a:sym typeface="Calibri"/>
              </a:rPr>
              <a:t>Las herramientas ACE (</a:t>
            </a:r>
            <a:r>
              <a:rPr lang="es-ES_tradnl" sz="2000" i="1" dirty="0">
                <a:solidFill>
                  <a:schemeClr val="tx1"/>
                </a:solidFill>
                <a:latin typeface="+mn-lt"/>
                <a:ea typeface="Calibri"/>
                <a:cs typeface="Calibri"/>
                <a:sym typeface="Calibri"/>
              </a:rPr>
              <a:t>ACE </a:t>
            </a:r>
            <a:r>
              <a:rPr lang="es-ES_tradnl" sz="2000" i="1" dirty="0" err="1">
                <a:solidFill>
                  <a:schemeClr val="tx1"/>
                </a:solidFill>
                <a:latin typeface="+mn-lt"/>
                <a:ea typeface="Calibri"/>
                <a:cs typeface="Calibri"/>
                <a:sym typeface="Calibri"/>
              </a:rPr>
              <a:t>Toolkit</a:t>
            </a:r>
            <a:r>
              <a:rPr lang="es-ES_tradnl" sz="2000" dirty="0">
                <a:solidFill>
                  <a:schemeClr val="tx1"/>
                </a:solidFill>
                <a:latin typeface="+mn-lt"/>
                <a:ea typeface="Calibri"/>
                <a:cs typeface="Calibri"/>
                <a:sym typeface="Calibri"/>
              </a:rPr>
              <a:t>) recomiendan llevar a cabo revisiones "formales" cada 12 semanas</a:t>
            </a:r>
          </a:p>
        </p:txBody>
      </p:sp>
      <p:sp>
        <p:nvSpPr>
          <p:cNvPr id="22" name="TextBox 21">
            <a:extLst>
              <a:ext uri="{FF2B5EF4-FFF2-40B4-BE49-F238E27FC236}">
                <a16:creationId xmlns:a16="http://schemas.microsoft.com/office/drawing/2014/main" id="{BFD83E4E-D96E-C67E-0310-79CDD6CDB9BD}"/>
              </a:ext>
            </a:extLst>
          </p:cNvPr>
          <p:cNvSpPr txBox="1"/>
          <p:nvPr/>
        </p:nvSpPr>
        <p:spPr>
          <a:xfrm>
            <a:off x="6799763" y="1708691"/>
            <a:ext cx="4811339" cy="3970318"/>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s-ES_tradnl" sz="2000" b="1" dirty="0">
                <a:solidFill>
                  <a:schemeClr val="accent2">
                    <a:lumMod val="75000"/>
                  </a:schemeClr>
                </a:solidFill>
                <a:latin typeface="+mn-lt"/>
                <a:ea typeface="Calibri"/>
                <a:cs typeface="Calibri"/>
                <a:sym typeface="Calibri"/>
              </a:rPr>
              <a:t>ASISTENTES</a:t>
            </a: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s-ES_tradnl" sz="2000" dirty="0">
                <a:solidFill>
                  <a:schemeClr val="tx1"/>
                </a:solidFill>
                <a:latin typeface="+mn-lt"/>
                <a:ea typeface="Calibri"/>
                <a:cs typeface="Calibri"/>
                <a:sym typeface="Calibri"/>
              </a:rPr>
              <a:t>Menor</a:t>
            </a:r>
          </a:p>
          <a:p>
            <a:pPr marR="0" lvl="0" algn="l" rtl="0">
              <a:lnSpc>
                <a:spcPct val="90000"/>
              </a:lnSpc>
              <a:spcBef>
                <a:spcPts val="0"/>
              </a:spcBef>
              <a:spcAft>
                <a:spcPts val="0"/>
              </a:spcAft>
              <a:buClr>
                <a:schemeClr val="lt1"/>
              </a:buClr>
              <a:buSzPts val="2400"/>
            </a:pPr>
            <a:endParaRPr lang="es-ES_tradnl"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s-ES_tradnl" sz="2000" dirty="0">
                <a:solidFill>
                  <a:schemeClr val="tx1"/>
                </a:solidFill>
                <a:latin typeface="+mn-lt"/>
                <a:ea typeface="Calibri"/>
                <a:cs typeface="Calibri"/>
                <a:sym typeface="Calibri"/>
              </a:rPr>
              <a:t>Cuidador y/o padre y/o madre y/o tutor del menor</a:t>
            </a:r>
          </a:p>
          <a:p>
            <a:pPr marR="0" lvl="0" algn="l" rtl="0">
              <a:lnSpc>
                <a:spcPct val="90000"/>
              </a:lnSpc>
              <a:spcBef>
                <a:spcPts val="0"/>
              </a:spcBef>
              <a:spcAft>
                <a:spcPts val="0"/>
              </a:spcAft>
              <a:buClr>
                <a:schemeClr val="lt1"/>
              </a:buClr>
              <a:buSzPts val="2400"/>
            </a:pPr>
            <a:endParaRPr lang="es-ES_tradnl"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s-ES_tradnl" sz="2000" dirty="0">
                <a:solidFill>
                  <a:schemeClr val="tx1"/>
                </a:solidFill>
                <a:latin typeface="+mn-lt"/>
                <a:ea typeface="Calibri"/>
                <a:cs typeface="Calibri"/>
                <a:sym typeface="Calibri"/>
              </a:rPr>
              <a:t>Asistente social (y supervisor/a)</a:t>
            </a:r>
          </a:p>
          <a:p>
            <a:pPr marR="0" lvl="0" algn="l" rtl="0">
              <a:lnSpc>
                <a:spcPct val="90000"/>
              </a:lnSpc>
              <a:spcBef>
                <a:spcPts val="0"/>
              </a:spcBef>
              <a:spcAft>
                <a:spcPts val="0"/>
              </a:spcAft>
              <a:buClr>
                <a:schemeClr val="lt1"/>
              </a:buClr>
              <a:buSzPts val="2400"/>
            </a:pPr>
            <a:endParaRPr lang="es-ES_tradnl"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s-ES_tradnl" sz="2000" dirty="0">
                <a:solidFill>
                  <a:schemeClr val="tx1"/>
                </a:solidFill>
                <a:latin typeface="+mn-lt"/>
                <a:ea typeface="Calibri"/>
                <a:cs typeface="Calibri"/>
                <a:sym typeface="Calibri"/>
              </a:rPr>
              <a:t>Se puede invitar a otros adultos o profesionales implicados</a:t>
            </a:r>
          </a:p>
          <a:p>
            <a:pPr marR="0" lvl="0" algn="l" rtl="0">
              <a:lnSpc>
                <a:spcPct val="90000"/>
              </a:lnSpc>
              <a:spcBef>
                <a:spcPts val="0"/>
              </a:spcBef>
              <a:spcAft>
                <a:spcPts val="0"/>
              </a:spcAft>
              <a:buClr>
                <a:schemeClr val="lt1"/>
              </a:buClr>
              <a:buSzPts val="2400"/>
            </a:pPr>
            <a:endParaRPr lang="es-ES_tradnl" sz="2000" dirty="0">
              <a:solidFill>
                <a:schemeClr val="tx1"/>
              </a:solidFill>
              <a:latin typeface="+mn-lt"/>
              <a:ea typeface="Calibri"/>
              <a:cs typeface="Calibri"/>
              <a:sym typeface="Calibri"/>
            </a:endParaRPr>
          </a:p>
          <a:p>
            <a:pPr marR="0" lvl="0" algn="l" rtl="0">
              <a:lnSpc>
                <a:spcPct val="90000"/>
              </a:lnSpc>
              <a:spcBef>
                <a:spcPts val="0"/>
              </a:spcBef>
              <a:spcAft>
                <a:spcPts val="0"/>
              </a:spcAft>
              <a:buClr>
                <a:schemeClr val="lt1"/>
              </a:buClr>
              <a:buSzPts val="2400"/>
            </a:pPr>
            <a:r>
              <a:rPr lang="es-ES_tradnl" sz="2000" dirty="0">
                <a:solidFill>
                  <a:schemeClr val="tx1"/>
                </a:solidFill>
                <a:latin typeface="+mn-lt"/>
                <a:ea typeface="Calibri"/>
                <a:cs typeface="Calibri"/>
                <a:sym typeface="Calibri"/>
              </a:rPr>
              <a:t>El menor puede solicitar la asistencia de alguna persona en particular si lo desea</a:t>
            </a:r>
          </a:p>
        </p:txBody>
      </p:sp>
      <p:grpSp>
        <p:nvGrpSpPr>
          <p:cNvPr id="23" name="Group 22">
            <a:extLst>
              <a:ext uri="{FF2B5EF4-FFF2-40B4-BE49-F238E27FC236}">
                <a16:creationId xmlns:a16="http://schemas.microsoft.com/office/drawing/2014/main" id="{28F665D9-9C24-B0AF-E228-34906D6C9B29}"/>
              </a:ext>
            </a:extLst>
          </p:cNvPr>
          <p:cNvGrpSpPr/>
          <p:nvPr/>
        </p:nvGrpSpPr>
        <p:grpSpPr>
          <a:xfrm>
            <a:off x="625435" y="1733475"/>
            <a:ext cx="1090968" cy="1090968"/>
            <a:chOff x="6784825" y="4717805"/>
            <a:chExt cx="1170980" cy="1170980"/>
          </a:xfrm>
        </p:grpSpPr>
        <p:sp>
          <p:nvSpPr>
            <p:cNvPr id="24" name="Oval 23">
              <a:extLst>
                <a:ext uri="{FF2B5EF4-FFF2-40B4-BE49-F238E27FC236}">
                  <a16:creationId xmlns:a16="http://schemas.microsoft.com/office/drawing/2014/main" id="{6A33FAFB-6784-3D41-5FBE-6FBACA86BC07}"/>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Oval 24">
              <a:extLst>
                <a:ext uri="{FF2B5EF4-FFF2-40B4-BE49-F238E27FC236}">
                  <a16:creationId xmlns:a16="http://schemas.microsoft.com/office/drawing/2014/main" id="{8BE6E8C8-AD53-D41A-8671-FC4A5B4BFAB0}"/>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ectangle 25">
              <a:extLst>
                <a:ext uri="{FF2B5EF4-FFF2-40B4-BE49-F238E27FC236}">
                  <a16:creationId xmlns:a16="http://schemas.microsoft.com/office/drawing/2014/main" id="{CA7819F3-F020-F564-FD9A-AB88D9DE58F6}"/>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angle 26">
              <a:extLst>
                <a:ext uri="{FF2B5EF4-FFF2-40B4-BE49-F238E27FC236}">
                  <a16:creationId xmlns:a16="http://schemas.microsoft.com/office/drawing/2014/main" id="{B9912B6E-9C22-0B78-BA58-C9FE414A4877}"/>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9" name="Group 28">
            <a:extLst>
              <a:ext uri="{FF2B5EF4-FFF2-40B4-BE49-F238E27FC236}">
                <a16:creationId xmlns:a16="http://schemas.microsoft.com/office/drawing/2014/main" id="{E19D30CC-BBEB-3ED4-F477-66AF2D4B0D2E}"/>
              </a:ext>
            </a:extLst>
          </p:cNvPr>
          <p:cNvGrpSpPr/>
          <p:nvPr/>
        </p:nvGrpSpPr>
        <p:grpSpPr>
          <a:xfrm>
            <a:off x="5603459" y="3458698"/>
            <a:ext cx="254176" cy="819822"/>
            <a:chOff x="4045581" y="1684320"/>
            <a:chExt cx="350098" cy="1129211"/>
          </a:xfrm>
          <a:solidFill>
            <a:schemeClr val="accent2">
              <a:lumMod val="75000"/>
            </a:schemeClr>
          </a:solidFill>
        </p:grpSpPr>
        <p:sp>
          <p:nvSpPr>
            <p:cNvPr id="46" name="Round Same Side Corner Rectangle 21">
              <a:extLst>
                <a:ext uri="{FF2B5EF4-FFF2-40B4-BE49-F238E27FC236}">
                  <a16:creationId xmlns:a16="http://schemas.microsoft.com/office/drawing/2014/main" id="{D707C826-1134-130B-F124-4C637E6A5D4F}"/>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Oval 46">
              <a:extLst>
                <a:ext uri="{FF2B5EF4-FFF2-40B4-BE49-F238E27FC236}">
                  <a16:creationId xmlns:a16="http://schemas.microsoft.com/office/drawing/2014/main" id="{B6E7F83C-9589-0C9C-36F2-6C3F65803BB7}"/>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1" name="Group 30">
            <a:extLst>
              <a:ext uri="{FF2B5EF4-FFF2-40B4-BE49-F238E27FC236}">
                <a16:creationId xmlns:a16="http://schemas.microsoft.com/office/drawing/2014/main" id="{0CD384E6-B75B-C8DB-040F-929E3214A5B4}"/>
              </a:ext>
            </a:extLst>
          </p:cNvPr>
          <p:cNvGrpSpPr/>
          <p:nvPr/>
        </p:nvGrpSpPr>
        <p:grpSpPr>
          <a:xfrm>
            <a:off x="6064200" y="1757262"/>
            <a:ext cx="254176" cy="819822"/>
            <a:chOff x="4045581" y="1684320"/>
            <a:chExt cx="350098" cy="1129211"/>
          </a:xfrm>
          <a:solidFill>
            <a:schemeClr val="accent2">
              <a:lumMod val="75000"/>
            </a:schemeClr>
          </a:solidFill>
        </p:grpSpPr>
        <p:sp>
          <p:nvSpPr>
            <p:cNvPr id="40" name="Round Same Side Corner Rectangle 21">
              <a:extLst>
                <a:ext uri="{FF2B5EF4-FFF2-40B4-BE49-F238E27FC236}">
                  <a16:creationId xmlns:a16="http://schemas.microsoft.com/office/drawing/2014/main" id="{A485552B-CF20-3CFA-5F3D-E1217EDEC46B}"/>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Oval 40">
              <a:extLst>
                <a:ext uri="{FF2B5EF4-FFF2-40B4-BE49-F238E27FC236}">
                  <a16:creationId xmlns:a16="http://schemas.microsoft.com/office/drawing/2014/main" id="{97A0A789-8E4D-A762-A74C-575D2351B734}"/>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3" name="Group 32">
            <a:extLst>
              <a:ext uri="{FF2B5EF4-FFF2-40B4-BE49-F238E27FC236}">
                <a16:creationId xmlns:a16="http://schemas.microsoft.com/office/drawing/2014/main" id="{DA4EDCC2-58C9-8BBA-A08C-46C4C93CC84D}"/>
              </a:ext>
            </a:extLst>
          </p:cNvPr>
          <p:cNvGrpSpPr/>
          <p:nvPr/>
        </p:nvGrpSpPr>
        <p:grpSpPr>
          <a:xfrm>
            <a:off x="5858513" y="2621678"/>
            <a:ext cx="364270" cy="819822"/>
            <a:chOff x="3000654" y="1516217"/>
            <a:chExt cx="245039" cy="551483"/>
          </a:xfrm>
          <a:solidFill>
            <a:schemeClr val="accent2">
              <a:lumMod val="75000"/>
            </a:schemeClr>
          </a:solidFill>
        </p:grpSpPr>
        <p:grpSp>
          <p:nvGrpSpPr>
            <p:cNvPr id="34" name="Group 33">
              <a:extLst>
                <a:ext uri="{FF2B5EF4-FFF2-40B4-BE49-F238E27FC236}">
                  <a16:creationId xmlns:a16="http://schemas.microsoft.com/office/drawing/2014/main" id="{E8024A55-CAA2-E2E2-71C2-C5C656AE3988}"/>
                </a:ext>
              </a:extLst>
            </p:cNvPr>
            <p:cNvGrpSpPr/>
            <p:nvPr/>
          </p:nvGrpSpPr>
          <p:grpSpPr>
            <a:xfrm>
              <a:off x="3036509" y="1516217"/>
              <a:ext cx="172158" cy="551483"/>
              <a:chOff x="4043172" y="1684320"/>
              <a:chExt cx="352508" cy="1129211"/>
            </a:xfrm>
            <a:grpFill/>
          </p:grpSpPr>
          <p:sp>
            <p:nvSpPr>
              <p:cNvPr id="36" name="Round Same Side Corner Rectangle 21">
                <a:extLst>
                  <a:ext uri="{FF2B5EF4-FFF2-40B4-BE49-F238E27FC236}">
                    <a16:creationId xmlns:a16="http://schemas.microsoft.com/office/drawing/2014/main" id="{411BA671-6901-C60A-C930-0F1CA5177D0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667D67EC-F08F-56A4-C395-98FAE9CA784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5" name="Flowchart: Manual Operation 34">
              <a:extLst>
                <a:ext uri="{FF2B5EF4-FFF2-40B4-BE49-F238E27FC236}">
                  <a16:creationId xmlns:a16="http://schemas.microsoft.com/office/drawing/2014/main" id="{56548A22-F8E2-0C92-5911-04741C53F216}"/>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8" name="Group 47">
            <a:extLst>
              <a:ext uri="{FF2B5EF4-FFF2-40B4-BE49-F238E27FC236}">
                <a16:creationId xmlns:a16="http://schemas.microsoft.com/office/drawing/2014/main" id="{0158D204-966C-F96D-F226-BC29BE10FE95}"/>
              </a:ext>
            </a:extLst>
          </p:cNvPr>
          <p:cNvGrpSpPr/>
          <p:nvPr/>
        </p:nvGrpSpPr>
        <p:grpSpPr>
          <a:xfrm>
            <a:off x="5226491" y="2278959"/>
            <a:ext cx="574977" cy="771711"/>
            <a:chOff x="5438539" y="7646118"/>
            <a:chExt cx="814830" cy="1093633"/>
          </a:xfrm>
          <a:solidFill>
            <a:schemeClr val="accent2">
              <a:lumMod val="75000"/>
            </a:schemeClr>
          </a:solidFill>
        </p:grpSpPr>
        <p:sp>
          <p:nvSpPr>
            <p:cNvPr id="49" name="Round Same Side Corner Rectangle 21">
              <a:extLst>
                <a:ext uri="{FF2B5EF4-FFF2-40B4-BE49-F238E27FC236}">
                  <a16:creationId xmlns:a16="http://schemas.microsoft.com/office/drawing/2014/main" id="{6C99D6E4-0CB7-19A6-46D4-C76A46CC1A4B}"/>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Oval 49">
              <a:extLst>
                <a:ext uri="{FF2B5EF4-FFF2-40B4-BE49-F238E27FC236}">
                  <a16:creationId xmlns:a16="http://schemas.microsoft.com/office/drawing/2014/main" id="{05578C79-E420-65CE-6DB2-53D1545789BC}"/>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ound Same Side Corner Rectangle 23">
              <a:extLst>
                <a:ext uri="{FF2B5EF4-FFF2-40B4-BE49-F238E27FC236}">
                  <a16:creationId xmlns:a16="http://schemas.microsoft.com/office/drawing/2014/main" id="{CFF6B0E8-9046-BEF4-10FE-66725C0EA940}"/>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Oval 51">
              <a:extLst>
                <a:ext uri="{FF2B5EF4-FFF2-40B4-BE49-F238E27FC236}">
                  <a16:creationId xmlns:a16="http://schemas.microsoft.com/office/drawing/2014/main" id="{7D055A9A-1AD7-59B3-3A12-72AB7C1A3D3C}"/>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Round Same Side Corner Rectangle 25">
              <a:extLst>
                <a:ext uri="{FF2B5EF4-FFF2-40B4-BE49-F238E27FC236}">
                  <a16:creationId xmlns:a16="http://schemas.microsoft.com/office/drawing/2014/main" id="{292B9430-BC87-69FF-7376-EE6E0F26AAA6}"/>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Round Same Side Corner Rectangle 26">
              <a:extLst>
                <a:ext uri="{FF2B5EF4-FFF2-40B4-BE49-F238E27FC236}">
                  <a16:creationId xmlns:a16="http://schemas.microsoft.com/office/drawing/2014/main" id="{06CAFE82-0978-3A7F-A950-8881CFD12BE3}"/>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8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ts val="3200"/>
              <a:buFont typeface="Arial"/>
              <a:buNone/>
            </a:pPr>
            <a:r>
              <a:rPr lang="es-ES_tradnl" dirty="0"/>
              <a:t>La revisión/evaluación de la modalidad de acogida es debe incluir:</a:t>
            </a:r>
          </a:p>
        </p:txBody>
      </p:sp>
      <p:grpSp>
        <p:nvGrpSpPr>
          <p:cNvPr id="2" name="Group 1">
            <a:extLst>
              <a:ext uri="{FF2B5EF4-FFF2-40B4-BE49-F238E27FC236}">
                <a16:creationId xmlns:a16="http://schemas.microsoft.com/office/drawing/2014/main" id="{31E99C2B-ADD6-FE30-0EE4-206AD51213FB}"/>
              </a:ext>
            </a:extLst>
          </p:cNvPr>
          <p:cNvGrpSpPr/>
          <p:nvPr/>
        </p:nvGrpSpPr>
        <p:grpSpPr>
          <a:xfrm>
            <a:off x="879205" y="1790515"/>
            <a:ext cx="3383703" cy="3105774"/>
            <a:chOff x="6955476" y="4970817"/>
            <a:chExt cx="500332" cy="459236"/>
          </a:xfrm>
          <a:solidFill>
            <a:schemeClr val="accent2">
              <a:lumMod val="20000"/>
              <a:lumOff val="80000"/>
            </a:schemeClr>
          </a:solidFill>
        </p:grpSpPr>
        <p:sp>
          <p:nvSpPr>
            <p:cNvPr id="3" name="Trapezoid 2">
              <a:extLst>
                <a:ext uri="{FF2B5EF4-FFF2-40B4-BE49-F238E27FC236}">
                  <a16:creationId xmlns:a16="http://schemas.microsoft.com/office/drawing/2014/main" id="{A9F4A831-BB8B-B0EB-167C-F6E71BDCE028}"/>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7FEECB39-D91E-E3A2-F69D-21CD8D4FEAE2}"/>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EC09AB3F-BEA9-75AF-3852-BAB3C0F2D527}"/>
              </a:ext>
            </a:extLst>
          </p:cNvPr>
          <p:cNvGrpSpPr/>
          <p:nvPr/>
        </p:nvGrpSpPr>
        <p:grpSpPr>
          <a:xfrm>
            <a:off x="2090594" y="2564578"/>
            <a:ext cx="1707617" cy="3046201"/>
            <a:chOff x="5102983" y="1330093"/>
            <a:chExt cx="611190" cy="1090296"/>
          </a:xfrm>
          <a:solidFill>
            <a:schemeClr val="accent2">
              <a:lumMod val="75000"/>
            </a:schemeClr>
          </a:solidFill>
        </p:grpSpPr>
        <p:grpSp>
          <p:nvGrpSpPr>
            <p:cNvPr id="6" name="Group 5">
              <a:extLst>
                <a:ext uri="{FF2B5EF4-FFF2-40B4-BE49-F238E27FC236}">
                  <a16:creationId xmlns:a16="http://schemas.microsoft.com/office/drawing/2014/main" id="{CE9EE981-FC50-7B8D-8583-853130FF5233}"/>
                </a:ext>
              </a:extLst>
            </p:cNvPr>
            <p:cNvGrpSpPr/>
            <p:nvPr/>
          </p:nvGrpSpPr>
          <p:grpSpPr>
            <a:xfrm>
              <a:off x="5157952" y="1808115"/>
              <a:ext cx="241654" cy="277569"/>
              <a:chOff x="2968390" y="1782471"/>
              <a:chExt cx="241654" cy="277569"/>
            </a:xfrm>
            <a:grpFill/>
          </p:grpSpPr>
          <p:sp>
            <p:nvSpPr>
              <p:cNvPr id="14" name="Round Same Side Corner Rectangle 25">
                <a:extLst>
                  <a:ext uri="{FF2B5EF4-FFF2-40B4-BE49-F238E27FC236}">
                    <a16:creationId xmlns:a16="http://schemas.microsoft.com/office/drawing/2014/main" id="{707B1E99-7236-FABF-F130-47B5341586D6}"/>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ound Same Side Corner Rectangle 26">
                <a:extLst>
                  <a:ext uri="{FF2B5EF4-FFF2-40B4-BE49-F238E27FC236}">
                    <a16:creationId xmlns:a16="http://schemas.microsoft.com/office/drawing/2014/main" id="{1478917C-1926-7653-960A-5B36BEC7F419}"/>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 name="Rectangle 6">
              <a:extLst>
                <a:ext uri="{FF2B5EF4-FFF2-40B4-BE49-F238E27FC236}">
                  <a16:creationId xmlns:a16="http://schemas.microsoft.com/office/drawing/2014/main" id="{445EA109-D366-DF14-07C6-741CEBD182F8}"/>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ound Same Side Corner Rectangle 26">
              <a:extLst>
                <a:ext uri="{FF2B5EF4-FFF2-40B4-BE49-F238E27FC236}">
                  <a16:creationId xmlns:a16="http://schemas.microsoft.com/office/drawing/2014/main" id="{27DE7285-6CD1-E62F-16E4-6C59FF6A9862}"/>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9" name="Straight Arrow Connector 8">
              <a:extLst>
                <a:ext uri="{FF2B5EF4-FFF2-40B4-BE49-F238E27FC236}">
                  <a16:creationId xmlns:a16="http://schemas.microsoft.com/office/drawing/2014/main" id="{D58D0A6E-BD6D-377A-E277-7ABB71326100}"/>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CA4E813-350E-FE85-C8EF-80D66F2F7678}"/>
                </a:ext>
              </a:extLst>
            </p:cNvPr>
            <p:cNvGrpSpPr/>
            <p:nvPr/>
          </p:nvGrpSpPr>
          <p:grpSpPr>
            <a:xfrm>
              <a:off x="5274909" y="1330093"/>
              <a:ext cx="439264" cy="1090296"/>
              <a:chOff x="4152776" y="1302447"/>
              <a:chExt cx="365595" cy="907443"/>
            </a:xfrm>
            <a:grpFill/>
          </p:grpSpPr>
          <p:sp>
            <p:nvSpPr>
              <p:cNvPr id="11" name="Flowchart: Manual Operation 10">
                <a:extLst>
                  <a:ext uri="{FF2B5EF4-FFF2-40B4-BE49-F238E27FC236}">
                    <a16:creationId xmlns:a16="http://schemas.microsoft.com/office/drawing/2014/main" id="{A60273CB-F80E-0368-F337-4A8ECE72879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ound Same Side Corner Rectangle 23">
                <a:extLst>
                  <a:ext uri="{FF2B5EF4-FFF2-40B4-BE49-F238E27FC236}">
                    <a16:creationId xmlns:a16="http://schemas.microsoft.com/office/drawing/2014/main" id="{F76069EF-E8D4-5CAB-9CD0-0588A17B159A}"/>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5C005901-FD04-9378-8C15-31B1BE60180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6" name="L-Shape 15">
            <a:extLst>
              <a:ext uri="{FF2B5EF4-FFF2-40B4-BE49-F238E27FC236}">
                <a16:creationId xmlns:a16="http://schemas.microsoft.com/office/drawing/2014/main" id="{C643CA60-D67B-AB47-F92C-C42F0A6FAD94}"/>
              </a:ext>
            </a:extLst>
          </p:cNvPr>
          <p:cNvSpPr/>
          <p:nvPr/>
        </p:nvSpPr>
        <p:spPr>
          <a:xfrm rot="18361091">
            <a:off x="5194639" y="1586345"/>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TextBox 16">
            <a:extLst>
              <a:ext uri="{FF2B5EF4-FFF2-40B4-BE49-F238E27FC236}">
                <a16:creationId xmlns:a16="http://schemas.microsoft.com/office/drawing/2014/main" id="{2A0F904F-9FFE-B6BE-D0DF-3D52FBB2A5EC}"/>
              </a:ext>
            </a:extLst>
          </p:cNvPr>
          <p:cNvSpPr txBox="1"/>
          <p:nvPr/>
        </p:nvSpPr>
        <p:spPr>
          <a:xfrm>
            <a:off x="5650915" y="1490430"/>
            <a:ext cx="6129284" cy="4739759"/>
          </a:xfrm>
          <a:prstGeom prst="rect">
            <a:avLst/>
          </a:prstGeom>
          <a:noFill/>
        </p:spPr>
        <p:txBody>
          <a:bodyPr wrap="square">
            <a:spAutoFit/>
          </a:bodyPr>
          <a:lstStyle/>
          <a:p>
            <a:pPr marL="0" marR="0" lvl="0" indent="0" algn="l" rtl="0">
              <a:lnSpc>
                <a:spcPct val="90000"/>
              </a:lnSpc>
              <a:spcBef>
                <a:spcPts val="0"/>
              </a:spcBef>
              <a:spcAft>
                <a:spcPts val="1000"/>
              </a:spcAft>
              <a:buClr>
                <a:schemeClr val="dk1"/>
              </a:buClr>
              <a:buSzPts val="2300"/>
              <a:buFont typeface="Calibri"/>
              <a:buNone/>
            </a:pPr>
            <a:r>
              <a:rPr lang="es-ES_tradnl" sz="2000" dirty="0">
                <a:solidFill>
                  <a:schemeClr val="dk1"/>
                </a:solidFill>
                <a:latin typeface="+mn-lt"/>
                <a:ea typeface="Calibri"/>
                <a:cs typeface="Calibri"/>
                <a:sym typeface="Calibri"/>
              </a:rPr>
              <a:t>Evolución del menor en la modalidad de acogida; protección y bienestar</a:t>
            </a:r>
          </a:p>
          <a:p>
            <a:pPr>
              <a:lnSpc>
                <a:spcPct val="90000"/>
              </a:lnSpc>
              <a:spcAft>
                <a:spcPts val="1000"/>
              </a:spcAft>
              <a:buClr>
                <a:schemeClr val="dk1"/>
              </a:buClr>
              <a:buSzPts val="2300"/>
            </a:pPr>
            <a:r>
              <a:rPr lang="es-ES_tradnl" sz="2000" dirty="0">
                <a:solidFill>
                  <a:schemeClr val="dk1"/>
                </a:solidFill>
                <a:latin typeface="+mn-lt"/>
                <a:ea typeface="Calibri"/>
                <a:cs typeface="Calibri"/>
                <a:sym typeface="Calibri"/>
              </a:rPr>
              <a:t>Información de las visitas de seguimiento; problemas identificados</a:t>
            </a:r>
          </a:p>
          <a:p>
            <a:pPr>
              <a:lnSpc>
                <a:spcPct val="90000"/>
              </a:lnSpc>
              <a:spcAft>
                <a:spcPts val="1000"/>
              </a:spcAft>
              <a:buClr>
                <a:schemeClr val="dk1"/>
              </a:buClr>
              <a:buSzPts val="2300"/>
            </a:pPr>
            <a:r>
              <a:rPr lang="es-ES_tradnl" sz="2000" dirty="0">
                <a:solidFill>
                  <a:schemeClr val="dk1"/>
                </a:solidFill>
                <a:latin typeface="+mn-lt"/>
                <a:ea typeface="Calibri"/>
                <a:cs typeface="Calibri"/>
                <a:sym typeface="Calibri"/>
              </a:rPr>
              <a:t>Capacidad del cuidador para atender al menor</a:t>
            </a:r>
          </a:p>
          <a:p>
            <a:pPr>
              <a:lnSpc>
                <a:spcPct val="90000"/>
              </a:lnSpc>
              <a:spcAft>
                <a:spcPts val="1000"/>
              </a:spcAft>
              <a:buClr>
                <a:schemeClr val="dk1"/>
              </a:buClr>
              <a:buSzPts val="2300"/>
            </a:pPr>
            <a:r>
              <a:rPr lang="es-ES_tradnl" sz="2000" dirty="0">
                <a:solidFill>
                  <a:schemeClr val="dk1"/>
                </a:solidFill>
                <a:latin typeface="+mn-lt"/>
                <a:ea typeface="Calibri"/>
                <a:cs typeface="Calibri"/>
                <a:sym typeface="Calibri"/>
              </a:rPr>
              <a:t>Progresos realizados en las acciones del plan de caso, incluidas las remisiones </a:t>
            </a:r>
          </a:p>
          <a:p>
            <a:pPr>
              <a:lnSpc>
                <a:spcPct val="90000"/>
              </a:lnSpc>
              <a:spcAft>
                <a:spcPts val="1000"/>
              </a:spcAft>
              <a:buClr>
                <a:schemeClr val="dk1"/>
              </a:buClr>
              <a:buSzPts val="2300"/>
            </a:pPr>
            <a:r>
              <a:rPr lang="es-ES_tradnl" sz="2000" dirty="0">
                <a:solidFill>
                  <a:schemeClr val="dk1"/>
                </a:solidFill>
                <a:latin typeface="+mn-lt"/>
                <a:ea typeface="Calibri"/>
                <a:cs typeface="Calibri"/>
                <a:sym typeface="Calibri"/>
              </a:rPr>
              <a:t>Resultados de las acciones de búsqueda, verificación o reunificación</a:t>
            </a:r>
          </a:p>
          <a:p>
            <a:pPr>
              <a:lnSpc>
                <a:spcPct val="90000"/>
              </a:lnSpc>
              <a:spcAft>
                <a:spcPts val="1000"/>
              </a:spcAft>
              <a:buClr>
                <a:schemeClr val="dk1"/>
              </a:buClr>
              <a:buSzPts val="2300"/>
            </a:pPr>
            <a:r>
              <a:rPr lang="es-ES_tradnl" sz="2000" dirty="0">
                <a:solidFill>
                  <a:schemeClr val="dk1"/>
                </a:solidFill>
                <a:latin typeface="+mn-lt"/>
                <a:ea typeface="Calibri"/>
                <a:cs typeface="Calibri"/>
                <a:sym typeface="Calibri"/>
              </a:rPr>
              <a:t>Opiniones del menor, del cuidador y del tutor legal sobre el plan de caso</a:t>
            </a:r>
          </a:p>
          <a:p>
            <a:pPr marL="0" marR="0" lvl="0" indent="0" algn="l" rtl="0">
              <a:lnSpc>
                <a:spcPct val="90000"/>
              </a:lnSpc>
              <a:spcBef>
                <a:spcPts val="0"/>
              </a:spcBef>
              <a:spcAft>
                <a:spcPts val="1000"/>
              </a:spcAft>
              <a:buClr>
                <a:schemeClr val="dk1"/>
              </a:buClr>
              <a:buSzPts val="2300"/>
              <a:buFont typeface="Calibri"/>
              <a:buNone/>
            </a:pPr>
            <a:r>
              <a:rPr lang="es-ES_tradnl" sz="2000" dirty="0">
                <a:solidFill>
                  <a:schemeClr val="dk1"/>
                </a:solidFill>
                <a:latin typeface="+mn-lt"/>
                <a:ea typeface="Calibri"/>
                <a:cs typeface="Calibri"/>
                <a:sym typeface="Calibri"/>
              </a:rPr>
              <a:t>Acuerdo sobre los próximos pasos y/o acciones y/o cambios en la modalidad y fecha de la próxima revisión</a:t>
            </a:r>
          </a:p>
        </p:txBody>
      </p:sp>
      <p:sp>
        <p:nvSpPr>
          <p:cNvPr id="18" name="L-Shape 17">
            <a:extLst>
              <a:ext uri="{FF2B5EF4-FFF2-40B4-BE49-F238E27FC236}">
                <a16:creationId xmlns:a16="http://schemas.microsoft.com/office/drawing/2014/main" id="{547E2DBD-3BF3-E388-CB34-4BD5BA0C8C0E}"/>
              </a:ext>
            </a:extLst>
          </p:cNvPr>
          <p:cNvSpPr/>
          <p:nvPr/>
        </p:nvSpPr>
        <p:spPr>
          <a:xfrm rot="18361091">
            <a:off x="5194641" y="2338074"/>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L-Shape 18">
            <a:extLst>
              <a:ext uri="{FF2B5EF4-FFF2-40B4-BE49-F238E27FC236}">
                <a16:creationId xmlns:a16="http://schemas.microsoft.com/office/drawing/2014/main" id="{028C01B7-4F70-82D3-2916-9BCD7B486ECF}"/>
              </a:ext>
            </a:extLst>
          </p:cNvPr>
          <p:cNvSpPr/>
          <p:nvPr/>
        </p:nvSpPr>
        <p:spPr>
          <a:xfrm rot="18361091">
            <a:off x="5213675" y="4007711"/>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L-Shape 19">
            <a:extLst>
              <a:ext uri="{FF2B5EF4-FFF2-40B4-BE49-F238E27FC236}">
                <a16:creationId xmlns:a16="http://schemas.microsoft.com/office/drawing/2014/main" id="{4894855B-FCBD-FD8C-13B7-5AE632D3700F}"/>
              </a:ext>
            </a:extLst>
          </p:cNvPr>
          <p:cNvSpPr/>
          <p:nvPr/>
        </p:nvSpPr>
        <p:spPr>
          <a:xfrm rot="18361091">
            <a:off x="5194639" y="2932076"/>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L-Shape 20">
            <a:extLst>
              <a:ext uri="{FF2B5EF4-FFF2-40B4-BE49-F238E27FC236}">
                <a16:creationId xmlns:a16="http://schemas.microsoft.com/office/drawing/2014/main" id="{FE6430A1-58E7-7595-2507-04B75D5584E8}"/>
              </a:ext>
            </a:extLst>
          </p:cNvPr>
          <p:cNvSpPr/>
          <p:nvPr/>
        </p:nvSpPr>
        <p:spPr>
          <a:xfrm rot="18361091">
            <a:off x="5217306" y="3377669"/>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L-Shape 21">
            <a:extLst>
              <a:ext uri="{FF2B5EF4-FFF2-40B4-BE49-F238E27FC236}">
                <a16:creationId xmlns:a16="http://schemas.microsoft.com/office/drawing/2014/main" id="{0C419ADB-368B-374C-8221-758F55D16EA1}"/>
              </a:ext>
            </a:extLst>
          </p:cNvPr>
          <p:cNvSpPr/>
          <p:nvPr/>
        </p:nvSpPr>
        <p:spPr>
          <a:xfrm rot="18361091">
            <a:off x="5213674" y="4697716"/>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L-Shape 22">
            <a:extLst>
              <a:ext uri="{FF2B5EF4-FFF2-40B4-BE49-F238E27FC236}">
                <a16:creationId xmlns:a16="http://schemas.microsoft.com/office/drawing/2014/main" id="{3C1D2B22-BCEF-1461-6560-94CA1272165B}"/>
              </a:ext>
            </a:extLst>
          </p:cNvPr>
          <p:cNvSpPr/>
          <p:nvPr/>
        </p:nvSpPr>
        <p:spPr>
          <a:xfrm rot="18361091">
            <a:off x="5255444" y="5378544"/>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1" name="Google Shape;411;p10"/>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Garamond"/>
              <a:buNone/>
            </a:pPr>
            <a:r>
              <a:rPr lang="es-ES_tradnl" sz="2400"/>
              <a:t>SESIÓN 1 </a:t>
            </a:r>
            <a:br>
              <a:rPr lang="es-ES_tradnl" sz="2400"/>
            </a:br>
            <a:r>
              <a:rPr lang="es-ES_tradnl" sz="2400"/>
              <a:t> </a:t>
            </a:r>
            <a:br>
              <a:rPr lang="es-ES_tradnl"/>
            </a:br>
            <a:r>
              <a:rPr lang="es-ES_tradnl"/>
              <a:t>Identificación y registro</a:t>
            </a:r>
          </a:p>
        </p:txBody>
      </p:sp>
      <p:sp>
        <p:nvSpPr>
          <p:cNvPr id="2" name="Google Shape;191;p14">
            <a:extLst>
              <a:ext uri="{FF2B5EF4-FFF2-40B4-BE49-F238E27FC236}">
                <a16:creationId xmlns:a16="http://schemas.microsoft.com/office/drawing/2014/main" id="{4AF47EAA-9814-9915-1B59-8C303B530A84}"/>
              </a:ext>
            </a:extLst>
          </p:cNvPr>
          <p:cNvSpPr txBox="1"/>
          <p:nvPr/>
        </p:nvSpPr>
        <p:spPr>
          <a:xfrm>
            <a:off x="6381004" y="1190167"/>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3" name="Google Shape;193;p14">
            <a:extLst>
              <a:ext uri="{FF2B5EF4-FFF2-40B4-BE49-F238E27FC236}">
                <a16:creationId xmlns:a16="http://schemas.microsoft.com/office/drawing/2014/main" id="{8D925404-2B7E-2730-83B4-8EDB121BE516}"/>
              </a:ext>
            </a:extLst>
          </p:cNvPr>
          <p:cNvSpPr txBox="1"/>
          <p:nvPr/>
        </p:nvSpPr>
        <p:spPr>
          <a:xfrm>
            <a:off x="7251032" y="2227848"/>
            <a:ext cx="4171275" cy="364884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400" b="0" i="0" u="none" strike="noStrike" cap="none">
                <a:solidFill>
                  <a:srgbClr val="000000"/>
                </a:solidFill>
                <a:latin typeface="Arial"/>
                <a:ea typeface="Arial"/>
                <a:cs typeface="Arial"/>
                <a:sym typeface="Arial"/>
              </a:rPr>
              <a:t>Describir los principios y normas fundamentales relativos a la identificación y registro de los UASC</a:t>
            </a:r>
          </a:p>
          <a:p>
            <a:pPr marL="0" marR="0" lvl="0" indent="0" algn="l" rtl="0">
              <a:lnSpc>
                <a:spcPct val="107000"/>
              </a:lnSpc>
              <a:spcBef>
                <a:spcPts val="0"/>
              </a:spcBef>
              <a:spcAft>
                <a:spcPts val="0"/>
              </a:spcAft>
              <a:buClr>
                <a:srgbClr val="000000"/>
              </a:buClr>
              <a:buSzPts val="2400"/>
              <a:buFont typeface="Arial"/>
              <a:buNone/>
            </a:pPr>
            <a:endParaRPr lang="es-ES_tradnl" sz="2400"/>
          </a:p>
          <a:p>
            <a:pPr marL="0" marR="0" lvl="0" indent="0" algn="l" rtl="0">
              <a:lnSpc>
                <a:spcPct val="107000"/>
              </a:lnSpc>
              <a:spcBef>
                <a:spcPts val="0"/>
              </a:spcBef>
              <a:spcAft>
                <a:spcPts val="0"/>
              </a:spcAft>
              <a:buClr>
                <a:srgbClr val="000000"/>
              </a:buClr>
              <a:buSzPts val="2400"/>
              <a:buFont typeface="Arial"/>
              <a:buNone/>
            </a:pPr>
            <a:r>
              <a:rPr lang="es-ES_tradnl" sz="2400" b="0" i="0" u="none" strike="noStrike" cap="none">
                <a:solidFill>
                  <a:srgbClr val="000000"/>
                </a:solidFill>
                <a:latin typeface="Arial"/>
                <a:ea typeface="Arial"/>
                <a:cs typeface="Arial"/>
                <a:sym typeface="Arial"/>
              </a:rPr>
              <a:t>Explicar los procedimientos específicos necesarios para obtener el consentimiento informado</a:t>
            </a:r>
            <a:r>
              <a:rPr lang="es-ES_tradnl" sz="2400"/>
              <a:t> de los </a:t>
            </a:r>
            <a:r>
              <a:rPr lang="es-ES_tradnl" sz="2400" b="0" i="0" u="none" strike="noStrike" cap="none">
                <a:solidFill>
                  <a:srgbClr val="000000"/>
                </a:solidFill>
                <a:latin typeface="Arial"/>
                <a:ea typeface="Arial"/>
                <a:cs typeface="Arial"/>
                <a:sym typeface="Arial"/>
              </a:rPr>
              <a:t>UASC</a:t>
            </a:r>
          </a:p>
        </p:txBody>
      </p:sp>
      <p:grpSp>
        <p:nvGrpSpPr>
          <p:cNvPr id="4" name="Google Shape;194;p14">
            <a:extLst>
              <a:ext uri="{FF2B5EF4-FFF2-40B4-BE49-F238E27FC236}">
                <a16:creationId xmlns:a16="http://schemas.microsoft.com/office/drawing/2014/main" id="{75F9217E-E7F7-2BC1-9BEF-8A64A9CEF59D}"/>
              </a:ext>
            </a:extLst>
          </p:cNvPr>
          <p:cNvGrpSpPr/>
          <p:nvPr/>
        </p:nvGrpSpPr>
        <p:grpSpPr>
          <a:xfrm>
            <a:off x="6381004" y="2322385"/>
            <a:ext cx="560331" cy="592814"/>
            <a:chOff x="243840" y="1676400"/>
            <a:chExt cx="701040" cy="741680"/>
          </a:xfrm>
          <a:solidFill>
            <a:schemeClr val="accent2">
              <a:lumMod val="75000"/>
            </a:schemeClr>
          </a:solidFill>
        </p:grpSpPr>
        <p:sp>
          <p:nvSpPr>
            <p:cNvPr id="5" name="Google Shape;195;p14">
              <a:extLst>
                <a:ext uri="{FF2B5EF4-FFF2-40B4-BE49-F238E27FC236}">
                  <a16:creationId xmlns:a16="http://schemas.microsoft.com/office/drawing/2014/main" id="{2C46627A-2990-251B-F766-EC4AD2449ED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6" name="Google Shape;196;p14">
              <a:extLst>
                <a:ext uri="{FF2B5EF4-FFF2-40B4-BE49-F238E27FC236}">
                  <a16:creationId xmlns:a16="http://schemas.microsoft.com/office/drawing/2014/main" id="{F8EEC810-BCD9-03F5-35B2-5B254ACE11F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7" name="Google Shape;197;p14">
            <a:extLst>
              <a:ext uri="{FF2B5EF4-FFF2-40B4-BE49-F238E27FC236}">
                <a16:creationId xmlns:a16="http://schemas.microsoft.com/office/drawing/2014/main" id="{366336ED-FF89-6F53-BDBA-15F50E173A2C}"/>
              </a:ext>
            </a:extLst>
          </p:cNvPr>
          <p:cNvGrpSpPr/>
          <p:nvPr/>
        </p:nvGrpSpPr>
        <p:grpSpPr>
          <a:xfrm>
            <a:off x="6381004" y="4325836"/>
            <a:ext cx="560331" cy="592814"/>
            <a:chOff x="243840" y="1676400"/>
            <a:chExt cx="701040" cy="741680"/>
          </a:xfrm>
          <a:solidFill>
            <a:schemeClr val="accent2">
              <a:lumMod val="75000"/>
            </a:schemeClr>
          </a:solidFill>
        </p:grpSpPr>
        <p:sp>
          <p:nvSpPr>
            <p:cNvPr id="8" name="Google Shape;198;p14">
              <a:extLst>
                <a:ext uri="{FF2B5EF4-FFF2-40B4-BE49-F238E27FC236}">
                  <a16:creationId xmlns:a16="http://schemas.microsoft.com/office/drawing/2014/main" id="{47C3FE8F-AEA5-9CA8-26BA-08B87AF031F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9" name="Google Shape;199;p14">
              <a:extLst>
                <a:ext uri="{FF2B5EF4-FFF2-40B4-BE49-F238E27FC236}">
                  <a16:creationId xmlns:a16="http://schemas.microsoft.com/office/drawing/2014/main" id="{78F3FEF1-C5A1-9EC0-1317-3FD86BFFA90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err="1">
                <a:solidFill>
                  <a:schemeClr val="bg1">
                    <a:lumMod val="75000"/>
                  </a:schemeClr>
                </a:solidFill>
                <a:latin typeface="Garamond"/>
              </a:rPr>
              <a:t>Diapositiva</a:t>
            </a:r>
            <a:r>
              <a:rPr lang="en-CA" sz="5400" b="1" dirty="0">
                <a:solidFill>
                  <a:schemeClr val="bg1">
                    <a:lumMod val="75000"/>
                  </a:schemeClr>
                </a:solidFill>
                <a:latin typeface="Garamond"/>
              </a:rPr>
              <a:t> </a:t>
            </a:r>
            <a:r>
              <a:rPr lang="en-CA" sz="5400" b="1" dirty="0" err="1">
                <a:solidFill>
                  <a:schemeClr val="bg1">
                    <a:lumMod val="75000"/>
                  </a:schemeClr>
                </a:solidFill>
                <a:latin typeface="Garamond"/>
              </a:rPr>
              <a:t>adicional</a:t>
            </a:r>
            <a:r>
              <a:rPr lang="en-CA" sz="5400" b="1" dirty="0">
                <a:solidFill>
                  <a:schemeClr val="bg1">
                    <a:lumMod val="75000"/>
                  </a:schemeClr>
                </a:solidFill>
                <a:latin typeface="Garamond"/>
              </a:rPr>
              <a:t> para la/</a:t>
            </a:r>
            <a:r>
              <a:rPr lang="en-CA" sz="5400" b="1" dirty="0" err="1">
                <a:solidFill>
                  <a:schemeClr val="bg1">
                    <a:lumMod val="75000"/>
                  </a:schemeClr>
                </a:solidFill>
                <a:latin typeface="Garamond"/>
              </a:rPr>
              <a:t>el</a:t>
            </a:r>
            <a:r>
              <a:rPr lang="en-CA" sz="5400" b="1" dirty="0">
                <a:solidFill>
                  <a:schemeClr val="bg1">
                    <a:lumMod val="75000"/>
                  </a:schemeClr>
                </a:solidFill>
                <a:latin typeface="Garamond"/>
              </a:rPr>
              <a:t> </a:t>
            </a:r>
            <a:r>
              <a:rPr lang="en-CA" sz="5400" b="1" dirty="0" err="1">
                <a:solidFill>
                  <a:schemeClr val="bg1">
                    <a:lumMod val="75000"/>
                  </a:schemeClr>
                </a:solidFill>
                <a:latin typeface="Garamond"/>
              </a:rPr>
              <a:t>facilitador</a:t>
            </a:r>
            <a:r>
              <a:rPr lang="en-CA" sz="5400" b="1" dirty="0">
                <a:solidFill>
                  <a:schemeClr val="bg1">
                    <a:lumMod val="75000"/>
                  </a:schemeClr>
                </a:solidFill>
                <a:latin typeface="Garamond"/>
              </a:rPr>
              <a:t>/a</a:t>
            </a:r>
            <a:endParaRPr lang="en-CA" sz="5400" b="1" dirty="0">
              <a:solidFill>
                <a:schemeClr val="bg1">
                  <a:lumMod val="75000"/>
                </a:schemeClr>
              </a:solidFill>
            </a:endParaRPr>
          </a:p>
        </p:txBody>
      </p:sp>
    </p:spTree>
    <p:extLst>
      <p:ext uri="{BB962C8B-B14F-4D97-AF65-F5344CB8AC3E}">
        <p14:creationId xmlns:p14="http://schemas.microsoft.com/office/powerpoint/2010/main" val="194691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9001DC9-1B20-3156-0C6B-2A6CD3EE0140}"/>
              </a:ext>
            </a:extLst>
          </p:cNvPr>
          <p:cNvSpPr/>
          <p:nvPr/>
        </p:nvSpPr>
        <p:spPr>
          <a:xfrm>
            <a:off x="380222" y="2634922"/>
            <a:ext cx="4473167" cy="30860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95" name="Google Shape;1595;p87"/>
          <p:cNvGrpSpPr/>
          <p:nvPr/>
        </p:nvGrpSpPr>
        <p:grpSpPr>
          <a:xfrm flipH="1">
            <a:off x="1134856" y="1345184"/>
            <a:ext cx="2963899" cy="2451259"/>
            <a:chOff x="6259687" y="4130191"/>
            <a:chExt cx="2314600" cy="1948278"/>
          </a:xfrm>
        </p:grpSpPr>
        <p:sp>
          <p:nvSpPr>
            <p:cNvPr id="1596" name="Google Shape;1596;p87"/>
            <p:cNvSpPr/>
            <p:nvPr/>
          </p:nvSpPr>
          <p:spPr>
            <a:xfrm>
              <a:off x="6259687" y="4130191"/>
              <a:ext cx="755183" cy="755182"/>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597" name="Google Shape;1597;p87"/>
            <p:cNvSpPr/>
            <p:nvPr/>
          </p:nvSpPr>
          <p:spPr>
            <a:xfrm rot="-3424983">
              <a:off x="7114646" y="4482418"/>
              <a:ext cx="755258" cy="1101316"/>
            </a:xfrm>
            <a:prstGeom prst="roundRect">
              <a:avLst>
                <a:gd name="adj" fmla="val 44386"/>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598" name="Google Shape;1598;p87"/>
            <p:cNvSpPr/>
            <p:nvPr/>
          </p:nvSpPr>
          <p:spPr>
            <a:xfrm rot="2833693">
              <a:off x="7462045" y="5184310"/>
              <a:ext cx="312942" cy="555820"/>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599" name="Google Shape;1599;p87"/>
            <p:cNvSpPr/>
            <p:nvPr/>
          </p:nvSpPr>
          <p:spPr>
            <a:xfrm rot="9538565">
              <a:off x="7427004" y="5418232"/>
              <a:ext cx="308549" cy="625717"/>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00" name="Google Shape;1600;p87"/>
            <p:cNvSpPr/>
            <p:nvPr/>
          </p:nvSpPr>
          <p:spPr>
            <a:xfrm rot="9538565">
              <a:off x="7839999" y="4926558"/>
              <a:ext cx="310445" cy="912080"/>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01" name="Google Shape;1601;p87"/>
            <p:cNvSpPr/>
            <p:nvPr/>
          </p:nvSpPr>
          <p:spPr>
            <a:xfrm rot="7638124">
              <a:off x="8078098" y="5454895"/>
              <a:ext cx="310445" cy="620776"/>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02" name="Google Shape;1602;p87"/>
            <p:cNvSpPr/>
            <p:nvPr/>
          </p:nvSpPr>
          <p:spPr>
            <a:xfrm rot="3168656">
              <a:off x="7293969" y="4091882"/>
              <a:ext cx="318606" cy="901070"/>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03" name="Google Shape;1603;p87"/>
            <p:cNvSpPr/>
            <p:nvPr/>
          </p:nvSpPr>
          <p:spPr>
            <a:xfrm rot="5220404">
              <a:off x="7755334" y="3963787"/>
              <a:ext cx="306290" cy="738096"/>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pic>
          <p:nvPicPr>
            <p:cNvPr id="1604" name="Google Shape;1604;p87"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1605" name="Google Shape;1605;p87"/>
            <p:cNvSpPr/>
            <p:nvPr/>
          </p:nvSpPr>
          <p:spPr>
            <a:xfrm rot="2024775">
              <a:off x="6744743" y="4729150"/>
              <a:ext cx="318606" cy="1008568"/>
            </a:xfrm>
            <a:prstGeom prst="roundRect">
              <a:avLst>
                <a:gd name="adj" fmla="val 5000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pic>
          <p:nvPicPr>
            <p:cNvPr id="1606" name="Google Shape;1606;p87"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1607" name="Google Shape;1607;p87"/>
          <p:cNvSpPr txBox="1">
            <a:spLocks noGrp="1"/>
          </p:cNvSpPr>
          <p:nvPr>
            <p:ph type="title"/>
          </p:nvPr>
        </p:nvSpPr>
        <p:spPr>
          <a:xfrm>
            <a:off x="0" y="120516"/>
            <a:ext cx="121920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s-ES_tradnl" sz="2600"/>
              <a:t>Acciones en caso de preocupación por un daño inminente en un entorno de cuidados alternativos</a:t>
            </a:r>
          </a:p>
        </p:txBody>
      </p:sp>
      <p:sp>
        <p:nvSpPr>
          <p:cNvPr id="1608" name="Google Shape;1608;p87"/>
          <p:cNvSpPr txBox="1"/>
          <p:nvPr/>
        </p:nvSpPr>
        <p:spPr>
          <a:xfrm>
            <a:off x="380222" y="3736403"/>
            <a:ext cx="4264349"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Helvetica Neue"/>
              <a:buNone/>
            </a:pPr>
            <a:r>
              <a:rPr lang="es-ES_tradnl" sz="1800" b="1" u="none" strike="noStrike" cap="none" dirty="0">
                <a:solidFill>
                  <a:schemeClr val="dk1"/>
                </a:solidFill>
                <a:latin typeface="+mn-lt"/>
                <a:ea typeface="Helvetica Neue"/>
                <a:cs typeface="Helvetica Neue"/>
                <a:sym typeface="Helvetica Neue"/>
              </a:rPr>
              <a:t>Cuando se sospeche que un </a:t>
            </a:r>
            <a:r>
              <a:rPr lang="es-ES_tradnl" sz="1800" b="1" dirty="0">
                <a:solidFill>
                  <a:schemeClr val="dk1"/>
                </a:solidFill>
                <a:latin typeface="+mn-lt"/>
                <a:ea typeface="Helvetica Neue"/>
                <a:cs typeface="Helvetica Neue"/>
                <a:sym typeface="Helvetica Neue"/>
              </a:rPr>
              <a:t>menor</a:t>
            </a:r>
            <a:r>
              <a:rPr lang="es-ES_tradnl" sz="1800" b="1" u="none" strike="noStrike" cap="none" dirty="0">
                <a:solidFill>
                  <a:schemeClr val="dk1"/>
                </a:solidFill>
                <a:latin typeface="+mn-lt"/>
                <a:ea typeface="Helvetica Neue"/>
                <a:cs typeface="Helvetica Neue"/>
                <a:sym typeface="Helvetica Neue"/>
              </a:rPr>
              <a:t> puede estar en peligro de sufrir maltrato, explotación o negligencia, o se confirme que los está sufriendo, hay que tomar medidas para protegerlo/a de forma inmediata</a:t>
            </a:r>
            <a:endParaRPr lang="es-ES_tradnl" sz="1800" b="1" dirty="0">
              <a:latin typeface="+mn-lt"/>
            </a:endParaRPr>
          </a:p>
        </p:txBody>
      </p:sp>
      <p:sp>
        <p:nvSpPr>
          <p:cNvPr id="2" name="Google Shape;1608;p87">
            <a:extLst>
              <a:ext uri="{FF2B5EF4-FFF2-40B4-BE49-F238E27FC236}">
                <a16:creationId xmlns:a16="http://schemas.microsoft.com/office/drawing/2014/main" id="{4D8BDFCE-29B6-C59E-9CE5-6145389CAFBC}"/>
              </a:ext>
            </a:extLst>
          </p:cNvPr>
          <p:cNvSpPr txBox="1"/>
          <p:nvPr/>
        </p:nvSpPr>
        <p:spPr>
          <a:xfrm>
            <a:off x="5024739" y="1345184"/>
            <a:ext cx="3514551"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Helvetica Neue"/>
              <a:buNone/>
            </a:pPr>
            <a:r>
              <a:rPr lang="es-ES_tradnl" sz="1800" b="0" u="none" strike="noStrike" cap="none" dirty="0">
                <a:solidFill>
                  <a:schemeClr val="dk1"/>
                </a:solidFill>
                <a:latin typeface="+mn-lt"/>
                <a:ea typeface="Helvetica Neue"/>
                <a:cs typeface="Helvetica Neue"/>
                <a:sym typeface="Helvetica Neue"/>
              </a:rPr>
              <a:t>Retirar al menor de la situación si su vida corre peligro inmediato y proporcionarle tratamiento médico de urgencia y apoyo psicosocial si es necesario</a:t>
            </a:r>
            <a:endParaRPr lang="es-ES_tradnl" sz="1800" dirty="0">
              <a:latin typeface="+mn-lt"/>
            </a:endParaRPr>
          </a:p>
          <a:p>
            <a:pPr marL="0" marR="0" lvl="0" indent="0" algn="l" rtl="0">
              <a:lnSpc>
                <a:spcPct val="100000"/>
              </a:lnSpc>
              <a:spcBef>
                <a:spcPts val="0"/>
              </a:spcBef>
              <a:spcAft>
                <a:spcPts val="0"/>
              </a:spcAft>
              <a:buClr>
                <a:schemeClr val="dk1"/>
              </a:buClr>
              <a:buSzPts val="2000"/>
              <a:buFont typeface="Calibri"/>
              <a:buNone/>
            </a:pPr>
            <a:endParaRPr lang="es-ES_tradnl" sz="1800" b="0" u="none" strike="noStrike" cap="none" dirty="0">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2000"/>
              <a:buFont typeface="Helvetica Neue"/>
              <a:buNone/>
            </a:pPr>
            <a:r>
              <a:rPr lang="es-ES_tradnl" sz="1800" dirty="0">
                <a:solidFill>
                  <a:schemeClr val="dk1"/>
                </a:solidFill>
                <a:latin typeface="+mn-lt"/>
                <a:ea typeface="Helvetica Neue"/>
                <a:cs typeface="Helvetica Neue"/>
                <a:sym typeface="Helvetica Neue"/>
              </a:rPr>
              <a:t>Todas las </a:t>
            </a:r>
            <a:r>
              <a:rPr lang="es-ES_tradnl" sz="1800" b="0" u="none" strike="noStrike" cap="none" dirty="0">
                <a:solidFill>
                  <a:schemeClr val="dk1"/>
                </a:solidFill>
                <a:latin typeface="+mn-lt"/>
                <a:ea typeface="Helvetica Neue"/>
                <a:cs typeface="Helvetica Neue"/>
                <a:sym typeface="Helvetica Neue"/>
              </a:rPr>
              <a:t>acciones deben basarse en el interés superior del menor y causarle el menor daño posible</a:t>
            </a:r>
            <a:endParaRPr lang="es-ES_tradnl" sz="1800" dirty="0">
              <a:latin typeface="+mn-lt"/>
            </a:endParaRPr>
          </a:p>
          <a:p>
            <a:pPr marL="0" marR="0" lvl="0" indent="0" algn="l" rtl="0">
              <a:lnSpc>
                <a:spcPct val="100000"/>
              </a:lnSpc>
              <a:spcBef>
                <a:spcPts val="0"/>
              </a:spcBef>
              <a:spcAft>
                <a:spcPts val="0"/>
              </a:spcAft>
              <a:buClr>
                <a:schemeClr val="dk1"/>
              </a:buClr>
              <a:buSzPts val="2000"/>
              <a:buFont typeface="Calibri"/>
              <a:buNone/>
            </a:pPr>
            <a:endParaRPr lang="es-ES_tradnl" sz="1800" dirty="0">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2000"/>
              <a:buFont typeface="Helvetica Neue"/>
              <a:buNone/>
            </a:pPr>
            <a:r>
              <a:rPr lang="es-ES_tradnl" sz="1800" b="0" u="none" strike="noStrike" cap="none" dirty="0">
                <a:solidFill>
                  <a:schemeClr val="dk1"/>
                </a:solidFill>
                <a:latin typeface="+mn-lt"/>
                <a:ea typeface="Helvetica Neue"/>
                <a:cs typeface="Helvetica Neue"/>
                <a:sym typeface="Helvetica Neue"/>
              </a:rPr>
              <a:t>Todas las acciones deben documentarse en el expediente del menor lo antes posible</a:t>
            </a:r>
            <a:endParaRPr lang="es-ES_tradnl" sz="1800" dirty="0">
              <a:latin typeface="+mn-lt"/>
            </a:endParaRPr>
          </a:p>
        </p:txBody>
      </p:sp>
      <p:sp>
        <p:nvSpPr>
          <p:cNvPr id="3" name="Google Shape;1608;p87">
            <a:extLst>
              <a:ext uri="{FF2B5EF4-FFF2-40B4-BE49-F238E27FC236}">
                <a16:creationId xmlns:a16="http://schemas.microsoft.com/office/drawing/2014/main" id="{464CDDE0-665E-09F1-A443-DEE65E3EF5B4}"/>
              </a:ext>
            </a:extLst>
          </p:cNvPr>
          <p:cNvSpPr txBox="1"/>
          <p:nvPr/>
        </p:nvSpPr>
        <p:spPr>
          <a:xfrm>
            <a:off x="8687254" y="1258544"/>
            <a:ext cx="3124524"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Helvetica Neue"/>
              <a:buNone/>
            </a:pPr>
            <a:r>
              <a:rPr lang="es-ES_tradnl" sz="1800">
                <a:solidFill>
                  <a:schemeClr val="dk1"/>
                </a:solidFill>
                <a:latin typeface="+mn-lt"/>
                <a:ea typeface="Helvetica Neue"/>
                <a:cs typeface="Helvetica Neue"/>
                <a:sym typeface="Helvetica Neue"/>
              </a:rPr>
              <a:t>Siempre que </a:t>
            </a:r>
            <a:r>
              <a:rPr lang="es-ES_tradnl" sz="1800" b="0" u="none" strike="noStrike" cap="none">
                <a:solidFill>
                  <a:schemeClr val="dk1"/>
                </a:solidFill>
                <a:latin typeface="+mn-lt"/>
                <a:ea typeface="Helvetica Neue"/>
                <a:cs typeface="Helvetica Neue"/>
                <a:sym typeface="Helvetica Neue"/>
              </a:rPr>
              <a:t>sea posible, el objetivo debe ser abordar el problema para permitir el retorno seguro a la familia tras una evaluación del interés superior</a:t>
            </a:r>
            <a:endParaRPr lang="es-ES_tradnl" sz="1800">
              <a:latin typeface="+mn-lt"/>
            </a:endParaRPr>
          </a:p>
          <a:p>
            <a:pPr marL="0" marR="0" lvl="0" indent="0" algn="l" rtl="0">
              <a:lnSpc>
                <a:spcPct val="100000"/>
              </a:lnSpc>
              <a:spcBef>
                <a:spcPts val="0"/>
              </a:spcBef>
              <a:spcAft>
                <a:spcPts val="0"/>
              </a:spcAft>
              <a:buClr>
                <a:schemeClr val="dk1"/>
              </a:buClr>
              <a:buSzPts val="2000"/>
              <a:buFont typeface="Calibri"/>
              <a:buNone/>
            </a:pPr>
            <a:endParaRPr lang="es-ES_tradnl" sz="1800" b="0" u="none" strike="noStrike" cap="none">
              <a:solidFill>
                <a:schemeClr val="dk1"/>
              </a:solidFill>
              <a:latin typeface="+mn-lt"/>
              <a:ea typeface="Helvetica Neue"/>
              <a:cs typeface="Helvetica Neue"/>
              <a:sym typeface="Helvetica Neue"/>
            </a:endParaRPr>
          </a:p>
          <a:p>
            <a:pPr marL="0" marR="0" lvl="0" indent="0" algn="l" rtl="0">
              <a:lnSpc>
                <a:spcPct val="100000"/>
              </a:lnSpc>
              <a:spcBef>
                <a:spcPts val="0"/>
              </a:spcBef>
              <a:spcAft>
                <a:spcPts val="0"/>
              </a:spcAft>
              <a:buClr>
                <a:schemeClr val="dk1"/>
              </a:buClr>
              <a:buSzPts val="2000"/>
              <a:buFont typeface="Helvetica Neue"/>
              <a:buNone/>
            </a:pPr>
            <a:r>
              <a:rPr lang="es-ES_tradnl" sz="1800">
                <a:solidFill>
                  <a:schemeClr val="dk1"/>
                </a:solidFill>
                <a:latin typeface="+mn-lt"/>
                <a:ea typeface="Helvetica Neue"/>
                <a:cs typeface="Helvetica Neue"/>
                <a:sym typeface="Helvetica Neue"/>
              </a:rPr>
              <a:t>El menor</a:t>
            </a:r>
            <a:r>
              <a:rPr lang="es-ES_tradnl" sz="1800" b="0" u="none" strike="noStrike" cap="none">
                <a:solidFill>
                  <a:schemeClr val="dk1"/>
                </a:solidFill>
                <a:latin typeface="+mn-lt"/>
                <a:ea typeface="Helvetica Neue"/>
                <a:cs typeface="Helvetica Neue"/>
                <a:sym typeface="Helvetica Neue"/>
              </a:rPr>
              <a:t>, la familia y/o los cuidadores alternativos deben ser informados de las acciones; sus opiniones deben ser tenidas en cuenta y deben tener la oportunidad de apelar o quejarse si no están de acuerdo</a:t>
            </a:r>
            <a:endParaRPr lang="es-ES_tradnl" sz="1800">
              <a:latin typeface="+mn-lt"/>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8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highlight>
                  <a:srgbClr val="FFFF00"/>
                </a:highlight>
              </a:rPr>
              <a:t>Seguimiento y revisión</a:t>
            </a:r>
          </a:p>
        </p:txBody>
      </p:sp>
      <p:grpSp>
        <p:nvGrpSpPr>
          <p:cNvPr id="2" name="Group 1">
            <a:extLst>
              <a:ext uri="{FF2B5EF4-FFF2-40B4-BE49-F238E27FC236}">
                <a16:creationId xmlns:a16="http://schemas.microsoft.com/office/drawing/2014/main" id="{8CF48751-FDC4-5199-0392-BBE1E6B1A05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AF5A6C2-9A66-E966-0C93-7152B8A1DAF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C8FA378D-B69B-48ED-874B-B5FF4891018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804B6722-E4E6-AF29-8CC7-D514628BBEA8}"/>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99-100</a:t>
                </a:r>
              </a:p>
            </p:txBody>
          </p:sp>
          <p:sp>
            <p:nvSpPr>
              <p:cNvPr id="9" name="Rectangle 8">
                <a:extLst>
                  <a:ext uri="{FF2B5EF4-FFF2-40B4-BE49-F238E27FC236}">
                    <a16:creationId xmlns:a16="http://schemas.microsoft.com/office/drawing/2014/main" id="{2DC8201F-3EB9-B2C4-B694-61B47767D8E6}"/>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E5208C6B-D883-0D8D-57C2-1D356E541761}"/>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25EBEC63-B5D2-9904-6676-F207961AA0B2}"/>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01077EFD-150C-E030-278A-064F9D870D8E}"/>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77F37AA8-237E-7A40-CFE8-CE1D7815743B}"/>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20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2844329A-A177-E2F3-243D-B79E03BBA244}"/>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FD7E82DA-314E-018D-04BC-BA07D4616C1A}"/>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8E373984-78BE-200A-190C-51AD1106F28F}"/>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4E9C0628-8C79-F5B8-EEDD-EC6ED49FE715}"/>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32EECF4E-0AE6-33A3-75CF-E2343852A51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Top Corners Rounded 15">
            <a:extLst>
              <a:ext uri="{FF2B5EF4-FFF2-40B4-BE49-F238E27FC236}">
                <a16:creationId xmlns:a16="http://schemas.microsoft.com/office/drawing/2014/main" id="{E9E0289F-A4DA-945E-434E-535AEACAA8B5}"/>
              </a:ext>
            </a:extLst>
          </p:cNvPr>
          <p:cNvSpPr/>
          <p:nvPr/>
        </p:nvSpPr>
        <p:spPr>
          <a:xfrm rot="5400000">
            <a:off x="4498078" y="-1304932"/>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7" name="Group 16">
            <a:extLst>
              <a:ext uri="{FF2B5EF4-FFF2-40B4-BE49-F238E27FC236}">
                <a16:creationId xmlns:a16="http://schemas.microsoft.com/office/drawing/2014/main" id="{27651B59-BD36-C18C-82FC-48D97ADA2FDF}"/>
              </a:ext>
            </a:extLst>
          </p:cNvPr>
          <p:cNvGrpSpPr/>
          <p:nvPr/>
        </p:nvGrpSpPr>
        <p:grpSpPr>
          <a:xfrm rot="20104804">
            <a:off x="248118" y="2076918"/>
            <a:ext cx="4485238" cy="2982035"/>
            <a:chOff x="7208925" y="2604220"/>
            <a:chExt cx="1168511" cy="776891"/>
          </a:xfrm>
        </p:grpSpPr>
        <p:sp>
          <p:nvSpPr>
            <p:cNvPr id="18" name="Rectangle 17">
              <a:extLst>
                <a:ext uri="{FF2B5EF4-FFF2-40B4-BE49-F238E27FC236}">
                  <a16:creationId xmlns:a16="http://schemas.microsoft.com/office/drawing/2014/main" id="{F63222F0-E261-C3BC-F8A6-80C36FF8710F}"/>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Google Shape;315;p4">
              <a:extLst>
                <a:ext uri="{FF2B5EF4-FFF2-40B4-BE49-F238E27FC236}">
                  <a16:creationId xmlns:a16="http://schemas.microsoft.com/office/drawing/2014/main" id="{DF395604-CDF3-B2BC-4390-2B8B0FA779BB}"/>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0" name="Google Shape;315;p4">
              <a:extLst>
                <a:ext uri="{FF2B5EF4-FFF2-40B4-BE49-F238E27FC236}">
                  <a16:creationId xmlns:a16="http://schemas.microsoft.com/office/drawing/2014/main" id="{A740E82F-94A0-A31C-47EA-A9E9F87947FD}"/>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1" name="Google Shape;315;p4">
              <a:extLst>
                <a:ext uri="{FF2B5EF4-FFF2-40B4-BE49-F238E27FC236}">
                  <a16:creationId xmlns:a16="http://schemas.microsoft.com/office/drawing/2014/main" id="{C3AC7138-59C4-2FFA-6992-0B71C4DF4AE6}"/>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2" name="Rectangle: Single Corner Snipped 21">
              <a:extLst>
                <a:ext uri="{FF2B5EF4-FFF2-40B4-BE49-F238E27FC236}">
                  <a16:creationId xmlns:a16="http://schemas.microsoft.com/office/drawing/2014/main" id="{CCDCC59A-75BC-3E51-F5D6-1F6DD0D9A608}"/>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Single Corner Snipped 22">
              <a:extLst>
                <a:ext uri="{FF2B5EF4-FFF2-40B4-BE49-F238E27FC236}">
                  <a16:creationId xmlns:a16="http://schemas.microsoft.com/office/drawing/2014/main" id="{8BDDD0A4-18E6-6CC1-8113-325FE7046F83}"/>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4" name="Google Shape;114;p9">
            <a:extLst>
              <a:ext uri="{FF2B5EF4-FFF2-40B4-BE49-F238E27FC236}">
                <a16:creationId xmlns:a16="http://schemas.microsoft.com/office/drawing/2014/main" id="{610675D2-3E12-9BF5-1356-8915C2119269}"/>
              </a:ext>
            </a:extLst>
          </p:cNvPr>
          <p:cNvSpPr txBox="1"/>
          <p:nvPr/>
        </p:nvSpPr>
        <p:spPr>
          <a:xfrm>
            <a:off x="5456264" y="2177339"/>
            <a:ext cx="5446979"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tx1"/>
                </a:solidFill>
                <a:latin typeface="Arial"/>
                <a:ea typeface="Arial"/>
                <a:cs typeface="Arial"/>
                <a:sym typeface="Arial"/>
              </a:rPr>
              <a:t>Leer la actualización del caso de Hashim y responder a las siguientes preguntas: </a:t>
            </a:r>
          </a:p>
        </p:txBody>
      </p:sp>
      <p:sp>
        <p:nvSpPr>
          <p:cNvPr id="25" name="Google Shape;114;p9">
            <a:extLst>
              <a:ext uri="{FF2B5EF4-FFF2-40B4-BE49-F238E27FC236}">
                <a16:creationId xmlns:a16="http://schemas.microsoft.com/office/drawing/2014/main" id="{75EC4555-198C-ED4B-B56A-1A7754606210}"/>
              </a:ext>
            </a:extLst>
          </p:cNvPr>
          <p:cNvSpPr txBox="1"/>
          <p:nvPr/>
        </p:nvSpPr>
        <p:spPr>
          <a:xfrm>
            <a:off x="5456264" y="3241722"/>
            <a:ext cx="5446979" cy="2308284"/>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¿Es necesaria una revisión del plan de caso? </a:t>
            </a: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a:t>
            </a:r>
            <a:r>
              <a:rPr lang="es-ES_tradnl" sz="1800" dirty="0"/>
              <a:t>Existe alguna duda/preocupación sobre la modalidad de acogida alternativa</a:t>
            </a:r>
            <a:r>
              <a:rPr lang="es-ES_tradnl" sz="1800" i="0" u="none" strike="noStrike" cap="none" dirty="0">
                <a:solidFill>
                  <a:schemeClr val="tx1"/>
                </a:solidFill>
                <a:latin typeface="Arial"/>
                <a:ea typeface="Arial"/>
                <a:cs typeface="Arial"/>
                <a:sym typeface="Arial"/>
              </a:rPr>
              <a:t>? </a:t>
            </a: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a:t>
            </a:r>
            <a:r>
              <a:rPr lang="es-ES_tradnl" sz="1800" dirty="0"/>
              <a:t>Es necesaria una conferencia sobre el caso o una DIS</a:t>
            </a:r>
            <a:r>
              <a:rPr lang="es-ES_tradnl" sz="1800" i="0" u="none" strike="noStrike" cap="none" dirty="0">
                <a:solidFill>
                  <a:schemeClr val="tx1"/>
                </a:solidFill>
                <a:latin typeface="Arial"/>
                <a:ea typeface="Arial"/>
                <a:cs typeface="Arial"/>
                <a:sym typeface="Arial"/>
              </a:rPr>
              <a:t>? </a:t>
            </a: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a:t>
            </a:r>
            <a:r>
              <a:rPr lang="es-ES_tradnl" sz="1800" dirty="0"/>
              <a:t>Qué medidas de seguimiento deben tomarse</a:t>
            </a:r>
            <a:r>
              <a:rPr lang="es-ES_tradnl" sz="1800" i="0" u="none" strike="noStrike" cap="none" dirty="0">
                <a:solidFill>
                  <a:schemeClr val="tx1"/>
                </a:solidFill>
                <a:latin typeface="Arial"/>
                <a:ea typeface="Arial"/>
                <a:cs typeface="Arial"/>
                <a:sym typeface="Arial"/>
              </a:rPr>
              <a:t>?</a:t>
            </a: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a:t>
            </a:r>
            <a:r>
              <a:rPr lang="es-ES_tradnl" sz="1800" dirty="0"/>
              <a:t>Con qué frecuencia debe hacerse supervisión y seguimiento al caso</a:t>
            </a:r>
            <a:r>
              <a:rPr lang="es-ES_tradnl" sz="1800" i="0" u="none" strike="noStrike" cap="none" dirty="0">
                <a:solidFill>
                  <a:schemeClr val="tx1"/>
                </a:solidFill>
                <a:latin typeface="Arial"/>
                <a:ea typeface="Arial"/>
                <a:cs typeface="Arial"/>
                <a:sym typeface="Arial"/>
              </a:rPr>
              <a: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0641132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41468657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89"/>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32" name="Google Shape;1632;p8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1633" name="Google Shape;1633;p89"/>
          <p:cNvSpPr/>
          <p:nvPr/>
        </p:nvSpPr>
        <p:spPr>
          <a:xfrm>
            <a:off x="2398226" y="161864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34" name="Google Shape;1634;p89"/>
          <p:cNvSpPr txBox="1"/>
          <p:nvPr/>
        </p:nvSpPr>
        <p:spPr>
          <a:xfrm>
            <a:off x="1139510" y="3013501"/>
            <a:ext cx="3568991"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El seguimiento </a:t>
            </a:r>
            <a:r>
              <a:rPr lang="es-ES_tradnl" sz="1800" dirty="0">
                <a:latin typeface="+mn-lt"/>
                <a:ea typeface="Helvetica Neue"/>
                <a:cs typeface="Helvetica Neue"/>
                <a:sym typeface="Helvetica Neue"/>
              </a:rPr>
              <a:t>y </a:t>
            </a:r>
            <a:r>
              <a:rPr lang="es-ES_tradnl" sz="1800" b="0" i="0" u="none" strike="noStrike" cap="none" dirty="0">
                <a:solidFill>
                  <a:srgbClr val="000000"/>
                </a:solidFill>
                <a:latin typeface="+mn-lt"/>
                <a:ea typeface="Helvetica Neue"/>
                <a:cs typeface="Helvetica Neue"/>
                <a:sym typeface="Helvetica Neue"/>
              </a:rPr>
              <a:t>la revisión de casos de UASC sigue los mismos principios que la gestión de casos. Su objetivo es analizar los progresos realizados en la búsqueda de familiares y la reunificación, así como en la seguridad y calidad de la modalidad de acogida actual</a:t>
            </a:r>
            <a:endParaRPr lang="es-ES_tradnl" sz="1800" dirty="0">
              <a:latin typeface="+mn-lt"/>
            </a:endParaRPr>
          </a:p>
        </p:txBody>
      </p:sp>
      <p:sp>
        <p:nvSpPr>
          <p:cNvPr id="1635" name="Google Shape;1635;p89"/>
          <p:cNvSpPr/>
          <p:nvPr/>
        </p:nvSpPr>
        <p:spPr>
          <a:xfrm>
            <a:off x="5853750" y="161864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36" name="Google Shape;1636;p89"/>
          <p:cNvSpPr txBox="1"/>
          <p:nvPr/>
        </p:nvSpPr>
        <p:spPr>
          <a:xfrm>
            <a:off x="5260562" y="3152001"/>
            <a:ext cx="2365967"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dirty="0">
                <a:latin typeface="+mn-lt"/>
                <a:ea typeface="Helvetica Neue"/>
                <a:cs typeface="Helvetica Neue"/>
                <a:sym typeface="Helvetica Neue"/>
              </a:rPr>
              <a:t>Se debe hacer una revisión formal de la </a:t>
            </a:r>
            <a:r>
              <a:rPr lang="es-ES_tradnl" sz="1800" b="0" i="0" u="none" strike="noStrike" cap="none" dirty="0">
                <a:solidFill>
                  <a:srgbClr val="000000"/>
                </a:solidFill>
                <a:latin typeface="+mn-lt"/>
                <a:ea typeface="Helvetica Neue"/>
                <a:cs typeface="Helvetica Neue"/>
                <a:sym typeface="Helvetica Neue"/>
              </a:rPr>
              <a:t>modalidad de acogida alternativa del menor cada 12 semanas</a:t>
            </a:r>
            <a:endParaRPr lang="es-ES_tradnl" sz="1800" dirty="0">
              <a:latin typeface="+mn-lt"/>
            </a:endParaRPr>
          </a:p>
        </p:txBody>
      </p:sp>
      <p:sp>
        <p:nvSpPr>
          <p:cNvPr id="1637" name="Google Shape;1637;p89"/>
          <p:cNvSpPr txBox="1"/>
          <p:nvPr/>
        </p:nvSpPr>
        <p:spPr>
          <a:xfrm>
            <a:off x="7977290" y="3152001"/>
            <a:ext cx="335073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En en caso de daño/riesgo inminente, deben acordarse procedimiento en el plan de caso, en colaboración con las autoridades nacionales, siempre que sea posible</a:t>
            </a:r>
            <a:endParaRPr lang="es-ES_tradnl" sz="1800" dirty="0">
              <a:latin typeface="+mn-lt"/>
            </a:endParaRPr>
          </a:p>
        </p:txBody>
      </p:sp>
      <p:sp>
        <p:nvSpPr>
          <p:cNvPr id="1638" name="Google Shape;1638;p89"/>
          <p:cNvSpPr/>
          <p:nvPr/>
        </p:nvSpPr>
        <p:spPr>
          <a:xfrm>
            <a:off x="9126875" y="168346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90"/>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a:t>SESIÓN 7</a:t>
            </a:r>
            <a:br>
              <a:rPr lang="es-ES_tradnl" sz="2400"/>
            </a:br>
            <a:r>
              <a:rPr lang="es-ES_tradnl" sz="2400"/>
              <a:t> </a:t>
            </a:r>
            <a:br>
              <a:rPr lang="es-ES_tradnl"/>
            </a:br>
            <a:r>
              <a:rPr lang="es-ES_tradnl"/>
              <a:t>Cierre del caso</a:t>
            </a:r>
          </a:p>
        </p:txBody>
      </p:sp>
      <p:sp>
        <p:nvSpPr>
          <p:cNvPr id="3" name="Google Shape;191;p14">
            <a:extLst>
              <a:ext uri="{FF2B5EF4-FFF2-40B4-BE49-F238E27FC236}">
                <a16:creationId xmlns:a16="http://schemas.microsoft.com/office/drawing/2014/main" id="{EE7AEFF3-B07C-BD4B-9410-8D7B976CBD2E}"/>
              </a:ext>
            </a:extLst>
          </p:cNvPr>
          <p:cNvSpPr txBox="1"/>
          <p:nvPr/>
        </p:nvSpPr>
        <p:spPr>
          <a:xfrm>
            <a:off x="6689519" y="2222891"/>
            <a:ext cx="454476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A2CED4F5-0057-83DF-BE9D-A959BB36F81D}"/>
              </a:ext>
            </a:extLst>
          </p:cNvPr>
          <p:cNvSpPr txBox="1"/>
          <p:nvPr/>
        </p:nvSpPr>
        <p:spPr>
          <a:xfrm>
            <a:off x="7559547" y="3260572"/>
            <a:ext cx="3836068" cy="1541407"/>
          </a:xfrm>
          <a:prstGeom prst="rect">
            <a:avLst/>
          </a:prstGeom>
          <a:noFill/>
          <a:ln>
            <a:noFill/>
          </a:ln>
        </p:spPr>
        <p:txBody>
          <a:bodyPr spcFirstLastPara="1" wrap="square" lIns="91425" tIns="45700" rIns="91425" bIns="45700" anchor="t" anchorCtr="0">
            <a:spAutoFit/>
          </a:bodyPr>
          <a:lstStyle/>
          <a:p>
            <a:pPr>
              <a:lnSpc>
                <a:spcPct val="107000"/>
              </a:lnSpc>
              <a:buSzPts val="2400"/>
            </a:pPr>
            <a:r>
              <a:rPr lang="es-ES_tradnl" sz="2200" b="0" i="0" u="none" strike="noStrike" cap="none" dirty="0">
                <a:solidFill>
                  <a:srgbClr val="000000"/>
                </a:solidFill>
                <a:latin typeface="Arial"/>
                <a:ea typeface="Arial"/>
                <a:cs typeface="Arial"/>
                <a:sym typeface="Arial"/>
              </a:rPr>
              <a:t>Revisar aspectos </a:t>
            </a:r>
            <a:r>
              <a:rPr lang="es-ES_tradnl" sz="2200" dirty="0"/>
              <a:t>importantes </a:t>
            </a:r>
            <a:r>
              <a:rPr lang="es-ES_tradnl" sz="2200" b="0" i="0" u="none" strike="noStrike" cap="none" dirty="0">
                <a:solidFill>
                  <a:srgbClr val="000000"/>
                </a:solidFill>
                <a:latin typeface="Arial"/>
                <a:ea typeface="Arial"/>
                <a:cs typeface="Arial"/>
                <a:sym typeface="Arial"/>
              </a:rPr>
              <a:t>en relación con el cierre de casos de UASC</a:t>
            </a: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dirty="0">
              <a:solidFill>
                <a:srgbClr val="000000"/>
              </a:solidFill>
              <a:latin typeface="Arial"/>
              <a:ea typeface="Arial"/>
              <a:cs typeface="Arial"/>
              <a:sym typeface="Arial"/>
            </a:endParaRPr>
          </a:p>
        </p:txBody>
      </p:sp>
      <p:grpSp>
        <p:nvGrpSpPr>
          <p:cNvPr id="5" name="Google Shape;194;p14">
            <a:extLst>
              <a:ext uri="{FF2B5EF4-FFF2-40B4-BE49-F238E27FC236}">
                <a16:creationId xmlns:a16="http://schemas.microsoft.com/office/drawing/2014/main" id="{CF1120FE-6AF0-A8AD-5DCC-A01602AFF214}"/>
              </a:ext>
            </a:extLst>
          </p:cNvPr>
          <p:cNvGrpSpPr/>
          <p:nvPr/>
        </p:nvGrpSpPr>
        <p:grpSpPr>
          <a:xfrm>
            <a:off x="6689518" y="3355109"/>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B8466F4E-7D09-67DF-B967-D4F955085CB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82782EBD-2305-C15C-C084-76E58EA36DF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9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t> ¿Qué hay que tener en cuenta al cerrar un caso?  </a:t>
            </a:r>
            <a:endParaRPr dirty="0"/>
          </a:p>
        </p:txBody>
      </p:sp>
      <p:grpSp>
        <p:nvGrpSpPr>
          <p:cNvPr id="2" name="Group 1">
            <a:extLst>
              <a:ext uri="{FF2B5EF4-FFF2-40B4-BE49-F238E27FC236}">
                <a16:creationId xmlns:a16="http://schemas.microsoft.com/office/drawing/2014/main" id="{0C979789-F7C5-975A-D873-47BF01B9E1D8}"/>
              </a:ext>
            </a:extLst>
          </p:cNvPr>
          <p:cNvGrpSpPr/>
          <p:nvPr/>
        </p:nvGrpSpPr>
        <p:grpSpPr>
          <a:xfrm>
            <a:off x="1473520" y="1949601"/>
            <a:ext cx="3082971" cy="2958798"/>
            <a:chOff x="1744894" y="2192954"/>
            <a:chExt cx="2564275" cy="2460995"/>
          </a:xfrm>
        </p:grpSpPr>
        <p:grpSp>
          <p:nvGrpSpPr>
            <p:cNvPr id="3" name="Group 2">
              <a:extLst>
                <a:ext uri="{FF2B5EF4-FFF2-40B4-BE49-F238E27FC236}">
                  <a16:creationId xmlns:a16="http://schemas.microsoft.com/office/drawing/2014/main" id="{A440318A-B034-CAEC-BA6B-70A2FF53143D}"/>
                </a:ext>
              </a:extLst>
            </p:cNvPr>
            <p:cNvGrpSpPr/>
            <p:nvPr/>
          </p:nvGrpSpPr>
          <p:grpSpPr>
            <a:xfrm>
              <a:off x="1744894" y="2192954"/>
              <a:ext cx="2564275" cy="2460995"/>
              <a:chOff x="1459832" y="2812046"/>
              <a:chExt cx="1953652" cy="1874967"/>
            </a:xfrm>
          </p:grpSpPr>
          <p:sp>
            <p:nvSpPr>
              <p:cNvPr id="7" name="Rectangle: Single Corner Snipped 6">
                <a:extLst>
                  <a:ext uri="{FF2B5EF4-FFF2-40B4-BE49-F238E27FC236}">
                    <a16:creationId xmlns:a16="http://schemas.microsoft.com/office/drawing/2014/main" id="{BA7424A7-C1D8-F813-47A9-9574225EF23B}"/>
                  </a:ext>
                </a:extLst>
              </p:cNvPr>
              <p:cNvSpPr/>
              <p:nvPr/>
            </p:nvSpPr>
            <p:spPr>
              <a:xfrm rot="20978324">
                <a:off x="1459832" y="2999874"/>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Single Corner Snipped 7">
                <a:extLst>
                  <a:ext uri="{FF2B5EF4-FFF2-40B4-BE49-F238E27FC236}">
                    <a16:creationId xmlns:a16="http://schemas.microsoft.com/office/drawing/2014/main" id="{7F8E152E-B8C8-DBDB-8F3C-A728B3E9DB8A}"/>
                  </a:ext>
                </a:extLst>
              </p:cNvPr>
              <p:cNvSpPr/>
              <p:nvPr/>
            </p:nvSpPr>
            <p:spPr>
              <a:xfrm>
                <a:off x="1871174" y="2812046"/>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Single Corner Snipped 8">
                <a:extLst>
                  <a:ext uri="{FF2B5EF4-FFF2-40B4-BE49-F238E27FC236}">
                    <a16:creationId xmlns:a16="http://schemas.microsoft.com/office/drawing/2014/main" id="{3F4E9CDC-8FF2-0645-526F-327DD9C3C028}"/>
                  </a:ext>
                </a:extLst>
              </p:cNvPr>
              <p:cNvSpPr/>
              <p:nvPr/>
            </p:nvSpPr>
            <p:spPr>
              <a:xfrm rot="582585">
                <a:off x="2130116" y="3130929"/>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 name="Group 3">
              <a:extLst>
                <a:ext uri="{FF2B5EF4-FFF2-40B4-BE49-F238E27FC236}">
                  <a16:creationId xmlns:a16="http://schemas.microsoft.com/office/drawing/2014/main" id="{C53A6EF8-9C56-8F38-ABFF-B6AC60575DA2}"/>
                </a:ext>
              </a:extLst>
            </p:cNvPr>
            <p:cNvGrpSpPr/>
            <p:nvPr/>
          </p:nvGrpSpPr>
          <p:grpSpPr>
            <a:xfrm rot="619501">
              <a:off x="3224746" y="3087487"/>
              <a:ext cx="506112" cy="1135915"/>
              <a:chOff x="5960196" y="3632825"/>
              <a:chExt cx="324376" cy="728028"/>
            </a:xfrm>
            <a:solidFill>
              <a:schemeClr val="bg1"/>
            </a:solidFill>
          </p:grpSpPr>
          <p:sp>
            <p:nvSpPr>
              <p:cNvPr id="5" name="Round Same Side Corner Rectangle 46">
                <a:extLst>
                  <a:ext uri="{FF2B5EF4-FFF2-40B4-BE49-F238E27FC236}">
                    <a16:creationId xmlns:a16="http://schemas.microsoft.com/office/drawing/2014/main" id="{94B747C9-0C8B-3089-24E4-93DBD1B701F4}"/>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EC5774B1-DEED-A10B-975E-7915754B4201}"/>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A5433C48-395F-8A95-E6CC-6ACD3B4AFF69}"/>
              </a:ext>
            </a:extLst>
          </p:cNvPr>
          <p:cNvSpPr txBox="1"/>
          <p:nvPr/>
        </p:nvSpPr>
        <p:spPr>
          <a:xfrm>
            <a:off x="5257800" y="1756659"/>
            <a:ext cx="6267450" cy="4129336"/>
          </a:xfrm>
          <a:prstGeom prst="rect">
            <a:avLst/>
          </a:prstGeom>
          <a:noFill/>
        </p:spPr>
        <p:txBody>
          <a:bodyPr wrap="square">
            <a:spAutoFit/>
          </a:bodyPr>
          <a:lstStyle/>
          <a:p>
            <a:pPr marR="0" lvl="1" algn="l" rtl="0">
              <a:spcBef>
                <a:spcPts val="1050"/>
              </a:spcBef>
              <a:spcAft>
                <a:spcPts val="0"/>
              </a:spcAft>
              <a:buClrTx/>
              <a:buSzPct val="100000"/>
            </a:pPr>
            <a:r>
              <a:rPr lang="es-ES_tradnl" sz="1800" b="1" i="0" u="none" strike="noStrike" cap="none" dirty="0">
                <a:solidFill>
                  <a:schemeClr val="tx1"/>
                </a:solidFill>
                <a:latin typeface="+mn-lt"/>
                <a:ea typeface="Calibri"/>
                <a:cs typeface="Calibri"/>
                <a:sym typeface="Calibri"/>
              </a:rPr>
              <a:t>EJEMPLOS DE RAZONES PARA CERRAR UN CASO</a:t>
            </a:r>
          </a:p>
          <a:p>
            <a:pPr marR="0" lvl="1" algn="l" rtl="0">
              <a:spcBef>
                <a:spcPts val="1050"/>
              </a:spcBef>
              <a:spcAft>
                <a:spcPts val="0"/>
              </a:spcAft>
              <a:buClrTx/>
              <a:buSzPct val="100000"/>
            </a:pPr>
            <a:endParaRPr lang="es-ES_tradnl" sz="1800" b="1" i="0" u="none" strike="noStrike" cap="none" dirty="0">
              <a:solidFill>
                <a:schemeClr val="tx1"/>
              </a:solidFill>
              <a:latin typeface="+mn-lt"/>
              <a:ea typeface="Calibri"/>
              <a:cs typeface="Calibri"/>
              <a:sym typeface="Calibri"/>
            </a:endParaRPr>
          </a:p>
          <a:p>
            <a:pPr marL="228600" marR="0" lvl="1" indent="-228600" algn="l" rtl="0">
              <a:spcBef>
                <a:spcPts val="1050"/>
              </a:spcBef>
              <a:spcAft>
                <a:spcPts val="0"/>
              </a:spcAft>
              <a:buClrTx/>
              <a:buSzPct val="100000"/>
              <a:buFont typeface="Calibri"/>
              <a:buChar char="•"/>
            </a:pPr>
            <a:r>
              <a:rPr lang="es-ES_tradnl" sz="1800" b="0" i="0" u="none" strike="noStrike" cap="none" dirty="0">
                <a:solidFill>
                  <a:schemeClr val="tx1"/>
                </a:solidFill>
                <a:latin typeface="+mn-lt"/>
                <a:ea typeface="Calibri"/>
                <a:cs typeface="Calibri"/>
                <a:sym typeface="Calibri"/>
              </a:rPr>
              <a:t>Calidad y sostenibilidad de la </a:t>
            </a:r>
            <a:r>
              <a:rPr lang="es-ES_tradnl" sz="1800" b="1" i="0" u="none" strike="noStrike" cap="none" dirty="0">
                <a:solidFill>
                  <a:schemeClr val="tx1"/>
                </a:solidFill>
                <a:latin typeface="+mn-lt"/>
                <a:ea typeface="Calibri"/>
                <a:cs typeface="Calibri"/>
                <a:sym typeface="Calibri"/>
              </a:rPr>
              <a:t>reunificación familiar </a:t>
            </a:r>
            <a:endParaRPr lang="es-ES_tradnl" sz="1800" b="1" dirty="0">
              <a:solidFill>
                <a:schemeClr val="tx1"/>
              </a:solidFill>
              <a:latin typeface="+mn-lt"/>
            </a:endParaRPr>
          </a:p>
          <a:p>
            <a:pPr marL="228600" marR="0" lvl="1" indent="-228600" algn="l" rtl="0">
              <a:spcBef>
                <a:spcPts val="360"/>
              </a:spcBef>
              <a:spcAft>
                <a:spcPts val="0"/>
              </a:spcAft>
              <a:buClrTx/>
              <a:buSzPct val="100000"/>
              <a:buFont typeface="Calibri"/>
              <a:buChar char="•"/>
            </a:pPr>
            <a:r>
              <a:rPr lang="es-ES_tradnl" sz="1800" b="0" i="0" u="none" strike="noStrike" cap="none" dirty="0">
                <a:solidFill>
                  <a:schemeClr val="tx1"/>
                </a:solidFill>
                <a:latin typeface="+mn-lt"/>
                <a:ea typeface="Calibri"/>
                <a:cs typeface="Calibri"/>
                <a:sym typeface="Calibri"/>
              </a:rPr>
              <a:t>Actividades de búsqueda/rastreo llevadas a cabo según el plan de caso </a:t>
            </a:r>
            <a:r>
              <a:rPr lang="es-ES_tradnl" sz="1800" b="1" i="0" u="none" strike="noStrike" cap="none" dirty="0">
                <a:solidFill>
                  <a:schemeClr val="tx1"/>
                </a:solidFill>
                <a:latin typeface="+mn-lt"/>
                <a:ea typeface="Calibri"/>
                <a:cs typeface="Calibri"/>
                <a:sym typeface="Calibri"/>
              </a:rPr>
              <a:t>sin éxito durante un </a:t>
            </a:r>
            <a:r>
              <a:rPr lang="es-ES_tradnl" sz="1800" b="0" i="0" u="none" strike="noStrike" cap="none" dirty="0">
                <a:solidFill>
                  <a:schemeClr val="tx1"/>
                </a:solidFill>
                <a:latin typeface="+mn-lt"/>
                <a:ea typeface="Calibri"/>
                <a:cs typeface="Calibri"/>
                <a:sym typeface="Calibri"/>
              </a:rPr>
              <a:t>periodo prolongado</a:t>
            </a:r>
            <a:endParaRPr lang="es-ES_tradnl" sz="1800" dirty="0">
              <a:solidFill>
                <a:schemeClr val="tx1"/>
              </a:solidFill>
              <a:latin typeface="+mn-lt"/>
            </a:endParaRPr>
          </a:p>
          <a:p>
            <a:pPr marL="228600" marR="0" lvl="1" indent="-228600" algn="l" rtl="0">
              <a:spcBef>
                <a:spcPts val="360"/>
              </a:spcBef>
              <a:spcAft>
                <a:spcPts val="0"/>
              </a:spcAft>
              <a:buClrTx/>
              <a:buSzPct val="100000"/>
              <a:buFont typeface="Calibri"/>
              <a:buChar char="•"/>
            </a:pPr>
            <a:r>
              <a:rPr lang="es-ES_tradnl" sz="1800" b="1" i="0" u="none" strike="noStrike" cap="none" dirty="0">
                <a:solidFill>
                  <a:schemeClr val="tx1"/>
                </a:solidFill>
                <a:latin typeface="+mn-lt"/>
                <a:ea typeface="Calibri"/>
                <a:cs typeface="Calibri"/>
                <a:sym typeface="Calibri"/>
              </a:rPr>
              <a:t>Si se ha establecido una modalidad de acogida a largo plazo que responde al </a:t>
            </a:r>
            <a:r>
              <a:rPr lang="es-ES_tradnl" sz="1800" b="0" i="0" u="none" strike="noStrike" cap="none" dirty="0">
                <a:solidFill>
                  <a:schemeClr val="tx1"/>
                </a:solidFill>
                <a:latin typeface="+mn-lt"/>
                <a:ea typeface="Calibri"/>
                <a:cs typeface="Calibri"/>
                <a:sym typeface="Calibri"/>
              </a:rPr>
              <a:t>interés superior del menor, cuando la reunificación familiar no haya sido posible</a:t>
            </a:r>
            <a:endParaRPr lang="es-ES_tradnl" sz="1800" dirty="0">
              <a:solidFill>
                <a:schemeClr val="tx1"/>
              </a:solidFill>
              <a:latin typeface="+mn-lt"/>
            </a:endParaRPr>
          </a:p>
          <a:p>
            <a:pPr marL="228600" marR="0" lvl="1" indent="-228600" algn="l" rtl="0">
              <a:spcBef>
                <a:spcPts val="360"/>
              </a:spcBef>
              <a:spcAft>
                <a:spcPts val="0"/>
              </a:spcAft>
              <a:buClrTx/>
              <a:buSzPct val="100000"/>
              <a:buFont typeface="Calibri"/>
              <a:buChar char="•"/>
            </a:pPr>
            <a:r>
              <a:rPr lang="es-ES_tradnl" sz="1800" b="1" i="0" u="none" strike="noStrike" cap="none" dirty="0">
                <a:solidFill>
                  <a:schemeClr val="tx1"/>
                </a:solidFill>
                <a:latin typeface="+mn-lt"/>
                <a:ea typeface="Calibri"/>
                <a:cs typeface="Calibri"/>
                <a:sym typeface="Calibri"/>
              </a:rPr>
              <a:t>Cuando se hayan llevado a cabo </a:t>
            </a:r>
            <a:r>
              <a:rPr lang="es-ES_tradnl" sz="1800" b="0" i="0" u="none" strike="noStrike" cap="none" dirty="0">
                <a:solidFill>
                  <a:schemeClr val="tx1"/>
                </a:solidFill>
                <a:latin typeface="+mn-lt"/>
                <a:ea typeface="Calibri"/>
                <a:cs typeface="Calibri"/>
                <a:sym typeface="Calibri"/>
              </a:rPr>
              <a:t>todas las intervenciones de gestión del caso incluidas en el plan de caso y se hayan </a:t>
            </a:r>
            <a:r>
              <a:rPr lang="es-ES_tradnl" sz="1800" b="1" i="0" u="none" strike="noStrike" cap="none" dirty="0">
                <a:solidFill>
                  <a:schemeClr val="tx1"/>
                </a:solidFill>
                <a:latin typeface="+mn-lt"/>
                <a:ea typeface="Calibri"/>
                <a:cs typeface="Calibri"/>
                <a:sym typeface="Calibri"/>
              </a:rPr>
              <a:t>abordado todos los </a:t>
            </a:r>
            <a:r>
              <a:rPr lang="es-ES_tradnl" sz="1800" b="0" i="0" u="none" strike="noStrike" cap="none" dirty="0">
                <a:solidFill>
                  <a:schemeClr val="tx1"/>
                </a:solidFill>
                <a:latin typeface="+mn-lt"/>
                <a:ea typeface="Calibri"/>
                <a:cs typeface="Calibri"/>
                <a:sym typeface="Calibri"/>
              </a:rPr>
              <a:t>demás problemas de protección de la infancia identificados en el plan de caso</a:t>
            </a:r>
            <a:endParaRPr lang="es-ES_tradnl" sz="1800" dirty="0">
              <a:solidFill>
                <a:schemeClr val="tx1"/>
              </a:solidFill>
              <a:latin typeface="+mn-lt"/>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92"/>
          <p:cNvSpPr txBox="1">
            <a:spLocks noGrp="1"/>
          </p:cNvSpPr>
          <p:nvPr>
            <p:ph type="title"/>
          </p:nvPr>
        </p:nvSpPr>
        <p:spPr>
          <a:xfrm>
            <a:off x="506185" y="120516"/>
            <a:ext cx="11179629"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00000"/>
              <a:buFont typeface="Arial"/>
              <a:buNone/>
            </a:pPr>
            <a:r>
              <a:rPr lang="es-ES_tradnl" dirty="0"/>
              <a:t>¿Cuándo se pueden cerrar los casos de menores en modalidad de acogida alternativa?</a:t>
            </a:r>
          </a:p>
        </p:txBody>
      </p:sp>
      <p:grpSp>
        <p:nvGrpSpPr>
          <p:cNvPr id="2" name="Group 1">
            <a:extLst>
              <a:ext uri="{FF2B5EF4-FFF2-40B4-BE49-F238E27FC236}">
                <a16:creationId xmlns:a16="http://schemas.microsoft.com/office/drawing/2014/main" id="{BEACF6F1-12B7-445C-A3F6-98130B966FE4}"/>
              </a:ext>
            </a:extLst>
          </p:cNvPr>
          <p:cNvGrpSpPr/>
          <p:nvPr/>
        </p:nvGrpSpPr>
        <p:grpSpPr>
          <a:xfrm>
            <a:off x="2566416" y="1889457"/>
            <a:ext cx="1320799" cy="1461106"/>
            <a:chOff x="8419175" y="3493727"/>
            <a:chExt cx="2155544" cy="2384525"/>
          </a:xfrm>
        </p:grpSpPr>
        <p:sp>
          <p:nvSpPr>
            <p:cNvPr id="3" name="Rectangle: Single Corner Snipped 2">
              <a:extLst>
                <a:ext uri="{FF2B5EF4-FFF2-40B4-BE49-F238E27FC236}">
                  <a16:creationId xmlns:a16="http://schemas.microsoft.com/office/drawing/2014/main" id="{88D77EB4-97AF-3431-309C-D3C34386D118}"/>
                </a:ext>
              </a:extLst>
            </p:cNvPr>
            <p:cNvSpPr/>
            <p:nvPr/>
          </p:nvSpPr>
          <p:spPr>
            <a:xfrm>
              <a:off x="8419175" y="3493727"/>
              <a:ext cx="2155544" cy="2384525"/>
            </a:xfrm>
            <a:prstGeom prst="snip1Rect">
              <a:avLst>
                <a:gd name="adj" fmla="val 2326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L-Shape 3">
              <a:extLst>
                <a:ext uri="{FF2B5EF4-FFF2-40B4-BE49-F238E27FC236}">
                  <a16:creationId xmlns:a16="http://schemas.microsoft.com/office/drawing/2014/main" id="{9656AA84-F42A-1869-D42A-F2C44E1D0669}"/>
                </a:ext>
              </a:extLst>
            </p:cNvPr>
            <p:cNvSpPr/>
            <p:nvPr/>
          </p:nvSpPr>
          <p:spPr>
            <a:xfrm rot="18361091">
              <a:off x="8664914" y="3825424"/>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L-Shape 4">
              <a:extLst>
                <a:ext uri="{FF2B5EF4-FFF2-40B4-BE49-F238E27FC236}">
                  <a16:creationId xmlns:a16="http://schemas.microsoft.com/office/drawing/2014/main" id="{F0506D15-21B8-97CB-8DC4-2E847FF23A22}"/>
                </a:ext>
              </a:extLst>
            </p:cNvPr>
            <p:cNvSpPr/>
            <p:nvPr/>
          </p:nvSpPr>
          <p:spPr>
            <a:xfrm rot="18361091">
              <a:off x="8664914" y="4548405"/>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 name="TextBox 6">
            <a:extLst>
              <a:ext uri="{FF2B5EF4-FFF2-40B4-BE49-F238E27FC236}">
                <a16:creationId xmlns:a16="http://schemas.microsoft.com/office/drawing/2014/main" id="{20DE28E1-BE87-C67F-090A-6AB9DF4B5DA3}"/>
              </a:ext>
            </a:extLst>
          </p:cNvPr>
          <p:cNvSpPr txBox="1"/>
          <p:nvPr/>
        </p:nvSpPr>
        <p:spPr>
          <a:xfrm>
            <a:off x="1894074" y="3841370"/>
            <a:ext cx="2714172" cy="2246769"/>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2800"/>
              <a:buFont typeface="Arial"/>
              <a:buNone/>
            </a:pPr>
            <a:r>
              <a:rPr lang="es-ES_tradnl" sz="2000" u="none" strike="noStrike" cap="none" dirty="0">
                <a:latin typeface="+mn-lt"/>
                <a:ea typeface="Arial"/>
                <a:cs typeface="Arial"/>
                <a:sym typeface="Arial"/>
              </a:rPr>
              <a:t>Cuando se hayan abordado todas las cuestiones </a:t>
            </a:r>
            <a:r>
              <a:rPr lang="es-ES_tradnl" sz="2000" dirty="0">
                <a:latin typeface="+mn-lt"/>
              </a:rPr>
              <a:t>y problemas </a:t>
            </a:r>
            <a:r>
              <a:rPr lang="es-ES_tradnl" sz="2000" u="none" strike="noStrike" cap="none" dirty="0">
                <a:latin typeface="+mn-lt"/>
                <a:ea typeface="Arial"/>
                <a:cs typeface="Arial"/>
                <a:sym typeface="Arial"/>
              </a:rPr>
              <a:t>de protección contemplados en plan de caso</a:t>
            </a:r>
          </a:p>
        </p:txBody>
      </p:sp>
      <p:sp>
        <p:nvSpPr>
          <p:cNvPr id="8" name="TextBox 7">
            <a:extLst>
              <a:ext uri="{FF2B5EF4-FFF2-40B4-BE49-F238E27FC236}">
                <a16:creationId xmlns:a16="http://schemas.microsoft.com/office/drawing/2014/main" id="{25B34C1A-8480-7415-C7B9-18C6AC6D4082}"/>
              </a:ext>
            </a:extLst>
          </p:cNvPr>
          <p:cNvSpPr txBox="1"/>
          <p:nvPr/>
        </p:nvSpPr>
        <p:spPr>
          <a:xfrm>
            <a:off x="5428343" y="3841370"/>
            <a:ext cx="5080000" cy="2246769"/>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2400"/>
              <a:buFont typeface="Arial"/>
              <a:buNone/>
            </a:pPr>
            <a:r>
              <a:rPr lang="es-ES_tradnl" sz="2000" u="none" strike="noStrike" cap="none" dirty="0">
                <a:latin typeface="+mn-lt"/>
                <a:ea typeface="Arial"/>
                <a:cs typeface="Arial"/>
                <a:sym typeface="Arial"/>
              </a:rPr>
              <a:t>Cuando se haya efectuado la reunificación familiar o la reubicación en una modalidad a largo plazo (o se haya formalizado el acuerdo temporal); se debe visitar al </a:t>
            </a:r>
            <a:r>
              <a:rPr lang="es-ES_tradnl" sz="2000" dirty="0">
                <a:latin typeface="+mn-lt"/>
              </a:rPr>
              <a:t>menor</a:t>
            </a:r>
            <a:r>
              <a:rPr lang="es-ES_tradnl" sz="2000" u="none" strike="noStrike" cap="none" dirty="0">
                <a:latin typeface="+mn-lt"/>
                <a:ea typeface="Arial"/>
                <a:cs typeface="Arial"/>
                <a:sym typeface="Arial"/>
              </a:rPr>
              <a:t> al menos dos veces antes de cerrar el caso para asegurarse de que no surjan otros problemas</a:t>
            </a:r>
          </a:p>
        </p:txBody>
      </p:sp>
      <p:grpSp>
        <p:nvGrpSpPr>
          <p:cNvPr id="9" name="Group 8">
            <a:extLst>
              <a:ext uri="{FF2B5EF4-FFF2-40B4-BE49-F238E27FC236}">
                <a16:creationId xmlns:a16="http://schemas.microsoft.com/office/drawing/2014/main" id="{A2556612-C918-5871-620D-11F92D4A0385}"/>
              </a:ext>
            </a:extLst>
          </p:cNvPr>
          <p:cNvGrpSpPr/>
          <p:nvPr/>
        </p:nvGrpSpPr>
        <p:grpSpPr>
          <a:xfrm>
            <a:off x="6374035" y="1824115"/>
            <a:ext cx="2593819" cy="1604885"/>
            <a:chOff x="2730502" y="3370322"/>
            <a:chExt cx="2844327" cy="1759883"/>
          </a:xfrm>
        </p:grpSpPr>
        <p:grpSp>
          <p:nvGrpSpPr>
            <p:cNvPr id="10" name="Google Shape;573;p19">
              <a:extLst>
                <a:ext uri="{FF2B5EF4-FFF2-40B4-BE49-F238E27FC236}">
                  <a16:creationId xmlns:a16="http://schemas.microsoft.com/office/drawing/2014/main" id="{D6F2AF90-2651-B07D-0677-6A433F239988}"/>
                </a:ext>
              </a:extLst>
            </p:cNvPr>
            <p:cNvGrpSpPr/>
            <p:nvPr/>
          </p:nvGrpSpPr>
          <p:grpSpPr>
            <a:xfrm>
              <a:off x="2730502" y="4519147"/>
              <a:ext cx="328579" cy="611056"/>
              <a:chOff x="3524508" y="2679091"/>
              <a:chExt cx="327409" cy="608880"/>
            </a:xfrm>
          </p:grpSpPr>
          <p:sp>
            <p:nvSpPr>
              <p:cNvPr id="25" name="Google Shape;574;p19">
                <a:extLst>
                  <a:ext uri="{FF2B5EF4-FFF2-40B4-BE49-F238E27FC236}">
                    <a16:creationId xmlns:a16="http://schemas.microsoft.com/office/drawing/2014/main" id="{B3D5B152-A492-76B1-4D3F-B8D70F2EBBC2}"/>
                  </a:ext>
                </a:extLst>
              </p:cNvPr>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6" name="Google Shape;575;p19">
                <a:extLst>
                  <a:ext uri="{FF2B5EF4-FFF2-40B4-BE49-F238E27FC236}">
                    <a16:creationId xmlns:a16="http://schemas.microsoft.com/office/drawing/2014/main" id="{AC81611E-C0DC-9C23-4198-A4BF7BFF0FDE}"/>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sp>
          <p:nvSpPr>
            <p:cNvPr id="11" name="Google Shape;579;p19">
              <a:extLst>
                <a:ext uri="{FF2B5EF4-FFF2-40B4-BE49-F238E27FC236}">
                  <a16:creationId xmlns:a16="http://schemas.microsoft.com/office/drawing/2014/main" id="{4C55F2AB-108C-5681-2782-FF232FBC248A}"/>
                </a:ext>
              </a:extLst>
            </p:cNvPr>
            <p:cNvSpPr/>
            <p:nvPr/>
          </p:nvSpPr>
          <p:spPr>
            <a:xfrm>
              <a:off x="3654737" y="4527442"/>
              <a:ext cx="328579" cy="602761"/>
            </a:xfrm>
            <a:prstGeom prst="round2SameRect">
              <a:avLst>
                <a:gd name="adj1" fmla="val 50000"/>
                <a:gd name="adj2" fmla="val 0"/>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2" name="Google Shape;580;p19">
              <a:extLst>
                <a:ext uri="{FF2B5EF4-FFF2-40B4-BE49-F238E27FC236}">
                  <a16:creationId xmlns:a16="http://schemas.microsoft.com/office/drawing/2014/main" id="{4CA4D068-0D37-C8A5-EE9E-9D0D95630238}"/>
                </a:ext>
              </a:extLst>
            </p:cNvPr>
            <p:cNvSpPr/>
            <p:nvPr/>
          </p:nvSpPr>
          <p:spPr>
            <a:xfrm>
              <a:off x="3652328" y="4142431"/>
              <a:ext cx="328579" cy="328579"/>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nvGrpSpPr>
            <p:cNvPr id="13" name="Google Shape;581;p19">
              <a:extLst>
                <a:ext uri="{FF2B5EF4-FFF2-40B4-BE49-F238E27FC236}">
                  <a16:creationId xmlns:a16="http://schemas.microsoft.com/office/drawing/2014/main" id="{E01E2B57-3C9B-C4CD-A476-A2E5125DE1E9}"/>
                </a:ext>
              </a:extLst>
            </p:cNvPr>
            <p:cNvGrpSpPr/>
            <p:nvPr/>
          </p:nvGrpSpPr>
          <p:grpSpPr>
            <a:xfrm>
              <a:off x="3191744" y="3992689"/>
              <a:ext cx="328579" cy="1137514"/>
              <a:chOff x="3524508" y="2679091"/>
              <a:chExt cx="327409" cy="1133463"/>
            </a:xfrm>
          </p:grpSpPr>
          <p:sp>
            <p:nvSpPr>
              <p:cNvPr id="23" name="Google Shape;582;p19">
                <a:extLst>
                  <a:ext uri="{FF2B5EF4-FFF2-40B4-BE49-F238E27FC236}">
                    <a16:creationId xmlns:a16="http://schemas.microsoft.com/office/drawing/2014/main" id="{31297114-0C50-B1A3-69E0-1F45CEFE6F51}"/>
                  </a:ext>
                </a:extLst>
              </p:cNvPr>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4" name="Google Shape;583;p19">
                <a:extLst>
                  <a:ext uri="{FF2B5EF4-FFF2-40B4-BE49-F238E27FC236}">
                    <a16:creationId xmlns:a16="http://schemas.microsoft.com/office/drawing/2014/main" id="{6B7542CD-7B5D-8E99-6F79-7FE847941A9E}"/>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grpSp>
          <p:nvGrpSpPr>
            <p:cNvPr id="14" name="Group 13">
              <a:extLst>
                <a:ext uri="{FF2B5EF4-FFF2-40B4-BE49-F238E27FC236}">
                  <a16:creationId xmlns:a16="http://schemas.microsoft.com/office/drawing/2014/main" id="{90C36DA2-A445-CCD5-2258-7AA09A45DA15}"/>
                </a:ext>
              </a:extLst>
            </p:cNvPr>
            <p:cNvGrpSpPr/>
            <p:nvPr/>
          </p:nvGrpSpPr>
          <p:grpSpPr>
            <a:xfrm>
              <a:off x="4179248" y="3370322"/>
              <a:ext cx="1395581" cy="1759883"/>
              <a:chOff x="3969442" y="4105390"/>
              <a:chExt cx="648257" cy="817478"/>
            </a:xfrm>
            <a:solidFill>
              <a:schemeClr val="accent2">
                <a:lumMod val="75000"/>
              </a:schemeClr>
            </a:solidFill>
          </p:grpSpPr>
          <p:grpSp>
            <p:nvGrpSpPr>
              <p:cNvPr id="15" name="Group 14">
                <a:extLst>
                  <a:ext uri="{FF2B5EF4-FFF2-40B4-BE49-F238E27FC236}">
                    <a16:creationId xmlns:a16="http://schemas.microsoft.com/office/drawing/2014/main" id="{372BAA87-9810-9052-A8BA-9396B19301A5}"/>
                  </a:ext>
                </a:extLst>
              </p:cNvPr>
              <p:cNvGrpSpPr/>
              <p:nvPr/>
            </p:nvGrpSpPr>
            <p:grpSpPr>
              <a:xfrm>
                <a:off x="4364250" y="4105390"/>
                <a:ext cx="253449" cy="817478"/>
                <a:chOff x="4045582" y="1684320"/>
                <a:chExt cx="350098" cy="1129211"/>
              </a:xfrm>
              <a:grpFill/>
            </p:grpSpPr>
            <p:sp>
              <p:nvSpPr>
                <p:cNvPr id="21" name="Round Same Side Corner Rectangle 21">
                  <a:extLst>
                    <a:ext uri="{FF2B5EF4-FFF2-40B4-BE49-F238E27FC236}">
                      <a16:creationId xmlns:a16="http://schemas.microsoft.com/office/drawing/2014/main" id="{D7DBA391-955D-4F5D-BD1C-CB967E526B5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54039631-8FB1-29FB-EA02-B5D626F8E36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6" name="Group 15">
                <a:extLst>
                  <a:ext uri="{FF2B5EF4-FFF2-40B4-BE49-F238E27FC236}">
                    <a16:creationId xmlns:a16="http://schemas.microsoft.com/office/drawing/2014/main" id="{5EA7DFE1-9D7D-9142-F1A5-6457458037C0}"/>
                  </a:ext>
                </a:extLst>
              </p:cNvPr>
              <p:cNvGrpSpPr/>
              <p:nvPr/>
            </p:nvGrpSpPr>
            <p:grpSpPr>
              <a:xfrm>
                <a:off x="3969442" y="4105390"/>
                <a:ext cx="363228" cy="817478"/>
                <a:chOff x="3000654" y="1516217"/>
                <a:chExt cx="245039" cy="551483"/>
              </a:xfrm>
              <a:grpFill/>
            </p:grpSpPr>
            <p:grpSp>
              <p:nvGrpSpPr>
                <p:cNvPr id="17" name="Group 16">
                  <a:extLst>
                    <a:ext uri="{FF2B5EF4-FFF2-40B4-BE49-F238E27FC236}">
                      <a16:creationId xmlns:a16="http://schemas.microsoft.com/office/drawing/2014/main" id="{67266F9B-B8A4-BEC8-3564-441FFCCA0C7E}"/>
                    </a:ext>
                  </a:extLst>
                </p:cNvPr>
                <p:cNvGrpSpPr/>
                <p:nvPr/>
              </p:nvGrpSpPr>
              <p:grpSpPr>
                <a:xfrm>
                  <a:off x="3036509" y="1516217"/>
                  <a:ext cx="172158" cy="551483"/>
                  <a:chOff x="4043172" y="1684320"/>
                  <a:chExt cx="352508" cy="1129211"/>
                </a:xfrm>
                <a:grpFill/>
              </p:grpSpPr>
              <p:sp>
                <p:nvSpPr>
                  <p:cNvPr id="19" name="Round Same Side Corner Rectangle 21">
                    <a:extLst>
                      <a:ext uri="{FF2B5EF4-FFF2-40B4-BE49-F238E27FC236}">
                        <a16:creationId xmlns:a16="http://schemas.microsoft.com/office/drawing/2014/main" id="{ABE737D0-478D-098F-BF50-EC4DB4BBC06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Oval 19">
                    <a:extLst>
                      <a:ext uri="{FF2B5EF4-FFF2-40B4-BE49-F238E27FC236}">
                        <a16:creationId xmlns:a16="http://schemas.microsoft.com/office/drawing/2014/main" id="{3911D7CF-C511-90C0-12D7-B49BC9EB709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8" name="Flowchart: Manual Operation 17">
                  <a:extLst>
                    <a:ext uri="{FF2B5EF4-FFF2-40B4-BE49-F238E27FC236}">
                      <a16:creationId xmlns:a16="http://schemas.microsoft.com/office/drawing/2014/main" id="{143AE1BC-1999-03BD-AC4B-810DCAED9F81}"/>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nvGrpSpPr>
          <p:cNvPr id="27" name="Group 26">
            <a:extLst>
              <a:ext uri="{FF2B5EF4-FFF2-40B4-BE49-F238E27FC236}">
                <a16:creationId xmlns:a16="http://schemas.microsoft.com/office/drawing/2014/main" id="{E01E8AA9-7089-38C4-CCCE-BF1494515B92}"/>
              </a:ext>
            </a:extLst>
          </p:cNvPr>
          <p:cNvGrpSpPr/>
          <p:nvPr/>
        </p:nvGrpSpPr>
        <p:grpSpPr>
          <a:xfrm>
            <a:off x="7307680" y="2449787"/>
            <a:ext cx="301837" cy="900776"/>
            <a:chOff x="9652516" y="4828436"/>
            <a:chExt cx="301837" cy="900776"/>
          </a:xfrm>
        </p:grpSpPr>
        <p:sp>
          <p:nvSpPr>
            <p:cNvPr id="28" name="Google Shape;579;p19">
              <a:extLst>
                <a:ext uri="{FF2B5EF4-FFF2-40B4-BE49-F238E27FC236}">
                  <a16:creationId xmlns:a16="http://schemas.microsoft.com/office/drawing/2014/main" id="{5B3CF3D3-D2C1-131E-4624-E8A0DC80A538}"/>
                </a:ext>
              </a:extLst>
            </p:cNvPr>
            <p:cNvSpPr/>
            <p:nvPr/>
          </p:nvSpPr>
          <p:spPr>
            <a:xfrm>
              <a:off x="9654713" y="5179538"/>
              <a:ext cx="299640" cy="54967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9" name="Google Shape;580;p19">
              <a:extLst>
                <a:ext uri="{FF2B5EF4-FFF2-40B4-BE49-F238E27FC236}">
                  <a16:creationId xmlns:a16="http://schemas.microsoft.com/office/drawing/2014/main" id="{01215B54-86C7-9052-CC69-72B872A6FCF4}"/>
                </a:ext>
              </a:extLst>
            </p:cNvPr>
            <p:cNvSpPr/>
            <p:nvPr/>
          </p:nvSpPr>
          <p:spPr>
            <a:xfrm>
              <a:off x="9652516" y="4828436"/>
              <a:ext cx="299640" cy="29964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A28D8B6-6350-38AE-BC07-EBC0A2A64ED5}"/>
              </a:ext>
            </a:extLst>
          </p:cNvPr>
          <p:cNvSpPr/>
          <p:nvPr/>
        </p:nvSpPr>
        <p:spPr>
          <a:xfrm>
            <a:off x="6285221" y="1456066"/>
            <a:ext cx="5314552" cy="44900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Rounded Corners 3">
            <a:extLst>
              <a:ext uri="{FF2B5EF4-FFF2-40B4-BE49-F238E27FC236}">
                <a16:creationId xmlns:a16="http://schemas.microsoft.com/office/drawing/2014/main" id="{0F043D8D-F046-45BB-5D25-9539FDC2703E}"/>
              </a:ext>
            </a:extLst>
          </p:cNvPr>
          <p:cNvSpPr/>
          <p:nvPr/>
        </p:nvSpPr>
        <p:spPr>
          <a:xfrm>
            <a:off x="1085198" y="1456066"/>
            <a:ext cx="4119793" cy="44900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73" name="Google Shape;1673;p9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dirty="0"/>
              <a:t>Criterios para cerrar un caso (ejemplos)</a:t>
            </a:r>
          </a:p>
        </p:txBody>
      </p:sp>
      <p:grpSp>
        <p:nvGrpSpPr>
          <p:cNvPr id="1682" name="Google Shape;1682;p93"/>
          <p:cNvGrpSpPr/>
          <p:nvPr/>
        </p:nvGrpSpPr>
        <p:grpSpPr>
          <a:xfrm>
            <a:off x="6074408" y="2921476"/>
            <a:ext cx="456002" cy="1095133"/>
            <a:chOff x="772020" y="3315817"/>
            <a:chExt cx="366610" cy="822817"/>
          </a:xfrm>
          <a:solidFill>
            <a:schemeClr val="accent2">
              <a:lumMod val="75000"/>
            </a:schemeClr>
          </a:solidFill>
        </p:grpSpPr>
        <p:sp>
          <p:nvSpPr>
            <p:cNvPr id="1684" name="Google Shape;1684;p93"/>
            <p:cNvSpPr/>
            <p:nvPr/>
          </p:nvSpPr>
          <p:spPr>
            <a:xfrm>
              <a:off x="776140" y="3745391"/>
              <a:ext cx="362490" cy="393243"/>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85" name="Google Shape;1685;p93"/>
            <p:cNvSpPr/>
            <p:nvPr/>
          </p:nvSpPr>
          <p:spPr>
            <a:xfrm>
              <a:off x="772020" y="3315817"/>
              <a:ext cx="366610" cy="36661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sp>
        <p:nvSpPr>
          <p:cNvPr id="1686" name="Google Shape;1686;p93"/>
          <p:cNvSpPr txBox="1"/>
          <p:nvPr/>
        </p:nvSpPr>
        <p:spPr>
          <a:xfrm>
            <a:off x="5171331" y="4217040"/>
            <a:ext cx="210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b="1">
                <a:solidFill>
                  <a:schemeClr val="dk1"/>
                </a:solidFill>
                <a:latin typeface="+mn-lt"/>
                <a:ea typeface="Calibri"/>
                <a:cs typeface="Calibri"/>
                <a:sym typeface="Calibri"/>
              </a:rPr>
              <a:t>EL MENOR</a:t>
            </a:r>
          </a:p>
        </p:txBody>
      </p:sp>
      <p:sp>
        <p:nvSpPr>
          <p:cNvPr id="1691" name="Google Shape;1691;p93"/>
          <p:cNvSpPr txBox="1"/>
          <p:nvPr/>
        </p:nvSpPr>
        <p:spPr>
          <a:xfrm>
            <a:off x="141342" y="4217040"/>
            <a:ext cx="210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b="1">
                <a:solidFill>
                  <a:schemeClr val="dk1"/>
                </a:solidFill>
                <a:latin typeface="+mn-lt"/>
                <a:ea typeface="Calibri"/>
                <a:cs typeface="Calibri"/>
                <a:sym typeface="Calibri"/>
              </a:rPr>
              <a:t>EN GENERAL</a:t>
            </a:r>
          </a:p>
        </p:txBody>
      </p:sp>
      <p:grpSp>
        <p:nvGrpSpPr>
          <p:cNvPr id="1692" name="Google Shape;1692;p93"/>
          <p:cNvGrpSpPr/>
          <p:nvPr/>
        </p:nvGrpSpPr>
        <p:grpSpPr>
          <a:xfrm>
            <a:off x="515779" y="2921476"/>
            <a:ext cx="1359882" cy="1095133"/>
            <a:chOff x="4375919" y="1952645"/>
            <a:chExt cx="1260435" cy="1015047"/>
          </a:xfrm>
          <a:solidFill>
            <a:schemeClr val="accent2">
              <a:lumMod val="75000"/>
            </a:schemeClr>
          </a:solidFill>
        </p:grpSpPr>
        <p:sp>
          <p:nvSpPr>
            <p:cNvPr id="1693" name="Google Shape;1693;p93"/>
            <p:cNvSpPr/>
            <p:nvPr/>
          </p:nvSpPr>
          <p:spPr>
            <a:xfrm rot="-1029978">
              <a:off x="4447704" y="2313235"/>
              <a:ext cx="155800" cy="509954"/>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94" name="Google Shape;1694;p93"/>
            <p:cNvSpPr/>
            <p:nvPr/>
          </p:nvSpPr>
          <p:spPr>
            <a:xfrm rot="734835">
              <a:off x="4416926" y="2065608"/>
              <a:ext cx="152465" cy="385897"/>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95" name="Google Shape;1695;p93"/>
            <p:cNvSpPr/>
            <p:nvPr/>
          </p:nvSpPr>
          <p:spPr>
            <a:xfrm rot="-567011">
              <a:off x="4615614" y="2373582"/>
              <a:ext cx="149730" cy="358638"/>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96" name="Google Shape;1696;p93"/>
            <p:cNvSpPr/>
            <p:nvPr/>
          </p:nvSpPr>
          <p:spPr>
            <a:xfrm rot="4370022" flipH="1">
              <a:off x="4566067" y="2612552"/>
              <a:ext cx="197560" cy="305529"/>
            </a:xfrm>
            <a:prstGeom prst="flowChartManualInp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97" name="Google Shape;1697;p93"/>
            <p:cNvSpPr/>
            <p:nvPr/>
          </p:nvSpPr>
          <p:spPr>
            <a:xfrm rot="1076057" flipH="1">
              <a:off x="5400700" y="2349090"/>
              <a:ext cx="161053" cy="509954"/>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98" name="Google Shape;1698;p93"/>
            <p:cNvSpPr/>
            <p:nvPr/>
          </p:nvSpPr>
          <p:spPr>
            <a:xfrm rot="-688756" flipH="1">
              <a:off x="5437935" y="2101053"/>
              <a:ext cx="157606" cy="398280"/>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699" name="Google Shape;1699;p93"/>
            <p:cNvSpPr/>
            <p:nvPr/>
          </p:nvSpPr>
          <p:spPr>
            <a:xfrm rot="613090" flipH="1">
              <a:off x="5233983" y="2403167"/>
              <a:ext cx="154779" cy="358638"/>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00" name="Google Shape;1700;p93"/>
            <p:cNvSpPr/>
            <p:nvPr/>
          </p:nvSpPr>
          <p:spPr>
            <a:xfrm rot="-4323943">
              <a:off x="5238172" y="2640595"/>
              <a:ext cx="197560" cy="315831"/>
            </a:xfrm>
            <a:prstGeom prst="flowChartManualInp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01" name="Google Shape;1701;p93"/>
            <p:cNvSpPr/>
            <p:nvPr/>
          </p:nvSpPr>
          <p:spPr>
            <a:xfrm>
              <a:off x="4880503" y="2250894"/>
              <a:ext cx="251673" cy="267545"/>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02" name="Google Shape;1702;p93"/>
            <p:cNvSpPr/>
            <p:nvPr/>
          </p:nvSpPr>
          <p:spPr>
            <a:xfrm>
              <a:off x="4878636" y="1952645"/>
              <a:ext cx="254533" cy="254533"/>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03" name="Google Shape;1703;p93"/>
            <p:cNvSpPr/>
            <p:nvPr/>
          </p:nvSpPr>
          <p:spPr>
            <a:xfrm>
              <a:off x="4538838" y="2765316"/>
              <a:ext cx="241922" cy="202376"/>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704" name="Google Shape;1704;p93"/>
            <p:cNvSpPr/>
            <p:nvPr/>
          </p:nvSpPr>
          <p:spPr>
            <a:xfrm>
              <a:off x="5217172" y="2765316"/>
              <a:ext cx="241922" cy="202376"/>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CD3D621D-7AFF-6371-EF14-70D2FB15A21A}"/>
              </a:ext>
            </a:extLst>
          </p:cNvPr>
          <p:cNvSpPr txBox="1"/>
          <p:nvPr/>
        </p:nvSpPr>
        <p:spPr>
          <a:xfrm>
            <a:off x="2071190" y="1739016"/>
            <a:ext cx="2918166" cy="3924151"/>
          </a:xfrm>
          <a:prstGeom prst="rect">
            <a:avLst/>
          </a:prstGeom>
          <a:noFill/>
        </p:spPr>
        <p:txBody>
          <a:bodyPr wrap="square">
            <a:spAutoFit/>
          </a:bodyPr>
          <a:lstStyle/>
          <a:p>
            <a:pPr marL="285750" marR="0" lvl="0" indent="-285750" algn="l" rtl="0">
              <a:spcBef>
                <a:spcPts val="0"/>
              </a:spcBef>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La familia expresa su voluntad de seguir cuidando del menor o menores</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Hay recursos suficientes para mantener a la familia de forma adecuada</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Ya no hay problemas de protección</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Se han seguido todos los procedimientos administrativos</a:t>
            </a:r>
          </a:p>
        </p:txBody>
      </p:sp>
      <p:sp>
        <p:nvSpPr>
          <p:cNvPr id="6" name="TextBox 5">
            <a:extLst>
              <a:ext uri="{FF2B5EF4-FFF2-40B4-BE49-F238E27FC236}">
                <a16:creationId xmlns:a16="http://schemas.microsoft.com/office/drawing/2014/main" id="{748BD6E3-9225-3593-63C5-A20D352D169F}"/>
              </a:ext>
            </a:extLst>
          </p:cNvPr>
          <p:cNvSpPr txBox="1"/>
          <p:nvPr/>
        </p:nvSpPr>
        <p:spPr>
          <a:xfrm>
            <a:off x="7243862" y="1346600"/>
            <a:ext cx="4204422" cy="4708981"/>
          </a:xfrm>
          <a:prstGeom prst="rect">
            <a:avLst/>
          </a:prstGeom>
          <a:noFill/>
        </p:spPr>
        <p:txBody>
          <a:bodyPr wrap="square">
            <a:spAutoFit/>
          </a:bodyPr>
          <a:lstStyle/>
          <a:p>
            <a:pPr marL="285750" marR="0" lvl="0" indent="-285750" algn="l" rtl="0">
              <a:spcBef>
                <a:spcPts val="0"/>
              </a:spcBef>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Expresa su voluntad de permanecer en esta modalidad de acogida</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Demuestra satisfacción con la vida familiar</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Recibe el mismo trato que los demás menores de la familia</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Es capaz de hacer y conservar amigos/as</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Se cumplen los objetivos del plan de caso y el menor está seguro y protegido</a:t>
            </a: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Asiste a los servicios educativos formales o no formales disponibles</a:t>
            </a:r>
            <a:endParaRPr lang="es-ES_tradnl" sz="1800" dirty="0">
              <a:solidFill>
                <a:schemeClr val="tx1"/>
              </a:solidFill>
              <a:latin typeface="+mn-lt"/>
            </a:endParaRPr>
          </a:p>
          <a:p>
            <a:pPr marL="285750" indent="-285750">
              <a:spcAft>
                <a:spcPts val="600"/>
              </a:spcAft>
              <a:buFont typeface="Arial" panose="020B0604020202020204" pitchFamily="34" charset="0"/>
              <a:buChar char="•"/>
            </a:pPr>
            <a:r>
              <a:rPr lang="es-ES_tradnl" sz="1800" dirty="0">
                <a:solidFill>
                  <a:schemeClr val="tx1"/>
                </a:solidFill>
                <a:latin typeface="+mn-lt"/>
                <a:ea typeface="Calibri"/>
                <a:cs typeface="Calibri"/>
                <a:sym typeface="Calibri"/>
              </a:rPr>
              <a:t>Participa en actividades comunitarias</a:t>
            </a:r>
            <a:endParaRPr lang="es-ES_tradnl" sz="1800" dirty="0">
              <a:solidFill>
                <a:schemeClr val="tx1"/>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2298B6-CB03-E64E-BC3A-D43B86C096C3}"/>
              </a:ext>
            </a:extLst>
          </p:cNvPr>
          <p:cNvSpPr/>
          <p:nvPr/>
        </p:nvSpPr>
        <p:spPr>
          <a:xfrm>
            <a:off x="3982199" y="1981921"/>
            <a:ext cx="3365500" cy="35433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4" name="Google Shape;424;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Identificación y registro de los UASC</a:t>
            </a:r>
          </a:p>
        </p:txBody>
      </p:sp>
      <p:sp>
        <p:nvSpPr>
          <p:cNvPr id="425" name="Google Shape;425;p11"/>
          <p:cNvSpPr txBox="1"/>
          <p:nvPr/>
        </p:nvSpPr>
        <p:spPr>
          <a:xfrm>
            <a:off x="7991950" y="2424823"/>
            <a:ext cx="3170236" cy="286228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s-ES_tradnl" sz="1800" i="0" u="none" strike="noStrike" cap="none" dirty="0">
                <a:solidFill>
                  <a:schemeClr val="tx1"/>
                </a:solidFill>
                <a:latin typeface="+mn-lt"/>
                <a:ea typeface="Helvetica Neue"/>
                <a:cs typeface="Helvetica Neue"/>
                <a:sym typeface="Helvetica Neue"/>
              </a:rPr>
              <a:t>La identificación </a:t>
            </a:r>
            <a:r>
              <a:rPr lang="es-ES_tradnl" sz="1800" b="1" i="0" u="none" strike="noStrike" cap="none" dirty="0">
                <a:solidFill>
                  <a:schemeClr val="tx1"/>
                </a:solidFill>
                <a:latin typeface="+mn-lt"/>
                <a:ea typeface="Helvetica Neue"/>
                <a:cs typeface="Helvetica Neue"/>
                <a:sym typeface="Helvetica Neue"/>
              </a:rPr>
              <a:t>no </a:t>
            </a:r>
            <a:r>
              <a:rPr lang="es-ES_tradnl" sz="1800" i="0" u="none" strike="noStrike" cap="none" dirty="0">
                <a:solidFill>
                  <a:schemeClr val="tx1"/>
                </a:solidFill>
                <a:latin typeface="+mn-lt"/>
                <a:ea typeface="Helvetica Neue"/>
                <a:cs typeface="Helvetica Neue"/>
                <a:sym typeface="Helvetica Neue"/>
              </a:rPr>
              <a:t>causar </a:t>
            </a:r>
            <a:r>
              <a:rPr lang="es-ES_tradnl" sz="1800" b="1" i="0" u="none" strike="noStrike" cap="none" dirty="0">
                <a:solidFill>
                  <a:schemeClr val="tx1"/>
                </a:solidFill>
                <a:latin typeface="+mn-lt"/>
                <a:ea typeface="Helvetica Neue"/>
                <a:cs typeface="Helvetica Neue"/>
                <a:sym typeface="Helvetica Neue"/>
              </a:rPr>
              <a:t>más daño </a:t>
            </a:r>
            <a:r>
              <a:rPr lang="es-ES_tradnl" sz="1800" i="0" u="none" strike="noStrike" cap="none" dirty="0">
                <a:solidFill>
                  <a:schemeClr val="tx1"/>
                </a:solidFill>
                <a:latin typeface="+mn-lt"/>
                <a:ea typeface="Helvetica Neue"/>
                <a:cs typeface="Helvetica Neue"/>
                <a:sym typeface="Helvetica Neue"/>
              </a:rPr>
              <a:t>a la/al menor</a:t>
            </a:r>
          </a:p>
          <a:p>
            <a:pPr marR="0" lvl="0" algn="l" rtl="0">
              <a:spcBef>
                <a:spcPts val="0"/>
              </a:spcBef>
              <a:spcAft>
                <a:spcPts val="0"/>
              </a:spcAft>
              <a:buClr>
                <a:srgbClr val="6F3963"/>
              </a:buClr>
              <a:buSzPts val="2400"/>
            </a:pPr>
            <a:endParaRPr lang="es-ES_tradnl" sz="1800" b="1" dirty="0">
              <a:solidFill>
                <a:schemeClr val="tx1"/>
              </a:solidFill>
              <a:latin typeface="+mn-lt"/>
              <a:sym typeface="Helvetica Neue"/>
            </a:endParaRPr>
          </a:p>
          <a:p>
            <a:pPr>
              <a:buClr>
                <a:srgbClr val="6F3963"/>
              </a:buClr>
              <a:buSzPts val="2400"/>
            </a:pPr>
            <a:r>
              <a:rPr lang="es-ES_tradnl" sz="1800" b="1" dirty="0">
                <a:solidFill>
                  <a:schemeClr val="tx1"/>
                </a:solidFill>
                <a:latin typeface="+mn-lt"/>
                <a:ea typeface="Helvetica Neue"/>
                <a:cs typeface="Helvetica Neue"/>
                <a:sym typeface="Helvetica Neue"/>
              </a:rPr>
              <a:t>Los asistentes sociales podrían requerir </a:t>
            </a:r>
            <a:r>
              <a:rPr lang="es-ES_tradnl" sz="1800" b="1" i="0" strike="noStrike" cap="none" dirty="0">
                <a:solidFill>
                  <a:schemeClr val="tx1"/>
                </a:solidFill>
                <a:latin typeface="+mn-lt"/>
                <a:ea typeface="Helvetica Neue"/>
                <a:cs typeface="Helvetica Neue"/>
                <a:sym typeface="Helvetica Neue"/>
              </a:rPr>
              <a:t>separar a las/os menores </a:t>
            </a:r>
            <a:r>
              <a:rPr lang="es-ES_tradnl" sz="1800" i="0" strike="noStrike" cap="none" dirty="0">
                <a:solidFill>
                  <a:schemeClr val="tx1"/>
                </a:solidFill>
                <a:latin typeface="+mn-lt"/>
                <a:ea typeface="Helvetica Neue"/>
                <a:cs typeface="Helvetica Neue"/>
                <a:sym typeface="Helvetica Neue"/>
              </a:rPr>
              <a:t>en situación de riesgo de sus familias y/o cuidadores en circunstancias excepcionales o por motivos de seguridad</a:t>
            </a:r>
            <a:endParaRPr lang="es-ES_tradnl" sz="1800" dirty="0">
              <a:solidFill>
                <a:schemeClr val="tx1"/>
              </a:solidFill>
              <a:latin typeface="+mn-lt"/>
            </a:endParaRPr>
          </a:p>
        </p:txBody>
      </p:sp>
      <p:sp>
        <p:nvSpPr>
          <p:cNvPr id="3" name="TextBox 2">
            <a:extLst>
              <a:ext uri="{FF2B5EF4-FFF2-40B4-BE49-F238E27FC236}">
                <a16:creationId xmlns:a16="http://schemas.microsoft.com/office/drawing/2014/main" id="{5994295B-E223-FCD1-E097-4ECCAFDF9E2D}"/>
              </a:ext>
            </a:extLst>
          </p:cNvPr>
          <p:cNvSpPr txBox="1"/>
          <p:nvPr/>
        </p:nvSpPr>
        <p:spPr>
          <a:xfrm>
            <a:off x="4470864" y="2509520"/>
            <a:ext cx="2600325" cy="2585323"/>
          </a:xfrm>
          <a:prstGeom prst="rect">
            <a:avLst/>
          </a:prstGeom>
          <a:noFill/>
        </p:spPr>
        <p:txBody>
          <a:bodyPr wrap="square">
            <a:spAutoFit/>
          </a:bodyPr>
          <a:lstStyle/>
          <a:p>
            <a:r>
              <a:rPr lang="es-ES_tradnl" sz="1800" b="1" i="0" u="none" strike="noStrike" cap="none" dirty="0">
                <a:solidFill>
                  <a:schemeClr val="accent2">
                    <a:lumMod val="75000"/>
                  </a:schemeClr>
                </a:solidFill>
                <a:latin typeface="+mn-lt"/>
                <a:ea typeface="Helvetica Neue"/>
                <a:cs typeface="Helvetica Neue"/>
                <a:sym typeface="Helvetica Neue"/>
              </a:rPr>
              <a:t>IDENTIFICACIÓN</a:t>
            </a:r>
          </a:p>
          <a:p>
            <a:endParaRPr lang="es-ES_tradnl" sz="1800" b="0" i="0" u="none" strike="noStrike" cap="none" dirty="0">
              <a:solidFill>
                <a:schemeClr val="dk1"/>
              </a:solidFill>
              <a:latin typeface="+mn-lt"/>
              <a:ea typeface="Helvetica Neue"/>
              <a:cs typeface="Helvetica Neue"/>
              <a:sym typeface="Helvetica Neue"/>
            </a:endParaRPr>
          </a:p>
          <a:p>
            <a:r>
              <a:rPr lang="es-ES_tradnl" sz="1800" dirty="0">
                <a:solidFill>
                  <a:schemeClr val="dk1"/>
                </a:solidFill>
                <a:latin typeface="+mn-lt"/>
                <a:ea typeface="Helvetica Neue"/>
                <a:cs typeface="Helvetica Neue"/>
                <a:sym typeface="Helvetica Neue"/>
              </a:rPr>
              <a:t>Se refiere al</a:t>
            </a:r>
            <a:r>
              <a:rPr lang="es-ES_tradnl" sz="1800" b="0" i="0" u="none" strike="noStrike" cap="none" dirty="0">
                <a:solidFill>
                  <a:schemeClr val="dk1"/>
                </a:solidFill>
                <a:latin typeface="+mn-lt"/>
                <a:ea typeface="Helvetica Neue"/>
                <a:cs typeface="Helvetica Neue"/>
                <a:sym typeface="Helvetica Neue"/>
              </a:rPr>
              <a:t> proceso </a:t>
            </a:r>
            <a:r>
              <a:rPr lang="es-ES_tradnl" sz="1800" dirty="0">
                <a:solidFill>
                  <a:schemeClr val="dk1"/>
                </a:solidFill>
                <a:latin typeface="+mn-lt"/>
                <a:ea typeface="Helvetica Neue"/>
                <a:cs typeface="Helvetica Neue"/>
                <a:sym typeface="Helvetica Neue"/>
              </a:rPr>
              <a:t>de identificación de</a:t>
            </a:r>
            <a:r>
              <a:rPr lang="es-ES_tradnl" sz="1800" b="0" i="0" u="none" strike="noStrike" cap="none" dirty="0">
                <a:solidFill>
                  <a:schemeClr val="dk1"/>
                </a:solidFill>
                <a:latin typeface="+mn-lt"/>
                <a:ea typeface="Helvetica Neue"/>
                <a:cs typeface="Helvetica Neue"/>
                <a:sym typeface="Helvetica Neue"/>
              </a:rPr>
              <a:t> menores que han sido separados/as de sus familias u otros cuidadores y su paradero</a:t>
            </a:r>
            <a:endParaRPr lang="es-ES_tradnl" sz="1800" dirty="0">
              <a:latin typeface="+mn-lt"/>
            </a:endParaRPr>
          </a:p>
        </p:txBody>
      </p:sp>
      <p:grpSp>
        <p:nvGrpSpPr>
          <p:cNvPr id="17" name="Group 16">
            <a:extLst>
              <a:ext uri="{FF2B5EF4-FFF2-40B4-BE49-F238E27FC236}">
                <a16:creationId xmlns:a16="http://schemas.microsoft.com/office/drawing/2014/main" id="{AA5D8F19-B4FD-247B-BC47-C8DE64ADD1A2}"/>
              </a:ext>
            </a:extLst>
          </p:cNvPr>
          <p:cNvGrpSpPr/>
          <p:nvPr/>
        </p:nvGrpSpPr>
        <p:grpSpPr>
          <a:xfrm flipH="1">
            <a:off x="1117591" y="1815398"/>
            <a:ext cx="1972431" cy="3518601"/>
            <a:chOff x="5102983" y="1330093"/>
            <a:chExt cx="611190" cy="1090296"/>
          </a:xfrm>
          <a:solidFill>
            <a:schemeClr val="accent2">
              <a:lumMod val="75000"/>
            </a:schemeClr>
          </a:solidFill>
        </p:grpSpPr>
        <p:grpSp>
          <p:nvGrpSpPr>
            <p:cNvPr id="18" name="Group 17">
              <a:extLst>
                <a:ext uri="{FF2B5EF4-FFF2-40B4-BE49-F238E27FC236}">
                  <a16:creationId xmlns:a16="http://schemas.microsoft.com/office/drawing/2014/main" id="{9168A009-6D35-B2ED-F382-F2DB76E6A40D}"/>
                </a:ext>
              </a:extLst>
            </p:cNvPr>
            <p:cNvGrpSpPr/>
            <p:nvPr/>
          </p:nvGrpSpPr>
          <p:grpSpPr>
            <a:xfrm>
              <a:off x="5157952" y="1808115"/>
              <a:ext cx="241654" cy="277569"/>
              <a:chOff x="2968390" y="1782471"/>
              <a:chExt cx="241654" cy="277569"/>
            </a:xfrm>
            <a:grpFill/>
          </p:grpSpPr>
          <p:sp>
            <p:nvSpPr>
              <p:cNvPr id="26" name="Round Same Side Corner Rectangle 25">
                <a:extLst>
                  <a:ext uri="{FF2B5EF4-FFF2-40B4-BE49-F238E27FC236}">
                    <a16:creationId xmlns:a16="http://schemas.microsoft.com/office/drawing/2014/main" id="{5EDD8EDC-9C5F-26C6-97AE-BE918391D1B4}"/>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ound Same Side Corner Rectangle 26">
                <a:extLst>
                  <a:ext uri="{FF2B5EF4-FFF2-40B4-BE49-F238E27FC236}">
                    <a16:creationId xmlns:a16="http://schemas.microsoft.com/office/drawing/2014/main" id="{50B23C3A-1F1B-05F7-5FBB-F8B27A197BA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9" name="Rectangle 18">
              <a:extLst>
                <a:ext uri="{FF2B5EF4-FFF2-40B4-BE49-F238E27FC236}">
                  <a16:creationId xmlns:a16="http://schemas.microsoft.com/office/drawing/2014/main" id="{87B1409B-D360-2324-C4DE-A76588B56FE3}"/>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ound Same Side Corner Rectangle 26">
              <a:extLst>
                <a:ext uri="{FF2B5EF4-FFF2-40B4-BE49-F238E27FC236}">
                  <a16:creationId xmlns:a16="http://schemas.microsoft.com/office/drawing/2014/main" id="{0B7AAD81-804E-1FB2-C6A8-E14466E6AEF8}"/>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1" name="Straight Arrow Connector 20">
              <a:extLst>
                <a:ext uri="{FF2B5EF4-FFF2-40B4-BE49-F238E27FC236}">
                  <a16:creationId xmlns:a16="http://schemas.microsoft.com/office/drawing/2014/main" id="{EB97965C-D1A2-ECD9-4380-FD19B3569C6F}"/>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A302AF5-00F9-FF3E-A52F-4835DA7D07F6}"/>
                </a:ext>
              </a:extLst>
            </p:cNvPr>
            <p:cNvGrpSpPr/>
            <p:nvPr/>
          </p:nvGrpSpPr>
          <p:grpSpPr>
            <a:xfrm>
              <a:off x="5274909" y="1330093"/>
              <a:ext cx="439264" cy="1090296"/>
              <a:chOff x="4152776" y="1302447"/>
              <a:chExt cx="365595" cy="907443"/>
            </a:xfrm>
            <a:grpFill/>
          </p:grpSpPr>
          <p:sp>
            <p:nvSpPr>
              <p:cNvPr id="23" name="Flowchart: Manual Operation 22">
                <a:extLst>
                  <a:ext uri="{FF2B5EF4-FFF2-40B4-BE49-F238E27FC236}">
                    <a16:creationId xmlns:a16="http://schemas.microsoft.com/office/drawing/2014/main" id="{CBD366EC-9379-EC0A-295D-30D4A0839B89}"/>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ound Same Side Corner Rectangle 23">
                <a:extLst>
                  <a:ext uri="{FF2B5EF4-FFF2-40B4-BE49-F238E27FC236}">
                    <a16:creationId xmlns:a16="http://schemas.microsoft.com/office/drawing/2014/main" id="{60E3EB81-AC8D-BB21-A12D-97D97E3EFA8B}"/>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Oval 24">
                <a:extLst>
                  <a:ext uri="{FF2B5EF4-FFF2-40B4-BE49-F238E27FC236}">
                    <a16:creationId xmlns:a16="http://schemas.microsoft.com/office/drawing/2014/main" id="{08A9E2A1-F69E-31EB-9968-09503441C39C}"/>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9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Almacenamiento de casos cerrados</a:t>
            </a:r>
          </a:p>
        </p:txBody>
      </p:sp>
      <p:sp>
        <p:nvSpPr>
          <p:cNvPr id="2" name="TextBox 1">
            <a:extLst>
              <a:ext uri="{FF2B5EF4-FFF2-40B4-BE49-F238E27FC236}">
                <a16:creationId xmlns:a16="http://schemas.microsoft.com/office/drawing/2014/main" id="{69EB19AB-33EC-DDEE-9FCA-114DEA750373}"/>
              </a:ext>
            </a:extLst>
          </p:cNvPr>
          <p:cNvSpPr txBox="1"/>
          <p:nvPr/>
        </p:nvSpPr>
        <p:spPr>
          <a:xfrm>
            <a:off x="5381519" y="2087391"/>
            <a:ext cx="5318872" cy="3170099"/>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2800"/>
              <a:buFont typeface="Arial"/>
              <a:buNone/>
            </a:pPr>
            <a:r>
              <a:rPr lang="es-ES_tradnl" sz="2000" u="none" strike="noStrike" cap="none" dirty="0">
                <a:latin typeface="+mn-lt"/>
                <a:ea typeface="Arial"/>
                <a:cs typeface="Arial"/>
                <a:sym typeface="Arial"/>
              </a:rPr>
              <a:t>Los casos cerrados deben almacenarse en un lugar seguro durante un periodo de tiempo específico de acuerdo con:</a:t>
            </a:r>
          </a:p>
          <a:p>
            <a:pPr marL="0" marR="0" lvl="0" indent="0" rtl="0">
              <a:lnSpc>
                <a:spcPct val="100000"/>
              </a:lnSpc>
              <a:spcBef>
                <a:spcPts val="0"/>
              </a:spcBef>
              <a:spcAft>
                <a:spcPts val="0"/>
              </a:spcAft>
              <a:buClr>
                <a:schemeClr val="dk1"/>
              </a:buClr>
              <a:buSzPts val="2800"/>
              <a:buFont typeface="Arial"/>
              <a:buNone/>
            </a:pPr>
            <a:endParaRPr lang="es-ES_tradnl" sz="2000" u="none" strike="noStrike" cap="none" dirty="0">
              <a:latin typeface="+mn-lt"/>
              <a:ea typeface="Arial"/>
              <a:cs typeface="Arial"/>
              <a:sym typeface="Arial"/>
            </a:endParaRPr>
          </a:p>
          <a:p>
            <a:pPr marL="342900" marR="0" lvl="0" indent="-342900" rtl="0">
              <a:lnSpc>
                <a:spcPct val="100000"/>
              </a:lnSpc>
              <a:spcBef>
                <a:spcPts val="0"/>
              </a:spcBef>
              <a:spcAft>
                <a:spcPts val="0"/>
              </a:spcAft>
              <a:buClr>
                <a:schemeClr val="dk1"/>
              </a:buClr>
              <a:buSzPts val="2800"/>
              <a:buFont typeface="Arial" panose="020B0604020202020204" pitchFamily="34" charset="0"/>
              <a:buChar char="•"/>
            </a:pPr>
            <a:r>
              <a:rPr lang="es-ES_tradnl" sz="2000" dirty="0">
                <a:latin typeface="+mn-lt"/>
              </a:rPr>
              <a:t>los protocolos de gestión de la información de la agencia</a:t>
            </a:r>
          </a:p>
          <a:p>
            <a:pPr marL="342900" marR="0" lvl="0" indent="-342900" rtl="0">
              <a:lnSpc>
                <a:spcPct val="100000"/>
              </a:lnSpc>
              <a:spcBef>
                <a:spcPts val="0"/>
              </a:spcBef>
              <a:spcAft>
                <a:spcPts val="0"/>
              </a:spcAft>
              <a:buClr>
                <a:schemeClr val="dk1"/>
              </a:buClr>
              <a:buSzPts val="2800"/>
              <a:buFont typeface="Arial" panose="020B0604020202020204" pitchFamily="34" charset="0"/>
              <a:buChar char="•"/>
            </a:pPr>
            <a:r>
              <a:rPr lang="es-ES_tradnl" sz="2000" dirty="0">
                <a:latin typeface="+mn-lt"/>
              </a:rPr>
              <a:t>las leyes vigentes en el país</a:t>
            </a:r>
          </a:p>
          <a:p>
            <a:pPr marL="0" marR="0" lvl="0" indent="0" rtl="0">
              <a:lnSpc>
                <a:spcPct val="100000"/>
              </a:lnSpc>
              <a:spcBef>
                <a:spcPts val="0"/>
              </a:spcBef>
              <a:spcAft>
                <a:spcPts val="0"/>
              </a:spcAft>
              <a:buClr>
                <a:schemeClr val="dk1"/>
              </a:buClr>
              <a:buSzPts val="2800"/>
              <a:buFont typeface="Arial"/>
              <a:buNone/>
            </a:pPr>
            <a:endParaRPr lang="es-ES_tradnl" sz="2000" dirty="0">
              <a:latin typeface="+mn-lt"/>
            </a:endParaRPr>
          </a:p>
          <a:p>
            <a:pPr marL="0" marR="0" lvl="0" indent="0" rtl="0">
              <a:lnSpc>
                <a:spcPct val="100000"/>
              </a:lnSpc>
              <a:spcBef>
                <a:spcPts val="0"/>
              </a:spcBef>
              <a:spcAft>
                <a:spcPts val="0"/>
              </a:spcAft>
              <a:buClr>
                <a:schemeClr val="dk1"/>
              </a:buClr>
              <a:buSzPts val="2800"/>
              <a:buFont typeface="Arial"/>
              <a:buNone/>
            </a:pPr>
            <a:r>
              <a:rPr lang="es-ES_tradnl" sz="2000" u="none" strike="noStrike" cap="none" dirty="0">
                <a:latin typeface="+mn-lt"/>
                <a:ea typeface="Arial"/>
                <a:cs typeface="Arial"/>
                <a:sym typeface="Arial"/>
              </a:rPr>
              <a:t>Los expedientes son particularmente importantes en el caso de UASC</a:t>
            </a:r>
          </a:p>
        </p:txBody>
      </p:sp>
      <p:grpSp>
        <p:nvGrpSpPr>
          <p:cNvPr id="16" name="Group 15">
            <a:extLst>
              <a:ext uri="{FF2B5EF4-FFF2-40B4-BE49-F238E27FC236}">
                <a16:creationId xmlns:a16="http://schemas.microsoft.com/office/drawing/2014/main" id="{5FA1CB0E-8C8F-1269-5D67-82446F82DE64}"/>
              </a:ext>
            </a:extLst>
          </p:cNvPr>
          <p:cNvGrpSpPr/>
          <p:nvPr/>
        </p:nvGrpSpPr>
        <p:grpSpPr>
          <a:xfrm>
            <a:off x="1495478" y="2087391"/>
            <a:ext cx="3125460" cy="3081500"/>
            <a:chOff x="1687839" y="2087391"/>
            <a:chExt cx="3125460" cy="3081500"/>
          </a:xfrm>
        </p:grpSpPr>
        <p:sp>
          <p:nvSpPr>
            <p:cNvPr id="13" name="Rectangle 12">
              <a:extLst>
                <a:ext uri="{FF2B5EF4-FFF2-40B4-BE49-F238E27FC236}">
                  <a16:creationId xmlns:a16="http://schemas.microsoft.com/office/drawing/2014/main" id="{6A86DD7E-998D-4322-8057-0AAAD51EEDAC}"/>
                </a:ext>
              </a:extLst>
            </p:cNvPr>
            <p:cNvSpPr/>
            <p:nvPr/>
          </p:nvSpPr>
          <p:spPr>
            <a:xfrm>
              <a:off x="1687839" y="2469234"/>
              <a:ext cx="2754086" cy="269965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 name="Group 4">
              <a:extLst>
                <a:ext uri="{FF2B5EF4-FFF2-40B4-BE49-F238E27FC236}">
                  <a16:creationId xmlns:a16="http://schemas.microsoft.com/office/drawing/2014/main" id="{00D0BE52-5F3D-7CA7-4052-D1A64C359244}"/>
                </a:ext>
              </a:extLst>
            </p:cNvPr>
            <p:cNvGrpSpPr/>
            <p:nvPr/>
          </p:nvGrpSpPr>
          <p:grpSpPr>
            <a:xfrm>
              <a:off x="2633370" y="3106566"/>
              <a:ext cx="1017020" cy="1262327"/>
              <a:chOff x="8279427" y="3355393"/>
              <a:chExt cx="1017020" cy="1262327"/>
            </a:xfrm>
            <a:solidFill>
              <a:schemeClr val="bg1"/>
            </a:solidFill>
          </p:grpSpPr>
          <p:sp>
            <p:nvSpPr>
              <p:cNvPr id="6" name="Rectangle: Rounded Corners 5">
                <a:extLst>
                  <a:ext uri="{FF2B5EF4-FFF2-40B4-BE49-F238E27FC236}">
                    <a16:creationId xmlns:a16="http://schemas.microsoft.com/office/drawing/2014/main" id="{E6B7B36C-E1F4-1DE9-40F1-5BD0E3378905}"/>
                  </a:ext>
                </a:extLst>
              </p:cNvPr>
              <p:cNvSpPr/>
              <p:nvPr/>
            </p:nvSpPr>
            <p:spPr>
              <a:xfrm>
                <a:off x="8279427" y="3714855"/>
                <a:ext cx="1017020" cy="9028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Block Arc 6">
                <a:extLst>
                  <a:ext uri="{FF2B5EF4-FFF2-40B4-BE49-F238E27FC236}">
                    <a16:creationId xmlns:a16="http://schemas.microsoft.com/office/drawing/2014/main" id="{25E0474E-2F98-23B6-ECA2-16C87FAB558C}"/>
                  </a:ext>
                </a:extLst>
              </p:cNvPr>
              <p:cNvSpPr/>
              <p:nvPr/>
            </p:nvSpPr>
            <p:spPr>
              <a:xfrm>
                <a:off x="8458753" y="3355393"/>
                <a:ext cx="658368" cy="729129"/>
              </a:xfrm>
              <a:prstGeom prst="blockArc">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
          <p:nvSpPr>
            <p:cNvPr id="14" name="Parallelogram 13">
              <a:extLst>
                <a:ext uri="{FF2B5EF4-FFF2-40B4-BE49-F238E27FC236}">
                  <a16:creationId xmlns:a16="http://schemas.microsoft.com/office/drawing/2014/main" id="{7372F81A-815C-5459-D96E-4EA4B7870158}"/>
                </a:ext>
              </a:extLst>
            </p:cNvPr>
            <p:cNvSpPr/>
            <p:nvPr/>
          </p:nvSpPr>
          <p:spPr>
            <a:xfrm>
              <a:off x="1718404" y="2087391"/>
              <a:ext cx="3094895" cy="260055"/>
            </a:xfrm>
            <a:prstGeom prst="parallelogram">
              <a:avLst>
                <a:gd name="adj" fmla="val 12267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Parallelogram 14">
              <a:extLst>
                <a:ext uri="{FF2B5EF4-FFF2-40B4-BE49-F238E27FC236}">
                  <a16:creationId xmlns:a16="http://schemas.microsoft.com/office/drawing/2014/main" id="{C9F7D7DB-DC74-5CA8-F6BB-04193561277B}"/>
                </a:ext>
              </a:extLst>
            </p:cNvPr>
            <p:cNvSpPr/>
            <p:nvPr/>
          </p:nvSpPr>
          <p:spPr>
            <a:xfrm rot="16200000" flipV="1">
              <a:off x="3207535" y="3563127"/>
              <a:ext cx="2951471" cy="260056"/>
            </a:xfrm>
            <a:prstGeom prst="parallelogram">
              <a:avLst>
                <a:gd name="adj" fmla="val 933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9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highlight>
                  <a:srgbClr val="FFFF00"/>
                </a:highlight>
              </a:rPr>
              <a:t>Cierre del caso</a:t>
            </a:r>
          </a:p>
        </p:txBody>
      </p:sp>
      <p:grpSp>
        <p:nvGrpSpPr>
          <p:cNvPr id="2" name="Group 1">
            <a:extLst>
              <a:ext uri="{FF2B5EF4-FFF2-40B4-BE49-F238E27FC236}">
                <a16:creationId xmlns:a16="http://schemas.microsoft.com/office/drawing/2014/main" id="{75AFB4AE-2AC3-BEA2-56DF-389841650835}"/>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ABA2465-126B-B385-028D-2E13D9F42E9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1284578E-5C38-F0D0-4694-017B4174EB53}"/>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EDCAE56-4523-0E2F-9C1D-580C7A631DBE}"/>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b="1">
                    <a:latin typeface="Arial" panose="020B0604020202020204" pitchFamily="34" charset="0"/>
                    <a:cs typeface="Arial" panose="020B0604020202020204" pitchFamily="34" charset="0"/>
                  </a:rPr>
                  <a:t>102-106</a:t>
                </a:r>
              </a:p>
            </p:txBody>
          </p:sp>
          <p:sp>
            <p:nvSpPr>
              <p:cNvPr id="9" name="Rectangle 8">
                <a:extLst>
                  <a:ext uri="{FF2B5EF4-FFF2-40B4-BE49-F238E27FC236}">
                    <a16:creationId xmlns:a16="http://schemas.microsoft.com/office/drawing/2014/main" id="{A917FA1C-F915-8AB3-F921-FD4ADBD9EEA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6833E61F-44A9-786F-97C9-A1001788E1BC}"/>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AFAE46B3-C6E0-BC8C-52A4-F988725CCE2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4017B9D9-E1D3-914F-963D-22CFDC0102B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99E4AA56-5312-9F35-D5CF-2725650A4609}"/>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062D77B6-C639-5946-3791-FF8050DD8B78}"/>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CD350C58-7A4F-5565-7CA4-DBA844266FA3}"/>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14FCC0ED-F87F-A876-5348-4BC2FEB6FDB2}"/>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6F4A2976-E2E0-E379-26C1-F5750F77CF8E}"/>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CED9042B-6EE9-21DD-978E-C2957256C0CB}"/>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Top Corners Rounded 15">
            <a:extLst>
              <a:ext uri="{FF2B5EF4-FFF2-40B4-BE49-F238E27FC236}">
                <a16:creationId xmlns:a16="http://schemas.microsoft.com/office/drawing/2014/main" id="{2ED692B9-7C4A-1B5B-AA26-C2DACE9D4805}"/>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7" name="Group 16">
            <a:extLst>
              <a:ext uri="{FF2B5EF4-FFF2-40B4-BE49-F238E27FC236}">
                <a16:creationId xmlns:a16="http://schemas.microsoft.com/office/drawing/2014/main" id="{C6626F9E-F240-019E-0115-DE671F9DCB5E}"/>
              </a:ext>
            </a:extLst>
          </p:cNvPr>
          <p:cNvGrpSpPr/>
          <p:nvPr/>
        </p:nvGrpSpPr>
        <p:grpSpPr>
          <a:xfrm rot="20104804">
            <a:off x="248118" y="2076918"/>
            <a:ext cx="4485238" cy="2982035"/>
            <a:chOff x="7208925" y="2604220"/>
            <a:chExt cx="1168511" cy="776891"/>
          </a:xfrm>
        </p:grpSpPr>
        <p:sp>
          <p:nvSpPr>
            <p:cNvPr id="18" name="Rectangle 17">
              <a:extLst>
                <a:ext uri="{FF2B5EF4-FFF2-40B4-BE49-F238E27FC236}">
                  <a16:creationId xmlns:a16="http://schemas.microsoft.com/office/drawing/2014/main" id="{BD37E9CD-917F-0BB9-DF92-310F17AF7318}"/>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Google Shape;315;p4">
              <a:extLst>
                <a:ext uri="{FF2B5EF4-FFF2-40B4-BE49-F238E27FC236}">
                  <a16:creationId xmlns:a16="http://schemas.microsoft.com/office/drawing/2014/main" id="{2195BBB5-48FE-9BB8-CF31-8653227FCF70}"/>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0" name="Google Shape;315;p4">
              <a:extLst>
                <a:ext uri="{FF2B5EF4-FFF2-40B4-BE49-F238E27FC236}">
                  <a16:creationId xmlns:a16="http://schemas.microsoft.com/office/drawing/2014/main" id="{912DB2CF-6FC3-BBE9-E62D-72AC1FAB673F}"/>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1" name="Google Shape;315;p4">
              <a:extLst>
                <a:ext uri="{FF2B5EF4-FFF2-40B4-BE49-F238E27FC236}">
                  <a16:creationId xmlns:a16="http://schemas.microsoft.com/office/drawing/2014/main" id="{108E1BAF-9720-84C2-85D7-F4C042F6200D}"/>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2" name="Rectangle: Single Corner Snipped 21">
              <a:extLst>
                <a:ext uri="{FF2B5EF4-FFF2-40B4-BE49-F238E27FC236}">
                  <a16:creationId xmlns:a16="http://schemas.microsoft.com/office/drawing/2014/main" id="{39C55568-51C9-AEE1-7E06-ED361CE4A039}"/>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Single Corner Snipped 22">
              <a:extLst>
                <a:ext uri="{FF2B5EF4-FFF2-40B4-BE49-F238E27FC236}">
                  <a16:creationId xmlns:a16="http://schemas.microsoft.com/office/drawing/2014/main" id="{28DD2A02-E493-F4F4-851B-8E5A2309CB99}"/>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4" name="Google Shape;114;p9">
            <a:extLst>
              <a:ext uri="{FF2B5EF4-FFF2-40B4-BE49-F238E27FC236}">
                <a16:creationId xmlns:a16="http://schemas.microsoft.com/office/drawing/2014/main" id="{236250B0-B5C4-7C82-DE52-BCF71D881723}"/>
              </a:ext>
            </a:extLst>
          </p:cNvPr>
          <p:cNvSpPr txBox="1"/>
          <p:nvPr/>
        </p:nvSpPr>
        <p:spPr>
          <a:xfrm>
            <a:off x="5456264" y="2196922"/>
            <a:ext cx="5446979"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tx1"/>
                </a:solidFill>
                <a:latin typeface="Arial"/>
                <a:ea typeface="Arial"/>
                <a:cs typeface="Arial"/>
                <a:sym typeface="Arial"/>
              </a:rPr>
              <a:t>Revisar las actualizaciones del caso y responder a las siguientes preguntas: </a:t>
            </a:r>
          </a:p>
        </p:txBody>
      </p:sp>
      <p:sp>
        <p:nvSpPr>
          <p:cNvPr id="25" name="Google Shape;114;p9">
            <a:extLst>
              <a:ext uri="{FF2B5EF4-FFF2-40B4-BE49-F238E27FC236}">
                <a16:creationId xmlns:a16="http://schemas.microsoft.com/office/drawing/2014/main" id="{0561DBE2-6774-85EB-B855-B436ED711B11}"/>
              </a:ext>
            </a:extLst>
          </p:cNvPr>
          <p:cNvSpPr txBox="1"/>
          <p:nvPr/>
        </p:nvSpPr>
        <p:spPr>
          <a:xfrm>
            <a:off x="5456264" y="3433746"/>
            <a:ext cx="5446979" cy="1862008"/>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100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¿Es necesario un seguimiento y un apoyo continuos? Explicar la respuesta</a:t>
            </a:r>
          </a:p>
          <a:p>
            <a:pPr marL="342900" marR="0" lvl="0" indent="-342900" rtl="0">
              <a:lnSpc>
                <a:spcPct val="100000"/>
              </a:lnSpc>
              <a:spcBef>
                <a:spcPts val="0"/>
              </a:spcBef>
              <a:spcAft>
                <a:spcPts val="100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a:t>
            </a:r>
            <a:r>
              <a:rPr lang="es-ES_tradnl" sz="1800" dirty="0"/>
              <a:t>Aún existen riesgos y/o hay necesidades pendientes? Explicar la respuesta</a:t>
            </a:r>
            <a:endParaRPr lang="es-ES_tradnl" sz="1800" i="0" u="none" strike="noStrike" cap="none" dirty="0">
              <a:solidFill>
                <a:schemeClr val="tx1"/>
              </a:solidFill>
              <a:latin typeface="Arial"/>
              <a:ea typeface="Arial"/>
              <a:cs typeface="Arial"/>
              <a:sym typeface="Arial"/>
            </a:endParaRPr>
          </a:p>
          <a:p>
            <a:pPr marL="342900" marR="0" lvl="0" indent="-342900" rtl="0">
              <a:lnSpc>
                <a:spcPct val="100000"/>
              </a:lnSpc>
              <a:spcBef>
                <a:spcPts val="0"/>
              </a:spcBef>
              <a:spcAft>
                <a:spcPts val="1000"/>
              </a:spcAft>
              <a:buClr>
                <a:srgbClr val="000000"/>
              </a:buClr>
              <a:buSzPts val="1800"/>
              <a:buFont typeface="+mj-lt"/>
              <a:buAutoNum type="arabicPeriod"/>
            </a:pPr>
            <a:r>
              <a:rPr lang="es-ES_tradnl" sz="1800" i="0" u="none" strike="noStrike" cap="none" dirty="0">
                <a:solidFill>
                  <a:schemeClr val="tx1"/>
                </a:solidFill>
                <a:latin typeface="Arial"/>
                <a:ea typeface="Arial"/>
                <a:cs typeface="Arial"/>
                <a:sym typeface="Arial"/>
              </a:rPr>
              <a:t>¿E</a:t>
            </a:r>
            <a:r>
              <a:rPr lang="es-ES_tradnl" sz="1800" dirty="0"/>
              <a:t>s recomendable cerrar este caso</a:t>
            </a:r>
            <a:r>
              <a:rPr lang="es-ES_tradnl" sz="1800" i="0" u="none" strike="noStrike" cap="none" dirty="0">
                <a:solidFill>
                  <a:schemeClr val="tx1"/>
                </a:solidFill>
                <a:latin typeface="Arial"/>
                <a:ea typeface="Arial"/>
                <a:cs typeface="Arial"/>
                <a:sym typeface="Arial"/>
              </a:rPr>
              <a:t>?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18431887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732482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96"/>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36" name="Google Shape;1736;p9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Puntos clave de </a:t>
            </a:r>
            <a:r>
              <a:rPr lang="en-US" dirty="0" err="1">
                <a:latin typeface="Arial"/>
                <a:ea typeface="Arial"/>
                <a:cs typeface="Arial"/>
                <a:sym typeface="Arial"/>
              </a:rPr>
              <a:t>aprendizaje</a:t>
            </a:r>
            <a:endParaRPr dirty="0"/>
          </a:p>
        </p:txBody>
      </p:sp>
      <p:sp>
        <p:nvSpPr>
          <p:cNvPr id="1737" name="Google Shape;1737;p96"/>
          <p:cNvSpPr/>
          <p:nvPr/>
        </p:nvSpPr>
        <p:spPr>
          <a:xfrm>
            <a:off x="5567592" y="186395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38" name="Google Shape;1738;p96"/>
          <p:cNvSpPr txBox="1"/>
          <p:nvPr/>
        </p:nvSpPr>
        <p:spPr>
          <a:xfrm>
            <a:off x="3046686" y="3585649"/>
            <a:ext cx="6093372" cy="157410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dirty="0">
                <a:solidFill>
                  <a:srgbClr val="000000"/>
                </a:solidFill>
                <a:ea typeface="Arial"/>
                <a:cs typeface="Arial"/>
                <a:sym typeface="Arial"/>
              </a:rPr>
              <a:t>Para los</a:t>
            </a:r>
            <a:r>
              <a:rPr lang="es-ES_tradnl" sz="1800" b="0" i="0" u="none" strike="noStrike" cap="none" dirty="0">
                <a:solidFill>
                  <a:srgbClr val="000000"/>
                </a:solidFill>
                <a:latin typeface="+mn-lt"/>
                <a:ea typeface="Arial"/>
                <a:cs typeface="Arial"/>
                <a:sym typeface="Arial"/>
              </a:rPr>
              <a:t> UASC, el cierre de casos sigue los mismos principios </a:t>
            </a:r>
            <a:r>
              <a:rPr lang="es-ES_tradnl" sz="1800" dirty="0">
                <a:solidFill>
                  <a:srgbClr val="000000"/>
                </a:solidFill>
                <a:ea typeface="Arial"/>
                <a:cs typeface="Arial"/>
                <a:sym typeface="Arial"/>
              </a:rPr>
              <a:t>de la gestión de casos </a:t>
            </a:r>
            <a:r>
              <a:rPr lang="es-ES_tradnl" sz="1800" b="0" i="0" u="none" strike="noStrike" cap="none" dirty="0">
                <a:solidFill>
                  <a:srgbClr val="000000"/>
                </a:solidFill>
                <a:latin typeface="+mn-lt"/>
                <a:ea typeface="Arial"/>
                <a:cs typeface="Arial"/>
                <a:sym typeface="Arial"/>
              </a:rPr>
              <a:t>y puede enfocarse en aspectos relacionados con la (re)integración tras la reunificación familiar o la reubicación en una modalidad de acogida alternativa a largo plazo</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97"/>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a:t>Sesión de clausura</a:t>
            </a:r>
          </a:p>
        </p:txBody>
      </p:sp>
      <p:sp>
        <p:nvSpPr>
          <p:cNvPr id="4" name="Google Shape;191;p14">
            <a:extLst>
              <a:ext uri="{FF2B5EF4-FFF2-40B4-BE49-F238E27FC236}">
                <a16:creationId xmlns:a16="http://schemas.microsoft.com/office/drawing/2014/main" id="{E3A2820D-CA62-229C-E26E-3DB73B330311}"/>
              </a:ext>
            </a:extLst>
          </p:cNvPr>
          <p:cNvSpPr txBox="1"/>
          <p:nvPr/>
        </p:nvSpPr>
        <p:spPr>
          <a:xfrm>
            <a:off x="6689519" y="1410091"/>
            <a:ext cx="454476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a:t>
            </a:r>
            <a:endParaRPr lang="es-ES_tradnl" sz="2000" spc="300">
              <a:solidFill>
                <a:schemeClr val="accent2">
                  <a:lumMod val="75000"/>
                </a:schemeClr>
              </a:solidFill>
            </a:endParaRPr>
          </a:p>
        </p:txBody>
      </p:sp>
      <p:sp>
        <p:nvSpPr>
          <p:cNvPr id="5" name="Google Shape;193;p14">
            <a:extLst>
              <a:ext uri="{FF2B5EF4-FFF2-40B4-BE49-F238E27FC236}">
                <a16:creationId xmlns:a16="http://schemas.microsoft.com/office/drawing/2014/main" id="{689DB773-84D2-2664-9EA4-57CCB528C053}"/>
              </a:ext>
            </a:extLst>
          </p:cNvPr>
          <p:cNvSpPr txBox="1"/>
          <p:nvPr/>
        </p:nvSpPr>
        <p:spPr>
          <a:xfrm>
            <a:off x="7559547" y="2447772"/>
            <a:ext cx="3836068" cy="262824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Hacer un repaso de lo aprendido en esta formación</a:t>
            </a:r>
          </a:p>
          <a:p>
            <a:pPr marL="0" marR="0" lvl="0" indent="0" algn="l" rtl="0">
              <a:lnSpc>
                <a:spcPct val="107000"/>
              </a:lnSpc>
              <a:spcBef>
                <a:spcPts val="0"/>
              </a:spcBef>
              <a:spcAft>
                <a:spcPts val="0"/>
              </a:spcAft>
              <a:buClr>
                <a:srgbClr val="000000"/>
              </a:buClr>
              <a:buSzPts val="2400"/>
              <a:buFont typeface="Arial"/>
              <a:buNone/>
            </a:pPr>
            <a:endParaRPr lang="es-ES_tradnl" sz="2200"/>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Recibir comentarios sobre la formación</a:t>
            </a: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Realizar la prueba post</a:t>
            </a:r>
          </a:p>
        </p:txBody>
      </p:sp>
      <p:grpSp>
        <p:nvGrpSpPr>
          <p:cNvPr id="6" name="Google Shape;194;p14">
            <a:extLst>
              <a:ext uri="{FF2B5EF4-FFF2-40B4-BE49-F238E27FC236}">
                <a16:creationId xmlns:a16="http://schemas.microsoft.com/office/drawing/2014/main" id="{C21576C1-2578-BC26-9F04-B5B76C153F16}"/>
              </a:ext>
            </a:extLst>
          </p:cNvPr>
          <p:cNvGrpSpPr/>
          <p:nvPr/>
        </p:nvGrpSpPr>
        <p:grpSpPr>
          <a:xfrm>
            <a:off x="6689518" y="2542309"/>
            <a:ext cx="560331" cy="592814"/>
            <a:chOff x="243840" y="1676400"/>
            <a:chExt cx="701040" cy="741680"/>
          </a:xfrm>
          <a:solidFill>
            <a:schemeClr val="accent2">
              <a:lumMod val="75000"/>
            </a:schemeClr>
          </a:solidFill>
        </p:grpSpPr>
        <p:sp>
          <p:nvSpPr>
            <p:cNvPr id="7" name="Google Shape;195;p14">
              <a:extLst>
                <a:ext uri="{FF2B5EF4-FFF2-40B4-BE49-F238E27FC236}">
                  <a16:creationId xmlns:a16="http://schemas.microsoft.com/office/drawing/2014/main" id="{E7128963-9DC3-FDDE-5CD8-E0277A9922E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8" name="Google Shape;196;p14">
              <a:extLst>
                <a:ext uri="{FF2B5EF4-FFF2-40B4-BE49-F238E27FC236}">
                  <a16:creationId xmlns:a16="http://schemas.microsoft.com/office/drawing/2014/main" id="{8EB39A5D-03EC-0721-95C0-A635E9D5110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9" name="Google Shape;194;p14">
            <a:extLst>
              <a:ext uri="{FF2B5EF4-FFF2-40B4-BE49-F238E27FC236}">
                <a16:creationId xmlns:a16="http://schemas.microsoft.com/office/drawing/2014/main" id="{ABD68F1E-F62C-4B1E-26DF-2644C0FD6A45}"/>
              </a:ext>
            </a:extLst>
          </p:cNvPr>
          <p:cNvGrpSpPr/>
          <p:nvPr/>
        </p:nvGrpSpPr>
        <p:grpSpPr>
          <a:xfrm>
            <a:off x="6689518" y="3646626"/>
            <a:ext cx="560331" cy="592814"/>
            <a:chOff x="243840" y="1676400"/>
            <a:chExt cx="701040" cy="741680"/>
          </a:xfrm>
          <a:solidFill>
            <a:schemeClr val="accent2">
              <a:lumMod val="75000"/>
            </a:schemeClr>
          </a:solidFill>
        </p:grpSpPr>
        <p:sp>
          <p:nvSpPr>
            <p:cNvPr id="10" name="Google Shape;195;p14">
              <a:extLst>
                <a:ext uri="{FF2B5EF4-FFF2-40B4-BE49-F238E27FC236}">
                  <a16:creationId xmlns:a16="http://schemas.microsoft.com/office/drawing/2014/main" id="{E6C33DEF-9CD9-FEE3-7DC5-F60E201E744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1" name="Google Shape;196;p14">
              <a:extLst>
                <a:ext uri="{FF2B5EF4-FFF2-40B4-BE49-F238E27FC236}">
                  <a16:creationId xmlns:a16="http://schemas.microsoft.com/office/drawing/2014/main" id="{C4B86C20-415C-7A60-D4BE-8579C30EE9D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12" name="Google Shape;194;p14">
            <a:extLst>
              <a:ext uri="{FF2B5EF4-FFF2-40B4-BE49-F238E27FC236}">
                <a16:creationId xmlns:a16="http://schemas.microsoft.com/office/drawing/2014/main" id="{73D3B721-E2B7-0A21-C85E-E5E181FB1D09}"/>
              </a:ext>
            </a:extLst>
          </p:cNvPr>
          <p:cNvGrpSpPr/>
          <p:nvPr/>
        </p:nvGrpSpPr>
        <p:grpSpPr>
          <a:xfrm>
            <a:off x="6689518" y="4713426"/>
            <a:ext cx="560331" cy="592814"/>
            <a:chOff x="243840" y="1676400"/>
            <a:chExt cx="701040" cy="741680"/>
          </a:xfrm>
          <a:solidFill>
            <a:schemeClr val="accent2">
              <a:lumMod val="75000"/>
            </a:schemeClr>
          </a:solidFill>
        </p:grpSpPr>
        <p:sp>
          <p:nvSpPr>
            <p:cNvPr id="13" name="Google Shape;195;p14">
              <a:extLst>
                <a:ext uri="{FF2B5EF4-FFF2-40B4-BE49-F238E27FC236}">
                  <a16:creationId xmlns:a16="http://schemas.microsoft.com/office/drawing/2014/main" id="{13DF7E2E-1BB6-D050-D504-84CA60B6582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4" name="Google Shape;196;p14">
              <a:extLst>
                <a:ext uri="{FF2B5EF4-FFF2-40B4-BE49-F238E27FC236}">
                  <a16:creationId xmlns:a16="http://schemas.microsoft.com/office/drawing/2014/main" id="{C69FABA1-9270-A5CF-E8FB-9B7FBFBED85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9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Recapitulemos</a:t>
            </a:r>
            <a:endParaRPr lang="es-ES_tradnl"/>
          </a:p>
        </p:txBody>
      </p:sp>
      <p:sp>
        <p:nvSpPr>
          <p:cNvPr id="1780" name="Google Shape;1780;p98"/>
          <p:cNvSpPr txBox="1"/>
          <p:nvPr/>
        </p:nvSpPr>
        <p:spPr>
          <a:xfrm>
            <a:off x="7840745" y="3645164"/>
            <a:ext cx="351305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a:solidFill>
                  <a:schemeClr val="dk1"/>
                </a:solidFill>
                <a:latin typeface="+mn-lt"/>
                <a:ea typeface="Helvetica Neue"/>
                <a:cs typeface="Helvetica Neue"/>
                <a:sym typeface="Helvetica Neue"/>
              </a:rPr>
              <a:t>Describir las etapas en la búsqueda familiar, las acciones clave y las recomendaciones para cada momento del proceso</a:t>
            </a:r>
            <a:endParaRPr lang="es-ES_tradnl" sz="1800">
              <a:latin typeface="+mn-lt"/>
            </a:endParaRPr>
          </a:p>
        </p:txBody>
      </p:sp>
      <p:sp>
        <p:nvSpPr>
          <p:cNvPr id="1781" name="Google Shape;1781;p98"/>
          <p:cNvSpPr txBox="1"/>
          <p:nvPr/>
        </p:nvSpPr>
        <p:spPr>
          <a:xfrm>
            <a:off x="838201" y="3645164"/>
            <a:ext cx="3276716"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a:solidFill>
                  <a:schemeClr val="dk1"/>
                </a:solidFill>
                <a:latin typeface="+mn-lt"/>
                <a:ea typeface="Helvetica Neue"/>
                <a:cs typeface="Helvetica Neue"/>
                <a:sym typeface="Helvetica Neue"/>
              </a:rPr>
              <a:t>Mencionar aspectos clave y consideraciones importantes en relación con los UASC en el ciclo de gestión de casos</a:t>
            </a:r>
          </a:p>
        </p:txBody>
      </p:sp>
      <p:sp>
        <p:nvSpPr>
          <p:cNvPr id="1782" name="Google Shape;1782;p98"/>
          <p:cNvSpPr txBox="1"/>
          <p:nvPr/>
        </p:nvSpPr>
        <p:spPr>
          <a:xfrm>
            <a:off x="4591108" y="3645164"/>
            <a:ext cx="2843361"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a:solidFill>
                  <a:schemeClr val="dk1"/>
                </a:solidFill>
                <a:latin typeface="+mn-lt"/>
                <a:ea typeface="Helvetica Neue"/>
                <a:cs typeface="Helvetica Neue"/>
                <a:sym typeface="Helvetica Neue"/>
              </a:rPr>
              <a:t>Explicar por qué pueden ser necesarios cuidados alternativos en las crisis humanitarias y qué modalidades de acogida son las más adecuadas</a:t>
            </a:r>
            <a:endParaRPr lang="es-ES_tradnl" sz="1800">
              <a:latin typeface="+mn-lt"/>
            </a:endParaRPr>
          </a:p>
        </p:txBody>
      </p:sp>
      <p:grpSp>
        <p:nvGrpSpPr>
          <p:cNvPr id="2" name="Google Shape;293;p5">
            <a:extLst>
              <a:ext uri="{FF2B5EF4-FFF2-40B4-BE49-F238E27FC236}">
                <a16:creationId xmlns:a16="http://schemas.microsoft.com/office/drawing/2014/main" id="{CEF16822-F961-9066-A43B-E06F8B8FFE9F}"/>
              </a:ext>
            </a:extLst>
          </p:cNvPr>
          <p:cNvGrpSpPr/>
          <p:nvPr/>
        </p:nvGrpSpPr>
        <p:grpSpPr>
          <a:xfrm>
            <a:off x="1880627" y="1908313"/>
            <a:ext cx="1408652" cy="1293811"/>
            <a:chOff x="6878053" y="1156317"/>
            <a:chExt cx="1431178" cy="1039513"/>
          </a:xfrm>
          <a:solidFill>
            <a:schemeClr val="accent2">
              <a:lumMod val="75000"/>
            </a:schemeClr>
          </a:solidFill>
        </p:grpSpPr>
        <p:grpSp>
          <p:nvGrpSpPr>
            <p:cNvPr id="3" name="Google Shape;294;p5">
              <a:extLst>
                <a:ext uri="{FF2B5EF4-FFF2-40B4-BE49-F238E27FC236}">
                  <a16:creationId xmlns:a16="http://schemas.microsoft.com/office/drawing/2014/main" id="{E9F29624-ECEE-5156-B394-D4F9E020FC5A}"/>
                </a:ext>
              </a:extLst>
            </p:cNvPr>
            <p:cNvGrpSpPr/>
            <p:nvPr/>
          </p:nvGrpSpPr>
          <p:grpSpPr>
            <a:xfrm>
              <a:off x="7672978" y="1156317"/>
              <a:ext cx="412941" cy="436880"/>
              <a:chOff x="243840" y="1676400"/>
              <a:chExt cx="701040" cy="741680"/>
            </a:xfrm>
            <a:grpFill/>
          </p:grpSpPr>
          <p:sp>
            <p:nvSpPr>
              <p:cNvPr id="6" name="Google Shape;295;p5">
                <a:extLst>
                  <a:ext uri="{FF2B5EF4-FFF2-40B4-BE49-F238E27FC236}">
                    <a16:creationId xmlns:a16="http://schemas.microsoft.com/office/drawing/2014/main" id="{E806744A-E0C5-B057-BC0D-4018C442573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7" name="Google Shape;296;p5">
                <a:extLst>
                  <a:ext uri="{FF2B5EF4-FFF2-40B4-BE49-F238E27FC236}">
                    <a16:creationId xmlns:a16="http://schemas.microsoft.com/office/drawing/2014/main" id="{C3149FD2-77A9-A5DA-AD9C-FDEFEF0FE2C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
          <p:nvSpPr>
            <p:cNvPr id="4" name="Google Shape;297;p5">
              <a:extLst>
                <a:ext uri="{FF2B5EF4-FFF2-40B4-BE49-F238E27FC236}">
                  <a16:creationId xmlns:a16="http://schemas.microsoft.com/office/drawing/2014/main" id="{7EB8ED8F-6F90-C7BB-E46F-AF1DA9901AD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5" name="Google Shape;298;p5">
              <a:extLst>
                <a:ext uri="{FF2B5EF4-FFF2-40B4-BE49-F238E27FC236}">
                  <a16:creationId xmlns:a16="http://schemas.microsoft.com/office/drawing/2014/main" id="{2B9C9F6D-C3A8-C59A-37A1-8C63F6F54D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grpSp>
        <p:nvGrpSpPr>
          <p:cNvPr id="8" name="Google Shape;293;p5">
            <a:extLst>
              <a:ext uri="{FF2B5EF4-FFF2-40B4-BE49-F238E27FC236}">
                <a16:creationId xmlns:a16="http://schemas.microsoft.com/office/drawing/2014/main" id="{7512CC73-876F-8601-F9E1-70D54ADADC62}"/>
              </a:ext>
            </a:extLst>
          </p:cNvPr>
          <p:cNvGrpSpPr/>
          <p:nvPr/>
        </p:nvGrpSpPr>
        <p:grpSpPr>
          <a:xfrm>
            <a:off x="5273505" y="1908313"/>
            <a:ext cx="1408652" cy="1293811"/>
            <a:chOff x="6878053" y="1156317"/>
            <a:chExt cx="1431178" cy="1039513"/>
          </a:xfrm>
          <a:solidFill>
            <a:schemeClr val="accent2">
              <a:lumMod val="75000"/>
            </a:schemeClr>
          </a:solidFill>
        </p:grpSpPr>
        <p:grpSp>
          <p:nvGrpSpPr>
            <p:cNvPr id="9" name="Google Shape;294;p5">
              <a:extLst>
                <a:ext uri="{FF2B5EF4-FFF2-40B4-BE49-F238E27FC236}">
                  <a16:creationId xmlns:a16="http://schemas.microsoft.com/office/drawing/2014/main" id="{BF47ACDA-AC23-201B-3FAF-BBD9BEF96A4A}"/>
                </a:ext>
              </a:extLst>
            </p:cNvPr>
            <p:cNvGrpSpPr/>
            <p:nvPr/>
          </p:nvGrpSpPr>
          <p:grpSpPr>
            <a:xfrm>
              <a:off x="7672978" y="1156317"/>
              <a:ext cx="412941" cy="436880"/>
              <a:chOff x="243840" y="1676400"/>
              <a:chExt cx="701040" cy="741680"/>
            </a:xfrm>
            <a:grpFill/>
          </p:grpSpPr>
          <p:sp>
            <p:nvSpPr>
              <p:cNvPr id="12" name="Google Shape;295;p5">
                <a:extLst>
                  <a:ext uri="{FF2B5EF4-FFF2-40B4-BE49-F238E27FC236}">
                    <a16:creationId xmlns:a16="http://schemas.microsoft.com/office/drawing/2014/main" id="{7D38256C-3DA0-204C-008B-51F85F3E804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13" name="Google Shape;296;p5">
                <a:extLst>
                  <a:ext uri="{FF2B5EF4-FFF2-40B4-BE49-F238E27FC236}">
                    <a16:creationId xmlns:a16="http://schemas.microsoft.com/office/drawing/2014/main" id="{C63D2A90-C1C8-8F35-0FFB-53FC04F3765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
          <p:nvSpPr>
            <p:cNvPr id="10" name="Google Shape;297;p5">
              <a:extLst>
                <a:ext uri="{FF2B5EF4-FFF2-40B4-BE49-F238E27FC236}">
                  <a16:creationId xmlns:a16="http://schemas.microsoft.com/office/drawing/2014/main" id="{C585646A-2000-CE9B-B33D-477E4277489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11" name="Google Shape;298;p5">
              <a:extLst>
                <a:ext uri="{FF2B5EF4-FFF2-40B4-BE49-F238E27FC236}">
                  <a16:creationId xmlns:a16="http://schemas.microsoft.com/office/drawing/2014/main" id="{8593B114-8222-12B2-8983-E357997C570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grpSp>
        <p:nvGrpSpPr>
          <p:cNvPr id="14" name="Google Shape;293;p5">
            <a:extLst>
              <a:ext uri="{FF2B5EF4-FFF2-40B4-BE49-F238E27FC236}">
                <a16:creationId xmlns:a16="http://schemas.microsoft.com/office/drawing/2014/main" id="{B18FD083-E0AF-487F-CDE9-1B2F31566477}"/>
              </a:ext>
            </a:extLst>
          </p:cNvPr>
          <p:cNvGrpSpPr/>
          <p:nvPr/>
        </p:nvGrpSpPr>
        <p:grpSpPr>
          <a:xfrm>
            <a:off x="8613546" y="1908313"/>
            <a:ext cx="1408652" cy="1293811"/>
            <a:chOff x="6878053" y="1156317"/>
            <a:chExt cx="1431178" cy="1039513"/>
          </a:xfrm>
          <a:solidFill>
            <a:schemeClr val="accent2">
              <a:lumMod val="75000"/>
            </a:schemeClr>
          </a:solidFill>
        </p:grpSpPr>
        <p:grpSp>
          <p:nvGrpSpPr>
            <p:cNvPr id="15" name="Google Shape;294;p5">
              <a:extLst>
                <a:ext uri="{FF2B5EF4-FFF2-40B4-BE49-F238E27FC236}">
                  <a16:creationId xmlns:a16="http://schemas.microsoft.com/office/drawing/2014/main" id="{27FA0544-6AAB-9EB5-E3F9-64E6D46D778F}"/>
                </a:ext>
              </a:extLst>
            </p:cNvPr>
            <p:cNvGrpSpPr/>
            <p:nvPr/>
          </p:nvGrpSpPr>
          <p:grpSpPr>
            <a:xfrm>
              <a:off x="7672978" y="1156317"/>
              <a:ext cx="412941" cy="436880"/>
              <a:chOff x="243840" y="1676400"/>
              <a:chExt cx="701040" cy="741680"/>
            </a:xfrm>
            <a:grpFill/>
          </p:grpSpPr>
          <p:sp>
            <p:nvSpPr>
              <p:cNvPr id="18" name="Google Shape;295;p5">
                <a:extLst>
                  <a:ext uri="{FF2B5EF4-FFF2-40B4-BE49-F238E27FC236}">
                    <a16:creationId xmlns:a16="http://schemas.microsoft.com/office/drawing/2014/main" id="{AD499AC7-3FA1-4AAF-6308-DC7B4AE95A5E}"/>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19" name="Google Shape;296;p5">
                <a:extLst>
                  <a:ext uri="{FF2B5EF4-FFF2-40B4-BE49-F238E27FC236}">
                    <a16:creationId xmlns:a16="http://schemas.microsoft.com/office/drawing/2014/main" id="{78C70D30-EECC-023C-B98F-1DC4B85CD11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
          <p:nvSpPr>
            <p:cNvPr id="16" name="Google Shape;297;p5">
              <a:extLst>
                <a:ext uri="{FF2B5EF4-FFF2-40B4-BE49-F238E27FC236}">
                  <a16:creationId xmlns:a16="http://schemas.microsoft.com/office/drawing/2014/main" id="{F99DECB5-04AA-D18E-0149-6BD7684E1B2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17" name="Google Shape;298;p5">
              <a:extLst>
                <a:ext uri="{FF2B5EF4-FFF2-40B4-BE49-F238E27FC236}">
                  <a16:creationId xmlns:a16="http://schemas.microsoft.com/office/drawing/2014/main" id="{A0076B51-39D2-2718-5EB7-C3732F5298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p9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Fin del módulo 2</a:t>
            </a:r>
          </a:p>
        </p:txBody>
      </p:sp>
      <p:sp>
        <p:nvSpPr>
          <p:cNvPr id="2" name="Speech Bubble: Rectangle with Corners Rounded 1">
            <a:extLst>
              <a:ext uri="{FF2B5EF4-FFF2-40B4-BE49-F238E27FC236}">
                <a16:creationId xmlns:a16="http://schemas.microsoft.com/office/drawing/2014/main" id="{916B89FC-55A5-ABB2-C5C0-9C306028FCCF}"/>
              </a:ext>
            </a:extLst>
          </p:cNvPr>
          <p:cNvSpPr/>
          <p:nvPr/>
        </p:nvSpPr>
        <p:spPr>
          <a:xfrm>
            <a:off x="838200" y="2182283"/>
            <a:ext cx="3011003" cy="2493433"/>
          </a:xfrm>
          <a:prstGeom prst="wedgeRoundRectCallout">
            <a:avLst>
              <a:gd name="adj1" fmla="val -9127"/>
              <a:gd name="adj2" fmla="val 6957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a:solidFill>
                  <a:schemeClr val="tx1"/>
                </a:solidFill>
                <a:latin typeface="Arial" panose="020B0604020202020204" pitchFamily="34" charset="0"/>
                <a:cs typeface="Arial" panose="020B0604020202020204" pitchFamily="34" charset="0"/>
              </a:rPr>
              <a:t>Reflexión sobre lo que hemos aprendido hoy</a:t>
            </a:r>
          </a:p>
        </p:txBody>
      </p:sp>
      <p:sp>
        <p:nvSpPr>
          <p:cNvPr id="3" name="Speech Bubble: Rectangle with Corners Rounded 2">
            <a:extLst>
              <a:ext uri="{FF2B5EF4-FFF2-40B4-BE49-F238E27FC236}">
                <a16:creationId xmlns:a16="http://schemas.microsoft.com/office/drawing/2014/main" id="{1EC83E4E-B09D-2FA7-758C-951C5962356D}"/>
              </a:ext>
            </a:extLst>
          </p:cNvPr>
          <p:cNvSpPr/>
          <p:nvPr/>
        </p:nvSpPr>
        <p:spPr>
          <a:xfrm>
            <a:off x="4590498" y="2182283"/>
            <a:ext cx="3011003" cy="2493433"/>
          </a:xfrm>
          <a:prstGeom prst="wedgeRoundRectCallout">
            <a:avLst>
              <a:gd name="adj1" fmla="val 237"/>
              <a:gd name="adj2" fmla="val 6768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a:solidFill>
                  <a:schemeClr val="tx1"/>
                </a:solidFill>
                <a:latin typeface="Arial" panose="020B0604020202020204" pitchFamily="34" charset="0"/>
                <a:cs typeface="Arial" panose="020B0604020202020204" pitchFamily="34" charset="0"/>
              </a:rPr>
              <a:t>Próximos pasos</a:t>
            </a:r>
          </a:p>
        </p:txBody>
      </p:sp>
      <p:sp>
        <p:nvSpPr>
          <p:cNvPr id="4" name="Speech Bubble: Rectangle with Corners Rounded 3">
            <a:extLst>
              <a:ext uri="{FF2B5EF4-FFF2-40B4-BE49-F238E27FC236}">
                <a16:creationId xmlns:a16="http://schemas.microsoft.com/office/drawing/2014/main" id="{3D2DEC5B-2FA2-1E19-44FB-D0BFFBC5306F}"/>
              </a:ext>
            </a:extLst>
          </p:cNvPr>
          <p:cNvSpPr/>
          <p:nvPr/>
        </p:nvSpPr>
        <p:spPr>
          <a:xfrm>
            <a:off x="8342797" y="2182283"/>
            <a:ext cx="3011003" cy="2493433"/>
          </a:xfrm>
          <a:prstGeom prst="wedgeRoundRectCallout">
            <a:avLst>
              <a:gd name="adj1" fmla="val 237"/>
              <a:gd name="adj2" fmla="val 6768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a:solidFill>
                  <a:schemeClr val="tx1"/>
                </a:solidFill>
                <a:latin typeface="Arial" panose="020B0604020202020204" pitchFamily="34" charset="0"/>
                <a:cs typeface="Arial" panose="020B0604020202020204" pitchFamily="34" charset="0"/>
              </a:rPr>
              <a:t>Cierre</a:t>
            </a:r>
          </a:p>
        </p:txBody>
      </p:sp>
      <p:grpSp>
        <p:nvGrpSpPr>
          <p:cNvPr id="5" name="Group 4">
            <a:extLst>
              <a:ext uri="{FF2B5EF4-FFF2-40B4-BE49-F238E27FC236}">
                <a16:creationId xmlns:a16="http://schemas.microsoft.com/office/drawing/2014/main" id="{A01CF7B9-D0E4-704A-F974-19B2A2331FF8}"/>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831A4ECB-11AB-D586-6B3C-A3A757C5DAB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 name="Group 6">
              <a:extLst>
                <a:ext uri="{FF2B5EF4-FFF2-40B4-BE49-F238E27FC236}">
                  <a16:creationId xmlns:a16="http://schemas.microsoft.com/office/drawing/2014/main" id="{58C3EBFA-71DF-5C20-638B-FE63C5D9588C}"/>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7B6764E5-9C45-0B06-5324-E784F6885332}"/>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108</a:t>
                </a:r>
              </a:p>
            </p:txBody>
          </p:sp>
          <p:sp>
            <p:nvSpPr>
              <p:cNvPr id="12" name="Rectangle 11">
                <a:extLst>
                  <a:ext uri="{FF2B5EF4-FFF2-40B4-BE49-F238E27FC236}">
                    <a16:creationId xmlns:a16="http://schemas.microsoft.com/office/drawing/2014/main" id="{868AD710-876F-062A-531A-13A26E4396DF}"/>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 name="Group 7">
              <a:extLst>
                <a:ext uri="{FF2B5EF4-FFF2-40B4-BE49-F238E27FC236}">
                  <a16:creationId xmlns:a16="http://schemas.microsoft.com/office/drawing/2014/main" id="{44D66EF0-2C1D-B01E-47C4-298B0F0A7E0E}"/>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6612468E-C65E-1344-9585-79070EA08CA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D553BB54-03A1-2E00-0B0A-BB335DC4E4B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10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Cuestionario post-</a:t>
            </a:r>
          </a:p>
        </p:txBody>
      </p:sp>
      <p:sp>
        <p:nvSpPr>
          <p:cNvPr id="10" name="Google Shape;114;p9">
            <a:extLst>
              <a:ext uri="{FF2B5EF4-FFF2-40B4-BE49-F238E27FC236}">
                <a16:creationId xmlns:a16="http://schemas.microsoft.com/office/drawing/2014/main" id="{0DB8517D-07C2-E438-3553-0CB25ECE72A5}"/>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243E57BB-BAC0-0A42-AD50-30413B781A20}"/>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E5677D99-8274-79C3-CFEE-EB7085B4CFDC}"/>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ABAEA6E0-ECD6-DD4A-E331-474324BD51FA}"/>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BF05DFA9-157D-B907-B81C-846DF5FFF71A}"/>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F465FE5E-DE7F-6BA9-19F2-2265820F00F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 name="Group 21">
            <a:extLst>
              <a:ext uri="{FF2B5EF4-FFF2-40B4-BE49-F238E27FC236}">
                <a16:creationId xmlns:a16="http://schemas.microsoft.com/office/drawing/2014/main" id="{0E251AD5-B607-6303-541C-F0C3DDE7C12E}"/>
              </a:ext>
            </a:extLst>
          </p:cNvPr>
          <p:cNvGrpSpPr/>
          <p:nvPr/>
        </p:nvGrpSpPr>
        <p:grpSpPr>
          <a:xfrm>
            <a:off x="4793529" y="2151606"/>
            <a:ext cx="2604941" cy="3343658"/>
            <a:chOff x="8504764" y="2532606"/>
            <a:chExt cx="716877" cy="920171"/>
          </a:xfrm>
        </p:grpSpPr>
        <p:sp>
          <p:nvSpPr>
            <p:cNvPr id="17" name="Rectangle 16">
              <a:extLst>
                <a:ext uri="{FF2B5EF4-FFF2-40B4-BE49-F238E27FC236}">
                  <a16:creationId xmlns:a16="http://schemas.microsoft.com/office/drawing/2014/main" id="{669CCF91-3627-30B6-B5CF-096D627E60E4}"/>
                </a:ext>
              </a:extLst>
            </p:cNvPr>
            <p:cNvSpPr/>
            <p:nvPr/>
          </p:nvSpPr>
          <p:spPr>
            <a:xfrm>
              <a:off x="8504764" y="2532606"/>
              <a:ext cx="716877" cy="9201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p:txBody>
        </p:sp>
        <p:grpSp>
          <p:nvGrpSpPr>
            <p:cNvPr id="18" name="Group 17">
              <a:extLst>
                <a:ext uri="{FF2B5EF4-FFF2-40B4-BE49-F238E27FC236}">
                  <a16:creationId xmlns:a16="http://schemas.microsoft.com/office/drawing/2014/main" id="{9B4E1217-BD42-C911-C70C-B7710B20E58A}"/>
                </a:ext>
              </a:extLst>
            </p:cNvPr>
            <p:cNvGrpSpPr/>
            <p:nvPr/>
          </p:nvGrpSpPr>
          <p:grpSpPr>
            <a:xfrm rot="1586735">
              <a:off x="8665155" y="2997194"/>
              <a:ext cx="111466" cy="388301"/>
              <a:chOff x="2121760" y="2323613"/>
              <a:chExt cx="200377" cy="825212"/>
            </a:xfrm>
            <a:solidFill>
              <a:schemeClr val="bg1"/>
            </a:solidFill>
          </p:grpSpPr>
          <p:sp>
            <p:nvSpPr>
              <p:cNvPr id="19" name="Isosceles Triangle 18">
                <a:extLst>
                  <a:ext uri="{FF2B5EF4-FFF2-40B4-BE49-F238E27FC236}">
                    <a16:creationId xmlns:a16="http://schemas.microsoft.com/office/drawing/2014/main" id="{F5843357-2FE9-DFDA-F029-512C76C9660F}"/>
                  </a:ext>
                </a:extLst>
              </p:cNvPr>
              <p:cNvSpPr/>
              <p:nvPr/>
            </p:nvSpPr>
            <p:spPr>
              <a:xfrm>
                <a:off x="2121760" y="2323613"/>
                <a:ext cx="200377" cy="1727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angle 19">
                <a:extLst>
                  <a:ext uri="{FF2B5EF4-FFF2-40B4-BE49-F238E27FC236}">
                    <a16:creationId xmlns:a16="http://schemas.microsoft.com/office/drawing/2014/main" id="{D30791D2-6F25-BA56-57F4-F1616E0EB3B8}"/>
                  </a:ext>
                </a:extLst>
              </p:cNvPr>
              <p:cNvSpPr/>
              <p:nvPr/>
            </p:nvSpPr>
            <p:spPr>
              <a:xfrm>
                <a:off x="2121760" y="2496166"/>
                <a:ext cx="200377" cy="6526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1" name="Rectangle: Rounded Corners 20">
              <a:extLst>
                <a:ext uri="{FF2B5EF4-FFF2-40B4-BE49-F238E27FC236}">
                  <a16:creationId xmlns:a16="http://schemas.microsoft.com/office/drawing/2014/main" id="{21A64455-8A15-798E-6132-874CD6A2C846}"/>
                </a:ext>
              </a:extLst>
            </p:cNvPr>
            <p:cNvSpPr/>
            <p:nvPr/>
          </p:nvSpPr>
          <p:spPr>
            <a:xfrm>
              <a:off x="8626138" y="2662418"/>
              <a:ext cx="491439" cy="2370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23"/>
        <p:cNvGrpSpPr/>
        <p:nvPr/>
      </p:nvGrpSpPr>
      <p:grpSpPr>
        <a:xfrm>
          <a:off x="0" y="0"/>
          <a:ext cx="0" cy="0"/>
          <a:chOff x="0" y="0"/>
          <a:chExt cx="0" cy="0"/>
        </a:xfrm>
      </p:grpSpPr>
      <p:sp>
        <p:nvSpPr>
          <p:cNvPr id="6" name="Title 72">
            <a:extLst>
              <a:ext uri="{FF2B5EF4-FFF2-40B4-BE49-F238E27FC236}">
                <a16:creationId xmlns:a16="http://schemas.microsoft.com/office/drawing/2014/main" id="{77E9D5D9-7AEA-DADB-9E23-8FD9090989A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74801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highlight>
                  <a:srgbClr val="FFFF00"/>
                </a:highlight>
              </a:rPr>
              <a:t>¿Dónde y cómo podemos identificar a los UASC?</a:t>
            </a:r>
          </a:p>
        </p:txBody>
      </p:sp>
      <p:grpSp>
        <p:nvGrpSpPr>
          <p:cNvPr id="2" name="Google Shape;387;p9">
            <a:extLst>
              <a:ext uri="{FF2B5EF4-FFF2-40B4-BE49-F238E27FC236}">
                <a16:creationId xmlns:a16="http://schemas.microsoft.com/office/drawing/2014/main" id="{70E904F4-9FB3-9760-96D5-7EA0A0D077C6}"/>
              </a:ext>
            </a:extLst>
          </p:cNvPr>
          <p:cNvGrpSpPr/>
          <p:nvPr/>
        </p:nvGrpSpPr>
        <p:grpSpPr>
          <a:xfrm>
            <a:off x="1415118" y="1483041"/>
            <a:ext cx="902014" cy="1381401"/>
            <a:chOff x="697842" y="3315817"/>
            <a:chExt cx="514964" cy="822818"/>
          </a:xfrm>
        </p:grpSpPr>
        <p:sp>
          <p:nvSpPr>
            <p:cNvPr id="3" name="Google Shape;388;p9">
              <a:extLst>
                <a:ext uri="{FF2B5EF4-FFF2-40B4-BE49-F238E27FC236}">
                  <a16:creationId xmlns:a16="http://schemas.microsoft.com/office/drawing/2014/main" id="{42E50ABC-C3F4-B71C-0127-B6A488B1635F}"/>
                </a:ext>
              </a:extLst>
            </p:cNvPr>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 name="Google Shape;389;p9">
              <a:extLst>
                <a:ext uri="{FF2B5EF4-FFF2-40B4-BE49-F238E27FC236}">
                  <a16:creationId xmlns:a16="http://schemas.microsoft.com/office/drawing/2014/main" id="{5B000398-C3D5-02FB-58C7-79D5E80722D5}"/>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5" name="Google Shape;390;p9">
              <a:extLst>
                <a:ext uri="{FF2B5EF4-FFF2-40B4-BE49-F238E27FC236}">
                  <a16:creationId xmlns:a16="http://schemas.microsoft.com/office/drawing/2014/main" id="{10514E00-2AA4-1ACB-87E5-B75A22019F0C}"/>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1" i="0" u="none" strike="noStrike" cap="none">
                <a:solidFill>
                  <a:srgbClr val="FFFFFF"/>
                </a:solidFill>
                <a:latin typeface="Arial"/>
                <a:ea typeface="Arial"/>
                <a:cs typeface="Arial"/>
                <a:sym typeface="Arial"/>
              </a:endParaRPr>
            </a:p>
          </p:txBody>
        </p:sp>
      </p:grpSp>
      <p:grpSp>
        <p:nvGrpSpPr>
          <p:cNvPr id="8" name="Group 7">
            <a:extLst>
              <a:ext uri="{FF2B5EF4-FFF2-40B4-BE49-F238E27FC236}">
                <a16:creationId xmlns:a16="http://schemas.microsoft.com/office/drawing/2014/main" id="{08C73FC7-A30A-7344-D54B-947E661BF842}"/>
              </a:ext>
            </a:extLst>
          </p:cNvPr>
          <p:cNvGrpSpPr/>
          <p:nvPr/>
        </p:nvGrpSpPr>
        <p:grpSpPr>
          <a:xfrm>
            <a:off x="4360132" y="1486003"/>
            <a:ext cx="1501790" cy="1378437"/>
            <a:chOff x="6955476" y="4970817"/>
            <a:chExt cx="500332" cy="459236"/>
          </a:xfrm>
          <a:solidFill>
            <a:schemeClr val="accent2">
              <a:lumMod val="75000"/>
            </a:schemeClr>
          </a:solidFill>
        </p:grpSpPr>
        <p:sp>
          <p:nvSpPr>
            <p:cNvPr id="6" name="Trapezoid 5">
              <a:extLst>
                <a:ext uri="{FF2B5EF4-FFF2-40B4-BE49-F238E27FC236}">
                  <a16:creationId xmlns:a16="http://schemas.microsoft.com/office/drawing/2014/main" id="{40FBAF0E-F57F-9574-AF05-8B7B163EE5F3}"/>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7EB3CBC5-BF77-7E28-D83F-2E752BA0E7ED}"/>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3" name="Group 22">
            <a:extLst>
              <a:ext uri="{FF2B5EF4-FFF2-40B4-BE49-F238E27FC236}">
                <a16:creationId xmlns:a16="http://schemas.microsoft.com/office/drawing/2014/main" id="{6AAE5DD5-F350-CC1E-4636-E83926AC79EE}"/>
              </a:ext>
            </a:extLst>
          </p:cNvPr>
          <p:cNvGrpSpPr/>
          <p:nvPr/>
        </p:nvGrpSpPr>
        <p:grpSpPr>
          <a:xfrm>
            <a:off x="7442397" y="1219837"/>
            <a:ext cx="1990528" cy="1757386"/>
            <a:chOff x="8763625" y="1836970"/>
            <a:chExt cx="1969916" cy="1739188"/>
          </a:xfrm>
          <a:solidFill>
            <a:schemeClr val="accent2">
              <a:lumMod val="75000"/>
            </a:schemeClr>
          </a:solidFill>
        </p:grpSpPr>
        <p:grpSp>
          <p:nvGrpSpPr>
            <p:cNvPr id="10" name="Group 9">
              <a:extLst>
                <a:ext uri="{FF2B5EF4-FFF2-40B4-BE49-F238E27FC236}">
                  <a16:creationId xmlns:a16="http://schemas.microsoft.com/office/drawing/2014/main" id="{F66FF9A8-4CCB-91CB-E5A1-4424E0343830}"/>
                </a:ext>
              </a:extLst>
            </p:cNvPr>
            <p:cNvGrpSpPr/>
            <p:nvPr/>
          </p:nvGrpSpPr>
          <p:grpSpPr>
            <a:xfrm>
              <a:off x="8763625" y="2497555"/>
              <a:ext cx="803050" cy="737089"/>
              <a:chOff x="6376458" y="4851543"/>
              <a:chExt cx="774687" cy="711057"/>
            </a:xfrm>
            <a:grpFill/>
          </p:grpSpPr>
          <p:sp>
            <p:nvSpPr>
              <p:cNvPr id="17" name="Trapezoid 16">
                <a:extLst>
                  <a:ext uri="{FF2B5EF4-FFF2-40B4-BE49-F238E27FC236}">
                    <a16:creationId xmlns:a16="http://schemas.microsoft.com/office/drawing/2014/main" id="{78FB467C-6BEB-AE04-9594-5E9B3795C346}"/>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17">
                <a:extLst>
                  <a:ext uri="{FF2B5EF4-FFF2-40B4-BE49-F238E27FC236}">
                    <a16:creationId xmlns:a16="http://schemas.microsoft.com/office/drawing/2014/main" id="{AF747017-0BF4-BD8B-1D3C-482AFAD0BFA0}"/>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15">
              <a:extLst>
                <a:ext uri="{FF2B5EF4-FFF2-40B4-BE49-F238E27FC236}">
                  <a16:creationId xmlns:a16="http://schemas.microsoft.com/office/drawing/2014/main" id="{E2CCC00F-9DC4-C675-A246-1EA37045D69A}"/>
                </a:ext>
              </a:extLst>
            </p:cNvPr>
            <p:cNvSpPr/>
            <p:nvPr/>
          </p:nvSpPr>
          <p:spPr>
            <a:xfrm>
              <a:off x="10068668" y="2154897"/>
              <a:ext cx="327130" cy="5314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EDB84C96-435F-3EDE-E945-0DD659109E7C}"/>
                </a:ext>
              </a:extLst>
            </p:cNvPr>
            <p:cNvSpPr/>
            <p:nvPr/>
          </p:nvSpPr>
          <p:spPr>
            <a:xfrm>
              <a:off x="9899527" y="2929078"/>
              <a:ext cx="661638" cy="6470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angle 18">
              <a:extLst>
                <a:ext uri="{FF2B5EF4-FFF2-40B4-BE49-F238E27FC236}">
                  <a16:creationId xmlns:a16="http://schemas.microsoft.com/office/drawing/2014/main" id="{88BADDCC-9B1A-6201-D730-EF649F118D95}"/>
                </a:ext>
              </a:extLst>
            </p:cNvPr>
            <p:cNvSpPr/>
            <p:nvPr/>
          </p:nvSpPr>
          <p:spPr>
            <a:xfrm>
              <a:off x="9730922" y="2325816"/>
              <a:ext cx="1002619" cy="3604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rapezoid 19">
              <a:extLst>
                <a:ext uri="{FF2B5EF4-FFF2-40B4-BE49-F238E27FC236}">
                  <a16:creationId xmlns:a16="http://schemas.microsoft.com/office/drawing/2014/main" id="{785A1CF6-AD91-A858-4A25-EAB288E9B2AA}"/>
                </a:ext>
              </a:extLst>
            </p:cNvPr>
            <p:cNvSpPr/>
            <p:nvPr/>
          </p:nvSpPr>
          <p:spPr>
            <a:xfrm>
              <a:off x="10068667" y="1836970"/>
              <a:ext cx="327131" cy="360493"/>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angle 21">
              <a:extLst>
                <a:ext uri="{FF2B5EF4-FFF2-40B4-BE49-F238E27FC236}">
                  <a16:creationId xmlns:a16="http://schemas.microsoft.com/office/drawing/2014/main" id="{EA885E89-A482-B608-CFA6-652B6829E754}"/>
                </a:ext>
              </a:extLst>
            </p:cNvPr>
            <p:cNvSpPr/>
            <p:nvPr/>
          </p:nvSpPr>
          <p:spPr>
            <a:xfrm>
              <a:off x="10071903" y="3188570"/>
              <a:ext cx="323895" cy="3875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4" name="Google Shape;425;p11">
            <a:extLst>
              <a:ext uri="{FF2B5EF4-FFF2-40B4-BE49-F238E27FC236}">
                <a16:creationId xmlns:a16="http://schemas.microsoft.com/office/drawing/2014/main" id="{049E9E46-F506-BAEB-4F35-71465A8F6EA1}"/>
              </a:ext>
            </a:extLst>
          </p:cNvPr>
          <p:cNvSpPr txBox="1"/>
          <p:nvPr/>
        </p:nvSpPr>
        <p:spPr>
          <a:xfrm>
            <a:off x="893520" y="3199095"/>
            <a:ext cx="2114184"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s-ES_tradnl" sz="1800" i="0" u="none" strike="noStrike" cap="none">
                <a:solidFill>
                  <a:schemeClr val="tx1"/>
                </a:solidFill>
                <a:latin typeface="+mn-lt"/>
                <a:ea typeface="Helvetica Neue"/>
                <a:cs typeface="Helvetica Neue"/>
                <a:sym typeface="Helvetica Neue"/>
              </a:rPr>
              <a:t>Solo/a o en grupo, con o sin supervisión</a:t>
            </a:r>
            <a:r>
              <a:rPr lang="es-ES_tradnl" sz="1800">
                <a:solidFill>
                  <a:schemeClr val="tx1"/>
                </a:solidFill>
                <a:latin typeface="+mn-lt"/>
                <a:ea typeface="Helvetica Neue"/>
                <a:cs typeface="Helvetica Neue"/>
                <a:sym typeface="Helvetica Neue"/>
              </a:rPr>
              <a:t> y/o </a:t>
            </a:r>
            <a:r>
              <a:rPr lang="es-ES_tradnl" sz="1800" i="0" u="none" strike="noStrike" cap="none">
                <a:solidFill>
                  <a:schemeClr val="tx1"/>
                </a:solidFill>
                <a:latin typeface="+mn-lt"/>
                <a:ea typeface="Helvetica Neue"/>
                <a:cs typeface="Helvetica Neue"/>
                <a:sym typeface="Helvetica Neue"/>
              </a:rPr>
              <a:t>apoyo</a:t>
            </a:r>
          </a:p>
        </p:txBody>
      </p:sp>
      <p:sp>
        <p:nvSpPr>
          <p:cNvPr id="25" name="Google Shape;425;p11">
            <a:extLst>
              <a:ext uri="{FF2B5EF4-FFF2-40B4-BE49-F238E27FC236}">
                <a16:creationId xmlns:a16="http://schemas.microsoft.com/office/drawing/2014/main" id="{FC04008A-606D-1F92-D3F6-C1B50B396540}"/>
              </a:ext>
            </a:extLst>
          </p:cNvPr>
          <p:cNvSpPr txBox="1"/>
          <p:nvPr/>
        </p:nvSpPr>
        <p:spPr>
          <a:xfrm>
            <a:off x="3455745" y="3199095"/>
            <a:ext cx="3194782" cy="31392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s-ES_tradnl" sz="1800" i="0" u="none" strike="noStrike" cap="none">
                <a:solidFill>
                  <a:schemeClr val="tx1"/>
                </a:solidFill>
                <a:latin typeface="+mn-lt"/>
                <a:ea typeface="Helvetica Neue"/>
                <a:cs typeface="Helvetica Neue"/>
                <a:sym typeface="Helvetica Neue"/>
              </a:rPr>
              <a:t>En modalidad de acogida alternativa formal o informal y/o espontánea: acogida familiar o por familiares, acogida en familia de acogida, hogares de grupos pequeños, régimen de vida independiente supervisada, hogares encabezados por menores y cuidado residencial</a:t>
            </a:r>
          </a:p>
        </p:txBody>
      </p:sp>
      <p:sp>
        <p:nvSpPr>
          <p:cNvPr id="26" name="Google Shape;425;p11">
            <a:extLst>
              <a:ext uri="{FF2B5EF4-FFF2-40B4-BE49-F238E27FC236}">
                <a16:creationId xmlns:a16="http://schemas.microsoft.com/office/drawing/2014/main" id="{FA7DCC18-B868-854C-19F8-17BFF05EE6B9}"/>
              </a:ext>
            </a:extLst>
          </p:cNvPr>
          <p:cNvSpPr txBox="1"/>
          <p:nvPr/>
        </p:nvSpPr>
        <p:spPr>
          <a:xfrm>
            <a:off x="7098568" y="3258135"/>
            <a:ext cx="4394932" cy="286228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rgbClr val="6F3963"/>
              </a:buClr>
              <a:buSzPts val="2400"/>
            </a:pPr>
            <a:r>
              <a:rPr lang="es-ES_tradnl" sz="1800" i="0" u="none" strike="noStrike" cap="none" dirty="0">
                <a:solidFill>
                  <a:schemeClr val="tx1"/>
                </a:solidFill>
                <a:latin typeface="+mn-lt"/>
                <a:ea typeface="Helvetica Neue"/>
                <a:cs typeface="Helvetica Neue"/>
                <a:sym typeface="Helvetica Neue"/>
              </a:rPr>
              <a:t>En iglesias, mezquitas, hospitales o centros de salud, comedores, internados, instituciones de asistencia social, refugios temporales, mercados, lugares frecuentados por</a:t>
            </a:r>
            <a:r>
              <a:rPr lang="es-ES_tradnl" sz="1800" dirty="0">
                <a:solidFill>
                  <a:schemeClr val="tx1"/>
                </a:solidFill>
                <a:latin typeface="+mn-lt"/>
                <a:ea typeface="Helvetica Neue"/>
                <a:cs typeface="Helvetica Neue"/>
                <a:sym typeface="Helvetica Neue"/>
              </a:rPr>
              <a:t> menores</a:t>
            </a:r>
            <a:r>
              <a:rPr lang="es-ES_tradnl" sz="1800" i="0" u="none" strike="noStrike" cap="none" dirty="0">
                <a:solidFill>
                  <a:schemeClr val="tx1"/>
                </a:solidFill>
                <a:latin typeface="+mn-lt"/>
                <a:ea typeface="Helvetica Neue"/>
                <a:cs typeface="Helvetica Neue"/>
                <a:sym typeface="Helvetica Neue"/>
              </a:rPr>
              <a:t> que trabajan y viven en la calle, en campamentos o escuelas militares y/o en sus alrededores, y campamentos de personas refugiadas o desplazados/as internos</a:t>
            </a:r>
          </a:p>
        </p:txBody>
      </p:sp>
      <p:grpSp>
        <p:nvGrpSpPr>
          <p:cNvPr id="27" name="Google Shape;387;p9">
            <a:extLst>
              <a:ext uri="{FF2B5EF4-FFF2-40B4-BE49-F238E27FC236}">
                <a16:creationId xmlns:a16="http://schemas.microsoft.com/office/drawing/2014/main" id="{4F3CB666-F948-91CB-4B14-14150D784BCA}"/>
              </a:ext>
            </a:extLst>
          </p:cNvPr>
          <p:cNvGrpSpPr/>
          <p:nvPr/>
        </p:nvGrpSpPr>
        <p:grpSpPr>
          <a:xfrm>
            <a:off x="3892753" y="2382343"/>
            <a:ext cx="327012" cy="500807"/>
            <a:chOff x="697842" y="3315817"/>
            <a:chExt cx="514964" cy="822818"/>
          </a:xfrm>
        </p:grpSpPr>
        <p:sp>
          <p:nvSpPr>
            <p:cNvPr id="28" name="Google Shape;388;p9">
              <a:extLst>
                <a:ext uri="{FF2B5EF4-FFF2-40B4-BE49-F238E27FC236}">
                  <a16:creationId xmlns:a16="http://schemas.microsoft.com/office/drawing/2014/main" id="{6F9AF667-7728-C145-9D0E-AE5F8572CA4F}"/>
                </a:ext>
              </a:extLst>
            </p:cNvPr>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9" name="Google Shape;389;p9">
              <a:extLst>
                <a:ext uri="{FF2B5EF4-FFF2-40B4-BE49-F238E27FC236}">
                  <a16:creationId xmlns:a16="http://schemas.microsoft.com/office/drawing/2014/main" id="{629EFAAE-470B-C0C9-37D0-DD9EE11A96B9}"/>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0" name="Google Shape;390;p9">
              <a:extLst>
                <a:ext uri="{FF2B5EF4-FFF2-40B4-BE49-F238E27FC236}">
                  <a16:creationId xmlns:a16="http://schemas.microsoft.com/office/drawing/2014/main" id="{C415C421-7212-DF8F-00D7-0303F9A05306}"/>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1" i="0" u="none" strike="noStrike" cap="none">
                <a:solidFill>
                  <a:srgbClr val="FFFFFF"/>
                </a:solidFill>
                <a:latin typeface="Arial"/>
                <a:ea typeface="Arial"/>
                <a:cs typeface="Arial"/>
                <a:sym typeface="Arial"/>
              </a:endParaRPr>
            </a:p>
          </p:txBody>
        </p:sp>
      </p:grpSp>
      <p:grpSp>
        <p:nvGrpSpPr>
          <p:cNvPr id="31" name="Google Shape;387;p9">
            <a:extLst>
              <a:ext uri="{FF2B5EF4-FFF2-40B4-BE49-F238E27FC236}">
                <a16:creationId xmlns:a16="http://schemas.microsoft.com/office/drawing/2014/main" id="{2F984414-1CE3-3FCC-0099-39C4896C7659}"/>
              </a:ext>
            </a:extLst>
          </p:cNvPr>
          <p:cNvGrpSpPr/>
          <p:nvPr/>
        </p:nvGrpSpPr>
        <p:grpSpPr>
          <a:xfrm>
            <a:off x="9693151" y="2382343"/>
            <a:ext cx="327012" cy="500807"/>
            <a:chOff x="697842" y="3315817"/>
            <a:chExt cx="514964" cy="822818"/>
          </a:xfrm>
        </p:grpSpPr>
        <p:sp>
          <p:nvSpPr>
            <p:cNvPr id="32" name="Google Shape;388;p9">
              <a:extLst>
                <a:ext uri="{FF2B5EF4-FFF2-40B4-BE49-F238E27FC236}">
                  <a16:creationId xmlns:a16="http://schemas.microsoft.com/office/drawing/2014/main" id="{BF4ABF5D-BB75-5CDB-15AB-F42ADC8278C1}"/>
                </a:ext>
              </a:extLst>
            </p:cNvPr>
            <p:cNvSpPr/>
            <p:nvPr/>
          </p:nvSpPr>
          <p:spPr>
            <a:xfrm>
              <a:off x="697842" y="3826277"/>
              <a:ext cx="514964" cy="31235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3" name="Google Shape;389;p9">
              <a:extLst>
                <a:ext uri="{FF2B5EF4-FFF2-40B4-BE49-F238E27FC236}">
                  <a16:creationId xmlns:a16="http://schemas.microsoft.com/office/drawing/2014/main" id="{776722BF-7612-F28A-E831-C662920E957B}"/>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4" name="Google Shape;390;p9">
              <a:extLst>
                <a:ext uri="{FF2B5EF4-FFF2-40B4-BE49-F238E27FC236}">
                  <a16:creationId xmlns:a16="http://schemas.microsoft.com/office/drawing/2014/main" id="{029BD971-4213-7870-2B12-C9250EA6FD36}"/>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1" i="0" u="none" strike="noStrike" cap="none">
                <a:solidFill>
                  <a:srgbClr val="FFFFFF"/>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30"/>
        <p:cNvGrpSpPr/>
        <p:nvPr/>
      </p:nvGrpSpPr>
      <p:grpSpPr>
        <a:xfrm>
          <a:off x="0" y="0"/>
          <a:ext cx="0" cy="0"/>
          <a:chOff x="0" y="0"/>
          <a:chExt cx="0" cy="0"/>
        </a:xfrm>
      </p:grpSpPr>
      <p:sp>
        <p:nvSpPr>
          <p:cNvPr id="12" name="Title 72">
            <a:extLst>
              <a:ext uri="{FF2B5EF4-FFF2-40B4-BE49-F238E27FC236}">
                <a16:creationId xmlns:a16="http://schemas.microsoft.com/office/drawing/2014/main" id="{E7FB30DF-60BC-61BC-62A6-5C32D5ED64B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330388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UASC: Consentimiento y asentimiento informado</a:t>
            </a:r>
          </a:p>
        </p:txBody>
      </p:sp>
      <p:sp>
        <p:nvSpPr>
          <p:cNvPr id="6" name="TextBox 5">
            <a:extLst>
              <a:ext uri="{FF2B5EF4-FFF2-40B4-BE49-F238E27FC236}">
                <a16:creationId xmlns:a16="http://schemas.microsoft.com/office/drawing/2014/main" id="{843B8349-A4FF-1B8A-8E41-751099E2C011}"/>
              </a:ext>
            </a:extLst>
          </p:cNvPr>
          <p:cNvSpPr txBox="1"/>
          <p:nvPr/>
        </p:nvSpPr>
        <p:spPr>
          <a:xfrm>
            <a:off x="7167188" y="2147021"/>
            <a:ext cx="4186612" cy="3693319"/>
          </a:xfrm>
          <a:prstGeom prst="rect">
            <a:avLst/>
          </a:prstGeom>
          <a:noFill/>
        </p:spPr>
        <p:txBody>
          <a:bodyPr wrap="square">
            <a:spAutoFit/>
          </a:bodyPr>
          <a:lstStyle/>
          <a:p>
            <a:r>
              <a:rPr lang="es-ES_tradnl" sz="1800" b="1" i="0" u="none" strike="noStrike" cap="none" dirty="0">
                <a:solidFill>
                  <a:schemeClr val="tx1"/>
                </a:solidFill>
                <a:latin typeface="+mn-lt"/>
                <a:ea typeface="Helvetica Neue"/>
                <a:cs typeface="Helvetica Neue"/>
                <a:sym typeface="Helvetica Neue"/>
              </a:rPr>
              <a:t>Si el UASC está en contacto con su padre, madre</a:t>
            </a:r>
            <a:r>
              <a:rPr lang="es-ES_tradnl" sz="1800" b="1" dirty="0">
                <a:solidFill>
                  <a:schemeClr val="tx1"/>
                </a:solidFill>
                <a:latin typeface="+mn-lt"/>
                <a:ea typeface="Helvetica Neue"/>
                <a:cs typeface="Helvetica Neue"/>
                <a:sym typeface="Helvetica Neue"/>
              </a:rPr>
              <a:t> o </a:t>
            </a:r>
            <a:r>
              <a:rPr lang="es-ES_tradnl" sz="1800" b="1" i="0" u="none" strike="noStrike" cap="none" dirty="0">
                <a:solidFill>
                  <a:schemeClr val="tx1"/>
                </a:solidFill>
                <a:latin typeface="+mn-lt"/>
                <a:ea typeface="Helvetica Neue"/>
                <a:cs typeface="Helvetica Neue"/>
                <a:sym typeface="Helvetica Neue"/>
              </a:rPr>
              <a:t>cuidador anterior, en cualquier momento durante la gestión del caso, es importante considerar lo siguiente:</a:t>
            </a:r>
          </a:p>
          <a:p>
            <a:endParaRPr lang="es-ES_tradnl" sz="1800" dirty="0">
              <a:solidFill>
                <a:schemeClr val="dk1"/>
              </a:solidFill>
              <a:latin typeface="+mn-lt"/>
              <a:ea typeface="Helvetica Neue"/>
              <a:cs typeface="Helvetica Neue"/>
              <a:sym typeface="Helvetica Neue"/>
            </a:endParaRPr>
          </a:p>
          <a:p>
            <a:pPr marL="285750" indent="-285750">
              <a:buFont typeface="Arial" panose="020B0604020202020204" pitchFamily="34" charset="0"/>
              <a:buChar char="•"/>
            </a:pPr>
            <a:r>
              <a:rPr lang="es-ES_tradnl" sz="1800" b="0" i="0" u="none" strike="noStrike" cap="none" dirty="0">
                <a:solidFill>
                  <a:schemeClr val="dk1"/>
                </a:solidFill>
                <a:latin typeface="+mn-lt"/>
                <a:ea typeface="Helvetica Neue"/>
                <a:cs typeface="Helvetica Neue"/>
                <a:sym typeface="Helvetica Neue"/>
              </a:rPr>
              <a:t>¿Es apropiado o posible pedir el consentimiento de los padres o cuidadores anteriores?</a:t>
            </a:r>
          </a:p>
          <a:p>
            <a:pPr marL="285750" indent="-285750">
              <a:buFont typeface="Arial" panose="020B0604020202020204" pitchFamily="34" charset="0"/>
              <a:buChar char="•"/>
            </a:pPr>
            <a:r>
              <a:rPr lang="es-ES_tradnl" sz="1800" b="0" i="0" u="none" strike="noStrike" cap="none" dirty="0">
                <a:solidFill>
                  <a:schemeClr val="dk1"/>
                </a:solidFill>
                <a:latin typeface="+mn-lt"/>
                <a:ea typeface="Helvetica Neue"/>
                <a:cs typeface="Helvetica Neue"/>
                <a:sym typeface="Helvetica Neue"/>
              </a:rPr>
              <a:t>¿</a:t>
            </a:r>
            <a:r>
              <a:rPr lang="es-ES_tradnl" sz="1800" dirty="0">
                <a:solidFill>
                  <a:schemeClr val="dk1"/>
                </a:solidFill>
                <a:latin typeface="+mn-lt"/>
                <a:ea typeface="Helvetica Neue"/>
                <a:cs typeface="Helvetica Neue"/>
                <a:sym typeface="Helvetica Neue"/>
              </a:rPr>
              <a:t>Su </a:t>
            </a:r>
            <a:r>
              <a:rPr lang="es-ES_tradnl" sz="1800" b="0" i="0" u="none" strike="noStrike" cap="none" dirty="0">
                <a:solidFill>
                  <a:schemeClr val="dk1"/>
                </a:solidFill>
                <a:latin typeface="+mn-lt"/>
                <a:ea typeface="Helvetica Neue"/>
                <a:cs typeface="Helvetica Neue"/>
                <a:sym typeface="Helvetica Neue"/>
              </a:rPr>
              <a:t>identidad y relación con el/la </a:t>
            </a:r>
            <a:r>
              <a:rPr lang="es-ES_tradnl" sz="1800" dirty="0">
                <a:solidFill>
                  <a:schemeClr val="dk1"/>
                </a:solidFill>
                <a:latin typeface="+mn-lt"/>
                <a:ea typeface="Helvetica Neue"/>
                <a:cs typeface="Helvetica Neue"/>
                <a:sym typeface="Helvetica Neue"/>
              </a:rPr>
              <a:t>menor se puede verificar a distancia?</a:t>
            </a:r>
            <a:endParaRPr lang="es-ES_tradnl" sz="1800" b="0" i="0" u="none" strike="noStrike" cap="none" dirty="0">
              <a:solidFill>
                <a:schemeClr val="dk1"/>
              </a:solidFill>
              <a:latin typeface="+mn-lt"/>
              <a:ea typeface="Helvetica Neue"/>
              <a:cs typeface="Helvetica Neue"/>
              <a:sym typeface="Helvetica Neue"/>
            </a:endParaRPr>
          </a:p>
          <a:p>
            <a:pPr marL="285750" indent="-285750">
              <a:buFont typeface="Arial" panose="020B0604020202020204" pitchFamily="34" charset="0"/>
              <a:buChar char="•"/>
            </a:pPr>
            <a:r>
              <a:rPr lang="es-ES_tradnl" sz="1800" b="0" i="0" u="none" strike="noStrike" cap="none" dirty="0">
                <a:solidFill>
                  <a:schemeClr val="dk1"/>
                </a:solidFill>
                <a:latin typeface="+mn-lt"/>
                <a:ea typeface="Helvetica Neue"/>
                <a:cs typeface="Helvetica Neue"/>
                <a:sym typeface="Helvetica Neue"/>
              </a:rPr>
              <a:t>¿Qué opina el/la </a:t>
            </a:r>
            <a:r>
              <a:rPr lang="es-ES_tradnl" sz="1800" dirty="0">
                <a:solidFill>
                  <a:schemeClr val="dk1"/>
                </a:solidFill>
                <a:latin typeface="+mn-lt"/>
                <a:ea typeface="Helvetica Neue"/>
                <a:cs typeface="Helvetica Neue"/>
                <a:sym typeface="Helvetica Neue"/>
              </a:rPr>
              <a:t>menor</a:t>
            </a:r>
            <a:r>
              <a:rPr lang="es-ES_tradnl" sz="1800" b="0" i="0" u="none" strike="noStrike" cap="none" dirty="0">
                <a:solidFill>
                  <a:schemeClr val="dk1"/>
                </a:solidFill>
                <a:latin typeface="+mn-lt"/>
                <a:ea typeface="Helvetica Neue"/>
                <a:cs typeface="Helvetica Neue"/>
                <a:sym typeface="Helvetica Neue"/>
              </a:rPr>
              <a:t>?</a:t>
            </a:r>
          </a:p>
        </p:txBody>
      </p:sp>
      <p:sp>
        <p:nvSpPr>
          <p:cNvPr id="7" name="Google Shape;425;p11">
            <a:extLst>
              <a:ext uri="{FF2B5EF4-FFF2-40B4-BE49-F238E27FC236}">
                <a16:creationId xmlns:a16="http://schemas.microsoft.com/office/drawing/2014/main" id="{CB811C2A-986C-A2C8-B07C-C2D199B595E5}"/>
              </a:ext>
            </a:extLst>
          </p:cNvPr>
          <p:cNvSpPr txBox="1"/>
          <p:nvPr/>
        </p:nvSpPr>
        <p:spPr>
          <a:xfrm>
            <a:off x="3881418" y="2147021"/>
            <a:ext cx="2913942" cy="2862282"/>
          </a:xfrm>
          <a:prstGeom prst="rect">
            <a:avLst/>
          </a:prstGeom>
          <a:noFill/>
          <a:ln>
            <a:noFill/>
          </a:ln>
        </p:spPr>
        <p:txBody>
          <a:bodyPr spcFirstLastPara="1" wrap="square" lIns="91425" tIns="45700" rIns="91425" bIns="45700" anchor="t" anchorCtr="0">
            <a:spAutoFit/>
          </a:bodyPr>
          <a:lstStyle/>
          <a:p>
            <a:pPr>
              <a:buClr>
                <a:srgbClr val="6F3963"/>
              </a:buClr>
              <a:buSzPts val="2400"/>
            </a:pPr>
            <a:r>
              <a:rPr lang="es-ES_tradnl" sz="1800" b="1" i="0" u="none" strike="noStrike" cap="none" dirty="0">
                <a:solidFill>
                  <a:schemeClr val="tx1"/>
                </a:solidFill>
                <a:latin typeface="+mn-lt"/>
                <a:ea typeface="Helvetica Neue"/>
                <a:cs typeface="Helvetica Neue"/>
                <a:sym typeface="Helvetica Neue"/>
              </a:rPr>
              <a:t>Cuando no esté presente el cuidador o cuando su participación no redunde en el interés superior del menor:</a:t>
            </a:r>
          </a:p>
          <a:p>
            <a:pPr marR="0" lvl="0" algn="l" rtl="0">
              <a:spcBef>
                <a:spcPts val="0"/>
              </a:spcBef>
              <a:spcAft>
                <a:spcPts val="0"/>
              </a:spcAft>
              <a:buClr>
                <a:srgbClr val="6F3963"/>
              </a:buClr>
              <a:buSzPts val="2400"/>
            </a:pPr>
            <a:endParaRPr lang="es-ES_tradnl" sz="1800" dirty="0">
              <a:solidFill>
                <a:schemeClr val="tx1"/>
              </a:solidFill>
              <a:latin typeface="+mn-lt"/>
              <a:ea typeface="Helvetica Neue"/>
              <a:cs typeface="Helvetica Neue"/>
              <a:sym typeface="Helvetica Neue"/>
            </a:endParaRPr>
          </a:p>
          <a:p>
            <a:pPr marL="285750" marR="0" lvl="0" indent="-285750" algn="l" rtl="0">
              <a:spcBef>
                <a:spcPts val="0"/>
              </a:spcBef>
              <a:spcAft>
                <a:spcPts val="0"/>
              </a:spcAft>
              <a:buClr>
                <a:srgbClr val="6F3963"/>
              </a:buClr>
              <a:buSzPts val="2400"/>
              <a:buFont typeface="Arial" panose="020B0604020202020204" pitchFamily="34" charset="0"/>
              <a:buChar char="•"/>
            </a:pPr>
            <a:r>
              <a:rPr lang="es-ES_tradnl" sz="1800" dirty="0">
                <a:solidFill>
                  <a:schemeClr val="tx1"/>
                </a:solidFill>
                <a:latin typeface="+mn-lt"/>
                <a:ea typeface="Helvetica Neue"/>
                <a:cs typeface="Helvetica Neue"/>
                <a:sym typeface="Helvetica Neue"/>
              </a:rPr>
              <a:t>s</a:t>
            </a:r>
            <a:r>
              <a:rPr lang="es-ES_tradnl" sz="1800" i="0" u="none" strike="noStrike" cap="none" dirty="0">
                <a:solidFill>
                  <a:schemeClr val="tx1"/>
                </a:solidFill>
                <a:latin typeface="+mn-lt"/>
                <a:ea typeface="Helvetica Neue"/>
                <a:cs typeface="Helvetica Neue"/>
                <a:sym typeface="Helvetica Neue"/>
              </a:rPr>
              <a:t>eguir las directrices para la obtención del consentimiento informado</a:t>
            </a:r>
            <a:endParaRPr lang="es-ES_tradnl" sz="1800" dirty="0">
              <a:solidFill>
                <a:schemeClr val="tx1"/>
              </a:solidFill>
              <a:latin typeface="+mn-lt"/>
              <a:ea typeface="Helvetica Neue"/>
              <a:cs typeface="Helvetica Neue"/>
              <a:sym typeface="Helvetica Neue"/>
            </a:endParaRPr>
          </a:p>
        </p:txBody>
      </p:sp>
      <p:grpSp>
        <p:nvGrpSpPr>
          <p:cNvPr id="8" name="Group 7">
            <a:extLst>
              <a:ext uri="{FF2B5EF4-FFF2-40B4-BE49-F238E27FC236}">
                <a16:creationId xmlns:a16="http://schemas.microsoft.com/office/drawing/2014/main" id="{F826B6CA-12B7-3B18-5EDE-7F9BC3C8143E}"/>
              </a:ext>
            </a:extLst>
          </p:cNvPr>
          <p:cNvGrpSpPr/>
          <p:nvPr/>
        </p:nvGrpSpPr>
        <p:grpSpPr>
          <a:xfrm>
            <a:off x="994987" y="2301308"/>
            <a:ext cx="2098707" cy="2816801"/>
            <a:chOff x="5438539" y="7646118"/>
            <a:chExt cx="814830" cy="1093633"/>
          </a:xfrm>
          <a:solidFill>
            <a:schemeClr val="accent4"/>
          </a:solidFill>
        </p:grpSpPr>
        <p:sp>
          <p:nvSpPr>
            <p:cNvPr id="9" name="Round Same Side Corner Rectangle 21">
              <a:extLst>
                <a:ext uri="{FF2B5EF4-FFF2-40B4-BE49-F238E27FC236}">
                  <a16:creationId xmlns:a16="http://schemas.microsoft.com/office/drawing/2014/main" id="{FB19B817-6F5E-6C48-097D-5CC58CEB960C}"/>
                </a:ext>
              </a:extLst>
            </p:cNvPr>
            <p:cNvSpPr/>
            <p:nvPr/>
          </p:nvSpPr>
          <p:spPr>
            <a:xfrm>
              <a:off x="5440940" y="8395605"/>
              <a:ext cx="323729" cy="34414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Oval 9">
              <a:extLst>
                <a:ext uri="{FF2B5EF4-FFF2-40B4-BE49-F238E27FC236}">
                  <a16:creationId xmlns:a16="http://schemas.microsoft.com/office/drawing/2014/main" id="{CEB4F22B-3107-3B7F-B978-ABE63B2EC0D6}"/>
                </a:ext>
              </a:extLst>
            </p:cNvPr>
            <p:cNvSpPr/>
            <p:nvPr/>
          </p:nvSpPr>
          <p:spPr>
            <a:xfrm>
              <a:off x="5438539" y="8011964"/>
              <a:ext cx="327409" cy="32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ound Same Side Corner Rectangle 23">
              <a:extLst>
                <a:ext uri="{FF2B5EF4-FFF2-40B4-BE49-F238E27FC236}">
                  <a16:creationId xmlns:a16="http://schemas.microsoft.com/office/drawing/2014/main" id="{821EF639-4497-AE44-0C36-BE77E00806D0}"/>
                </a:ext>
              </a:extLst>
            </p:cNvPr>
            <p:cNvSpPr/>
            <p:nvPr/>
          </p:nvSpPr>
          <p:spPr>
            <a:xfrm>
              <a:off x="5928360" y="8029758"/>
              <a:ext cx="323730" cy="709993"/>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id="{3D9EE315-5EF8-8B43-D895-4852BB44C2E2}"/>
                </a:ext>
              </a:extLst>
            </p:cNvPr>
            <p:cNvSpPr/>
            <p:nvPr/>
          </p:nvSpPr>
          <p:spPr>
            <a:xfrm>
              <a:off x="5925959" y="7646118"/>
              <a:ext cx="327410" cy="327409"/>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ound Same Side Corner Rectangle 25">
              <a:extLst>
                <a:ext uri="{FF2B5EF4-FFF2-40B4-BE49-F238E27FC236}">
                  <a16:creationId xmlns:a16="http://schemas.microsoft.com/office/drawing/2014/main" id="{383268BC-CD2A-D4DA-4BAC-769C10ED6ACE}"/>
                </a:ext>
              </a:extLst>
            </p:cNvPr>
            <p:cNvSpPr/>
            <p:nvPr/>
          </p:nvSpPr>
          <p:spPr>
            <a:xfrm rot="12859561">
              <a:off x="5864557" y="8125814"/>
              <a:ext cx="101108" cy="244001"/>
            </a:xfrm>
            <a:prstGeom prst="round2SameRect">
              <a:avLst>
                <a:gd name="adj1" fmla="val 493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ound Same Side Corner Rectangle 26">
              <a:extLst>
                <a:ext uri="{FF2B5EF4-FFF2-40B4-BE49-F238E27FC236}">
                  <a16:creationId xmlns:a16="http://schemas.microsoft.com/office/drawing/2014/main" id="{7CFFEA31-E558-A7A7-0A83-18B417C530DE}"/>
                </a:ext>
              </a:extLst>
            </p:cNvPr>
            <p:cNvSpPr/>
            <p:nvPr/>
          </p:nvSpPr>
          <p:spPr>
            <a:xfrm rot="14101202">
              <a:off x="5757134" y="8268990"/>
              <a:ext cx="101108" cy="165176"/>
            </a:xfrm>
            <a:prstGeom prst="round2SameRect">
              <a:avLst>
                <a:gd name="adj1" fmla="val 493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CFE625A0-4FF4-0E81-020B-0B8F6236DEDD}"/>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Google Shape;114;p9">
            <a:extLst>
              <a:ext uri="{FF2B5EF4-FFF2-40B4-BE49-F238E27FC236}">
                <a16:creationId xmlns:a16="http://schemas.microsoft.com/office/drawing/2014/main" id="{8705430D-78F9-7897-C935-C1F4E2069EBD}"/>
              </a:ext>
            </a:extLst>
          </p:cNvPr>
          <p:cNvSpPr txBox="1"/>
          <p:nvPr/>
        </p:nvSpPr>
        <p:spPr>
          <a:xfrm>
            <a:off x="5582531" y="2358886"/>
            <a:ext cx="544697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800" b="1" dirty="0">
                <a:solidFill>
                  <a:schemeClr val="dk1"/>
                </a:solidFill>
                <a:latin typeface="Arial"/>
                <a:ea typeface="Arial"/>
                <a:cs typeface="Arial"/>
                <a:sym typeface="Arial"/>
              </a:rPr>
              <a:t>Trabajar en grupos y</a:t>
            </a:r>
            <a:r>
              <a:rPr lang="es-ES_tradnl" sz="1800" b="1" dirty="0">
                <a:solidFill>
                  <a:schemeClr val="dk1"/>
                </a:solidFill>
              </a:rPr>
              <a:t> </a:t>
            </a:r>
            <a:r>
              <a:rPr lang="es-ES_tradnl" sz="1800" b="1" dirty="0">
                <a:solidFill>
                  <a:schemeClr val="dk1"/>
                </a:solidFill>
                <a:latin typeface="Arial"/>
                <a:ea typeface="Arial"/>
                <a:cs typeface="Arial"/>
                <a:sym typeface="Arial"/>
              </a:rPr>
              <a:t>responder a las siguientes preguntas:</a:t>
            </a:r>
            <a:endParaRPr lang="es-ES_tradnl" sz="1800" dirty="0"/>
          </a:p>
        </p:txBody>
      </p:sp>
      <p:sp>
        <p:nvSpPr>
          <p:cNvPr id="18" name="Google Shape;114;p9">
            <a:extLst>
              <a:ext uri="{FF2B5EF4-FFF2-40B4-BE49-F238E27FC236}">
                <a16:creationId xmlns:a16="http://schemas.microsoft.com/office/drawing/2014/main" id="{48BAD3C1-F3C3-44B5-A770-1FCB38A85D8B}"/>
              </a:ext>
            </a:extLst>
          </p:cNvPr>
          <p:cNvSpPr txBox="1"/>
          <p:nvPr/>
        </p:nvSpPr>
        <p:spPr>
          <a:xfrm>
            <a:off x="5582531" y="3429000"/>
            <a:ext cx="5446979" cy="2166835"/>
          </a:xfrm>
          <a:prstGeom prst="rect">
            <a:avLst/>
          </a:prstGeom>
          <a:noFill/>
          <a:ln>
            <a:noFill/>
          </a:ln>
        </p:spPr>
        <p:txBody>
          <a:bodyPr spcFirstLastPara="1" wrap="square" lIns="91425" tIns="45700" rIns="91425" bIns="45700" anchor="t" anchorCtr="0">
            <a:spAutoFit/>
          </a:bodyPr>
          <a:lstStyle/>
          <a:p>
            <a:pPr marL="342900" indent="-342900">
              <a:lnSpc>
                <a:spcPct val="107000"/>
              </a:lnSpc>
              <a:buFont typeface="+mj-lt"/>
              <a:buAutoNum type="arabicPeriod"/>
            </a:pPr>
            <a:r>
              <a:rPr lang="es-ES_tradnl" sz="1800" b="0" i="0" u="none" strike="noStrike" cap="none" dirty="0">
                <a:solidFill>
                  <a:srgbClr val="000000"/>
                </a:solidFill>
                <a:latin typeface="+mn-lt"/>
                <a:ea typeface="Helvetica Neue"/>
                <a:cs typeface="Helvetica Neue"/>
                <a:sym typeface="Helvetica Neue"/>
              </a:rPr>
              <a:t>¿Cómo vamos a empezar a identificar a las/os menores en situación de riesgo, incluidos los que están separados de sus familias?</a:t>
            </a:r>
          </a:p>
          <a:p>
            <a:pPr marL="342900" indent="-342900">
              <a:lnSpc>
                <a:spcPct val="107000"/>
              </a:lnSpc>
              <a:buFont typeface="+mj-lt"/>
              <a:buAutoNum type="arabicPeriod"/>
            </a:pPr>
            <a:endParaRPr lang="es-ES_tradnl" sz="1800" dirty="0">
              <a:latin typeface="+mn-lt"/>
              <a:ea typeface="Helvetica Neue"/>
              <a:cs typeface="Helvetica Neue"/>
              <a:sym typeface="Helvetica Neue"/>
            </a:endParaRPr>
          </a:p>
          <a:p>
            <a:pPr marL="342900" indent="-342900">
              <a:lnSpc>
                <a:spcPct val="107000"/>
              </a:lnSpc>
              <a:buFont typeface="+mj-lt"/>
              <a:buAutoNum type="arabicPeriod"/>
            </a:pPr>
            <a:r>
              <a:rPr lang="es-ES_tradnl" sz="1800" b="0" i="0" u="none" strike="noStrike" cap="none" dirty="0">
                <a:solidFill>
                  <a:srgbClr val="000000"/>
                </a:solidFill>
                <a:latin typeface="+mn-lt"/>
                <a:ea typeface="Helvetica Neue"/>
                <a:cs typeface="Helvetica Neue"/>
                <a:sym typeface="Helvetica Neue"/>
              </a:rPr>
              <a:t>¿</a:t>
            </a:r>
            <a:r>
              <a:rPr lang="es-ES_tradnl" sz="1800" dirty="0">
                <a:latin typeface="+mn-lt"/>
                <a:ea typeface="Helvetica Neue"/>
                <a:cs typeface="Helvetica Neue"/>
                <a:sym typeface="Helvetica Neue"/>
              </a:rPr>
              <a:t>A q</a:t>
            </a:r>
            <a:r>
              <a:rPr lang="es-ES_tradnl" sz="1800" b="0" i="0" u="none" strike="noStrike" cap="none" dirty="0">
                <a:solidFill>
                  <a:srgbClr val="000000"/>
                </a:solidFill>
                <a:latin typeface="+mn-lt"/>
                <a:ea typeface="Helvetica Neue"/>
                <a:cs typeface="Helvetica Neue"/>
                <a:sym typeface="Helvetica Neue"/>
              </a:rPr>
              <a:t>ué otros actores vamos a involucrar?</a:t>
            </a:r>
          </a:p>
          <a:p>
            <a:pPr marL="342900" indent="-342900">
              <a:lnSpc>
                <a:spcPct val="107000"/>
              </a:lnSpc>
              <a:buFont typeface="+mj-lt"/>
              <a:buAutoNum type="arabicPeriod"/>
            </a:pPr>
            <a:endParaRPr lang="es-ES_tradnl" sz="1800" b="0" i="0" u="none" strike="noStrike" cap="none" dirty="0">
              <a:solidFill>
                <a:srgbClr val="000000"/>
              </a:solidFill>
              <a:latin typeface="+mn-lt"/>
              <a:ea typeface="Helvetica Neue"/>
              <a:cs typeface="Helvetica Neue"/>
              <a:sym typeface="Helvetica Neue"/>
            </a:endParaRPr>
          </a:p>
          <a:p>
            <a:pPr marL="342900" indent="-342900">
              <a:lnSpc>
                <a:spcPct val="107000"/>
              </a:lnSpc>
              <a:buFont typeface="+mj-lt"/>
              <a:buAutoNum type="arabicPeriod"/>
            </a:pPr>
            <a:r>
              <a:rPr lang="es-ES_tradnl" sz="1800" b="0" i="0" u="none" strike="noStrike" cap="none" dirty="0">
                <a:solidFill>
                  <a:srgbClr val="000000"/>
                </a:solidFill>
                <a:latin typeface="+mn-lt"/>
                <a:ea typeface="Helvetica Neue"/>
                <a:cs typeface="Helvetica Neue"/>
                <a:sym typeface="Helvetica Neue"/>
              </a:rPr>
              <a:t>¿Cómo asegurarnos de no hacer daño?</a:t>
            </a:r>
          </a:p>
        </p:txBody>
      </p:sp>
      <p:sp>
        <p:nvSpPr>
          <p:cNvPr id="479" name="Google Shape;479;p14"/>
          <p:cNvSpPr txBox="1">
            <a:spLocks noGrp="1"/>
          </p:cNvSpPr>
          <p:nvPr>
            <p:ph type="title"/>
          </p:nvPr>
        </p:nvSpPr>
        <p:spPr>
          <a:xfrm>
            <a:off x="140012" y="64061"/>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C5F7A"/>
              </a:buClr>
              <a:buSzPct val="100000"/>
              <a:buFont typeface="Arial"/>
              <a:buNone/>
            </a:pPr>
            <a:r>
              <a:rPr lang="es-ES_tradnl"/>
              <a:t>Identificación y registro de menores en situación de riesgo</a:t>
            </a:r>
          </a:p>
        </p:txBody>
      </p:sp>
      <p:sp>
        <p:nvSpPr>
          <p:cNvPr id="3" name="Google Shape;114;p9">
            <a:extLst>
              <a:ext uri="{FF2B5EF4-FFF2-40B4-BE49-F238E27FC236}">
                <a16:creationId xmlns:a16="http://schemas.microsoft.com/office/drawing/2014/main" id="{57A20AEA-3E9E-59C4-06E3-F6952888F963}"/>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20 minutos  </a:t>
            </a:r>
            <a:endParaRPr lang="es-ES_tradnl" b="1">
              <a:solidFill>
                <a:schemeClr val="accent2">
                  <a:lumMod val="75000"/>
                </a:schemeClr>
              </a:solidFill>
            </a:endParaRPr>
          </a:p>
        </p:txBody>
      </p:sp>
      <p:grpSp>
        <p:nvGrpSpPr>
          <p:cNvPr id="4" name="Group 3">
            <a:extLst>
              <a:ext uri="{FF2B5EF4-FFF2-40B4-BE49-F238E27FC236}">
                <a16:creationId xmlns:a16="http://schemas.microsoft.com/office/drawing/2014/main" id="{7DE23384-AE91-4573-922A-B3E03A0042A4}"/>
              </a:ext>
            </a:extLst>
          </p:cNvPr>
          <p:cNvGrpSpPr/>
          <p:nvPr/>
        </p:nvGrpSpPr>
        <p:grpSpPr>
          <a:xfrm>
            <a:off x="357066" y="1224523"/>
            <a:ext cx="369332" cy="369332"/>
            <a:chOff x="6784825" y="4717805"/>
            <a:chExt cx="1170980" cy="1170980"/>
          </a:xfrm>
        </p:grpSpPr>
        <p:sp>
          <p:nvSpPr>
            <p:cNvPr id="5" name="Oval 4">
              <a:extLst>
                <a:ext uri="{FF2B5EF4-FFF2-40B4-BE49-F238E27FC236}">
                  <a16:creationId xmlns:a16="http://schemas.microsoft.com/office/drawing/2014/main" id="{00ED4298-C9BC-10A1-1BC0-36374EBCE020}"/>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Oval 5">
              <a:extLst>
                <a:ext uri="{FF2B5EF4-FFF2-40B4-BE49-F238E27FC236}">
                  <a16:creationId xmlns:a16="http://schemas.microsoft.com/office/drawing/2014/main" id="{8261D6CF-A586-5050-C7A5-A42057B16AED}"/>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A118D7B2-BE8C-2240-0E35-5757C2CC49C0}"/>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A33516E9-E94B-E3E5-BBDF-B999DDE823F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 name="Group 8">
            <a:extLst>
              <a:ext uri="{FF2B5EF4-FFF2-40B4-BE49-F238E27FC236}">
                <a16:creationId xmlns:a16="http://schemas.microsoft.com/office/drawing/2014/main" id="{D9861E31-5347-8CB9-6597-741353F2ACA1}"/>
              </a:ext>
            </a:extLst>
          </p:cNvPr>
          <p:cNvGrpSpPr/>
          <p:nvPr/>
        </p:nvGrpSpPr>
        <p:grpSpPr>
          <a:xfrm>
            <a:off x="1162490" y="2378536"/>
            <a:ext cx="3316476" cy="2741020"/>
            <a:chOff x="7499908" y="4900579"/>
            <a:chExt cx="997752" cy="824628"/>
          </a:xfrm>
        </p:grpSpPr>
        <p:grpSp>
          <p:nvGrpSpPr>
            <p:cNvPr id="10" name="Group 9">
              <a:extLst>
                <a:ext uri="{FF2B5EF4-FFF2-40B4-BE49-F238E27FC236}">
                  <a16:creationId xmlns:a16="http://schemas.microsoft.com/office/drawing/2014/main" id="{82B92BC2-517A-39EF-1EEA-208EA7B2C7CF}"/>
                </a:ext>
              </a:extLst>
            </p:cNvPr>
            <p:cNvGrpSpPr/>
            <p:nvPr/>
          </p:nvGrpSpPr>
          <p:grpSpPr>
            <a:xfrm>
              <a:off x="7499908" y="4900579"/>
              <a:ext cx="997752" cy="824628"/>
              <a:chOff x="5957706" y="3325646"/>
              <a:chExt cx="2611796" cy="1892062"/>
            </a:xfrm>
            <a:solidFill>
              <a:schemeClr val="accent4"/>
            </a:solidFill>
          </p:grpSpPr>
          <p:sp>
            <p:nvSpPr>
              <p:cNvPr id="14" name="Rectangle: Rounded Corners 13">
                <a:extLst>
                  <a:ext uri="{FF2B5EF4-FFF2-40B4-BE49-F238E27FC236}">
                    <a16:creationId xmlns:a16="http://schemas.microsoft.com/office/drawing/2014/main" id="{EA0F25E5-DCBF-5CDA-F1CB-F3234896C31B}"/>
                  </a:ext>
                </a:extLst>
              </p:cNvPr>
              <p:cNvSpPr/>
              <p:nvPr/>
            </p:nvSpPr>
            <p:spPr>
              <a:xfrm>
                <a:off x="5957706" y="3547504"/>
                <a:ext cx="2611796" cy="167020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a:solidFill>
                    <a:schemeClr val="bg1"/>
                  </a:solidFill>
                  <a:latin typeface="Helvetica Neue"/>
                </a:endParaRPr>
              </a:p>
            </p:txBody>
          </p:sp>
          <p:sp>
            <p:nvSpPr>
              <p:cNvPr id="15" name="Rectangle: Top Corners Rounded 14">
                <a:extLst>
                  <a:ext uri="{FF2B5EF4-FFF2-40B4-BE49-F238E27FC236}">
                    <a16:creationId xmlns:a16="http://schemas.microsoft.com/office/drawing/2014/main" id="{8A2B64F1-D594-5562-3CBF-1E8B02F26FA3}"/>
                  </a:ext>
                </a:extLst>
              </p:cNvPr>
              <p:cNvSpPr/>
              <p:nvPr/>
            </p:nvSpPr>
            <p:spPr>
              <a:xfrm>
                <a:off x="5957706" y="3325646"/>
                <a:ext cx="538650" cy="515820"/>
              </a:xfrm>
              <a:prstGeom prst="round2SameRect">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2B6D2EFD-AF93-5C8A-A8AA-A8724E4343C3}"/>
                </a:ext>
              </a:extLst>
            </p:cNvPr>
            <p:cNvGrpSpPr/>
            <p:nvPr/>
          </p:nvGrpSpPr>
          <p:grpSpPr>
            <a:xfrm>
              <a:off x="7871183" y="5154803"/>
              <a:ext cx="316610" cy="462618"/>
              <a:chOff x="8661923" y="4758813"/>
              <a:chExt cx="825538" cy="1206243"/>
            </a:xfrm>
            <a:solidFill>
              <a:schemeClr val="bg1"/>
            </a:solidFill>
          </p:grpSpPr>
          <p:sp>
            <p:nvSpPr>
              <p:cNvPr id="12" name="Circle: Hollow 11">
                <a:extLst>
                  <a:ext uri="{FF2B5EF4-FFF2-40B4-BE49-F238E27FC236}">
                    <a16:creationId xmlns:a16="http://schemas.microsoft.com/office/drawing/2014/main" id="{37D23D0B-0F09-6F87-35D4-BCD067A7D2EC}"/>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3" name="Rectangle: Rounded Corners 12">
                <a:extLst>
                  <a:ext uri="{FF2B5EF4-FFF2-40B4-BE49-F238E27FC236}">
                    <a16:creationId xmlns:a16="http://schemas.microsoft.com/office/drawing/2014/main" id="{0081EB6A-3137-3C8A-7554-B83A3B1D2E15}"/>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7" name="Group 16">
            <a:extLst>
              <a:ext uri="{FF2B5EF4-FFF2-40B4-BE49-F238E27FC236}">
                <a16:creationId xmlns:a16="http://schemas.microsoft.com/office/drawing/2014/main" id="{E3E2DFB9-A1B2-436B-3070-188E101CDEA9}"/>
              </a:ext>
            </a:extLst>
          </p:cNvPr>
          <p:cNvGrpSpPr/>
          <p:nvPr/>
        </p:nvGrpSpPr>
        <p:grpSpPr>
          <a:xfrm>
            <a:off x="10551862" y="272402"/>
            <a:ext cx="1587872" cy="1368854"/>
            <a:chOff x="10228983" y="337468"/>
            <a:chExt cx="1587872" cy="1368854"/>
          </a:xfrm>
        </p:grpSpPr>
        <p:sp>
          <p:nvSpPr>
            <p:cNvPr id="19" name="Hexagon 18">
              <a:extLst>
                <a:ext uri="{FF2B5EF4-FFF2-40B4-BE49-F238E27FC236}">
                  <a16:creationId xmlns:a16="http://schemas.microsoft.com/office/drawing/2014/main" id="{B3CFA1D4-130D-B80E-ED5A-94DD9F13411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0" name="Group 19">
              <a:extLst>
                <a:ext uri="{FF2B5EF4-FFF2-40B4-BE49-F238E27FC236}">
                  <a16:creationId xmlns:a16="http://schemas.microsoft.com/office/drawing/2014/main" id="{35DE74B8-11FA-408E-1FA1-93435C34B77A}"/>
                </a:ext>
              </a:extLst>
            </p:cNvPr>
            <p:cNvGrpSpPr/>
            <p:nvPr/>
          </p:nvGrpSpPr>
          <p:grpSpPr>
            <a:xfrm>
              <a:off x="10621771" y="762700"/>
              <a:ext cx="562136" cy="634675"/>
              <a:chOff x="760175" y="830142"/>
              <a:chExt cx="867619" cy="979579"/>
            </a:xfrm>
          </p:grpSpPr>
          <p:sp>
            <p:nvSpPr>
              <p:cNvPr id="24" name="Rectangle 23">
                <a:extLst>
                  <a:ext uri="{FF2B5EF4-FFF2-40B4-BE49-F238E27FC236}">
                    <a16:creationId xmlns:a16="http://schemas.microsoft.com/office/drawing/2014/main" id="{62121F9E-157D-4269-A5CB-53CEF718B56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5-6</a:t>
                </a:r>
              </a:p>
            </p:txBody>
          </p:sp>
          <p:sp>
            <p:nvSpPr>
              <p:cNvPr id="25" name="Rectangle 24">
                <a:extLst>
                  <a:ext uri="{FF2B5EF4-FFF2-40B4-BE49-F238E27FC236}">
                    <a16:creationId xmlns:a16="http://schemas.microsoft.com/office/drawing/2014/main" id="{7E888ED4-9695-6FC6-7CE6-0140C595AA30}"/>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1" name="Group 20">
              <a:extLst>
                <a:ext uri="{FF2B5EF4-FFF2-40B4-BE49-F238E27FC236}">
                  <a16:creationId xmlns:a16="http://schemas.microsoft.com/office/drawing/2014/main" id="{F1649BE3-26B6-33C0-FDEE-4EFD3B91C114}"/>
                </a:ext>
              </a:extLst>
            </p:cNvPr>
            <p:cNvGrpSpPr/>
            <p:nvPr/>
          </p:nvGrpSpPr>
          <p:grpSpPr>
            <a:xfrm>
              <a:off x="11325415" y="762701"/>
              <a:ext cx="182192" cy="634674"/>
              <a:chOff x="2121762" y="2323619"/>
              <a:chExt cx="200378" cy="825210"/>
            </a:xfrm>
          </p:grpSpPr>
          <p:sp>
            <p:nvSpPr>
              <p:cNvPr id="22" name="Isosceles Triangle 21">
                <a:extLst>
                  <a:ext uri="{FF2B5EF4-FFF2-40B4-BE49-F238E27FC236}">
                    <a16:creationId xmlns:a16="http://schemas.microsoft.com/office/drawing/2014/main" id="{975D2DA7-7C9C-5BED-9D2D-706B1AE1EC5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22">
                <a:extLst>
                  <a:ext uri="{FF2B5EF4-FFF2-40B4-BE49-F238E27FC236}">
                    <a16:creationId xmlns:a16="http://schemas.microsoft.com/office/drawing/2014/main" id="{DEFC9C1B-AD76-5AFF-7C09-A7475CC8BF55}"/>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2" name="Title 72">
            <a:extLst>
              <a:ext uri="{FF2B5EF4-FFF2-40B4-BE49-F238E27FC236}">
                <a16:creationId xmlns:a16="http://schemas.microsoft.com/office/drawing/2014/main" id="{62296750-3DF7-9921-0A6E-735E038A696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189341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 name="Title 72">
            <a:extLst>
              <a:ext uri="{FF2B5EF4-FFF2-40B4-BE49-F238E27FC236}">
                <a16:creationId xmlns:a16="http://schemas.microsoft.com/office/drawing/2014/main" id="{0CE5AEAD-30F8-7F90-7E64-F2BEE2448640}"/>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Guía del facilitador</a:t>
            </a:r>
            <a:endParaRPr lang="es-ES_tradnl" sz="5400" b="1">
              <a:solidFill>
                <a:schemeClr val="bg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2" name="Title 72">
            <a:extLst>
              <a:ext uri="{FF2B5EF4-FFF2-40B4-BE49-F238E27FC236}">
                <a16:creationId xmlns:a16="http://schemas.microsoft.com/office/drawing/2014/main" id="{F980ED43-D1EF-DFEA-8716-5B1AABDA9EC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168889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5"/>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89" name="Google Shape;489;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490" name="Google Shape;490;p15"/>
          <p:cNvSpPr txBox="1"/>
          <p:nvPr/>
        </p:nvSpPr>
        <p:spPr>
          <a:xfrm>
            <a:off x="3309478" y="3429000"/>
            <a:ext cx="2828595" cy="157410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Evitar la interrupción de cuidados existentes o la separación durante el proceso de identificación de menores</a:t>
            </a:r>
            <a:endParaRPr lang="es-ES_tradnl" sz="1800" dirty="0">
              <a:latin typeface="+mn-lt"/>
            </a:endParaRPr>
          </a:p>
        </p:txBody>
      </p:sp>
      <p:sp>
        <p:nvSpPr>
          <p:cNvPr id="491" name="Google Shape;491;p15"/>
          <p:cNvSpPr txBox="1"/>
          <p:nvPr/>
        </p:nvSpPr>
        <p:spPr>
          <a:xfrm>
            <a:off x="689743" y="3429000"/>
            <a:ext cx="2199371"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Debemos identificar lo antes posible a los UASC que necesiten servicios de gestión de casos, incluida la BRF y el apoyo de cuidados alternativos</a:t>
            </a:r>
            <a:endParaRPr lang="es-ES_tradnl" sz="1800" dirty="0">
              <a:latin typeface="+mn-lt"/>
            </a:endParaRPr>
          </a:p>
        </p:txBody>
      </p:sp>
      <p:sp>
        <p:nvSpPr>
          <p:cNvPr id="492" name="Google Shape;492;p15"/>
          <p:cNvSpPr/>
          <p:nvPr/>
        </p:nvSpPr>
        <p:spPr>
          <a:xfrm>
            <a:off x="1263649"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93" name="Google Shape;493;p15"/>
          <p:cNvSpPr/>
          <p:nvPr/>
        </p:nvSpPr>
        <p:spPr>
          <a:xfrm>
            <a:off x="4197995"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94" name="Google Shape;494;p15"/>
          <p:cNvSpPr/>
          <p:nvPr/>
        </p:nvSpPr>
        <p:spPr>
          <a:xfrm>
            <a:off x="7154236"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95" name="Google Shape;495;p15"/>
          <p:cNvSpPr txBox="1"/>
          <p:nvPr/>
        </p:nvSpPr>
        <p:spPr>
          <a:xfrm>
            <a:off x="6423260" y="3429000"/>
            <a:ext cx="2513514"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dirty="0">
                <a:latin typeface="+mn-lt"/>
                <a:ea typeface="Helvetica Neue"/>
                <a:cs typeface="Helvetica Neue"/>
                <a:sym typeface="Helvetica Neue"/>
              </a:rPr>
              <a:t>P</a:t>
            </a:r>
            <a:r>
              <a:rPr lang="es-ES_tradnl" sz="1800" b="0" i="0" u="none" strike="noStrike" cap="none" dirty="0">
                <a:solidFill>
                  <a:srgbClr val="000000"/>
                </a:solidFill>
                <a:latin typeface="+mn-lt"/>
                <a:ea typeface="Helvetica Neue"/>
                <a:cs typeface="Helvetica Neue"/>
                <a:sym typeface="Helvetica Neue"/>
              </a:rPr>
              <a:t>ara identificar menores ocultos o difíciles de detectar podrían ser necesarias medidas adicionales</a:t>
            </a:r>
            <a:endParaRPr lang="es-ES_tradnl" sz="1800" dirty="0">
              <a:latin typeface="+mn-lt"/>
            </a:endParaRPr>
          </a:p>
        </p:txBody>
      </p:sp>
      <p:sp>
        <p:nvSpPr>
          <p:cNvPr id="496" name="Google Shape;496;p15"/>
          <p:cNvSpPr txBox="1"/>
          <p:nvPr/>
        </p:nvSpPr>
        <p:spPr>
          <a:xfrm>
            <a:off x="9221961" y="3429000"/>
            <a:ext cx="2302261"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Debemos establecer criterios de elegibilidad, admisibilidad y/o priorización para la gestión de los casos de menores no acompañados y separados</a:t>
            </a:r>
            <a:endParaRPr lang="es-ES_tradnl" sz="1800" dirty="0">
              <a:latin typeface="+mn-lt"/>
            </a:endParaRPr>
          </a:p>
        </p:txBody>
      </p:sp>
      <p:sp>
        <p:nvSpPr>
          <p:cNvPr id="497" name="Google Shape;497;p15"/>
          <p:cNvSpPr/>
          <p:nvPr/>
        </p:nvSpPr>
        <p:spPr>
          <a:xfrm>
            <a:off x="9847311" y="178902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2" name="Google Shape;191;p14">
            <a:extLst>
              <a:ext uri="{FF2B5EF4-FFF2-40B4-BE49-F238E27FC236}">
                <a16:creationId xmlns:a16="http://schemas.microsoft.com/office/drawing/2014/main" id="{D5E24A3F-EE75-1CD6-29D3-25809AE54A42}"/>
              </a:ext>
            </a:extLst>
          </p:cNvPr>
          <p:cNvSpPr txBox="1"/>
          <p:nvPr/>
        </p:nvSpPr>
        <p:spPr>
          <a:xfrm>
            <a:off x="6381004" y="613969"/>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3" name="Google Shape;193;p14">
            <a:extLst>
              <a:ext uri="{FF2B5EF4-FFF2-40B4-BE49-F238E27FC236}">
                <a16:creationId xmlns:a16="http://schemas.microsoft.com/office/drawing/2014/main" id="{9CDA44BC-BC21-E9C5-62A7-5DCEF47CBC20}"/>
              </a:ext>
            </a:extLst>
          </p:cNvPr>
          <p:cNvSpPr txBox="1"/>
          <p:nvPr/>
        </p:nvSpPr>
        <p:spPr>
          <a:xfrm>
            <a:off x="7251032" y="1651650"/>
            <a:ext cx="4171275" cy="407735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Reconocer qué tipo de apoyo inmediato puede ser necesario en la fase de evaluación inicial, cuando se identifica y registra por primera vez al UASC </a:t>
            </a:r>
          </a:p>
          <a:p>
            <a:pPr marL="0" marR="0" lvl="0" indent="0" algn="l" rtl="0">
              <a:lnSpc>
                <a:spcPct val="107000"/>
              </a:lnSpc>
              <a:spcBef>
                <a:spcPts val="0"/>
              </a:spcBef>
              <a:spcAft>
                <a:spcPts val="0"/>
              </a:spcAft>
              <a:buClr>
                <a:srgbClr val="000000"/>
              </a:buClr>
              <a:buSzPts val="2400"/>
              <a:buFont typeface="Arial"/>
              <a:buNone/>
            </a:pPr>
            <a:endParaRPr lang="es-ES_tradnl" sz="2200" dirty="0"/>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Explicar lo que hay que hacer y cómo prestar apoyo para atender las necesidades inmediatas con cuidados alternativos y/o de otro tipo</a:t>
            </a:r>
          </a:p>
        </p:txBody>
      </p:sp>
      <p:grpSp>
        <p:nvGrpSpPr>
          <p:cNvPr id="4" name="Google Shape;194;p14">
            <a:extLst>
              <a:ext uri="{FF2B5EF4-FFF2-40B4-BE49-F238E27FC236}">
                <a16:creationId xmlns:a16="http://schemas.microsoft.com/office/drawing/2014/main" id="{40C0B6C5-EF3A-3918-E958-88F0E849A1DA}"/>
              </a:ext>
            </a:extLst>
          </p:cNvPr>
          <p:cNvGrpSpPr/>
          <p:nvPr/>
        </p:nvGrpSpPr>
        <p:grpSpPr>
          <a:xfrm>
            <a:off x="6381004" y="1746187"/>
            <a:ext cx="560331" cy="592814"/>
            <a:chOff x="243840" y="1676400"/>
            <a:chExt cx="701040" cy="741680"/>
          </a:xfrm>
          <a:solidFill>
            <a:schemeClr val="accent2">
              <a:lumMod val="75000"/>
            </a:schemeClr>
          </a:solidFill>
        </p:grpSpPr>
        <p:sp>
          <p:nvSpPr>
            <p:cNvPr id="5" name="Google Shape;195;p14">
              <a:extLst>
                <a:ext uri="{FF2B5EF4-FFF2-40B4-BE49-F238E27FC236}">
                  <a16:creationId xmlns:a16="http://schemas.microsoft.com/office/drawing/2014/main" id="{C8EDD229-9320-E87C-84E7-629AE251BCC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6" name="Google Shape;196;p14">
              <a:extLst>
                <a:ext uri="{FF2B5EF4-FFF2-40B4-BE49-F238E27FC236}">
                  <a16:creationId xmlns:a16="http://schemas.microsoft.com/office/drawing/2014/main" id="{FD29935A-46D2-E348-F030-5D0BE8F307F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7" name="Google Shape;197;p14">
            <a:extLst>
              <a:ext uri="{FF2B5EF4-FFF2-40B4-BE49-F238E27FC236}">
                <a16:creationId xmlns:a16="http://schemas.microsoft.com/office/drawing/2014/main" id="{9D25110E-5CF3-6DD4-538F-77C43CE8F5D8}"/>
              </a:ext>
            </a:extLst>
          </p:cNvPr>
          <p:cNvGrpSpPr/>
          <p:nvPr/>
        </p:nvGrpSpPr>
        <p:grpSpPr>
          <a:xfrm>
            <a:off x="6381004" y="4222593"/>
            <a:ext cx="560331" cy="592814"/>
            <a:chOff x="243840" y="1676400"/>
            <a:chExt cx="701040" cy="741680"/>
          </a:xfrm>
          <a:solidFill>
            <a:schemeClr val="accent2">
              <a:lumMod val="75000"/>
            </a:schemeClr>
          </a:solidFill>
        </p:grpSpPr>
        <p:sp>
          <p:nvSpPr>
            <p:cNvPr id="8" name="Google Shape;198;p14">
              <a:extLst>
                <a:ext uri="{FF2B5EF4-FFF2-40B4-BE49-F238E27FC236}">
                  <a16:creationId xmlns:a16="http://schemas.microsoft.com/office/drawing/2014/main" id="{21CC7E9C-760B-799A-DF43-2F3C050929E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9" name="Google Shape;199;p14">
              <a:extLst>
                <a:ext uri="{FF2B5EF4-FFF2-40B4-BE49-F238E27FC236}">
                  <a16:creationId xmlns:a16="http://schemas.microsoft.com/office/drawing/2014/main" id="{AE7B83EB-596B-7628-23EF-75AA6FA4E23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
        <p:nvSpPr>
          <p:cNvPr id="11" name="Title 10">
            <a:extLst>
              <a:ext uri="{FF2B5EF4-FFF2-40B4-BE49-F238E27FC236}">
                <a16:creationId xmlns:a16="http://schemas.microsoft.com/office/drawing/2014/main" id="{26237C93-4714-3B35-53C2-9F85DD57D278}"/>
              </a:ext>
            </a:extLst>
          </p:cNvPr>
          <p:cNvSpPr>
            <a:spLocks noGrp="1"/>
          </p:cNvSpPr>
          <p:nvPr>
            <p:ph type="title"/>
          </p:nvPr>
        </p:nvSpPr>
        <p:spPr/>
        <p:txBody>
          <a:bodyPr/>
          <a:lstStyle/>
          <a:p>
            <a:r>
              <a:rPr lang="es-ES_tradnl" sz="2400"/>
              <a:t>SESIÓN 2 </a:t>
            </a:r>
            <a:br>
              <a:rPr lang="es-ES_tradnl" sz="2400"/>
            </a:br>
            <a:r>
              <a:rPr lang="es-ES_tradnl" sz="2400"/>
              <a:t> </a:t>
            </a:r>
            <a:br>
              <a:rPr lang="es-ES_tradnl"/>
            </a:br>
            <a:r>
              <a:rPr lang="es-ES_tradnl"/>
              <a:t>Apoyo inmediato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00000"/>
              <a:buFont typeface="Arial"/>
              <a:buNone/>
            </a:pPr>
            <a:r>
              <a:rPr lang="en-US" dirty="0"/>
              <a:t> </a:t>
            </a:r>
            <a:br>
              <a:rPr lang="en-US" dirty="0"/>
            </a:br>
            <a:r>
              <a:rPr lang="en-US" dirty="0"/>
              <a:t>¿Qué tipo de apoyo inmediato puede necesitar el UASC?  </a:t>
            </a:r>
            <a:br>
              <a:rPr lang="en-US" dirty="0"/>
            </a:br>
            <a:endParaRPr dirty="0"/>
          </a:p>
        </p:txBody>
      </p:sp>
      <p:grpSp>
        <p:nvGrpSpPr>
          <p:cNvPr id="2" name="Group 1">
            <a:extLst>
              <a:ext uri="{FF2B5EF4-FFF2-40B4-BE49-F238E27FC236}">
                <a16:creationId xmlns:a16="http://schemas.microsoft.com/office/drawing/2014/main" id="{3216F887-8A1D-D55B-02F6-DC2BEC8AAE77}"/>
              </a:ext>
            </a:extLst>
          </p:cNvPr>
          <p:cNvGrpSpPr/>
          <p:nvPr/>
        </p:nvGrpSpPr>
        <p:grpSpPr>
          <a:xfrm>
            <a:off x="4288973" y="1992904"/>
            <a:ext cx="3614054" cy="3112496"/>
            <a:chOff x="4416926" y="1952645"/>
            <a:chExt cx="1178615" cy="1015047"/>
          </a:xfrm>
          <a:solidFill>
            <a:schemeClr val="accent2">
              <a:lumMod val="75000"/>
            </a:schemeClr>
          </a:solidFill>
        </p:grpSpPr>
        <p:sp>
          <p:nvSpPr>
            <p:cNvPr id="3" name="Rectangle: Rounded Corners 2">
              <a:extLst>
                <a:ext uri="{FF2B5EF4-FFF2-40B4-BE49-F238E27FC236}">
                  <a16:creationId xmlns:a16="http://schemas.microsoft.com/office/drawing/2014/main" id="{D21F2540-F75C-3B21-22DB-2226810E14C8}"/>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Rounded Corners 3">
              <a:extLst>
                <a:ext uri="{FF2B5EF4-FFF2-40B4-BE49-F238E27FC236}">
                  <a16:creationId xmlns:a16="http://schemas.microsoft.com/office/drawing/2014/main" id="{C4825421-B0CC-F2CF-8617-DD297E983417}"/>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CC02FD5F-0AC1-EE43-0636-65A143377D54}"/>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lowchart: Manual Input 5">
              <a:extLst>
                <a:ext uri="{FF2B5EF4-FFF2-40B4-BE49-F238E27FC236}">
                  <a16:creationId xmlns:a16="http://schemas.microsoft.com/office/drawing/2014/main" id="{54BC13B0-D846-7B68-EA60-B6FA98BC25E7}"/>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Rounded Corners 6">
              <a:extLst>
                <a:ext uri="{FF2B5EF4-FFF2-40B4-BE49-F238E27FC236}">
                  <a16:creationId xmlns:a16="http://schemas.microsoft.com/office/drawing/2014/main" id="{8011097F-FE5E-3BFC-ED39-786FC0F80D1B}"/>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DC60A939-81CD-CE75-6936-C22A56A0AE72}"/>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D0395E6F-5586-A42F-E4A3-51BE2AEA3595}"/>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lowchart: Manual Input 9">
              <a:extLst>
                <a:ext uri="{FF2B5EF4-FFF2-40B4-BE49-F238E27FC236}">
                  <a16:creationId xmlns:a16="http://schemas.microsoft.com/office/drawing/2014/main" id="{B62FB9E4-E2C8-F555-9612-F6F1931BEE80}"/>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 Same Side Corner Rectangle 21">
              <a:extLst>
                <a:ext uri="{FF2B5EF4-FFF2-40B4-BE49-F238E27FC236}">
                  <a16:creationId xmlns:a16="http://schemas.microsoft.com/office/drawing/2014/main" id="{D31C963C-2040-54B3-E455-35A26EC121C9}"/>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44850F48-F98D-EE2C-73FC-557384AD3EA2}"/>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FF731695-8650-682E-85AB-71B1973FACAB}"/>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EFD55DA4-563A-506B-1193-9A90180D3090}"/>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ct val="100000"/>
              <a:buFont typeface="Arial"/>
              <a:buNone/>
            </a:pPr>
            <a:r>
              <a:rPr lang="es-ES_tradnl">
                <a:highlight>
                  <a:srgbClr val="FFFF00"/>
                </a:highlight>
              </a:rPr>
              <a:t>Acciones de respuesta</a:t>
            </a:r>
          </a:p>
        </p:txBody>
      </p:sp>
      <p:grpSp>
        <p:nvGrpSpPr>
          <p:cNvPr id="2" name="Group 1">
            <a:extLst>
              <a:ext uri="{FF2B5EF4-FFF2-40B4-BE49-F238E27FC236}">
                <a16:creationId xmlns:a16="http://schemas.microsoft.com/office/drawing/2014/main" id="{D67757FB-6107-DA35-023A-8795B4D07F0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0FB60DE2-2FB1-2F68-3C02-1B4237EC844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93582955-127D-3FF5-C652-F8564F04010F}"/>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4F51EA6C-3839-0130-E277-AF63355F15C2}"/>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9-10</a:t>
                </a:r>
              </a:p>
            </p:txBody>
          </p:sp>
          <p:sp>
            <p:nvSpPr>
              <p:cNvPr id="9" name="Rectangle 8">
                <a:extLst>
                  <a:ext uri="{FF2B5EF4-FFF2-40B4-BE49-F238E27FC236}">
                    <a16:creationId xmlns:a16="http://schemas.microsoft.com/office/drawing/2014/main" id="{272F6737-82AD-90F8-BDB7-B0763CAE0402}"/>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986449DE-6A6A-7F89-215F-39505028EE40}"/>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187F7405-2596-393C-05F1-1A547A0232D4}"/>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34E0E174-75EF-AC05-10B6-DDE10604A993}"/>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9AE83613-36D9-9F5B-BA62-908D08DB534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25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3F18DDD9-12E3-16D0-EE6E-CDAFA2CA3998}"/>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AB322B7A-7F61-CB7F-0ED1-EC0B2CB4FB18}"/>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8406BE68-75EC-4489-E03D-025A61C82D79}"/>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6CA7B03D-7BF4-D001-B60A-AED0679353D2}"/>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5414A057-938E-6B2D-81D8-5E2EB136A94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3" name="Rectangle: Top Corners Rounded 22">
            <a:extLst>
              <a:ext uri="{FF2B5EF4-FFF2-40B4-BE49-F238E27FC236}">
                <a16:creationId xmlns:a16="http://schemas.microsoft.com/office/drawing/2014/main" id="{EDFA4E60-C3DD-5B9C-6F5E-31C0103113C6}"/>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Google Shape;114;p9">
            <a:extLst>
              <a:ext uri="{FF2B5EF4-FFF2-40B4-BE49-F238E27FC236}">
                <a16:creationId xmlns:a16="http://schemas.microsoft.com/office/drawing/2014/main" id="{AA6A607E-5744-CE17-A2C9-7293F80AD57A}"/>
              </a:ext>
            </a:extLst>
          </p:cNvPr>
          <p:cNvSpPr txBox="1"/>
          <p:nvPr/>
        </p:nvSpPr>
        <p:spPr>
          <a:xfrm>
            <a:off x="5582531" y="2358886"/>
            <a:ext cx="544697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800" b="1" dirty="0">
                <a:solidFill>
                  <a:schemeClr val="dk1"/>
                </a:solidFill>
                <a:latin typeface="Arial"/>
                <a:ea typeface="Arial"/>
                <a:cs typeface="Arial"/>
                <a:sym typeface="Arial"/>
              </a:rPr>
              <a:t>Trabajar en grupos:</a:t>
            </a:r>
            <a:endParaRPr lang="es-ES_tradnl" sz="1800" dirty="0"/>
          </a:p>
        </p:txBody>
      </p:sp>
      <p:sp>
        <p:nvSpPr>
          <p:cNvPr id="25" name="Google Shape;114;p9">
            <a:extLst>
              <a:ext uri="{FF2B5EF4-FFF2-40B4-BE49-F238E27FC236}">
                <a16:creationId xmlns:a16="http://schemas.microsoft.com/office/drawing/2014/main" id="{584105A8-F219-59BF-729D-13DAA2AA5593}"/>
              </a:ext>
            </a:extLst>
          </p:cNvPr>
          <p:cNvSpPr txBox="1"/>
          <p:nvPr/>
        </p:nvSpPr>
        <p:spPr>
          <a:xfrm>
            <a:off x="5521619" y="3297209"/>
            <a:ext cx="5446979" cy="203128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ct val="100000"/>
              <a:buFont typeface="Arial" panose="020B0604020202020204" pitchFamily="34" charset="0"/>
              <a:buChar char="•"/>
            </a:pPr>
            <a:r>
              <a:rPr lang="es-ES_tradnl" sz="1800" dirty="0">
                <a:solidFill>
                  <a:schemeClr val="dk1"/>
                </a:solidFill>
              </a:rPr>
              <a:t>r</a:t>
            </a:r>
            <a:r>
              <a:rPr lang="es-ES_tradnl" sz="1800" dirty="0">
                <a:solidFill>
                  <a:schemeClr val="dk1"/>
                </a:solidFill>
                <a:latin typeface="Arial"/>
                <a:ea typeface="Arial"/>
                <a:cs typeface="Arial"/>
                <a:sym typeface="Arial"/>
              </a:rPr>
              <a:t>elacionar cada escenario con las acciones de respuesta inmediata más apropiadas</a:t>
            </a:r>
            <a:br>
              <a:rPr lang="es-ES_tradnl" sz="1800" dirty="0">
                <a:solidFill>
                  <a:schemeClr val="dk1"/>
                </a:solidFill>
                <a:latin typeface="Arial"/>
                <a:ea typeface="Arial"/>
                <a:cs typeface="Arial"/>
                <a:sym typeface="Arial"/>
              </a:rPr>
            </a:br>
            <a:endParaRPr lang="es-ES_tradnl"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panose="020B0604020202020204" pitchFamily="34" charset="0"/>
              <a:buChar char="•"/>
            </a:pPr>
            <a:r>
              <a:rPr lang="es-ES_tradnl" sz="1800" dirty="0">
                <a:solidFill>
                  <a:schemeClr val="dk1"/>
                </a:solidFill>
              </a:rPr>
              <a:t>a</a:t>
            </a:r>
            <a:r>
              <a:rPr lang="es-ES_tradnl" sz="1800" dirty="0">
                <a:solidFill>
                  <a:schemeClr val="dk1"/>
                </a:solidFill>
                <a:latin typeface="Arial"/>
                <a:ea typeface="Arial"/>
                <a:cs typeface="Arial"/>
                <a:sym typeface="Arial"/>
              </a:rPr>
              <a:t>ñadir acciones adicionales</a:t>
            </a:r>
            <a:br>
              <a:rPr lang="es-ES_tradnl" sz="1800" dirty="0">
                <a:solidFill>
                  <a:schemeClr val="dk1"/>
                </a:solidFill>
                <a:latin typeface="Arial"/>
                <a:ea typeface="Arial"/>
                <a:cs typeface="Arial"/>
                <a:sym typeface="Arial"/>
              </a:rPr>
            </a:br>
            <a:endParaRPr lang="es-ES_tradnl"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ct val="100000"/>
              <a:buFont typeface="Arial" panose="020B0604020202020204" pitchFamily="34" charset="0"/>
              <a:buChar char="•"/>
            </a:pPr>
            <a:r>
              <a:rPr lang="es-ES_tradnl" sz="1800" dirty="0">
                <a:solidFill>
                  <a:schemeClr val="dk1"/>
                </a:solidFill>
              </a:rPr>
              <a:t>e</a:t>
            </a:r>
            <a:r>
              <a:rPr lang="es-ES_tradnl" sz="1800" dirty="0">
                <a:solidFill>
                  <a:schemeClr val="dk1"/>
                </a:solidFill>
                <a:latin typeface="Arial"/>
                <a:ea typeface="Arial"/>
                <a:cs typeface="Arial"/>
                <a:sym typeface="Arial"/>
              </a:rPr>
              <a:t>sbozar el procedimiento de consentimiento y asentimiento</a:t>
            </a:r>
          </a:p>
        </p:txBody>
      </p:sp>
      <p:grpSp>
        <p:nvGrpSpPr>
          <p:cNvPr id="26" name="Group 25">
            <a:extLst>
              <a:ext uri="{FF2B5EF4-FFF2-40B4-BE49-F238E27FC236}">
                <a16:creationId xmlns:a16="http://schemas.microsoft.com/office/drawing/2014/main" id="{624E8FF1-9202-C141-610E-8D66B060B021}"/>
              </a:ext>
            </a:extLst>
          </p:cNvPr>
          <p:cNvGrpSpPr/>
          <p:nvPr/>
        </p:nvGrpSpPr>
        <p:grpSpPr>
          <a:xfrm rot="20104804">
            <a:off x="502170" y="2105819"/>
            <a:ext cx="4220281" cy="2805877"/>
            <a:chOff x="7208925" y="2604220"/>
            <a:chExt cx="1168511" cy="776891"/>
          </a:xfrm>
        </p:grpSpPr>
        <p:sp>
          <p:nvSpPr>
            <p:cNvPr id="27" name="Rectangle 26">
              <a:extLst>
                <a:ext uri="{FF2B5EF4-FFF2-40B4-BE49-F238E27FC236}">
                  <a16:creationId xmlns:a16="http://schemas.microsoft.com/office/drawing/2014/main" id="{500686D4-0CB6-5763-2FC0-04C681001420}"/>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Google Shape;315;p4">
              <a:extLst>
                <a:ext uri="{FF2B5EF4-FFF2-40B4-BE49-F238E27FC236}">
                  <a16:creationId xmlns:a16="http://schemas.microsoft.com/office/drawing/2014/main" id="{864B6C89-0202-02CD-D6D8-F7D11A21B211}"/>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3C3D4F5D-8AD5-F912-369A-6F828DD6B68B}"/>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FD86A729-71DD-31E8-FB72-574CD3E2DCF7}"/>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94B10140-41EF-3CB0-F5C8-7E9297A73FB4}"/>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Single Corner Snipped 31">
              <a:extLst>
                <a:ext uri="{FF2B5EF4-FFF2-40B4-BE49-F238E27FC236}">
                  <a16:creationId xmlns:a16="http://schemas.microsoft.com/office/drawing/2014/main" id="{705BE473-DBBB-975F-3288-F7140F50C136}"/>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25" name="Title 72">
            <a:extLst>
              <a:ext uri="{FF2B5EF4-FFF2-40B4-BE49-F238E27FC236}">
                <a16:creationId xmlns:a16="http://schemas.microsoft.com/office/drawing/2014/main" id="{A96AE096-6728-9570-314E-6A94018FE587}"/>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394229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25" name="Title 72">
            <a:extLst>
              <a:ext uri="{FF2B5EF4-FFF2-40B4-BE49-F238E27FC236}">
                <a16:creationId xmlns:a16="http://schemas.microsoft.com/office/drawing/2014/main" id="{7879D022-C611-A9BD-746A-EEA81BA4D8C3}"/>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113519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26" name="Group 25">
            <a:extLst>
              <a:ext uri="{FF2B5EF4-FFF2-40B4-BE49-F238E27FC236}">
                <a16:creationId xmlns:a16="http://schemas.microsoft.com/office/drawing/2014/main" id="{69757B17-EC1A-F778-F2A4-6ADC3483FA4A}"/>
              </a:ext>
            </a:extLst>
          </p:cNvPr>
          <p:cNvGrpSpPr/>
          <p:nvPr/>
        </p:nvGrpSpPr>
        <p:grpSpPr>
          <a:xfrm>
            <a:off x="1530609" y="2019562"/>
            <a:ext cx="3652549" cy="3352538"/>
            <a:chOff x="6955476" y="4970817"/>
            <a:chExt cx="500332" cy="459236"/>
          </a:xfrm>
          <a:solidFill>
            <a:schemeClr val="accent2">
              <a:lumMod val="40000"/>
              <a:lumOff val="60000"/>
            </a:schemeClr>
          </a:solidFill>
        </p:grpSpPr>
        <p:sp>
          <p:nvSpPr>
            <p:cNvPr id="24" name="Trapezoid 23">
              <a:extLst>
                <a:ext uri="{FF2B5EF4-FFF2-40B4-BE49-F238E27FC236}">
                  <a16:creationId xmlns:a16="http://schemas.microsoft.com/office/drawing/2014/main" id="{E10E6AB6-EA9B-DC99-358F-A757767594F7}"/>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angle 24">
              <a:extLst>
                <a:ext uri="{FF2B5EF4-FFF2-40B4-BE49-F238E27FC236}">
                  <a16:creationId xmlns:a16="http://schemas.microsoft.com/office/drawing/2014/main" id="{AE42902C-F86B-54ED-64AB-0C142D43A23D}"/>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51" name="Google Shape;551;p19"/>
          <p:cNvSpPr txBox="1">
            <a:spLocks noGrp="1"/>
          </p:cNvSpPr>
          <p:nvPr>
            <p:ph type="title"/>
          </p:nvPr>
        </p:nvSpPr>
        <p:spPr>
          <a:xfrm>
            <a:off x="279103"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sz="3000">
                <a:highlight>
                  <a:srgbClr val="FFFF00"/>
                </a:highlight>
              </a:rPr>
              <a:t>Atención familiar - Herramienta de evaluación rápida</a:t>
            </a:r>
          </a:p>
        </p:txBody>
      </p:sp>
      <p:grpSp>
        <p:nvGrpSpPr>
          <p:cNvPr id="573" name="Google Shape;573;p19"/>
          <p:cNvGrpSpPr/>
          <p:nvPr/>
        </p:nvGrpSpPr>
        <p:grpSpPr>
          <a:xfrm>
            <a:off x="2730502" y="4519147"/>
            <a:ext cx="328579" cy="611056"/>
            <a:chOff x="3524508" y="2679091"/>
            <a:chExt cx="327409" cy="608880"/>
          </a:xfrm>
        </p:grpSpPr>
        <p:sp>
          <p:nvSpPr>
            <p:cNvPr id="574" name="Google Shape;574;p19"/>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575" name="Google Shape;575;p19"/>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sp>
        <p:nvSpPr>
          <p:cNvPr id="579" name="Google Shape;579;p19"/>
          <p:cNvSpPr/>
          <p:nvPr/>
        </p:nvSpPr>
        <p:spPr>
          <a:xfrm>
            <a:off x="3654737" y="4527442"/>
            <a:ext cx="328579" cy="602761"/>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580" name="Google Shape;580;p19"/>
          <p:cNvSpPr/>
          <p:nvPr/>
        </p:nvSpPr>
        <p:spPr>
          <a:xfrm>
            <a:off x="3652328" y="4142431"/>
            <a:ext cx="328579" cy="32857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nvGrpSpPr>
          <p:cNvPr id="581" name="Google Shape;581;p19"/>
          <p:cNvGrpSpPr/>
          <p:nvPr/>
        </p:nvGrpSpPr>
        <p:grpSpPr>
          <a:xfrm>
            <a:off x="3191744" y="3992689"/>
            <a:ext cx="328579" cy="1137514"/>
            <a:chOff x="3524508" y="2679091"/>
            <a:chExt cx="327409" cy="1133463"/>
          </a:xfrm>
        </p:grpSpPr>
        <p:sp>
          <p:nvSpPr>
            <p:cNvPr id="582" name="Google Shape;582;p19"/>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583" name="Google Shape;583;p19"/>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sp>
        <p:nvSpPr>
          <p:cNvPr id="584" name="Google Shape;584;p19"/>
          <p:cNvSpPr/>
          <p:nvPr/>
        </p:nvSpPr>
        <p:spPr>
          <a:xfrm>
            <a:off x="3792115" y="4881843"/>
            <a:ext cx="63912" cy="24836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585" name="Google Shape;585;p19"/>
          <p:cNvSpPr/>
          <p:nvPr/>
        </p:nvSpPr>
        <p:spPr>
          <a:xfrm>
            <a:off x="2860237" y="5058134"/>
            <a:ext cx="63194" cy="72069"/>
          </a:xfrm>
          <a:prstGeom prst="round2SameRect">
            <a:avLst>
              <a:gd name="adj1" fmla="val 46112"/>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A84EB5C1-473C-CED6-ADDB-BA879E759DC1}"/>
              </a:ext>
            </a:extLst>
          </p:cNvPr>
          <p:cNvGrpSpPr/>
          <p:nvPr/>
        </p:nvGrpSpPr>
        <p:grpSpPr>
          <a:xfrm>
            <a:off x="6554927" y="3294536"/>
            <a:ext cx="986765" cy="1816244"/>
            <a:chOff x="5102983" y="1330093"/>
            <a:chExt cx="611190" cy="1090296"/>
          </a:xfrm>
          <a:solidFill>
            <a:schemeClr val="accent4"/>
          </a:solidFill>
        </p:grpSpPr>
        <p:grpSp>
          <p:nvGrpSpPr>
            <p:cNvPr id="14" name="Group 13">
              <a:extLst>
                <a:ext uri="{FF2B5EF4-FFF2-40B4-BE49-F238E27FC236}">
                  <a16:creationId xmlns:a16="http://schemas.microsoft.com/office/drawing/2014/main" id="{D512BAF1-8D7E-BF92-C424-208FFE58826E}"/>
                </a:ext>
              </a:extLst>
            </p:cNvPr>
            <p:cNvGrpSpPr/>
            <p:nvPr/>
          </p:nvGrpSpPr>
          <p:grpSpPr>
            <a:xfrm>
              <a:off x="5157952" y="1808115"/>
              <a:ext cx="241654" cy="277569"/>
              <a:chOff x="2968390" y="1782471"/>
              <a:chExt cx="241654" cy="277569"/>
            </a:xfrm>
            <a:grpFill/>
          </p:grpSpPr>
          <p:sp>
            <p:nvSpPr>
              <p:cNvPr id="22" name="Round Same Side Corner Rectangle 25">
                <a:extLst>
                  <a:ext uri="{FF2B5EF4-FFF2-40B4-BE49-F238E27FC236}">
                    <a16:creationId xmlns:a16="http://schemas.microsoft.com/office/drawing/2014/main" id="{97BEB211-C6BC-935A-966D-7C2168B1995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ound Same Side Corner Rectangle 26">
                <a:extLst>
                  <a:ext uri="{FF2B5EF4-FFF2-40B4-BE49-F238E27FC236}">
                    <a16:creationId xmlns:a16="http://schemas.microsoft.com/office/drawing/2014/main" id="{28A54BA0-16E6-27FF-6F52-B54771B25336}"/>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5" name="Rectangle 14">
              <a:extLst>
                <a:ext uri="{FF2B5EF4-FFF2-40B4-BE49-F238E27FC236}">
                  <a16:creationId xmlns:a16="http://schemas.microsoft.com/office/drawing/2014/main" id="{0ECAFDAE-0BBC-FDA1-36C7-059E76D8BDB7}"/>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ound Same Side Corner Rectangle 26">
              <a:extLst>
                <a:ext uri="{FF2B5EF4-FFF2-40B4-BE49-F238E27FC236}">
                  <a16:creationId xmlns:a16="http://schemas.microsoft.com/office/drawing/2014/main" id="{C28EE16B-E205-335D-0F83-5F80D24C9EA6}"/>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7" name="Straight Arrow Connector 16">
              <a:extLst>
                <a:ext uri="{FF2B5EF4-FFF2-40B4-BE49-F238E27FC236}">
                  <a16:creationId xmlns:a16="http://schemas.microsoft.com/office/drawing/2014/main" id="{8D892ABA-67F3-53AC-BF6E-2C83A34FC836}"/>
                </a:ext>
              </a:extLst>
            </p:cNvPr>
            <p:cNvCxnSpPr>
              <a:cxnSpLocks/>
            </p:cNvCxnSpPr>
            <p:nvPr/>
          </p:nvCxnSpPr>
          <p:spPr>
            <a:xfrm flipH="1">
              <a:off x="5175388" y="1694718"/>
              <a:ext cx="74812" cy="109302"/>
            </a:xfrm>
            <a:prstGeom prst="straightConnector1">
              <a:avLst/>
            </a:prstGeom>
            <a:grpFill/>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167E834-03E7-306F-6512-B07C0D16644F}"/>
                </a:ext>
              </a:extLst>
            </p:cNvPr>
            <p:cNvGrpSpPr/>
            <p:nvPr/>
          </p:nvGrpSpPr>
          <p:grpSpPr>
            <a:xfrm>
              <a:off x="5274909" y="1330093"/>
              <a:ext cx="439264" cy="1090296"/>
              <a:chOff x="4152776" y="1302447"/>
              <a:chExt cx="365595" cy="907443"/>
            </a:xfrm>
            <a:grpFill/>
          </p:grpSpPr>
          <p:sp>
            <p:nvSpPr>
              <p:cNvPr id="19" name="Flowchart: Manual Operation 18">
                <a:extLst>
                  <a:ext uri="{FF2B5EF4-FFF2-40B4-BE49-F238E27FC236}">
                    <a16:creationId xmlns:a16="http://schemas.microsoft.com/office/drawing/2014/main" id="{068D9EDB-EBD9-6788-7BC3-C5CB93333C1F}"/>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ound Same Side Corner Rectangle 23">
                <a:extLst>
                  <a:ext uri="{FF2B5EF4-FFF2-40B4-BE49-F238E27FC236}">
                    <a16:creationId xmlns:a16="http://schemas.microsoft.com/office/drawing/2014/main" id="{1FC06372-C07E-5BEC-E657-6C5CABDA2997}"/>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9323E67C-A0C8-9269-C3C3-A712F0C652DC}"/>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35" name="Group 34">
            <a:extLst>
              <a:ext uri="{FF2B5EF4-FFF2-40B4-BE49-F238E27FC236}">
                <a16:creationId xmlns:a16="http://schemas.microsoft.com/office/drawing/2014/main" id="{D05F3AB7-B7BD-783D-3114-5093120BFDA1}"/>
              </a:ext>
            </a:extLst>
          </p:cNvPr>
          <p:cNvGrpSpPr/>
          <p:nvPr/>
        </p:nvGrpSpPr>
        <p:grpSpPr>
          <a:xfrm>
            <a:off x="4179248" y="3370322"/>
            <a:ext cx="1395581" cy="1759883"/>
            <a:chOff x="3969442" y="4105390"/>
            <a:chExt cx="648257" cy="817478"/>
          </a:xfrm>
          <a:solidFill>
            <a:schemeClr val="accent2">
              <a:lumMod val="75000"/>
            </a:schemeClr>
          </a:solidFill>
        </p:grpSpPr>
        <p:grpSp>
          <p:nvGrpSpPr>
            <p:cNvPr id="27" name="Group 26">
              <a:extLst>
                <a:ext uri="{FF2B5EF4-FFF2-40B4-BE49-F238E27FC236}">
                  <a16:creationId xmlns:a16="http://schemas.microsoft.com/office/drawing/2014/main" id="{7AAC736B-12CF-3347-C6D4-BFBB00B7DB6E}"/>
                </a:ext>
              </a:extLst>
            </p:cNvPr>
            <p:cNvGrpSpPr/>
            <p:nvPr/>
          </p:nvGrpSpPr>
          <p:grpSpPr>
            <a:xfrm>
              <a:off x="4364250" y="4105390"/>
              <a:ext cx="253449" cy="817478"/>
              <a:chOff x="4045582" y="1684320"/>
              <a:chExt cx="350098" cy="1129211"/>
            </a:xfrm>
            <a:grpFill/>
          </p:grpSpPr>
          <p:sp>
            <p:nvSpPr>
              <p:cNvPr id="28" name="Round Same Side Corner Rectangle 21">
                <a:extLst>
                  <a:ext uri="{FF2B5EF4-FFF2-40B4-BE49-F238E27FC236}">
                    <a16:creationId xmlns:a16="http://schemas.microsoft.com/office/drawing/2014/main" id="{EBEC04B4-5001-6CCF-BE85-6BC96B27427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446A0E38-49AF-AE65-0AD6-4CFF6BDE6187}"/>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0" name="Group 29">
              <a:extLst>
                <a:ext uri="{FF2B5EF4-FFF2-40B4-BE49-F238E27FC236}">
                  <a16:creationId xmlns:a16="http://schemas.microsoft.com/office/drawing/2014/main" id="{C99F9D3D-1167-A21D-1668-2CF90C41DE5D}"/>
                </a:ext>
              </a:extLst>
            </p:cNvPr>
            <p:cNvGrpSpPr/>
            <p:nvPr/>
          </p:nvGrpSpPr>
          <p:grpSpPr>
            <a:xfrm>
              <a:off x="3969442" y="4105390"/>
              <a:ext cx="363228" cy="817478"/>
              <a:chOff x="3000654" y="1516217"/>
              <a:chExt cx="245039" cy="551483"/>
            </a:xfrm>
            <a:grpFill/>
          </p:grpSpPr>
          <p:grpSp>
            <p:nvGrpSpPr>
              <p:cNvPr id="31" name="Group 30">
                <a:extLst>
                  <a:ext uri="{FF2B5EF4-FFF2-40B4-BE49-F238E27FC236}">
                    <a16:creationId xmlns:a16="http://schemas.microsoft.com/office/drawing/2014/main" id="{CED6C63C-DDDD-65CC-CA51-F616B37B1E5A}"/>
                  </a:ext>
                </a:extLst>
              </p:cNvPr>
              <p:cNvGrpSpPr/>
              <p:nvPr/>
            </p:nvGrpSpPr>
            <p:grpSpPr>
              <a:xfrm>
                <a:off x="3036509" y="1516217"/>
                <a:ext cx="172158" cy="551483"/>
                <a:chOff x="4043172" y="1684320"/>
                <a:chExt cx="352508" cy="1129211"/>
              </a:xfrm>
              <a:grpFill/>
            </p:grpSpPr>
            <p:sp>
              <p:nvSpPr>
                <p:cNvPr id="33" name="Round Same Side Corner Rectangle 21">
                  <a:extLst>
                    <a:ext uri="{FF2B5EF4-FFF2-40B4-BE49-F238E27FC236}">
                      <a16:creationId xmlns:a16="http://schemas.microsoft.com/office/drawing/2014/main" id="{D8DE9E6B-B39D-8647-1EBA-11CD6E392C0A}"/>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7C3EE179-1B6D-395E-8319-B0437B1913F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2" name="Flowchart: Manual Operation 31">
                <a:extLst>
                  <a:ext uri="{FF2B5EF4-FFF2-40B4-BE49-F238E27FC236}">
                    <a16:creationId xmlns:a16="http://schemas.microsoft.com/office/drawing/2014/main" id="{D0CC0A18-F1FF-4314-B81C-B6519539DDE3}"/>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37" name="Group 36">
            <a:extLst>
              <a:ext uri="{FF2B5EF4-FFF2-40B4-BE49-F238E27FC236}">
                <a16:creationId xmlns:a16="http://schemas.microsoft.com/office/drawing/2014/main" id="{A835D6CE-F3AA-545D-3BDB-5EDD0C776C73}"/>
              </a:ext>
            </a:extLst>
          </p:cNvPr>
          <p:cNvGrpSpPr/>
          <p:nvPr/>
        </p:nvGrpSpPr>
        <p:grpSpPr>
          <a:xfrm>
            <a:off x="8660416" y="2479156"/>
            <a:ext cx="1904262" cy="1827564"/>
            <a:chOff x="1459832" y="2812046"/>
            <a:chExt cx="1953652" cy="1874967"/>
          </a:xfrm>
        </p:grpSpPr>
        <p:sp>
          <p:nvSpPr>
            <p:cNvPr id="41" name="Rectangle: Single Corner Snipped 40">
              <a:extLst>
                <a:ext uri="{FF2B5EF4-FFF2-40B4-BE49-F238E27FC236}">
                  <a16:creationId xmlns:a16="http://schemas.microsoft.com/office/drawing/2014/main" id="{F8374EB1-BA59-89AE-FA81-2BB4E66B1D8E}"/>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Rectangle: Single Corner Snipped 41">
              <a:extLst>
                <a:ext uri="{FF2B5EF4-FFF2-40B4-BE49-F238E27FC236}">
                  <a16:creationId xmlns:a16="http://schemas.microsoft.com/office/drawing/2014/main" id="{E87CB1EF-F062-FFA9-9414-5F8467094E65}"/>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Rectangle: Single Corner Snipped 42">
              <a:extLst>
                <a:ext uri="{FF2B5EF4-FFF2-40B4-BE49-F238E27FC236}">
                  <a16:creationId xmlns:a16="http://schemas.microsoft.com/office/drawing/2014/main" id="{B807E92B-CACC-2819-6562-FA819661F2AA}"/>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0" name="Arc 49">
            <a:extLst>
              <a:ext uri="{FF2B5EF4-FFF2-40B4-BE49-F238E27FC236}">
                <a16:creationId xmlns:a16="http://schemas.microsoft.com/office/drawing/2014/main" id="{6ED8AAE9-8F73-1497-30EC-87268A631225}"/>
              </a:ext>
            </a:extLst>
          </p:cNvPr>
          <p:cNvSpPr/>
          <p:nvPr/>
        </p:nvSpPr>
        <p:spPr>
          <a:xfrm flipH="1">
            <a:off x="7270666" y="3136165"/>
            <a:ext cx="1260856" cy="1170555"/>
          </a:xfrm>
          <a:prstGeom prst="arc">
            <a:avLst>
              <a:gd name="adj1" fmla="val 3793381"/>
              <a:gd name="adj2" fmla="val 10282871"/>
            </a:avLst>
          </a:prstGeom>
          <a:ln w="38100">
            <a:solidFill>
              <a:schemeClr val="accent4"/>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nvGrpSpPr>
          <p:cNvPr id="51" name="Group 50">
            <a:extLst>
              <a:ext uri="{FF2B5EF4-FFF2-40B4-BE49-F238E27FC236}">
                <a16:creationId xmlns:a16="http://schemas.microsoft.com/office/drawing/2014/main" id="{D270967E-0A6F-627E-16AD-7B276A80F9BB}"/>
              </a:ext>
            </a:extLst>
          </p:cNvPr>
          <p:cNvGrpSpPr/>
          <p:nvPr/>
        </p:nvGrpSpPr>
        <p:grpSpPr>
          <a:xfrm rot="727583">
            <a:off x="9603945" y="3290226"/>
            <a:ext cx="634170" cy="634170"/>
            <a:chOff x="6784825" y="4717805"/>
            <a:chExt cx="1170980" cy="1170980"/>
          </a:xfrm>
        </p:grpSpPr>
        <p:sp>
          <p:nvSpPr>
            <p:cNvPr id="52" name="Oval 51">
              <a:extLst>
                <a:ext uri="{FF2B5EF4-FFF2-40B4-BE49-F238E27FC236}">
                  <a16:creationId xmlns:a16="http://schemas.microsoft.com/office/drawing/2014/main" id="{8EEC332C-9FFF-20FC-A67F-947B084A2560}"/>
                </a:ext>
              </a:extLst>
            </p:cNvPr>
            <p:cNvSpPr/>
            <p:nvPr/>
          </p:nvSpPr>
          <p:spPr>
            <a:xfrm>
              <a:off x="6784825" y="4717805"/>
              <a:ext cx="1170980" cy="117098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Oval 52">
              <a:extLst>
                <a:ext uri="{FF2B5EF4-FFF2-40B4-BE49-F238E27FC236}">
                  <a16:creationId xmlns:a16="http://schemas.microsoft.com/office/drawing/2014/main" id="{5F0257FB-FA51-AADE-15C2-6BCF20615FD0}"/>
                </a:ext>
              </a:extLst>
            </p:cNvPr>
            <p:cNvSpPr/>
            <p:nvPr/>
          </p:nvSpPr>
          <p:spPr>
            <a:xfrm>
              <a:off x="7276868" y="5237982"/>
              <a:ext cx="189079" cy="1890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Rectangle 53">
              <a:extLst>
                <a:ext uri="{FF2B5EF4-FFF2-40B4-BE49-F238E27FC236}">
                  <a16:creationId xmlns:a16="http://schemas.microsoft.com/office/drawing/2014/main" id="{6C1CB7EC-D5DC-1EF0-B731-0F055CDAFB09}"/>
                </a:ext>
              </a:extLst>
            </p:cNvPr>
            <p:cNvSpPr/>
            <p:nvPr/>
          </p:nvSpPr>
          <p:spPr>
            <a:xfrm rot="16200000">
              <a:off x="7134823" y="5040376"/>
              <a:ext cx="464812" cy="1131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Rectangle 54">
              <a:extLst>
                <a:ext uri="{FF2B5EF4-FFF2-40B4-BE49-F238E27FC236}">
                  <a16:creationId xmlns:a16="http://schemas.microsoft.com/office/drawing/2014/main" id="{BF515EC0-F860-C3EC-54C8-68F76A6DC326}"/>
                </a:ext>
              </a:extLst>
            </p:cNvPr>
            <p:cNvSpPr/>
            <p:nvPr/>
          </p:nvSpPr>
          <p:spPr>
            <a:xfrm rot="13453060">
              <a:off x="7365088" y="5440995"/>
              <a:ext cx="331413" cy="1091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 name="Group 1">
            <a:extLst>
              <a:ext uri="{FF2B5EF4-FFF2-40B4-BE49-F238E27FC236}">
                <a16:creationId xmlns:a16="http://schemas.microsoft.com/office/drawing/2014/main" id="{BC4F872C-5D67-16D6-4F78-B0F4E76AAFD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211BC87F-56A5-1C15-0926-25D663A1C2D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C035EE04-1AAE-A981-02C4-E7116D11DAA0}"/>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EC5EED9D-8F85-65AC-8DA4-6D2D5D903A94}"/>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11</a:t>
                </a:r>
              </a:p>
            </p:txBody>
          </p:sp>
          <p:sp>
            <p:nvSpPr>
              <p:cNvPr id="9" name="Rectangle 8">
                <a:extLst>
                  <a:ext uri="{FF2B5EF4-FFF2-40B4-BE49-F238E27FC236}">
                    <a16:creationId xmlns:a16="http://schemas.microsoft.com/office/drawing/2014/main" id="{9EE5EE77-C4AD-66BB-B541-EBE23E2F5AB9}"/>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E2C92707-85BE-29CE-39B1-BAEF56985E53}"/>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BB67009-88FC-FFB0-B2C9-C5BE219FAC6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B635C381-4FBA-272E-A9D8-D3B3B8169E44}"/>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591" name="Google Shape;591;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ct val="100000"/>
              <a:buFont typeface="Arial"/>
              <a:buNone/>
            </a:pPr>
            <a:r>
              <a:rPr lang="es-ES_tradnl">
                <a:highlight>
                  <a:srgbClr val="FFFF00"/>
                </a:highlight>
              </a:rPr>
              <a:t>Opciones de atención de urgencia</a:t>
            </a:r>
          </a:p>
        </p:txBody>
      </p:sp>
      <p:sp>
        <p:nvSpPr>
          <p:cNvPr id="2" name="Google Shape;544;p18">
            <a:extLst>
              <a:ext uri="{FF2B5EF4-FFF2-40B4-BE49-F238E27FC236}">
                <a16:creationId xmlns:a16="http://schemas.microsoft.com/office/drawing/2014/main" id="{54B6C8C0-AAD5-9C5A-B61D-F0B1B1E46FB1}"/>
              </a:ext>
            </a:extLst>
          </p:cNvPr>
          <p:cNvSpPr txBox="1"/>
          <p:nvPr/>
        </p:nvSpPr>
        <p:spPr>
          <a:xfrm>
            <a:off x="890093" y="3506802"/>
            <a:ext cx="170449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dirty="0">
                <a:solidFill>
                  <a:schemeClr val="dk1"/>
                </a:solidFill>
                <a:latin typeface="Arial"/>
                <a:ea typeface="Arial"/>
                <a:cs typeface="Arial"/>
                <a:sym typeface="Arial"/>
              </a:rPr>
              <a:t>Cuidadores temporales</a:t>
            </a:r>
            <a:r>
              <a:rPr lang="es-ES_tradnl" sz="1800" dirty="0">
                <a:solidFill>
                  <a:schemeClr val="dk1"/>
                </a:solidFill>
              </a:rPr>
              <a:t> y/o intermediarios</a:t>
            </a:r>
            <a:endParaRPr lang="es-ES_tradnl" sz="1800" dirty="0">
              <a:solidFill>
                <a:schemeClr val="dk1"/>
              </a:solidFill>
              <a:latin typeface="Arial"/>
              <a:ea typeface="Arial"/>
              <a:cs typeface="Arial"/>
              <a:sym typeface="Arial"/>
            </a:endParaRPr>
          </a:p>
        </p:txBody>
      </p:sp>
      <p:sp>
        <p:nvSpPr>
          <p:cNvPr id="3" name="Google Shape;544;p18">
            <a:extLst>
              <a:ext uri="{FF2B5EF4-FFF2-40B4-BE49-F238E27FC236}">
                <a16:creationId xmlns:a16="http://schemas.microsoft.com/office/drawing/2014/main" id="{CEF025D9-53B2-DF2E-1088-DFE9F2936DE0}"/>
              </a:ext>
            </a:extLst>
          </p:cNvPr>
          <p:cNvSpPr txBox="1"/>
          <p:nvPr/>
        </p:nvSpPr>
        <p:spPr>
          <a:xfrm>
            <a:off x="2819096" y="3315418"/>
            <a:ext cx="2971492" cy="2585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dirty="0">
                <a:solidFill>
                  <a:schemeClr val="dk1"/>
                </a:solidFill>
                <a:latin typeface="Arial"/>
                <a:ea typeface="Arial"/>
                <a:cs typeface="Arial"/>
                <a:sym typeface="Arial"/>
              </a:rPr>
              <a:t>Tutores temporales y/o intermediarios para las/os menores extranjeros no acompañados en modalidad de vida independiente supervisada (hogares encabezados por menores o grupos de pares)</a:t>
            </a:r>
          </a:p>
        </p:txBody>
      </p:sp>
      <p:sp>
        <p:nvSpPr>
          <p:cNvPr id="4" name="Google Shape;544;p18">
            <a:extLst>
              <a:ext uri="{FF2B5EF4-FFF2-40B4-BE49-F238E27FC236}">
                <a16:creationId xmlns:a16="http://schemas.microsoft.com/office/drawing/2014/main" id="{82362F0B-D6A0-299A-8766-3C5DD58C6F06}"/>
              </a:ext>
            </a:extLst>
          </p:cNvPr>
          <p:cNvSpPr txBox="1"/>
          <p:nvPr/>
        </p:nvSpPr>
        <p:spPr>
          <a:xfrm>
            <a:off x="6015099" y="3429000"/>
            <a:ext cx="2770526"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dirty="0">
                <a:solidFill>
                  <a:schemeClr val="dk1"/>
                </a:solidFill>
                <a:latin typeface="Arial"/>
                <a:ea typeface="Arial"/>
                <a:cs typeface="Arial"/>
                <a:sym typeface="Arial"/>
              </a:rPr>
              <a:t>Kits alimentarios (recursos/ayuda material) y no alimentarios inmediatos para prevenir la separación</a:t>
            </a:r>
          </a:p>
        </p:txBody>
      </p:sp>
      <p:sp>
        <p:nvSpPr>
          <p:cNvPr id="5" name="Google Shape;544;p18">
            <a:extLst>
              <a:ext uri="{FF2B5EF4-FFF2-40B4-BE49-F238E27FC236}">
                <a16:creationId xmlns:a16="http://schemas.microsoft.com/office/drawing/2014/main" id="{3CC1C7ED-5ECC-E2AC-4F1D-1BDEE7500055}"/>
              </a:ext>
            </a:extLst>
          </p:cNvPr>
          <p:cNvSpPr txBox="1"/>
          <p:nvPr/>
        </p:nvSpPr>
        <p:spPr>
          <a:xfrm>
            <a:off x="9010136" y="3429000"/>
            <a:ext cx="2406042"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dirty="0">
                <a:solidFill>
                  <a:schemeClr val="dk1"/>
                </a:solidFill>
                <a:latin typeface="Arial"/>
                <a:ea typeface="Arial"/>
                <a:cs typeface="Arial"/>
                <a:sym typeface="Arial"/>
              </a:rPr>
              <a:t>Atención de emergencia a pequeña escala en centros de acogida, incluidos centros de tránsito y atención provisionales y casas seguras</a:t>
            </a:r>
          </a:p>
        </p:txBody>
      </p:sp>
      <p:grpSp>
        <p:nvGrpSpPr>
          <p:cNvPr id="6" name="Group 5">
            <a:extLst>
              <a:ext uri="{FF2B5EF4-FFF2-40B4-BE49-F238E27FC236}">
                <a16:creationId xmlns:a16="http://schemas.microsoft.com/office/drawing/2014/main" id="{0BD1A20D-B4D2-40E1-D84B-EF25C7BAE500}"/>
              </a:ext>
            </a:extLst>
          </p:cNvPr>
          <p:cNvGrpSpPr/>
          <p:nvPr/>
        </p:nvGrpSpPr>
        <p:grpSpPr>
          <a:xfrm>
            <a:off x="9591802" y="1811474"/>
            <a:ext cx="1187191" cy="1089678"/>
            <a:chOff x="6955476" y="4970817"/>
            <a:chExt cx="500332" cy="459236"/>
          </a:xfrm>
          <a:solidFill>
            <a:schemeClr val="accent2">
              <a:lumMod val="75000"/>
            </a:schemeClr>
          </a:solidFill>
        </p:grpSpPr>
        <p:sp>
          <p:nvSpPr>
            <p:cNvPr id="7" name="Trapezoid 6">
              <a:extLst>
                <a:ext uri="{FF2B5EF4-FFF2-40B4-BE49-F238E27FC236}">
                  <a16:creationId xmlns:a16="http://schemas.microsoft.com/office/drawing/2014/main" id="{9D1A58EB-C8F4-5F0E-F1F0-648DC6DDAF6B}"/>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D362C8AF-50EE-E54F-0951-8BEAF2DD3BEA}"/>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pic>
        <p:nvPicPr>
          <p:cNvPr id="10" name="Graphic 9" descr="Grocery bag with solid fill">
            <a:extLst>
              <a:ext uri="{FF2B5EF4-FFF2-40B4-BE49-F238E27FC236}">
                <a16:creationId xmlns:a16="http://schemas.microsoft.com/office/drawing/2014/main" id="{4E4FABB1-E005-12E1-D8D5-6A1B80432F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1408" y="1582629"/>
            <a:ext cx="1416643" cy="1416643"/>
          </a:xfrm>
          <a:prstGeom prst="rect">
            <a:avLst/>
          </a:prstGeom>
        </p:spPr>
      </p:pic>
      <p:grpSp>
        <p:nvGrpSpPr>
          <p:cNvPr id="11" name="Group 10">
            <a:extLst>
              <a:ext uri="{FF2B5EF4-FFF2-40B4-BE49-F238E27FC236}">
                <a16:creationId xmlns:a16="http://schemas.microsoft.com/office/drawing/2014/main" id="{4CB852D1-13DD-5C8C-34AB-0B1438975DAE}"/>
              </a:ext>
            </a:extLst>
          </p:cNvPr>
          <p:cNvGrpSpPr/>
          <p:nvPr/>
        </p:nvGrpSpPr>
        <p:grpSpPr>
          <a:xfrm>
            <a:off x="1326432" y="1698421"/>
            <a:ext cx="925874" cy="1242669"/>
            <a:chOff x="5438539" y="7646118"/>
            <a:chExt cx="814830" cy="1093633"/>
          </a:xfrm>
          <a:solidFill>
            <a:schemeClr val="accent2">
              <a:lumMod val="75000"/>
            </a:schemeClr>
          </a:solidFill>
        </p:grpSpPr>
        <p:sp>
          <p:nvSpPr>
            <p:cNvPr id="12" name="Round Same Side Corner Rectangle 21">
              <a:extLst>
                <a:ext uri="{FF2B5EF4-FFF2-40B4-BE49-F238E27FC236}">
                  <a16:creationId xmlns:a16="http://schemas.microsoft.com/office/drawing/2014/main" id="{9C494137-5286-BC2D-9376-439A0B93B7EB}"/>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BD2C41EB-7FB6-BE4A-77DB-41F4E392D0D0}"/>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ound Same Side Corner Rectangle 23">
              <a:extLst>
                <a:ext uri="{FF2B5EF4-FFF2-40B4-BE49-F238E27FC236}">
                  <a16:creationId xmlns:a16="http://schemas.microsoft.com/office/drawing/2014/main" id="{A5837947-E999-A18B-B0E2-51112E1D04EE}"/>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6AE15A19-0C52-4CBE-466B-CDDFB122B20D}"/>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ound Same Side Corner Rectangle 25">
              <a:extLst>
                <a:ext uri="{FF2B5EF4-FFF2-40B4-BE49-F238E27FC236}">
                  <a16:creationId xmlns:a16="http://schemas.microsoft.com/office/drawing/2014/main" id="{6525935B-A1A5-516A-9FA6-77057544BDDF}"/>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ound Same Side Corner Rectangle 26">
              <a:extLst>
                <a:ext uri="{FF2B5EF4-FFF2-40B4-BE49-F238E27FC236}">
                  <a16:creationId xmlns:a16="http://schemas.microsoft.com/office/drawing/2014/main" id="{5F7E3C9D-3F36-92F4-E016-0BAE5C446349}"/>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8" name="Group 17">
            <a:extLst>
              <a:ext uri="{FF2B5EF4-FFF2-40B4-BE49-F238E27FC236}">
                <a16:creationId xmlns:a16="http://schemas.microsoft.com/office/drawing/2014/main" id="{936C4120-5C8C-9546-D3C1-5F116F5F1596}"/>
              </a:ext>
            </a:extLst>
          </p:cNvPr>
          <p:cNvGrpSpPr/>
          <p:nvPr/>
        </p:nvGrpSpPr>
        <p:grpSpPr>
          <a:xfrm>
            <a:off x="3463626" y="1813328"/>
            <a:ext cx="1187191" cy="1089678"/>
            <a:chOff x="6955476" y="4970817"/>
            <a:chExt cx="500332" cy="459236"/>
          </a:xfrm>
          <a:solidFill>
            <a:schemeClr val="accent2">
              <a:lumMod val="75000"/>
            </a:schemeClr>
          </a:solidFill>
        </p:grpSpPr>
        <p:sp>
          <p:nvSpPr>
            <p:cNvPr id="19" name="Trapezoid 18">
              <a:extLst>
                <a:ext uri="{FF2B5EF4-FFF2-40B4-BE49-F238E27FC236}">
                  <a16:creationId xmlns:a16="http://schemas.microsoft.com/office/drawing/2014/main" id="{C717631A-F20B-AF1D-19EF-DB44A9D7137E}"/>
                </a:ext>
              </a:extLst>
            </p:cNvPr>
            <p:cNvSpPr/>
            <p:nvPr/>
          </p:nvSpPr>
          <p:spPr>
            <a:xfrm>
              <a:off x="6955476" y="4970817"/>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angle 19">
              <a:extLst>
                <a:ext uri="{FF2B5EF4-FFF2-40B4-BE49-F238E27FC236}">
                  <a16:creationId xmlns:a16="http://schemas.microsoft.com/office/drawing/2014/main" id="{F5CBA6C8-9523-2190-D9A9-F6701EA5F797}"/>
                </a:ext>
              </a:extLst>
            </p:cNvPr>
            <p:cNvSpPr/>
            <p:nvPr/>
          </p:nvSpPr>
          <p:spPr>
            <a:xfrm>
              <a:off x="6998813" y="5171798"/>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 name="Group 21">
            <a:extLst>
              <a:ext uri="{FF2B5EF4-FFF2-40B4-BE49-F238E27FC236}">
                <a16:creationId xmlns:a16="http://schemas.microsoft.com/office/drawing/2014/main" id="{8147EE01-1312-0B0D-6462-3642E05C5543}"/>
              </a:ext>
            </a:extLst>
          </p:cNvPr>
          <p:cNvGrpSpPr/>
          <p:nvPr/>
        </p:nvGrpSpPr>
        <p:grpSpPr>
          <a:xfrm>
            <a:off x="4837466" y="1735910"/>
            <a:ext cx="571042" cy="1081455"/>
            <a:chOff x="7838339" y="2226754"/>
            <a:chExt cx="1969639" cy="3730164"/>
          </a:xfrm>
          <a:solidFill>
            <a:schemeClr val="accent2">
              <a:lumMod val="75000"/>
            </a:schemeClr>
          </a:solidFill>
        </p:grpSpPr>
        <p:sp>
          <p:nvSpPr>
            <p:cNvPr id="25" name="Round Same Side Corner Rectangle 3">
              <a:extLst>
                <a:ext uri="{FF2B5EF4-FFF2-40B4-BE49-F238E27FC236}">
                  <a16:creationId xmlns:a16="http://schemas.microsoft.com/office/drawing/2014/main" id="{7F4EAFE7-5339-45E5-D161-F96912F2CE8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Oval 25">
              <a:extLst>
                <a:ext uri="{FF2B5EF4-FFF2-40B4-BE49-F238E27FC236}">
                  <a16:creationId xmlns:a16="http://schemas.microsoft.com/office/drawing/2014/main" id="{00A61F2A-49EA-21E8-AEBD-CA2F57EDED08}"/>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7" name="Group 26">
              <a:extLst>
                <a:ext uri="{FF2B5EF4-FFF2-40B4-BE49-F238E27FC236}">
                  <a16:creationId xmlns:a16="http://schemas.microsoft.com/office/drawing/2014/main" id="{D754BA0F-98C2-29B9-10DF-FECFAD7DB434}"/>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A1119D9B-0B5F-58D6-95DC-D1A18402F74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37536DAF-87CB-0531-BB81-81F4C86A317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8" name="Group 27">
              <a:extLst>
                <a:ext uri="{FF2B5EF4-FFF2-40B4-BE49-F238E27FC236}">
                  <a16:creationId xmlns:a16="http://schemas.microsoft.com/office/drawing/2014/main" id="{AC8DCBD9-732A-93DA-6564-6EE96FB56390}"/>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6A6600D7-5D53-A291-9098-B118DF69328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D8B8E052-14F2-C6FB-AABE-A65E9218E37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overrideClrMapping bg1="lt1" tx1="dk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21"/>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08" name="Google Shape;608;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609" name="Google Shape;609;p21"/>
          <p:cNvSpPr txBox="1"/>
          <p:nvPr/>
        </p:nvSpPr>
        <p:spPr>
          <a:xfrm>
            <a:off x="3466750" y="3530600"/>
            <a:ext cx="3391249"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Algunos tipos de ayuda inmediata para los UASC son la reubicación en un lugar seguro o en una modalidad de acogida alternativa, la BRF inmediata, la atención primaria psicológica y los servicios médicos</a:t>
            </a:r>
          </a:p>
        </p:txBody>
      </p:sp>
      <p:sp>
        <p:nvSpPr>
          <p:cNvPr id="610" name="Google Shape;610;p21"/>
          <p:cNvSpPr txBox="1"/>
          <p:nvPr/>
        </p:nvSpPr>
        <p:spPr>
          <a:xfrm>
            <a:off x="656237" y="3530600"/>
            <a:ext cx="2666187"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Es posible que la/el menor requiera apoyo inmediato antes de poder realizar una evaluación completa, lo que debería </a:t>
            </a:r>
            <a:r>
              <a:rPr lang="es-ES_tradnl" sz="1800">
                <a:solidFill>
                  <a:srgbClr val="000000"/>
                </a:solidFill>
                <a:ea typeface="Arial"/>
                <a:cs typeface="Arial"/>
                <a:sym typeface="Arial"/>
              </a:rPr>
              <a:t>ocurrir </a:t>
            </a:r>
            <a:r>
              <a:rPr lang="es-ES_tradnl" sz="1800" b="0" i="0" u="none" strike="noStrike" cap="none">
                <a:solidFill>
                  <a:srgbClr val="000000"/>
                </a:solidFill>
                <a:latin typeface="+mn-lt"/>
                <a:ea typeface="Arial"/>
                <a:cs typeface="Arial"/>
                <a:sym typeface="Arial"/>
              </a:rPr>
              <a:t>en un plazo </a:t>
            </a:r>
            <a:r>
              <a:rPr lang="es-ES_tradnl" sz="1800">
                <a:solidFill>
                  <a:srgbClr val="000000"/>
                </a:solidFill>
                <a:ea typeface="Arial"/>
                <a:cs typeface="Arial"/>
                <a:sym typeface="Arial"/>
              </a:rPr>
              <a:t>máximo </a:t>
            </a:r>
            <a:r>
              <a:rPr lang="es-ES_tradnl" sz="1800" b="0" i="0" u="none" strike="noStrike" cap="none">
                <a:solidFill>
                  <a:srgbClr val="000000"/>
                </a:solidFill>
                <a:latin typeface="+mn-lt"/>
                <a:ea typeface="Arial"/>
                <a:cs typeface="Arial"/>
                <a:sym typeface="Arial"/>
              </a:rPr>
              <a:t>de 48 horas</a:t>
            </a:r>
          </a:p>
        </p:txBody>
      </p:sp>
      <p:sp>
        <p:nvSpPr>
          <p:cNvPr id="611" name="Google Shape;611;p21"/>
          <p:cNvSpPr/>
          <p:nvPr/>
        </p:nvSpPr>
        <p:spPr>
          <a:xfrm>
            <a:off x="1463551" y="187716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12" name="Google Shape;612;p21"/>
          <p:cNvSpPr/>
          <p:nvPr/>
        </p:nvSpPr>
        <p:spPr>
          <a:xfrm>
            <a:off x="4418393" y="186834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13" name="Google Shape;613;p21"/>
          <p:cNvSpPr/>
          <p:nvPr/>
        </p:nvSpPr>
        <p:spPr>
          <a:xfrm>
            <a:off x="7032993" y="187716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14" name="Google Shape;614;p21"/>
          <p:cNvSpPr/>
          <p:nvPr/>
        </p:nvSpPr>
        <p:spPr>
          <a:xfrm>
            <a:off x="9817713" y="186834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15" name="Google Shape;615;p21"/>
          <p:cNvSpPr txBox="1"/>
          <p:nvPr/>
        </p:nvSpPr>
        <p:spPr>
          <a:xfrm>
            <a:off x="6677333" y="3530600"/>
            <a:ext cx="2229600" cy="187047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Se debe disponer de una serie de opciones de cuidados alternativos de forma inmediata</a:t>
            </a:r>
          </a:p>
        </p:txBody>
      </p:sp>
      <p:sp>
        <p:nvSpPr>
          <p:cNvPr id="616" name="Google Shape;616;p21"/>
          <p:cNvSpPr txBox="1"/>
          <p:nvPr/>
        </p:nvSpPr>
        <p:spPr>
          <a:xfrm>
            <a:off x="9088647" y="3530600"/>
            <a:ext cx="2509692"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Siempre que sea posible y responda al interés superior de las/os menores, se debe proporcionar apoyo para que permanezcan con sus familias y/o cuidadores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 name="Title 72">
            <a:extLst>
              <a:ext uri="{FF2B5EF4-FFF2-40B4-BE49-F238E27FC236}">
                <a16:creationId xmlns:a16="http://schemas.microsoft.com/office/drawing/2014/main" id="{0CE5AEAD-30F8-7F90-7E64-F2BEE2448640}"/>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Guía del facilitador</a:t>
            </a:r>
            <a:endParaRPr lang="es-ES_tradnl" sz="5400" b="1" dirty="0">
              <a:solidFill>
                <a:schemeClr val="bg1">
                  <a:lumMod val="75000"/>
                </a:schemeClr>
              </a:solidFill>
            </a:endParaRPr>
          </a:p>
        </p:txBody>
      </p:sp>
    </p:spTree>
    <p:extLst>
      <p:ext uri="{BB962C8B-B14F-4D97-AF65-F5344CB8AC3E}">
        <p14:creationId xmlns:p14="http://schemas.microsoft.com/office/powerpoint/2010/main" val="267366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4" name="Google Shape;624;p22"/>
          <p:cNvSpPr txBox="1">
            <a:spLocks noGrp="1"/>
          </p:cNvSpPr>
          <p:nvPr>
            <p:ph type="title"/>
          </p:nvPr>
        </p:nvSpPr>
        <p:spPr>
          <a:xfrm>
            <a:off x="624935" y="2866831"/>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Garamond"/>
              <a:buNone/>
            </a:pPr>
            <a:r>
              <a:rPr lang="es-ES_tradnl" sz="1600"/>
              <a:t>SESIÓN 3 </a:t>
            </a:r>
            <a:br>
              <a:rPr lang="es-ES_tradnl" sz="1600"/>
            </a:br>
            <a:r>
              <a:rPr lang="es-ES_tradnl" sz="1600"/>
              <a:t> </a:t>
            </a:r>
            <a:br>
              <a:rPr lang="es-ES_tradnl" sz="3600"/>
            </a:br>
            <a:r>
              <a:rPr lang="es-ES_tradnl" sz="3600"/>
              <a:t>Evaluación</a:t>
            </a:r>
            <a:endParaRPr lang="es-ES_tradnl"/>
          </a:p>
        </p:txBody>
      </p:sp>
      <p:sp>
        <p:nvSpPr>
          <p:cNvPr id="3" name="Google Shape;191;p14">
            <a:extLst>
              <a:ext uri="{FF2B5EF4-FFF2-40B4-BE49-F238E27FC236}">
                <a16:creationId xmlns:a16="http://schemas.microsoft.com/office/drawing/2014/main" id="{D59A4758-EEAA-6759-44ED-BEA130FDA846}"/>
              </a:ext>
            </a:extLst>
          </p:cNvPr>
          <p:cNvSpPr txBox="1"/>
          <p:nvPr/>
        </p:nvSpPr>
        <p:spPr>
          <a:xfrm>
            <a:off x="6755842" y="203793"/>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5278E378-6790-D125-F661-A450872CCF7F}"/>
              </a:ext>
            </a:extLst>
          </p:cNvPr>
          <p:cNvSpPr txBox="1"/>
          <p:nvPr/>
        </p:nvSpPr>
        <p:spPr>
          <a:xfrm>
            <a:off x="7224340" y="1028042"/>
            <a:ext cx="4171275" cy="4439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Describir cómo evaluar los problemas y necesidades de protección específicos asociados a la separación familiar y cómo se interrelacionan con otros problemas de protección infantil</a:t>
            </a: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Describir cómo llevar a cabo una evaluación para establecer el tipo de cuidado alternativo más adecuado</a:t>
            </a:r>
          </a:p>
        </p:txBody>
      </p:sp>
      <p:grpSp>
        <p:nvGrpSpPr>
          <p:cNvPr id="5" name="Google Shape;194;p14">
            <a:extLst>
              <a:ext uri="{FF2B5EF4-FFF2-40B4-BE49-F238E27FC236}">
                <a16:creationId xmlns:a16="http://schemas.microsoft.com/office/drawing/2014/main" id="{AFB88CE1-94F0-26DE-2B84-A3DCDC91533A}"/>
              </a:ext>
            </a:extLst>
          </p:cNvPr>
          <p:cNvGrpSpPr/>
          <p:nvPr/>
        </p:nvGrpSpPr>
        <p:grpSpPr>
          <a:xfrm>
            <a:off x="6447253" y="1087680"/>
            <a:ext cx="560333"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FFB35985-C28B-6BDA-7468-7B5DDAF2CE9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3B5D7860-177B-2D8E-A0A4-8A23F218437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8" name="Google Shape;194;p14">
            <a:extLst>
              <a:ext uri="{FF2B5EF4-FFF2-40B4-BE49-F238E27FC236}">
                <a16:creationId xmlns:a16="http://schemas.microsoft.com/office/drawing/2014/main" id="{24969EBD-C7FF-F470-6ACE-9D03EFF9BE2A}"/>
              </a:ext>
            </a:extLst>
          </p:cNvPr>
          <p:cNvGrpSpPr/>
          <p:nvPr/>
        </p:nvGrpSpPr>
        <p:grpSpPr>
          <a:xfrm>
            <a:off x="6418831" y="3962337"/>
            <a:ext cx="560333" cy="592814"/>
            <a:chOff x="243840" y="1676400"/>
            <a:chExt cx="701040" cy="741680"/>
          </a:xfrm>
          <a:solidFill>
            <a:schemeClr val="accent2">
              <a:lumMod val="75000"/>
            </a:schemeClr>
          </a:solidFill>
        </p:grpSpPr>
        <p:sp>
          <p:nvSpPr>
            <p:cNvPr id="9" name="Google Shape;195;p14">
              <a:extLst>
                <a:ext uri="{FF2B5EF4-FFF2-40B4-BE49-F238E27FC236}">
                  <a16:creationId xmlns:a16="http://schemas.microsoft.com/office/drawing/2014/main" id="{2B9CC482-39AA-89B3-FDF9-9BC24BC2446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0" name="Google Shape;196;p14">
              <a:extLst>
                <a:ext uri="{FF2B5EF4-FFF2-40B4-BE49-F238E27FC236}">
                  <a16:creationId xmlns:a16="http://schemas.microsoft.com/office/drawing/2014/main" id="{CB477B69-C492-37CC-608E-9F93DD1F3D1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grpSp>
        <p:nvGrpSpPr>
          <p:cNvPr id="13" name="Group 12">
            <a:extLst>
              <a:ext uri="{FF2B5EF4-FFF2-40B4-BE49-F238E27FC236}">
                <a16:creationId xmlns:a16="http://schemas.microsoft.com/office/drawing/2014/main" id="{15429E08-45A2-2627-9789-5E0219834085}"/>
              </a:ext>
            </a:extLst>
          </p:cNvPr>
          <p:cNvGrpSpPr/>
          <p:nvPr/>
        </p:nvGrpSpPr>
        <p:grpSpPr>
          <a:xfrm>
            <a:off x="786386" y="1358230"/>
            <a:ext cx="10709862" cy="4705028"/>
            <a:chOff x="786386" y="1358230"/>
            <a:chExt cx="10709862" cy="4705028"/>
          </a:xfrm>
        </p:grpSpPr>
        <p:sp>
          <p:nvSpPr>
            <p:cNvPr id="2" name="Oval 1">
              <a:extLst>
                <a:ext uri="{FF2B5EF4-FFF2-40B4-BE49-F238E27FC236}">
                  <a16:creationId xmlns:a16="http://schemas.microsoft.com/office/drawing/2014/main" id="{BCBC2E58-8C5C-391C-0297-0C9672D7A50E}"/>
                </a:ext>
              </a:extLst>
            </p:cNvPr>
            <p:cNvSpPr/>
            <p:nvPr/>
          </p:nvSpPr>
          <p:spPr>
            <a:xfrm>
              <a:off x="786386" y="2034158"/>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Oval 2">
              <a:extLst>
                <a:ext uri="{FF2B5EF4-FFF2-40B4-BE49-F238E27FC236}">
                  <a16:creationId xmlns:a16="http://schemas.microsoft.com/office/drawing/2014/main" id="{86F0F994-D373-C7B1-80F5-CF6AA5DA5880}"/>
                </a:ext>
              </a:extLst>
            </p:cNvPr>
            <p:cNvSpPr/>
            <p:nvPr/>
          </p:nvSpPr>
          <p:spPr>
            <a:xfrm>
              <a:off x="3223216" y="2580702"/>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Oval 3">
              <a:extLst>
                <a:ext uri="{FF2B5EF4-FFF2-40B4-BE49-F238E27FC236}">
                  <a16:creationId xmlns:a16="http://schemas.microsoft.com/office/drawing/2014/main" id="{813AE078-099D-3393-B5A7-8EF5314A8890}"/>
                </a:ext>
              </a:extLst>
            </p:cNvPr>
            <p:cNvSpPr/>
            <p:nvPr/>
          </p:nvSpPr>
          <p:spPr>
            <a:xfrm>
              <a:off x="5466366" y="2926519"/>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Oval 4">
              <a:extLst>
                <a:ext uri="{FF2B5EF4-FFF2-40B4-BE49-F238E27FC236}">
                  <a16:creationId xmlns:a16="http://schemas.microsoft.com/office/drawing/2014/main" id="{1278B424-839F-7F9D-5D3E-23D160892964}"/>
                </a:ext>
              </a:extLst>
            </p:cNvPr>
            <p:cNvSpPr/>
            <p:nvPr/>
          </p:nvSpPr>
          <p:spPr>
            <a:xfrm>
              <a:off x="4226067" y="1358230"/>
              <a:ext cx="2543448" cy="25434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Oval 5">
              <a:extLst>
                <a:ext uri="{FF2B5EF4-FFF2-40B4-BE49-F238E27FC236}">
                  <a16:creationId xmlns:a16="http://schemas.microsoft.com/office/drawing/2014/main" id="{01FB905F-E465-7F3D-E4D8-E01742A2B0B6}"/>
                </a:ext>
              </a:extLst>
            </p:cNvPr>
            <p:cNvSpPr/>
            <p:nvPr/>
          </p:nvSpPr>
          <p:spPr>
            <a:xfrm>
              <a:off x="7637218" y="1628604"/>
              <a:ext cx="3136739" cy="31367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Oval 6">
              <a:extLst>
                <a:ext uri="{FF2B5EF4-FFF2-40B4-BE49-F238E27FC236}">
                  <a16:creationId xmlns:a16="http://schemas.microsoft.com/office/drawing/2014/main" id="{89DDEF7A-299B-E2FA-B09D-84D7281CF268}"/>
                </a:ext>
              </a:extLst>
            </p:cNvPr>
            <p:cNvSpPr/>
            <p:nvPr/>
          </p:nvSpPr>
          <p:spPr>
            <a:xfrm>
              <a:off x="8232784" y="3192123"/>
              <a:ext cx="2573206" cy="257320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Oval 7">
              <a:extLst>
                <a:ext uri="{FF2B5EF4-FFF2-40B4-BE49-F238E27FC236}">
                  <a16:creationId xmlns:a16="http://schemas.microsoft.com/office/drawing/2014/main" id="{A01E1D72-7A52-0AA2-BE6F-39C836F6D79F}"/>
                </a:ext>
              </a:extLst>
            </p:cNvPr>
            <p:cNvSpPr/>
            <p:nvPr/>
          </p:nvSpPr>
          <p:spPr>
            <a:xfrm>
              <a:off x="1723023" y="3861021"/>
              <a:ext cx="2054543" cy="2054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Oval 8">
              <a:extLst>
                <a:ext uri="{FF2B5EF4-FFF2-40B4-BE49-F238E27FC236}">
                  <a16:creationId xmlns:a16="http://schemas.microsoft.com/office/drawing/2014/main" id="{67D6518C-A7BA-AD6B-E7AE-8105E9487A55}"/>
                </a:ext>
              </a:extLst>
            </p:cNvPr>
            <p:cNvSpPr/>
            <p:nvPr/>
          </p:nvSpPr>
          <p:spPr>
            <a:xfrm>
              <a:off x="2283237" y="1413471"/>
              <a:ext cx="2054543" cy="2054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Oval 9">
              <a:extLst>
                <a:ext uri="{FF2B5EF4-FFF2-40B4-BE49-F238E27FC236}">
                  <a16:creationId xmlns:a16="http://schemas.microsoft.com/office/drawing/2014/main" id="{ACA0B124-23A6-D3BE-31A0-C05DDBB15845}"/>
                </a:ext>
              </a:extLst>
            </p:cNvPr>
            <p:cNvSpPr/>
            <p:nvPr/>
          </p:nvSpPr>
          <p:spPr>
            <a:xfrm>
              <a:off x="6390799" y="1638148"/>
              <a:ext cx="1639916" cy="16399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Oval 10">
              <a:extLst>
                <a:ext uri="{FF2B5EF4-FFF2-40B4-BE49-F238E27FC236}">
                  <a16:creationId xmlns:a16="http://schemas.microsoft.com/office/drawing/2014/main" id="{98B05B16-B82F-747A-D1BF-4863A181E0C5}"/>
                </a:ext>
              </a:extLst>
            </p:cNvPr>
            <p:cNvSpPr/>
            <p:nvPr/>
          </p:nvSpPr>
          <p:spPr>
            <a:xfrm>
              <a:off x="9441705" y="3340938"/>
              <a:ext cx="2054543" cy="2054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37" name="Google Shape;637;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Impacto emocional de la separación familiar</a:t>
            </a:r>
          </a:p>
        </p:txBody>
      </p:sp>
      <p:sp>
        <p:nvSpPr>
          <p:cNvPr id="639" name="Google Shape;639;p23"/>
          <p:cNvSpPr txBox="1"/>
          <p:nvPr/>
        </p:nvSpPr>
        <p:spPr>
          <a:xfrm>
            <a:off x="6053635" y="2470820"/>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800" b="1">
                <a:solidFill>
                  <a:schemeClr val="lt1"/>
                </a:solidFill>
                <a:latin typeface="+mn-lt"/>
                <a:ea typeface="Helvetica Neue"/>
                <a:cs typeface="Helvetica Neue"/>
                <a:sym typeface="Helvetica Neue"/>
              </a:rPr>
              <a:t>Ansioso/a</a:t>
            </a:r>
            <a:endParaRPr lang="es-ES_tradnl" sz="1600" b="1">
              <a:solidFill>
                <a:schemeClr val="lt1"/>
              </a:solidFill>
              <a:latin typeface="+mn-lt"/>
              <a:ea typeface="Helvetica Neue"/>
              <a:cs typeface="Helvetica Neue"/>
              <a:sym typeface="Helvetica Neue"/>
            </a:endParaRPr>
          </a:p>
        </p:txBody>
      </p:sp>
      <p:sp>
        <p:nvSpPr>
          <p:cNvPr id="640" name="Google Shape;640;p23"/>
          <p:cNvSpPr txBox="1"/>
          <p:nvPr/>
        </p:nvSpPr>
        <p:spPr>
          <a:xfrm>
            <a:off x="7860148" y="3219736"/>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800" b="1">
                <a:solidFill>
                  <a:schemeClr val="lt1"/>
                </a:solidFill>
                <a:latin typeface="+mn-lt"/>
                <a:ea typeface="Helvetica Neue"/>
                <a:cs typeface="Helvetica Neue"/>
                <a:sym typeface="Helvetica Neue"/>
              </a:rPr>
              <a:t>Culpa </a:t>
            </a:r>
            <a:endParaRPr lang="es-ES_tradnl" sz="1600" b="1">
              <a:solidFill>
                <a:schemeClr val="lt1"/>
              </a:solidFill>
              <a:latin typeface="+mn-lt"/>
              <a:ea typeface="Helvetica Neue"/>
              <a:cs typeface="Helvetica Neue"/>
              <a:sym typeface="Helvetica Neue"/>
            </a:endParaRPr>
          </a:p>
        </p:txBody>
      </p:sp>
      <p:sp>
        <p:nvSpPr>
          <p:cNvPr id="641" name="Google Shape;641;p23"/>
          <p:cNvSpPr txBox="1"/>
          <p:nvPr/>
        </p:nvSpPr>
        <p:spPr>
          <a:xfrm>
            <a:off x="2444146" y="2495573"/>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800" b="1">
                <a:solidFill>
                  <a:schemeClr val="lt1"/>
                </a:solidFill>
                <a:latin typeface="+mn-lt"/>
                <a:ea typeface="Helvetica Neue"/>
                <a:cs typeface="Helvetica Neue"/>
                <a:sym typeface="Helvetica Neue"/>
              </a:rPr>
              <a:t>Presionado/a</a:t>
            </a:r>
            <a:endParaRPr lang="es-ES_tradnl" sz="1600" b="1">
              <a:solidFill>
                <a:schemeClr val="lt1"/>
              </a:solidFill>
              <a:latin typeface="+mn-lt"/>
              <a:ea typeface="Helvetica Neue"/>
              <a:cs typeface="Helvetica Neue"/>
              <a:sym typeface="Helvetica Neue"/>
            </a:endParaRPr>
          </a:p>
        </p:txBody>
      </p:sp>
      <p:sp>
        <p:nvSpPr>
          <p:cNvPr id="642" name="Google Shape;642;p23"/>
          <p:cNvSpPr txBox="1"/>
          <p:nvPr/>
        </p:nvSpPr>
        <p:spPr>
          <a:xfrm>
            <a:off x="4191111" y="3341539"/>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800" b="1" dirty="0">
                <a:solidFill>
                  <a:schemeClr val="lt1"/>
                </a:solidFill>
                <a:latin typeface="+mn-lt"/>
                <a:ea typeface="Helvetica Neue"/>
                <a:cs typeface="Helvetica Neue"/>
                <a:sym typeface="Helvetica Neue"/>
              </a:rPr>
              <a:t>En shock</a:t>
            </a:r>
            <a:endParaRPr lang="es-ES_tradnl" sz="1600" b="1" dirty="0">
              <a:solidFill>
                <a:schemeClr val="lt1"/>
              </a:solidFill>
              <a:latin typeface="+mn-lt"/>
              <a:ea typeface="Helvetica Neue"/>
              <a:cs typeface="Helvetica Neue"/>
              <a:sym typeface="Helvetica Neue"/>
            </a:endParaRPr>
          </a:p>
        </p:txBody>
      </p:sp>
      <p:sp>
        <p:nvSpPr>
          <p:cNvPr id="643" name="Google Shape;643;p23"/>
          <p:cNvSpPr txBox="1"/>
          <p:nvPr/>
        </p:nvSpPr>
        <p:spPr>
          <a:xfrm>
            <a:off x="1202223" y="3726834"/>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800" b="1">
                <a:solidFill>
                  <a:schemeClr val="lt1"/>
                </a:solidFill>
                <a:latin typeface="+mn-lt"/>
                <a:ea typeface="Helvetica Neue"/>
                <a:cs typeface="Helvetica Neue"/>
                <a:sym typeface="Helvetica Neue"/>
              </a:rPr>
              <a:t>Abandono </a:t>
            </a:r>
            <a:endParaRPr lang="es-ES_tradnl" sz="1600" b="1">
              <a:solidFill>
                <a:schemeClr val="lt1"/>
              </a:solidFill>
              <a:latin typeface="+mn-lt"/>
              <a:ea typeface="Helvetica Neue"/>
              <a:cs typeface="Helvetica Neue"/>
              <a:sym typeface="Helvetica Neue"/>
            </a:endParaRPr>
          </a:p>
        </p:txBody>
      </p:sp>
      <p:sp>
        <p:nvSpPr>
          <p:cNvPr id="644" name="Google Shape;644;p23"/>
          <p:cNvSpPr txBox="1"/>
          <p:nvPr/>
        </p:nvSpPr>
        <p:spPr>
          <a:xfrm>
            <a:off x="8381910" y="4337864"/>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800" b="1">
                <a:solidFill>
                  <a:schemeClr val="lt1"/>
                </a:solidFill>
                <a:latin typeface="+mn-lt"/>
                <a:ea typeface="Helvetica Neue"/>
                <a:cs typeface="Helvetica Neue"/>
                <a:sym typeface="Helvetica Neue"/>
              </a:rPr>
              <a:t>Avergonzado/a</a:t>
            </a:r>
            <a:endParaRPr lang="es-ES_tradnl" sz="1600" b="1">
              <a:solidFill>
                <a:schemeClr val="lt1"/>
              </a:solidFill>
              <a:latin typeface="+mn-lt"/>
              <a:ea typeface="Helvetica Neue"/>
              <a:cs typeface="Helvetica Neue"/>
              <a:sym typeface="Helvetica Neue"/>
            </a:endParaRPr>
          </a:p>
        </p:txBody>
      </p:sp>
      <p:sp>
        <p:nvSpPr>
          <p:cNvPr id="645" name="Google Shape;645;p23"/>
          <p:cNvSpPr txBox="1"/>
          <p:nvPr/>
        </p:nvSpPr>
        <p:spPr>
          <a:xfrm>
            <a:off x="5437137" y="4613635"/>
            <a:ext cx="301964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2800" b="1">
                <a:solidFill>
                  <a:schemeClr val="lt1"/>
                </a:solidFill>
                <a:latin typeface="+mn-lt"/>
                <a:ea typeface="Helvetica Neue"/>
                <a:cs typeface="Helvetica Neue"/>
                <a:sym typeface="Helvetica Neue"/>
              </a:rPr>
              <a:t>Tristeza</a:t>
            </a:r>
            <a:endParaRPr lang="es-ES_tradnl" sz="1600" b="1">
              <a:solidFill>
                <a:schemeClr val="lt1"/>
              </a:solidFill>
              <a:latin typeface="+mn-lt"/>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36"/>
        <p:cNvGrpSpPr/>
        <p:nvPr/>
      </p:nvGrpSpPr>
      <p:grpSpPr>
        <a:xfrm>
          <a:off x="0" y="0"/>
          <a:ext cx="0" cy="0"/>
          <a:chOff x="0" y="0"/>
          <a:chExt cx="0" cy="0"/>
        </a:xfrm>
      </p:grpSpPr>
      <p:sp>
        <p:nvSpPr>
          <p:cNvPr id="15" name="Title 72">
            <a:extLst>
              <a:ext uri="{FF2B5EF4-FFF2-40B4-BE49-F238E27FC236}">
                <a16:creationId xmlns:a16="http://schemas.microsoft.com/office/drawing/2014/main" id="{FF1265F4-F4EC-8163-E482-5F455A1275C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1717137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Evaluación de la gestión de casos </a:t>
            </a:r>
          </a:p>
        </p:txBody>
      </p:sp>
      <p:grpSp>
        <p:nvGrpSpPr>
          <p:cNvPr id="10" name="Group 9">
            <a:extLst>
              <a:ext uri="{FF2B5EF4-FFF2-40B4-BE49-F238E27FC236}">
                <a16:creationId xmlns:a16="http://schemas.microsoft.com/office/drawing/2014/main" id="{0F7ED026-7B40-E036-BD9E-C68991C8EF7B}"/>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C2577C58-66FA-C321-8E24-8F1FE52C91A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 name="Group 11">
              <a:extLst>
                <a:ext uri="{FF2B5EF4-FFF2-40B4-BE49-F238E27FC236}">
                  <a16:creationId xmlns:a16="http://schemas.microsoft.com/office/drawing/2014/main" id="{38541CAC-3C91-ACB7-F2E0-E55373FFAE69}"/>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61789D6F-8FA2-2ACC-7743-451ED9C2B3A9}"/>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13-17</a:t>
                </a:r>
              </a:p>
            </p:txBody>
          </p:sp>
          <p:sp>
            <p:nvSpPr>
              <p:cNvPr id="17" name="Rectangle 16">
                <a:extLst>
                  <a:ext uri="{FF2B5EF4-FFF2-40B4-BE49-F238E27FC236}">
                    <a16:creationId xmlns:a16="http://schemas.microsoft.com/office/drawing/2014/main" id="{F7057156-2613-AE38-CCB6-B21A577A43E6}"/>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3" name="Group 12">
              <a:extLst>
                <a:ext uri="{FF2B5EF4-FFF2-40B4-BE49-F238E27FC236}">
                  <a16:creationId xmlns:a16="http://schemas.microsoft.com/office/drawing/2014/main" id="{F3E3CD96-9C3E-D747-7B16-38B5BD57945D}"/>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21E3D3B0-90CC-C1D5-DBBA-4A6596559D6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14902939-5067-6652-5BF1-EB67C082BCF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8" name="Google Shape;114;p9">
            <a:extLst>
              <a:ext uri="{FF2B5EF4-FFF2-40B4-BE49-F238E27FC236}">
                <a16:creationId xmlns:a16="http://schemas.microsoft.com/office/drawing/2014/main" id="{AE9AA629-28CD-9D74-AD66-B6A29D6F15F6}"/>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20 minutos  </a:t>
            </a:r>
            <a:endParaRPr lang="es-ES_tradnl" b="1">
              <a:solidFill>
                <a:schemeClr val="accent2">
                  <a:lumMod val="75000"/>
                </a:schemeClr>
              </a:solidFill>
            </a:endParaRPr>
          </a:p>
        </p:txBody>
      </p:sp>
      <p:grpSp>
        <p:nvGrpSpPr>
          <p:cNvPr id="19" name="Group 18">
            <a:extLst>
              <a:ext uri="{FF2B5EF4-FFF2-40B4-BE49-F238E27FC236}">
                <a16:creationId xmlns:a16="http://schemas.microsoft.com/office/drawing/2014/main" id="{3AE8A01B-13FB-6978-0B87-5EF23D269C4B}"/>
              </a:ext>
            </a:extLst>
          </p:cNvPr>
          <p:cNvGrpSpPr/>
          <p:nvPr/>
        </p:nvGrpSpPr>
        <p:grpSpPr>
          <a:xfrm>
            <a:off x="357066" y="1224523"/>
            <a:ext cx="369332" cy="369332"/>
            <a:chOff x="6784825" y="4717805"/>
            <a:chExt cx="1170980" cy="1170980"/>
          </a:xfrm>
        </p:grpSpPr>
        <p:sp>
          <p:nvSpPr>
            <p:cNvPr id="20" name="Oval 19">
              <a:extLst>
                <a:ext uri="{FF2B5EF4-FFF2-40B4-BE49-F238E27FC236}">
                  <a16:creationId xmlns:a16="http://schemas.microsoft.com/office/drawing/2014/main" id="{EF97C617-FA41-054F-C98E-2758CE5AF475}"/>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F7B9F169-7B85-CA2B-097E-280FA76D7D95}"/>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angle 21">
              <a:extLst>
                <a:ext uri="{FF2B5EF4-FFF2-40B4-BE49-F238E27FC236}">
                  <a16:creationId xmlns:a16="http://schemas.microsoft.com/office/drawing/2014/main" id="{33602539-11C6-5708-F5D5-E23F3253B287}"/>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22">
              <a:extLst>
                <a:ext uri="{FF2B5EF4-FFF2-40B4-BE49-F238E27FC236}">
                  <a16:creationId xmlns:a16="http://schemas.microsoft.com/office/drawing/2014/main" id="{8DAAFE75-E304-DA3C-27C6-9B30FF512A5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 name="Rectangle: Top Corners Rounded 1">
            <a:extLst>
              <a:ext uri="{FF2B5EF4-FFF2-40B4-BE49-F238E27FC236}">
                <a16:creationId xmlns:a16="http://schemas.microsoft.com/office/drawing/2014/main" id="{E3BA8325-98A6-89C9-3BFB-F636B18AD276}"/>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Google Shape;114;p9">
            <a:extLst>
              <a:ext uri="{FF2B5EF4-FFF2-40B4-BE49-F238E27FC236}">
                <a16:creationId xmlns:a16="http://schemas.microsoft.com/office/drawing/2014/main" id="{2220DC26-BDB6-B24C-8E5D-A0686B94468C}"/>
              </a:ext>
            </a:extLst>
          </p:cNvPr>
          <p:cNvSpPr txBox="1"/>
          <p:nvPr/>
        </p:nvSpPr>
        <p:spPr>
          <a:xfrm>
            <a:off x="5717491" y="1992977"/>
            <a:ext cx="544697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800" b="1">
                <a:solidFill>
                  <a:schemeClr val="dk1"/>
                </a:solidFill>
                <a:latin typeface="Arial"/>
                <a:ea typeface="Arial"/>
                <a:cs typeface="Arial"/>
                <a:sym typeface="Arial"/>
              </a:rPr>
              <a:t>Responder a las siguientes preguntas y elaborar un plan de acción con los pasos clave:</a:t>
            </a:r>
          </a:p>
        </p:txBody>
      </p:sp>
      <p:sp>
        <p:nvSpPr>
          <p:cNvPr id="4" name="Google Shape;114;p9">
            <a:extLst>
              <a:ext uri="{FF2B5EF4-FFF2-40B4-BE49-F238E27FC236}">
                <a16:creationId xmlns:a16="http://schemas.microsoft.com/office/drawing/2014/main" id="{6E0CF2B0-9634-8C83-628F-0B85E4240626}"/>
              </a:ext>
            </a:extLst>
          </p:cNvPr>
          <p:cNvSpPr txBox="1"/>
          <p:nvPr/>
        </p:nvSpPr>
        <p:spPr>
          <a:xfrm>
            <a:off x="5560497" y="3179371"/>
            <a:ext cx="5446979" cy="258528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ct val="100000"/>
              <a:buFont typeface="+mj-lt"/>
              <a:buAutoNum type="arabicPeriod"/>
            </a:pPr>
            <a:r>
              <a:rPr lang="es-ES_tradnl" sz="1800" dirty="0">
                <a:solidFill>
                  <a:schemeClr val="dk1"/>
                </a:solidFill>
                <a:latin typeface="Arial"/>
                <a:ea typeface="Arial"/>
                <a:cs typeface="Arial"/>
                <a:sym typeface="Arial"/>
              </a:rPr>
              <a:t>¿Qué riesgos corre el/la </a:t>
            </a:r>
            <a:r>
              <a:rPr lang="es-ES_tradnl" sz="1800" dirty="0">
                <a:solidFill>
                  <a:schemeClr val="dk1"/>
                </a:solidFill>
              </a:rPr>
              <a:t>menor</a:t>
            </a:r>
            <a:r>
              <a:rPr lang="es-ES_tradnl" sz="1800" dirty="0">
                <a:solidFill>
                  <a:schemeClr val="dk1"/>
                </a:solidFill>
                <a:latin typeface="Arial"/>
                <a:ea typeface="Arial"/>
                <a:cs typeface="Arial"/>
                <a:sym typeface="Arial"/>
              </a:rPr>
              <a:t>? </a:t>
            </a:r>
            <a:br>
              <a:rPr lang="es-ES_tradnl" sz="1800" dirty="0">
                <a:solidFill>
                  <a:schemeClr val="dk1"/>
                </a:solidFill>
                <a:latin typeface="Arial"/>
                <a:ea typeface="Arial"/>
                <a:cs typeface="Arial"/>
                <a:sym typeface="Arial"/>
              </a:rPr>
            </a:br>
            <a:endParaRPr lang="es-ES_tradnl"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s-ES_tradnl" sz="1800" dirty="0">
                <a:solidFill>
                  <a:schemeClr val="dk1"/>
                </a:solidFill>
                <a:latin typeface="Arial"/>
                <a:ea typeface="Arial"/>
                <a:cs typeface="Arial"/>
                <a:sym typeface="Arial"/>
              </a:rPr>
              <a:t>¿Cuáles son los posibles factores de protección (fortalezas) (fortalezas)?</a:t>
            </a:r>
            <a:br>
              <a:rPr lang="es-ES_tradnl" sz="1800" dirty="0">
                <a:solidFill>
                  <a:schemeClr val="dk1"/>
                </a:solidFill>
                <a:latin typeface="Arial"/>
                <a:ea typeface="Arial"/>
                <a:cs typeface="Arial"/>
                <a:sym typeface="Arial"/>
              </a:rPr>
            </a:br>
            <a:endParaRPr lang="es-ES_tradnl"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s-ES_tradnl" sz="1800" dirty="0">
                <a:solidFill>
                  <a:schemeClr val="dk1"/>
                </a:solidFill>
                <a:latin typeface="Arial"/>
                <a:ea typeface="Arial"/>
                <a:cs typeface="Arial"/>
                <a:sym typeface="Arial"/>
              </a:rPr>
              <a:t>¿Cuáles son las principales necesidades del </a:t>
            </a:r>
            <a:r>
              <a:rPr lang="es-ES_tradnl" sz="1800" dirty="0">
                <a:solidFill>
                  <a:schemeClr val="dk1"/>
                </a:solidFill>
              </a:rPr>
              <a:t>menor</a:t>
            </a:r>
            <a:r>
              <a:rPr lang="es-ES_tradnl" sz="1800" dirty="0">
                <a:solidFill>
                  <a:schemeClr val="dk1"/>
                </a:solidFill>
                <a:latin typeface="Arial"/>
                <a:ea typeface="Arial"/>
                <a:cs typeface="Arial"/>
                <a:sym typeface="Arial"/>
              </a:rPr>
              <a:t>? </a:t>
            </a:r>
            <a:br>
              <a:rPr lang="es-ES_tradnl" sz="1800" dirty="0">
                <a:solidFill>
                  <a:schemeClr val="dk1"/>
                </a:solidFill>
                <a:latin typeface="Arial"/>
                <a:ea typeface="Arial"/>
                <a:cs typeface="Arial"/>
                <a:sym typeface="Arial"/>
              </a:rPr>
            </a:br>
            <a:endParaRPr lang="es-ES_tradnl"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s-ES_tradnl" sz="1800" dirty="0">
                <a:solidFill>
                  <a:schemeClr val="dk1"/>
                </a:solidFill>
                <a:latin typeface="Arial"/>
                <a:ea typeface="Arial"/>
                <a:cs typeface="Arial"/>
                <a:sym typeface="Arial"/>
              </a:rPr>
              <a:t>¿Qué información adicional necesitamos? </a:t>
            </a:r>
          </a:p>
        </p:txBody>
      </p:sp>
      <p:grpSp>
        <p:nvGrpSpPr>
          <p:cNvPr id="5" name="Group 4">
            <a:extLst>
              <a:ext uri="{FF2B5EF4-FFF2-40B4-BE49-F238E27FC236}">
                <a16:creationId xmlns:a16="http://schemas.microsoft.com/office/drawing/2014/main" id="{8A550DD6-DDFD-1739-DCD2-ABC48D4303A0}"/>
              </a:ext>
            </a:extLst>
          </p:cNvPr>
          <p:cNvGrpSpPr/>
          <p:nvPr/>
        </p:nvGrpSpPr>
        <p:grpSpPr>
          <a:xfrm rot="20104804">
            <a:off x="502170" y="2105819"/>
            <a:ext cx="4220281" cy="2805877"/>
            <a:chOff x="7208925" y="2604220"/>
            <a:chExt cx="1168511" cy="776891"/>
          </a:xfrm>
        </p:grpSpPr>
        <p:sp>
          <p:nvSpPr>
            <p:cNvPr id="6" name="Rectangle 5">
              <a:extLst>
                <a:ext uri="{FF2B5EF4-FFF2-40B4-BE49-F238E27FC236}">
                  <a16:creationId xmlns:a16="http://schemas.microsoft.com/office/drawing/2014/main" id="{4B849889-8409-2822-E822-830395A77BA5}"/>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Google Shape;315;p4">
              <a:extLst>
                <a:ext uri="{FF2B5EF4-FFF2-40B4-BE49-F238E27FC236}">
                  <a16:creationId xmlns:a16="http://schemas.microsoft.com/office/drawing/2014/main" id="{7046477E-D0D0-703A-0AF7-F7682301CC70}"/>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8" name="Google Shape;315;p4">
              <a:extLst>
                <a:ext uri="{FF2B5EF4-FFF2-40B4-BE49-F238E27FC236}">
                  <a16:creationId xmlns:a16="http://schemas.microsoft.com/office/drawing/2014/main" id="{95AC76FC-A05B-5C58-93DB-47A55EEF3932}"/>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9" name="Google Shape;315;p4">
              <a:extLst>
                <a:ext uri="{FF2B5EF4-FFF2-40B4-BE49-F238E27FC236}">
                  <a16:creationId xmlns:a16="http://schemas.microsoft.com/office/drawing/2014/main" id="{8BC5811A-401F-D245-63E1-E3AE1D48B5C2}"/>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23324176-503A-378D-03C2-36351D752480}"/>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Single Corner Snipped 31">
              <a:extLst>
                <a:ext uri="{FF2B5EF4-FFF2-40B4-BE49-F238E27FC236}">
                  <a16:creationId xmlns:a16="http://schemas.microsoft.com/office/drawing/2014/main" id="{00DC2A41-5813-2CC0-C898-7729D99D56F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4" name="Title 72">
            <a:extLst>
              <a:ext uri="{FF2B5EF4-FFF2-40B4-BE49-F238E27FC236}">
                <a16:creationId xmlns:a16="http://schemas.microsoft.com/office/drawing/2014/main" id="{1E17838B-2485-DA2E-92A1-813AEFF583CD}"/>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3892358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4" name="Title 72">
            <a:extLst>
              <a:ext uri="{FF2B5EF4-FFF2-40B4-BE49-F238E27FC236}">
                <a16:creationId xmlns:a16="http://schemas.microsoft.com/office/drawing/2014/main" id="{B96B954D-77B3-DB36-1A32-6AF3290AB8E9}"/>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6076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4" name="Title 72">
            <a:extLst>
              <a:ext uri="{FF2B5EF4-FFF2-40B4-BE49-F238E27FC236}">
                <a16:creationId xmlns:a16="http://schemas.microsoft.com/office/drawing/2014/main" id="{24F72B06-30C0-E8AA-E3DC-1C01407E6B65}"/>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1689064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grpSp>
        <p:nvGrpSpPr>
          <p:cNvPr id="28" name="Group 27">
            <a:extLst>
              <a:ext uri="{FF2B5EF4-FFF2-40B4-BE49-F238E27FC236}">
                <a16:creationId xmlns:a16="http://schemas.microsoft.com/office/drawing/2014/main" id="{B9DE4265-5EC1-E7D0-D105-8400975A867B}"/>
              </a:ext>
            </a:extLst>
          </p:cNvPr>
          <p:cNvGrpSpPr/>
          <p:nvPr/>
        </p:nvGrpSpPr>
        <p:grpSpPr>
          <a:xfrm>
            <a:off x="754207" y="1714582"/>
            <a:ext cx="1935511" cy="2346805"/>
            <a:chOff x="-495533" y="1913810"/>
            <a:chExt cx="1935511" cy="2346805"/>
          </a:xfrm>
        </p:grpSpPr>
        <p:sp>
          <p:nvSpPr>
            <p:cNvPr id="27" name="Rectangle: Single Corner Snipped 26">
              <a:extLst>
                <a:ext uri="{FF2B5EF4-FFF2-40B4-BE49-F238E27FC236}">
                  <a16:creationId xmlns:a16="http://schemas.microsoft.com/office/drawing/2014/main" id="{4772861D-E10B-5E45-2784-B2A6A0D6F9E7}"/>
                </a:ext>
              </a:extLst>
            </p:cNvPr>
            <p:cNvSpPr/>
            <p:nvPr/>
          </p:nvSpPr>
          <p:spPr>
            <a:xfrm>
              <a:off x="-495533" y="1913810"/>
              <a:ext cx="1935511" cy="2346805"/>
            </a:xfrm>
            <a:prstGeom prst="snip1Rect">
              <a:avLst/>
            </a:prstGeom>
            <a:solidFill>
              <a:schemeClr val="accent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2" name="Group 21">
              <a:extLst>
                <a:ext uri="{FF2B5EF4-FFF2-40B4-BE49-F238E27FC236}">
                  <a16:creationId xmlns:a16="http://schemas.microsoft.com/office/drawing/2014/main" id="{C70900E7-9DE7-073B-AC62-27682EE4504D}"/>
                </a:ext>
              </a:extLst>
            </p:cNvPr>
            <p:cNvGrpSpPr/>
            <p:nvPr/>
          </p:nvGrpSpPr>
          <p:grpSpPr>
            <a:xfrm rot="36916">
              <a:off x="193956" y="2460722"/>
              <a:ext cx="581532" cy="1305187"/>
              <a:chOff x="5960196" y="3632825"/>
              <a:chExt cx="324376" cy="728028"/>
            </a:xfrm>
            <a:solidFill>
              <a:schemeClr val="bg1"/>
            </a:solidFill>
          </p:grpSpPr>
          <p:sp>
            <p:nvSpPr>
              <p:cNvPr id="23" name="Round Same Side Corner Rectangle 46">
                <a:extLst>
                  <a:ext uri="{FF2B5EF4-FFF2-40B4-BE49-F238E27FC236}">
                    <a16:creationId xmlns:a16="http://schemas.microsoft.com/office/drawing/2014/main" id="{D2A2CE74-6454-D443-1F30-B3534FD2D94A}"/>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Oval 23">
                <a:extLst>
                  <a:ext uri="{FF2B5EF4-FFF2-40B4-BE49-F238E27FC236}">
                    <a16:creationId xmlns:a16="http://schemas.microsoft.com/office/drawing/2014/main" id="{A7016964-5064-B706-FFCE-6E2ED71C8ADD}"/>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sp>
        <p:nvSpPr>
          <p:cNvPr id="669" name="Google Shape;669;p25"/>
          <p:cNvSpPr txBox="1">
            <a:spLocks noGrp="1"/>
          </p:cNvSpPr>
          <p:nvPr>
            <p:ph type="title"/>
          </p:nvPr>
        </p:nvSpPr>
        <p:spPr>
          <a:xfrm>
            <a:off x="514501" y="120516"/>
            <a:ext cx="9307138"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ts val="3200"/>
              <a:buFont typeface="Arial"/>
              <a:buNone/>
            </a:pPr>
            <a:r>
              <a:rPr lang="es-ES_tradnl" dirty="0">
                <a:highlight>
                  <a:srgbClr val="FFFF00"/>
                </a:highlight>
              </a:rPr>
              <a:t> Aspectos a tener en cuenta durante la evaluación de UASC  </a:t>
            </a:r>
          </a:p>
        </p:txBody>
      </p:sp>
      <p:grpSp>
        <p:nvGrpSpPr>
          <p:cNvPr id="29" name="Group 28">
            <a:extLst>
              <a:ext uri="{FF2B5EF4-FFF2-40B4-BE49-F238E27FC236}">
                <a16:creationId xmlns:a16="http://schemas.microsoft.com/office/drawing/2014/main" id="{9AF20C1A-D6D9-B627-DF80-2F9CDF2C2C66}"/>
              </a:ext>
            </a:extLst>
          </p:cNvPr>
          <p:cNvGrpSpPr/>
          <p:nvPr/>
        </p:nvGrpSpPr>
        <p:grpSpPr>
          <a:xfrm>
            <a:off x="1638283" y="2568844"/>
            <a:ext cx="2957585" cy="2905260"/>
            <a:chOff x="1290324" y="1954505"/>
            <a:chExt cx="3541269" cy="3478617"/>
          </a:xfrm>
        </p:grpSpPr>
        <p:grpSp>
          <p:nvGrpSpPr>
            <p:cNvPr id="2" name="Group 1">
              <a:extLst>
                <a:ext uri="{FF2B5EF4-FFF2-40B4-BE49-F238E27FC236}">
                  <a16:creationId xmlns:a16="http://schemas.microsoft.com/office/drawing/2014/main" id="{FE89A454-016F-8A0A-2580-B728A8BB9E37}"/>
                </a:ext>
              </a:extLst>
            </p:cNvPr>
            <p:cNvGrpSpPr/>
            <p:nvPr/>
          </p:nvGrpSpPr>
          <p:grpSpPr>
            <a:xfrm>
              <a:off x="3194238" y="2223604"/>
              <a:ext cx="1637355" cy="3209518"/>
              <a:chOff x="5157952" y="1330093"/>
              <a:chExt cx="556221" cy="1090296"/>
            </a:xfrm>
            <a:solidFill>
              <a:schemeClr val="accent2">
                <a:lumMod val="75000"/>
              </a:schemeClr>
            </a:solidFill>
          </p:grpSpPr>
          <p:grpSp>
            <p:nvGrpSpPr>
              <p:cNvPr id="3" name="Group 2">
                <a:extLst>
                  <a:ext uri="{FF2B5EF4-FFF2-40B4-BE49-F238E27FC236}">
                    <a16:creationId xmlns:a16="http://schemas.microsoft.com/office/drawing/2014/main" id="{460F4B6E-A559-E34E-29C4-0E4CAFDEE71C}"/>
                  </a:ext>
                </a:extLst>
              </p:cNvPr>
              <p:cNvGrpSpPr/>
              <p:nvPr/>
            </p:nvGrpSpPr>
            <p:grpSpPr>
              <a:xfrm>
                <a:off x="5157952" y="1808115"/>
                <a:ext cx="241654" cy="277569"/>
                <a:chOff x="2968390" y="1782471"/>
                <a:chExt cx="241654" cy="277569"/>
              </a:xfrm>
              <a:grpFill/>
            </p:grpSpPr>
            <p:sp>
              <p:nvSpPr>
                <p:cNvPr id="11" name="Round Same Side Corner Rectangle 25">
                  <a:extLst>
                    <a:ext uri="{FF2B5EF4-FFF2-40B4-BE49-F238E27FC236}">
                      <a16:creationId xmlns:a16="http://schemas.microsoft.com/office/drawing/2014/main" id="{95543DA3-93C4-BFE5-296F-9F83F2B7254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ound Same Side Corner Rectangle 26">
                  <a:extLst>
                    <a:ext uri="{FF2B5EF4-FFF2-40B4-BE49-F238E27FC236}">
                      <a16:creationId xmlns:a16="http://schemas.microsoft.com/office/drawing/2014/main" id="{658516DD-1A3E-A8F5-99ED-C669F8031BD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 name="Group 6">
                <a:extLst>
                  <a:ext uri="{FF2B5EF4-FFF2-40B4-BE49-F238E27FC236}">
                    <a16:creationId xmlns:a16="http://schemas.microsoft.com/office/drawing/2014/main" id="{750920F8-924A-2BD5-31D9-6902CB602536}"/>
                  </a:ext>
                </a:extLst>
              </p:cNvPr>
              <p:cNvGrpSpPr/>
              <p:nvPr/>
            </p:nvGrpSpPr>
            <p:grpSpPr>
              <a:xfrm>
                <a:off x="5274909" y="1330093"/>
                <a:ext cx="439264" cy="1090296"/>
                <a:chOff x="4152776" y="1302447"/>
                <a:chExt cx="365595" cy="907443"/>
              </a:xfrm>
              <a:grpFill/>
            </p:grpSpPr>
            <p:sp>
              <p:nvSpPr>
                <p:cNvPr id="8" name="Flowchart: Manual Operation 7">
                  <a:extLst>
                    <a:ext uri="{FF2B5EF4-FFF2-40B4-BE49-F238E27FC236}">
                      <a16:creationId xmlns:a16="http://schemas.microsoft.com/office/drawing/2014/main" id="{58E6B954-3A4D-1CD5-07B8-5686BFD4CB8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ound Same Side Corner Rectangle 23">
                  <a:extLst>
                    <a:ext uri="{FF2B5EF4-FFF2-40B4-BE49-F238E27FC236}">
                      <a16:creationId xmlns:a16="http://schemas.microsoft.com/office/drawing/2014/main" id="{C42A61D2-F9BF-405B-D9B0-863344FCD6C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Oval 9">
                  <a:extLst>
                    <a:ext uri="{FF2B5EF4-FFF2-40B4-BE49-F238E27FC236}">
                      <a16:creationId xmlns:a16="http://schemas.microsoft.com/office/drawing/2014/main" id="{57AF518F-20F5-2CF5-62A4-4212094EBA0E}"/>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3" name="Google Shape;387;p9">
              <a:extLst>
                <a:ext uri="{FF2B5EF4-FFF2-40B4-BE49-F238E27FC236}">
                  <a16:creationId xmlns:a16="http://schemas.microsoft.com/office/drawing/2014/main" id="{8E00733E-42A2-D083-84D6-DF016F90F412}"/>
                </a:ext>
              </a:extLst>
            </p:cNvPr>
            <p:cNvGrpSpPr/>
            <p:nvPr/>
          </p:nvGrpSpPr>
          <p:grpSpPr>
            <a:xfrm>
              <a:off x="1290324" y="3429531"/>
              <a:ext cx="1293068" cy="1980284"/>
              <a:chOff x="697842" y="3315817"/>
              <a:chExt cx="514964" cy="822817"/>
            </a:xfrm>
          </p:grpSpPr>
          <p:sp>
            <p:nvSpPr>
              <p:cNvPr id="14" name="Google Shape;388;p9">
                <a:extLst>
                  <a:ext uri="{FF2B5EF4-FFF2-40B4-BE49-F238E27FC236}">
                    <a16:creationId xmlns:a16="http://schemas.microsoft.com/office/drawing/2014/main" id="{B2C6AF4F-D6F1-40DE-C54D-231FC70A7D41}"/>
                  </a:ext>
                </a:extLst>
              </p:cNvPr>
              <p:cNvSpPr/>
              <p:nvPr/>
            </p:nvSpPr>
            <p:spPr>
              <a:xfrm>
                <a:off x="697842" y="3877086"/>
                <a:ext cx="514964" cy="26154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 name="Google Shape;389;p9">
                <a:extLst>
                  <a:ext uri="{FF2B5EF4-FFF2-40B4-BE49-F238E27FC236}">
                    <a16:creationId xmlns:a16="http://schemas.microsoft.com/office/drawing/2014/main" id="{C72FA874-C6DE-E512-6EE4-DD444293530C}"/>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6" name="Google Shape;390;p9">
                <a:extLst>
                  <a:ext uri="{FF2B5EF4-FFF2-40B4-BE49-F238E27FC236}">
                    <a16:creationId xmlns:a16="http://schemas.microsoft.com/office/drawing/2014/main" id="{32BFFB6A-D5EC-AF4C-F985-DFD2DAA51FC4}"/>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1" i="0" u="none" strike="noStrike" cap="none">
                  <a:solidFill>
                    <a:srgbClr val="FFFFFF"/>
                  </a:solidFill>
                  <a:latin typeface="Arial"/>
                  <a:ea typeface="Arial"/>
                  <a:cs typeface="Arial"/>
                  <a:sym typeface="Arial"/>
                </a:endParaRPr>
              </a:p>
            </p:txBody>
          </p:sp>
        </p:grpSp>
        <p:grpSp>
          <p:nvGrpSpPr>
            <p:cNvPr id="19" name="Group 18">
              <a:extLst>
                <a:ext uri="{FF2B5EF4-FFF2-40B4-BE49-F238E27FC236}">
                  <a16:creationId xmlns:a16="http://schemas.microsoft.com/office/drawing/2014/main" id="{D571076C-0780-9643-9BF9-62CB8804FE3F}"/>
                </a:ext>
              </a:extLst>
            </p:cNvPr>
            <p:cNvGrpSpPr/>
            <p:nvPr/>
          </p:nvGrpSpPr>
          <p:grpSpPr>
            <a:xfrm>
              <a:off x="1783673" y="1954505"/>
              <a:ext cx="1703282" cy="1123278"/>
              <a:chOff x="8546278" y="1267538"/>
              <a:chExt cx="646012" cy="426031"/>
            </a:xfrm>
            <a:solidFill>
              <a:schemeClr val="accent2">
                <a:lumMod val="75000"/>
              </a:schemeClr>
            </a:solidFill>
          </p:grpSpPr>
          <p:sp>
            <p:nvSpPr>
              <p:cNvPr id="17" name="Google Shape;321;p4">
                <a:extLst>
                  <a:ext uri="{FF2B5EF4-FFF2-40B4-BE49-F238E27FC236}">
                    <a16:creationId xmlns:a16="http://schemas.microsoft.com/office/drawing/2014/main" id="{7A3043DB-8BA1-84FD-A3C3-8E9B729BDF51}"/>
                  </a:ext>
                </a:extLst>
              </p:cNvPr>
              <p:cNvSpPr/>
              <p:nvPr/>
            </p:nvSpPr>
            <p:spPr>
              <a:xfrm>
                <a:off x="8546278" y="1396648"/>
                <a:ext cx="385053" cy="296921"/>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8" name="Google Shape;322;p4">
                <a:extLst>
                  <a:ext uri="{FF2B5EF4-FFF2-40B4-BE49-F238E27FC236}">
                    <a16:creationId xmlns:a16="http://schemas.microsoft.com/office/drawing/2014/main" id="{03634278-5690-10D3-AD2A-B7E315A0A949}"/>
                  </a:ext>
                </a:extLst>
              </p:cNvPr>
              <p:cNvSpPr/>
              <p:nvPr/>
            </p:nvSpPr>
            <p:spPr>
              <a:xfrm>
                <a:off x="8807237" y="1267538"/>
                <a:ext cx="385053" cy="296921"/>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grpSp>
      <p:sp>
        <p:nvSpPr>
          <p:cNvPr id="32" name="TextBox 31">
            <a:extLst>
              <a:ext uri="{FF2B5EF4-FFF2-40B4-BE49-F238E27FC236}">
                <a16:creationId xmlns:a16="http://schemas.microsoft.com/office/drawing/2014/main" id="{4E1D6150-F9E7-6B90-54A9-16AE800E13E1}"/>
              </a:ext>
            </a:extLst>
          </p:cNvPr>
          <p:cNvSpPr txBox="1"/>
          <p:nvPr/>
        </p:nvSpPr>
        <p:spPr>
          <a:xfrm>
            <a:off x="5825547" y="1705155"/>
            <a:ext cx="2511706" cy="3970318"/>
          </a:xfrm>
          <a:prstGeom prst="rect">
            <a:avLst/>
          </a:prstGeom>
          <a:noFill/>
        </p:spPr>
        <p:txBody>
          <a:bodyPr wrap="square">
            <a:spAutoFit/>
          </a:bodyPr>
          <a:lstStyle/>
          <a:p>
            <a:pPr marL="0" marR="0" lvl="0" indent="0" rtl="0">
              <a:spcBef>
                <a:spcPts val="0"/>
              </a:spcBef>
              <a:spcAft>
                <a:spcPts val="0"/>
              </a:spcAft>
              <a:buNone/>
            </a:pPr>
            <a:r>
              <a:rPr lang="es-ES_tradnl" sz="1800" dirty="0">
                <a:solidFill>
                  <a:schemeClr val="tx1"/>
                </a:solidFill>
                <a:latin typeface="+mn-lt"/>
                <a:ea typeface="Calibri"/>
                <a:cs typeface="Calibri"/>
                <a:sym typeface="Calibri"/>
              </a:rPr>
              <a:t>Necesidades de búsqueda familiar</a:t>
            </a:r>
          </a:p>
          <a:p>
            <a:pPr marL="0" marR="0" lvl="0" indent="0" rtl="0">
              <a:spcBef>
                <a:spcPts val="0"/>
              </a:spcBef>
              <a:spcAft>
                <a:spcPts val="0"/>
              </a:spcAft>
              <a:buNone/>
            </a:pPr>
            <a:endParaRPr lang="es-ES_tradnl" sz="1800" dirty="0">
              <a:solidFill>
                <a:schemeClr val="tx1"/>
              </a:solidFill>
              <a:latin typeface="+mn-lt"/>
              <a:cs typeface="Calibri"/>
              <a:sym typeface="Calibri"/>
            </a:endParaRPr>
          </a:p>
          <a:p>
            <a:pPr marL="0" marR="0" lvl="0" indent="0" rtl="0">
              <a:spcBef>
                <a:spcPts val="0"/>
              </a:spcBef>
              <a:spcAft>
                <a:spcPts val="0"/>
              </a:spcAft>
              <a:buNone/>
            </a:pPr>
            <a:r>
              <a:rPr lang="es-ES_tradnl" sz="1800" dirty="0">
                <a:solidFill>
                  <a:schemeClr val="tx1"/>
                </a:solidFill>
                <a:latin typeface="+mn-lt"/>
                <a:cs typeface="Calibri"/>
                <a:sym typeface="Calibri"/>
              </a:rPr>
              <a:t>Perspectivas de reunificación familiar</a:t>
            </a:r>
          </a:p>
          <a:p>
            <a:pPr marL="0" marR="0" lvl="0" indent="0" rtl="0">
              <a:spcBef>
                <a:spcPts val="0"/>
              </a:spcBef>
              <a:spcAft>
                <a:spcPts val="0"/>
              </a:spcAft>
              <a:buNone/>
            </a:pPr>
            <a:endParaRPr lang="es-ES_tradnl" sz="1800" dirty="0">
              <a:solidFill>
                <a:schemeClr val="tx1"/>
              </a:solidFill>
              <a:latin typeface="+mn-lt"/>
              <a:cs typeface="Calibri"/>
              <a:sym typeface="Calibri"/>
            </a:endParaRPr>
          </a:p>
          <a:p>
            <a:pPr marL="0" marR="0" lvl="0" indent="0" rtl="0">
              <a:spcBef>
                <a:spcPts val="0"/>
              </a:spcBef>
              <a:spcAft>
                <a:spcPts val="0"/>
              </a:spcAft>
              <a:buNone/>
            </a:pPr>
            <a:r>
              <a:rPr lang="es-ES_tradnl" sz="1800" dirty="0">
                <a:solidFill>
                  <a:schemeClr val="tx1"/>
                </a:solidFill>
                <a:latin typeface="+mn-lt"/>
              </a:rPr>
              <a:t>Restablecer y/o mantener los vínculos familiares</a:t>
            </a:r>
          </a:p>
          <a:p>
            <a:pPr marL="0" marR="0" lvl="0" indent="0" rtl="0">
              <a:spcBef>
                <a:spcPts val="0"/>
              </a:spcBef>
              <a:spcAft>
                <a:spcPts val="0"/>
              </a:spcAft>
              <a:buNone/>
            </a:pPr>
            <a:endParaRPr lang="es-ES_tradnl" sz="1800" dirty="0">
              <a:solidFill>
                <a:schemeClr val="tx1"/>
              </a:solidFill>
              <a:latin typeface="+mn-lt"/>
            </a:endParaRPr>
          </a:p>
          <a:p>
            <a:pPr marL="0" marR="0" lvl="0" indent="0" rtl="0">
              <a:spcBef>
                <a:spcPts val="0"/>
              </a:spcBef>
              <a:spcAft>
                <a:spcPts val="0"/>
              </a:spcAft>
              <a:buNone/>
            </a:pPr>
            <a:r>
              <a:rPr lang="es-ES_tradnl" sz="1800" dirty="0">
                <a:solidFill>
                  <a:schemeClr val="tx1"/>
                </a:solidFill>
                <a:latin typeface="+mn-lt"/>
              </a:rPr>
              <a:t>Transferencia e efectivo y entrega de cupones y/o ayudas materiales</a:t>
            </a:r>
          </a:p>
        </p:txBody>
      </p:sp>
      <p:sp>
        <p:nvSpPr>
          <p:cNvPr id="34" name="TextBox 33">
            <a:extLst>
              <a:ext uri="{FF2B5EF4-FFF2-40B4-BE49-F238E27FC236}">
                <a16:creationId xmlns:a16="http://schemas.microsoft.com/office/drawing/2014/main" id="{838DE9CF-DB27-1DA5-26E0-2BD20251EB22}"/>
              </a:ext>
            </a:extLst>
          </p:cNvPr>
          <p:cNvSpPr txBox="1"/>
          <p:nvPr/>
        </p:nvSpPr>
        <p:spPr>
          <a:xfrm>
            <a:off x="8904804" y="1685122"/>
            <a:ext cx="2511706" cy="3693319"/>
          </a:xfrm>
          <a:prstGeom prst="rect">
            <a:avLst/>
          </a:prstGeom>
          <a:noFill/>
        </p:spPr>
        <p:txBody>
          <a:bodyPr wrap="square">
            <a:spAutoFit/>
          </a:bodyPr>
          <a:lstStyle/>
          <a:p>
            <a:pPr marL="0" marR="0" lvl="0" indent="0" rtl="0">
              <a:spcBef>
                <a:spcPts val="0"/>
              </a:spcBef>
              <a:spcAft>
                <a:spcPts val="0"/>
              </a:spcAft>
              <a:buNone/>
            </a:pPr>
            <a:r>
              <a:rPr lang="es-ES_tradnl" sz="1800">
                <a:solidFill>
                  <a:schemeClr val="tx1"/>
                </a:solidFill>
                <a:latin typeface="+mn-lt"/>
                <a:ea typeface="Calibri"/>
                <a:cs typeface="Calibri"/>
                <a:sym typeface="Calibri"/>
              </a:rPr>
              <a:t>Si recibe cuidados alternativos, ¿son adecuados, seguros y sostenibles? </a:t>
            </a:r>
          </a:p>
          <a:p>
            <a:pPr marL="0" marR="0" lvl="0" indent="0" rtl="0">
              <a:spcBef>
                <a:spcPts val="0"/>
              </a:spcBef>
              <a:spcAft>
                <a:spcPts val="0"/>
              </a:spcAft>
              <a:buNone/>
            </a:pPr>
            <a:endParaRPr lang="es-ES_tradnl" sz="1800">
              <a:solidFill>
                <a:schemeClr val="tx1"/>
              </a:solidFill>
              <a:latin typeface="+mn-lt"/>
              <a:ea typeface="Calibri"/>
              <a:cs typeface="Calibri"/>
              <a:sym typeface="Calibri"/>
            </a:endParaRPr>
          </a:p>
          <a:p>
            <a:pPr marL="0" marR="0" lvl="0" indent="0" rtl="0">
              <a:spcBef>
                <a:spcPts val="0"/>
              </a:spcBef>
              <a:spcAft>
                <a:spcPts val="0"/>
              </a:spcAft>
              <a:buNone/>
            </a:pPr>
            <a:r>
              <a:rPr lang="es-ES_tradnl" sz="1800">
                <a:solidFill>
                  <a:schemeClr val="tx1"/>
                </a:solidFill>
                <a:latin typeface="+mn-lt"/>
                <a:ea typeface="Calibri"/>
                <a:cs typeface="Calibri"/>
                <a:sym typeface="Calibri"/>
              </a:rPr>
              <a:t>Necesidades de educación y formación para la vida diaria</a:t>
            </a:r>
          </a:p>
          <a:p>
            <a:pPr marL="0" marR="0" lvl="0" indent="0" rtl="0">
              <a:spcBef>
                <a:spcPts val="0"/>
              </a:spcBef>
              <a:spcAft>
                <a:spcPts val="0"/>
              </a:spcAft>
              <a:buNone/>
            </a:pPr>
            <a:endParaRPr lang="es-ES_tradnl" sz="1800">
              <a:solidFill>
                <a:schemeClr val="tx1"/>
              </a:solidFill>
              <a:latin typeface="+mn-lt"/>
              <a:ea typeface="Calibri"/>
              <a:cs typeface="Calibri"/>
              <a:sym typeface="Calibri"/>
            </a:endParaRPr>
          </a:p>
          <a:p>
            <a:pPr marL="0" marR="0" lvl="0" indent="0" rtl="0">
              <a:spcBef>
                <a:spcPts val="0"/>
              </a:spcBef>
              <a:spcAft>
                <a:spcPts val="0"/>
              </a:spcAft>
              <a:buNone/>
            </a:pPr>
            <a:r>
              <a:rPr lang="es-ES_tradnl" sz="1800">
                <a:solidFill>
                  <a:schemeClr val="tx1"/>
                </a:solidFill>
                <a:latin typeface="+mn-lt"/>
                <a:ea typeface="Calibri"/>
                <a:cs typeface="Calibri"/>
                <a:sym typeface="Calibri"/>
              </a:rPr>
              <a:t>Suministro de información jurídica y/o remisión a servicios jurídicos</a:t>
            </a:r>
          </a:p>
        </p:txBody>
      </p:sp>
      <p:sp>
        <p:nvSpPr>
          <p:cNvPr id="35" name="L-Shape 34">
            <a:extLst>
              <a:ext uri="{FF2B5EF4-FFF2-40B4-BE49-F238E27FC236}">
                <a16:creationId xmlns:a16="http://schemas.microsoft.com/office/drawing/2014/main" id="{94B4D6C0-D473-EDEC-E2E0-1DE472127E35}"/>
              </a:ext>
            </a:extLst>
          </p:cNvPr>
          <p:cNvSpPr/>
          <p:nvPr/>
        </p:nvSpPr>
        <p:spPr>
          <a:xfrm rot="18361091">
            <a:off x="5323426" y="1812900"/>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L-Shape 36">
            <a:extLst>
              <a:ext uri="{FF2B5EF4-FFF2-40B4-BE49-F238E27FC236}">
                <a16:creationId xmlns:a16="http://schemas.microsoft.com/office/drawing/2014/main" id="{B7CAF8C8-5DE3-B5E2-D5A0-328D277CA9DE}"/>
              </a:ext>
            </a:extLst>
          </p:cNvPr>
          <p:cNvSpPr/>
          <p:nvPr/>
        </p:nvSpPr>
        <p:spPr>
          <a:xfrm rot="18361091">
            <a:off x="5323426" y="2603456"/>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L-Shape 37">
            <a:extLst>
              <a:ext uri="{FF2B5EF4-FFF2-40B4-BE49-F238E27FC236}">
                <a16:creationId xmlns:a16="http://schemas.microsoft.com/office/drawing/2014/main" id="{BB8C6706-438D-8E75-4EEA-A3597829F5F7}"/>
              </a:ext>
            </a:extLst>
          </p:cNvPr>
          <p:cNvSpPr/>
          <p:nvPr/>
        </p:nvSpPr>
        <p:spPr>
          <a:xfrm rot="18361091">
            <a:off x="5323426" y="3441976"/>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L-Shape 38">
            <a:extLst>
              <a:ext uri="{FF2B5EF4-FFF2-40B4-BE49-F238E27FC236}">
                <a16:creationId xmlns:a16="http://schemas.microsoft.com/office/drawing/2014/main" id="{36AAD347-B77A-4E33-6349-BB7056C602ED}"/>
              </a:ext>
            </a:extLst>
          </p:cNvPr>
          <p:cNvSpPr/>
          <p:nvPr/>
        </p:nvSpPr>
        <p:spPr>
          <a:xfrm rot="18361091">
            <a:off x="5323426" y="4565840"/>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L-Shape 39">
            <a:extLst>
              <a:ext uri="{FF2B5EF4-FFF2-40B4-BE49-F238E27FC236}">
                <a16:creationId xmlns:a16="http://schemas.microsoft.com/office/drawing/2014/main" id="{67AFE94B-416A-9AB5-B465-055BECB62E70}"/>
              </a:ext>
            </a:extLst>
          </p:cNvPr>
          <p:cNvSpPr/>
          <p:nvPr/>
        </p:nvSpPr>
        <p:spPr>
          <a:xfrm rot="18361091">
            <a:off x="8374443" y="1939324"/>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L-Shape 40">
            <a:extLst>
              <a:ext uri="{FF2B5EF4-FFF2-40B4-BE49-F238E27FC236}">
                <a16:creationId xmlns:a16="http://schemas.microsoft.com/office/drawing/2014/main" id="{A059FC54-1F6B-FA46-31BE-F87B720823F8}"/>
              </a:ext>
            </a:extLst>
          </p:cNvPr>
          <p:cNvSpPr/>
          <p:nvPr/>
        </p:nvSpPr>
        <p:spPr>
          <a:xfrm rot="18361091">
            <a:off x="8419574" y="3107650"/>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L-Shape 41">
            <a:extLst>
              <a:ext uri="{FF2B5EF4-FFF2-40B4-BE49-F238E27FC236}">
                <a16:creationId xmlns:a16="http://schemas.microsoft.com/office/drawing/2014/main" id="{A0F532FD-25C7-8545-4D26-4E091DF58CE7}"/>
              </a:ext>
            </a:extLst>
          </p:cNvPr>
          <p:cNvSpPr/>
          <p:nvPr/>
        </p:nvSpPr>
        <p:spPr>
          <a:xfrm rot="18361091">
            <a:off x="8472347" y="4275975"/>
            <a:ext cx="380357" cy="193573"/>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1" name="Group 30">
            <a:extLst>
              <a:ext uri="{FF2B5EF4-FFF2-40B4-BE49-F238E27FC236}">
                <a16:creationId xmlns:a16="http://schemas.microsoft.com/office/drawing/2014/main" id="{1DA7A6E7-0A7F-4896-5C16-C7349E6F35B8}"/>
              </a:ext>
            </a:extLst>
          </p:cNvPr>
          <p:cNvGrpSpPr/>
          <p:nvPr/>
        </p:nvGrpSpPr>
        <p:grpSpPr>
          <a:xfrm>
            <a:off x="10160657" y="132238"/>
            <a:ext cx="1587872" cy="1368854"/>
            <a:chOff x="10228983" y="337468"/>
            <a:chExt cx="1587872" cy="1368854"/>
          </a:xfrm>
        </p:grpSpPr>
        <p:sp>
          <p:nvSpPr>
            <p:cNvPr id="33" name="Hexagon 32">
              <a:extLst>
                <a:ext uri="{FF2B5EF4-FFF2-40B4-BE49-F238E27FC236}">
                  <a16:creationId xmlns:a16="http://schemas.microsoft.com/office/drawing/2014/main" id="{B90EE779-C988-F88E-A0AE-47C3EC2895D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6" name="Group 35">
              <a:extLst>
                <a:ext uri="{FF2B5EF4-FFF2-40B4-BE49-F238E27FC236}">
                  <a16:creationId xmlns:a16="http://schemas.microsoft.com/office/drawing/2014/main" id="{FBAC8D1C-ADE9-2304-4EEB-8ECDEF99A0D0}"/>
                </a:ext>
              </a:extLst>
            </p:cNvPr>
            <p:cNvGrpSpPr/>
            <p:nvPr/>
          </p:nvGrpSpPr>
          <p:grpSpPr>
            <a:xfrm>
              <a:off x="10621771" y="762700"/>
              <a:ext cx="562136" cy="634675"/>
              <a:chOff x="760175" y="830142"/>
              <a:chExt cx="867619" cy="979579"/>
            </a:xfrm>
          </p:grpSpPr>
          <p:sp>
            <p:nvSpPr>
              <p:cNvPr id="46" name="Rectangle 45">
                <a:extLst>
                  <a:ext uri="{FF2B5EF4-FFF2-40B4-BE49-F238E27FC236}">
                    <a16:creationId xmlns:a16="http://schemas.microsoft.com/office/drawing/2014/main" id="{765D4C76-0A14-8A0D-34B4-404DAA7ECC76}"/>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18</a:t>
                </a:r>
              </a:p>
            </p:txBody>
          </p:sp>
          <p:sp>
            <p:nvSpPr>
              <p:cNvPr id="47" name="Rectangle 46">
                <a:extLst>
                  <a:ext uri="{FF2B5EF4-FFF2-40B4-BE49-F238E27FC236}">
                    <a16:creationId xmlns:a16="http://schemas.microsoft.com/office/drawing/2014/main" id="{94C4C596-57F4-C847-89AD-52EAA708A55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3" name="Group 42">
              <a:extLst>
                <a:ext uri="{FF2B5EF4-FFF2-40B4-BE49-F238E27FC236}">
                  <a16:creationId xmlns:a16="http://schemas.microsoft.com/office/drawing/2014/main" id="{0CE8130F-B08A-06DB-AFC7-F202C839BD0A}"/>
                </a:ext>
              </a:extLst>
            </p:cNvPr>
            <p:cNvGrpSpPr/>
            <p:nvPr/>
          </p:nvGrpSpPr>
          <p:grpSpPr>
            <a:xfrm>
              <a:off x="11325415" y="762701"/>
              <a:ext cx="182192" cy="634674"/>
              <a:chOff x="2121762" y="2323619"/>
              <a:chExt cx="200378" cy="825210"/>
            </a:xfrm>
          </p:grpSpPr>
          <p:sp>
            <p:nvSpPr>
              <p:cNvPr id="44" name="Isosceles Triangle 43">
                <a:extLst>
                  <a:ext uri="{FF2B5EF4-FFF2-40B4-BE49-F238E27FC236}">
                    <a16:creationId xmlns:a16="http://schemas.microsoft.com/office/drawing/2014/main" id="{D5CBDAC0-3FDD-6146-8191-53A8E22A6960}"/>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Rectangle 44">
                <a:extLst>
                  <a:ext uri="{FF2B5EF4-FFF2-40B4-BE49-F238E27FC236}">
                    <a16:creationId xmlns:a16="http://schemas.microsoft.com/office/drawing/2014/main" id="{5D19FEA0-0361-D102-AD6E-2DE4616037B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CF9E-276F-8AA4-174B-8601D44599EF}"/>
              </a:ext>
            </a:extLst>
          </p:cNvPr>
          <p:cNvSpPr>
            <a:spLocks noGrp="1"/>
          </p:cNvSpPr>
          <p:nvPr>
            <p:ph type="title"/>
          </p:nvPr>
        </p:nvSpPr>
        <p:spPr/>
        <p:txBody>
          <a:bodyPr/>
          <a:lstStyle/>
          <a:p>
            <a:r>
              <a:rPr lang="es-ES_tradnl">
                <a:highlight>
                  <a:srgbClr val="FFFF00"/>
                </a:highlight>
              </a:rPr>
              <a:t>Transferencia de efectivo y cupones (TEC)</a:t>
            </a:r>
          </a:p>
        </p:txBody>
      </p:sp>
    </p:spTree>
    <p:extLst>
      <p:ext uri="{BB962C8B-B14F-4D97-AF65-F5344CB8AC3E}">
        <p14:creationId xmlns:p14="http://schemas.microsoft.com/office/powerpoint/2010/main" val="4061256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26"/>
          <p:cNvSpPr txBox="1">
            <a:spLocks noGrp="1"/>
          </p:cNvSpPr>
          <p:nvPr>
            <p:ph type="title"/>
          </p:nvPr>
        </p:nvSpPr>
        <p:spPr>
          <a:xfrm>
            <a:off x="367681" y="120516"/>
            <a:ext cx="9843149"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ct val="100000"/>
              <a:buFont typeface="Arial"/>
              <a:buNone/>
            </a:pPr>
            <a:r>
              <a:rPr lang="es-ES_tradnl" sz="2800">
                <a:highlight>
                  <a:srgbClr val="FFFF00"/>
                </a:highlight>
                <a:extLst>
                  <a:ext uri="http://customooxmlschemas.google.com/">
                    <go:slidesCustomData xmlns="" xmlns:a16="http://schemas.microsoft.com/office/drawing/2014/main"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Consideraciones sobre cuidados alternativos durante la evaluación</a:t>
            </a:r>
            <a:endParaRPr lang="es-ES_tradnl" sz="2800">
              <a:highlight>
                <a:srgbClr val="FFFF00"/>
              </a:highlight>
            </a:endParaRPr>
          </a:p>
        </p:txBody>
      </p:sp>
      <p:sp>
        <p:nvSpPr>
          <p:cNvPr id="11" name="Rectangle 10">
            <a:extLst>
              <a:ext uri="{FF2B5EF4-FFF2-40B4-BE49-F238E27FC236}">
                <a16:creationId xmlns:a16="http://schemas.microsoft.com/office/drawing/2014/main" id="{8990B0D5-67C2-961D-E258-B92210224CA7}"/>
              </a:ext>
            </a:extLst>
          </p:cNvPr>
          <p:cNvSpPr/>
          <p:nvPr/>
        </p:nvSpPr>
        <p:spPr>
          <a:xfrm>
            <a:off x="2136499" y="1367142"/>
            <a:ext cx="2612465" cy="1069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2400"/>
              <a:buFont typeface="Calibri"/>
              <a:buNone/>
            </a:pPr>
            <a:r>
              <a:rPr lang="es-ES_tradnl" sz="1800" b="1" i="0" u="none" strike="noStrike" cap="none">
                <a:solidFill>
                  <a:schemeClr val="tx1"/>
                </a:solidFill>
                <a:ea typeface="Calibri"/>
                <a:cs typeface="Calibri"/>
                <a:sym typeface="Calibri"/>
              </a:rPr>
              <a:t>Si recibe cuidados alternativos, ¿son adecuados, seguros y sostenibles? </a:t>
            </a:r>
            <a:endParaRPr lang="es-ES_tradnl" sz="1800" b="1">
              <a:solidFill>
                <a:schemeClr val="tx1"/>
              </a:solidFill>
            </a:endParaRPr>
          </a:p>
        </p:txBody>
      </p:sp>
      <p:sp>
        <p:nvSpPr>
          <p:cNvPr id="12" name="Rectangle 11">
            <a:extLst>
              <a:ext uri="{FF2B5EF4-FFF2-40B4-BE49-F238E27FC236}">
                <a16:creationId xmlns:a16="http://schemas.microsoft.com/office/drawing/2014/main" id="{FDA9ECEA-1EE2-C0C0-3D41-ECE4A445E20F}"/>
              </a:ext>
            </a:extLst>
          </p:cNvPr>
          <p:cNvSpPr/>
          <p:nvPr/>
        </p:nvSpPr>
        <p:spPr>
          <a:xfrm>
            <a:off x="2136499" y="3030781"/>
            <a:ext cx="2612465" cy="7964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2400"/>
              <a:buFont typeface="Calibri"/>
              <a:buNone/>
            </a:pPr>
            <a:r>
              <a:rPr lang="es-ES_tradnl" sz="1800" b="0" i="0" u="none" strike="noStrike" cap="none" dirty="0">
                <a:solidFill>
                  <a:schemeClr val="tx1"/>
                </a:solidFill>
                <a:ea typeface="Calibri"/>
                <a:cs typeface="Calibri"/>
                <a:sym typeface="Calibri"/>
              </a:rPr>
              <a:t>Evaluar la modalidad asistencial actual</a:t>
            </a:r>
          </a:p>
        </p:txBody>
      </p:sp>
      <p:sp>
        <p:nvSpPr>
          <p:cNvPr id="13" name="Google Shape;705;p26">
            <a:extLst>
              <a:ext uri="{FF2B5EF4-FFF2-40B4-BE49-F238E27FC236}">
                <a16:creationId xmlns:a16="http://schemas.microsoft.com/office/drawing/2014/main" id="{5E5723AA-C049-9230-B4F5-6190FDCF3405}"/>
              </a:ext>
            </a:extLst>
          </p:cNvPr>
          <p:cNvSpPr/>
          <p:nvPr/>
        </p:nvSpPr>
        <p:spPr>
          <a:xfrm rot="5400000">
            <a:off x="2657690" y="4173736"/>
            <a:ext cx="604421" cy="269482"/>
          </a:xfrm>
          <a:prstGeom prst="rightArrow">
            <a:avLst>
              <a:gd name="adj1" fmla="val 50000"/>
              <a:gd name="adj2" fmla="val 50000"/>
            </a:avLst>
          </a:prstGeom>
          <a:solidFill>
            <a:schemeClr val="tx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8180B63A-DDEF-AF08-919D-2C98A807D576}"/>
              </a:ext>
            </a:extLst>
          </p:cNvPr>
          <p:cNvSpPr/>
          <p:nvPr/>
        </p:nvSpPr>
        <p:spPr>
          <a:xfrm>
            <a:off x="1216125" y="4741853"/>
            <a:ext cx="2172753" cy="119239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2400"/>
              <a:buFont typeface="Calibri"/>
              <a:buNone/>
            </a:pPr>
            <a:r>
              <a:rPr lang="es-ES_tradnl" sz="1800" b="0" i="0" u="none" strike="noStrike" cap="none" dirty="0">
                <a:solidFill>
                  <a:schemeClr val="tx1"/>
                </a:solidFill>
                <a:ea typeface="Calibri"/>
                <a:cs typeface="Calibri"/>
                <a:sym typeface="Calibri"/>
              </a:rPr>
              <a:t>Registro, formulación del plan de caso y seguimiento </a:t>
            </a:r>
          </a:p>
        </p:txBody>
      </p:sp>
      <p:sp>
        <p:nvSpPr>
          <p:cNvPr id="18" name="TextBox 17">
            <a:extLst>
              <a:ext uri="{FF2B5EF4-FFF2-40B4-BE49-F238E27FC236}">
                <a16:creationId xmlns:a16="http://schemas.microsoft.com/office/drawing/2014/main" id="{4248F1EB-25A9-96ED-ADB9-3628E643F164}"/>
              </a:ext>
            </a:extLst>
          </p:cNvPr>
          <p:cNvSpPr txBox="1"/>
          <p:nvPr/>
        </p:nvSpPr>
        <p:spPr>
          <a:xfrm>
            <a:off x="1439034" y="4119731"/>
            <a:ext cx="1273887" cy="400110"/>
          </a:xfrm>
          <a:prstGeom prst="rect">
            <a:avLst/>
          </a:prstGeom>
          <a:noFill/>
        </p:spPr>
        <p:txBody>
          <a:bodyPr wrap="square">
            <a:spAutoFit/>
          </a:bodyPr>
          <a:lstStyle/>
          <a:p>
            <a:pPr marL="0" marR="0" lvl="0" indent="0" algn="r" rtl="0">
              <a:lnSpc>
                <a:spcPct val="100000"/>
              </a:lnSpc>
              <a:spcBef>
                <a:spcPts val="0"/>
              </a:spcBef>
              <a:spcAft>
                <a:spcPts val="0"/>
              </a:spcAft>
              <a:buClr>
                <a:srgbClr val="FFFFFF"/>
              </a:buClr>
              <a:buSzPts val="2400"/>
              <a:buFont typeface="Calibri"/>
              <a:buNone/>
            </a:pPr>
            <a:r>
              <a:rPr lang="es-ES_tradnl" sz="2000" b="1" i="0" u="none" strike="noStrike" cap="none">
                <a:solidFill>
                  <a:schemeClr val="tx1"/>
                </a:solidFill>
                <a:ea typeface="Calibri"/>
                <a:cs typeface="Calibri"/>
                <a:sym typeface="Calibri"/>
              </a:rPr>
              <a:t>Sí</a:t>
            </a:r>
          </a:p>
        </p:txBody>
      </p:sp>
      <p:sp>
        <p:nvSpPr>
          <p:cNvPr id="20" name="TextBox 19">
            <a:extLst>
              <a:ext uri="{FF2B5EF4-FFF2-40B4-BE49-F238E27FC236}">
                <a16:creationId xmlns:a16="http://schemas.microsoft.com/office/drawing/2014/main" id="{2004A2D6-DD47-B9E5-1548-CBDB8979E61E}"/>
              </a:ext>
            </a:extLst>
          </p:cNvPr>
          <p:cNvSpPr txBox="1"/>
          <p:nvPr/>
        </p:nvSpPr>
        <p:spPr>
          <a:xfrm>
            <a:off x="4217706" y="4119731"/>
            <a:ext cx="818781" cy="400110"/>
          </a:xfrm>
          <a:prstGeom prst="rect">
            <a:avLst/>
          </a:prstGeom>
          <a:noFill/>
        </p:spPr>
        <p:txBody>
          <a:bodyPr wrap="square">
            <a:spAutoFit/>
          </a:bodyPr>
          <a:lstStyle/>
          <a:p>
            <a:pPr marL="0" marR="0" lvl="0" indent="0" rtl="0">
              <a:lnSpc>
                <a:spcPct val="100000"/>
              </a:lnSpc>
              <a:spcBef>
                <a:spcPts val="0"/>
              </a:spcBef>
              <a:spcAft>
                <a:spcPts val="0"/>
              </a:spcAft>
              <a:buClr>
                <a:srgbClr val="FFFFFF"/>
              </a:buClr>
              <a:buSzPts val="2400"/>
              <a:buFont typeface="Calibri"/>
              <a:buNone/>
            </a:pPr>
            <a:r>
              <a:rPr lang="es-ES_tradnl" sz="2000" b="1">
                <a:solidFill>
                  <a:schemeClr val="tx1"/>
                </a:solidFill>
                <a:ea typeface="Calibri"/>
                <a:cs typeface="Calibri"/>
                <a:sym typeface="Calibri"/>
              </a:rPr>
              <a:t>No</a:t>
            </a:r>
            <a:endParaRPr lang="es-ES_tradnl" sz="2000" b="1" i="0" u="none" strike="noStrike" cap="none">
              <a:solidFill>
                <a:schemeClr val="tx1"/>
              </a:solidFill>
              <a:ea typeface="Calibri"/>
              <a:cs typeface="Calibri"/>
              <a:sym typeface="Calibri"/>
            </a:endParaRPr>
          </a:p>
        </p:txBody>
      </p:sp>
      <p:sp>
        <p:nvSpPr>
          <p:cNvPr id="21" name="Arrow: Bent 20">
            <a:extLst>
              <a:ext uri="{FF2B5EF4-FFF2-40B4-BE49-F238E27FC236}">
                <a16:creationId xmlns:a16="http://schemas.microsoft.com/office/drawing/2014/main" id="{32D2A1FD-5F71-378A-4EC7-D6C6ACE2702C}"/>
              </a:ext>
            </a:extLst>
          </p:cNvPr>
          <p:cNvSpPr/>
          <p:nvPr/>
        </p:nvSpPr>
        <p:spPr>
          <a:xfrm flipV="1">
            <a:off x="3906415" y="4006264"/>
            <a:ext cx="1581678" cy="1731461"/>
          </a:xfrm>
          <a:prstGeom prst="bentArrow">
            <a:avLst>
              <a:gd name="adj1" fmla="val 9369"/>
              <a:gd name="adj2" fmla="val 8984"/>
              <a:gd name="adj3" fmla="val 8984"/>
              <a:gd name="adj4"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2" name="Rectangle 21">
            <a:extLst>
              <a:ext uri="{FF2B5EF4-FFF2-40B4-BE49-F238E27FC236}">
                <a16:creationId xmlns:a16="http://schemas.microsoft.com/office/drawing/2014/main" id="{2070B441-FDA7-8967-FCBD-104D8F6A84DF}"/>
              </a:ext>
            </a:extLst>
          </p:cNvPr>
          <p:cNvSpPr/>
          <p:nvPr/>
        </p:nvSpPr>
        <p:spPr>
          <a:xfrm>
            <a:off x="7155594" y="1109776"/>
            <a:ext cx="2612465" cy="1034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FFFFFF"/>
              </a:buClr>
              <a:buSzPts val="2400"/>
              <a:buFont typeface="Calibri"/>
              <a:buNone/>
            </a:pPr>
            <a:r>
              <a:rPr lang="es-ES_tradnl" sz="1800" b="1" i="0" u="none" strike="noStrike" cap="none">
                <a:solidFill>
                  <a:schemeClr val="tx1"/>
                </a:solidFill>
                <a:ea typeface="Calibri"/>
                <a:cs typeface="Calibri"/>
                <a:sym typeface="Calibri"/>
              </a:rPr>
              <a:t>Si no recibe cuidados alternativos</a:t>
            </a:r>
          </a:p>
        </p:txBody>
      </p:sp>
      <p:sp>
        <p:nvSpPr>
          <p:cNvPr id="25" name="Google Shape;705;p26">
            <a:extLst>
              <a:ext uri="{FF2B5EF4-FFF2-40B4-BE49-F238E27FC236}">
                <a16:creationId xmlns:a16="http://schemas.microsoft.com/office/drawing/2014/main" id="{2590968A-3C58-AB7D-436E-3DFCFC2D8596}"/>
              </a:ext>
            </a:extLst>
          </p:cNvPr>
          <p:cNvSpPr/>
          <p:nvPr/>
        </p:nvSpPr>
        <p:spPr>
          <a:xfrm rot="5400000">
            <a:off x="3205816" y="2593543"/>
            <a:ext cx="473829" cy="269481"/>
          </a:xfrm>
          <a:prstGeom prst="rightArrow">
            <a:avLst>
              <a:gd name="adj1" fmla="val 50000"/>
              <a:gd name="adj2" fmla="val 50000"/>
            </a:avLst>
          </a:prstGeom>
          <a:solidFill>
            <a:schemeClr val="tx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6" name="Google Shape;705;p26">
            <a:extLst>
              <a:ext uri="{FF2B5EF4-FFF2-40B4-BE49-F238E27FC236}">
                <a16:creationId xmlns:a16="http://schemas.microsoft.com/office/drawing/2014/main" id="{9495FCE2-D2B8-20BF-4476-CDE44B76C85B}"/>
              </a:ext>
            </a:extLst>
          </p:cNvPr>
          <p:cNvSpPr/>
          <p:nvPr/>
        </p:nvSpPr>
        <p:spPr>
          <a:xfrm rot="5400000">
            <a:off x="8265552" y="2182952"/>
            <a:ext cx="473829" cy="269481"/>
          </a:xfrm>
          <a:prstGeom prst="rightArrow">
            <a:avLst>
              <a:gd name="adj1" fmla="val 50000"/>
              <a:gd name="adj2" fmla="val 50000"/>
            </a:avLst>
          </a:prstGeom>
          <a:solidFill>
            <a:schemeClr val="tx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0" name="Rectangle 29">
            <a:extLst>
              <a:ext uri="{FF2B5EF4-FFF2-40B4-BE49-F238E27FC236}">
                <a16:creationId xmlns:a16="http://schemas.microsoft.com/office/drawing/2014/main" id="{51A73DBF-C05C-DCA5-E9F8-1F6E82BAE3E8}"/>
              </a:ext>
            </a:extLst>
          </p:cNvPr>
          <p:cNvSpPr/>
          <p:nvPr/>
        </p:nvSpPr>
        <p:spPr>
          <a:xfrm>
            <a:off x="5799385" y="2673573"/>
            <a:ext cx="5901548" cy="32606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rtl="0">
              <a:lnSpc>
                <a:spcPct val="100000"/>
              </a:lnSpc>
              <a:spcBef>
                <a:spcPts val="0"/>
              </a:spcBef>
              <a:spcAft>
                <a:spcPts val="0"/>
              </a:spcAft>
              <a:buClr>
                <a:srgbClr val="000000"/>
              </a:buClr>
              <a:buSzPts val="2400"/>
            </a:pPr>
            <a:r>
              <a:rPr lang="es-ES_tradnl" sz="1800" b="1" i="0" u="none" strike="noStrike" cap="none" dirty="0">
                <a:solidFill>
                  <a:srgbClr val="000000"/>
                </a:solidFill>
                <a:latin typeface="+mn-lt"/>
                <a:ea typeface="Helvetica Neue"/>
                <a:cs typeface="Helvetica Neue"/>
                <a:sym typeface="Helvetica Neue"/>
              </a:rPr>
              <a:t>Llevar a cabo la evaluación:</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Interés superior del </a:t>
            </a:r>
            <a:r>
              <a:rPr lang="es-ES_tradnl" sz="1800" dirty="0">
                <a:solidFill>
                  <a:srgbClr val="000000"/>
                </a:solidFill>
                <a:ea typeface="Helvetica Neue"/>
                <a:cs typeface="Helvetica Neue"/>
                <a:sym typeface="Helvetica Neue"/>
              </a:rPr>
              <a:t>menor</a:t>
            </a:r>
            <a:endParaRPr lang="es-ES_tradnl" sz="1800" b="0" i="0" u="none" strike="noStrike" cap="none" dirty="0">
              <a:solidFill>
                <a:srgbClr val="000000"/>
              </a:solidFill>
              <a:latin typeface="+mn-lt"/>
              <a:ea typeface="Helvetica Neue"/>
              <a:cs typeface="Helvetica Neue"/>
              <a:sym typeface="Helvetica Neue"/>
            </a:endParaRP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Necesidades específicas que afectan la modalidad de cuidado</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Impacto potencial en la BRF</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Normas culturales sobre el cuidado de niños y niñas, y adolescentes que no están con sus padres</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Capacidad de las familias para hacerse cargo de otros menores</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Capacidad para hacer seguimiento de los cuidados alternativos</a:t>
            </a:r>
          </a:p>
          <a:p>
            <a:pPr marL="285750" marR="0" lvl="0" indent="-285750" rtl="0">
              <a:lnSpc>
                <a:spcPct val="100000"/>
              </a:lnSpc>
              <a:spcBef>
                <a:spcPts val="0"/>
              </a:spcBef>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Otras necesidades de protección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2" name="Title 72">
            <a:extLst>
              <a:ext uri="{FF2B5EF4-FFF2-40B4-BE49-F238E27FC236}">
                <a16:creationId xmlns:a16="http://schemas.microsoft.com/office/drawing/2014/main" id="{0CE5AEAD-30F8-7F90-7E64-F2BEE2448640}"/>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Guía del facilitador</a:t>
            </a:r>
            <a:endParaRPr lang="es-ES_tradnl" sz="5400" b="1" dirty="0">
              <a:solidFill>
                <a:schemeClr val="bg1">
                  <a:lumMod val="75000"/>
                </a:schemeClr>
              </a:solidFill>
            </a:endParaRPr>
          </a:p>
        </p:txBody>
      </p:sp>
    </p:spTree>
    <p:extLst>
      <p:ext uri="{BB962C8B-B14F-4D97-AF65-F5344CB8AC3E}">
        <p14:creationId xmlns:p14="http://schemas.microsoft.com/office/powerpoint/2010/main" val="2946703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96"/>
        <p:cNvGrpSpPr/>
        <p:nvPr/>
      </p:nvGrpSpPr>
      <p:grpSpPr>
        <a:xfrm>
          <a:off x="0" y="0"/>
          <a:ext cx="0" cy="0"/>
          <a:chOff x="0" y="0"/>
          <a:chExt cx="0" cy="0"/>
        </a:xfrm>
      </p:grpSpPr>
      <p:sp>
        <p:nvSpPr>
          <p:cNvPr id="4" name="Title 72">
            <a:extLst>
              <a:ext uri="{FF2B5EF4-FFF2-40B4-BE49-F238E27FC236}">
                <a16:creationId xmlns:a16="http://schemas.microsoft.com/office/drawing/2014/main" id="{08A2B913-2BB9-94F6-31CD-7C58C3C9056C}"/>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395368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highlight>
                  <a:srgbClr val="FFFF00"/>
                </a:highlight>
              </a:rPr>
              <a:t>Atención familiar a menores refugiados/as</a:t>
            </a:r>
          </a:p>
        </p:txBody>
      </p:sp>
      <p:sp>
        <p:nvSpPr>
          <p:cNvPr id="713" name="Google Shape;713;p27"/>
          <p:cNvSpPr txBox="1"/>
          <p:nvPr/>
        </p:nvSpPr>
        <p:spPr>
          <a:xfrm>
            <a:off x="5995496" y="1897084"/>
            <a:ext cx="4853522" cy="3889375"/>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rgbClr val="000000"/>
              </a:buClr>
              <a:buSzPts val="2400"/>
              <a:buFont typeface="Arial"/>
              <a:buNone/>
            </a:pPr>
            <a:r>
              <a:rPr lang="es-ES_tradnl" sz="1800" b="1" i="0" u="none" strike="noStrike" cap="none" dirty="0">
                <a:solidFill>
                  <a:srgbClr val="000000"/>
                </a:solidFill>
                <a:latin typeface="+mn-lt"/>
                <a:ea typeface="Helvetica Neue"/>
                <a:cs typeface="Helvetica Neue"/>
                <a:sym typeface="Helvetica Neue"/>
              </a:rPr>
              <a:t>Las comunidades de acogida de los países de asilo a veces se hacen cargo de forma espontánea de los menores no acompañados </a:t>
            </a:r>
            <a:endParaRPr lang="es-ES_tradnl" sz="1800" b="1" dirty="0">
              <a:latin typeface="+mn-lt"/>
            </a:endParaRPr>
          </a:p>
          <a:p>
            <a:pPr marR="0" lvl="0" algn="l" rtl="0">
              <a:spcAft>
                <a:spcPts val="0"/>
              </a:spcAft>
              <a:buClr>
                <a:srgbClr val="000000"/>
              </a:buClr>
              <a:buSzPts val="2400"/>
            </a:pPr>
            <a:endParaRPr lang="es-ES_tradnl" sz="1800" b="0" i="0" u="none" strike="noStrike" cap="none" dirty="0">
              <a:solidFill>
                <a:srgbClr val="000000"/>
              </a:solidFill>
              <a:latin typeface="+mn-lt"/>
              <a:ea typeface="Helvetica Neue"/>
              <a:cs typeface="Helvetica Neue"/>
              <a:sym typeface="Helvetica Neue"/>
            </a:endParaRPr>
          </a:p>
          <a:p>
            <a:pPr marL="285750" marR="0" lvl="0" indent="-285750" algn="l" rtl="0">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Posibles consecuencias negativas a largo plazo, incluso cuando los cuidados son positivos</a:t>
            </a:r>
            <a:endParaRPr lang="es-ES_tradnl" sz="1800" dirty="0">
              <a:latin typeface="+mn-lt"/>
            </a:endParaRPr>
          </a:p>
          <a:p>
            <a:pPr marL="285750" marR="0" lvl="0" indent="-285750" algn="l" rtl="0">
              <a:spcAft>
                <a:spcPts val="0"/>
              </a:spcAft>
              <a:buClr>
                <a:srgbClr val="000000"/>
              </a:buClr>
              <a:buSzPts val="2400"/>
              <a:buFont typeface="Arial" panose="020B0604020202020204" pitchFamily="34" charset="0"/>
              <a:buChar char="•"/>
            </a:pPr>
            <a:endParaRPr lang="es-ES_tradnl" sz="1800" b="0" i="0" u="none" strike="noStrike" cap="none" dirty="0">
              <a:solidFill>
                <a:srgbClr val="000000"/>
              </a:solidFill>
              <a:latin typeface="+mn-lt"/>
              <a:ea typeface="Helvetica Neue"/>
              <a:cs typeface="Helvetica Neue"/>
              <a:sym typeface="Helvetica Neue"/>
            </a:endParaRPr>
          </a:p>
          <a:p>
            <a:pPr marL="285750" marR="0" lvl="0" indent="-285750" algn="l" rtl="0">
              <a:spcAft>
                <a:spcPts val="0"/>
              </a:spcAft>
              <a:buClr>
                <a:srgbClr val="000000"/>
              </a:buClr>
              <a:buSzPts val="2400"/>
              <a:buFont typeface="Arial" panose="020B0604020202020204" pitchFamily="34" charset="0"/>
              <a:buChar char="•"/>
            </a:pPr>
            <a:r>
              <a:rPr lang="es-ES_tradnl" sz="1800" b="0" i="0" u="none" strike="noStrike" cap="none" dirty="0">
                <a:solidFill>
                  <a:srgbClr val="000000"/>
                </a:solidFill>
                <a:latin typeface="+mn-lt"/>
                <a:ea typeface="Helvetica Neue"/>
                <a:cs typeface="Helvetica Neue"/>
                <a:sym typeface="Helvetica Neue"/>
              </a:rPr>
              <a:t>Preocupación especial cuando la comunidad de acogida habla una lengua diferente o practica una religión diferente a la del menor, y cuando las perspectivas de integración local son escasas</a:t>
            </a:r>
            <a:endParaRPr lang="es-ES_tradnl" sz="1800" dirty="0">
              <a:latin typeface="+mn-lt"/>
            </a:endParaRPr>
          </a:p>
        </p:txBody>
      </p:sp>
      <p:grpSp>
        <p:nvGrpSpPr>
          <p:cNvPr id="2" name="Group 1">
            <a:extLst>
              <a:ext uri="{FF2B5EF4-FFF2-40B4-BE49-F238E27FC236}">
                <a16:creationId xmlns:a16="http://schemas.microsoft.com/office/drawing/2014/main" id="{4180773B-1B42-5B0F-5AD2-F057DDD755F1}"/>
              </a:ext>
            </a:extLst>
          </p:cNvPr>
          <p:cNvGrpSpPr/>
          <p:nvPr/>
        </p:nvGrpSpPr>
        <p:grpSpPr>
          <a:xfrm>
            <a:off x="1193800" y="2401114"/>
            <a:ext cx="3261044" cy="2923215"/>
            <a:chOff x="6753502" y="4766094"/>
            <a:chExt cx="1164705" cy="1044047"/>
          </a:xfrm>
          <a:solidFill>
            <a:schemeClr val="accent2">
              <a:lumMod val="40000"/>
              <a:lumOff val="60000"/>
            </a:schemeClr>
          </a:solidFill>
        </p:grpSpPr>
        <p:grpSp>
          <p:nvGrpSpPr>
            <p:cNvPr id="3" name="Group 2">
              <a:extLst>
                <a:ext uri="{FF2B5EF4-FFF2-40B4-BE49-F238E27FC236}">
                  <a16:creationId xmlns:a16="http://schemas.microsoft.com/office/drawing/2014/main" id="{520B7764-84BA-7A11-F760-FD30B1A4E3D0}"/>
                </a:ext>
              </a:extLst>
            </p:cNvPr>
            <p:cNvGrpSpPr/>
            <p:nvPr/>
          </p:nvGrpSpPr>
          <p:grpSpPr>
            <a:xfrm>
              <a:off x="6753502" y="5024349"/>
              <a:ext cx="500332" cy="459236"/>
              <a:chOff x="6376458" y="4851543"/>
              <a:chExt cx="774687" cy="711057"/>
            </a:xfrm>
            <a:grpFill/>
          </p:grpSpPr>
          <p:sp>
            <p:nvSpPr>
              <p:cNvPr id="10" name="Trapezoid 9">
                <a:extLst>
                  <a:ext uri="{FF2B5EF4-FFF2-40B4-BE49-F238E27FC236}">
                    <a16:creationId xmlns:a16="http://schemas.microsoft.com/office/drawing/2014/main" id="{A2F20ABA-92C8-D4F3-D9E3-1C17AA427320}"/>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10">
                <a:extLst>
                  <a:ext uri="{FF2B5EF4-FFF2-40B4-BE49-F238E27FC236}">
                    <a16:creationId xmlns:a16="http://schemas.microsoft.com/office/drawing/2014/main" id="{3D572471-3F78-7B87-7FD2-03CCB660D577}"/>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 name="Group 3">
              <a:extLst>
                <a:ext uri="{FF2B5EF4-FFF2-40B4-BE49-F238E27FC236}">
                  <a16:creationId xmlns:a16="http://schemas.microsoft.com/office/drawing/2014/main" id="{622E6441-0DCD-8FB5-1D1F-CE47758F5C9C}"/>
                </a:ext>
              </a:extLst>
            </p:cNvPr>
            <p:cNvGrpSpPr/>
            <p:nvPr/>
          </p:nvGrpSpPr>
          <p:grpSpPr>
            <a:xfrm>
              <a:off x="7300192" y="4766094"/>
              <a:ext cx="500332" cy="459236"/>
              <a:chOff x="6376458" y="4851543"/>
              <a:chExt cx="774687" cy="711057"/>
            </a:xfrm>
            <a:grpFill/>
          </p:grpSpPr>
          <p:sp>
            <p:nvSpPr>
              <p:cNvPr id="8" name="Trapezoid 7">
                <a:extLst>
                  <a:ext uri="{FF2B5EF4-FFF2-40B4-BE49-F238E27FC236}">
                    <a16:creationId xmlns:a16="http://schemas.microsoft.com/office/drawing/2014/main" id="{93AD2160-1A5B-7C9B-496E-C36FECAF3D10}"/>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5BFEE30E-4DBA-F29D-3D3D-1B1DCBEBCF13}"/>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B1128515-D522-52FA-6677-C18C4C4B0A87}"/>
                </a:ext>
              </a:extLst>
            </p:cNvPr>
            <p:cNvGrpSpPr/>
            <p:nvPr/>
          </p:nvGrpSpPr>
          <p:grpSpPr>
            <a:xfrm>
              <a:off x="7417875" y="5350905"/>
              <a:ext cx="500332" cy="459236"/>
              <a:chOff x="6376458" y="4851543"/>
              <a:chExt cx="774687" cy="711057"/>
            </a:xfrm>
            <a:grpFill/>
          </p:grpSpPr>
          <p:sp>
            <p:nvSpPr>
              <p:cNvPr id="6" name="Trapezoid 5">
                <a:extLst>
                  <a:ext uri="{FF2B5EF4-FFF2-40B4-BE49-F238E27FC236}">
                    <a16:creationId xmlns:a16="http://schemas.microsoft.com/office/drawing/2014/main" id="{C447AD2F-EDED-34AD-B888-F8A75D2DFED0}"/>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73DC2971-9FB5-F187-DFA2-5A42FE0F06E0}"/>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2" name="Group 11">
            <a:extLst>
              <a:ext uri="{FF2B5EF4-FFF2-40B4-BE49-F238E27FC236}">
                <a16:creationId xmlns:a16="http://schemas.microsoft.com/office/drawing/2014/main" id="{93F0864E-B0E6-476B-660B-B498A58B07D7}"/>
              </a:ext>
            </a:extLst>
          </p:cNvPr>
          <p:cNvGrpSpPr/>
          <p:nvPr/>
        </p:nvGrpSpPr>
        <p:grpSpPr>
          <a:xfrm>
            <a:off x="3498126" y="3020178"/>
            <a:ext cx="1711476" cy="1473958"/>
            <a:chOff x="4416926" y="1952645"/>
            <a:chExt cx="1178615" cy="1015047"/>
          </a:xfrm>
          <a:solidFill>
            <a:schemeClr val="accent2">
              <a:lumMod val="75000"/>
            </a:schemeClr>
          </a:solidFill>
        </p:grpSpPr>
        <p:sp>
          <p:nvSpPr>
            <p:cNvPr id="13" name="Rectangle: Rounded Corners 12">
              <a:extLst>
                <a:ext uri="{FF2B5EF4-FFF2-40B4-BE49-F238E27FC236}">
                  <a16:creationId xmlns:a16="http://schemas.microsoft.com/office/drawing/2014/main" id="{B2234B9C-D0E7-FA6C-A2A7-061D0B3FFC76}"/>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Rounded Corners 13">
              <a:extLst>
                <a:ext uri="{FF2B5EF4-FFF2-40B4-BE49-F238E27FC236}">
                  <a16:creationId xmlns:a16="http://schemas.microsoft.com/office/drawing/2014/main" id="{1F2C754E-E036-2416-1D8A-ED7F34F9EB70}"/>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Rounded Corners 14">
              <a:extLst>
                <a:ext uri="{FF2B5EF4-FFF2-40B4-BE49-F238E27FC236}">
                  <a16:creationId xmlns:a16="http://schemas.microsoft.com/office/drawing/2014/main" id="{F2149D2F-1A56-87F2-E05B-17B92B250FE8}"/>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Flowchart: Manual Input 15">
              <a:extLst>
                <a:ext uri="{FF2B5EF4-FFF2-40B4-BE49-F238E27FC236}">
                  <a16:creationId xmlns:a16="http://schemas.microsoft.com/office/drawing/2014/main" id="{235E8541-AF0D-2867-DF9A-8FCC32A16177}"/>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Rounded Corners 16">
              <a:extLst>
                <a:ext uri="{FF2B5EF4-FFF2-40B4-BE49-F238E27FC236}">
                  <a16:creationId xmlns:a16="http://schemas.microsoft.com/office/drawing/2014/main" id="{F4F87799-F970-BE30-4C40-9EA6E6A84FAA}"/>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angle: Rounded Corners 17">
              <a:extLst>
                <a:ext uri="{FF2B5EF4-FFF2-40B4-BE49-F238E27FC236}">
                  <a16:creationId xmlns:a16="http://schemas.microsoft.com/office/drawing/2014/main" id="{C4F13881-7223-10AC-664B-33EEEAFC0368}"/>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angle: Rounded Corners 18">
              <a:extLst>
                <a:ext uri="{FF2B5EF4-FFF2-40B4-BE49-F238E27FC236}">
                  <a16:creationId xmlns:a16="http://schemas.microsoft.com/office/drawing/2014/main" id="{2CAB6D80-B8F8-7079-0A3B-B387127769E3}"/>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Flowchart: Manual Input 19">
              <a:extLst>
                <a:ext uri="{FF2B5EF4-FFF2-40B4-BE49-F238E27FC236}">
                  <a16:creationId xmlns:a16="http://schemas.microsoft.com/office/drawing/2014/main" id="{206C05A4-A0C7-CA56-D9EA-904B5839B06E}"/>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ound Same Side Corner Rectangle 21">
              <a:extLst>
                <a:ext uri="{FF2B5EF4-FFF2-40B4-BE49-F238E27FC236}">
                  <a16:creationId xmlns:a16="http://schemas.microsoft.com/office/drawing/2014/main" id="{888ADDE1-657C-6F59-EB06-7FD14CFB124E}"/>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3E35FC15-CD4B-C69E-318A-074D6F4916A1}"/>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22">
              <a:extLst>
                <a:ext uri="{FF2B5EF4-FFF2-40B4-BE49-F238E27FC236}">
                  <a16:creationId xmlns:a16="http://schemas.microsoft.com/office/drawing/2014/main" id="{9B8037DF-09AA-9539-C0C8-FA68C3BF9B1A}"/>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angle 23">
              <a:extLst>
                <a:ext uri="{FF2B5EF4-FFF2-40B4-BE49-F238E27FC236}">
                  <a16:creationId xmlns:a16="http://schemas.microsoft.com/office/drawing/2014/main" id="{1A266816-5EAB-0064-FB86-5AA9AE09C582}"/>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28"/>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720" name="Google Shape;720;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721" name="Google Shape;721;p28"/>
          <p:cNvSpPr txBox="1"/>
          <p:nvPr/>
        </p:nvSpPr>
        <p:spPr>
          <a:xfrm>
            <a:off x="3505167" y="3138099"/>
            <a:ext cx="2590833" cy="216683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Helvetica Neue"/>
              <a:buNone/>
            </a:pPr>
            <a:r>
              <a:rPr lang="es-ES_tradnl" sz="1800" b="0" i="0" u="none" strike="noStrike" cap="none">
                <a:solidFill>
                  <a:srgbClr val="000000"/>
                </a:solidFill>
                <a:latin typeface="+mn-lt"/>
                <a:ea typeface="Helvetica Neue"/>
                <a:cs typeface="Helvetica Neue"/>
                <a:sym typeface="Helvetica Neue"/>
              </a:rPr>
              <a:t>Algunos UASC pueden ser más vulnerables que otros, y los riesgos que </a:t>
            </a:r>
            <a:r>
              <a:rPr lang="es-ES_tradnl" sz="1800">
                <a:latin typeface="+mn-lt"/>
                <a:ea typeface="Helvetica Neue"/>
                <a:cs typeface="Helvetica Neue"/>
                <a:sym typeface="Helvetica Neue"/>
              </a:rPr>
              <a:t>las/os menores </a:t>
            </a:r>
            <a:r>
              <a:rPr lang="es-ES_tradnl" sz="1800" b="0" i="0" u="none" strike="noStrike" cap="none">
                <a:solidFill>
                  <a:srgbClr val="000000"/>
                </a:solidFill>
                <a:latin typeface="+mn-lt"/>
                <a:ea typeface="Helvetica Neue"/>
                <a:cs typeface="Helvetica Neue"/>
                <a:sym typeface="Helvetica Neue"/>
              </a:rPr>
              <a:t>enfrentan</a:t>
            </a:r>
            <a:r>
              <a:rPr lang="es-ES_tradnl" sz="1800">
                <a:latin typeface="+mn-lt"/>
                <a:ea typeface="Helvetica Neue"/>
                <a:cs typeface="Helvetica Neue"/>
                <a:sym typeface="Helvetica Neue"/>
              </a:rPr>
              <a:t> p</a:t>
            </a:r>
            <a:r>
              <a:rPr lang="es-ES_tradnl" sz="1800" b="0" i="0" u="none" strike="noStrike" cap="none">
                <a:solidFill>
                  <a:srgbClr val="000000"/>
                </a:solidFill>
                <a:latin typeface="+mn-lt"/>
                <a:ea typeface="Helvetica Neue"/>
                <a:cs typeface="Helvetica Neue"/>
                <a:sym typeface="Helvetica Neue"/>
              </a:rPr>
              <a:t>ueden agravarse por la separación de la familia </a:t>
            </a:r>
            <a:endParaRPr lang="es-ES_tradnl" sz="1800">
              <a:latin typeface="+mn-lt"/>
            </a:endParaRPr>
          </a:p>
        </p:txBody>
      </p:sp>
      <p:sp>
        <p:nvSpPr>
          <p:cNvPr id="722" name="Google Shape;722;p28"/>
          <p:cNvSpPr txBox="1"/>
          <p:nvPr/>
        </p:nvSpPr>
        <p:spPr>
          <a:xfrm>
            <a:off x="649037" y="3076737"/>
            <a:ext cx="2475802"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a:solidFill>
                  <a:srgbClr val="000000"/>
                </a:solidFill>
                <a:latin typeface="+mn-lt"/>
                <a:ea typeface="Arial"/>
                <a:cs typeface="Arial"/>
                <a:sym typeface="Arial"/>
              </a:rPr>
              <a:t>La situación de las/os menores en peligro, incluyendo a menores no acompañados y separados de sus familias, es única y debe evaluarse caso por caso</a:t>
            </a:r>
            <a:endParaRPr lang="es-ES_tradnl" sz="1800">
              <a:latin typeface="+mn-lt"/>
            </a:endParaRPr>
          </a:p>
        </p:txBody>
      </p:sp>
      <p:sp>
        <p:nvSpPr>
          <p:cNvPr id="723" name="Google Shape;723;p28"/>
          <p:cNvSpPr/>
          <p:nvPr/>
        </p:nvSpPr>
        <p:spPr>
          <a:xfrm>
            <a:off x="1372519" y="140225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724" name="Google Shape;724;p28"/>
          <p:cNvSpPr/>
          <p:nvPr/>
        </p:nvSpPr>
        <p:spPr>
          <a:xfrm>
            <a:off x="4217288" y="148285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725" name="Google Shape;725;p28"/>
          <p:cNvSpPr txBox="1"/>
          <p:nvPr/>
        </p:nvSpPr>
        <p:spPr>
          <a:xfrm>
            <a:off x="6234904" y="3023048"/>
            <a:ext cx="2705865" cy="30559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Las decisiones sobre la modalidad de acogida alternativa deben basarse en una evaluación exhaustiva de cada menor para determinar qué modalidad de acogida redunda en su interés superior</a:t>
            </a:r>
          </a:p>
        </p:txBody>
      </p:sp>
      <p:sp>
        <p:nvSpPr>
          <p:cNvPr id="726" name="Google Shape;726;p28"/>
          <p:cNvSpPr txBox="1"/>
          <p:nvPr/>
        </p:nvSpPr>
        <p:spPr>
          <a:xfrm>
            <a:off x="9206065" y="2746049"/>
            <a:ext cx="2336898" cy="30559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En los casos en que los UASC reciban cuidados alternativos, la evaluación deberá determinar si son seguros, adecuados y sostenibles a partir de  una herramienta estandarizada</a:t>
            </a:r>
          </a:p>
        </p:txBody>
      </p:sp>
      <p:sp>
        <p:nvSpPr>
          <p:cNvPr id="727" name="Google Shape;727;p28"/>
          <p:cNvSpPr/>
          <p:nvPr/>
        </p:nvSpPr>
        <p:spPr>
          <a:xfrm>
            <a:off x="7062057" y="1480486"/>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728" name="Google Shape;728;p28"/>
          <p:cNvSpPr/>
          <p:nvPr/>
        </p:nvSpPr>
        <p:spPr>
          <a:xfrm>
            <a:off x="9831452" y="1480486"/>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29"/>
          <p:cNvSpPr/>
          <p:nvPr/>
        </p:nvSpPr>
        <p:spPr>
          <a:xfrm>
            <a:off x="0" y="0"/>
            <a:ext cx="5811000" cy="6858000"/>
          </a:xfrm>
          <a:prstGeom prst="homePlate">
            <a:avLst>
              <a:gd name="adj" fmla="val 25259"/>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736" name="Google Shape;736;p29"/>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a:t>SESIÓN 4 </a:t>
            </a:r>
            <a:br>
              <a:rPr lang="es-ES_tradnl" sz="2400"/>
            </a:br>
            <a:r>
              <a:rPr lang="es-ES_tradnl" sz="2400"/>
              <a:t> </a:t>
            </a:r>
            <a:br>
              <a:rPr lang="es-ES_tradnl"/>
            </a:br>
            <a:r>
              <a:rPr lang="es-ES_tradnl"/>
              <a:t>Plan de caso</a:t>
            </a:r>
          </a:p>
        </p:txBody>
      </p:sp>
      <p:sp>
        <p:nvSpPr>
          <p:cNvPr id="3" name="Google Shape;191;p14">
            <a:extLst>
              <a:ext uri="{FF2B5EF4-FFF2-40B4-BE49-F238E27FC236}">
                <a16:creationId xmlns:a16="http://schemas.microsoft.com/office/drawing/2014/main" id="{232A3EAC-8598-654B-7DCC-B83FB60320EB}"/>
              </a:ext>
            </a:extLst>
          </p:cNvPr>
          <p:cNvSpPr txBox="1"/>
          <p:nvPr/>
        </p:nvSpPr>
        <p:spPr>
          <a:xfrm>
            <a:off x="6654079" y="1299093"/>
            <a:ext cx="397848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940BB451-B081-5BA1-58EE-2C5CDA46B670}"/>
              </a:ext>
            </a:extLst>
          </p:cNvPr>
          <p:cNvSpPr txBox="1"/>
          <p:nvPr/>
        </p:nvSpPr>
        <p:spPr>
          <a:xfrm>
            <a:off x="7477413" y="2939048"/>
            <a:ext cx="3978485" cy="246332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400" b="0" i="0" u="none" strike="noStrike" cap="none">
                <a:solidFill>
                  <a:srgbClr val="000000"/>
                </a:solidFill>
                <a:latin typeface="Arial"/>
                <a:ea typeface="Arial"/>
                <a:cs typeface="Arial"/>
                <a:sym typeface="Arial"/>
              </a:rPr>
              <a:t>Describir los elementos específicos en los que se debe centrar la atención del UASC como parte del desarrollo del plan de caso y el seguimiento</a:t>
            </a:r>
          </a:p>
        </p:txBody>
      </p:sp>
      <p:grpSp>
        <p:nvGrpSpPr>
          <p:cNvPr id="5" name="Google Shape;194;p14">
            <a:extLst>
              <a:ext uri="{FF2B5EF4-FFF2-40B4-BE49-F238E27FC236}">
                <a16:creationId xmlns:a16="http://schemas.microsoft.com/office/drawing/2014/main" id="{50FB4E0C-E70B-D94F-FEA5-7A5D97BD4E8E}"/>
              </a:ext>
            </a:extLst>
          </p:cNvPr>
          <p:cNvGrpSpPr/>
          <p:nvPr/>
        </p:nvGrpSpPr>
        <p:grpSpPr>
          <a:xfrm>
            <a:off x="6607385" y="3033585"/>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28AEB537-FEA2-AE1F-9110-797E64190DB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C684F415-D379-D948-C248-CE979F72BFE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26" name="Rectangle: Top Corners Rounded 25">
            <a:extLst>
              <a:ext uri="{FF2B5EF4-FFF2-40B4-BE49-F238E27FC236}">
                <a16:creationId xmlns:a16="http://schemas.microsoft.com/office/drawing/2014/main" id="{74227D22-D288-8DE8-F6B3-9FAECEC818F6}"/>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6" name="Google Shape;746;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Plan de caso</a:t>
            </a:r>
          </a:p>
        </p:txBody>
      </p:sp>
      <p:grpSp>
        <p:nvGrpSpPr>
          <p:cNvPr id="2" name="Group 1">
            <a:extLst>
              <a:ext uri="{FF2B5EF4-FFF2-40B4-BE49-F238E27FC236}">
                <a16:creationId xmlns:a16="http://schemas.microsoft.com/office/drawing/2014/main" id="{18797407-FBFE-D8C3-ADE1-0B888CC765C2}"/>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0A78A6E-5791-771E-0794-C8FDE69FA09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D2ED5726-51B7-172C-DF8B-CD7BFAA6C7D6}"/>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BB053D2B-833A-032B-C22A-7E148168796B}"/>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20</a:t>
                </a:r>
              </a:p>
            </p:txBody>
          </p:sp>
          <p:sp>
            <p:nvSpPr>
              <p:cNvPr id="9" name="Rectangle 8">
                <a:extLst>
                  <a:ext uri="{FF2B5EF4-FFF2-40B4-BE49-F238E27FC236}">
                    <a16:creationId xmlns:a16="http://schemas.microsoft.com/office/drawing/2014/main" id="{E9212B22-F312-19B0-5F20-60CB2B634F8E}"/>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7099A76E-82AA-6F4B-6F97-500038CBF3A7}"/>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17F36752-39BC-79D2-A8B1-C3BB88C6C362}"/>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B6B89CCD-7C0A-7312-5146-1779F940F7F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C4F94376-20AD-9A0D-B103-3417B1579B1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6FBEB9C6-B165-F053-F9D3-CA680A15BCC6}"/>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D9A32E68-3C4F-527A-2318-07A6C776645D}"/>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4F998C09-B3BC-D4FA-F346-E0C221837937}"/>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10F39F74-F43C-E730-B477-63ABABB576AD}"/>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3A2CBCD3-7374-D3E2-AE34-C986D1D8D67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3" name="Google Shape;114;p9">
            <a:extLst>
              <a:ext uri="{FF2B5EF4-FFF2-40B4-BE49-F238E27FC236}">
                <a16:creationId xmlns:a16="http://schemas.microsoft.com/office/drawing/2014/main" id="{3FFDD445-B661-14A1-A881-000E9747D107}"/>
              </a:ext>
            </a:extLst>
          </p:cNvPr>
          <p:cNvSpPr txBox="1"/>
          <p:nvPr/>
        </p:nvSpPr>
        <p:spPr>
          <a:xfrm>
            <a:off x="5582531" y="2176381"/>
            <a:ext cx="5446979"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tx1"/>
                </a:solidFill>
                <a:latin typeface="Arial"/>
                <a:ea typeface="Arial"/>
                <a:cs typeface="Arial"/>
                <a:sym typeface="Arial"/>
              </a:rPr>
              <a:t>Responder a las siguientes preguntas y elaborar un plan de acción con los pasos clave:</a:t>
            </a:r>
          </a:p>
        </p:txBody>
      </p:sp>
      <p:sp>
        <p:nvSpPr>
          <p:cNvPr id="25" name="Google Shape;114;p9">
            <a:extLst>
              <a:ext uri="{FF2B5EF4-FFF2-40B4-BE49-F238E27FC236}">
                <a16:creationId xmlns:a16="http://schemas.microsoft.com/office/drawing/2014/main" id="{CFE7B6FA-715D-C072-B0E6-1076E308859A}"/>
              </a:ext>
            </a:extLst>
          </p:cNvPr>
          <p:cNvSpPr txBox="1"/>
          <p:nvPr/>
        </p:nvSpPr>
        <p:spPr>
          <a:xfrm>
            <a:off x="5582531" y="3433746"/>
            <a:ext cx="5446979" cy="2308284"/>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a:solidFill>
                  <a:schemeClr val="tx1"/>
                </a:solidFill>
                <a:latin typeface="Arial"/>
                <a:ea typeface="Arial"/>
                <a:cs typeface="Arial"/>
                <a:sym typeface="Arial"/>
              </a:rPr>
              <a:t>¿Hay alguna acción urgente que debamos emprender? En caso afirmativo, ¿cuáles son los pasos clave?</a:t>
            </a:r>
            <a:br>
              <a:rPr lang="es-ES_tradnl" sz="1800" i="0" u="none" strike="noStrike" cap="none">
                <a:solidFill>
                  <a:schemeClr val="tx1"/>
                </a:solidFill>
                <a:latin typeface="Arial"/>
                <a:ea typeface="Arial"/>
                <a:cs typeface="Arial"/>
                <a:sym typeface="Arial"/>
              </a:rPr>
            </a:br>
            <a:r>
              <a:rPr lang="es-ES_tradnl" sz="1800" i="0" u="none" strike="noStrike" cap="none">
                <a:solidFill>
                  <a:schemeClr val="tx1"/>
                </a:solidFill>
                <a:latin typeface="Arial"/>
                <a:ea typeface="Arial"/>
                <a:cs typeface="Arial"/>
                <a:sym typeface="Arial"/>
              </a:rPr>
              <a:t> </a:t>
            </a: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a:solidFill>
                  <a:schemeClr val="tx1"/>
                </a:solidFill>
                <a:latin typeface="Arial"/>
                <a:ea typeface="Arial"/>
                <a:cs typeface="Arial"/>
                <a:sym typeface="Arial"/>
              </a:rPr>
              <a:t>¿Cuáles son las intervenciones necesarias a largo plazo? </a:t>
            </a:r>
            <a:br>
              <a:rPr lang="es-ES_tradnl" sz="1800" i="0" u="none" strike="noStrike" cap="none">
                <a:solidFill>
                  <a:schemeClr val="tx1"/>
                </a:solidFill>
                <a:latin typeface="Arial"/>
                <a:ea typeface="Arial"/>
                <a:cs typeface="Arial"/>
                <a:sym typeface="Arial"/>
              </a:rPr>
            </a:br>
            <a:endParaRPr lang="es-ES_tradnl" sz="1800" i="0" u="none" strike="noStrike" cap="none">
              <a:solidFill>
                <a:schemeClr val="tx1"/>
              </a:solidFill>
              <a:latin typeface="Arial"/>
              <a:ea typeface="Arial"/>
              <a:cs typeface="Arial"/>
              <a:sym typeface="Arial"/>
            </a:endParaRP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a:solidFill>
                  <a:schemeClr val="tx1"/>
                </a:solidFill>
                <a:latin typeface="Arial"/>
                <a:ea typeface="Arial"/>
                <a:cs typeface="Arial"/>
                <a:sym typeface="Arial"/>
              </a:rPr>
              <a:t>¿A qué otros actores involucraríamos? </a:t>
            </a:r>
            <a:endParaRPr lang="es-ES_tradnl" sz="1800">
              <a:solidFill>
                <a:schemeClr val="tx1"/>
              </a:solidFill>
            </a:endParaRPr>
          </a:p>
        </p:txBody>
      </p:sp>
      <p:grpSp>
        <p:nvGrpSpPr>
          <p:cNvPr id="28" name="Group 27">
            <a:extLst>
              <a:ext uri="{FF2B5EF4-FFF2-40B4-BE49-F238E27FC236}">
                <a16:creationId xmlns:a16="http://schemas.microsoft.com/office/drawing/2014/main" id="{74ED7CD2-21C8-79DE-8EC1-1D3BF4343F35}"/>
              </a:ext>
            </a:extLst>
          </p:cNvPr>
          <p:cNvGrpSpPr/>
          <p:nvPr/>
        </p:nvGrpSpPr>
        <p:grpSpPr>
          <a:xfrm rot="20104804">
            <a:off x="502170" y="2105819"/>
            <a:ext cx="4220281" cy="2805877"/>
            <a:chOff x="7208925" y="2604220"/>
            <a:chExt cx="1168511" cy="776891"/>
          </a:xfrm>
        </p:grpSpPr>
        <p:sp>
          <p:nvSpPr>
            <p:cNvPr id="29" name="Rectangle 28">
              <a:extLst>
                <a:ext uri="{FF2B5EF4-FFF2-40B4-BE49-F238E27FC236}">
                  <a16:creationId xmlns:a16="http://schemas.microsoft.com/office/drawing/2014/main" id="{D04EE90F-9D64-9B68-9E53-AF2FC41B6972}"/>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Google Shape;315;p4">
              <a:extLst>
                <a:ext uri="{FF2B5EF4-FFF2-40B4-BE49-F238E27FC236}">
                  <a16:creationId xmlns:a16="http://schemas.microsoft.com/office/drawing/2014/main" id="{1FCC454E-43EB-03F0-8396-7D384D3098B2}"/>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1" name="Google Shape;315;p4">
              <a:extLst>
                <a:ext uri="{FF2B5EF4-FFF2-40B4-BE49-F238E27FC236}">
                  <a16:creationId xmlns:a16="http://schemas.microsoft.com/office/drawing/2014/main" id="{6472D60A-28E5-52AF-4B15-727C2027B00F}"/>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2" name="Google Shape;315;p4">
              <a:extLst>
                <a:ext uri="{FF2B5EF4-FFF2-40B4-BE49-F238E27FC236}">
                  <a16:creationId xmlns:a16="http://schemas.microsoft.com/office/drawing/2014/main" id="{72F490BE-FB9C-18EA-E876-8E5483080769}"/>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3" name="Rectangle: Single Corner Snipped 32">
              <a:extLst>
                <a:ext uri="{FF2B5EF4-FFF2-40B4-BE49-F238E27FC236}">
                  <a16:creationId xmlns:a16="http://schemas.microsoft.com/office/drawing/2014/main" id="{7FBCBA7C-024E-EB87-3F5F-D564DE631C67}"/>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angle: Single Corner Snipped 33">
              <a:extLst>
                <a:ext uri="{FF2B5EF4-FFF2-40B4-BE49-F238E27FC236}">
                  <a16:creationId xmlns:a16="http://schemas.microsoft.com/office/drawing/2014/main" id="{DB630167-D18E-F293-F9AE-1FB0A29B0022}"/>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7949D583-99CE-B7A2-B397-886307E6B284}"/>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880368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0505075F-8E94-8AB0-91C3-D22A695D4266}"/>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3831212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9BA51BDC-72C5-C3EF-4A2D-D6E9E76968D2}"/>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62575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745"/>
        <p:cNvGrpSpPr/>
        <p:nvPr/>
      </p:nvGrpSpPr>
      <p:grpSpPr>
        <a:xfrm>
          <a:off x="0" y="0"/>
          <a:ext cx="0" cy="0"/>
          <a:chOff x="0" y="0"/>
          <a:chExt cx="0" cy="0"/>
        </a:xfrm>
      </p:grpSpPr>
      <p:sp>
        <p:nvSpPr>
          <p:cNvPr id="18" name="Title 72">
            <a:extLst>
              <a:ext uri="{FF2B5EF4-FFF2-40B4-BE49-F238E27FC236}">
                <a16:creationId xmlns:a16="http://schemas.microsoft.com/office/drawing/2014/main" id="{38B8A87C-67E0-B74E-6D16-AE6F61D47C7E}"/>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1447309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1"/>
          <p:cNvSpPr txBox="1">
            <a:spLocks noGrp="1"/>
          </p:cNvSpPr>
          <p:nvPr>
            <p:ph type="title"/>
          </p:nvPr>
        </p:nvSpPr>
        <p:spPr>
          <a:xfrm>
            <a:off x="241300" y="120516"/>
            <a:ext cx="117856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s-ES_tradnl" sz="2600"/>
              <a:t>¿Qué hay que tener en cuenta durante la elaboración del plan de caso? </a:t>
            </a:r>
          </a:p>
        </p:txBody>
      </p:sp>
      <p:grpSp>
        <p:nvGrpSpPr>
          <p:cNvPr id="17" name="Group 16">
            <a:extLst>
              <a:ext uri="{FF2B5EF4-FFF2-40B4-BE49-F238E27FC236}">
                <a16:creationId xmlns:a16="http://schemas.microsoft.com/office/drawing/2014/main" id="{8703A2B7-528A-98D3-D609-371FCE7FD820}"/>
              </a:ext>
            </a:extLst>
          </p:cNvPr>
          <p:cNvGrpSpPr/>
          <p:nvPr/>
        </p:nvGrpSpPr>
        <p:grpSpPr>
          <a:xfrm>
            <a:off x="1488949" y="1795493"/>
            <a:ext cx="4238751" cy="469016"/>
            <a:chOff x="1488949" y="1795493"/>
            <a:chExt cx="4238751" cy="469016"/>
          </a:xfrm>
        </p:grpSpPr>
        <p:sp>
          <p:nvSpPr>
            <p:cNvPr id="3" name="TextBox 2">
              <a:extLst>
                <a:ext uri="{FF2B5EF4-FFF2-40B4-BE49-F238E27FC236}">
                  <a16:creationId xmlns:a16="http://schemas.microsoft.com/office/drawing/2014/main" id="{DFEEB498-5BB1-B715-5B4A-ED65F32C485A}"/>
                </a:ext>
              </a:extLst>
            </p:cNvPr>
            <p:cNvSpPr txBox="1"/>
            <p:nvPr/>
          </p:nvSpPr>
          <p:spPr>
            <a:xfrm>
              <a:off x="1943500" y="1864399"/>
              <a:ext cx="3784200" cy="400110"/>
            </a:xfrm>
            <a:prstGeom prst="rect">
              <a:avLst/>
            </a:prstGeom>
            <a:noFill/>
          </p:spPr>
          <p:txBody>
            <a:bodyPr wrap="square">
              <a:spAutoFit/>
            </a:bodyPr>
            <a:lstStyle/>
            <a:p>
              <a:pPr marL="0" marR="0" lvl="0" indent="0" algn="l" rtl="0">
                <a:spcBef>
                  <a:spcPts val="0"/>
                </a:spcBef>
                <a:spcAft>
                  <a:spcPts val="0"/>
                </a:spcAft>
                <a:buNone/>
              </a:pPr>
              <a:r>
                <a:rPr lang="es-ES_tradnl" sz="2000">
                  <a:solidFill>
                    <a:schemeClr val="tx1"/>
                  </a:solidFill>
                  <a:latin typeface="+mn-lt"/>
                  <a:ea typeface="Calibri"/>
                  <a:cs typeface="Calibri"/>
                  <a:sym typeface="Calibri"/>
                </a:rPr>
                <a:t>Participación del menor</a:t>
              </a:r>
              <a:endParaRPr lang="es-ES_tradnl" sz="2000">
                <a:solidFill>
                  <a:schemeClr val="tx1"/>
                </a:solidFill>
                <a:latin typeface="+mn-lt"/>
              </a:endParaRPr>
            </a:p>
          </p:txBody>
        </p:sp>
        <p:sp>
          <p:nvSpPr>
            <p:cNvPr id="8" name="L-Shape 7">
              <a:extLst>
                <a:ext uri="{FF2B5EF4-FFF2-40B4-BE49-F238E27FC236}">
                  <a16:creationId xmlns:a16="http://schemas.microsoft.com/office/drawing/2014/main" id="{5CDCBEC8-A0E8-EEE5-7782-B4C20C0D0AB3}"/>
                </a:ext>
              </a:extLst>
            </p:cNvPr>
            <p:cNvSpPr/>
            <p:nvPr/>
          </p:nvSpPr>
          <p:spPr>
            <a:xfrm rot="18361091">
              <a:off x="1391180" y="1893262"/>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6" name="Group 15">
            <a:extLst>
              <a:ext uri="{FF2B5EF4-FFF2-40B4-BE49-F238E27FC236}">
                <a16:creationId xmlns:a16="http://schemas.microsoft.com/office/drawing/2014/main" id="{65160D74-4D65-28CD-8FAB-BFDA242C7284}"/>
              </a:ext>
            </a:extLst>
          </p:cNvPr>
          <p:cNvGrpSpPr/>
          <p:nvPr/>
        </p:nvGrpSpPr>
        <p:grpSpPr>
          <a:xfrm>
            <a:off x="1488949" y="2701498"/>
            <a:ext cx="4238751" cy="1084569"/>
            <a:chOff x="1488949" y="2533582"/>
            <a:chExt cx="4238751" cy="1084569"/>
          </a:xfrm>
        </p:grpSpPr>
        <p:sp>
          <p:nvSpPr>
            <p:cNvPr id="11" name="TextBox 10">
              <a:extLst>
                <a:ext uri="{FF2B5EF4-FFF2-40B4-BE49-F238E27FC236}">
                  <a16:creationId xmlns:a16="http://schemas.microsoft.com/office/drawing/2014/main" id="{C9EC7996-0067-D9C0-28B5-D79A4E7637F9}"/>
                </a:ext>
              </a:extLst>
            </p:cNvPr>
            <p:cNvSpPr txBox="1"/>
            <p:nvPr/>
          </p:nvSpPr>
          <p:spPr>
            <a:xfrm>
              <a:off x="1943500" y="2602488"/>
              <a:ext cx="3784200" cy="1015663"/>
            </a:xfrm>
            <a:prstGeom prst="rect">
              <a:avLst/>
            </a:prstGeom>
            <a:noFill/>
          </p:spPr>
          <p:txBody>
            <a:bodyPr wrap="square">
              <a:spAutoFit/>
            </a:bodyPr>
            <a:lstStyle/>
            <a:p>
              <a:pPr marL="0" marR="0" lvl="0" indent="0" algn="l" rtl="0">
                <a:spcBef>
                  <a:spcPts val="0"/>
                </a:spcBef>
                <a:spcAft>
                  <a:spcPts val="0"/>
                </a:spcAft>
                <a:buNone/>
              </a:pPr>
              <a:r>
                <a:rPr lang="es-ES_tradnl" sz="2000">
                  <a:solidFill>
                    <a:schemeClr val="tx1"/>
                  </a:solidFill>
                  <a:latin typeface="+mn-lt"/>
                  <a:ea typeface="Calibri"/>
                  <a:cs typeface="Calibri"/>
                  <a:sym typeface="Calibri"/>
                </a:rPr>
                <a:t>Esfuerzos de rastreo como prioridad cuando sea factible y en el interés superior del menor</a:t>
              </a:r>
            </a:p>
          </p:txBody>
        </p:sp>
        <p:sp>
          <p:nvSpPr>
            <p:cNvPr id="12" name="L-Shape 11">
              <a:extLst>
                <a:ext uri="{FF2B5EF4-FFF2-40B4-BE49-F238E27FC236}">
                  <a16:creationId xmlns:a16="http://schemas.microsoft.com/office/drawing/2014/main" id="{00747853-F975-0091-2305-E3B0B30D6E4B}"/>
                </a:ext>
              </a:extLst>
            </p:cNvPr>
            <p:cNvSpPr/>
            <p:nvPr/>
          </p:nvSpPr>
          <p:spPr>
            <a:xfrm rot="18361091">
              <a:off x="1391180" y="2631351"/>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8" name="Group 17">
            <a:extLst>
              <a:ext uri="{FF2B5EF4-FFF2-40B4-BE49-F238E27FC236}">
                <a16:creationId xmlns:a16="http://schemas.microsoft.com/office/drawing/2014/main" id="{ED238E91-70BC-0E30-5457-189337C52D6F}"/>
              </a:ext>
            </a:extLst>
          </p:cNvPr>
          <p:cNvGrpSpPr/>
          <p:nvPr/>
        </p:nvGrpSpPr>
        <p:grpSpPr>
          <a:xfrm>
            <a:off x="1488949" y="4154150"/>
            <a:ext cx="4238751" cy="1084569"/>
            <a:chOff x="1488949" y="4154150"/>
            <a:chExt cx="4238751" cy="1084569"/>
          </a:xfrm>
        </p:grpSpPr>
        <p:sp>
          <p:nvSpPr>
            <p:cNvPr id="14" name="TextBox 13">
              <a:extLst>
                <a:ext uri="{FF2B5EF4-FFF2-40B4-BE49-F238E27FC236}">
                  <a16:creationId xmlns:a16="http://schemas.microsoft.com/office/drawing/2014/main" id="{17D28461-807E-7285-D3A7-A5DD98ACB713}"/>
                </a:ext>
              </a:extLst>
            </p:cNvPr>
            <p:cNvSpPr txBox="1"/>
            <p:nvPr/>
          </p:nvSpPr>
          <p:spPr>
            <a:xfrm>
              <a:off x="1943500" y="4223056"/>
              <a:ext cx="3784200" cy="1015663"/>
            </a:xfrm>
            <a:prstGeom prst="rect">
              <a:avLst/>
            </a:prstGeom>
            <a:noFill/>
          </p:spPr>
          <p:txBody>
            <a:bodyPr wrap="square">
              <a:spAutoFit/>
            </a:bodyPr>
            <a:lstStyle/>
            <a:p>
              <a:pPr marL="0" marR="0" lvl="0" indent="0" algn="l" rtl="0">
                <a:spcBef>
                  <a:spcPts val="0"/>
                </a:spcBef>
                <a:spcAft>
                  <a:spcPts val="0"/>
                </a:spcAft>
                <a:buNone/>
              </a:pPr>
              <a:r>
                <a:rPr lang="es-ES_tradnl" sz="2000">
                  <a:solidFill>
                    <a:schemeClr val="tx1"/>
                  </a:solidFill>
                  <a:latin typeface="+mn-lt"/>
                  <a:ea typeface="Calibri"/>
                  <a:cs typeface="Calibri"/>
                  <a:sym typeface="Calibri"/>
                </a:rPr>
                <a:t>Restablecimiento del contacto familiar cuando (aún) no es posible la reunificación familiar</a:t>
              </a:r>
            </a:p>
          </p:txBody>
        </p:sp>
        <p:sp>
          <p:nvSpPr>
            <p:cNvPr id="15" name="L-Shape 14">
              <a:extLst>
                <a:ext uri="{FF2B5EF4-FFF2-40B4-BE49-F238E27FC236}">
                  <a16:creationId xmlns:a16="http://schemas.microsoft.com/office/drawing/2014/main" id="{F692A987-7C6D-F2F5-0B55-C12C98499EC1}"/>
                </a:ext>
              </a:extLst>
            </p:cNvPr>
            <p:cNvSpPr/>
            <p:nvPr/>
          </p:nvSpPr>
          <p:spPr>
            <a:xfrm rot="18361091">
              <a:off x="1391180" y="4251919"/>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9" name="Group 18">
            <a:extLst>
              <a:ext uri="{FF2B5EF4-FFF2-40B4-BE49-F238E27FC236}">
                <a16:creationId xmlns:a16="http://schemas.microsoft.com/office/drawing/2014/main" id="{0EDEEF8C-2AB2-42FD-7A06-3BB2EFC31DF8}"/>
              </a:ext>
            </a:extLst>
          </p:cNvPr>
          <p:cNvGrpSpPr/>
          <p:nvPr/>
        </p:nvGrpSpPr>
        <p:grpSpPr>
          <a:xfrm>
            <a:off x="6327649" y="1795493"/>
            <a:ext cx="4238751" cy="1084569"/>
            <a:chOff x="1488949" y="1795493"/>
            <a:chExt cx="4238751" cy="1084569"/>
          </a:xfrm>
        </p:grpSpPr>
        <p:sp>
          <p:nvSpPr>
            <p:cNvPr id="20" name="TextBox 19">
              <a:extLst>
                <a:ext uri="{FF2B5EF4-FFF2-40B4-BE49-F238E27FC236}">
                  <a16:creationId xmlns:a16="http://schemas.microsoft.com/office/drawing/2014/main" id="{ABEBF00F-F3EF-8C70-DDAB-03D3658AD17B}"/>
                </a:ext>
              </a:extLst>
            </p:cNvPr>
            <p:cNvSpPr txBox="1"/>
            <p:nvPr/>
          </p:nvSpPr>
          <p:spPr>
            <a:xfrm>
              <a:off x="1943500" y="1864399"/>
              <a:ext cx="3784200" cy="1015663"/>
            </a:xfrm>
            <a:prstGeom prst="rect">
              <a:avLst/>
            </a:prstGeom>
            <a:noFill/>
          </p:spPr>
          <p:txBody>
            <a:bodyPr wrap="square">
              <a:spAutoFit/>
            </a:bodyPr>
            <a:lstStyle/>
            <a:p>
              <a:pPr marL="0" marR="0" lvl="0" indent="0" algn="l" rtl="0">
                <a:spcBef>
                  <a:spcPts val="0"/>
                </a:spcBef>
                <a:spcAft>
                  <a:spcPts val="0"/>
                </a:spcAft>
                <a:buNone/>
              </a:pPr>
              <a:r>
                <a:rPr lang="es-ES_tradnl" sz="2000" dirty="0">
                  <a:solidFill>
                    <a:schemeClr val="tx1"/>
                  </a:solidFill>
                  <a:latin typeface="+mn-lt"/>
                  <a:ea typeface="Calibri"/>
                  <a:cs typeface="Calibri"/>
                  <a:sym typeface="Calibri"/>
                </a:rPr>
                <a:t>Implicación de otros agentes para maximizar los esfuerzos de búsqueda/rastreo</a:t>
              </a:r>
            </a:p>
          </p:txBody>
        </p:sp>
        <p:sp>
          <p:nvSpPr>
            <p:cNvPr id="21" name="L-Shape 20">
              <a:extLst>
                <a:ext uri="{FF2B5EF4-FFF2-40B4-BE49-F238E27FC236}">
                  <a16:creationId xmlns:a16="http://schemas.microsoft.com/office/drawing/2014/main" id="{897D1446-5468-C2CD-0CE9-09AD8FF84F36}"/>
                </a:ext>
              </a:extLst>
            </p:cNvPr>
            <p:cNvSpPr/>
            <p:nvPr/>
          </p:nvSpPr>
          <p:spPr>
            <a:xfrm rot="18361091">
              <a:off x="1391180" y="1893262"/>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 name="Group 21">
            <a:extLst>
              <a:ext uri="{FF2B5EF4-FFF2-40B4-BE49-F238E27FC236}">
                <a16:creationId xmlns:a16="http://schemas.microsoft.com/office/drawing/2014/main" id="{AE337B90-C786-55E4-FAFA-7E221C6F83ED}"/>
              </a:ext>
            </a:extLst>
          </p:cNvPr>
          <p:cNvGrpSpPr/>
          <p:nvPr/>
        </p:nvGrpSpPr>
        <p:grpSpPr>
          <a:xfrm>
            <a:off x="6327649" y="3036826"/>
            <a:ext cx="4238751" cy="1392345"/>
            <a:chOff x="1488949" y="2533582"/>
            <a:chExt cx="4238751" cy="1392345"/>
          </a:xfrm>
        </p:grpSpPr>
        <p:sp>
          <p:nvSpPr>
            <p:cNvPr id="23" name="TextBox 22">
              <a:extLst>
                <a:ext uri="{FF2B5EF4-FFF2-40B4-BE49-F238E27FC236}">
                  <a16:creationId xmlns:a16="http://schemas.microsoft.com/office/drawing/2014/main" id="{9458829E-57EA-AFBE-957F-EBCAF9CEE485}"/>
                </a:ext>
              </a:extLst>
            </p:cNvPr>
            <p:cNvSpPr txBox="1"/>
            <p:nvPr/>
          </p:nvSpPr>
          <p:spPr>
            <a:xfrm>
              <a:off x="1943500" y="2602488"/>
              <a:ext cx="3784200" cy="1323439"/>
            </a:xfrm>
            <a:prstGeom prst="rect">
              <a:avLst/>
            </a:prstGeom>
            <a:noFill/>
          </p:spPr>
          <p:txBody>
            <a:bodyPr wrap="square">
              <a:spAutoFit/>
            </a:bodyPr>
            <a:lstStyle/>
            <a:p>
              <a:pPr marL="0" marR="0" lvl="0" indent="0" algn="l" rtl="0">
                <a:spcBef>
                  <a:spcPts val="0"/>
                </a:spcBef>
                <a:spcAft>
                  <a:spcPts val="0"/>
                </a:spcAft>
                <a:buNone/>
              </a:pPr>
              <a:r>
                <a:rPr lang="es-ES_tradnl" sz="2000" dirty="0">
                  <a:solidFill>
                    <a:schemeClr val="tx1"/>
                  </a:solidFill>
                  <a:latin typeface="+mn-lt"/>
                  <a:ea typeface="Calibri"/>
                  <a:cs typeface="Calibri"/>
                  <a:sym typeface="Calibri"/>
                </a:rPr>
                <a:t>Todas las intervenciones para abordar los riesgos y problemas detectados en materia de protección</a:t>
              </a:r>
            </a:p>
          </p:txBody>
        </p:sp>
        <p:sp>
          <p:nvSpPr>
            <p:cNvPr id="24" name="L-Shape 23">
              <a:extLst>
                <a:ext uri="{FF2B5EF4-FFF2-40B4-BE49-F238E27FC236}">
                  <a16:creationId xmlns:a16="http://schemas.microsoft.com/office/drawing/2014/main" id="{2F54C094-403B-840C-BE9D-BB167510E6B0}"/>
                </a:ext>
              </a:extLst>
            </p:cNvPr>
            <p:cNvSpPr/>
            <p:nvPr/>
          </p:nvSpPr>
          <p:spPr>
            <a:xfrm rot="18361091">
              <a:off x="1391180" y="2631351"/>
              <a:ext cx="398183" cy="20264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265"/>
        <p:cNvGrpSpPr/>
        <p:nvPr/>
      </p:nvGrpSpPr>
      <p:grpSpPr>
        <a:xfrm>
          <a:off x="0" y="0"/>
          <a:ext cx="0" cy="0"/>
          <a:chOff x="0" y="0"/>
          <a:chExt cx="0" cy="0"/>
        </a:xfrm>
      </p:grpSpPr>
      <p:sp>
        <p:nvSpPr>
          <p:cNvPr id="2" name="Title 72">
            <a:extLst>
              <a:ext uri="{FF2B5EF4-FFF2-40B4-BE49-F238E27FC236}">
                <a16:creationId xmlns:a16="http://schemas.microsoft.com/office/drawing/2014/main" id="{C8213329-FBA7-85FB-A254-D3FBC0F72C2D}"/>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accent2">
                    <a:lumMod val="75000"/>
                  </a:schemeClr>
                </a:solidFill>
                <a:highlight>
                  <a:srgbClr val="FFFF00"/>
                </a:highlight>
                <a:latin typeface="Garamond"/>
              </a:rPr>
              <a:t>ADAPTAR</a:t>
            </a:r>
            <a:endParaRPr lang="en-CA" sz="2400" b="1" dirty="0">
              <a:solidFill>
                <a:schemeClr val="bg1"/>
              </a:solidFill>
              <a:latin typeface="Garamond"/>
            </a:endParaRPr>
          </a:p>
          <a:p>
            <a:r>
              <a:rPr lang="en-CA" sz="2400" b="1" dirty="0">
                <a:solidFill>
                  <a:schemeClr val="bg1"/>
                </a:solidFill>
                <a:latin typeface="Garamond"/>
              </a:rPr>
              <a:t>MÓDULO 2</a:t>
            </a:r>
            <a:endParaRPr lang="en-CA" sz="2400" b="1" dirty="0">
              <a:solidFill>
                <a:schemeClr val="accent2">
                  <a:lumMod val="75000"/>
                </a:schemeClr>
              </a:solidFill>
              <a:highlight>
                <a:srgbClr val="FFFF00"/>
              </a:highlight>
              <a:latin typeface="Garamond"/>
            </a:endParaRPr>
          </a:p>
          <a:p>
            <a:br>
              <a:rPr lang="en-CA" b="1" dirty="0">
                <a:solidFill>
                  <a:schemeClr val="bg1"/>
                </a:solidFill>
                <a:latin typeface="Garamond"/>
              </a:rPr>
            </a:br>
            <a:r>
              <a:rPr lang="en-US" sz="5400" b="1" dirty="0">
                <a:solidFill>
                  <a:schemeClr val="bg1"/>
                </a:solidFill>
                <a:latin typeface="Garamond"/>
              </a:rPr>
              <a:t>Apoyo a los UASC mediante gestión de casos, cuidados alternativos y búsqueda de familiares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2"/>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75" name="Google Shape;775;p3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US" dirty="0">
                <a:latin typeface="Arial"/>
                <a:ea typeface="Arial"/>
                <a:cs typeface="Arial"/>
                <a:sym typeface="Arial"/>
              </a:rPr>
              <a:t>Puntos clave de </a:t>
            </a:r>
            <a:r>
              <a:rPr lang="en-US" dirty="0" err="1">
                <a:latin typeface="Arial"/>
                <a:ea typeface="Arial"/>
                <a:cs typeface="Arial"/>
                <a:sym typeface="Arial"/>
              </a:rPr>
              <a:t>aprendizaje</a:t>
            </a:r>
            <a:endParaRPr dirty="0"/>
          </a:p>
        </p:txBody>
      </p:sp>
      <p:sp>
        <p:nvSpPr>
          <p:cNvPr id="776" name="Google Shape;776;p32"/>
          <p:cNvSpPr txBox="1"/>
          <p:nvPr/>
        </p:nvSpPr>
        <p:spPr>
          <a:xfrm>
            <a:off x="1952194" y="3501449"/>
            <a:ext cx="3966527"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Arial"/>
                <a:cs typeface="Arial"/>
                <a:sym typeface="Arial"/>
              </a:rPr>
              <a:t>La búsqueda/localización de la familia, la verificación, la reunificación familiar y la ayuda para mantener el contacto con la familia, y la reintegración suelen ser aspectos importantes en la planificación de casos para menores no acompañados y separados</a:t>
            </a:r>
            <a:endParaRPr sz="1800" dirty="0">
              <a:latin typeface="+mn-lt"/>
            </a:endParaRPr>
          </a:p>
        </p:txBody>
      </p:sp>
      <p:sp>
        <p:nvSpPr>
          <p:cNvPr id="777" name="Google Shape;777;p32"/>
          <p:cNvSpPr/>
          <p:nvPr/>
        </p:nvSpPr>
        <p:spPr>
          <a:xfrm>
            <a:off x="3409678" y="183559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78" name="Google Shape;778;p32"/>
          <p:cNvSpPr/>
          <p:nvPr/>
        </p:nvSpPr>
        <p:spPr>
          <a:xfrm>
            <a:off x="7985771" y="183559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79" name="Google Shape;779;p32"/>
          <p:cNvSpPr txBox="1"/>
          <p:nvPr/>
        </p:nvSpPr>
        <p:spPr>
          <a:xfrm>
            <a:off x="6736709" y="3501449"/>
            <a:ext cx="3549683" cy="216683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dirty="0">
                <a:solidFill>
                  <a:srgbClr val="000000"/>
                </a:solidFill>
                <a:ea typeface="Arial"/>
                <a:cs typeface="Arial"/>
                <a:sym typeface="Arial"/>
              </a:rPr>
              <a:t>E</a:t>
            </a:r>
            <a:r>
              <a:rPr lang="es-ES_tradnl" sz="1800" b="0" i="0" u="none" strike="noStrike" cap="none" dirty="0">
                <a:solidFill>
                  <a:srgbClr val="000000"/>
                </a:solidFill>
                <a:latin typeface="+mn-lt"/>
                <a:ea typeface="Arial"/>
                <a:cs typeface="Arial"/>
                <a:sym typeface="Arial"/>
              </a:rPr>
              <a:t>l plan de caso debe contemplar las consideraciones específicas relacionadas con los cuidados alternativos, además de otras cuestiones en materia de protección que se hayan identificado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4" name="Title 3">
            <a:extLst>
              <a:ext uri="{FF2B5EF4-FFF2-40B4-BE49-F238E27FC236}">
                <a16:creationId xmlns:a16="http://schemas.microsoft.com/office/drawing/2014/main" id="{E5BBD451-9A0F-B14A-112B-E7F437EA4F84}"/>
              </a:ext>
            </a:extLst>
          </p:cNvPr>
          <p:cNvSpPr>
            <a:spLocks noGrp="1"/>
          </p:cNvSpPr>
          <p:nvPr>
            <p:ph type="title"/>
          </p:nvPr>
        </p:nvSpPr>
        <p:spPr>
          <a:xfrm>
            <a:off x="796384" y="2765941"/>
            <a:ext cx="4015311" cy="562168"/>
          </a:xfrm>
        </p:spPr>
        <p:txBody>
          <a:bodyPr/>
          <a:lstStyle/>
          <a:p>
            <a:r>
              <a:rPr lang="es-ES_tradnl" sz="2400"/>
              <a:t>SESIÓN 4.1 </a:t>
            </a:r>
            <a:br>
              <a:rPr lang="es-ES_tradnl" sz="2400"/>
            </a:br>
            <a:r>
              <a:rPr lang="es-ES_tradnl" sz="2400"/>
              <a:t> </a:t>
            </a:r>
            <a:br>
              <a:rPr lang="es-ES_tradnl"/>
            </a:br>
            <a:r>
              <a:rPr lang="es-ES_tradnl"/>
              <a:t>Definiciones de cuidados alternativos y principios rectores</a:t>
            </a:r>
          </a:p>
        </p:txBody>
      </p:sp>
      <p:sp>
        <p:nvSpPr>
          <p:cNvPr id="5" name="Google Shape;191;p14">
            <a:extLst>
              <a:ext uri="{FF2B5EF4-FFF2-40B4-BE49-F238E27FC236}">
                <a16:creationId xmlns:a16="http://schemas.microsoft.com/office/drawing/2014/main" id="{C3B93949-D478-3A61-72AB-C7B15375EC16}"/>
              </a:ext>
            </a:extLst>
          </p:cNvPr>
          <p:cNvSpPr txBox="1"/>
          <p:nvPr/>
        </p:nvSpPr>
        <p:spPr>
          <a:xfrm>
            <a:off x="6381004" y="827023"/>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6" name="Google Shape;193;p14">
            <a:extLst>
              <a:ext uri="{FF2B5EF4-FFF2-40B4-BE49-F238E27FC236}">
                <a16:creationId xmlns:a16="http://schemas.microsoft.com/office/drawing/2014/main" id="{66ECA0E4-2578-6233-19CB-A40A0D5FC7AD}"/>
              </a:ext>
            </a:extLst>
          </p:cNvPr>
          <p:cNvSpPr txBox="1"/>
          <p:nvPr/>
        </p:nvSpPr>
        <p:spPr>
          <a:xfrm>
            <a:off x="7380306" y="2056167"/>
            <a:ext cx="4171275" cy="335280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Describir qué se entiende por cuidados alternativos en situaciones de emergencia   </a:t>
            </a: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      </a:t>
            </a: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Recordar la norma mínima</a:t>
            </a: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Describir los principios rectores para los cuidados alternativos</a:t>
            </a:r>
          </a:p>
        </p:txBody>
      </p:sp>
      <p:grpSp>
        <p:nvGrpSpPr>
          <p:cNvPr id="7" name="Google Shape;194;p14">
            <a:extLst>
              <a:ext uri="{FF2B5EF4-FFF2-40B4-BE49-F238E27FC236}">
                <a16:creationId xmlns:a16="http://schemas.microsoft.com/office/drawing/2014/main" id="{3158393A-B017-C183-1791-BAFDB35ED8E1}"/>
              </a:ext>
            </a:extLst>
          </p:cNvPr>
          <p:cNvGrpSpPr/>
          <p:nvPr/>
        </p:nvGrpSpPr>
        <p:grpSpPr>
          <a:xfrm>
            <a:off x="6427698" y="2173127"/>
            <a:ext cx="560331" cy="592814"/>
            <a:chOff x="243840" y="1676400"/>
            <a:chExt cx="701040" cy="741680"/>
          </a:xfrm>
          <a:solidFill>
            <a:schemeClr val="accent2">
              <a:lumMod val="75000"/>
            </a:schemeClr>
          </a:solidFill>
        </p:grpSpPr>
        <p:sp>
          <p:nvSpPr>
            <p:cNvPr id="8" name="Google Shape;195;p14">
              <a:extLst>
                <a:ext uri="{FF2B5EF4-FFF2-40B4-BE49-F238E27FC236}">
                  <a16:creationId xmlns:a16="http://schemas.microsoft.com/office/drawing/2014/main" id="{7B97D92F-CE96-FB5C-9D4A-A5D0C2A07F8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9" name="Google Shape;196;p14">
              <a:extLst>
                <a:ext uri="{FF2B5EF4-FFF2-40B4-BE49-F238E27FC236}">
                  <a16:creationId xmlns:a16="http://schemas.microsoft.com/office/drawing/2014/main" id="{72E84758-7408-D963-1B76-FB1A0705FE5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10" name="Google Shape;194;p14">
            <a:extLst>
              <a:ext uri="{FF2B5EF4-FFF2-40B4-BE49-F238E27FC236}">
                <a16:creationId xmlns:a16="http://schemas.microsoft.com/office/drawing/2014/main" id="{ED3852DB-0EFF-F610-A646-F87457762BA7}"/>
              </a:ext>
            </a:extLst>
          </p:cNvPr>
          <p:cNvGrpSpPr/>
          <p:nvPr/>
        </p:nvGrpSpPr>
        <p:grpSpPr>
          <a:xfrm>
            <a:off x="6381004" y="3551428"/>
            <a:ext cx="560331" cy="592814"/>
            <a:chOff x="243840" y="1676400"/>
            <a:chExt cx="701040" cy="741680"/>
          </a:xfrm>
          <a:solidFill>
            <a:schemeClr val="accent2">
              <a:lumMod val="75000"/>
            </a:schemeClr>
          </a:solidFill>
        </p:grpSpPr>
        <p:sp>
          <p:nvSpPr>
            <p:cNvPr id="11" name="Google Shape;195;p14">
              <a:extLst>
                <a:ext uri="{FF2B5EF4-FFF2-40B4-BE49-F238E27FC236}">
                  <a16:creationId xmlns:a16="http://schemas.microsoft.com/office/drawing/2014/main" id="{5917DF0C-A798-9748-A8CD-C57AD73AD91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2" name="Google Shape;196;p14">
              <a:extLst>
                <a:ext uri="{FF2B5EF4-FFF2-40B4-BE49-F238E27FC236}">
                  <a16:creationId xmlns:a16="http://schemas.microsoft.com/office/drawing/2014/main" id="{CD1B7CE0-D8BE-CC6B-962B-0986FA19F2F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13" name="Google Shape;194;p14">
            <a:extLst>
              <a:ext uri="{FF2B5EF4-FFF2-40B4-BE49-F238E27FC236}">
                <a16:creationId xmlns:a16="http://schemas.microsoft.com/office/drawing/2014/main" id="{380775F7-B75C-619F-BEC0-30F25C7AF234}"/>
              </a:ext>
            </a:extLst>
          </p:cNvPr>
          <p:cNvGrpSpPr/>
          <p:nvPr/>
        </p:nvGrpSpPr>
        <p:grpSpPr>
          <a:xfrm>
            <a:off x="6381004" y="4632769"/>
            <a:ext cx="560331" cy="592814"/>
            <a:chOff x="243840" y="1676400"/>
            <a:chExt cx="701040" cy="741680"/>
          </a:xfrm>
          <a:solidFill>
            <a:schemeClr val="accent2">
              <a:lumMod val="75000"/>
            </a:schemeClr>
          </a:solidFill>
        </p:grpSpPr>
        <p:sp>
          <p:nvSpPr>
            <p:cNvPr id="14" name="Google Shape;195;p14">
              <a:extLst>
                <a:ext uri="{FF2B5EF4-FFF2-40B4-BE49-F238E27FC236}">
                  <a16:creationId xmlns:a16="http://schemas.microsoft.com/office/drawing/2014/main" id="{DBD7EF22-6E3A-594F-FBF0-F8C1D2DFBBC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5" name="Google Shape;196;p14">
              <a:extLst>
                <a:ext uri="{FF2B5EF4-FFF2-40B4-BE49-F238E27FC236}">
                  <a16:creationId xmlns:a16="http://schemas.microsoft.com/office/drawing/2014/main" id="{EDF9150E-ABD4-91B6-1FBC-83889B8E52B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¿Qué entendemos por “cuidados alternativos”?</a:t>
            </a:r>
          </a:p>
        </p:txBody>
      </p:sp>
      <p:sp>
        <p:nvSpPr>
          <p:cNvPr id="2" name="Rectangle: Rounded Corners 1">
            <a:extLst>
              <a:ext uri="{FF2B5EF4-FFF2-40B4-BE49-F238E27FC236}">
                <a16:creationId xmlns:a16="http://schemas.microsoft.com/office/drawing/2014/main" id="{7D58D146-2330-53B7-8C41-FAD868CC8846}"/>
              </a:ext>
            </a:extLst>
          </p:cNvPr>
          <p:cNvSpPr/>
          <p:nvPr/>
        </p:nvSpPr>
        <p:spPr>
          <a:xfrm>
            <a:off x="3689161" y="2910625"/>
            <a:ext cx="7766237" cy="7610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1800" b="1">
                <a:solidFill>
                  <a:schemeClr val="tx1"/>
                </a:solidFill>
              </a:rPr>
              <a:t>La asistencia formal </a:t>
            </a:r>
            <a:r>
              <a:rPr lang="es-ES_tradnl" sz="1800">
                <a:solidFill>
                  <a:schemeClr val="tx1"/>
                </a:solidFill>
              </a:rPr>
              <a:t>está autorizada por una autoridad administrativa o judicial o por un organismo acreditado</a:t>
            </a:r>
          </a:p>
        </p:txBody>
      </p:sp>
      <p:sp>
        <p:nvSpPr>
          <p:cNvPr id="3" name="Rectangle: Rounded Corners 2">
            <a:extLst>
              <a:ext uri="{FF2B5EF4-FFF2-40B4-BE49-F238E27FC236}">
                <a16:creationId xmlns:a16="http://schemas.microsoft.com/office/drawing/2014/main" id="{72D6E1B7-ABCD-02FD-697B-B30F2E1F3B81}"/>
              </a:ext>
            </a:extLst>
          </p:cNvPr>
          <p:cNvSpPr/>
          <p:nvPr/>
        </p:nvSpPr>
        <p:spPr>
          <a:xfrm>
            <a:off x="3689162" y="1562101"/>
            <a:ext cx="7766237" cy="10881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1800" b="1">
                <a:solidFill>
                  <a:schemeClr val="tx1"/>
                </a:solidFill>
              </a:rPr>
              <a:t>El cuidado alternativo </a:t>
            </a:r>
            <a:r>
              <a:rPr lang="es-ES_tradnl" sz="1800">
                <a:solidFill>
                  <a:schemeClr val="tx1"/>
                </a:solidFill>
              </a:rPr>
              <a:t>es el que prestan a las/os menores cuidadores que no son los padres biológicos ni los cuidadores principales habituales. Puede ser formal o informal</a:t>
            </a:r>
          </a:p>
        </p:txBody>
      </p:sp>
      <p:sp>
        <p:nvSpPr>
          <p:cNvPr id="5" name="Rectangle: Rounded Corners 4">
            <a:extLst>
              <a:ext uri="{FF2B5EF4-FFF2-40B4-BE49-F238E27FC236}">
                <a16:creationId xmlns:a16="http://schemas.microsoft.com/office/drawing/2014/main" id="{F1D361B0-E3F1-36E3-7916-205264C35941}"/>
              </a:ext>
            </a:extLst>
          </p:cNvPr>
          <p:cNvSpPr/>
          <p:nvPr/>
        </p:nvSpPr>
        <p:spPr>
          <a:xfrm>
            <a:off x="3689161" y="3964456"/>
            <a:ext cx="7766237" cy="179159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31825"/>
            <a:r>
              <a:rPr lang="es-ES_tradnl" sz="1800" b="1">
                <a:solidFill>
                  <a:schemeClr val="tx1"/>
                </a:solidFill>
              </a:rPr>
              <a:t>Los cuidados informales </a:t>
            </a:r>
            <a:r>
              <a:rPr lang="es-ES_tradnl" sz="1800">
                <a:solidFill>
                  <a:schemeClr val="tx1"/>
                </a:solidFill>
              </a:rPr>
              <a:t>suelen ser:</a:t>
            </a:r>
          </a:p>
          <a:p>
            <a:pPr marL="917575" indent="-285750">
              <a:buFont typeface="Arial" panose="020B0604020202020204" pitchFamily="34" charset="0"/>
              <a:buChar char="•"/>
            </a:pPr>
            <a:r>
              <a:rPr lang="es-ES_tradnl" sz="1800">
                <a:solidFill>
                  <a:schemeClr val="tx1"/>
                </a:solidFill>
              </a:rPr>
              <a:t>proporcionados por amigos/as, familiares u otras personas</a:t>
            </a:r>
          </a:p>
          <a:p>
            <a:pPr marL="917575" indent="-285750">
              <a:buFont typeface="Arial" panose="020B0604020202020204" pitchFamily="34" charset="0"/>
              <a:buChar char="•"/>
            </a:pPr>
            <a:r>
              <a:rPr lang="es-ES_tradnl" sz="1800">
                <a:solidFill>
                  <a:schemeClr val="tx1"/>
                </a:solidFill>
              </a:rPr>
              <a:t>organizado por el menor, sus padres u otras personas de su entorno</a:t>
            </a:r>
          </a:p>
          <a:p>
            <a:pPr marL="917575" indent="-285750">
              <a:buFont typeface="Arial" panose="020B0604020202020204" pitchFamily="34" charset="0"/>
              <a:buChar char="•"/>
            </a:pPr>
            <a:r>
              <a:rPr lang="es-ES_tradnl" sz="1800">
                <a:solidFill>
                  <a:schemeClr val="tx1"/>
                </a:solidFill>
              </a:rPr>
              <a:t>Y aún no ha sido autorizada de manera formal</a:t>
            </a:r>
          </a:p>
        </p:txBody>
      </p:sp>
      <p:pic>
        <p:nvPicPr>
          <p:cNvPr id="4" name="Google Shape;98;p8">
            <a:extLst>
              <a:ext uri="{FF2B5EF4-FFF2-40B4-BE49-F238E27FC236}">
                <a16:creationId xmlns:a16="http://schemas.microsoft.com/office/drawing/2014/main" id="{3C87D98F-6E13-E39A-D4D7-086D527329A3}"/>
              </a:ext>
            </a:extLst>
          </p:cNvPr>
          <p:cNvPicPr preferRelativeResize="0"/>
          <p:nvPr/>
        </p:nvPicPr>
        <p:blipFill rotWithShape="1">
          <a:blip r:embed="rId3">
            <a:alphaModFix/>
          </a:blip>
          <a:srcRect/>
          <a:stretch/>
        </p:blipFill>
        <p:spPr>
          <a:xfrm>
            <a:off x="1005628" y="1562101"/>
            <a:ext cx="2970087" cy="4193948"/>
          </a:xfrm>
          <a:prstGeom prst="rect">
            <a:avLst/>
          </a:prstGeom>
          <a:noFill/>
          <a:ln w="9525" cap="flat" cmpd="sng">
            <a:solidFill>
              <a:schemeClr val="accent2">
                <a:lumMod val="75000"/>
              </a:schemeClr>
            </a:solidFill>
            <a:prstDash val="solid"/>
            <a:round/>
            <a:headEnd type="none" w="sm" len="sm"/>
            <a:tailEnd type="none" w="sm" len="sm"/>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Norma mínima 19:  Cuidados alternativos</a:t>
            </a:r>
          </a:p>
        </p:txBody>
      </p:sp>
      <p:sp>
        <p:nvSpPr>
          <p:cNvPr id="2" name="Rectangle: Rounded Corners 1">
            <a:extLst>
              <a:ext uri="{FF2B5EF4-FFF2-40B4-BE49-F238E27FC236}">
                <a16:creationId xmlns:a16="http://schemas.microsoft.com/office/drawing/2014/main" id="{83BA896C-6190-B91F-6DA2-DDB1206C1CD3}"/>
              </a:ext>
            </a:extLst>
          </p:cNvPr>
          <p:cNvSpPr/>
          <p:nvPr/>
        </p:nvSpPr>
        <p:spPr>
          <a:xfrm>
            <a:off x="3429001" y="2123470"/>
            <a:ext cx="8026400" cy="29751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0"/>
            <a:r>
              <a:rPr lang="es-ES_tradnl" sz="2400">
                <a:solidFill>
                  <a:schemeClr val="tx1"/>
                </a:solidFill>
              </a:rPr>
              <a:t>Garantizar que todas/os las/os menores que carezcan de cuidados/medidas de protección adecuadas reciban cuidados alternativos de acuerdo con sus derechos, necesidades específicas, deseos e interés superior, dando prioridad a los cuidados basados en la familia y a la formulación de acuerdos de cuidados estables y duraderos</a:t>
            </a:r>
          </a:p>
        </p:txBody>
      </p:sp>
      <p:pic>
        <p:nvPicPr>
          <p:cNvPr id="3" name="Google Shape;98;p8">
            <a:extLst>
              <a:ext uri="{FF2B5EF4-FFF2-40B4-BE49-F238E27FC236}">
                <a16:creationId xmlns:a16="http://schemas.microsoft.com/office/drawing/2014/main" id="{988C7090-D89C-BDAC-D23F-45B9CF44C3E7}"/>
              </a:ext>
            </a:extLst>
          </p:cNvPr>
          <p:cNvPicPr preferRelativeResize="0"/>
          <p:nvPr/>
        </p:nvPicPr>
        <p:blipFill rotWithShape="1">
          <a:blip r:embed="rId3">
            <a:alphaModFix/>
          </a:blip>
          <a:srcRect/>
          <a:stretch/>
        </p:blipFill>
        <p:spPr>
          <a:xfrm>
            <a:off x="1005628" y="1562101"/>
            <a:ext cx="2970087" cy="4097893"/>
          </a:xfrm>
          <a:prstGeom prst="rect">
            <a:avLst/>
          </a:prstGeom>
          <a:noFill/>
          <a:ln w="9525" cap="flat" cmpd="sng">
            <a:solidFill>
              <a:schemeClr val="accent2">
                <a:lumMod val="75000"/>
              </a:schemeClr>
            </a:solidFill>
            <a:prstDash val="solid"/>
            <a:round/>
            <a:headEnd type="none" w="sm" len="sm"/>
            <a:tailEnd type="none" w="sm" len="sm"/>
          </a:ln>
        </p:spPr>
      </p:pic>
      <p:grpSp>
        <p:nvGrpSpPr>
          <p:cNvPr id="4" name="Group 3">
            <a:extLst>
              <a:ext uri="{FF2B5EF4-FFF2-40B4-BE49-F238E27FC236}">
                <a16:creationId xmlns:a16="http://schemas.microsoft.com/office/drawing/2014/main" id="{2AAD02DA-407D-0E49-B7D6-68D05F7BD709}"/>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3463CB2F-819F-D0A1-3606-16084D93AF9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 name="Group 5">
              <a:extLst>
                <a:ext uri="{FF2B5EF4-FFF2-40B4-BE49-F238E27FC236}">
                  <a16:creationId xmlns:a16="http://schemas.microsoft.com/office/drawing/2014/main" id="{A1DBE1D0-D4E9-575D-36DE-5F9CA2D1586F}"/>
                </a:ext>
              </a:extLst>
            </p:cNvPr>
            <p:cNvGrpSpPr/>
            <p:nvPr/>
          </p:nvGrpSpPr>
          <p:grpSpPr>
            <a:xfrm>
              <a:off x="10621771" y="762700"/>
              <a:ext cx="585582" cy="634675"/>
              <a:chOff x="760175" y="830142"/>
              <a:chExt cx="903806" cy="979579"/>
            </a:xfrm>
          </p:grpSpPr>
          <p:sp>
            <p:nvSpPr>
              <p:cNvPr id="10" name="Rectangle 9">
                <a:extLst>
                  <a:ext uri="{FF2B5EF4-FFF2-40B4-BE49-F238E27FC236}">
                    <a16:creationId xmlns:a16="http://schemas.microsoft.com/office/drawing/2014/main" id="{CA89D27D-14C6-CBD9-F700-37B0B30B506A}"/>
                  </a:ext>
                </a:extLst>
              </p:cNvPr>
              <p:cNvSpPr/>
              <p:nvPr/>
            </p:nvSpPr>
            <p:spPr>
              <a:xfrm>
                <a:off x="900823"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22</a:t>
                </a:r>
              </a:p>
            </p:txBody>
          </p:sp>
          <p:sp>
            <p:nvSpPr>
              <p:cNvPr id="11" name="Rectangle 10">
                <a:extLst>
                  <a:ext uri="{FF2B5EF4-FFF2-40B4-BE49-F238E27FC236}">
                    <a16:creationId xmlns:a16="http://schemas.microsoft.com/office/drawing/2014/main" id="{AF65C74F-C8A4-BAE7-B659-A6800F992909}"/>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 name="Group 6">
              <a:extLst>
                <a:ext uri="{FF2B5EF4-FFF2-40B4-BE49-F238E27FC236}">
                  <a16:creationId xmlns:a16="http://schemas.microsoft.com/office/drawing/2014/main" id="{D4D3726B-D3A0-CD46-C654-9D5620D55D2C}"/>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AEAD4948-2034-7279-DFE7-4D3BFA2BE02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07BA5FCE-4061-6FA4-3138-4D26DDAD5F0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3560429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16" name="Rectangle: Top Corners Rounded 15">
            <a:extLst>
              <a:ext uri="{FF2B5EF4-FFF2-40B4-BE49-F238E27FC236}">
                <a16:creationId xmlns:a16="http://schemas.microsoft.com/office/drawing/2014/main" id="{3F11AF52-A18D-5133-E6D0-0EF76630A0DE}"/>
              </a:ext>
            </a:extLst>
          </p:cNvPr>
          <p:cNvSpPr/>
          <p:nvPr/>
        </p:nvSpPr>
        <p:spPr>
          <a:xfrm rot="5400000">
            <a:off x="4218707" y="-1418355"/>
            <a:ext cx="3162237"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22" name="Google Shape;822;p36"/>
          <p:cNvSpPr txBox="1">
            <a:spLocks noGrp="1"/>
          </p:cNvSpPr>
          <p:nvPr>
            <p:ph type="title"/>
          </p:nvPr>
        </p:nvSpPr>
        <p:spPr>
          <a:xfrm>
            <a:off x="151735" y="124119"/>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Principios rectores de los cuidados alternativos </a:t>
            </a:r>
          </a:p>
        </p:txBody>
      </p:sp>
      <p:sp>
        <p:nvSpPr>
          <p:cNvPr id="825" name="Google Shape;825;p36"/>
          <p:cNvSpPr txBox="1"/>
          <p:nvPr/>
        </p:nvSpPr>
        <p:spPr>
          <a:xfrm>
            <a:off x="6109531" y="1803970"/>
            <a:ext cx="4677674" cy="40006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2000" b="1" dirty="0">
                <a:solidFill>
                  <a:schemeClr val="dk1"/>
                </a:solidFill>
                <a:latin typeface="Arial"/>
                <a:ea typeface="Arial"/>
                <a:cs typeface="Arial"/>
                <a:sym typeface="Arial"/>
              </a:rPr>
              <a:t>Trabajar en grupos:</a:t>
            </a:r>
          </a:p>
        </p:txBody>
      </p:sp>
      <p:grpSp>
        <p:nvGrpSpPr>
          <p:cNvPr id="2" name="Group 1">
            <a:extLst>
              <a:ext uri="{FF2B5EF4-FFF2-40B4-BE49-F238E27FC236}">
                <a16:creationId xmlns:a16="http://schemas.microsoft.com/office/drawing/2014/main" id="{477AF855-2738-A586-DE99-EFCD2E4CC0E7}"/>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889E486C-9937-7042-5FCF-CCE702754AD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8748D890-2C2A-2112-6163-BD64F978F72D}"/>
                </a:ext>
              </a:extLst>
            </p:cNvPr>
            <p:cNvGrpSpPr/>
            <p:nvPr/>
          </p:nvGrpSpPr>
          <p:grpSpPr>
            <a:xfrm>
              <a:off x="10621771" y="762700"/>
              <a:ext cx="585582" cy="634675"/>
              <a:chOff x="760175" y="830142"/>
              <a:chExt cx="903806" cy="979579"/>
            </a:xfrm>
          </p:grpSpPr>
          <p:sp>
            <p:nvSpPr>
              <p:cNvPr id="8" name="Rectangle 7">
                <a:extLst>
                  <a:ext uri="{FF2B5EF4-FFF2-40B4-BE49-F238E27FC236}">
                    <a16:creationId xmlns:a16="http://schemas.microsoft.com/office/drawing/2014/main" id="{23FC8DD3-ADBA-12DB-25CA-369C67D7C66F}"/>
                  </a:ext>
                </a:extLst>
              </p:cNvPr>
              <p:cNvSpPr/>
              <p:nvPr/>
            </p:nvSpPr>
            <p:spPr>
              <a:xfrm>
                <a:off x="900823"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23-25</a:t>
                </a:r>
              </a:p>
            </p:txBody>
          </p:sp>
          <p:sp>
            <p:nvSpPr>
              <p:cNvPr id="9" name="Rectangle 8">
                <a:extLst>
                  <a:ext uri="{FF2B5EF4-FFF2-40B4-BE49-F238E27FC236}">
                    <a16:creationId xmlns:a16="http://schemas.microsoft.com/office/drawing/2014/main" id="{3ED69706-199C-AD48-FFBD-2E0BAAC0F80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687AA6FB-0B55-17BC-CC0C-E38D98038984}"/>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3187B119-245A-1A2D-D887-C7E838E681D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AB404EF6-0613-AF79-B6DD-EE79A3C0BE6B}"/>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35E6FD6A-DC03-C04E-4895-5EA2EA277069}"/>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509519D5-5231-9772-F6E7-8B07E166D1C5}"/>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0DB39DFB-4706-9B83-038C-AF7CE5DE3366}"/>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E22013AC-1BF8-60A5-A781-2FD85BA505A3}"/>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71CA3BAB-E682-5395-82ED-1574D8C7E70A}"/>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4D885778-14E1-E2F4-5503-D80277533035}"/>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4" name="Google Shape;825;p36">
            <a:extLst>
              <a:ext uri="{FF2B5EF4-FFF2-40B4-BE49-F238E27FC236}">
                <a16:creationId xmlns:a16="http://schemas.microsoft.com/office/drawing/2014/main" id="{309365B5-27D0-4872-D4D0-C93B66DB78C5}"/>
              </a:ext>
            </a:extLst>
          </p:cNvPr>
          <p:cNvSpPr txBox="1"/>
          <p:nvPr/>
        </p:nvSpPr>
        <p:spPr>
          <a:xfrm>
            <a:off x="5799825" y="2938980"/>
            <a:ext cx="4677674"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_tradnl" sz="2000" dirty="0">
                <a:solidFill>
                  <a:schemeClr val="dk1"/>
                </a:solidFill>
                <a:latin typeface="Arial"/>
                <a:ea typeface="Arial"/>
                <a:cs typeface="Arial"/>
                <a:sym typeface="Arial"/>
              </a:rPr>
              <a:t>Enumerar algunos de los principios que rigen los cuidados alternativos </a:t>
            </a:r>
            <a:br>
              <a:rPr lang="es-ES_tradnl" sz="2000" dirty="0">
                <a:solidFill>
                  <a:schemeClr val="dk1"/>
                </a:solidFill>
                <a:latin typeface="Arial"/>
                <a:ea typeface="Arial"/>
                <a:cs typeface="Arial"/>
                <a:sym typeface="Arial"/>
              </a:rPr>
            </a:br>
            <a:endParaRPr lang="es-ES_tradnl" sz="20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s-ES_tradnl" sz="2000" dirty="0">
                <a:solidFill>
                  <a:schemeClr val="dk1"/>
                </a:solidFill>
              </a:rPr>
              <a:t>Esos principios corresponden a la n</a:t>
            </a:r>
            <a:r>
              <a:rPr lang="es-ES_tradnl" sz="2000" dirty="0">
                <a:solidFill>
                  <a:schemeClr val="dk1"/>
                </a:solidFill>
                <a:latin typeface="Arial"/>
                <a:ea typeface="Arial"/>
                <a:cs typeface="Arial"/>
                <a:sym typeface="Arial"/>
              </a:rPr>
              <a:t>orma 19 y deben responder a las ejemplos sobre atención de mala calidad que se proponen en el cuaderno de trabajo de los participantes</a:t>
            </a:r>
          </a:p>
        </p:txBody>
      </p:sp>
      <p:grpSp>
        <p:nvGrpSpPr>
          <p:cNvPr id="25" name="Group 24">
            <a:extLst>
              <a:ext uri="{FF2B5EF4-FFF2-40B4-BE49-F238E27FC236}">
                <a16:creationId xmlns:a16="http://schemas.microsoft.com/office/drawing/2014/main" id="{FE489EED-ABC7-73DC-4BC4-115AA7662141}"/>
              </a:ext>
            </a:extLst>
          </p:cNvPr>
          <p:cNvGrpSpPr/>
          <p:nvPr/>
        </p:nvGrpSpPr>
        <p:grpSpPr>
          <a:xfrm rot="20104804">
            <a:off x="502170" y="2105819"/>
            <a:ext cx="4220281" cy="2805877"/>
            <a:chOff x="7208925" y="2604220"/>
            <a:chExt cx="1168511" cy="776891"/>
          </a:xfrm>
        </p:grpSpPr>
        <p:sp>
          <p:nvSpPr>
            <p:cNvPr id="26" name="Rectangle 25">
              <a:extLst>
                <a:ext uri="{FF2B5EF4-FFF2-40B4-BE49-F238E27FC236}">
                  <a16:creationId xmlns:a16="http://schemas.microsoft.com/office/drawing/2014/main" id="{2F7EC7DB-892C-CC4C-44F5-CF4CE906588C}"/>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Google Shape;315;p4">
              <a:extLst>
                <a:ext uri="{FF2B5EF4-FFF2-40B4-BE49-F238E27FC236}">
                  <a16:creationId xmlns:a16="http://schemas.microsoft.com/office/drawing/2014/main" id="{EFE94964-6F1C-E504-C2E8-F6C128402006}"/>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8" name="Google Shape;315;p4">
              <a:extLst>
                <a:ext uri="{FF2B5EF4-FFF2-40B4-BE49-F238E27FC236}">
                  <a16:creationId xmlns:a16="http://schemas.microsoft.com/office/drawing/2014/main" id="{1A7FDF29-CB0C-5360-1CE9-3687502A7E2E}"/>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D43C33C6-5E85-1176-D608-E2CDC3D8BFED}"/>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0" name="Rectangle: Single Corner Snipped 29">
              <a:extLst>
                <a:ext uri="{FF2B5EF4-FFF2-40B4-BE49-F238E27FC236}">
                  <a16:creationId xmlns:a16="http://schemas.microsoft.com/office/drawing/2014/main" id="{2A0B07F3-DE36-9C40-9ADD-FC3636389D73}"/>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Single Corner Snipped 30">
              <a:extLst>
                <a:ext uri="{FF2B5EF4-FFF2-40B4-BE49-F238E27FC236}">
                  <a16:creationId xmlns:a16="http://schemas.microsoft.com/office/drawing/2014/main" id="{8A31BC7F-218E-AD9B-0AA5-3E7E6F1CEB53}"/>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7"/>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843" name="Google Shape;843;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844" name="Google Shape;844;p37"/>
          <p:cNvSpPr/>
          <p:nvPr/>
        </p:nvSpPr>
        <p:spPr>
          <a:xfrm>
            <a:off x="1541146" y="157848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845" name="Google Shape;845;p37"/>
          <p:cNvSpPr/>
          <p:nvPr/>
        </p:nvSpPr>
        <p:spPr>
          <a:xfrm>
            <a:off x="4288036" y="157848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846" name="Google Shape;846;p37"/>
          <p:cNvSpPr/>
          <p:nvPr/>
        </p:nvSpPr>
        <p:spPr>
          <a:xfrm>
            <a:off x="6900803" y="157848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847" name="Google Shape;847;p37"/>
          <p:cNvSpPr/>
          <p:nvPr/>
        </p:nvSpPr>
        <p:spPr>
          <a:xfrm>
            <a:off x="9513570" y="157848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848" name="Google Shape;848;p37"/>
          <p:cNvSpPr txBox="1"/>
          <p:nvPr/>
        </p:nvSpPr>
        <p:spPr>
          <a:xfrm>
            <a:off x="941069" y="3256734"/>
            <a:ext cx="2251712"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Arial"/>
                <a:cs typeface="Arial"/>
                <a:sym typeface="Arial"/>
              </a:rPr>
              <a:t>La calidad de la modalida</a:t>
            </a:r>
            <a:r>
              <a:rPr lang="es-ES_tradnl" sz="1800" dirty="0">
                <a:solidFill>
                  <a:srgbClr val="000000"/>
                </a:solidFill>
                <a:ea typeface="Arial"/>
                <a:cs typeface="Arial"/>
                <a:sym typeface="Arial"/>
              </a:rPr>
              <a:t>d de </a:t>
            </a:r>
            <a:r>
              <a:rPr lang="es-ES_tradnl" sz="1800" b="0" i="0" u="none" strike="noStrike" cap="none" dirty="0">
                <a:solidFill>
                  <a:srgbClr val="000000"/>
                </a:solidFill>
                <a:latin typeface="+mn-lt"/>
                <a:ea typeface="Arial"/>
                <a:cs typeface="Arial"/>
                <a:sym typeface="Arial"/>
              </a:rPr>
              <a:t>acogida alternativa es de vital importancia para la protección y el bienestar del/de la meno</a:t>
            </a:r>
            <a:r>
              <a:rPr lang="es-ES_tradnl" sz="1800" dirty="0">
                <a:solidFill>
                  <a:srgbClr val="000000"/>
                </a:solidFill>
                <a:ea typeface="Arial"/>
                <a:cs typeface="Arial"/>
                <a:sym typeface="Arial"/>
              </a:rPr>
              <a:t>r</a:t>
            </a:r>
            <a:endParaRPr lang="es-ES_tradnl" sz="1800" dirty="0">
              <a:latin typeface="+mn-lt"/>
            </a:endParaRPr>
          </a:p>
        </p:txBody>
      </p:sp>
      <p:sp>
        <p:nvSpPr>
          <p:cNvPr id="849" name="Google Shape;849;p37"/>
          <p:cNvSpPr txBox="1"/>
          <p:nvPr/>
        </p:nvSpPr>
        <p:spPr>
          <a:xfrm>
            <a:off x="3687960" y="3256734"/>
            <a:ext cx="2251712" cy="2585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b="0" i="0" u="none" strike="noStrike" cap="none" dirty="0">
                <a:solidFill>
                  <a:srgbClr val="000000"/>
                </a:solidFill>
                <a:latin typeface="+mn-lt"/>
                <a:ea typeface="Arial"/>
                <a:cs typeface="Arial"/>
                <a:sym typeface="Arial"/>
              </a:rPr>
              <a:t>Todas las modalidades de acogida alternativa conllevan riesgos para las/os menores; por tanto, es crucial regularlas y supervisarlas de forma periódica</a:t>
            </a:r>
            <a:endParaRPr lang="es-ES_tradnl" sz="1800" dirty="0">
              <a:latin typeface="+mn-lt"/>
            </a:endParaRPr>
          </a:p>
        </p:txBody>
      </p:sp>
      <p:sp>
        <p:nvSpPr>
          <p:cNvPr id="850" name="Google Shape;850;p37"/>
          <p:cNvSpPr txBox="1"/>
          <p:nvPr/>
        </p:nvSpPr>
        <p:spPr>
          <a:xfrm>
            <a:off x="6434851" y="3256734"/>
            <a:ext cx="1946646"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Arial"/>
                <a:cs typeface="Arial"/>
                <a:sym typeface="Arial"/>
              </a:rPr>
              <a:t>El objetivo final es la reunificación familiar siempre que ello redunde en el interés superior del/de la menor</a:t>
            </a:r>
            <a:endParaRPr lang="es-ES_tradnl" sz="1800" dirty="0">
              <a:latin typeface="+mn-lt"/>
            </a:endParaRPr>
          </a:p>
        </p:txBody>
      </p:sp>
      <p:sp>
        <p:nvSpPr>
          <p:cNvPr id="851" name="Google Shape;851;p37"/>
          <p:cNvSpPr txBox="1"/>
          <p:nvPr/>
        </p:nvSpPr>
        <p:spPr>
          <a:xfrm>
            <a:off x="8876676" y="3142434"/>
            <a:ext cx="2556256" cy="275956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dirty="0">
                <a:solidFill>
                  <a:srgbClr val="000000"/>
                </a:solidFill>
                <a:latin typeface="+mn-lt"/>
                <a:ea typeface="Arial"/>
                <a:cs typeface="Arial"/>
                <a:sym typeface="Arial"/>
              </a:rPr>
              <a:t>Los cuidados alternativos pueden prestarse en distintos entornos y pueden ser "formales" o "informales"; los acuerdos de cuidados informales deben "formalizarse”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38"/>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a:t>SESIÓN 4.2 </a:t>
            </a:r>
            <a:br>
              <a:rPr lang="es-ES_tradnl" sz="2400"/>
            </a:br>
            <a:r>
              <a:rPr lang="es-ES_tradnl" sz="2400"/>
              <a:t> </a:t>
            </a:r>
            <a:br>
              <a:rPr lang="es-ES_tradnl"/>
            </a:br>
            <a:r>
              <a:rPr lang="es-ES_tradnl"/>
              <a:t>Diferentes formas de cuidados alternativos en situaciones de emergencia </a:t>
            </a:r>
          </a:p>
        </p:txBody>
      </p:sp>
      <p:sp>
        <p:nvSpPr>
          <p:cNvPr id="3" name="Google Shape;191;p14">
            <a:extLst>
              <a:ext uri="{FF2B5EF4-FFF2-40B4-BE49-F238E27FC236}">
                <a16:creationId xmlns:a16="http://schemas.microsoft.com/office/drawing/2014/main" id="{F67451A9-3F64-11C2-E695-AC307885F9AD}"/>
              </a:ext>
            </a:extLst>
          </p:cNvPr>
          <p:cNvSpPr txBox="1"/>
          <p:nvPr/>
        </p:nvSpPr>
        <p:spPr>
          <a:xfrm>
            <a:off x="6672436" y="1396484"/>
            <a:ext cx="443412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6FE0B7C4-A6E6-037A-9799-A0C76E850436}"/>
              </a:ext>
            </a:extLst>
          </p:cNvPr>
          <p:cNvSpPr txBox="1"/>
          <p:nvPr/>
        </p:nvSpPr>
        <p:spPr>
          <a:xfrm>
            <a:off x="7581232" y="2832750"/>
            <a:ext cx="3742681" cy="190368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a:solidFill>
                  <a:srgbClr val="000000"/>
                </a:solidFill>
                <a:latin typeface="Arial"/>
                <a:ea typeface="Arial"/>
                <a:cs typeface="Arial"/>
                <a:sym typeface="Arial"/>
              </a:rPr>
              <a:t>Comparar las distintas formas de cuidados alternativos y los factores de riesgo y protección asociados</a:t>
            </a:r>
          </a:p>
        </p:txBody>
      </p:sp>
      <p:grpSp>
        <p:nvGrpSpPr>
          <p:cNvPr id="5" name="Google Shape;194;p14">
            <a:extLst>
              <a:ext uri="{FF2B5EF4-FFF2-40B4-BE49-F238E27FC236}">
                <a16:creationId xmlns:a16="http://schemas.microsoft.com/office/drawing/2014/main" id="{0CED80D5-D420-1458-B342-57977D324041}"/>
              </a:ext>
            </a:extLst>
          </p:cNvPr>
          <p:cNvGrpSpPr/>
          <p:nvPr/>
        </p:nvGrpSpPr>
        <p:grpSpPr>
          <a:xfrm>
            <a:off x="6711204" y="29272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B8EF0FB4-2F26-8FC3-AB91-B57F84F37C3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4F831B09-A534-14BF-D3F9-6498E4F9413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dirty="0"/>
              <a:t>Formas de cuidados alternativos</a:t>
            </a:r>
          </a:p>
        </p:txBody>
      </p:sp>
      <p:grpSp>
        <p:nvGrpSpPr>
          <p:cNvPr id="2" name="Group 1">
            <a:extLst>
              <a:ext uri="{FF2B5EF4-FFF2-40B4-BE49-F238E27FC236}">
                <a16:creationId xmlns:a16="http://schemas.microsoft.com/office/drawing/2014/main" id="{39AE2941-4569-2826-B6E2-A84DDD24CC6B}"/>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47BA3047-85DA-E9C9-0781-4A202BE5A07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B197BCD6-0FAF-724F-F142-73C656BBE38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37D04D65-9C8B-001E-7623-EF39B8948C4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27-38</a:t>
                </a:r>
              </a:p>
            </p:txBody>
          </p:sp>
          <p:sp>
            <p:nvSpPr>
              <p:cNvPr id="9" name="Rectangle 8">
                <a:extLst>
                  <a:ext uri="{FF2B5EF4-FFF2-40B4-BE49-F238E27FC236}">
                    <a16:creationId xmlns:a16="http://schemas.microsoft.com/office/drawing/2014/main" id="{9B7C9316-D1DC-7A2E-8385-329F80A3ECE0}"/>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D830F037-F067-8BEE-315D-AD86A309E92D}"/>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26659908-3C91-73C0-698C-AD9A59EF92F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D8C9B687-DE9F-3F63-BA3B-39E905E48F7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B5920AE9-DDD6-3062-1A0C-E20989BC960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20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E96349B6-6865-1D3E-BE1A-2C99CB8CCE62}"/>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BED16BA4-1D44-DD5A-462B-BAC5A06221D0}"/>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B2E9303E-3217-9F6F-A4A0-6936007C4635}"/>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1E4D73B8-72DB-6B9A-C946-94EA1CD7A3B5}"/>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A27F9AA2-D73A-9F1A-F489-94EE3443479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Top Corners Rounded 15">
            <a:extLst>
              <a:ext uri="{FF2B5EF4-FFF2-40B4-BE49-F238E27FC236}">
                <a16:creationId xmlns:a16="http://schemas.microsoft.com/office/drawing/2014/main" id="{C7D5B8B0-3727-4E3A-B52C-AD79CADADAAD}"/>
              </a:ext>
            </a:extLst>
          </p:cNvPr>
          <p:cNvSpPr/>
          <p:nvPr/>
        </p:nvSpPr>
        <p:spPr>
          <a:xfrm rot="5400000">
            <a:off x="4393329" y="-1360419"/>
            <a:ext cx="2812987"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Google Shape;825;p36">
            <a:extLst>
              <a:ext uri="{FF2B5EF4-FFF2-40B4-BE49-F238E27FC236}">
                <a16:creationId xmlns:a16="http://schemas.microsoft.com/office/drawing/2014/main" id="{8E115D3B-9D93-8DF0-3406-DCBE900587F5}"/>
              </a:ext>
            </a:extLst>
          </p:cNvPr>
          <p:cNvSpPr txBox="1"/>
          <p:nvPr/>
        </p:nvSpPr>
        <p:spPr>
          <a:xfrm>
            <a:off x="4743391" y="2085086"/>
            <a:ext cx="6440516" cy="101562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2000" b="1" dirty="0">
                <a:solidFill>
                  <a:schemeClr val="dk1"/>
                </a:solidFill>
                <a:latin typeface="Arial"/>
                <a:ea typeface="Arial"/>
                <a:cs typeface="Arial"/>
                <a:sym typeface="Arial"/>
              </a:rPr>
              <a:t>Según la forma/modalidad de atención alternativa que se asign</a:t>
            </a:r>
            <a:r>
              <a:rPr lang="es-ES_tradnl" sz="2000" b="1" dirty="0">
                <a:solidFill>
                  <a:schemeClr val="dk1"/>
                </a:solidFill>
              </a:rPr>
              <a:t>e a cada grupo</a:t>
            </a:r>
            <a:r>
              <a:rPr lang="es-ES_tradnl" sz="2000" b="1" dirty="0">
                <a:solidFill>
                  <a:schemeClr val="dk1"/>
                </a:solidFill>
                <a:latin typeface="Arial"/>
                <a:ea typeface="Arial"/>
                <a:cs typeface="Arial"/>
                <a:sym typeface="Arial"/>
              </a:rPr>
              <a:t>, preparar una presentación sobre: </a:t>
            </a:r>
          </a:p>
        </p:txBody>
      </p:sp>
      <p:sp>
        <p:nvSpPr>
          <p:cNvPr id="25" name="Google Shape;825;p36">
            <a:extLst>
              <a:ext uri="{FF2B5EF4-FFF2-40B4-BE49-F238E27FC236}">
                <a16:creationId xmlns:a16="http://schemas.microsoft.com/office/drawing/2014/main" id="{1F954CFA-B63F-D6E3-FE91-1F1C3452A2AD}"/>
              </a:ext>
            </a:extLst>
          </p:cNvPr>
          <p:cNvSpPr txBox="1"/>
          <p:nvPr/>
        </p:nvSpPr>
        <p:spPr>
          <a:xfrm>
            <a:off x="5386921" y="3299438"/>
            <a:ext cx="5453412" cy="224672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_tradnl" sz="2000" dirty="0">
                <a:solidFill>
                  <a:schemeClr val="dk1"/>
                </a:solidFill>
              </a:rPr>
              <a:t>las principales características de esa modalidad</a:t>
            </a:r>
            <a:br>
              <a:rPr lang="es-ES_tradnl" sz="2000" dirty="0">
                <a:solidFill>
                  <a:schemeClr val="dk1"/>
                </a:solidFill>
              </a:rPr>
            </a:br>
            <a:endParaRPr lang="es-ES_tradnl" sz="2000" dirty="0">
              <a:solidFill>
                <a:schemeClr val="dk1"/>
              </a:solidFill>
            </a:endParaRPr>
          </a:p>
          <a:p>
            <a:pPr marL="342900" marR="0" lvl="0" indent="-342900" algn="l" rtl="0">
              <a:spcBef>
                <a:spcPts val="0"/>
              </a:spcBef>
              <a:spcAft>
                <a:spcPts val="0"/>
              </a:spcAft>
              <a:buClr>
                <a:schemeClr val="dk1"/>
              </a:buClr>
              <a:buSzPts val="2400"/>
              <a:buFont typeface="Arial"/>
              <a:buChar char="•"/>
            </a:pPr>
            <a:r>
              <a:rPr lang="es-ES_tradnl" sz="2000" dirty="0">
                <a:solidFill>
                  <a:schemeClr val="dk1"/>
                </a:solidFill>
              </a:rPr>
              <a:t>factores de protección (fortalezas) asociados</a:t>
            </a:r>
            <a:br>
              <a:rPr lang="es-ES_tradnl" sz="2000" dirty="0">
                <a:solidFill>
                  <a:schemeClr val="dk1"/>
                </a:solidFill>
              </a:rPr>
            </a:br>
            <a:endParaRPr lang="es-ES_tradnl" sz="2000" dirty="0">
              <a:solidFill>
                <a:schemeClr val="dk1"/>
              </a:solidFill>
            </a:endParaRPr>
          </a:p>
          <a:p>
            <a:pPr marL="342900" marR="0" lvl="0" indent="-342900" algn="l" rtl="0">
              <a:spcBef>
                <a:spcPts val="0"/>
              </a:spcBef>
              <a:spcAft>
                <a:spcPts val="0"/>
              </a:spcAft>
              <a:buClr>
                <a:schemeClr val="dk1"/>
              </a:buClr>
              <a:buSzPts val="2400"/>
              <a:buFont typeface="Arial"/>
              <a:buChar char="•"/>
            </a:pPr>
            <a:r>
              <a:rPr lang="es-ES_tradnl" sz="2000" dirty="0">
                <a:solidFill>
                  <a:schemeClr val="dk1"/>
                </a:solidFill>
              </a:rPr>
              <a:t>factores de riesgo asociados</a:t>
            </a:r>
          </a:p>
        </p:txBody>
      </p:sp>
      <p:pic>
        <p:nvPicPr>
          <p:cNvPr id="18" name="Graphic 17" descr="Projector screen with solid fill">
            <a:extLst>
              <a:ext uri="{FF2B5EF4-FFF2-40B4-BE49-F238E27FC236}">
                <a16:creationId xmlns:a16="http://schemas.microsoft.com/office/drawing/2014/main" id="{939EAB53-9159-2B76-2C85-4B3EAAF05D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398" y="1819040"/>
            <a:ext cx="4016992" cy="401699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9D76D8FE-2F49-5B94-89BD-807D16B436AC}"/>
              </a:ext>
            </a:extLst>
          </p:cNvPr>
          <p:cNvSpPr/>
          <p:nvPr/>
        </p:nvSpPr>
        <p:spPr>
          <a:xfrm rot="5400000">
            <a:off x="22824" y="1480303"/>
            <a:ext cx="1006547" cy="1052194"/>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Google Shape;825;p36">
            <a:extLst>
              <a:ext uri="{FF2B5EF4-FFF2-40B4-BE49-F238E27FC236}">
                <a16:creationId xmlns:a16="http://schemas.microsoft.com/office/drawing/2014/main" id="{BCF4340E-7FB2-1007-B66A-E406B0FBA1D0}"/>
              </a:ext>
            </a:extLst>
          </p:cNvPr>
          <p:cNvSpPr txBox="1"/>
          <p:nvPr/>
        </p:nvSpPr>
        <p:spPr>
          <a:xfrm>
            <a:off x="1503125" y="1652477"/>
            <a:ext cx="9736417"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2000" dirty="0">
                <a:solidFill>
                  <a:schemeClr val="dk1"/>
                </a:solidFill>
                <a:latin typeface="Arial"/>
                <a:ea typeface="Arial"/>
                <a:cs typeface="Arial"/>
                <a:sym typeface="Arial"/>
              </a:rPr>
              <a:t>La adopción nacional e internacional </a:t>
            </a:r>
            <a:r>
              <a:rPr lang="es-ES_tradnl" sz="2000" dirty="0">
                <a:solidFill>
                  <a:schemeClr val="dk1"/>
                </a:solidFill>
              </a:rPr>
              <a:t>no debe efectuarse </a:t>
            </a:r>
            <a:r>
              <a:rPr lang="es-ES_tradnl" sz="2000" dirty="0">
                <a:solidFill>
                  <a:schemeClr val="dk1"/>
                </a:solidFill>
                <a:latin typeface="Arial"/>
                <a:ea typeface="Arial"/>
                <a:cs typeface="Arial"/>
                <a:sym typeface="Arial"/>
              </a:rPr>
              <a:t>durante una situación de emergencia </a:t>
            </a:r>
          </a:p>
        </p:txBody>
      </p:sp>
      <p:sp>
        <p:nvSpPr>
          <p:cNvPr id="887" name="Google Shape;887;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dirty="0">
                <a:highlight>
                  <a:srgbClr val="FFFF00"/>
                </a:highlight>
              </a:rPr>
              <a:t>Modalidades de cuidados/acogida a largo plazo</a:t>
            </a:r>
          </a:p>
        </p:txBody>
      </p:sp>
      <p:sp>
        <p:nvSpPr>
          <p:cNvPr id="5" name="TextBox 4">
            <a:extLst>
              <a:ext uri="{FF2B5EF4-FFF2-40B4-BE49-F238E27FC236}">
                <a16:creationId xmlns:a16="http://schemas.microsoft.com/office/drawing/2014/main" id="{0DAA224F-3D6B-C907-4C8E-7F2EFED3DD66}"/>
              </a:ext>
            </a:extLst>
          </p:cNvPr>
          <p:cNvSpPr txBox="1"/>
          <p:nvPr/>
        </p:nvSpPr>
        <p:spPr>
          <a:xfrm>
            <a:off x="1503123" y="3429000"/>
            <a:ext cx="9736419" cy="1631216"/>
          </a:xfrm>
          <a:prstGeom prst="rect">
            <a:avLst/>
          </a:prstGeom>
          <a:noFill/>
        </p:spPr>
        <p:txBody>
          <a:bodyPr wrap="square">
            <a:spAutoFit/>
          </a:bodyPr>
          <a:lstStyle/>
          <a:p>
            <a:pPr marL="0" marR="0" lvl="0" indent="0" algn="l" rtl="0">
              <a:lnSpc>
                <a:spcPct val="100000"/>
              </a:lnSpc>
              <a:spcBef>
                <a:spcPts val="0"/>
              </a:spcBef>
              <a:spcAft>
                <a:spcPts val="0"/>
              </a:spcAft>
              <a:buClr>
                <a:srgbClr val="FFFFFF"/>
              </a:buClr>
              <a:buSzPts val="2400"/>
              <a:buFont typeface="Calibri"/>
              <a:buNone/>
            </a:pPr>
            <a:r>
              <a:rPr lang="es-ES_tradnl" sz="2000" b="0" i="0" u="none" strike="noStrike" cap="none" dirty="0">
                <a:solidFill>
                  <a:schemeClr val="tx1"/>
                </a:solidFill>
                <a:latin typeface="+mn-lt"/>
                <a:ea typeface="Calibri"/>
                <a:cs typeface="Calibri"/>
                <a:sym typeface="Calibri"/>
              </a:rPr>
              <a:t>En las sociedades islámicas, la </a:t>
            </a:r>
            <a:r>
              <a:rPr lang="es-ES_tradnl" sz="2000" b="0" i="1" u="none" strike="noStrike" cap="none" dirty="0" err="1">
                <a:solidFill>
                  <a:schemeClr val="tx1"/>
                </a:solidFill>
                <a:latin typeface="+mn-lt"/>
                <a:ea typeface="Calibri"/>
                <a:cs typeface="Calibri"/>
                <a:sym typeface="Calibri"/>
              </a:rPr>
              <a:t>kafala</a:t>
            </a:r>
            <a:r>
              <a:rPr lang="es-ES_tradnl" sz="2000" b="0" i="0" u="none" strike="noStrike" cap="none" dirty="0">
                <a:solidFill>
                  <a:schemeClr val="tx1"/>
                </a:solidFill>
                <a:latin typeface="+mn-lt"/>
                <a:ea typeface="Calibri"/>
                <a:cs typeface="Calibri"/>
                <a:sym typeface="Calibri"/>
              </a:rPr>
              <a:t> es una forma de cuidado que permite que un menor no emparentado reciba atención, educación y herencia, pero sin que cambie su estatus de parentesco. La </a:t>
            </a:r>
            <a:r>
              <a:rPr lang="es-ES_tradnl" sz="2000" b="0" i="1" u="none" strike="noStrike" cap="none" dirty="0" err="1">
                <a:solidFill>
                  <a:schemeClr val="tx1"/>
                </a:solidFill>
                <a:latin typeface="+mn-lt"/>
                <a:ea typeface="Calibri"/>
                <a:cs typeface="Calibri"/>
                <a:sym typeface="Calibri"/>
              </a:rPr>
              <a:t>kafala</a:t>
            </a:r>
            <a:r>
              <a:rPr lang="es-ES_tradnl" sz="2000" b="0" i="0" u="none" strike="noStrike" cap="none" dirty="0">
                <a:solidFill>
                  <a:schemeClr val="tx1"/>
                </a:solidFill>
                <a:latin typeface="+mn-lt"/>
                <a:ea typeface="Calibri"/>
                <a:cs typeface="Calibri"/>
                <a:sym typeface="Calibri"/>
              </a:rPr>
              <a:t> se entiende y practica de forma diferente según cada país, pero suele percibirse como una modalidad permanente y,</a:t>
            </a:r>
            <a:r>
              <a:rPr lang="es-ES_tradnl" sz="2000" dirty="0">
                <a:solidFill>
                  <a:schemeClr val="tx1"/>
                </a:solidFill>
                <a:latin typeface="+mn-lt"/>
                <a:ea typeface="Calibri"/>
                <a:cs typeface="Calibri"/>
                <a:sym typeface="Calibri"/>
              </a:rPr>
              <a:t> </a:t>
            </a:r>
            <a:r>
              <a:rPr lang="es-ES_tradnl" sz="2000" b="0" i="0" u="none" strike="noStrike" cap="none" dirty="0">
                <a:solidFill>
                  <a:schemeClr val="tx1"/>
                </a:solidFill>
                <a:latin typeface="+mn-lt"/>
                <a:ea typeface="Calibri"/>
                <a:cs typeface="Calibri"/>
                <a:sym typeface="Calibri"/>
              </a:rPr>
              <a:t>por lo tanto, no es una forma de cuidado adecuada en contextos de emergencia.</a:t>
            </a:r>
            <a:endParaRPr lang="es-ES_tradnl" sz="2000" dirty="0">
              <a:solidFill>
                <a:schemeClr val="tx1"/>
              </a:solidFill>
              <a:latin typeface="+mn-lt"/>
            </a:endParaRPr>
          </a:p>
        </p:txBody>
      </p:sp>
      <p:sp>
        <p:nvSpPr>
          <p:cNvPr id="6" name="Rectangle: Top Corners Rounded 5">
            <a:extLst>
              <a:ext uri="{FF2B5EF4-FFF2-40B4-BE49-F238E27FC236}">
                <a16:creationId xmlns:a16="http://schemas.microsoft.com/office/drawing/2014/main" id="{9E216203-6971-3A62-A114-A8E1415F7462}"/>
              </a:ext>
            </a:extLst>
          </p:cNvPr>
          <p:cNvSpPr/>
          <p:nvPr/>
        </p:nvSpPr>
        <p:spPr>
          <a:xfrm rot="5400000">
            <a:off x="-412456" y="3822230"/>
            <a:ext cx="1877106" cy="1052194"/>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82" name="Google Shape;282;p4"/>
          <p:cNvSpPr/>
          <p:nvPr/>
        </p:nvSpPr>
        <p:spPr>
          <a:xfrm>
            <a:off x="6735428" y="2358577"/>
            <a:ext cx="2659584" cy="428231"/>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 name="Google Shape;282;p4">
            <a:extLst>
              <a:ext uri="{FF2B5EF4-FFF2-40B4-BE49-F238E27FC236}">
                <a16:creationId xmlns:a16="http://schemas.microsoft.com/office/drawing/2014/main" id="{E423610B-5343-40F9-6F87-D81BADE573B1}"/>
              </a:ext>
            </a:extLst>
          </p:cNvPr>
          <p:cNvSpPr/>
          <p:nvPr/>
        </p:nvSpPr>
        <p:spPr>
          <a:xfrm>
            <a:off x="6735428" y="2786808"/>
            <a:ext cx="2802272" cy="423119"/>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 name="Google Shape;284;p4">
            <a:extLst>
              <a:ext uri="{FF2B5EF4-FFF2-40B4-BE49-F238E27FC236}">
                <a16:creationId xmlns:a16="http://schemas.microsoft.com/office/drawing/2014/main" id="{F721B317-592B-B57D-28B5-8E278513E126}"/>
              </a:ext>
            </a:extLst>
          </p:cNvPr>
          <p:cNvSpPr/>
          <p:nvPr/>
        </p:nvSpPr>
        <p:spPr>
          <a:xfrm>
            <a:off x="8821270" y="4091675"/>
            <a:ext cx="1524001" cy="455763"/>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 name="Google Shape;284;p4">
            <a:extLst>
              <a:ext uri="{FF2B5EF4-FFF2-40B4-BE49-F238E27FC236}">
                <a16:creationId xmlns:a16="http://schemas.microsoft.com/office/drawing/2014/main" id="{05D42BE7-FBD5-D21E-C430-A0A0B8B93CA2}"/>
              </a:ext>
            </a:extLst>
          </p:cNvPr>
          <p:cNvSpPr/>
          <p:nvPr/>
        </p:nvSpPr>
        <p:spPr>
          <a:xfrm>
            <a:off x="6735427" y="4509338"/>
            <a:ext cx="3430547" cy="481702"/>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5" name="Google Shape;284;p4">
            <a:extLst>
              <a:ext uri="{FF2B5EF4-FFF2-40B4-BE49-F238E27FC236}">
                <a16:creationId xmlns:a16="http://schemas.microsoft.com/office/drawing/2014/main" id="{F859F07E-A247-C98A-656B-075DD4279645}"/>
              </a:ext>
            </a:extLst>
          </p:cNvPr>
          <p:cNvSpPr/>
          <p:nvPr/>
        </p:nvSpPr>
        <p:spPr>
          <a:xfrm>
            <a:off x="6735428" y="4952940"/>
            <a:ext cx="3197467" cy="481702"/>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 name="Google Shape;284;p4">
            <a:extLst>
              <a:ext uri="{FF2B5EF4-FFF2-40B4-BE49-F238E27FC236}">
                <a16:creationId xmlns:a16="http://schemas.microsoft.com/office/drawing/2014/main" id="{591FC445-2056-6584-6B22-B5E11120F9CD}"/>
              </a:ext>
            </a:extLst>
          </p:cNvPr>
          <p:cNvSpPr/>
          <p:nvPr/>
        </p:nvSpPr>
        <p:spPr>
          <a:xfrm>
            <a:off x="6735428" y="5396542"/>
            <a:ext cx="2444432" cy="845894"/>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85" name="Google Shape;285;p4"/>
          <p:cNvSpPr txBox="1"/>
          <p:nvPr/>
        </p:nvSpPr>
        <p:spPr>
          <a:xfrm>
            <a:off x="6735429" y="1443841"/>
            <a:ext cx="4015310" cy="5262939"/>
          </a:xfrm>
          <a:prstGeom prst="rect">
            <a:avLst/>
          </a:prstGeom>
          <a:noFill/>
          <a:ln>
            <a:noFill/>
          </a:ln>
        </p:spPr>
        <p:txBody>
          <a:bodyPr spcFirstLastPara="1" wrap="square" lIns="91425" tIns="45700" rIns="91425" bIns="45700" anchor="t" anchorCtr="0">
            <a:spAutoFit/>
          </a:bodyPr>
          <a:lstStyle/>
          <a:p>
            <a:pPr>
              <a:buClr>
                <a:srgbClr val="FFFFFF"/>
              </a:buClr>
              <a:buSzPts val="2800"/>
            </a:pPr>
            <a:r>
              <a:rPr lang="es-ES_tradnl" sz="2800" b="1" i="0" u="none" strike="noStrike" cap="none">
                <a:solidFill>
                  <a:srgbClr val="FFFFFF"/>
                </a:solidFill>
                <a:latin typeface="+mn-lt"/>
                <a:ea typeface="Helvetica Neue"/>
                <a:cs typeface="Helvetica Neue"/>
                <a:sym typeface="Helvetica Neue"/>
              </a:rPr>
              <a:t>Proporcionar a los participantes las habilidades y conocimientos necesarios para apoyar a los UASC a través de la gestión de casos, cuidados alternativos y/o búsqueda de familiares</a:t>
            </a:r>
          </a:p>
          <a:p>
            <a:pPr>
              <a:buClr>
                <a:srgbClr val="FFFFFF"/>
              </a:buClr>
              <a:buSzPts val="2800"/>
            </a:pPr>
            <a:endParaRPr lang="es-ES_tradnl" sz="2800" b="1" i="0" u="none" strike="noStrike" cap="none">
              <a:solidFill>
                <a:srgbClr val="FFFFFF"/>
              </a:solidFill>
              <a:latin typeface="+mn-lt"/>
              <a:ea typeface="Calibri"/>
              <a:cs typeface="Calibri"/>
              <a:sym typeface="Calibri"/>
            </a:endParaRPr>
          </a:p>
        </p:txBody>
      </p:sp>
      <p:sp>
        <p:nvSpPr>
          <p:cNvPr id="283" name="Google Shape;283;p4"/>
          <p:cNvSpPr txBox="1">
            <a:spLocks noGrp="1"/>
          </p:cNvSpPr>
          <p:nvPr>
            <p:ph type="title"/>
          </p:nvPr>
        </p:nvSpPr>
        <p:spPr>
          <a:xfrm>
            <a:off x="1015377"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s-ES_tradnl"/>
              <a:t>Objetivo del módulo</a:t>
            </a:r>
            <a:br>
              <a:rPr lang="es-ES_tradnl"/>
            </a:br>
            <a:r>
              <a:rPr lang="es-ES_tradnl" sz="2400" b="1">
                <a:solidFill>
                  <a:schemeClr val="accent2">
                    <a:lumMod val="75000"/>
                  </a:schemeClr>
                </a:solidFill>
                <a:highlight>
                  <a:srgbClr val="FFFF00"/>
                </a:highlight>
                <a:latin typeface="Garamond"/>
              </a:rPr>
              <a:t>ADAPTAR</a:t>
            </a:r>
            <a:endParaRPr lang="es-ES_tradnl"/>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Menores con discapacidad-es</a:t>
            </a:r>
          </a:p>
        </p:txBody>
      </p:sp>
      <p:sp>
        <p:nvSpPr>
          <p:cNvPr id="3" name="Google Shape;825;p36">
            <a:extLst>
              <a:ext uri="{FF2B5EF4-FFF2-40B4-BE49-F238E27FC236}">
                <a16:creationId xmlns:a16="http://schemas.microsoft.com/office/drawing/2014/main" id="{292EA171-347C-6CA7-FC4A-A18317C88640}"/>
              </a:ext>
            </a:extLst>
          </p:cNvPr>
          <p:cNvSpPr txBox="1"/>
          <p:nvPr/>
        </p:nvSpPr>
        <p:spPr>
          <a:xfrm>
            <a:off x="1820987" y="1626958"/>
            <a:ext cx="5799549" cy="132339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2000" dirty="0">
                <a:solidFill>
                  <a:schemeClr val="dk1"/>
                </a:solidFill>
                <a:latin typeface="Arial"/>
                <a:ea typeface="Arial"/>
                <a:cs typeface="Arial"/>
                <a:sym typeface="Arial"/>
              </a:rPr>
              <a:t>La acogida residencial puede ser a menudo la opción por defecto para las/os menores con discapacidad(es), incluso cuando no redunde en su interés superior</a:t>
            </a:r>
          </a:p>
        </p:txBody>
      </p:sp>
      <p:sp>
        <p:nvSpPr>
          <p:cNvPr id="4" name="TextBox 3">
            <a:extLst>
              <a:ext uri="{FF2B5EF4-FFF2-40B4-BE49-F238E27FC236}">
                <a16:creationId xmlns:a16="http://schemas.microsoft.com/office/drawing/2014/main" id="{D0A0C3BB-A01F-4A92-E46B-438A9800B0F8}"/>
              </a:ext>
            </a:extLst>
          </p:cNvPr>
          <p:cNvSpPr txBox="1"/>
          <p:nvPr/>
        </p:nvSpPr>
        <p:spPr>
          <a:xfrm>
            <a:off x="1820986" y="3429000"/>
            <a:ext cx="5799550" cy="1938992"/>
          </a:xfrm>
          <a:prstGeom prst="rect">
            <a:avLst/>
          </a:prstGeom>
          <a:noFill/>
        </p:spPr>
        <p:txBody>
          <a:bodyPr wrap="square">
            <a:spAutoFit/>
          </a:bodyPr>
          <a:lstStyle/>
          <a:p>
            <a:pPr marL="0" marR="0" lvl="0" indent="0" algn="l" rtl="0">
              <a:lnSpc>
                <a:spcPct val="100000"/>
              </a:lnSpc>
              <a:spcBef>
                <a:spcPts val="0"/>
              </a:spcBef>
              <a:spcAft>
                <a:spcPts val="0"/>
              </a:spcAft>
              <a:buClr>
                <a:srgbClr val="FFFFFF"/>
              </a:buClr>
              <a:buSzPts val="2400"/>
              <a:buFont typeface="Calibri"/>
              <a:buNone/>
            </a:pPr>
            <a:r>
              <a:rPr lang="es-ES_tradnl" sz="2000" b="0" i="0" u="none" strike="noStrike" cap="none" dirty="0">
                <a:solidFill>
                  <a:schemeClr val="tx1"/>
                </a:solidFill>
                <a:latin typeface="+mn-lt"/>
                <a:ea typeface="Calibri"/>
                <a:cs typeface="Calibri"/>
                <a:sym typeface="Calibri"/>
              </a:rPr>
              <a:t>Deben explorarse otros tipos de cuidados alternativos;  preparación, formación y apoyo adicionales, muchas familias están dispuestas a cuidar a menores con discapacidad(</a:t>
            </a:r>
            <a:r>
              <a:rPr lang="es-ES_tradnl" sz="2000" dirty="0">
                <a:solidFill>
                  <a:schemeClr val="tx1"/>
                </a:solidFill>
                <a:latin typeface="+mn-lt"/>
                <a:ea typeface="Calibri"/>
                <a:cs typeface="Calibri"/>
                <a:sym typeface="Calibri"/>
              </a:rPr>
              <a:t>es) si cuentan con la preparación, formación y apoyo adecuados.</a:t>
            </a:r>
            <a:endParaRPr lang="es-ES_tradnl" sz="2000" b="0" i="0" u="none" strike="noStrike" cap="none" dirty="0">
              <a:solidFill>
                <a:schemeClr val="tx1"/>
              </a:solidFill>
              <a:latin typeface="+mn-lt"/>
              <a:ea typeface="Calibri"/>
              <a:cs typeface="Calibri"/>
              <a:sym typeface="Calibri"/>
            </a:endParaRPr>
          </a:p>
        </p:txBody>
      </p:sp>
      <p:pic>
        <p:nvPicPr>
          <p:cNvPr id="8" name="Graphic 7" descr="Person in wheelchair with solid fill">
            <a:extLst>
              <a:ext uri="{FF2B5EF4-FFF2-40B4-BE49-F238E27FC236}">
                <a16:creationId xmlns:a16="http://schemas.microsoft.com/office/drawing/2014/main" id="{A7492D82-870D-FC36-EDB6-4DC9216AE2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8145" y="1351734"/>
            <a:ext cx="3575655" cy="357565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42"/>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905" name="Google Shape;905;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906" name="Google Shape;906;p42"/>
          <p:cNvSpPr/>
          <p:nvPr/>
        </p:nvSpPr>
        <p:spPr>
          <a:xfrm>
            <a:off x="1510064" y="143792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907" name="Google Shape;907;p42"/>
          <p:cNvSpPr/>
          <p:nvPr/>
        </p:nvSpPr>
        <p:spPr>
          <a:xfrm>
            <a:off x="4285352" y="143792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908" name="Google Shape;908;p42"/>
          <p:cNvSpPr/>
          <p:nvPr/>
        </p:nvSpPr>
        <p:spPr>
          <a:xfrm>
            <a:off x="6954858" y="1437923"/>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909" name="Google Shape;909;p42"/>
          <p:cNvSpPr/>
          <p:nvPr/>
        </p:nvSpPr>
        <p:spPr>
          <a:xfrm>
            <a:off x="9780726" y="1458526"/>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910" name="Google Shape;910;p42"/>
          <p:cNvSpPr txBox="1"/>
          <p:nvPr/>
        </p:nvSpPr>
        <p:spPr>
          <a:xfrm>
            <a:off x="802022" y="3124853"/>
            <a:ext cx="2467644"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La modalidad de acogida debe basarse en la evaluación individual y en el interés superior del/de la </a:t>
            </a:r>
            <a:r>
              <a:rPr lang="es-ES_tradnl" sz="1800" dirty="0">
                <a:latin typeface="+mn-lt"/>
                <a:ea typeface="Helvetica Neue"/>
                <a:cs typeface="Helvetica Neue"/>
                <a:sym typeface="Helvetica Neue"/>
              </a:rPr>
              <a:t>menor</a:t>
            </a:r>
            <a:endParaRPr lang="es-ES_tradnl" sz="1800" dirty="0">
              <a:latin typeface="+mn-lt"/>
            </a:endParaRPr>
          </a:p>
        </p:txBody>
      </p:sp>
      <p:sp>
        <p:nvSpPr>
          <p:cNvPr id="911" name="Google Shape;911;p42"/>
          <p:cNvSpPr txBox="1"/>
          <p:nvPr/>
        </p:nvSpPr>
        <p:spPr>
          <a:xfrm>
            <a:off x="3700120" y="3124853"/>
            <a:ext cx="2116244"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La modalidad de atención familiar y al interior de la comunidad debe ser la primera opción para los menores</a:t>
            </a:r>
            <a:endParaRPr lang="es-ES_tradnl" sz="1800" dirty="0">
              <a:latin typeface="+mn-lt"/>
            </a:endParaRPr>
          </a:p>
        </p:txBody>
      </p:sp>
      <p:sp>
        <p:nvSpPr>
          <p:cNvPr id="912" name="Google Shape;912;p42"/>
          <p:cNvSpPr txBox="1"/>
          <p:nvPr/>
        </p:nvSpPr>
        <p:spPr>
          <a:xfrm>
            <a:off x="6228690" y="2981825"/>
            <a:ext cx="2693646"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Arial"/>
                <a:cs typeface="Arial"/>
                <a:sym typeface="Arial"/>
              </a:rPr>
              <a:t>Las modalidades de acogida alternativa deben tener en cuenta el contexto y la cultura; debe ofrecerse una gama de opciones de acogida para satisfacer las diversas necesidades de </a:t>
            </a:r>
            <a:r>
              <a:rPr lang="es-ES_tradnl" sz="1800" dirty="0">
                <a:effectLst/>
                <a:ea typeface="Calibri" panose="020F0502020204030204" pitchFamily="34" charset="0"/>
                <a:cs typeface="Calibri" panose="020F0502020204030204" pitchFamily="34" charset="0"/>
              </a:rPr>
              <a:t>las/os menores</a:t>
            </a:r>
            <a:endParaRPr lang="es-ES_tradnl" sz="1800" dirty="0">
              <a:latin typeface="+mn-lt"/>
            </a:endParaRPr>
          </a:p>
        </p:txBody>
      </p:sp>
      <p:sp>
        <p:nvSpPr>
          <p:cNvPr id="913" name="Google Shape;913;p42"/>
          <p:cNvSpPr txBox="1"/>
          <p:nvPr/>
        </p:nvSpPr>
        <p:spPr>
          <a:xfrm>
            <a:off x="9144912" y="3030256"/>
            <a:ext cx="2323188" cy="335228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dirty="0">
                <a:solidFill>
                  <a:srgbClr val="000000"/>
                </a:solidFill>
                <a:latin typeface="+mn-lt"/>
                <a:ea typeface="Arial"/>
                <a:cs typeface="Arial"/>
                <a:sym typeface="Arial"/>
              </a:rPr>
              <a:t>Supervisar de forma periódica y tener la capacidad para responder a los riesgos asociados son esenciales para velar por el bienestar de </a:t>
            </a:r>
            <a:r>
              <a:rPr lang="es-ES_tradnl" sz="1800" dirty="0">
                <a:effectLst/>
                <a:ea typeface="Calibri" panose="020F0502020204030204" pitchFamily="34" charset="0"/>
                <a:cs typeface="Calibri" panose="020F0502020204030204" pitchFamily="34" charset="0"/>
              </a:rPr>
              <a:t>las/os menores</a:t>
            </a:r>
            <a:r>
              <a:rPr lang="es-ES_tradnl" sz="1800" b="0" i="0" u="none" strike="noStrike" cap="none" dirty="0">
                <a:solidFill>
                  <a:srgbClr val="000000"/>
                </a:solidFill>
                <a:latin typeface="+mn-lt"/>
                <a:ea typeface="Arial"/>
                <a:cs typeface="Arial"/>
                <a:sym typeface="Arial"/>
              </a:rPr>
              <a:t> en todas las modalidades de acogida alternativa</a:t>
            </a:r>
          </a:p>
        </p:txBody>
      </p:sp>
    </p:spTree>
    <p:extLst>
      <p:ext uri="{BB962C8B-B14F-4D97-AF65-F5344CB8AC3E}">
        <p14:creationId xmlns:p14="http://schemas.microsoft.com/office/powerpoint/2010/main" val="1091431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43"/>
          <p:cNvSpPr txBox="1">
            <a:spLocks noGrp="1"/>
          </p:cNvSpPr>
          <p:nvPr>
            <p:ph type="title"/>
          </p:nvPr>
        </p:nvSpPr>
        <p:spPr>
          <a:xfrm>
            <a:off x="471705" y="2642117"/>
            <a:ext cx="4416319" cy="562168"/>
          </a:xfrm>
          <a:prstGeom prst="rect">
            <a:avLst/>
          </a:prstGeom>
          <a:noFill/>
          <a:ln>
            <a:noFill/>
          </a:ln>
        </p:spPr>
        <p:txBody>
          <a:bodyPr spcFirstLastPara="1" wrap="square" lIns="91425" tIns="45700" rIns="91425" bIns="45700" anchor="ctr" anchorCtr="0">
            <a:noAutofit/>
          </a:bodyPr>
          <a:lstStyle/>
          <a:p>
            <a:r>
              <a:rPr lang="es-ES_tradnl" sz="2400" dirty="0"/>
              <a:t>SESIÓN 4.3 </a:t>
            </a:r>
            <a:br>
              <a:rPr lang="es-ES_tradnl" sz="2400" dirty="0"/>
            </a:br>
            <a:r>
              <a:rPr lang="es-ES_tradnl" sz="2400" dirty="0"/>
              <a:t> </a:t>
            </a:r>
            <a:br>
              <a:rPr lang="es-ES_tradnl" dirty="0"/>
            </a:br>
            <a:r>
              <a:rPr lang="es-ES_tradnl" dirty="0"/>
              <a:t>Establecer una red de atención comunitaria</a:t>
            </a:r>
          </a:p>
          <a:p>
            <a:endParaRPr lang="es-ES_tradnl" dirty="0"/>
          </a:p>
        </p:txBody>
      </p:sp>
      <p:sp>
        <p:nvSpPr>
          <p:cNvPr id="3" name="Google Shape;191;p14">
            <a:extLst>
              <a:ext uri="{FF2B5EF4-FFF2-40B4-BE49-F238E27FC236}">
                <a16:creationId xmlns:a16="http://schemas.microsoft.com/office/drawing/2014/main" id="{1134EE9D-02B4-1407-7697-CF9854A3FEE8}"/>
              </a:ext>
            </a:extLst>
          </p:cNvPr>
          <p:cNvSpPr txBox="1"/>
          <p:nvPr/>
        </p:nvSpPr>
        <p:spPr>
          <a:xfrm>
            <a:off x="6427698" y="810645"/>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CC23B660-642D-3728-A291-9512B906239C}"/>
              </a:ext>
            </a:extLst>
          </p:cNvPr>
          <p:cNvSpPr txBox="1"/>
          <p:nvPr/>
        </p:nvSpPr>
        <p:spPr>
          <a:xfrm>
            <a:off x="7198324" y="1797700"/>
            <a:ext cx="4171275" cy="407735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Describir las medidas y los procedimientos necesarios para establecer y brindar apoyo a las alternativas de cuidados comunitarios donde aún no existan</a:t>
            </a: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Describir los elementos del plan de caso necesarios para apoyar las reubicaciones en modalidad de cuidado comunitario</a:t>
            </a:r>
          </a:p>
        </p:txBody>
      </p:sp>
      <p:grpSp>
        <p:nvGrpSpPr>
          <p:cNvPr id="5" name="Google Shape;194;p14">
            <a:extLst>
              <a:ext uri="{FF2B5EF4-FFF2-40B4-BE49-F238E27FC236}">
                <a16:creationId xmlns:a16="http://schemas.microsoft.com/office/drawing/2014/main" id="{7783D0E4-6DC9-5BDF-E0A4-598611B71478}"/>
              </a:ext>
            </a:extLst>
          </p:cNvPr>
          <p:cNvGrpSpPr/>
          <p:nvPr/>
        </p:nvGrpSpPr>
        <p:grpSpPr>
          <a:xfrm>
            <a:off x="6364947" y="1870528"/>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B1CC3723-A7D0-B32D-09F9-CBF73902880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B269572C-7611-840E-A25C-A4AE44DA943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8" name="Google Shape;194;p14">
            <a:extLst>
              <a:ext uri="{FF2B5EF4-FFF2-40B4-BE49-F238E27FC236}">
                <a16:creationId xmlns:a16="http://schemas.microsoft.com/office/drawing/2014/main" id="{C1D44F64-4ADA-FE21-7D7D-44CF3C5CE951}"/>
              </a:ext>
            </a:extLst>
          </p:cNvPr>
          <p:cNvGrpSpPr/>
          <p:nvPr/>
        </p:nvGrpSpPr>
        <p:grpSpPr>
          <a:xfrm>
            <a:off x="6393369" y="4394659"/>
            <a:ext cx="560331" cy="592814"/>
            <a:chOff x="243840" y="1676400"/>
            <a:chExt cx="701040" cy="741680"/>
          </a:xfrm>
          <a:solidFill>
            <a:schemeClr val="accent2">
              <a:lumMod val="75000"/>
            </a:schemeClr>
          </a:solidFill>
        </p:grpSpPr>
        <p:sp>
          <p:nvSpPr>
            <p:cNvPr id="9" name="Google Shape;195;p14">
              <a:extLst>
                <a:ext uri="{FF2B5EF4-FFF2-40B4-BE49-F238E27FC236}">
                  <a16:creationId xmlns:a16="http://schemas.microsoft.com/office/drawing/2014/main" id="{E1AE1446-33C6-ED0C-A13C-77475B9DF51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0" name="Google Shape;196;p14">
              <a:extLst>
                <a:ext uri="{FF2B5EF4-FFF2-40B4-BE49-F238E27FC236}">
                  <a16:creationId xmlns:a16="http://schemas.microsoft.com/office/drawing/2014/main" id="{A913DDA2-F22F-866A-290C-EDDC9066488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44"/>
          <p:cNvSpPr/>
          <p:nvPr/>
        </p:nvSpPr>
        <p:spPr>
          <a:xfrm>
            <a:off x="0" y="1549400"/>
            <a:ext cx="12039600" cy="4794250"/>
          </a:xfrm>
          <a:prstGeom prst="rightArrow">
            <a:avLst>
              <a:gd name="adj1" fmla="val 50000"/>
              <a:gd name="adj2" fmla="val 50000"/>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934" name="Google Shape;934;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Pasos previos a la modalidad de acogida alternativa</a:t>
            </a:r>
          </a:p>
        </p:txBody>
      </p:sp>
      <p:sp>
        <p:nvSpPr>
          <p:cNvPr id="936" name="Google Shape;936;p44"/>
          <p:cNvSpPr/>
          <p:nvPr/>
        </p:nvSpPr>
        <p:spPr>
          <a:xfrm>
            <a:off x="242979" y="2621324"/>
            <a:ext cx="1861010" cy="2486319"/>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ES_tradnl" sz="1600">
                <a:solidFill>
                  <a:srgbClr val="000000"/>
                </a:solidFill>
                <a:latin typeface="+mn-lt"/>
                <a:ea typeface="Calibri"/>
                <a:cs typeface="Calibri"/>
                <a:sym typeface="Calibri"/>
              </a:rPr>
              <a:t>Selección, examen, formación y preparación de cuidadores de acogida y mentores para la vida independiente asistida</a:t>
            </a:r>
          </a:p>
        </p:txBody>
      </p:sp>
      <p:sp>
        <p:nvSpPr>
          <p:cNvPr id="937" name="Google Shape;937;p44"/>
          <p:cNvSpPr/>
          <p:nvPr/>
        </p:nvSpPr>
        <p:spPr>
          <a:xfrm>
            <a:off x="2384316" y="2613957"/>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ES_tradnl" sz="1600" dirty="0">
                <a:solidFill>
                  <a:srgbClr val="000000"/>
                </a:solidFill>
                <a:latin typeface="+mn-lt"/>
                <a:ea typeface="Calibri"/>
                <a:cs typeface="Calibri"/>
                <a:sym typeface="Calibri"/>
              </a:rPr>
              <a:t>Modalidades de supervisión y/o apoyo para las personas que acogen y/o mentores</a:t>
            </a:r>
          </a:p>
        </p:txBody>
      </p:sp>
      <p:sp>
        <p:nvSpPr>
          <p:cNvPr id="938" name="Google Shape;938;p44"/>
          <p:cNvSpPr/>
          <p:nvPr/>
        </p:nvSpPr>
        <p:spPr>
          <a:xfrm>
            <a:off x="4718556" y="2664001"/>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ES_tradnl" sz="1600">
                <a:solidFill>
                  <a:srgbClr val="000000"/>
                </a:solidFill>
                <a:latin typeface="+mn-lt"/>
                <a:ea typeface="Calibri"/>
                <a:cs typeface="Calibri"/>
                <a:sym typeface="Calibri"/>
              </a:rPr>
              <a:t>Existe un acuerdo que define de manera clara las expectativas de la familia cuidadora y/o del mentor y de la agencia de apoyo</a:t>
            </a:r>
          </a:p>
        </p:txBody>
      </p:sp>
      <p:sp>
        <p:nvSpPr>
          <p:cNvPr id="939" name="Google Shape;939;p44"/>
          <p:cNvSpPr/>
          <p:nvPr/>
        </p:nvSpPr>
        <p:spPr>
          <a:xfrm>
            <a:off x="6822545" y="2664001"/>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ES_tradnl" sz="1600" dirty="0">
                <a:solidFill>
                  <a:srgbClr val="000000"/>
                </a:solidFill>
                <a:latin typeface="+mn-lt"/>
                <a:ea typeface="Calibri"/>
                <a:cs typeface="Calibri"/>
                <a:sym typeface="Calibri"/>
              </a:rPr>
              <a:t>Se llev</a:t>
            </a:r>
            <a:r>
              <a:rPr lang="es-ES_tradnl" sz="1600" dirty="0">
                <a:latin typeface="+mn-lt"/>
                <a:ea typeface="Calibri"/>
                <a:cs typeface="Calibri"/>
                <a:sym typeface="Calibri"/>
              </a:rPr>
              <a:t>a a cabo</a:t>
            </a:r>
            <a:r>
              <a:rPr lang="es-ES_tradnl" sz="1600" dirty="0">
                <a:solidFill>
                  <a:srgbClr val="000000"/>
                </a:solidFill>
                <a:latin typeface="+mn-lt"/>
                <a:ea typeface="Calibri"/>
                <a:cs typeface="Calibri"/>
                <a:sym typeface="Calibri"/>
              </a:rPr>
              <a:t> la asignación del menor a la familia cuidadora</a:t>
            </a:r>
          </a:p>
        </p:txBody>
      </p:sp>
      <p:sp>
        <p:nvSpPr>
          <p:cNvPr id="940" name="Google Shape;940;p44"/>
          <p:cNvSpPr/>
          <p:nvPr/>
        </p:nvSpPr>
        <p:spPr>
          <a:xfrm>
            <a:off x="8917866" y="2664001"/>
            <a:ext cx="1861010" cy="2493686"/>
          </a:xfrm>
          <a:prstGeom prst="roundRect">
            <a:avLst>
              <a:gd name="adj" fmla="val 16667"/>
            </a:avLst>
          </a:prstGeom>
          <a:solidFill>
            <a:schemeClr val="accent2">
              <a:lumMod val="60000"/>
              <a:lumOff val="40000"/>
            </a:schemeClr>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ES_tradnl" sz="1600">
                <a:solidFill>
                  <a:srgbClr val="000000"/>
                </a:solidFill>
                <a:latin typeface="+mn-lt"/>
                <a:ea typeface="Calibri"/>
                <a:cs typeface="Calibri"/>
                <a:sym typeface="Calibri"/>
              </a:rPr>
              <a:t>El menor y la familia se preparan para la acogida</a:t>
            </a:r>
          </a:p>
        </p:txBody>
      </p:sp>
      <p:sp>
        <p:nvSpPr>
          <p:cNvPr id="3" name="TextBox 2">
            <a:extLst>
              <a:ext uri="{FF2B5EF4-FFF2-40B4-BE49-F238E27FC236}">
                <a16:creationId xmlns:a16="http://schemas.microsoft.com/office/drawing/2014/main" id="{281E3D8B-63EE-C9CB-3234-11BDDE1AA9DA}"/>
              </a:ext>
            </a:extLst>
          </p:cNvPr>
          <p:cNvSpPr txBox="1"/>
          <p:nvPr/>
        </p:nvSpPr>
        <p:spPr>
          <a:xfrm>
            <a:off x="580458" y="1364734"/>
            <a:ext cx="9115992" cy="646331"/>
          </a:xfrm>
          <a:prstGeom prst="rect">
            <a:avLst/>
          </a:prstGeom>
          <a:noFill/>
        </p:spPr>
        <p:txBody>
          <a:bodyPr wrap="square">
            <a:spAutoFit/>
          </a:bodyPr>
          <a:lstStyle/>
          <a:p>
            <a:pPr marL="0" marR="0" lvl="0" indent="0" algn="l" rtl="0">
              <a:lnSpc>
                <a:spcPct val="100000"/>
              </a:lnSpc>
              <a:spcBef>
                <a:spcPts val="0"/>
              </a:spcBef>
              <a:spcAft>
                <a:spcPts val="0"/>
              </a:spcAft>
              <a:buClr>
                <a:srgbClr val="FFFFFF"/>
              </a:buClr>
              <a:buSzPts val="2800"/>
              <a:buFont typeface="Calibri"/>
              <a:buNone/>
            </a:pPr>
            <a:r>
              <a:rPr lang="es-ES_tradnl" sz="1800" b="1" i="0" u="none" strike="noStrike" cap="none" dirty="0">
                <a:solidFill>
                  <a:schemeClr val="tx1"/>
                </a:solidFill>
                <a:latin typeface="+mn-lt"/>
                <a:ea typeface="Calibri"/>
                <a:cs typeface="Calibri"/>
                <a:sym typeface="Calibri"/>
              </a:rPr>
              <a:t>Antes de </a:t>
            </a:r>
            <a:r>
              <a:rPr lang="es-ES_tradnl" sz="1800" b="1" dirty="0">
                <a:solidFill>
                  <a:schemeClr val="tx1"/>
                </a:solidFill>
                <a:latin typeface="+mn-lt"/>
                <a:ea typeface="Calibri"/>
                <a:cs typeface="Calibri"/>
                <a:sym typeface="Calibri"/>
              </a:rPr>
              <a:t>iniciar una </a:t>
            </a:r>
            <a:r>
              <a:rPr lang="es-ES_tradnl" sz="1800" b="1" i="0" u="none" strike="noStrike" cap="none" dirty="0">
                <a:solidFill>
                  <a:schemeClr val="tx1"/>
                </a:solidFill>
                <a:latin typeface="+mn-lt"/>
                <a:ea typeface="Calibri"/>
                <a:cs typeface="Calibri"/>
                <a:sym typeface="Calibri"/>
              </a:rPr>
              <a:t>modalidad de acogida alternativa, es necesario cumplir con los siguientes requisitos:</a:t>
            </a:r>
            <a:endParaRPr lang="es-ES_tradnl" sz="1800" b="1" dirty="0">
              <a:solidFill>
                <a:schemeClr val="tx1"/>
              </a:solidFill>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8" name="Google Shape;936;p44">
            <a:extLst>
              <a:ext uri="{FF2B5EF4-FFF2-40B4-BE49-F238E27FC236}">
                <a16:creationId xmlns:a16="http://schemas.microsoft.com/office/drawing/2014/main" id="{2089F421-7C2E-0E5A-EA4D-9973B017DF2A}"/>
              </a:ext>
            </a:extLst>
          </p:cNvPr>
          <p:cNvSpPr/>
          <p:nvPr/>
        </p:nvSpPr>
        <p:spPr>
          <a:xfrm>
            <a:off x="906918" y="2409998"/>
            <a:ext cx="4969024" cy="673100"/>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dirty="0">
                <a:solidFill>
                  <a:srgbClr val="000000"/>
                </a:solidFill>
                <a:latin typeface="+mn-lt"/>
                <a:ea typeface="Calibri"/>
                <a:cs typeface="Calibri"/>
                <a:sym typeface="Calibri"/>
              </a:rPr>
              <a:t>Finalidad y/o duración prevista de las medidas/acciones</a:t>
            </a:r>
          </a:p>
        </p:txBody>
      </p:sp>
      <p:sp>
        <p:nvSpPr>
          <p:cNvPr id="9" name="Google Shape;936;p44">
            <a:extLst>
              <a:ext uri="{FF2B5EF4-FFF2-40B4-BE49-F238E27FC236}">
                <a16:creationId xmlns:a16="http://schemas.microsoft.com/office/drawing/2014/main" id="{81D80A30-7638-3309-E036-02ECB77D240C}"/>
              </a:ext>
            </a:extLst>
          </p:cNvPr>
          <p:cNvSpPr/>
          <p:nvPr/>
        </p:nvSpPr>
        <p:spPr>
          <a:xfrm>
            <a:off x="906918" y="3366296"/>
            <a:ext cx="4969024" cy="1793517"/>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dirty="0">
                <a:solidFill>
                  <a:srgbClr val="000000"/>
                </a:solidFill>
                <a:latin typeface="+mn-lt"/>
                <a:ea typeface="Calibri"/>
                <a:cs typeface="Calibri"/>
                <a:sym typeface="Calibri"/>
              </a:rPr>
              <a:t>Agencia y/o actor responsable de supervisar el bienestar del menor en acogida</a:t>
            </a:r>
          </a:p>
          <a:p>
            <a:pPr marL="641350" indent="-285750">
              <a:buFont typeface="Arial" panose="020B0604020202020204" pitchFamily="34" charset="0"/>
              <a:buChar char="•"/>
            </a:pPr>
            <a:r>
              <a:rPr lang="es-ES_tradnl" sz="1800" dirty="0">
                <a:latin typeface="+mn-lt"/>
                <a:ea typeface="Calibri"/>
                <a:cs typeface="Calibri"/>
                <a:sym typeface="Calibri"/>
              </a:rPr>
              <a:t>c</a:t>
            </a:r>
            <a:r>
              <a:rPr lang="es-ES_tradnl" sz="1800" dirty="0">
                <a:solidFill>
                  <a:srgbClr val="000000"/>
                </a:solidFill>
                <a:latin typeface="+mn-lt"/>
                <a:ea typeface="Calibri"/>
                <a:cs typeface="Calibri"/>
                <a:sym typeface="Calibri"/>
              </a:rPr>
              <a:t>ómo: a distancia y/o en persona</a:t>
            </a:r>
          </a:p>
          <a:p>
            <a:pPr marL="641350" indent="-285750">
              <a:buFont typeface="Arial" panose="020B0604020202020204" pitchFamily="34" charset="0"/>
              <a:buChar char="•"/>
            </a:pPr>
            <a:r>
              <a:rPr lang="es-ES_tradnl" sz="1800" dirty="0">
                <a:latin typeface="+mn-lt"/>
                <a:ea typeface="Calibri"/>
                <a:cs typeface="Calibri"/>
                <a:sym typeface="Calibri"/>
              </a:rPr>
              <a:t>c</a:t>
            </a:r>
            <a:r>
              <a:rPr lang="es-ES_tradnl" sz="1800" dirty="0">
                <a:solidFill>
                  <a:srgbClr val="000000"/>
                </a:solidFill>
                <a:latin typeface="+mn-lt"/>
                <a:ea typeface="Calibri"/>
                <a:cs typeface="Calibri"/>
                <a:sym typeface="Calibri"/>
              </a:rPr>
              <a:t>uándo: semanal durante las primeras semanas</a:t>
            </a:r>
          </a:p>
        </p:txBody>
      </p:sp>
      <p:sp>
        <p:nvSpPr>
          <p:cNvPr id="946" name="Google Shape;946;p4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sz="3200" dirty="0"/>
              <a:t>Formulación del plan de caso 1/2</a:t>
            </a:r>
            <a:endParaRPr lang="es-ES_tradnl" dirty="0"/>
          </a:p>
        </p:txBody>
      </p:sp>
      <p:sp>
        <p:nvSpPr>
          <p:cNvPr id="963" name="Google Shape;963;p45"/>
          <p:cNvSpPr txBox="1"/>
          <p:nvPr/>
        </p:nvSpPr>
        <p:spPr>
          <a:xfrm>
            <a:off x="697624" y="1513541"/>
            <a:ext cx="1079675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800" b="1" dirty="0">
                <a:solidFill>
                  <a:schemeClr val="dk1"/>
                </a:solidFill>
                <a:latin typeface="+mn-lt"/>
                <a:ea typeface="Calibri"/>
                <a:cs typeface="Calibri"/>
                <a:sym typeface="Calibri"/>
              </a:rPr>
              <a:t>Se debe involucrar al/a la menor (según su edad y capacidad) y a sus cuidadores, y determinar:</a:t>
            </a:r>
            <a:endParaRPr lang="es-ES_tradnl" sz="1800" b="1" dirty="0">
              <a:latin typeface="+mn-lt"/>
            </a:endParaRPr>
          </a:p>
        </p:txBody>
      </p:sp>
      <p:sp>
        <p:nvSpPr>
          <p:cNvPr id="4" name="Isosceles Triangle 3">
            <a:extLst>
              <a:ext uri="{FF2B5EF4-FFF2-40B4-BE49-F238E27FC236}">
                <a16:creationId xmlns:a16="http://schemas.microsoft.com/office/drawing/2014/main" id="{C6A7522F-BD73-0466-E098-D94E769B3C1C}"/>
              </a:ext>
            </a:extLst>
          </p:cNvPr>
          <p:cNvSpPr/>
          <p:nvPr/>
        </p:nvSpPr>
        <p:spPr>
          <a:xfrm rot="5400000">
            <a:off x="522850" y="2584931"/>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Isosceles Triangle 4">
            <a:extLst>
              <a:ext uri="{FF2B5EF4-FFF2-40B4-BE49-F238E27FC236}">
                <a16:creationId xmlns:a16="http://schemas.microsoft.com/office/drawing/2014/main" id="{D919EE8B-F742-93A6-55F4-93C361E9B39C}"/>
              </a:ext>
            </a:extLst>
          </p:cNvPr>
          <p:cNvSpPr/>
          <p:nvPr/>
        </p:nvSpPr>
        <p:spPr>
          <a:xfrm rot="5400000">
            <a:off x="522850" y="3715088"/>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Google Shape;936;p44">
            <a:extLst>
              <a:ext uri="{FF2B5EF4-FFF2-40B4-BE49-F238E27FC236}">
                <a16:creationId xmlns:a16="http://schemas.microsoft.com/office/drawing/2014/main" id="{8AA6E549-A7E2-2FD1-926C-228726874169}"/>
              </a:ext>
            </a:extLst>
          </p:cNvPr>
          <p:cNvSpPr/>
          <p:nvPr/>
        </p:nvSpPr>
        <p:spPr>
          <a:xfrm>
            <a:off x="6567752" y="2410562"/>
            <a:ext cx="4969024" cy="840897"/>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dirty="0">
                <a:solidFill>
                  <a:srgbClr val="000000"/>
                </a:solidFill>
                <a:latin typeface="+mn-lt"/>
                <a:ea typeface="Calibri"/>
                <a:cs typeface="Calibri"/>
                <a:sym typeface="Calibri"/>
              </a:rPr>
              <a:t>Agencia y/o actor responsable de la gestión general del caso (si es otro/a)</a:t>
            </a:r>
          </a:p>
        </p:txBody>
      </p:sp>
      <p:sp>
        <p:nvSpPr>
          <p:cNvPr id="6" name="Isosceles Triangle 5">
            <a:extLst>
              <a:ext uri="{FF2B5EF4-FFF2-40B4-BE49-F238E27FC236}">
                <a16:creationId xmlns:a16="http://schemas.microsoft.com/office/drawing/2014/main" id="{EB8B4257-E03B-168C-1AD7-FC1F3E569D1E}"/>
              </a:ext>
            </a:extLst>
          </p:cNvPr>
          <p:cNvSpPr/>
          <p:nvPr/>
        </p:nvSpPr>
        <p:spPr>
          <a:xfrm rot="5400000">
            <a:off x="6231202" y="2639162"/>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Google Shape;936;p44">
            <a:extLst>
              <a:ext uri="{FF2B5EF4-FFF2-40B4-BE49-F238E27FC236}">
                <a16:creationId xmlns:a16="http://schemas.microsoft.com/office/drawing/2014/main" id="{58EF4430-F854-492B-0D50-29DB2B14D797}"/>
              </a:ext>
            </a:extLst>
          </p:cNvPr>
          <p:cNvSpPr/>
          <p:nvPr/>
        </p:nvSpPr>
        <p:spPr>
          <a:xfrm>
            <a:off x="6567752" y="3542494"/>
            <a:ext cx="4969024" cy="637411"/>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a:solidFill>
                  <a:srgbClr val="000000"/>
                </a:solidFill>
                <a:latin typeface="+mn-lt"/>
                <a:ea typeface="Calibri"/>
                <a:cs typeface="Calibri"/>
                <a:sym typeface="Calibri"/>
              </a:rPr>
              <a:t>Preparación del menor para la reubicación</a:t>
            </a:r>
          </a:p>
        </p:txBody>
      </p:sp>
      <p:sp>
        <p:nvSpPr>
          <p:cNvPr id="12" name="Isosceles Triangle 11">
            <a:extLst>
              <a:ext uri="{FF2B5EF4-FFF2-40B4-BE49-F238E27FC236}">
                <a16:creationId xmlns:a16="http://schemas.microsoft.com/office/drawing/2014/main" id="{4273CAB6-CFA5-6BC6-64C3-CE8270B9D8C6}"/>
              </a:ext>
            </a:extLst>
          </p:cNvPr>
          <p:cNvSpPr/>
          <p:nvPr/>
        </p:nvSpPr>
        <p:spPr>
          <a:xfrm rot="5400000">
            <a:off x="6231202" y="3733603"/>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Google Shape;936;p44">
            <a:extLst>
              <a:ext uri="{FF2B5EF4-FFF2-40B4-BE49-F238E27FC236}">
                <a16:creationId xmlns:a16="http://schemas.microsoft.com/office/drawing/2014/main" id="{B3FC50DC-343F-5036-F23E-FE9D41550119}"/>
              </a:ext>
            </a:extLst>
          </p:cNvPr>
          <p:cNvSpPr/>
          <p:nvPr/>
        </p:nvSpPr>
        <p:spPr>
          <a:xfrm>
            <a:off x="6567752" y="4539299"/>
            <a:ext cx="4969024" cy="840897"/>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a:solidFill>
                  <a:srgbClr val="000000"/>
                </a:solidFill>
                <a:latin typeface="+mn-lt"/>
                <a:ea typeface="Calibri"/>
                <a:cs typeface="Calibri"/>
                <a:sym typeface="Calibri"/>
              </a:rPr>
              <a:t>Nombres y datos de contacto del asistente social y/o supervisor </a:t>
            </a:r>
          </a:p>
        </p:txBody>
      </p:sp>
      <p:sp>
        <p:nvSpPr>
          <p:cNvPr id="14" name="Isosceles Triangle 13">
            <a:extLst>
              <a:ext uri="{FF2B5EF4-FFF2-40B4-BE49-F238E27FC236}">
                <a16:creationId xmlns:a16="http://schemas.microsoft.com/office/drawing/2014/main" id="{A628BC26-7DAF-B0E0-419A-758E44F84D41}"/>
              </a:ext>
            </a:extLst>
          </p:cNvPr>
          <p:cNvSpPr/>
          <p:nvPr/>
        </p:nvSpPr>
        <p:spPr>
          <a:xfrm rot="5400000">
            <a:off x="6231202" y="4767899"/>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4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sz="3200"/>
              <a:t>Formulación del plan de caso 2/2</a:t>
            </a:r>
            <a:endParaRPr lang="es-ES_tradnl"/>
          </a:p>
        </p:txBody>
      </p:sp>
      <p:sp>
        <p:nvSpPr>
          <p:cNvPr id="2" name="Google Shape;936;p44">
            <a:extLst>
              <a:ext uri="{FF2B5EF4-FFF2-40B4-BE49-F238E27FC236}">
                <a16:creationId xmlns:a16="http://schemas.microsoft.com/office/drawing/2014/main" id="{30D6DD38-4925-0078-16AB-8A95B836A66C}"/>
              </a:ext>
            </a:extLst>
          </p:cNvPr>
          <p:cNvSpPr/>
          <p:nvPr/>
        </p:nvSpPr>
        <p:spPr>
          <a:xfrm>
            <a:off x="906918" y="1483561"/>
            <a:ext cx="4969024" cy="1601973"/>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a:solidFill>
                  <a:srgbClr val="000000"/>
                </a:solidFill>
                <a:latin typeface="+mn-lt"/>
                <a:ea typeface="Calibri"/>
                <a:cs typeface="Calibri"/>
                <a:sym typeface="Calibri"/>
              </a:rPr>
              <a:t>Servicios que el </a:t>
            </a:r>
            <a:r>
              <a:rPr lang="es-ES_tradnl" sz="1800">
                <a:latin typeface="+mn-lt"/>
                <a:ea typeface="Calibri"/>
                <a:cs typeface="Calibri"/>
                <a:sym typeface="Calibri"/>
              </a:rPr>
              <a:t>menor</a:t>
            </a:r>
            <a:r>
              <a:rPr lang="es-ES_tradnl" sz="1800">
                <a:solidFill>
                  <a:srgbClr val="000000"/>
                </a:solidFill>
                <a:latin typeface="+mn-lt"/>
                <a:ea typeface="Calibri"/>
                <a:cs typeface="Calibri"/>
                <a:sym typeface="Calibri"/>
              </a:rPr>
              <a:t> necesita en el entorno de acogida, por ejemplo, apoyo psicosocial</a:t>
            </a:r>
          </a:p>
          <a:p>
            <a:pPr marL="641350" indent="-285750">
              <a:buFont typeface="Arial" panose="020B0604020202020204" pitchFamily="34" charset="0"/>
              <a:buChar char="•"/>
            </a:pPr>
            <a:r>
              <a:rPr lang="es-ES_tradnl" sz="1800">
                <a:solidFill>
                  <a:srgbClr val="000000"/>
                </a:solidFill>
                <a:latin typeface="+mn-lt"/>
                <a:ea typeface="Calibri"/>
                <a:cs typeface="Calibri"/>
                <a:sym typeface="Calibri"/>
              </a:rPr>
              <a:t>¿</a:t>
            </a:r>
            <a:r>
              <a:rPr lang="es-ES_tradnl" sz="1800">
                <a:latin typeface="+mn-lt"/>
                <a:ea typeface="Calibri"/>
                <a:cs typeface="Calibri"/>
                <a:sym typeface="Calibri"/>
              </a:rPr>
              <a:t>Q</a:t>
            </a:r>
            <a:r>
              <a:rPr lang="es-ES_tradnl" sz="1800">
                <a:solidFill>
                  <a:srgbClr val="000000"/>
                </a:solidFill>
                <a:latin typeface="+mn-lt"/>
                <a:ea typeface="Calibri"/>
                <a:cs typeface="Calibri"/>
                <a:sym typeface="Calibri"/>
              </a:rPr>
              <a:t>uién? ¿</a:t>
            </a:r>
            <a:r>
              <a:rPr lang="es-ES_tradnl" sz="1800">
                <a:latin typeface="+mn-lt"/>
                <a:ea typeface="Calibri"/>
                <a:cs typeface="Calibri"/>
                <a:sym typeface="Calibri"/>
              </a:rPr>
              <a:t>A</a:t>
            </a:r>
            <a:r>
              <a:rPr lang="es-ES_tradnl" sz="1800">
                <a:solidFill>
                  <a:srgbClr val="000000"/>
                </a:solidFill>
                <a:latin typeface="+mn-lt"/>
                <a:ea typeface="Calibri"/>
                <a:cs typeface="Calibri"/>
                <a:sym typeface="Calibri"/>
              </a:rPr>
              <a:t>sistente social o especialista? ¿Dónde? ¿Cuándo?</a:t>
            </a:r>
          </a:p>
        </p:txBody>
      </p:sp>
      <p:sp>
        <p:nvSpPr>
          <p:cNvPr id="3" name="Isosceles Triangle 2">
            <a:extLst>
              <a:ext uri="{FF2B5EF4-FFF2-40B4-BE49-F238E27FC236}">
                <a16:creationId xmlns:a16="http://schemas.microsoft.com/office/drawing/2014/main" id="{46D3EC71-E908-48B0-2E4A-1EA3FBB26B4E}"/>
              </a:ext>
            </a:extLst>
          </p:cNvPr>
          <p:cNvSpPr/>
          <p:nvPr/>
        </p:nvSpPr>
        <p:spPr>
          <a:xfrm rot="5400000">
            <a:off x="522850" y="1771420"/>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Google Shape;936;p44">
            <a:extLst>
              <a:ext uri="{FF2B5EF4-FFF2-40B4-BE49-F238E27FC236}">
                <a16:creationId xmlns:a16="http://schemas.microsoft.com/office/drawing/2014/main" id="{894E8E65-8176-50A8-AB52-DA971FD93523}"/>
              </a:ext>
            </a:extLst>
          </p:cNvPr>
          <p:cNvSpPr/>
          <p:nvPr/>
        </p:nvSpPr>
        <p:spPr>
          <a:xfrm>
            <a:off x="906918" y="3429000"/>
            <a:ext cx="4969024" cy="868968"/>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a:solidFill>
                  <a:srgbClr val="000000"/>
                </a:solidFill>
                <a:latin typeface="+mn-lt"/>
                <a:ea typeface="Calibri"/>
                <a:cs typeface="Calibri"/>
                <a:sym typeface="Calibri"/>
              </a:rPr>
              <a:t>Planes de búsqueda y contacto con familiares</a:t>
            </a:r>
          </a:p>
        </p:txBody>
      </p:sp>
      <p:sp>
        <p:nvSpPr>
          <p:cNvPr id="7" name="Isosceles Triangle 6">
            <a:extLst>
              <a:ext uri="{FF2B5EF4-FFF2-40B4-BE49-F238E27FC236}">
                <a16:creationId xmlns:a16="http://schemas.microsoft.com/office/drawing/2014/main" id="{1493A7E2-0E80-C7E9-F8DD-E34824002342}"/>
              </a:ext>
            </a:extLst>
          </p:cNvPr>
          <p:cNvSpPr/>
          <p:nvPr/>
        </p:nvSpPr>
        <p:spPr>
          <a:xfrm rot="5400000">
            <a:off x="522850" y="3716858"/>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Google Shape;936;p44">
            <a:extLst>
              <a:ext uri="{FF2B5EF4-FFF2-40B4-BE49-F238E27FC236}">
                <a16:creationId xmlns:a16="http://schemas.microsoft.com/office/drawing/2014/main" id="{A3AFFF53-492F-98E0-5600-FF14CDC9F1AB}"/>
              </a:ext>
            </a:extLst>
          </p:cNvPr>
          <p:cNvSpPr/>
          <p:nvPr/>
        </p:nvSpPr>
        <p:spPr>
          <a:xfrm>
            <a:off x="906918" y="4636712"/>
            <a:ext cx="4969024" cy="673100"/>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dirty="0">
                <a:solidFill>
                  <a:srgbClr val="000000"/>
                </a:solidFill>
                <a:latin typeface="+mn-lt"/>
                <a:ea typeface="Calibri"/>
                <a:cs typeface="Calibri"/>
                <a:sym typeface="Calibri"/>
              </a:rPr>
              <a:t>Remisiones, por ejemplo, a servicios de atención médica </a:t>
            </a:r>
          </a:p>
        </p:txBody>
      </p:sp>
      <p:sp>
        <p:nvSpPr>
          <p:cNvPr id="9" name="Isosceles Triangle 8">
            <a:extLst>
              <a:ext uri="{FF2B5EF4-FFF2-40B4-BE49-F238E27FC236}">
                <a16:creationId xmlns:a16="http://schemas.microsoft.com/office/drawing/2014/main" id="{EAA96578-13E1-B62E-B471-43217538A0F3}"/>
              </a:ext>
            </a:extLst>
          </p:cNvPr>
          <p:cNvSpPr/>
          <p:nvPr/>
        </p:nvSpPr>
        <p:spPr>
          <a:xfrm rot="5400000">
            <a:off x="522850" y="4811486"/>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Google Shape;936;p44">
            <a:extLst>
              <a:ext uri="{FF2B5EF4-FFF2-40B4-BE49-F238E27FC236}">
                <a16:creationId xmlns:a16="http://schemas.microsoft.com/office/drawing/2014/main" id="{BC263FE4-9AEF-BD3F-D767-945C99B58FEC}"/>
              </a:ext>
            </a:extLst>
          </p:cNvPr>
          <p:cNvSpPr/>
          <p:nvPr/>
        </p:nvSpPr>
        <p:spPr>
          <a:xfrm>
            <a:off x="6536067" y="1483562"/>
            <a:ext cx="4969024" cy="1200994"/>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dirty="0">
                <a:solidFill>
                  <a:srgbClr val="000000"/>
                </a:solidFill>
                <a:latin typeface="+mn-lt"/>
                <a:ea typeface="Calibri"/>
                <a:cs typeface="Calibri"/>
                <a:sym typeface="Calibri"/>
              </a:rPr>
              <a:t>Orientaciones y/o protocolos en caso de maltrato, explotación o abandono de menores</a:t>
            </a:r>
          </a:p>
        </p:txBody>
      </p:sp>
      <p:sp>
        <p:nvSpPr>
          <p:cNvPr id="11" name="Isosceles Triangle 10">
            <a:extLst>
              <a:ext uri="{FF2B5EF4-FFF2-40B4-BE49-F238E27FC236}">
                <a16:creationId xmlns:a16="http://schemas.microsoft.com/office/drawing/2014/main" id="{E954872D-F67C-1197-9EE4-1236C9B336D8}"/>
              </a:ext>
            </a:extLst>
          </p:cNvPr>
          <p:cNvSpPr/>
          <p:nvPr/>
        </p:nvSpPr>
        <p:spPr>
          <a:xfrm rot="5400000">
            <a:off x="6151999" y="1771420"/>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Google Shape;936;p44">
            <a:extLst>
              <a:ext uri="{FF2B5EF4-FFF2-40B4-BE49-F238E27FC236}">
                <a16:creationId xmlns:a16="http://schemas.microsoft.com/office/drawing/2014/main" id="{70C054E8-79FF-34C3-73E5-C369EEED9D3D}"/>
              </a:ext>
            </a:extLst>
          </p:cNvPr>
          <p:cNvSpPr/>
          <p:nvPr/>
        </p:nvSpPr>
        <p:spPr>
          <a:xfrm>
            <a:off x="6536067" y="2972450"/>
            <a:ext cx="4969024" cy="1503871"/>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dirty="0">
                <a:solidFill>
                  <a:srgbClr val="000000"/>
                </a:solidFill>
                <a:latin typeface="+mn-lt"/>
                <a:ea typeface="Calibri"/>
                <a:cs typeface="Calibri"/>
                <a:sym typeface="Calibri"/>
              </a:rPr>
              <a:t>Planes para un cuidado alternativo a más largo plazo (con el cuidador actual cuando sea posible) cuando no sea posible o conveniente la reunificación en las próximas 12 semanas</a:t>
            </a:r>
          </a:p>
        </p:txBody>
      </p:sp>
      <p:sp>
        <p:nvSpPr>
          <p:cNvPr id="13" name="Isosceles Triangle 12">
            <a:extLst>
              <a:ext uri="{FF2B5EF4-FFF2-40B4-BE49-F238E27FC236}">
                <a16:creationId xmlns:a16="http://schemas.microsoft.com/office/drawing/2014/main" id="{7388D1F9-C647-8E0D-04E9-0D29FE753FB8}"/>
              </a:ext>
            </a:extLst>
          </p:cNvPr>
          <p:cNvSpPr/>
          <p:nvPr/>
        </p:nvSpPr>
        <p:spPr>
          <a:xfrm rot="5400000">
            <a:off x="6151999" y="3260309"/>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Google Shape;936;p44">
            <a:extLst>
              <a:ext uri="{FF2B5EF4-FFF2-40B4-BE49-F238E27FC236}">
                <a16:creationId xmlns:a16="http://schemas.microsoft.com/office/drawing/2014/main" id="{8E3E68E5-C802-1519-45E9-DC435FA6B4E3}"/>
              </a:ext>
            </a:extLst>
          </p:cNvPr>
          <p:cNvSpPr/>
          <p:nvPr/>
        </p:nvSpPr>
        <p:spPr>
          <a:xfrm>
            <a:off x="6536067" y="4746294"/>
            <a:ext cx="4969024" cy="1200994"/>
          </a:xfrm>
          <a:prstGeom prst="roundRect">
            <a:avLst>
              <a:gd name="adj" fmla="val 16667"/>
            </a:avLst>
          </a:prstGeom>
          <a:solidFill>
            <a:schemeClr val="accent2">
              <a:lumMod val="20000"/>
              <a:lumOff val="80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355600" marR="0" lvl="0" rtl="0">
              <a:spcBef>
                <a:spcPts val="0"/>
              </a:spcBef>
              <a:spcAft>
                <a:spcPts val="0"/>
              </a:spcAft>
              <a:buNone/>
            </a:pPr>
            <a:r>
              <a:rPr lang="es-ES_tradnl" sz="1800" dirty="0">
                <a:solidFill>
                  <a:srgbClr val="000000"/>
                </a:solidFill>
                <a:latin typeface="+mn-lt"/>
                <a:ea typeface="Calibri"/>
                <a:cs typeface="Calibri"/>
                <a:sym typeface="Calibri"/>
              </a:rPr>
              <a:t>Fecha de la siguiente revisión (en las 12 semanas siguientes a la reubicación en modalidad de acogida alternativa y</a:t>
            </a:r>
            <a:r>
              <a:rPr lang="es-ES_tradnl" sz="1800" dirty="0">
                <a:latin typeface="+mn-lt"/>
                <a:ea typeface="Calibri"/>
                <a:cs typeface="Calibri"/>
                <a:sym typeface="Calibri"/>
              </a:rPr>
              <a:t> </a:t>
            </a:r>
            <a:r>
              <a:rPr lang="es-ES_tradnl" sz="1800" dirty="0">
                <a:solidFill>
                  <a:srgbClr val="000000"/>
                </a:solidFill>
                <a:latin typeface="+mn-lt"/>
                <a:ea typeface="Calibri"/>
                <a:cs typeface="Calibri"/>
                <a:sym typeface="Calibri"/>
              </a:rPr>
              <a:t>a partir de ese momento, cada 12 semanas)</a:t>
            </a:r>
          </a:p>
        </p:txBody>
      </p:sp>
      <p:sp>
        <p:nvSpPr>
          <p:cNvPr id="15" name="Isosceles Triangle 14">
            <a:extLst>
              <a:ext uri="{FF2B5EF4-FFF2-40B4-BE49-F238E27FC236}">
                <a16:creationId xmlns:a16="http://schemas.microsoft.com/office/drawing/2014/main" id="{766C73C2-6944-C97E-AD0E-EA31DF161E07}"/>
              </a:ext>
            </a:extLst>
          </p:cNvPr>
          <p:cNvSpPr/>
          <p:nvPr/>
        </p:nvSpPr>
        <p:spPr>
          <a:xfrm rot="5400000">
            <a:off x="6151999" y="5034152"/>
            <a:ext cx="673100" cy="32355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47"/>
          <p:cNvSpPr txBox="1">
            <a:spLocks noGrp="1"/>
          </p:cNvSpPr>
          <p:nvPr>
            <p:ph type="title"/>
          </p:nvPr>
        </p:nvSpPr>
        <p:spPr>
          <a:xfrm>
            <a:off x="468699" y="81974"/>
            <a:ext cx="11457709"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sz="2700" dirty="0"/>
              <a:t>Cuidados alternativos basados en la familia para niños/as lactantes</a:t>
            </a:r>
          </a:p>
        </p:txBody>
      </p:sp>
      <p:sp>
        <p:nvSpPr>
          <p:cNvPr id="995" name="Google Shape;995;p47"/>
          <p:cNvSpPr txBox="1"/>
          <p:nvPr/>
        </p:nvSpPr>
        <p:spPr>
          <a:xfrm>
            <a:off x="1696885" y="1812275"/>
            <a:ext cx="4500669" cy="27943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800"/>
              <a:buFont typeface="Arial"/>
              <a:buNone/>
            </a:pPr>
            <a:r>
              <a:rPr lang="es-ES_tradnl" sz="2800" b="0" i="0" u="none" strike="noStrike" cap="none" dirty="0">
                <a:solidFill>
                  <a:srgbClr val="000000"/>
                </a:solidFill>
                <a:latin typeface="+mn-lt"/>
                <a:ea typeface="Helvetica Neue"/>
                <a:cs typeface="Helvetica Neue"/>
                <a:sym typeface="Helvetica Neue"/>
              </a:rPr>
              <a:t>En la evaluación y la formulación del plan de caso deben participar los equipos de alimentación de lactantes y niños/as pequeños, de nutrición y el personal sanitario, es decir, enfermeras y matronas</a:t>
            </a:r>
          </a:p>
        </p:txBody>
      </p:sp>
      <p:grpSp>
        <p:nvGrpSpPr>
          <p:cNvPr id="13" name="Group 12">
            <a:extLst>
              <a:ext uri="{FF2B5EF4-FFF2-40B4-BE49-F238E27FC236}">
                <a16:creationId xmlns:a16="http://schemas.microsoft.com/office/drawing/2014/main" id="{0EFC4B5B-D627-06E0-08E5-3E74F1298C1F}"/>
              </a:ext>
            </a:extLst>
          </p:cNvPr>
          <p:cNvGrpSpPr/>
          <p:nvPr/>
        </p:nvGrpSpPr>
        <p:grpSpPr>
          <a:xfrm>
            <a:off x="6938717" y="1867172"/>
            <a:ext cx="3046133" cy="3352255"/>
            <a:chOff x="7434017" y="2120900"/>
            <a:chExt cx="2700583" cy="2971979"/>
          </a:xfrm>
        </p:grpSpPr>
        <p:sp>
          <p:nvSpPr>
            <p:cNvPr id="2" name="Oval 1">
              <a:extLst>
                <a:ext uri="{FF2B5EF4-FFF2-40B4-BE49-F238E27FC236}">
                  <a16:creationId xmlns:a16="http://schemas.microsoft.com/office/drawing/2014/main" id="{0D888080-4FE8-C1FA-F516-C9BD4242FEF3}"/>
                </a:ext>
              </a:extLst>
            </p:cNvPr>
            <p:cNvSpPr/>
            <p:nvPr/>
          </p:nvSpPr>
          <p:spPr>
            <a:xfrm>
              <a:off x="8648700" y="2120900"/>
              <a:ext cx="1117600" cy="11176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Rounded Corners 3">
              <a:extLst>
                <a:ext uri="{FF2B5EF4-FFF2-40B4-BE49-F238E27FC236}">
                  <a16:creationId xmlns:a16="http://schemas.microsoft.com/office/drawing/2014/main" id="{B6E17704-94B0-8BB3-D1A8-970BB7485576}"/>
                </a:ext>
              </a:extLst>
            </p:cNvPr>
            <p:cNvSpPr/>
            <p:nvPr/>
          </p:nvSpPr>
          <p:spPr>
            <a:xfrm>
              <a:off x="7696200" y="3454579"/>
              <a:ext cx="2438400" cy="163830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Arc 11">
              <a:extLst>
                <a:ext uri="{FF2B5EF4-FFF2-40B4-BE49-F238E27FC236}">
                  <a16:creationId xmlns:a16="http://schemas.microsoft.com/office/drawing/2014/main" id="{1F33B0CD-8F66-0103-BD41-9ADB39C3057E}"/>
                </a:ext>
              </a:extLst>
            </p:cNvPr>
            <p:cNvSpPr/>
            <p:nvPr/>
          </p:nvSpPr>
          <p:spPr>
            <a:xfrm>
              <a:off x="8711219" y="3997858"/>
              <a:ext cx="766295" cy="551742"/>
            </a:xfrm>
            <a:prstGeom prst="arc">
              <a:avLst>
                <a:gd name="adj1" fmla="val 20374625"/>
                <a:gd name="adj2" fmla="val 5097453"/>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5" name="Oval 4">
              <a:extLst>
                <a:ext uri="{FF2B5EF4-FFF2-40B4-BE49-F238E27FC236}">
                  <a16:creationId xmlns:a16="http://schemas.microsoft.com/office/drawing/2014/main" id="{D7F98587-9464-D2BB-9303-0EEE751CF917}"/>
                </a:ext>
              </a:extLst>
            </p:cNvPr>
            <p:cNvSpPr/>
            <p:nvPr/>
          </p:nvSpPr>
          <p:spPr>
            <a:xfrm>
              <a:off x="7434017" y="3191895"/>
              <a:ext cx="752163" cy="75216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Rounded Corners 8">
              <a:extLst>
                <a:ext uri="{FF2B5EF4-FFF2-40B4-BE49-F238E27FC236}">
                  <a16:creationId xmlns:a16="http://schemas.microsoft.com/office/drawing/2014/main" id="{24AFA2A3-9A1D-3023-4AB6-EDB9318610B0}"/>
                </a:ext>
              </a:extLst>
            </p:cNvPr>
            <p:cNvSpPr/>
            <p:nvPr/>
          </p:nvSpPr>
          <p:spPr>
            <a:xfrm rot="2129039">
              <a:off x="8076731" y="3856682"/>
              <a:ext cx="1234987" cy="750965"/>
            </a:xfrm>
            <a:prstGeom prst="roundRect">
              <a:avLst>
                <a:gd name="adj" fmla="val 453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4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r>
              <a:rPr lang="es-ES_tradnl" b="1">
                <a:effectLst/>
                <a:latin typeface="Helvetica Neue" panose="02000503000000020004" pitchFamily="2" charset="0"/>
              </a:rPr>
              <a:t>Establecer una red de atención comunitaria</a:t>
            </a:r>
            <a:r>
              <a:rPr lang="es-ES_tradnl">
                <a:effectLst/>
                <a:latin typeface="Helvetica Neue" panose="02000503000000020004" pitchFamily="2" charset="0"/>
              </a:rPr>
              <a:t> </a:t>
            </a:r>
          </a:p>
        </p:txBody>
      </p:sp>
      <p:sp>
        <p:nvSpPr>
          <p:cNvPr id="2" name="Google Shape;114;p9">
            <a:extLst>
              <a:ext uri="{FF2B5EF4-FFF2-40B4-BE49-F238E27FC236}">
                <a16:creationId xmlns:a16="http://schemas.microsoft.com/office/drawing/2014/main" id="{67C469D6-108D-B2C1-356C-E8A7C7E5CA53}"/>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10 minutos  </a:t>
            </a:r>
            <a:endParaRPr lang="es-ES_tradnl" b="1">
              <a:solidFill>
                <a:schemeClr val="accent2">
                  <a:lumMod val="75000"/>
                </a:schemeClr>
              </a:solidFill>
            </a:endParaRPr>
          </a:p>
        </p:txBody>
      </p:sp>
      <p:grpSp>
        <p:nvGrpSpPr>
          <p:cNvPr id="3" name="Group 2">
            <a:extLst>
              <a:ext uri="{FF2B5EF4-FFF2-40B4-BE49-F238E27FC236}">
                <a16:creationId xmlns:a16="http://schemas.microsoft.com/office/drawing/2014/main" id="{02F6BF8E-A573-A42F-01E9-F2BC38DFEF01}"/>
              </a:ext>
            </a:extLst>
          </p:cNvPr>
          <p:cNvGrpSpPr/>
          <p:nvPr/>
        </p:nvGrpSpPr>
        <p:grpSpPr>
          <a:xfrm>
            <a:off x="357066" y="1224523"/>
            <a:ext cx="369332" cy="369332"/>
            <a:chOff x="6784825" y="4717805"/>
            <a:chExt cx="1170980" cy="1170980"/>
          </a:xfrm>
        </p:grpSpPr>
        <p:sp>
          <p:nvSpPr>
            <p:cNvPr id="4" name="Oval 3">
              <a:extLst>
                <a:ext uri="{FF2B5EF4-FFF2-40B4-BE49-F238E27FC236}">
                  <a16:creationId xmlns:a16="http://schemas.microsoft.com/office/drawing/2014/main" id="{E1499A9F-91FE-1EA6-B295-92F412560FA9}"/>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Oval 4">
              <a:extLst>
                <a:ext uri="{FF2B5EF4-FFF2-40B4-BE49-F238E27FC236}">
                  <a16:creationId xmlns:a16="http://schemas.microsoft.com/office/drawing/2014/main" id="{4F5A0AF0-0D7E-0891-D073-3C005248160E}"/>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a:extLst>
                <a:ext uri="{FF2B5EF4-FFF2-40B4-BE49-F238E27FC236}">
                  <a16:creationId xmlns:a16="http://schemas.microsoft.com/office/drawing/2014/main" id="{793D8C8B-73E5-17AE-9CD3-A91A562F35B3}"/>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D20C6538-6951-CD6F-4DE6-D8D993195A35}"/>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5" name="Rectangle: Top Corners Rounded 14">
            <a:extLst>
              <a:ext uri="{FF2B5EF4-FFF2-40B4-BE49-F238E27FC236}">
                <a16:creationId xmlns:a16="http://schemas.microsoft.com/office/drawing/2014/main" id="{090F3284-3993-F457-01DA-F289D6575329}"/>
              </a:ext>
            </a:extLst>
          </p:cNvPr>
          <p:cNvSpPr/>
          <p:nvPr/>
        </p:nvSpPr>
        <p:spPr>
          <a:xfrm rot="5400000">
            <a:off x="4095660" y="-1522286"/>
            <a:ext cx="3408323"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Google Shape;825;p36">
            <a:extLst>
              <a:ext uri="{FF2B5EF4-FFF2-40B4-BE49-F238E27FC236}">
                <a16:creationId xmlns:a16="http://schemas.microsoft.com/office/drawing/2014/main" id="{CA8B3799-6CBD-E47A-3372-737D1A524D93}"/>
              </a:ext>
            </a:extLst>
          </p:cNvPr>
          <p:cNvSpPr txBox="1"/>
          <p:nvPr/>
        </p:nvSpPr>
        <p:spPr>
          <a:xfrm>
            <a:off x="5386922" y="1588928"/>
            <a:ext cx="4863208" cy="101562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2000" b="1" dirty="0">
                <a:solidFill>
                  <a:schemeClr val="dk1"/>
                </a:solidFill>
                <a:latin typeface="Arial"/>
                <a:ea typeface="Arial"/>
                <a:cs typeface="Arial"/>
                <a:sym typeface="Arial"/>
              </a:rPr>
              <a:t>Cada grupo debe pensar en los procedimientos y/o medidas a continuación: </a:t>
            </a:r>
          </a:p>
        </p:txBody>
      </p:sp>
      <p:sp>
        <p:nvSpPr>
          <p:cNvPr id="24" name="Google Shape;825;p36">
            <a:extLst>
              <a:ext uri="{FF2B5EF4-FFF2-40B4-BE49-F238E27FC236}">
                <a16:creationId xmlns:a16="http://schemas.microsoft.com/office/drawing/2014/main" id="{C6DC28B0-0D55-B108-5953-BBCCD898D6E1}"/>
              </a:ext>
            </a:extLst>
          </p:cNvPr>
          <p:cNvSpPr txBox="1"/>
          <p:nvPr/>
        </p:nvSpPr>
        <p:spPr>
          <a:xfrm>
            <a:off x="5073253" y="2895622"/>
            <a:ext cx="3346003"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2000" b="1" dirty="0">
                <a:solidFill>
                  <a:schemeClr val="dk1"/>
                </a:solidFill>
              </a:rPr>
              <a:t>Grupo 1</a:t>
            </a:r>
          </a:p>
          <a:p>
            <a:pPr marR="0" lvl="0" algn="l" rtl="0">
              <a:spcBef>
                <a:spcPts val="0"/>
              </a:spcBef>
              <a:spcAft>
                <a:spcPts val="0"/>
              </a:spcAft>
              <a:buClr>
                <a:schemeClr val="dk1"/>
              </a:buClr>
              <a:buSzPts val="2400"/>
            </a:pPr>
            <a:r>
              <a:rPr lang="es-ES_tradnl" sz="2000" dirty="0">
                <a:solidFill>
                  <a:schemeClr val="dk1"/>
                </a:solidFill>
              </a:rPr>
              <a:t>Criterios de admisibilidad para acogedores (acogida familiar temporal) y tutores</a:t>
            </a:r>
          </a:p>
          <a:p>
            <a:pPr marR="0" lvl="0" algn="l" rtl="0">
              <a:spcBef>
                <a:spcPts val="0"/>
              </a:spcBef>
              <a:spcAft>
                <a:spcPts val="0"/>
              </a:spcAft>
              <a:buClr>
                <a:schemeClr val="dk1"/>
              </a:buClr>
              <a:buSzPts val="2400"/>
            </a:pPr>
            <a:endParaRPr lang="es-ES_tradnl" sz="2000" dirty="0">
              <a:solidFill>
                <a:schemeClr val="dk1"/>
              </a:solidFill>
            </a:endParaRPr>
          </a:p>
          <a:p>
            <a:pPr>
              <a:buClr>
                <a:schemeClr val="dk1"/>
              </a:buClr>
              <a:buSzPts val="2400"/>
            </a:pPr>
            <a:r>
              <a:rPr lang="es-ES_tradnl" sz="2000" b="1" dirty="0">
                <a:solidFill>
                  <a:schemeClr val="dk1"/>
                </a:solidFill>
              </a:rPr>
              <a:t>Grupo 3 </a:t>
            </a:r>
            <a:r>
              <a:rPr lang="es-ES_tradnl" sz="2000" dirty="0">
                <a:solidFill>
                  <a:schemeClr val="dk1"/>
                </a:solidFill>
              </a:rPr>
              <a:t>Acuerdos con acogedores (acogida familiar temporal) y tutores</a:t>
            </a:r>
          </a:p>
        </p:txBody>
      </p:sp>
      <p:sp>
        <p:nvSpPr>
          <p:cNvPr id="25" name="Google Shape;825;p36">
            <a:extLst>
              <a:ext uri="{FF2B5EF4-FFF2-40B4-BE49-F238E27FC236}">
                <a16:creationId xmlns:a16="http://schemas.microsoft.com/office/drawing/2014/main" id="{863643D0-7CA7-03C5-23CC-8DB6E9A49C0B}"/>
              </a:ext>
            </a:extLst>
          </p:cNvPr>
          <p:cNvSpPr txBox="1"/>
          <p:nvPr/>
        </p:nvSpPr>
        <p:spPr>
          <a:xfrm>
            <a:off x="8454321" y="2873142"/>
            <a:ext cx="2871094" cy="286228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2000" b="1" dirty="0">
                <a:solidFill>
                  <a:schemeClr val="dk1"/>
                </a:solidFill>
              </a:rPr>
              <a:t>Grupo 2</a:t>
            </a:r>
          </a:p>
          <a:p>
            <a:pPr marR="0" lvl="0" algn="l" rtl="0">
              <a:spcBef>
                <a:spcPts val="0"/>
              </a:spcBef>
              <a:spcAft>
                <a:spcPts val="0"/>
              </a:spcAft>
              <a:buClr>
                <a:schemeClr val="dk1"/>
              </a:buClr>
              <a:buSzPts val="2400"/>
            </a:pPr>
            <a:r>
              <a:rPr lang="es-ES_tradnl" sz="2000" dirty="0">
                <a:solidFill>
                  <a:schemeClr val="dk1"/>
                </a:solidFill>
              </a:rPr>
              <a:t>Contacto entre de tutores y acogedores</a:t>
            </a:r>
          </a:p>
          <a:p>
            <a:pPr marR="0" lvl="0" algn="l" rtl="0">
              <a:spcBef>
                <a:spcPts val="0"/>
              </a:spcBef>
              <a:spcAft>
                <a:spcPts val="0"/>
              </a:spcAft>
              <a:buClr>
                <a:schemeClr val="dk1"/>
              </a:buClr>
              <a:buSzPts val="2400"/>
            </a:pPr>
            <a:endParaRPr lang="es-ES_tradnl" sz="2000" dirty="0">
              <a:solidFill>
                <a:schemeClr val="dk1"/>
              </a:solidFill>
            </a:endParaRPr>
          </a:p>
          <a:p>
            <a:pPr marR="0" lvl="0" algn="l" rtl="0">
              <a:spcBef>
                <a:spcPts val="0"/>
              </a:spcBef>
              <a:spcAft>
                <a:spcPts val="0"/>
              </a:spcAft>
              <a:buClr>
                <a:schemeClr val="dk1"/>
              </a:buClr>
              <a:buSzPts val="2400"/>
            </a:pPr>
            <a:endParaRPr lang="es-ES_tradnl" sz="2000" dirty="0">
              <a:solidFill>
                <a:schemeClr val="dk1"/>
              </a:solidFill>
            </a:endParaRPr>
          </a:p>
          <a:p>
            <a:pPr marR="0" lvl="0" algn="l" rtl="0">
              <a:spcBef>
                <a:spcPts val="0"/>
              </a:spcBef>
              <a:spcAft>
                <a:spcPts val="0"/>
              </a:spcAft>
              <a:buClr>
                <a:schemeClr val="dk1"/>
              </a:buClr>
              <a:buSzPts val="2400"/>
            </a:pPr>
            <a:r>
              <a:rPr lang="es-ES_tradnl" sz="2000" b="1" dirty="0">
                <a:solidFill>
                  <a:schemeClr val="dk1"/>
                </a:solidFill>
              </a:rPr>
              <a:t>Grupo 4</a:t>
            </a:r>
          </a:p>
          <a:p>
            <a:pPr marR="0" lvl="0" algn="l" rtl="0">
              <a:spcBef>
                <a:spcPts val="0"/>
              </a:spcBef>
              <a:spcAft>
                <a:spcPts val="0"/>
              </a:spcAft>
              <a:buClr>
                <a:schemeClr val="dk1"/>
              </a:buClr>
              <a:buSzPts val="2400"/>
            </a:pPr>
            <a:r>
              <a:rPr lang="es-ES_tradnl" sz="2000" dirty="0">
                <a:solidFill>
                  <a:schemeClr val="dk1"/>
                </a:solidFill>
              </a:rPr>
              <a:t>Preparación del menor y de la familia cuidadora</a:t>
            </a:r>
          </a:p>
        </p:txBody>
      </p:sp>
      <p:grpSp>
        <p:nvGrpSpPr>
          <p:cNvPr id="26" name="Group 25">
            <a:extLst>
              <a:ext uri="{FF2B5EF4-FFF2-40B4-BE49-F238E27FC236}">
                <a16:creationId xmlns:a16="http://schemas.microsoft.com/office/drawing/2014/main" id="{5BDB9610-2B0D-E9FA-2E61-5C1AD328F25A}"/>
              </a:ext>
            </a:extLst>
          </p:cNvPr>
          <p:cNvGrpSpPr/>
          <p:nvPr/>
        </p:nvGrpSpPr>
        <p:grpSpPr>
          <a:xfrm rot="20104804">
            <a:off x="310934" y="2148076"/>
            <a:ext cx="4455395" cy="2962194"/>
            <a:chOff x="7208925" y="2604220"/>
            <a:chExt cx="1168511" cy="776891"/>
          </a:xfrm>
        </p:grpSpPr>
        <p:sp>
          <p:nvSpPr>
            <p:cNvPr id="27" name="Rectangle 26">
              <a:extLst>
                <a:ext uri="{FF2B5EF4-FFF2-40B4-BE49-F238E27FC236}">
                  <a16:creationId xmlns:a16="http://schemas.microsoft.com/office/drawing/2014/main" id="{3FE333D5-86EE-F234-C035-CC4B37C32875}"/>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Google Shape;315;p4">
              <a:extLst>
                <a:ext uri="{FF2B5EF4-FFF2-40B4-BE49-F238E27FC236}">
                  <a16:creationId xmlns:a16="http://schemas.microsoft.com/office/drawing/2014/main" id="{45C294DE-92D2-CD2D-86F5-8EE2785C058C}"/>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9" name="Google Shape;315;p4">
              <a:extLst>
                <a:ext uri="{FF2B5EF4-FFF2-40B4-BE49-F238E27FC236}">
                  <a16:creationId xmlns:a16="http://schemas.microsoft.com/office/drawing/2014/main" id="{380768A9-0838-2147-D8A6-39ADBAFCB9EC}"/>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0" name="Google Shape;315;p4">
              <a:extLst>
                <a:ext uri="{FF2B5EF4-FFF2-40B4-BE49-F238E27FC236}">
                  <a16:creationId xmlns:a16="http://schemas.microsoft.com/office/drawing/2014/main" id="{5139630B-7385-D9D3-985C-36581424BA50}"/>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1" name="Rectangle: Single Corner Snipped 30">
              <a:extLst>
                <a:ext uri="{FF2B5EF4-FFF2-40B4-BE49-F238E27FC236}">
                  <a16:creationId xmlns:a16="http://schemas.microsoft.com/office/drawing/2014/main" id="{CC41FEDE-E60A-DF68-DD2F-E955CFB681EB}"/>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Single Corner Snipped 31">
              <a:extLst>
                <a:ext uri="{FF2B5EF4-FFF2-40B4-BE49-F238E27FC236}">
                  <a16:creationId xmlns:a16="http://schemas.microsoft.com/office/drawing/2014/main" id="{A60FB40A-A168-EAF7-97CB-5FFAFB9700BB}"/>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 name="Group 7">
            <a:extLst>
              <a:ext uri="{FF2B5EF4-FFF2-40B4-BE49-F238E27FC236}">
                <a16:creationId xmlns:a16="http://schemas.microsoft.com/office/drawing/2014/main" id="{DAD4E811-5F64-9B44-AF1E-0B8D287ED5DD}"/>
              </a:ext>
            </a:extLst>
          </p:cNvPr>
          <p:cNvGrpSpPr/>
          <p:nvPr/>
        </p:nvGrpSpPr>
        <p:grpSpPr>
          <a:xfrm>
            <a:off x="10228983" y="337468"/>
            <a:ext cx="1587872" cy="1368854"/>
            <a:chOff x="10228983" y="337468"/>
            <a:chExt cx="1587872" cy="1368854"/>
          </a:xfrm>
        </p:grpSpPr>
        <p:sp>
          <p:nvSpPr>
            <p:cNvPr id="9" name="Hexagon 8">
              <a:extLst>
                <a:ext uri="{FF2B5EF4-FFF2-40B4-BE49-F238E27FC236}">
                  <a16:creationId xmlns:a16="http://schemas.microsoft.com/office/drawing/2014/main" id="{86E0830B-D694-2741-7E51-F6E44A58AF4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 name="Group 9">
              <a:extLst>
                <a:ext uri="{FF2B5EF4-FFF2-40B4-BE49-F238E27FC236}">
                  <a16:creationId xmlns:a16="http://schemas.microsoft.com/office/drawing/2014/main" id="{544FE20D-3D3E-7D03-1B4C-EC4C25376C83}"/>
                </a:ext>
              </a:extLst>
            </p:cNvPr>
            <p:cNvGrpSpPr/>
            <p:nvPr/>
          </p:nvGrpSpPr>
          <p:grpSpPr>
            <a:xfrm>
              <a:off x="10621771" y="762700"/>
              <a:ext cx="562136" cy="634675"/>
              <a:chOff x="760175" y="830142"/>
              <a:chExt cx="867619" cy="979579"/>
            </a:xfrm>
          </p:grpSpPr>
          <p:sp>
            <p:nvSpPr>
              <p:cNvPr id="14" name="Rectangle 13">
                <a:extLst>
                  <a:ext uri="{FF2B5EF4-FFF2-40B4-BE49-F238E27FC236}">
                    <a16:creationId xmlns:a16="http://schemas.microsoft.com/office/drawing/2014/main" id="{B530CCAC-36FD-343C-7F6C-5FD945E0520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x</a:t>
                </a:r>
              </a:p>
            </p:txBody>
          </p:sp>
          <p:sp>
            <p:nvSpPr>
              <p:cNvPr id="16" name="Rectangle 15">
                <a:extLst>
                  <a:ext uri="{FF2B5EF4-FFF2-40B4-BE49-F238E27FC236}">
                    <a16:creationId xmlns:a16="http://schemas.microsoft.com/office/drawing/2014/main" id="{AD3E01E5-2759-834B-D867-C1F85E872DEF}"/>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 name="Group 10">
              <a:extLst>
                <a:ext uri="{FF2B5EF4-FFF2-40B4-BE49-F238E27FC236}">
                  <a16:creationId xmlns:a16="http://schemas.microsoft.com/office/drawing/2014/main" id="{30F12266-A723-AC15-F98A-206ED9E2ED6A}"/>
                </a:ext>
              </a:extLst>
            </p:cNvPr>
            <p:cNvGrpSpPr/>
            <p:nvPr/>
          </p:nvGrpSpPr>
          <p:grpSpPr>
            <a:xfrm>
              <a:off x="11325415" y="762701"/>
              <a:ext cx="182192" cy="634674"/>
              <a:chOff x="2121762" y="2323619"/>
              <a:chExt cx="200378" cy="825210"/>
            </a:xfrm>
          </p:grpSpPr>
          <p:sp>
            <p:nvSpPr>
              <p:cNvPr id="12" name="Isosceles Triangle 11">
                <a:extLst>
                  <a:ext uri="{FF2B5EF4-FFF2-40B4-BE49-F238E27FC236}">
                    <a16:creationId xmlns:a16="http://schemas.microsoft.com/office/drawing/2014/main" id="{48BC1736-F963-7728-A723-003B1A4AF48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8705AEE8-1802-7FB5-F5EE-9804AB2CD25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32828117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9"/>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13" name="Google Shape;1013;p4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1014" name="Google Shape;1014;p49"/>
          <p:cNvSpPr/>
          <p:nvPr/>
        </p:nvSpPr>
        <p:spPr>
          <a:xfrm>
            <a:off x="2141497" y="20219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15" name="Google Shape;1015;p49"/>
          <p:cNvSpPr/>
          <p:nvPr/>
        </p:nvSpPr>
        <p:spPr>
          <a:xfrm>
            <a:off x="5570220" y="20219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16" name="Google Shape;1016;p49"/>
          <p:cNvSpPr/>
          <p:nvPr/>
        </p:nvSpPr>
        <p:spPr>
          <a:xfrm>
            <a:off x="8998943" y="20219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17" name="Google Shape;1017;p49"/>
          <p:cNvSpPr txBox="1"/>
          <p:nvPr/>
        </p:nvSpPr>
        <p:spPr>
          <a:xfrm>
            <a:off x="7759146" y="3421539"/>
            <a:ext cx="3531154" cy="30559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dirty="0">
                <a:solidFill>
                  <a:srgbClr val="000000"/>
                </a:solidFill>
                <a:latin typeface="+mn-lt"/>
                <a:ea typeface="Arial"/>
                <a:cs typeface="Arial"/>
                <a:sym typeface="Arial"/>
              </a:rPr>
              <a:t>Todos los agentes deben establecer acuerdos comunes sobre los criterios de admisibilidad </a:t>
            </a:r>
            <a:r>
              <a:rPr lang="es-ES_tradnl" sz="1800" dirty="0">
                <a:solidFill>
                  <a:srgbClr val="000000"/>
                </a:solidFill>
                <a:ea typeface="Arial"/>
                <a:cs typeface="Arial"/>
                <a:sym typeface="Arial"/>
              </a:rPr>
              <a:t>para</a:t>
            </a:r>
            <a:r>
              <a:rPr lang="es-ES_tradnl" sz="1800" b="0" i="0" u="none" strike="noStrike" cap="none" dirty="0">
                <a:solidFill>
                  <a:srgbClr val="000000"/>
                </a:solidFill>
                <a:latin typeface="+mn-lt"/>
                <a:ea typeface="Arial"/>
                <a:cs typeface="Arial"/>
                <a:sym typeface="Arial"/>
              </a:rPr>
              <a:t> las personas que acogen menores, procedimientos de selección, emparejamiento y preparación (del menor y la familia) y acuerdos entre la persona que acoge y el tutor</a:t>
            </a:r>
          </a:p>
        </p:txBody>
      </p:sp>
      <p:sp>
        <p:nvSpPr>
          <p:cNvPr id="1018" name="Google Shape;1018;p49"/>
          <p:cNvSpPr txBox="1"/>
          <p:nvPr/>
        </p:nvSpPr>
        <p:spPr>
          <a:xfrm>
            <a:off x="1102271" y="3422095"/>
            <a:ext cx="3130012"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b="0" i="0" u="none" strike="noStrike" cap="none" dirty="0">
                <a:solidFill>
                  <a:srgbClr val="000000"/>
                </a:solidFill>
                <a:latin typeface="+mn-lt"/>
                <a:ea typeface="Arial"/>
                <a:cs typeface="Arial"/>
                <a:sym typeface="Arial"/>
              </a:rPr>
              <a:t>El plan de caso debe incluir todo lo relacionado con la modalidad de acogida y las demás consideraciones y aspectos que se hayan identificado con relación a la protección del/de la menor</a:t>
            </a:r>
            <a:endParaRPr lang="es-ES_tradnl" sz="1800" dirty="0">
              <a:latin typeface="+mn-lt"/>
            </a:endParaRPr>
          </a:p>
        </p:txBody>
      </p:sp>
      <p:sp>
        <p:nvSpPr>
          <p:cNvPr id="1019" name="Google Shape;1019;p49"/>
          <p:cNvSpPr txBox="1"/>
          <p:nvPr/>
        </p:nvSpPr>
        <p:spPr>
          <a:xfrm>
            <a:off x="4610036" y="3417574"/>
            <a:ext cx="2971928" cy="216683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Los asistentes sociales pueden participar en la formulación e implementación de procedimientos específicos para facilitar</a:t>
            </a:r>
            <a:r>
              <a:rPr lang="es-ES_tradnl" sz="1800">
                <a:solidFill>
                  <a:srgbClr val="000000"/>
                </a:solidFill>
                <a:ea typeface="Arial"/>
                <a:cs typeface="Arial"/>
                <a:sym typeface="Arial"/>
              </a:rPr>
              <a:t> los cuidados de base comunitaria</a:t>
            </a:r>
            <a:endParaRPr lang="es-ES_tradnl" sz="1800" b="0" i="0" u="none" strike="noStrike" cap="none">
              <a:solidFill>
                <a:srgbClr val="000000"/>
              </a:solidFill>
              <a:latin typeface="+mn-lt"/>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Objetivos de aprendizaje</a:t>
            </a:r>
          </a:p>
        </p:txBody>
      </p:sp>
      <p:sp>
        <p:nvSpPr>
          <p:cNvPr id="292" name="Google Shape;292;p5"/>
          <p:cNvSpPr txBox="1"/>
          <p:nvPr/>
        </p:nvSpPr>
        <p:spPr>
          <a:xfrm>
            <a:off x="7966310" y="3826374"/>
            <a:ext cx="3059925" cy="1200288"/>
          </a:xfrm>
          <a:prstGeom prst="rect">
            <a:avLst/>
          </a:prstGeom>
          <a:noFill/>
          <a:ln>
            <a:noFill/>
          </a:ln>
        </p:spPr>
        <p:txBody>
          <a:bodyPr spcFirstLastPara="1" wrap="square" lIns="91425" tIns="45700" rIns="91425" bIns="45700" anchor="t" anchorCtr="0">
            <a:spAutoFit/>
          </a:bodyPr>
          <a:lstStyle/>
          <a:p>
            <a:r>
              <a:rPr lang="es-ES_tradnl" sz="1800">
                <a:effectLst/>
                <a:latin typeface="Helvetica Neue" panose="02000503000000020004" pitchFamily="2" charset="0"/>
              </a:rPr>
              <a:t>Describir las etapas de la búsqueda familiar y las acciones clave y mejores prácticas para cada etapa</a:t>
            </a:r>
          </a:p>
        </p:txBody>
      </p:sp>
      <p:grpSp>
        <p:nvGrpSpPr>
          <p:cNvPr id="293" name="Google Shape;293;p5"/>
          <p:cNvGrpSpPr/>
          <p:nvPr/>
        </p:nvGrpSpPr>
        <p:grpSpPr>
          <a:xfrm>
            <a:off x="2066695" y="2227729"/>
            <a:ext cx="1408652" cy="974395"/>
            <a:chOff x="6878053" y="1156317"/>
            <a:chExt cx="1431178" cy="1039513"/>
          </a:xfrm>
          <a:solidFill>
            <a:schemeClr val="accent2">
              <a:lumMod val="75000"/>
            </a:schemeClr>
          </a:solidFill>
        </p:grpSpPr>
        <p:grpSp>
          <p:nvGrpSpPr>
            <p:cNvPr id="294" name="Google Shape;294;p5"/>
            <p:cNvGrpSpPr/>
            <p:nvPr/>
          </p:nvGrpSpPr>
          <p:grpSpPr>
            <a:xfrm>
              <a:off x="7672978" y="1156317"/>
              <a:ext cx="412941" cy="436880"/>
              <a:chOff x="243840" y="1676400"/>
              <a:chExt cx="701040" cy="741680"/>
            </a:xfrm>
            <a:grpFill/>
          </p:grpSpPr>
          <p:sp>
            <p:nvSpPr>
              <p:cNvPr id="295" name="Google Shape;295;p5"/>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296" name="Google Shape;296;p5"/>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
          <p:nvSpPr>
            <p:cNvPr id="297" name="Google Shape;297;p5"/>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298" name="Google Shape;298;p5"/>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grpSp>
        <p:nvGrpSpPr>
          <p:cNvPr id="299" name="Google Shape;299;p5"/>
          <p:cNvGrpSpPr/>
          <p:nvPr/>
        </p:nvGrpSpPr>
        <p:grpSpPr>
          <a:xfrm>
            <a:off x="5460856" y="2235761"/>
            <a:ext cx="1408652" cy="974395"/>
            <a:chOff x="6878053" y="1156317"/>
            <a:chExt cx="1431178" cy="1039513"/>
          </a:xfrm>
          <a:solidFill>
            <a:schemeClr val="accent2">
              <a:lumMod val="75000"/>
            </a:schemeClr>
          </a:solidFill>
        </p:grpSpPr>
        <p:grpSp>
          <p:nvGrpSpPr>
            <p:cNvPr id="300" name="Google Shape;300;p5"/>
            <p:cNvGrpSpPr/>
            <p:nvPr/>
          </p:nvGrpSpPr>
          <p:grpSpPr>
            <a:xfrm>
              <a:off x="7672978" y="1156317"/>
              <a:ext cx="412941" cy="436880"/>
              <a:chOff x="243840" y="1676400"/>
              <a:chExt cx="701040" cy="741680"/>
            </a:xfrm>
            <a:grpFill/>
          </p:grpSpPr>
          <p:sp>
            <p:nvSpPr>
              <p:cNvPr id="301" name="Google Shape;301;p5"/>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302" name="Google Shape;302;p5"/>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
          <p:nvSpPr>
            <p:cNvPr id="303" name="Google Shape;303;p5"/>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304" name="Google Shape;304;p5"/>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grpSp>
        <p:nvGrpSpPr>
          <p:cNvPr id="305" name="Google Shape;305;p5"/>
          <p:cNvGrpSpPr/>
          <p:nvPr/>
        </p:nvGrpSpPr>
        <p:grpSpPr>
          <a:xfrm>
            <a:off x="8747228" y="2235761"/>
            <a:ext cx="1408652" cy="974395"/>
            <a:chOff x="6878053" y="1156317"/>
            <a:chExt cx="1431178" cy="1039513"/>
          </a:xfrm>
          <a:solidFill>
            <a:schemeClr val="accent2">
              <a:lumMod val="75000"/>
            </a:schemeClr>
          </a:solidFill>
        </p:grpSpPr>
        <p:grpSp>
          <p:nvGrpSpPr>
            <p:cNvPr id="306" name="Google Shape;306;p5"/>
            <p:cNvGrpSpPr/>
            <p:nvPr/>
          </p:nvGrpSpPr>
          <p:grpSpPr>
            <a:xfrm>
              <a:off x="7672978" y="1156317"/>
              <a:ext cx="412941" cy="436880"/>
              <a:chOff x="243840" y="1676400"/>
              <a:chExt cx="701040" cy="741680"/>
            </a:xfrm>
            <a:grpFill/>
          </p:grpSpPr>
          <p:sp>
            <p:nvSpPr>
              <p:cNvPr id="307" name="Google Shape;307;p5"/>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308" name="Google Shape;308;p5"/>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
          <p:nvSpPr>
            <p:cNvPr id="309" name="Google Shape;309;p5"/>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sp>
          <p:nvSpPr>
            <p:cNvPr id="310" name="Google Shape;310;p5"/>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8C5F7A"/>
                </a:solidFill>
                <a:latin typeface="Calibri"/>
                <a:ea typeface="Calibri"/>
                <a:cs typeface="Calibri"/>
                <a:sym typeface="Calibri"/>
              </a:endParaRPr>
            </a:p>
          </p:txBody>
        </p:sp>
      </p:grpSp>
      <p:sp>
        <p:nvSpPr>
          <p:cNvPr id="311" name="Google Shape;311;p5"/>
          <p:cNvSpPr txBox="1"/>
          <p:nvPr/>
        </p:nvSpPr>
        <p:spPr>
          <a:xfrm>
            <a:off x="1165765" y="3786949"/>
            <a:ext cx="3059925"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b="0" i="0" u="none" strike="noStrike" cap="none">
                <a:solidFill>
                  <a:schemeClr val="dk1"/>
                </a:solidFill>
                <a:latin typeface="+mn-lt"/>
                <a:ea typeface="Helvetica Neue"/>
                <a:cs typeface="Helvetica Neue"/>
                <a:sym typeface="Helvetica Neue"/>
              </a:rPr>
              <a:t>Explorar aspectos clave y consideraciones importantes en relación con los UASC en el ciclo de gestión de casos</a:t>
            </a:r>
          </a:p>
        </p:txBody>
      </p:sp>
      <p:sp>
        <p:nvSpPr>
          <p:cNvPr id="312" name="Google Shape;312;p5"/>
          <p:cNvSpPr txBox="1"/>
          <p:nvPr/>
        </p:nvSpPr>
        <p:spPr>
          <a:xfrm>
            <a:off x="4664828" y="3812558"/>
            <a:ext cx="2862344"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dirty="0">
                <a:solidFill>
                  <a:schemeClr val="dk1"/>
                </a:solidFill>
                <a:latin typeface="+mn-lt"/>
                <a:ea typeface="Helvetica Neue"/>
                <a:cs typeface="Helvetica Neue"/>
                <a:sym typeface="Helvetica Neue"/>
              </a:rPr>
              <a:t>E</a:t>
            </a:r>
            <a:r>
              <a:rPr lang="es-ES_tradnl" sz="1800" b="0" i="0" u="none" strike="noStrike" cap="none" dirty="0">
                <a:solidFill>
                  <a:schemeClr val="dk1"/>
                </a:solidFill>
                <a:latin typeface="+mn-lt"/>
                <a:ea typeface="Helvetica Neue"/>
                <a:cs typeface="Helvetica Neue"/>
                <a:sym typeface="Helvetica Neue"/>
              </a:rPr>
              <a:t>xplicar por qué pueden ser necesarios los cuidados alternativos en las crisis humanitarias y qué modalidades de cuidados son las más adecuadas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50"/>
          <p:cNvSpPr txBox="1">
            <a:spLocks noGrp="1"/>
          </p:cNvSpPr>
          <p:nvPr>
            <p:ph type="title"/>
          </p:nvPr>
        </p:nvSpPr>
        <p:spPr>
          <a:xfrm>
            <a:off x="796385" y="3099692"/>
            <a:ext cx="4472302"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Garamond"/>
              <a:buNone/>
            </a:pPr>
            <a:r>
              <a:rPr lang="es-ES_tradnl" sz="2400"/>
              <a:t>SESIÓN 5 </a:t>
            </a:r>
            <a:br>
              <a:rPr lang="es-ES_tradnl" sz="2400"/>
            </a:br>
            <a:r>
              <a:rPr lang="es-ES_tradnl" sz="2400"/>
              <a:t> </a:t>
            </a:r>
            <a:br>
              <a:rPr lang="es-ES_tradnl"/>
            </a:br>
            <a:r>
              <a:rPr lang="es-ES_tradnl"/>
              <a:t>Implementación del plan de caso</a:t>
            </a:r>
          </a:p>
        </p:txBody>
      </p:sp>
      <p:sp>
        <p:nvSpPr>
          <p:cNvPr id="5" name="Google Shape;191;p14">
            <a:extLst>
              <a:ext uri="{FF2B5EF4-FFF2-40B4-BE49-F238E27FC236}">
                <a16:creationId xmlns:a16="http://schemas.microsoft.com/office/drawing/2014/main" id="{3B417525-1EB8-F5FF-F14B-7F3006C18D7C}"/>
              </a:ext>
            </a:extLst>
          </p:cNvPr>
          <p:cNvSpPr txBox="1"/>
          <p:nvPr/>
        </p:nvSpPr>
        <p:spPr>
          <a:xfrm>
            <a:off x="6427698" y="726944"/>
            <a:ext cx="494190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6" name="Google Shape;193;p14">
            <a:extLst>
              <a:ext uri="{FF2B5EF4-FFF2-40B4-BE49-F238E27FC236}">
                <a16:creationId xmlns:a16="http://schemas.microsoft.com/office/drawing/2014/main" id="{5E76ED30-72AC-193D-CEC4-488410A08907}"/>
              </a:ext>
            </a:extLst>
          </p:cNvPr>
          <p:cNvSpPr txBox="1"/>
          <p:nvPr/>
        </p:nvSpPr>
        <p:spPr>
          <a:xfrm>
            <a:off x="7224340" y="1759600"/>
            <a:ext cx="4171275" cy="44396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Describir los elementos específicos en los que debe centrarse la atención del UASC como parte de la implementación del plan del caso</a:t>
            </a:r>
          </a:p>
          <a:p>
            <a:pPr marL="0" marR="0" lvl="0" indent="0" algn="l" rtl="0">
              <a:lnSpc>
                <a:spcPct val="107000"/>
              </a:lnSpc>
              <a:spcBef>
                <a:spcPts val="0"/>
              </a:spcBef>
              <a:spcAft>
                <a:spcPts val="0"/>
              </a:spcAft>
              <a:buClr>
                <a:srgbClr val="000000"/>
              </a:buClr>
              <a:buSzPts val="2400"/>
              <a:buFont typeface="Arial"/>
              <a:buNone/>
            </a:pPr>
            <a:endParaRPr lang="es-ES_tradnl" sz="22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Describir los componentes clave en los que debe centrarse la supervisión de las/os menores en modalidad de acogida alternativa</a:t>
            </a:r>
          </a:p>
        </p:txBody>
      </p:sp>
      <p:grpSp>
        <p:nvGrpSpPr>
          <p:cNvPr id="7" name="Google Shape;194;p14">
            <a:extLst>
              <a:ext uri="{FF2B5EF4-FFF2-40B4-BE49-F238E27FC236}">
                <a16:creationId xmlns:a16="http://schemas.microsoft.com/office/drawing/2014/main" id="{616C1576-49A5-E08A-63A8-51785E483D69}"/>
              </a:ext>
            </a:extLst>
          </p:cNvPr>
          <p:cNvGrpSpPr/>
          <p:nvPr/>
        </p:nvGrpSpPr>
        <p:grpSpPr>
          <a:xfrm>
            <a:off x="6429182" y="2056006"/>
            <a:ext cx="560331" cy="592814"/>
            <a:chOff x="243840" y="1676400"/>
            <a:chExt cx="701040" cy="741680"/>
          </a:xfrm>
          <a:solidFill>
            <a:schemeClr val="accent2">
              <a:lumMod val="75000"/>
            </a:schemeClr>
          </a:solidFill>
        </p:grpSpPr>
        <p:sp>
          <p:nvSpPr>
            <p:cNvPr id="8" name="Google Shape;195;p14">
              <a:extLst>
                <a:ext uri="{FF2B5EF4-FFF2-40B4-BE49-F238E27FC236}">
                  <a16:creationId xmlns:a16="http://schemas.microsoft.com/office/drawing/2014/main" id="{2B6F4C8A-969A-3FA2-4B8A-2D0059CA487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9" name="Google Shape;196;p14">
              <a:extLst>
                <a:ext uri="{FF2B5EF4-FFF2-40B4-BE49-F238E27FC236}">
                  <a16:creationId xmlns:a16="http://schemas.microsoft.com/office/drawing/2014/main" id="{7FFBB259-8296-1466-E35F-00902C61281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grpSp>
        <p:nvGrpSpPr>
          <p:cNvPr id="10" name="Google Shape;194;p14">
            <a:extLst>
              <a:ext uri="{FF2B5EF4-FFF2-40B4-BE49-F238E27FC236}">
                <a16:creationId xmlns:a16="http://schemas.microsoft.com/office/drawing/2014/main" id="{CE69F7E1-9E83-7AD0-187D-DA60E0011E2C}"/>
              </a:ext>
            </a:extLst>
          </p:cNvPr>
          <p:cNvGrpSpPr/>
          <p:nvPr/>
        </p:nvGrpSpPr>
        <p:grpSpPr>
          <a:xfrm>
            <a:off x="6466271" y="4505587"/>
            <a:ext cx="560331" cy="592814"/>
            <a:chOff x="243840" y="1676400"/>
            <a:chExt cx="701040" cy="741680"/>
          </a:xfrm>
          <a:solidFill>
            <a:schemeClr val="accent2">
              <a:lumMod val="75000"/>
            </a:schemeClr>
          </a:solidFill>
        </p:grpSpPr>
        <p:sp>
          <p:nvSpPr>
            <p:cNvPr id="11" name="Google Shape;195;p14">
              <a:extLst>
                <a:ext uri="{FF2B5EF4-FFF2-40B4-BE49-F238E27FC236}">
                  <a16:creationId xmlns:a16="http://schemas.microsoft.com/office/drawing/2014/main" id="{2CFB5EA8-3581-5410-A5E8-3CA5C9166E3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12" name="Google Shape;196;p14">
              <a:extLst>
                <a:ext uri="{FF2B5EF4-FFF2-40B4-BE49-F238E27FC236}">
                  <a16:creationId xmlns:a16="http://schemas.microsoft.com/office/drawing/2014/main" id="{3F15E155-3B94-3A45-5294-13972D01836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pic>
        <p:nvPicPr>
          <p:cNvPr id="14" name="Graphic 13" descr="Single gear with solid fill">
            <a:extLst>
              <a:ext uri="{FF2B5EF4-FFF2-40B4-BE49-F238E27FC236}">
                <a16:creationId xmlns:a16="http://schemas.microsoft.com/office/drawing/2014/main" id="{CAA78DEC-9058-DE8B-6924-22B0F5F16B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350619">
            <a:off x="3193713" y="774493"/>
            <a:ext cx="6069673" cy="6069673"/>
          </a:xfrm>
          <a:prstGeom prst="rect">
            <a:avLst/>
          </a:prstGeom>
        </p:spPr>
      </p:pic>
      <p:sp>
        <p:nvSpPr>
          <p:cNvPr id="1042" name="Google Shape;1042;p51"/>
          <p:cNvSpPr txBox="1">
            <a:spLocks noGrp="1"/>
          </p:cNvSpPr>
          <p:nvPr>
            <p:ph type="title"/>
          </p:nvPr>
        </p:nvSpPr>
        <p:spPr>
          <a:xfrm>
            <a:off x="458323" y="120516"/>
            <a:ext cx="11353800"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s-ES_tradnl" sz="2400"/>
              <a:t> ¿Qué hay que tener en cuenta durante la implementación del plan de caso?</a:t>
            </a:r>
          </a:p>
        </p:txBody>
      </p:sp>
      <p:pic>
        <p:nvPicPr>
          <p:cNvPr id="2" name="Graphic 1" descr="Single gear with solid fill">
            <a:extLst>
              <a:ext uri="{FF2B5EF4-FFF2-40B4-BE49-F238E27FC236}">
                <a16:creationId xmlns:a16="http://schemas.microsoft.com/office/drawing/2014/main" id="{2D7FCB30-13EF-054D-D53B-7F49B6FA36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50619">
            <a:off x="4114153" y="1727493"/>
            <a:ext cx="4163675" cy="4163675"/>
          </a:xfrm>
          <a:prstGeom prst="rect">
            <a:avLst/>
          </a:prstGeom>
        </p:spPr>
      </p:pic>
      <p:sp>
        <p:nvSpPr>
          <p:cNvPr id="4" name="TextBox 3">
            <a:extLst>
              <a:ext uri="{FF2B5EF4-FFF2-40B4-BE49-F238E27FC236}">
                <a16:creationId xmlns:a16="http://schemas.microsoft.com/office/drawing/2014/main" id="{D14E74AE-F234-B046-EF28-617EA85E1D12}"/>
              </a:ext>
            </a:extLst>
          </p:cNvPr>
          <p:cNvSpPr txBox="1"/>
          <p:nvPr/>
        </p:nvSpPr>
        <p:spPr>
          <a:xfrm>
            <a:off x="1631002" y="1502236"/>
            <a:ext cx="2982949" cy="646331"/>
          </a:xfrm>
          <a:prstGeom prst="rect">
            <a:avLst/>
          </a:prstGeom>
          <a:noFill/>
        </p:spPr>
        <p:txBody>
          <a:bodyPr wrap="square">
            <a:spAutoFit/>
          </a:bodyPr>
          <a:lstStyle/>
          <a:p>
            <a:pPr marL="0" marR="0" lvl="0" indent="0" algn="r" rtl="0">
              <a:spcBef>
                <a:spcPts val="0"/>
              </a:spcBef>
              <a:spcAft>
                <a:spcPts val="0"/>
              </a:spcAft>
              <a:buNone/>
            </a:pPr>
            <a:r>
              <a:rPr lang="es-ES_tradnl" sz="1800">
                <a:solidFill>
                  <a:schemeClr val="dk1"/>
                </a:solidFill>
                <a:latin typeface="+mn-lt"/>
                <a:ea typeface="Calibri"/>
                <a:cs typeface="Calibri"/>
                <a:sym typeface="Calibri"/>
              </a:rPr>
              <a:t>Calidad y sostenibilidad de la modalidad de acogida </a:t>
            </a:r>
            <a:endParaRPr lang="es-ES_tradnl" sz="1800">
              <a:latin typeface="+mn-lt"/>
            </a:endParaRPr>
          </a:p>
        </p:txBody>
      </p:sp>
      <p:sp>
        <p:nvSpPr>
          <p:cNvPr id="6" name="TextBox 5">
            <a:extLst>
              <a:ext uri="{FF2B5EF4-FFF2-40B4-BE49-F238E27FC236}">
                <a16:creationId xmlns:a16="http://schemas.microsoft.com/office/drawing/2014/main" id="{9D8CED5A-A001-11E5-E8AF-35415B794C48}"/>
              </a:ext>
            </a:extLst>
          </p:cNvPr>
          <p:cNvSpPr txBox="1"/>
          <p:nvPr/>
        </p:nvSpPr>
        <p:spPr>
          <a:xfrm>
            <a:off x="855293" y="4933434"/>
            <a:ext cx="3758658" cy="923330"/>
          </a:xfrm>
          <a:prstGeom prst="rect">
            <a:avLst/>
          </a:prstGeom>
          <a:noFill/>
        </p:spPr>
        <p:txBody>
          <a:bodyPr wrap="square">
            <a:spAutoFit/>
          </a:bodyPr>
          <a:lstStyle/>
          <a:p>
            <a:pPr marL="0" marR="0" lvl="0" indent="0" algn="r" rtl="0">
              <a:spcBef>
                <a:spcPts val="0"/>
              </a:spcBef>
              <a:spcAft>
                <a:spcPts val="0"/>
              </a:spcAft>
              <a:buNone/>
            </a:pPr>
            <a:r>
              <a:rPr lang="es-ES_tradnl" sz="1800">
                <a:solidFill>
                  <a:schemeClr val="dk1"/>
                </a:solidFill>
                <a:latin typeface="+mn-lt"/>
                <a:ea typeface="Calibri"/>
                <a:cs typeface="Calibri"/>
                <a:sym typeface="Calibri"/>
              </a:rPr>
              <a:t>Remisión y seguimiento con organismos de búsqueda, incluido el CICR</a:t>
            </a:r>
            <a:endParaRPr lang="es-ES_tradnl" sz="1800">
              <a:latin typeface="+mn-lt"/>
            </a:endParaRPr>
          </a:p>
        </p:txBody>
      </p:sp>
      <p:sp>
        <p:nvSpPr>
          <p:cNvPr id="8" name="TextBox 7">
            <a:extLst>
              <a:ext uri="{FF2B5EF4-FFF2-40B4-BE49-F238E27FC236}">
                <a16:creationId xmlns:a16="http://schemas.microsoft.com/office/drawing/2014/main" id="{379F09B3-C9C6-06F3-5E29-6657138A4352}"/>
              </a:ext>
            </a:extLst>
          </p:cNvPr>
          <p:cNvSpPr txBox="1"/>
          <p:nvPr/>
        </p:nvSpPr>
        <p:spPr>
          <a:xfrm>
            <a:off x="7705051" y="1781808"/>
            <a:ext cx="3525978" cy="1200329"/>
          </a:xfrm>
          <a:prstGeom prst="rect">
            <a:avLst/>
          </a:prstGeom>
          <a:noFill/>
        </p:spPr>
        <p:txBody>
          <a:bodyPr wrap="square">
            <a:spAutoFit/>
          </a:bodyPr>
          <a:lstStyle/>
          <a:p>
            <a:pPr marL="0" marR="0" lvl="0" indent="0" rtl="0">
              <a:spcBef>
                <a:spcPts val="0"/>
              </a:spcBef>
              <a:spcAft>
                <a:spcPts val="0"/>
              </a:spcAft>
              <a:buNone/>
            </a:pPr>
            <a:r>
              <a:rPr lang="es-ES_tradnl" sz="1800" dirty="0">
                <a:solidFill>
                  <a:schemeClr val="dk1"/>
                </a:solidFill>
                <a:latin typeface="+mn-lt"/>
                <a:ea typeface="Calibri"/>
                <a:cs typeface="Calibri"/>
                <a:sym typeface="Calibri"/>
              </a:rPr>
              <a:t>Que las actividades de búsqueda/rastreo se lleven a cabo según lo establecido en el plan de caso</a:t>
            </a:r>
          </a:p>
        </p:txBody>
      </p:sp>
      <p:sp>
        <p:nvSpPr>
          <p:cNvPr id="9" name="TextBox 8">
            <a:extLst>
              <a:ext uri="{FF2B5EF4-FFF2-40B4-BE49-F238E27FC236}">
                <a16:creationId xmlns:a16="http://schemas.microsoft.com/office/drawing/2014/main" id="{261645BA-1A98-7412-BD07-85EA2EEF49FC}"/>
              </a:ext>
            </a:extLst>
          </p:cNvPr>
          <p:cNvSpPr txBox="1"/>
          <p:nvPr/>
        </p:nvSpPr>
        <p:spPr>
          <a:xfrm>
            <a:off x="8376883" y="3176815"/>
            <a:ext cx="3348875" cy="1477328"/>
          </a:xfrm>
          <a:prstGeom prst="rect">
            <a:avLst/>
          </a:prstGeom>
          <a:noFill/>
        </p:spPr>
        <p:txBody>
          <a:bodyPr wrap="square">
            <a:spAutoFit/>
          </a:bodyPr>
          <a:lstStyle/>
          <a:p>
            <a:pPr marL="0" marR="0" lvl="0" indent="0" rtl="0">
              <a:spcBef>
                <a:spcPts val="0"/>
              </a:spcBef>
              <a:spcAft>
                <a:spcPts val="0"/>
              </a:spcAft>
              <a:buNone/>
            </a:pPr>
            <a:r>
              <a:rPr lang="es-ES_tradnl" sz="1800" dirty="0">
                <a:solidFill>
                  <a:schemeClr val="dk1"/>
                </a:solidFill>
                <a:latin typeface="+mn-lt"/>
                <a:ea typeface="Calibri"/>
                <a:cs typeface="Calibri"/>
                <a:sym typeface="Calibri"/>
              </a:rPr>
              <a:t>Informar de forma periódica al menor (y a la familia de acogida) sobre las actividades de búsqueda y los resultados (negativos y positivos)</a:t>
            </a:r>
          </a:p>
        </p:txBody>
      </p:sp>
      <p:sp>
        <p:nvSpPr>
          <p:cNvPr id="10" name="TextBox 9">
            <a:extLst>
              <a:ext uri="{FF2B5EF4-FFF2-40B4-BE49-F238E27FC236}">
                <a16:creationId xmlns:a16="http://schemas.microsoft.com/office/drawing/2014/main" id="{48F5E442-D891-E9F9-D3A3-43449A02275C}"/>
              </a:ext>
            </a:extLst>
          </p:cNvPr>
          <p:cNvSpPr txBox="1"/>
          <p:nvPr/>
        </p:nvSpPr>
        <p:spPr>
          <a:xfrm>
            <a:off x="509985" y="2634572"/>
            <a:ext cx="3463644" cy="923330"/>
          </a:xfrm>
          <a:prstGeom prst="rect">
            <a:avLst/>
          </a:prstGeom>
          <a:noFill/>
        </p:spPr>
        <p:txBody>
          <a:bodyPr wrap="square">
            <a:spAutoFit/>
          </a:bodyPr>
          <a:lstStyle/>
          <a:p>
            <a:pPr marL="0" marR="0" lvl="0" indent="0" algn="r" rtl="0">
              <a:spcBef>
                <a:spcPts val="0"/>
              </a:spcBef>
              <a:spcAft>
                <a:spcPts val="0"/>
              </a:spcAft>
              <a:buNone/>
            </a:pPr>
            <a:r>
              <a:rPr lang="es-ES_tradnl" sz="1800" dirty="0">
                <a:solidFill>
                  <a:schemeClr val="dk1"/>
                </a:solidFill>
                <a:latin typeface="+mn-lt"/>
                <a:ea typeface="Calibri"/>
                <a:cs typeface="Calibri"/>
                <a:sym typeface="Calibri"/>
              </a:rPr>
              <a:t>Apoyo psicosocial, sobre todo si el rastreo o búsqueda de los familiares no da resultados</a:t>
            </a:r>
          </a:p>
        </p:txBody>
      </p:sp>
      <p:sp>
        <p:nvSpPr>
          <p:cNvPr id="11" name="TextBox 10">
            <a:extLst>
              <a:ext uri="{FF2B5EF4-FFF2-40B4-BE49-F238E27FC236}">
                <a16:creationId xmlns:a16="http://schemas.microsoft.com/office/drawing/2014/main" id="{E0B38700-3FF4-68AA-330D-381FB47A5394}"/>
              </a:ext>
            </a:extLst>
          </p:cNvPr>
          <p:cNvSpPr txBox="1"/>
          <p:nvPr/>
        </p:nvSpPr>
        <p:spPr>
          <a:xfrm>
            <a:off x="596275" y="3728850"/>
            <a:ext cx="3463643" cy="923330"/>
          </a:xfrm>
          <a:prstGeom prst="rect">
            <a:avLst/>
          </a:prstGeom>
          <a:noFill/>
        </p:spPr>
        <p:txBody>
          <a:bodyPr wrap="square">
            <a:spAutoFit/>
          </a:bodyPr>
          <a:lstStyle/>
          <a:p>
            <a:pPr marL="0" marR="0" lvl="0" indent="0" algn="r" rtl="0">
              <a:spcBef>
                <a:spcPts val="0"/>
              </a:spcBef>
              <a:spcAft>
                <a:spcPts val="0"/>
              </a:spcAft>
              <a:buNone/>
            </a:pPr>
            <a:r>
              <a:rPr lang="es-ES_tradnl" sz="1800" dirty="0">
                <a:solidFill>
                  <a:schemeClr val="dk1"/>
                </a:solidFill>
                <a:latin typeface="+mn-lt"/>
                <a:ea typeface="Calibri"/>
                <a:cs typeface="Calibri"/>
                <a:sym typeface="Calibri"/>
              </a:rPr>
              <a:t>Recopilación y actualización de información de rastreo adicional de forma periódica</a:t>
            </a:r>
          </a:p>
        </p:txBody>
      </p:sp>
      <p:sp>
        <p:nvSpPr>
          <p:cNvPr id="13" name="TextBox 12">
            <a:extLst>
              <a:ext uri="{FF2B5EF4-FFF2-40B4-BE49-F238E27FC236}">
                <a16:creationId xmlns:a16="http://schemas.microsoft.com/office/drawing/2014/main" id="{7B83027F-C58D-3309-0A1E-29D94EA83457}"/>
              </a:ext>
            </a:extLst>
          </p:cNvPr>
          <p:cNvSpPr txBox="1"/>
          <p:nvPr/>
        </p:nvSpPr>
        <p:spPr>
          <a:xfrm>
            <a:off x="8376883" y="5088254"/>
            <a:ext cx="3004017" cy="646331"/>
          </a:xfrm>
          <a:prstGeom prst="rect">
            <a:avLst/>
          </a:prstGeom>
          <a:noFill/>
        </p:spPr>
        <p:txBody>
          <a:bodyPr wrap="square">
            <a:spAutoFit/>
          </a:bodyPr>
          <a:lstStyle/>
          <a:p>
            <a:pPr marL="0" marR="0" lvl="0" indent="0" rtl="0">
              <a:spcBef>
                <a:spcPts val="0"/>
              </a:spcBef>
              <a:spcAft>
                <a:spcPts val="0"/>
              </a:spcAft>
              <a:buNone/>
            </a:pPr>
            <a:r>
              <a:rPr lang="es-ES_tradnl" sz="1800">
                <a:solidFill>
                  <a:schemeClr val="dk1"/>
                </a:solidFill>
                <a:latin typeface="+mn-lt"/>
                <a:ea typeface="Calibri"/>
                <a:cs typeface="Calibri"/>
                <a:sym typeface="Calibri"/>
              </a:rPr>
              <a:t>Seguridad y bienestar del menor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52"/>
          <p:cNvSpPr txBox="1">
            <a:spLocks noGrp="1"/>
          </p:cNvSpPr>
          <p:nvPr>
            <p:ph type="title"/>
          </p:nvPr>
        </p:nvSpPr>
        <p:spPr>
          <a:xfrm>
            <a:off x="419100" y="120516"/>
            <a:ext cx="113538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00000"/>
              <a:buFont typeface="Arial"/>
              <a:buNone/>
            </a:pPr>
            <a:r>
              <a:rPr lang="es-ES_tradnl" dirty="0"/>
              <a:t>Aspectos en la supervisión de modalidades de cuidado/acogida alternativas</a:t>
            </a:r>
          </a:p>
        </p:txBody>
      </p:sp>
      <p:grpSp>
        <p:nvGrpSpPr>
          <p:cNvPr id="23" name="Group 22">
            <a:extLst>
              <a:ext uri="{FF2B5EF4-FFF2-40B4-BE49-F238E27FC236}">
                <a16:creationId xmlns:a16="http://schemas.microsoft.com/office/drawing/2014/main" id="{0600BA3E-79AC-C6D1-7B85-B6E8EF2FCEB4}"/>
              </a:ext>
            </a:extLst>
          </p:cNvPr>
          <p:cNvGrpSpPr/>
          <p:nvPr/>
        </p:nvGrpSpPr>
        <p:grpSpPr>
          <a:xfrm>
            <a:off x="2908300" y="1498872"/>
            <a:ext cx="2692400" cy="2050068"/>
            <a:chOff x="596900" y="1397000"/>
            <a:chExt cx="2692400" cy="2050068"/>
          </a:xfrm>
        </p:grpSpPr>
        <p:sp>
          <p:nvSpPr>
            <p:cNvPr id="18" name="Oval 17">
              <a:extLst>
                <a:ext uri="{FF2B5EF4-FFF2-40B4-BE49-F238E27FC236}">
                  <a16:creationId xmlns:a16="http://schemas.microsoft.com/office/drawing/2014/main" id="{C4A55355-FE64-1789-EC14-C83DD6975F44}"/>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FF377920-71E0-53C6-5909-97AAE1EF1D93}"/>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Oval 19">
              <a:extLst>
                <a:ext uri="{FF2B5EF4-FFF2-40B4-BE49-F238E27FC236}">
                  <a16:creationId xmlns:a16="http://schemas.microsoft.com/office/drawing/2014/main" id="{15CADDFA-E3DA-0913-F64D-3CE6F8E491F5}"/>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5DFF1E69-BECD-7AE2-7EF1-BA9A372A68E9}"/>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0D23C05E-9C4E-2436-B267-E8D29590D6C9}"/>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5" name="TextBox 24">
            <a:extLst>
              <a:ext uri="{FF2B5EF4-FFF2-40B4-BE49-F238E27FC236}">
                <a16:creationId xmlns:a16="http://schemas.microsoft.com/office/drawing/2014/main" id="{A19B97C9-C944-EAF2-E7C8-EB564ADE6605}"/>
              </a:ext>
            </a:extLst>
          </p:cNvPr>
          <p:cNvSpPr txBox="1"/>
          <p:nvPr/>
        </p:nvSpPr>
        <p:spPr>
          <a:xfrm>
            <a:off x="3296603" y="2032154"/>
            <a:ext cx="1891985" cy="1200329"/>
          </a:xfrm>
          <a:prstGeom prst="rect">
            <a:avLst/>
          </a:prstGeom>
          <a:noFill/>
        </p:spPr>
        <p:txBody>
          <a:bodyPr wrap="square">
            <a:spAutoFit/>
          </a:bodyPr>
          <a:lstStyle/>
          <a:p>
            <a:pPr marL="0" marR="0" lvl="0" indent="0" algn="ctr" rtl="0">
              <a:spcBef>
                <a:spcPts val="0"/>
              </a:spcBef>
              <a:spcAft>
                <a:spcPts val="0"/>
              </a:spcAft>
              <a:buNone/>
            </a:pPr>
            <a:r>
              <a:rPr lang="es-ES_tradnl" sz="1800" dirty="0">
                <a:solidFill>
                  <a:schemeClr val="dk1"/>
                </a:solidFill>
                <a:latin typeface="+mn-lt"/>
                <a:ea typeface="Helvetica Neue"/>
                <a:cs typeface="Helvetica Neue"/>
                <a:sym typeface="Helvetica Neue"/>
              </a:rPr>
              <a:t>¿Qué hay que tener en cuenta en las visitas de seguimiento?</a:t>
            </a:r>
          </a:p>
        </p:txBody>
      </p:sp>
      <p:grpSp>
        <p:nvGrpSpPr>
          <p:cNvPr id="26" name="Group 25">
            <a:extLst>
              <a:ext uri="{FF2B5EF4-FFF2-40B4-BE49-F238E27FC236}">
                <a16:creationId xmlns:a16="http://schemas.microsoft.com/office/drawing/2014/main" id="{C50A3D4B-4CF6-68E5-FB0D-EDBB4E4C6089}"/>
              </a:ext>
            </a:extLst>
          </p:cNvPr>
          <p:cNvGrpSpPr/>
          <p:nvPr/>
        </p:nvGrpSpPr>
        <p:grpSpPr>
          <a:xfrm>
            <a:off x="1268095" y="3809747"/>
            <a:ext cx="2692400" cy="2050068"/>
            <a:chOff x="596900" y="1397000"/>
            <a:chExt cx="2692400" cy="2050068"/>
          </a:xfrm>
        </p:grpSpPr>
        <p:sp>
          <p:nvSpPr>
            <p:cNvPr id="27" name="Oval 26">
              <a:extLst>
                <a:ext uri="{FF2B5EF4-FFF2-40B4-BE49-F238E27FC236}">
                  <a16:creationId xmlns:a16="http://schemas.microsoft.com/office/drawing/2014/main" id="{F10EBFFD-3E94-C7B7-41A1-AF9E8ABD0AC0}"/>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Oval 27">
              <a:extLst>
                <a:ext uri="{FF2B5EF4-FFF2-40B4-BE49-F238E27FC236}">
                  <a16:creationId xmlns:a16="http://schemas.microsoft.com/office/drawing/2014/main" id="{E6D29B81-FDFD-944A-2695-A1FC484F26BD}"/>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71259F85-B63F-974F-FCDE-1A0EB1CF6FB9}"/>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A82D46B4-223C-FEC6-E878-F3D8C0170117}"/>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D1F48800-6599-D03D-70BC-74BE240C29B2}"/>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2" name="TextBox 31">
            <a:extLst>
              <a:ext uri="{FF2B5EF4-FFF2-40B4-BE49-F238E27FC236}">
                <a16:creationId xmlns:a16="http://schemas.microsoft.com/office/drawing/2014/main" id="{1E8C5F1D-3C83-D114-95CE-B748536D48BD}"/>
              </a:ext>
            </a:extLst>
          </p:cNvPr>
          <p:cNvSpPr txBox="1"/>
          <p:nvPr/>
        </p:nvSpPr>
        <p:spPr>
          <a:xfrm>
            <a:off x="1385570" y="4343723"/>
            <a:ext cx="2457450" cy="923330"/>
          </a:xfrm>
          <a:prstGeom prst="rect">
            <a:avLst/>
          </a:prstGeom>
          <a:noFill/>
        </p:spPr>
        <p:txBody>
          <a:bodyPr wrap="square">
            <a:spAutoFit/>
          </a:bodyPr>
          <a:lstStyle/>
          <a:p>
            <a:pPr marL="0" marR="0" lvl="0" indent="0" algn="ctr" rtl="0">
              <a:spcBef>
                <a:spcPts val="0"/>
              </a:spcBef>
              <a:spcAft>
                <a:spcPts val="0"/>
              </a:spcAft>
              <a:buNone/>
            </a:pPr>
            <a:r>
              <a:rPr lang="es-ES_tradnl" sz="1800">
                <a:sym typeface="Helvetica Neue"/>
              </a:rPr>
              <a:t>¿Quién debe participar en la supervisión?</a:t>
            </a:r>
          </a:p>
        </p:txBody>
      </p:sp>
      <p:grpSp>
        <p:nvGrpSpPr>
          <p:cNvPr id="33" name="Group 32">
            <a:extLst>
              <a:ext uri="{FF2B5EF4-FFF2-40B4-BE49-F238E27FC236}">
                <a16:creationId xmlns:a16="http://schemas.microsoft.com/office/drawing/2014/main" id="{0DF3045C-ADAA-08BC-ECE6-04F7CE84941C}"/>
              </a:ext>
            </a:extLst>
          </p:cNvPr>
          <p:cNvGrpSpPr/>
          <p:nvPr/>
        </p:nvGrpSpPr>
        <p:grpSpPr>
          <a:xfrm>
            <a:off x="6667500" y="1467832"/>
            <a:ext cx="2692400" cy="2050068"/>
            <a:chOff x="596900" y="1397000"/>
            <a:chExt cx="2692400" cy="2050068"/>
          </a:xfrm>
        </p:grpSpPr>
        <p:sp>
          <p:nvSpPr>
            <p:cNvPr id="34" name="Oval 33">
              <a:extLst>
                <a:ext uri="{FF2B5EF4-FFF2-40B4-BE49-F238E27FC236}">
                  <a16:creationId xmlns:a16="http://schemas.microsoft.com/office/drawing/2014/main" id="{5101B63C-E370-AD44-ED06-5C1DE11E81CD}"/>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AE3BE954-750E-D0EB-E76F-EC38162AB266}"/>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Oval 35">
              <a:extLst>
                <a:ext uri="{FF2B5EF4-FFF2-40B4-BE49-F238E27FC236}">
                  <a16:creationId xmlns:a16="http://schemas.microsoft.com/office/drawing/2014/main" id="{0B43A1B6-DC04-3E6F-7FAA-E412CE37197D}"/>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FE537AC1-3B07-9281-8069-57AD23317147}"/>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10EE7E11-39DC-6196-C29E-B863FDF65A06}"/>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9" name="TextBox 38">
            <a:extLst>
              <a:ext uri="{FF2B5EF4-FFF2-40B4-BE49-F238E27FC236}">
                <a16:creationId xmlns:a16="http://schemas.microsoft.com/office/drawing/2014/main" id="{E0669289-288D-255F-F343-A0EA5AC84195}"/>
              </a:ext>
            </a:extLst>
          </p:cNvPr>
          <p:cNvSpPr txBox="1"/>
          <p:nvPr/>
        </p:nvSpPr>
        <p:spPr>
          <a:xfrm>
            <a:off x="7015481" y="1967403"/>
            <a:ext cx="2098037" cy="1200329"/>
          </a:xfrm>
          <a:prstGeom prst="rect">
            <a:avLst/>
          </a:prstGeom>
          <a:noFill/>
        </p:spPr>
        <p:txBody>
          <a:bodyPr wrap="square">
            <a:spAutoFit/>
          </a:bodyPr>
          <a:lstStyle/>
          <a:p>
            <a:pPr marL="0" marR="0" lvl="0" indent="0" algn="ctr" rtl="0">
              <a:spcBef>
                <a:spcPts val="0"/>
              </a:spcBef>
              <a:spcAft>
                <a:spcPts val="0"/>
              </a:spcAft>
              <a:buNone/>
            </a:pPr>
            <a:r>
              <a:rPr lang="es-ES_tradnl" sz="1800" dirty="0">
                <a:solidFill>
                  <a:schemeClr val="dk1"/>
                </a:solidFill>
                <a:latin typeface="+mn-lt"/>
                <a:ea typeface="Helvetica Neue"/>
                <a:cs typeface="Helvetica Neue"/>
                <a:sym typeface="Helvetica Neue"/>
              </a:rPr>
              <a:t>¿Cuál es el objetivo de las visitas de seguimiento?</a:t>
            </a:r>
          </a:p>
        </p:txBody>
      </p:sp>
      <p:grpSp>
        <p:nvGrpSpPr>
          <p:cNvPr id="40" name="Group 39">
            <a:extLst>
              <a:ext uri="{FF2B5EF4-FFF2-40B4-BE49-F238E27FC236}">
                <a16:creationId xmlns:a16="http://schemas.microsoft.com/office/drawing/2014/main" id="{2C45257C-0CCF-416C-E655-30775DB726C9}"/>
              </a:ext>
            </a:extLst>
          </p:cNvPr>
          <p:cNvGrpSpPr/>
          <p:nvPr/>
        </p:nvGrpSpPr>
        <p:grpSpPr>
          <a:xfrm>
            <a:off x="8273412" y="3844435"/>
            <a:ext cx="2692400" cy="2050068"/>
            <a:chOff x="596900" y="1397000"/>
            <a:chExt cx="2692400" cy="2050068"/>
          </a:xfrm>
        </p:grpSpPr>
        <p:sp>
          <p:nvSpPr>
            <p:cNvPr id="41" name="Oval 40">
              <a:extLst>
                <a:ext uri="{FF2B5EF4-FFF2-40B4-BE49-F238E27FC236}">
                  <a16:creationId xmlns:a16="http://schemas.microsoft.com/office/drawing/2014/main" id="{065BF71E-CB6F-2EB9-D3C8-968A08642FD1}"/>
                </a:ext>
              </a:extLst>
            </p:cNvPr>
            <p:cNvSpPr/>
            <p:nvPr/>
          </p:nvSpPr>
          <p:spPr>
            <a:xfrm>
              <a:off x="7239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Oval 41">
              <a:extLst>
                <a:ext uri="{FF2B5EF4-FFF2-40B4-BE49-F238E27FC236}">
                  <a16:creationId xmlns:a16="http://schemas.microsoft.com/office/drawing/2014/main" id="{D54BB246-867E-BE4C-E1A3-F632EBACE03F}"/>
                </a:ext>
              </a:extLst>
            </p:cNvPr>
            <p:cNvSpPr/>
            <p:nvPr/>
          </p:nvSpPr>
          <p:spPr>
            <a:xfrm>
              <a:off x="1282700" y="2050068"/>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Oval 42">
              <a:extLst>
                <a:ext uri="{FF2B5EF4-FFF2-40B4-BE49-F238E27FC236}">
                  <a16:creationId xmlns:a16="http://schemas.microsoft.com/office/drawing/2014/main" id="{A8A1601D-4686-2EF0-5CFE-4AF235445729}"/>
                </a:ext>
              </a:extLst>
            </p:cNvPr>
            <p:cNvSpPr/>
            <p:nvPr/>
          </p:nvSpPr>
          <p:spPr>
            <a:xfrm>
              <a:off x="1790700" y="1397000"/>
              <a:ext cx="1397000" cy="1397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Oval 43">
              <a:extLst>
                <a:ext uri="{FF2B5EF4-FFF2-40B4-BE49-F238E27FC236}">
                  <a16:creationId xmlns:a16="http://schemas.microsoft.com/office/drawing/2014/main" id="{62B56A5F-C6D3-2DC9-F00C-9123370E0C7A}"/>
                </a:ext>
              </a:extLst>
            </p:cNvPr>
            <p:cNvSpPr/>
            <p:nvPr/>
          </p:nvSpPr>
          <p:spPr>
            <a:xfrm>
              <a:off x="2400300" y="2231534"/>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Oval 44">
              <a:extLst>
                <a:ext uri="{FF2B5EF4-FFF2-40B4-BE49-F238E27FC236}">
                  <a16:creationId xmlns:a16="http://schemas.microsoft.com/office/drawing/2014/main" id="{A1D6C552-09A1-7AAF-5CD7-911C43F62D8C}"/>
                </a:ext>
              </a:extLst>
            </p:cNvPr>
            <p:cNvSpPr/>
            <p:nvPr/>
          </p:nvSpPr>
          <p:spPr>
            <a:xfrm>
              <a:off x="596900" y="2295873"/>
              <a:ext cx="889000" cy="889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6" name="TextBox 45">
            <a:extLst>
              <a:ext uri="{FF2B5EF4-FFF2-40B4-BE49-F238E27FC236}">
                <a16:creationId xmlns:a16="http://schemas.microsoft.com/office/drawing/2014/main" id="{ECBF293B-CCC7-290C-6951-FECBF243A001}"/>
              </a:ext>
            </a:extLst>
          </p:cNvPr>
          <p:cNvSpPr txBox="1"/>
          <p:nvPr/>
        </p:nvSpPr>
        <p:spPr>
          <a:xfrm>
            <a:off x="8390887" y="4497503"/>
            <a:ext cx="2457450" cy="923330"/>
          </a:xfrm>
          <a:prstGeom prst="rect">
            <a:avLst/>
          </a:prstGeom>
          <a:noFill/>
        </p:spPr>
        <p:txBody>
          <a:bodyPr wrap="square">
            <a:spAutoFit/>
          </a:bodyPr>
          <a:lstStyle/>
          <a:p>
            <a:pPr marL="0" marR="0" lvl="0" indent="0" algn="ctr" rtl="0">
              <a:spcBef>
                <a:spcPts val="0"/>
              </a:spcBef>
              <a:spcAft>
                <a:spcPts val="0"/>
              </a:spcAft>
              <a:buNone/>
            </a:pPr>
            <a:r>
              <a:rPr lang="es-ES_tradnl" sz="1800" dirty="0">
                <a:solidFill>
                  <a:schemeClr val="dk1"/>
                </a:solidFill>
                <a:latin typeface="+mn-lt"/>
                <a:ea typeface="Helvetica Neue"/>
                <a:cs typeface="Helvetica Neue"/>
                <a:sym typeface="Helvetica Neue"/>
              </a:rPr>
              <a:t>¿Cómo llevar a cabo las visitas de seguimiento?</a:t>
            </a:r>
          </a:p>
        </p:txBody>
      </p:sp>
      <p:grpSp>
        <p:nvGrpSpPr>
          <p:cNvPr id="47" name="Group 46">
            <a:extLst>
              <a:ext uri="{FF2B5EF4-FFF2-40B4-BE49-F238E27FC236}">
                <a16:creationId xmlns:a16="http://schemas.microsoft.com/office/drawing/2014/main" id="{390FB366-DBE4-D088-0265-EFE423E8127B}"/>
              </a:ext>
            </a:extLst>
          </p:cNvPr>
          <p:cNvGrpSpPr/>
          <p:nvPr/>
        </p:nvGrpSpPr>
        <p:grpSpPr>
          <a:xfrm>
            <a:off x="5097355" y="3689615"/>
            <a:ext cx="1570145" cy="2107386"/>
            <a:chOff x="5438539" y="7646118"/>
            <a:chExt cx="814830" cy="1093633"/>
          </a:xfrm>
          <a:solidFill>
            <a:schemeClr val="accent2">
              <a:lumMod val="75000"/>
            </a:schemeClr>
          </a:solidFill>
        </p:grpSpPr>
        <p:sp>
          <p:nvSpPr>
            <p:cNvPr id="48" name="Round Same Side Corner Rectangle 21">
              <a:extLst>
                <a:ext uri="{FF2B5EF4-FFF2-40B4-BE49-F238E27FC236}">
                  <a16:creationId xmlns:a16="http://schemas.microsoft.com/office/drawing/2014/main" id="{61ACFFC6-5899-C42D-EFD3-596C0B58B494}"/>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Oval 48">
              <a:extLst>
                <a:ext uri="{FF2B5EF4-FFF2-40B4-BE49-F238E27FC236}">
                  <a16:creationId xmlns:a16="http://schemas.microsoft.com/office/drawing/2014/main" id="{B0C835A3-01A7-FC76-D97D-30F210DCB454}"/>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ound Same Side Corner Rectangle 23">
              <a:extLst>
                <a:ext uri="{FF2B5EF4-FFF2-40B4-BE49-F238E27FC236}">
                  <a16:creationId xmlns:a16="http://schemas.microsoft.com/office/drawing/2014/main" id="{3FA46753-1546-235E-47EB-06A9D6D4A82F}"/>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Oval 50">
              <a:extLst>
                <a:ext uri="{FF2B5EF4-FFF2-40B4-BE49-F238E27FC236}">
                  <a16:creationId xmlns:a16="http://schemas.microsoft.com/office/drawing/2014/main" id="{7B2831D3-255D-F6EB-FE06-7E1B84FCCF00}"/>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Round Same Side Corner Rectangle 25">
              <a:extLst>
                <a:ext uri="{FF2B5EF4-FFF2-40B4-BE49-F238E27FC236}">
                  <a16:creationId xmlns:a16="http://schemas.microsoft.com/office/drawing/2014/main" id="{32A00136-E1A0-3E84-1744-A46F9B07CD98}"/>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Round Same Side Corner Rectangle 26">
              <a:extLst>
                <a:ext uri="{FF2B5EF4-FFF2-40B4-BE49-F238E27FC236}">
                  <a16:creationId xmlns:a16="http://schemas.microsoft.com/office/drawing/2014/main" id="{FAEF6B84-D8F5-7523-A1BE-3F76463A0B64}"/>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4" name="Oval 53">
            <a:extLst>
              <a:ext uri="{FF2B5EF4-FFF2-40B4-BE49-F238E27FC236}">
                <a16:creationId xmlns:a16="http://schemas.microsoft.com/office/drawing/2014/main" id="{0F6BAFDE-7559-4261-2548-4B416CEB148D}"/>
              </a:ext>
            </a:extLst>
          </p:cNvPr>
          <p:cNvSpPr/>
          <p:nvPr/>
        </p:nvSpPr>
        <p:spPr>
          <a:xfrm>
            <a:off x="4938754" y="3412906"/>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Oval 54">
            <a:extLst>
              <a:ext uri="{FF2B5EF4-FFF2-40B4-BE49-F238E27FC236}">
                <a16:creationId xmlns:a16="http://schemas.microsoft.com/office/drawing/2014/main" id="{1E305C17-A441-E288-58A9-89A4EB9CD3C5}"/>
              </a:ext>
            </a:extLst>
          </p:cNvPr>
          <p:cNvSpPr/>
          <p:nvPr/>
        </p:nvSpPr>
        <p:spPr>
          <a:xfrm>
            <a:off x="3985895" y="4371014"/>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Oval 55">
            <a:extLst>
              <a:ext uri="{FF2B5EF4-FFF2-40B4-BE49-F238E27FC236}">
                <a16:creationId xmlns:a16="http://schemas.microsoft.com/office/drawing/2014/main" id="{EAD7C1F6-12E4-3219-2520-B76C4FEF1F42}"/>
              </a:ext>
            </a:extLst>
          </p:cNvPr>
          <p:cNvSpPr/>
          <p:nvPr/>
        </p:nvSpPr>
        <p:spPr>
          <a:xfrm>
            <a:off x="7343495" y="3482841"/>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Oval 56">
            <a:extLst>
              <a:ext uri="{FF2B5EF4-FFF2-40B4-BE49-F238E27FC236}">
                <a16:creationId xmlns:a16="http://schemas.microsoft.com/office/drawing/2014/main" id="{1E0118CC-3C43-0685-240D-F89E4B52ED41}"/>
              </a:ext>
            </a:extLst>
          </p:cNvPr>
          <p:cNvSpPr/>
          <p:nvPr/>
        </p:nvSpPr>
        <p:spPr>
          <a:xfrm>
            <a:off x="7749970" y="4581942"/>
            <a:ext cx="377112" cy="37711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Oval 57">
            <a:extLst>
              <a:ext uri="{FF2B5EF4-FFF2-40B4-BE49-F238E27FC236}">
                <a16:creationId xmlns:a16="http://schemas.microsoft.com/office/drawing/2014/main" id="{0C279BF3-62A9-BA6E-7B04-B84F943B7B73}"/>
              </a:ext>
            </a:extLst>
          </p:cNvPr>
          <p:cNvSpPr/>
          <p:nvPr/>
        </p:nvSpPr>
        <p:spPr>
          <a:xfrm>
            <a:off x="7154939" y="3818021"/>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Oval 58">
            <a:extLst>
              <a:ext uri="{FF2B5EF4-FFF2-40B4-BE49-F238E27FC236}">
                <a16:creationId xmlns:a16="http://schemas.microsoft.com/office/drawing/2014/main" id="{3C117084-1610-15B2-5F50-5818C5E91C3D}"/>
              </a:ext>
            </a:extLst>
          </p:cNvPr>
          <p:cNvSpPr/>
          <p:nvPr/>
        </p:nvSpPr>
        <p:spPr>
          <a:xfrm>
            <a:off x="7484477" y="4859873"/>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Oval 59">
            <a:extLst>
              <a:ext uri="{FF2B5EF4-FFF2-40B4-BE49-F238E27FC236}">
                <a16:creationId xmlns:a16="http://schemas.microsoft.com/office/drawing/2014/main" id="{D6131E19-A1FE-3E98-43ED-88CC1AAFA442}"/>
              </a:ext>
            </a:extLst>
          </p:cNvPr>
          <p:cNvSpPr/>
          <p:nvPr/>
        </p:nvSpPr>
        <p:spPr>
          <a:xfrm>
            <a:off x="5409285" y="3661592"/>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Oval 60">
            <a:extLst>
              <a:ext uri="{FF2B5EF4-FFF2-40B4-BE49-F238E27FC236}">
                <a16:creationId xmlns:a16="http://schemas.microsoft.com/office/drawing/2014/main" id="{A22EC18E-28E8-CB72-A1A7-DD39BF86953D}"/>
              </a:ext>
            </a:extLst>
          </p:cNvPr>
          <p:cNvSpPr/>
          <p:nvPr/>
        </p:nvSpPr>
        <p:spPr>
          <a:xfrm>
            <a:off x="4485566" y="4221338"/>
            <a:ext cx="198361" cy="19836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5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sz="3200">
                <a:highlight>
                  <a:srgbClr val="FFFF00"/>
                </a:highlight>
              </a:rPr>
              <a:t>¿Quién debe participar en la supervisión?</a:t>
            </a:r>
            <a:endParaRPr lang="es-ES_tradnl">
              <a:highlight>
                <a:srgbClr val="FFFF00"/>
              </a:highlight>
            </a:endParaRPr>
          </a:p>
        </p:txBody>
      </p:sp>
      <p:grpSp>
        <p:nvGrpSpPr>
          <p:cNvPr id="1037" name="Group 1036">
            <a:extLst>
              <a:ext uri="{FF2B5EF4-FFF2-40B4-BE49-F238E27FC236}">
                <a16:creationId xmlns:a16="http://schemas.microsoft.com/office/drawing/2014/main" id="{F8161043-ABDA-146E-BAE9-22C9772F826B}"/>
              </a:ext>
            </a:extLst>
          </p:cNvPr>
          <p:cNvGrpSpPr/>
          <p:nvPr/>
        </p:nvGrpSpPr>
        <p:grpSpPr>
          <a:xfrm>
            <a:off x="6051427" y="1460289"/>
            <a:ext cx="1911007" cy="1819336"/>
            <a:chOff x="6096000" y="1520764"/>
            <a:chExt cx="2225663" cy="2118898"/>
          </a:xfrm>
        </p:grpSpPr>
        <p:grpSp>
          <p:nvGrpSpPr>
            <p:cNvPr id="38" name="Google Shape;1085;p54">
              <a:extLst>
                <a:ext uri="{FF2B5EF4-FFF2-40B4-BE49-F238E27FC236}">
                  <a16:creationId xmlns:a16="http://schemas.microsoft.com/office/drawing/2014/main" id="{3FD2A633-71B9-9026-035F-C081122749FC}"/>
                </a:ext>
              </a:extLst>
            </p:cNvPr>
            <p:cNvGrpSpPr/>
            <p:nvPr/>
          </p:nvGrpSpPr>
          <p:grpSpPr>
            <a:xfrm>
              <a:off x="6096000" y="1520764"/>
              <a:ext cx="2225663" cy="1908236"/>
              <a:chOff x="6753502" y="4766094"/>
              <a:chExt cx="1164705" cy="1044047"/>
            </a:xfrm>
          </p:grpSpPr>
          <p:grpSp>
            <p:nvGrpSpPr>
              <p:cNvPr id="39" name="Google Shape;1086;p54">
                <a:extLst>
                  <a:ext uri="{FF2B5EF4-FFF2-40B4-BE49-F238E27FC236}">
                    <a16:creationId xmlns:a16="http://schemas.microsoft.com/office/drawing/2014/main" id="{77C7FB76-09EE-D560-A37A-A33ECE027584}"/>
                  </a:ext>
                </a:extLst>
              </p:cNvPr>
              <p:cNvGrpSpPr/>
              <p:nvPr/>
            </p:nvGrpSpPr>
            <p:grpSpPr>
              <a:xfrm>
                <a:off x="6753502" y="5024349"/>
                <a:ext cx="500332" cy="459236"/>
                <a:chOff x="6376458" y="4851543"/>
                <a:chExt cx="774687" cy="711057"/>
              </a:xfrm>
            </p:grpSpPr>
            <p:sp>
              <p:nvSpPr>
                <p:cNvPr id="46" name="Google Shape;1087;p54">
                  <a:extLst>
                    <a:ext uri="{FF2B5EF4-FFF2-40B4-BE49-F238E27FC236}">
                      <a16:creationId xmlns:a16="http://schemas.microsoft.com/office/drawing/2014/main" id="{F92FD4F1-261C-9728-4AB2-4E392762EA66}"/>
                    </a:ext>
                  </a:extLst>
                </p:cNvPr>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47" name="Google Shape;1088;p54">
                  <a:extLst>
                    <a:ext uri="{FF2B5EF4-FFF2-40B4-BE49-F238E27FC236}">
                      <a16:creationId xmlns:a16="http://schemas.microsoft.com/office/drawing/2014/main" id="{23C68D5C-AEB1-641F-72B9-04369274FCD4}"/>
                    </a:ext>
                  </a:extLst>
                </p:cNvPr>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grpSp>
            <p:nvGrpSpPr>
              <p:cNvPr id="40" name="Google Shape;1089;p54">
                <a:extLst>
                  <a:ext uri="{FF2B5EF4-FFF2-40B4-BE49-F238E27FC236}">
                    <a16:creationId xmlns:a16="http://schemas.microsoft.com/office/drawing/2014/main" id="{F20068DE-60C5-2781-55C5-B979DAADDE7C}"/>
                  </a:ext>
                </a:extLst>
              </p:cNvPr>
              <p:cNvGrpSpPr/>
              <p:nvPr/>
            </p:nvGrpSpPr>
            <p:grpSpPr>
              <a:xfrm>
                <a:off x="7300192" y="4766094"/>
                <a:ext cx="500332" cy="459236"/>
                <a:chOff x="6376458" y="4851543"/>
                <a:chExt cx="774687" cy="711057"/>
              </a:xfrm>
            </p:grpSpPr>
            <p:sp>
              <p:nvSpPr>
                <p:cNvPr id="44" name="Google Shape;1090;p54">
                  <a:extLst>
                    <a:ext uri="{FF2B5EF4-FFF2-40B4-BE49-F238E27FC236}">
                      <a16:creationId xmlns:a16="http://schemas.microsoft.com/office/drawing/2014/main" id="{A375FBB4-C16D-5CC7-6CD2-E08FD4F10816}"/>
                    </a:ext>
                  </a:extLst>
                </p:cNvPr>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45" name="Google Shape;1091;p54">
                  <a:extLst>
                    <a:ext uri="{FF2B5EF4-FFF2-40B4-BE49-F238E27FC236}">
                      <a16:creationId xmlns:a16="http://schemas.microsoft.com/office/drawing/2014/main" id="{37D8D2BB-F42B-B915-4784-6B6DD4D7128A}"/>
                    </a:ext>
                  </a:extLst>
                </p:cNvPr>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grpSp>
            <p:nvGrpSpPr>
              <p:cNvPr id="41" name="Google Shape;1092;p54">
                <a:extLst>
                  <a:ext uri="{FF2B5EF4-FFF2-40B4-BE49-F238E27FC236}">
                    <a16:creationId xmlns:a16="http://schemas.microsoft.com/office/drawing/2014/main" id="{8220A908-13A7-0CFB-E6E9-660CEA87570E}"/>
                  </a:ext>
                </a:extLst>
              </p:cNvPr>
              <p:cNvGrpSpPr/>
              <p:nvPr/>
            </p:nvGrpSpPr>
            <p:grpSpPr>
              <a:xfrm>
                <a:off x="7417875" y="5350905"/>
                <a:ext cx="500332" cy="459236"/>
                <a:chOff x="6376458" y="4851543"/>
                <a:chExt cx="774687" cy="711057"/>
              </a:xfrm>
            </p:grpSpPr>
            <p:sp>
              <p:nvSpPr>
                <p:cNvPr id="42" name="Google Shape;1093;p54">
                  <a:extLst>
                    <a:ext uri="{FF2B5EF4-FFF2-40B4-BE49-F238E27FC236}">
                      <a16:creationId xmlns:a16="http://schemas.microsoft.com/office/drawing/2014/main" id="{90046721-9D1B-3904-24E1-B5760E556520}"/>
                    </a:ext>
                  </a:extLst>
                </p:cNvPr>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43" name="Google Shape;1094;p54">
                  <a:extLst>
                    <a:ext uri="{FF2B5EF4-FFF2-40B4-BE49-F238E27FC236}">
                      <a16:creationId xmlns:a16="http://schemas.microsoft.com/office/drawing/2014/main" id="{89B0B782-7207-5185-9630-8180D3BAD945}"/>
                    </a:ext>
                  </a:extLst>
                </p:cNvPr>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grpSp>
        <p:grpSp>
          <p:nvGrpSpPr>
            <p:cNvPr id="2" name="Group 1">
              <a:extLst>
                <a:ext uri="{FF2B5EF4-FFF2-40B4-BE49-F238E27FC236}">
                  <a16:creationId xmlns:a16="http://schemas.microsoft.com/office/drawing/2014/main" id="{584756A9-C9C6-1DD2-42A1-A259B38D5C0A}"/>
                </a:ext>
              </a:extLst>
            </p:cNvPr>
            <p:cNvGrpSpPr/>
            <p:nvPr/>
          </p:nvGrpSpPr>
          <p:grpSpPr>
            <a:xfrm>
              <a:off x="7590124" y="2369662"/>
              <a:ext cx="393748" cy="1270000"/>
              <a:chOff x="4045581" y="1684320"/>
              <a:chExt cx="350098" cy="1129211"/>
            </a:xfrm>
            <a:solidFill>
              <a:schemeClr val="accent2">
                <a:lumMod val="75000"/>
              </a:schemeClr>
            </a:solidFill>
          </p:grpSpPr>
          <p:sp>
            <p:nvSpPr>
              <p:cNvPr id="3" name="Round Same Side Corner Rectangle 21">
                <a:extLst>
                  <a:ext uri="{FF2B5EF4-FFF2-40B4-BE49-F238E27FC236}">
                    <a16:creationId xmlns:a16="http://schemas.microsoft.com/office/drawing/2014/main" id="{84007ED8-CB64-3DB2-257A-5D1BF13DB260}"/>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Oval 3">
                <a:extLst>
                  <a:ext uri="{FF2B5EF4-FFF2-40B4-BE49-F238E27FC236}">
                    <a16:creationId xmlns:a16="http://schemas.microsoft.com/office/drawing/2014/main" id="{A5CCEBDC-68B1-043F-544F-13056B84E6B3}"/>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02F6F629-B0C4-21C8-8288-8076D232E272}"/>
                </a:ext>
              </a:extLst>
            </p:cNvPr>
            <p:cNvGrpSpPr/>
            <p:nvPr/>
          </p:nvGrpSpPr>
          <p:grpSpPr>
            <a:xfrm>
              <a:off x="6851254" y="2041268"/>
              <a:ext cx="564296" cy="1270000"/>
              <a:chOff x="3000654" y="1516217"/>
              <a:chExt cx="245039" cy="551483"/>
            </a:xfrm>
            <a:solidFill>
              <a:schemeClr val="accent2">
                <a:lumMod val="75000"/>
              </a:schemeClr>
            </a:solidFill>
          </p:grpSpPr>
          <p:grpSp>
            <p:nvGrpSpPr>
              <p:cNvPr id="6" name="Group 5">
                <a:extLst>
                  <a:ext uri="{FF2B5EF4-FFF2-40B4-BE49-F238E27FC236}">
                    <a16:creationId xmlns:a16="http://schemas.microsoft.com/office/drawing/2014/main" id="{298EE783-A9D6-F1AA-5517-389973EE0B6D}"/>
                  </a:ext>
                </a:extLst>
              </p:cNvPr>
              <p:cNvGrpSpPr/>
              <p:nvPr/>
            </p:nvGrpSpPr>
            <p:grpSpPr>
              <a:xfrm>
                <a:off x="3036509" y="1516217"/>
                <a:ext cx="172158" cy="551483"/>
                <a:chOff x="4043172" y="1684320"/>
                <a:chExt cx="352508" cy="1129211"/>
              </a:xfrm>
              <a:grpFill/>
            </p:grpSpPr>
            <p:sp>
              <p:nvSpPr>
                <p:cNvPr id="8" name="Round Same Side Corner Rectangle 21">
                  <a:extLst>
                    <a:ext uri="{FF2B5EF4-FFF2-40B4-BE49-F238E27FC236}">
                      <a16:creationId xmlns:a16="http://schemas.microsoft.com/office/drawing/2014/main" id="{243F4815-C277-3CD0-B8C9-34810C10598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Oval 8">
                  <a:extLst>
                    <a:ext uri="{FF2B5EF4-FFF2-40B4-BE49-F238E27FC236}">
                      <a16:creationId xmlns:a16="http://schemas.microsoft.com/office/drawing/2014/main" id="{07F0B730-52C0-3C39-15FA-E330063F234E}"/>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 name="Flowchart: Manual Operation 6">
                <a:extLst>
                  <a:ext uri="{FF2B5EF4-FFF2-40B4-BE49-F238E27FC236}">
                    <a16:creationId xmlns:a16="http://schemas.microsoft.com/office/drawing/2014/main" id="{186DE96C-D15D-9EA8-EBD9-CE30CA3A4A75}"/>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9" name="TextBox 18">
            <a:extLst>
              <a:ext uri="{FF2B5EF4-FFF2-40B4-BE49-F238E27FC236}">
                <a16:creationId xmlns:a16="http://schemas.microsoft.com/office/drawing/2014/main" id="{561A3540-D8A4-B9CE-549C-B9A578ACAACA}"/>
              </a:ext>
            </a:extLst>
          </p:cNvPr>
          <p:cNvSpPr txBox="1"/>
          <p:nvPr/>
        </p:nvSpPr>
        <p:spPr>
          <a:xfrm>
            <a:off x="8284464" y="1617992"/>
            <a:ext cx="3125972" cy="2031325"/>
          </a:xfrm>
          <a:prstGeom prst="rect">
            <a:avLst/>
          </a:prstGeom>
          <a:noFill/>
        </p:spPr>
        <p:txBody>
          <a:bodyPr wrap="square">
            <a:spAutoFit/>
          </a:bodyPr>
          <a:lstStyle/>
          <a:p>
            <a:pPr marL="0" marR="0" lvl="0" indent="0" rtl="0">
              <a:spcBef>
                <a:spcPts val="0"/>
              </a:spcBef>
              <a:spcAft>
                <a:spcPts val="0"/>
              </a:spcAft>
              <a:buNone/>
            </a:pPr>
            <a:r>
              <a:rPr lang="es-ES_tradnl" sz="1800" dirty="0">
                <a:solidFill>
                  <a:schemeClr val="tx1"/>
                </a:solidFill>
                <a:latin typeface="+mn-lt"/>
                <a:ea typeface="Calibri"/>
                <a:cs typeface="Calibri"/>
                <a:sym typeface="Calibri"/>
              </a:rPr>
              <a:t>Las personas voluntarias o mentores de la comunidad también pueden desempeñar un rol fundamental en la supervisión de la modalidad de acogida alternativa</a:t>
            </a:r>
          </a:p>
        </p:txBody>
      </p:sp>
      <p:sp>
        <p:nvSpPr>
          <p:cNvPr id="20" name="TextBox 19">
            <a:extLst>
              <a:ext uri="{FF2B5EF4-FFF2-40B4-BE49-F238E27FC236}">
                <a16:creationId xmlns:a16="http://schemas.microsoft.com/office/drawing/2014/main" id="{DE6749A4-24E9-AFBE-DFFC-5542439BA57C}"/>
              </a:ext>
            </a:extLst>
          </p:cNvPr>
          <p:cNvSpPr txBox="1"/>
          <p:nvPr/>
        </p:nvSpPr>
        <p:spPr>
          <a:xfrm>
            <a:off x="2720298" y="1735331"/>
            <a:ext cx="3125972" cy="1200329"/>
          </a:xfrm>
          <a:prstGeom prst="rect">
            <a:avLst/>
          </a:prstGeom>
          <a:noFill/>
        </p:spPr>
        <p:txBody>
          <a:bodyPr wrap="square">
            <a:spAutoFit/>
          </a:bodyPr>
          <a:lstStyle/>
          <a:p>
            <a:pPr marL="0" marR="0" lvl="0" indent="0" rtl="0">
              <a:spcBef>
                <a:spcPts val="0"/>
              </a:spcBef>
              <a:spcAft>
                <a:spcPts val="0"/>
              </a:spcAft>
              <a:buNone/>
            </a:pPr>
            <a:r>
              <a:rPr lang="es-ES_tradnl" sz="1800" b="1">
                <a:solidFill>
                  <a:schemeClr val="tx1"/>
                </a:solidFill>
                <a:latin typeface="+mn-lt"/>
                <a:ea typeface="Calibri"/>
                <a:cs typeface="Calibri"/>
                <a:sym typeface="Calibri"/>
              </a:rPr>
              <a:t>La organización que acoge al menor en modalidad de acogida alternativa tiene la responsabilidad</a:t>
            </a:r>
          </a:p>
        </p:txBody>
      </p:sp>
      <p:sp>
        <p:nvSpPr>
          <p:cNvPr id="21" name="TextBox 20">
            <a:extLst>
              <a:ext uri="{FF2B5EF4-FFF2-40B4-BE49-F238E27FC236}">
                <a16:creationId xmlns:a16="http://schemas.microsoft.com/office/drawing/2014/main" id="{A88A4517-F97A-786D-806B-5671E8D503EA}"/>
              </a:ext>
            </a:extLst>
          </p:cNvPr>
          <p:cNvSpPr txBox="1"/>
          <p:nvPr/>
        </p:nvSpPr>
        <p:spPr>
          <a:xfrm>
            <a:off x="8321663" y="3954356"/>
            <a:ext cx="3125972" cy="2031325"/>
          </a:xfrm>
          <a:prstGeom prst="rect">
            <a:avLst/>
          </a:prstGeom>
          <a:noFill/>
        </p:spPr>
        <p:txBody>
          <a:bodyPr wrap="square">
            <a:spAutoFit/>
          </a:bodyPr>
          <a:lstStyle/>
          <a:p>
            <a:pPr marL="0" marR="0" lvl="0" indent="0" rtl="0">
              <a:spcBef>
                <a:spcPts val="0"/>
              </a:spcBef>
              <a:spcAft>
                <a:spcPts val="0"/>
              </a:spcAft>
              <a:buNone/>
            </a:pPr>
            <a:r>
              <a:rPr lang="es-ES_tradnl" sz="1800">
                <a:solidFill>
                  <a:schemeClr val="tx1"/>
                </a:solidFill>
                <a:latin typeface="+mn-lt"/>
                <a:ea typeface="Calibri"/>
                <a:cs typeface="Calibri"/>
                <a:sym typeface="Calibri"/>
              </a:rPr>
              <a:t>Establecer vínculos con grupos comunitarios de protección de la infancia, grupos de niños y niñas, etc. y otros sectores, como la educación, la salud y la nutrición</a:t>
            </a:r>
          </a:p>
        </p:txBody>
      </p:sp>
      <p:sp>
        <p:nvSpPr>
          <p:cNvPr id="22" name="TextBox 21">
            <a:extLst>
              <a:ext uri="{FF2B5EF4-FFF2-40B4-BE49-F238E27FC236}">
                <a16:creationId xmlns:a16="http://schemas.microsoft.com/office/drawing/2014/main" id="{E3D2EF07-4356-A145-3421-F6AE45E4EE92}"/>
              </a:ext>
            </a:extLst>
          </p:cNvPr>
          <p:cNvSpPr txBox="1"/>
          <p:nvPr/>
        </p:nvSpPr>
        <p:spPr>
          <a:xfrm>
            <a:off x="2719791" y="3959299"/>
            <a:ext cx="3125972" cy="1477328"/>
          </a:xfrm>
          <a:prstGeom prst="rect">
            <a:avLst/>
          </a:prstGeom>
          <a:noFill/>
        </p:spPr>
        <p:txBody>
          <a:bodyPr wrap="square">
            <a:spAutoFit/>
          </a:bodyPr>
          <a:lstStyle/>
          <a:p>
            <a:pPr marL="0" marR="0" lvl="0" indent="0" rtl="0">
              <a:spcBef>
                <a:spcPts val="0"/>
              </a:spcBef>
              <a:spcAft>
                <a:spcPts val="0"/>
              </a:spcAft>
              <a:buNone/>
            </a:pPr>
            <a:r>
              <a:rPr lang="es-ES_tradnl" sz="1800" dirty="0">
                <a:solidFill>
                  <a:schemeClr val="tx1"/>
                </a:solidFill>
                <a:latin typeface="+mn-lt"/>
                <a:ea typeface="Calibri"/>
                <a:cs typeface="Calibri"/>
                <a:sym typeface="Calibri"/>
              </a:rPr>
              <a:t>Autoridades designadas, </a:t>
            </a:r>
          </a:p>
          <a:p>
            <a:pPr marL="0" marR="0" lvl="0" indent="0" rtl="0">
              <a:spcBef>
                <a:spcPts val="0"/>
              </a:spcBef>
              <a:spcAft>
                <a:spcPts val="0"/>
              </a:spcAft>
              <a:buNone/>
            </a:pPr>
            <a:r>
              <a:rPr lang="es-ES_tradnl" sz="1800" dirty="0">
                <a:solidFill>
                  <a:schemeClr val="tx1"/>
                </a:solidFill>
                <a:latin typeface="+mn-lt"/>
                <a:ea typeface="Calibri"/>
                <a:cs typeface="Calibri"/>
                <a:sym typeface="Calibri"/>
              </a:rPr>
              <a:t>asistentes sociales o personas voluntarias de las ONG también pueden participar</a:t>
            </a:r>
          </a:p>
        </p:txBody>
      </p:sp>
      <p:grpSp>
        <p:nvGrpSpPr>
          <p:cNvPr id="24" name="Group 23">
            <a:extLst>
              <a:ext uri="{FF2B5EF4-FFF2-40B4-BE49-F238E27FC236}">
                <a16:creationId xmlns:a16="http://schemas.microsoft.com/office/drawing/2014/main" id="{5355F598-DAB9-2ACF-E9D3-D90A98D6A9DC}"/>
              </a:ext>
            </a:extLst>
          </p:cNvPr>
          <p:cNvGrpSpPr/>
          <p:nvPr/>
        </p:nvGrpSpPr>
        <p:grpSpPr>
          <a:xfrm>
            <a:off x="1721531" y="4264918"/>
            <a:ext cx="393748" cy="1270000"/>
            <a:chOff x="4045581" y="1684320"/>
            <a:chExt cx="350098" cy="1129211"/>
          </a:xfrm>
          <a:solidFill>
            <a:schemeClr val="accent2">
              <a:lumMod val="75000"/>
            </a:schemeClr>
          </a:solidFill>
        </p:grpSpPr>
        <p:sp>
          <p:nvSpPr>
            <p:cNvPr id="36" name="Round Same Side Corner Rectangle 21">
              <a:extLst>
                <a:ext uri="{FF2B5EF4-FFF2-40B4-BE49-F238E27FC236}">
                  <a16:creationId xmlns:a16="http://schemas.microsoft.com/office/drawing/2014/main" id="{75FFBEB0-0153-5A0C-09CC-1BAAD0C279AB}"/>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FAABD3DF-0774-D765-C4F8-CC902439DAB2}"/>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5" name="Group 24">
            <a:extLst>
              <a:ext uri="{FF2B5EF4-FFF2-40B4-BE49-F238E27FC236}">
                <a16:creationId xmlns:a16="http://schemas.microsoft.com/office/drawing/2014/main" id="{61A83528-2AE9-6D96-DCCE-6C83901A0D16}"/>
              </a:ext>
            </a:extLst>
          </p:cNvPr>
          <p:cNvGrpSpPr/>
          <p:nvPr/>
        </p:nvGrpSpPr>
        <p:grpSpPr>
          <a:xfrm>
            <a:off x="1015606" y="3994845"/>
            <a:ext cx="564296" cy="1270000"/>
            <a:chOff x="3000654" y="1516217"/>
            <a:chExt cx="245039" cy="551483"/>
          </a:xfrm>
          <a:solidFill>
            <a:schemeClr val="accent2">
              <a:lumMod val="75000"/>
            </a:schemeClr>
          </a:solidFill>
        </p:grpSpPr>
        <p:grpSp>
          <p:nvGrpSpPr>
            <p:cNvPr id="32" name="Group 31">
              <a:extLst>
                <a:ext uri="{FF2B5EF4-FFF2-40B4-BE49-F238E27FC236}">
                  <a16:creationId xmlns:a16="http://schemas.microsoft.com/office/drawing/2014/main" id="{C2B0AAE9-8085-D0F6-BC97-472DEAB2C765}"/>
                </a:ext>
              </a:extLst>
            </p:cNvPr>
            <p:cNvGrpSpPr/>
            <p:nvPr/>
          </p:nvGrpSpPr>
          <p:grpSpPr>
            <a:xfrm>
              <a:off x="3036509" y="1516217"/>
              <a:ext cx="172158" cy="551483"/>
              <a:chOff x="4043172" y="1684320"/>
              <a:chExt cx="352508" cy="1129211"/>
            </a:xfrm>
            <a:grpFill/>
          </p:grpSpPr>
          <p:sp>
            <p:nvSpPr>
              <p:cNvPr id="34" name="Round Same Side Corner Rectangle 21">
                <a:extLst>
                  <a:ext uri="{FF2B5EF4-FFF2-40B4-BE49-F238E27FC236}">
                    <a16:creationId xmlns:a16="http://schemas.microsoft.com/office/drawing/2014/main" id="{B627E605-7C77-D775-4828-A30801447C1A}"/>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DD009F53-24ED-68B6-2AD5-99D9A515559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3" name="Flowchart: Manual Operation 32">
              <a:extLst>
                <a:ext uri="{FF2B5EF4-FFF2-40B4-BE49-F238E27FC236}">
                  <a16:creationId xmlns:a16="http://schemas.microsoft.com/office/drawing/2014/main" id="{9C9B4DB1-1278-C52B-5189-048F3D7EAA40}"/>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44" name="Group 1043">
            <a:extLst>
              <a:ext uri="{FF2B5EF4-FFF2-40B4-BE49-F238E27FC236}">
                <a16:creationId xmlns:a16="http://schemas.microsoft.com/office/drawing/2014/main" id="{4F48FF6F-EEA8-25B6-C4AE-474D80A88B52}"/>
              </a:ext>
            </a:extLst>
          </p:cNvPr>
          <p:cNvGrpSpPr/>
          <p:nvPr/>
        </p:nvGrpSpPr>
        <p:grpSpPr>
          <a:xfrm>
            <a:off x="6167554" y="4115186"/>
            <a:ext cx="1791026" cy="1344384"/>
            <a:chOff x="6275214" y="4115186"/>
            <a:chExt cx="1791026" cy="1344384"/>
          </a:xfrm>
        </p:grpSpPr>
        <p:grpSp>
          <p:nvGrpSpPr>
            <p:cNvPr id="58" name="Group 57">
              <a:extLst>
                <a:ext uri="{FF2B5EF4-FFF2-40B4-BE49-F238E27FC236}">
                  <a16:creationId xmlns:a16="http://schemas.microsoft.com/office/drawing/2014/main" id="{D35197A7-7A3A-B62E-7868-11CF642F8874}"/>
                </a:ext>
              </a:extLst>
            </p:cNvPr>
            <p:cNvGrpSpPr/>
            <p:nvPr/>
          </p:nvGrpSpPr>
          <p:grpSpPr>
            <a:xfrm>
              <a:off x="6643518" y="4334860"/>
              <a:ext cx="254176" cy="819822"/>
              <a:chOff x="4045581" y="1684320"/>
              <a:chExt cx="350098" cy="1129211"/>
            </a:xfrm>
            <a:solidFill>
              <a:schemeClr val="accent2">
                <a:lumMod val="75000"/>
              </a:schemeClr>
            </a:solidFill>
          </p:grpSpPr>
          <p:sp>
            <p:nvSpPr>
              <p:cNvPr id="59" name="Round Same Side Corner Rectangle 21">
                <a:extLst>
                  <a:ext uri="{FF2B5EF4-FFF2-40B4-BE49-F238E27FC236}">
                    <a16:creationId xmlns:a16="http://schemas.microsoft.com/office/drawing/2014/main" id="{21C9A44A-97F8-C059-5023-FCAA48C13803}"/>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Oval 59">
                <a:extLst>
                  <a:ext uri="{FF2B5EF4-FFF2-40B4-BE49-F238E27FC236}">
                    <a16:creationId xmlns:a16="http://schemas.microsoft.com/office/drawing/2014/main" id="{07C83406-2E15-C50D-8928-7FA4D1B8CE9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1" name="Group 60">
              <a:extLst>
                <a:ext uri="{FF2B5EF4-FFF2-40B4-BE49-F238E27FC236}">
                  <a16:creationId xmlns:a16="http://schemas.microsoft.com/office/drawing/2014/main" id="{D7DDBBE6-69D8-7B00-0E79-EF50A3C18BEC}"/>
                </a:ext>
              </a:extLst>
            </p:cNvPr>
            <p:cNvGrpSpPr/>
            <p:nvPr/>
          </p:nvGrpSpPr>
          <p:grpSpPr>
            <a:xfrm>
              <a:off x="7364981" y="4115186"/>
              <a:ext cx="364270" cy="819822"/>
              <a:chOff x="3000654" y="1516217"/>
              <a:chExt cx="245039" cy="551483"/>
            </a:xfrm>
            <a:solidFill>
              <a:schemeClr val="accent2">
                <a:lumMod val="75000"/>
              </a:schemeClr>
            </a:solidFill>
          </p:grpSpPr>
          <p:grpSp>
            <p:nvGrpSpPr>
              <p:cNvPr id="62" name="Group 61">
                <a:extLst>
                  <a:ext uri="{FF2B5EF4-FFF2-40B4-BE49-F238E27FC236}">
                    <a16:creationId xmlns:a16="http://schemas.microsoft.com/office/drawing/2014/main" id="{D4CEB59B-1B69-8577-0329-149204D8F14E}"/>
                  </a:ext>
                </a:extLst>
              </p:cNvPr>
              <p:cNvGrpSpPr/>
              <p:nvPr/>
            </p:nvGrpSpPr>
            <p:grpSpPr>
              <a:xfrm>
                <a:off x="3036509" y="1516217"/>
                <a:ext cx="172158" cy="551483"/>
                <a:chOff x="4043172" y="1684320"/>
                <a:chExt cx="352508" cy="1129211"/>
              </a:xfrm>
              <a:grpFill/>
            </p:grpSpPr>
            <p:sp>
              <p:nvSpPr>
                <p:cNvPr id="1024" name="Round Same Side Corner Rectangle 21">
                  <a:extLst>
                    <a:ext uri="{FF2B5EF4-FFF2-40B4-BE49-F238E27FC236}">
                      <a16:creationId xmlns:a16="http://schemas.microsoft.com/office/drawing/2014/main" id="{33729901-A612-29E5-91F6-FD4AA3DB6AFF}"/>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5" name="Oval 1024">
                  <a:extLst>
                    <a:ext uri="{FF2B5EF4-FFF2-40B4-BE49-F238E27FC236}">
                      <a16:creationId xmlns:a16="http://schemas.microsoft.com/office/drawing/2014/main" id="{D350F448-3D10-5C2E-C0AE-D1E692DA231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3" name="Flowchart: Manual Operation 62">
                <a:extLst>
                  <a:ext uri="{FF2B5EF4-FFF2-40B4-BE49-F238E27FC236}">
                    <a16:creationId xmlns:a16="http://schemas.microsoft.com/office/drawing/2014/main" id="{4788B297-7189-D820-4CA0-B77157C6D6E3}"/>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26" name="Group 1025">
              <a:extLst>
                <a:ext uri="{FF2B5EF4-FFF2-40B4-BE49-F238E27FC236}">
                  <a16:creationId xmlns:a16="http://schemas.microsoft.com/office/drawing/2014/main" id="{954D9878-A8B4-9F20-8647-40E567F1465B}"/>
                </a:ext>
              </a:extLst>
            </p:cNvPr>
            <p:cNvGrpSpPr/>
            <p:nvPr/>
          </p:nvGrpSpPr>
          <p:grpSpPr>
            <a:xfrm>
              <a:off x="7011660" y="4551574"/>
              <a:ext cx="254176" cy="819822"/>
              <a:chOff x="4045581" y="1684320"/>
              <a:chExt cx="350098" cy="1129211"/>
            </a:xfrm>
            <a:solidFill>
              <a:schemeClr val="accent2">
                <a:lumMod val="75000"/>
              </a:schemeClr>
            </a:solidFill>
          </p:grpSpPr>
          <p:sp>
            <p:nvSpPr>
              <p:cNvPr id="1027" name="Round Same Side Corner Rectangle 21">
                <a:extLst>
                  <a:ext uri="{FF2B5EF4-FFF2-40B4-BE49-F238E27FC236}">
                    <a16:creationId xmlns:a16="http://schemas.microsoft.com/office/drawing/2014/main" id="{36BD8C9B-2066-F6E6-4754-BAFDAE3F1949}"/>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8" name="Oval 1027">
                <a:extLst>
                  <a:ext uri="{FF2B5EF4-FFF2-40B4-BE49-F238E27FC236}">
                    <a16:creationId xmlns:a16="http://schemas.microsoft.com/office/drawing/2014/main" id="{0A9920CF-7BB1-67B7-79D8-B36BF06F8D30}"/>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29" name="Group 1028">
              <a:extLst>
                <a:ext uri="{FF2B5EF4-FFF2-40B4-BE49-F238E27FC236}">
                  <a16:creationId xmlns:a16="http://schemas.microsoft.com/office/drawing/2014/main" id="{0101A92F-71CE-32E9-4B94-4E7E8DA4CC44}"/>
                </a:ext>
              </a:extLst>
            </p:cNvPr>
            <p:cNvGrpSpPr/>
            <p:nvPr/>
          </p:nvGrpSpPr>
          <p:grpSpPr>
            <a:xfrm>
              <a:off x="7812064" y="4508761"/>
              <a:ext cx="254176" cy="819822"/>
              <a:chOff x="4045581" y="1684320"/>
              <a:chExt cx="350098" cy="1129211"/>
            </a:xfrm>
            <a:solidFill>
              <a:schemeClr val="accent2">
                <a:lumMod val="75000"/>
              </a:schemeClr>
            </a:solidFill>
          </p:grpSpPr>
          <p:sp>
            <p:nvSpPr>
              <p:cNvPr id="1030" name="Round Same Side Corner Rectangle 21">
                <a:extLst>
                  <a:ext uri="{FF2B5EF4-FFF2-40B4-BE49-F238E27FC236}">
                    <a16:creationId xmlns:a16="http://schemas.microsoft.com/office/drawing/2014/main" id="{38C6609B-81A7-EB44-BAAD-C16E85E913BD}"/>
                  </a:ext>
                </a:extLst>
              </p:cNvPr>
              <p:cNvSpPr/>
              <p:nvPr/>
            </p:nvSpPr>
            <p:spPr>
              <a:xfrm>
                <a:off x="4045581"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1" name="Oval 1030">
                <a:extLst>
                  <a:ext uri="{FF2B5EF4-FFF2-40B4-BE49-F238E27FC236}">
                    <a16:creationId xmlns:a16="http://schemas.microsoft.com/office/drawing/2014/main" id="{4A9F3504-1F83-63C4-94D0-673B54F7E369}"/>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32" name="Group 1031">
              <a:extLst>
                <a:ext uri="{FF2B5EF4-FFF2-40B4-BE49-F238E27FC236}">
                  <a16:creationId xmlns:a16="http://schemas.microsoft.com/office/drawing/2014/main" id="{4F8CDB85-5025-7246-63E8-8487A978498C}"/>
                </a:ext>
              </a:extLst>
            </p:cNvPr>
            <p:cNvGrpSpPr/>
            <p:nvPr/>
          </p:nvGrpSpPr>
          <p:grpSpPr>
            <a:xfrm>
              <a:off x="6275214" y="4639748"/>
              <a:ext cx="364270" cy="819822"/>
              <a:chOff x="3000654" y="1516217"/>
              <a:chExt cx="245039" cy="551483"/>
            </a:xfrm>
            <a:solidFill>
              <a:schemeClr val="accent2">
                <a:lumMod val="75000"/>
              </a:schemeClr>
            </a:solidFill>
          </p:grpSpPr>
          <p:grpSp>
            <p:nvGrpSpPr>
              <p:cNvPr id="1033" name="Group 1032">
                <a:extLst>
                  <a:ext uri="{FF2B5EF4-FFF2-40B4-BE49-F238E27FC236}">
                    <a16:creationId xmlns:a16="http://schemas.microsoft.com/office/drawing/2014/main" id="{747A2656-2AAA-A3C0-33CB-E24FFD139EAB}"/>
                  </a:ext>
                </a:extLst>
              </p:cNvPr>
              <p:cNvGrpSpPr/>
              <p:nvPr/>
            </p:nvGrpSpPr>
            <p:grpSpPr>
              <a:xfrm>
                <a:off x="3036509" y="1516217"/>
                <a:ext cx="172158" cy="551483"/>
                <a:chOff x="4043172" y="1684320"/>
                <a:chExt cx="352508" cy="1129211"/>
              </a:xfrm>
              <a:grpFill/>
            </p:grpSpPr>
            <p:sp>
              <p:nvSpPr>
                <p:cNvPr id="1035" name="Round Same Side Corner Rectangle 21">
                  <a:extLst>
                    <a:ext uri="{FF2B5EF4-FFF2-40B4-BE49-F238E27FC236}">
                      <a16:creationId xmlns:a16="http://schemas.microsoft.com/office/drawing/2014/main" id="{E2366760-A9C2-8CCF-A7D8-C18542ED694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6" name="Oval 1035">
                  <a:extLst>
                    <a:ext uri="{FF2B5EF4-FFF2-40B4-BE49-F238E27FC236}">
                      <a16:creationId xmlns:a16="http://schemas.microsoft.com/office/drawing/2014/main" id="{B77BBB68-5DB7-5213-73E6-F2E173FE96B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034" name="Flowchart: Manual Operation 1033">
                <a:extLst>
                  <a:ext uri="{FF2B5EF4-FFF2-40B4-BE49-F238E27FC236}">
                    <a16:creationId xmlns:a16="http://schemas.microsoft.com/office/drawing/2014/main" id="{AAFA3A94-E618-9D86-4125-506FF22F401E}"/>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043" name="Group 1042">
            <a:extLst>
              <a:ext uri="{FF2B5EF4-FFF2-40B4-BE49-F238E27FC236}">
                <a16:creationId xmlns:a16="http://schemas.microsoft.com/office/drawing/2014/main" id="{FA8028D9-E51B-89E5-462F-80C9A5141413}"/>
              </a:ext>
            </a:extLst>
          </p:cNvPr>
          <p:cNvGrpSpPr/>
          <p:nvPr/>
        </p:nvGrpSpPr>
        <p:grpSpPr>
          <a:xfrm>
            <a:off x="902716" y="1735331"/>
            <a:ext cx="1353641" cy="1038296"/>
            <a:chOff x="894825" y="1893627"/>
            <a:chExt cx="1493444" cy="1145530"/>
          </a:xfrm>
        </p:grpSpPr>
        <p:sp>
          <p:nvSpPr>
            <p:cNvPr id="1038" name="Rectangle 1037">
              <a:extLst>
                <a:ext uri="{FF2B5EF4-FFF2-40B4-BE49-F238E27FC236}">
                  <a16:creationId xmlns:a16="http://schemas.microsoft.com/office/drawing/2014/main" id="{9D116943-9391-60BB-9C0E-9B9E65198ABA}"/>
                </a:ext>
              </a:extLst>
            </p:cNvPr>
            <p:cNvSpPr/>
            <p:nvPr/>
          </p:nvSpPr>
          <p:spPr>
            <a:xfrm>
              <a:off x="894825" y="1893627"/>
              <a:ext cx="1493444" cy="113590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9" name="Rectangle 1038">
              <a:extLst>
                <a:ext uri="{FF2B5EF4-FFF2-40B4-BE49-F238E27FC236}">
                  <a16:creationId xmlns:a16="http://schemas.microsoft.com/office/drawing/2014/main" id="{8A34A87A-1905-B17A-B8EE-1B2A4CDEDDD0}"/>
                </a:ext>
              </a:extLst>
            </p:cNvPr>
            <p:cNvSpPr/>
            <p:nvPr/>
          </p:nvSpPr>
          <p:spPr>
            <a:xfrm>
              <a:off x="1026705" y="2071696"/>
              <a:ext cx="317602" cy="31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40" name="Rectangle 1039">
              <a:extLst>
                <a:ext uri="{FF2B5EF4-FFF2-40B4-BE49-F238E27FC236}">
                  <a16:creationId xmlns:a16="http://schemas.microsoft.com/office/drawing/2014/main" id="{2CE04072-9A2E-FBF1-F1AF-3E7227529E36}"/>
                </a:ext>
              </a:extLst>
            </p:cNvPr>
            <p:cNvSpPr/>
            <p:nvPr/>
          </p:nvSpPr>
          <p:spPr>
            <a:xfrm>
              <a:off x="1477162" y="2071696"/>
              <a:ext cx="317602" cy="31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41" name="Rectangle 1040">
              <a:extLst>
                <a:ext uri="{FF2B5EF4-FFF2-40B4-BE49-F238E27FC236}">
                  <a16:creationId xmlns:a16="http://schemas.microsoft.com/office/drawing/2014/main" id="{2D547138-D1C7-BCE9-0F90-11C6DAFFEA27}"/>
                </a:ext>
              </a:extLst>
            </p:cNvPr>
            <p:cNvSpPr/>
            <p:nvPr/>
          </p:nvSpPr>
          <p:spPr>
            <a:xfrm>
              <a:off x="1923753" y="2071696"/>
              <a:ext cx="317602" cy="317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42" name="Rectangle 1041">
              <a:extLst>
                <a:ext uri="{FF2B5EF4-FFF2-40B4-BE49-F238E27FC236}">
                  <a16:creationId xmlns:a16="http://schemas.microsoft.com/office/drawing/2014/main" id="{B3B5EF38-EF58-E79A-EECB-7359C0C1ADF2}"/>
                </a:ext>
              </a:extLst>
            </p:cNvPr>
            <p:cNvSpPr/>
            <p:nvPr/>
          </p:nvSpPr>
          <p:spPr>
            <a:xfrm>
              <a:off x="1485311" y="2593082"/>
              <a:ext cx="312472" cy="446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5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dirty="0"/>
              <a:t>Objetivo de las visitas de seguimiento </a:t>
            </a:r>
          </a:p>
        </p:txBody>
      </p:sp>
      <p:grpSp>
        <p:nvGrpSpPr>
          <p:cNvPr id="1089" name="Google Shape;1089;p54"/>
          <p:cNvGrpSpPr/>
          <p:nvPr/>
        </p:nvGrpSpPr>
        <p:grpSpPr>
          <a:xfrm>
            <a:off x="8946632" y="2259204"/>
            <a:ext cx="2153295" cy="1890383"/>
            <a:chOff x="6376458" y="4851543"/>
            <a:chExt cx="774687" cy="711057"/>
          </a:xfrm>
        </p:grpSpPr>
        <p:sp>
          <p:nvSpPr>
            <p:cNvPr id="1090" name="Google Shape;1090;p54"/>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1091" name="Google Shape;1091;p54"/>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
        <p:nvSpPr>
          <p:cNvPr id="1095" name="Google Shape;1095;p54"/>
          <p:cNvSpPr txBox="1"/>
          <p:nvPr/>
        </p:nvSpPr>
        <p:spPr>
          <a:xfrm>
            <a:off x="804529" y="1761869"/>
            <a:ext cx="3575997" cy="4106686"/>
          </a:xfrm>
          <a:prstGeom prst="rect">
            <a:avLst/>
          </a:prstGeom>
          <a:noFill/>
          <a:ln>
            <a:noFill/>
          </a:ln>
        </p:spPr>
        <p:txBody>
          <a:bodyPr spcFirstLastPara="1" wrap="square" lIns="91425" tIns="45700" rIns="91425" bIns="45700" anchor="t" anchorCtr="0">
            <a:normAutofit lnSpcReduction="10000"/>
          </a:bodyPr>
          <a:lstStyle/>
          <a:p>
            <a:pPr marR="0" lvl="1" algn="l" rtl="0">
              <a:spcBef>
                <a:spcPts val="0"/>
              </a:spcBef>
              <a:spcAft>
                <a:spcPts val="0"/>
              </a:spcAft>
              <a:buClr>
                <a:schemeClr val="dk1"/>
              </a:buClr>
              <a:buSzPts val="2400"/>
            </a:pPr>
            <a:r>
              <a:rPr lang="es-ES_tradnl" sz="1800" b="0" i="0" u="none" strike="noStrike" cap="none" dirty="0">
                <a:solidFill>
                  <a:schemeClr val="dk1"/>
                </a:solidFill>
                <a:latin typeface="+mn-lt"/>
                <a:ea typeface="Helvetica Neue"/>
                <a:cs typeface="Helvetica Neue"/>
                <a:sym typeface="Helvetica Neue"/>
              </a:rPr>
              <a:t>Supervisar la seguridad y el bienestar del menor y escuchar </a:t>
            </a:r>
            <a:r>
              <a:rPr lang="es-ES_tradnl" sz="1800" dirty="0">
                <a:solidFill>
                  <a:schemeClr val="dk1"/>
                </a:solidFill>
                <a:latin typeface="+mn-lt"/>
                <a:sym typeface="Helvetica Neue"/>
              </a:rPr>
              <a:t>sus opiniones</a:t>
            </a:r>
          </a:p>
          <a:p>
            <a:pPr marR="0" lvl="1" algn="l" rtl="0">
              <a:spcBef>
                <a:spcPts val="0"/>
              </a:spcBef>
              <a:spcAft>
                <a:spcPts val="0"/>
              </a:spcAft>
              <a:buClr>
                <a:schemeClr val="dk1"/>
              </a:buClr>
              <a:buSzPts val="2400"/>
            </a:pPr>
            <a:endParaRPr lang="es-ES_tradnl" sz="1800" dirty="0">
              <a:solidFill>
                <a:schemeClr val="dk1"/>
              </a:solidFill>
              <a:latin typeface="+mn-lt"/>
            </a:endParaRPr>
          </a:p>
          <a:p>
            <a:pPr marR="0" lvl="1" algn="l" rtl="0">
              <a:spcAft>
                <a:spcPts val="0"/>
              </a:spcAft>
              <a:buClr>
                <a:schemeClr val="dk1"/>
              </a:buClr>
              <a:buSzPts val="2400"/>
            </a:pPr>
            <a:r>
              <a:rPr lang="es-ES_tradnl" sz="1800" dirty="0">
                <a:solidFill>
                  <a:schemeClr val="dk1"/>
                </a:solidFill>
                <a:latin typeface="+mn-lt"/>
                <a:sym typeface="Helvetica Neue"/>
              </a:rPr>
              <a:t>En el caso de las residencias, evaluar si se cumplen los estándares de calidad asistencial</a:t>
            </a:r>
          </a:p>
          <a:p>
            <a:pPr marR="0" lvl="1" algn="l" rtl="0">
              <a:spcAft>
                <a:spcPts val="0"/>
              </a:spcAft>
              <a:buClr>
                <a:schemeClr val="dk1"/>
              </a:buClr>
              <a:buSzPts val="2400"/>
            </a:pPr>
            <a:endParaRPr lang="es-ES_tradnl" sz="1800" dirty="0">
              <a:solidFill>
                <a:schemeClr val="dk1"/>
              </a:solidFill>
              <a:latin typeface="+mn-lt"/>
              <a:sym typeface="Helvetica Neue"/>
            </a:endParaRPr>
          </a:p>
          <a:p>
            <a:pPr marR="0" lvl="1" algn="l" rtl="0">
              <a:spcAft>
                <a:spcPts val="0"/>
              </a:spcAft>
              <a:buClr>
                <a:schemeClr val="dk1"/>
              </a:buClr>
              <a:buSzPts val="2400"/>
            </a:pPr>
            <a:r>
              <a:rPr lang="es-ES_tradnl" sz="1800" dirty="0">
                <a:solidFill>
                  <a:schemeClr val="dk1"/>
                </a:solidFill>
                <a:latin typeface="+mn-lt"/>
                <a:sym typeface="Helvetica Neue"/>
              </a:rPr>
              <a:t>Evaluar la calidad de los cuidados, incluidas las relaciones entre el menor, los/as cuidadores y los miembros de la familia de acogida</a:t>
            </a:r>
          </a:p>
          <a:p>
            <a:pPr marR="0" lvl="1" algn="l" rtl="0">
              <a:spcAft>
                <a:spcPts val="0"/>
              </a:spcAft>
              <a:buClr>
                <a:schemeClr val="dk1"/>
              </a:buClr>
              <a:buSzPts val="2400"/>
            </a:pPr>
            <a:endParaRPr lang="es-ES_tradnl" sz="1800" dirty="0">
              <a:solidFill>
                <a:schemeClr val="dk1"/>
              </a:solidFill>
              <a:latin typeface="+mn-lt"/>
              <a:sym typeface="Helvetica Neue"/>
            </a:endParaRPr>
          </a:p>
          <a:p>
            <a:pPr lvl="1">
              <a:buClr>
                <a:schemeClr val="dk1"/>
              </a:buClr>
              <a:buSzPts val="2400"/>
            </a:pPr>
            <a:r>
              <a:rPr lang="es-ES_tradnl" sz="1800" dirty="0">
                <a:solidFill>
                  <a:schemeClr val="dk1"/>
                </a:solidFill>
                <a:latin typeface="+mn-lt"/>
                <a:sym typeface="Helvetica Neue"/>
              </a:rPr>
              <a:t>Comunicar e intercambiar información</a:t>
            </a:r>
            <a:endParaRPr lang="es-ES_tradnl" sz="1800" dirty="0">
              <a:solidFill>
                <a:schemeClr val="dk1"/>
              </a:solidFill>
              <a:latin typeface="+mn-lt"/>
            </a:endParaRPr>
          </a:p>
        </p:txBody>
      </p:sp>
      <p:grpSp>
        <p:nvGrpSpPr>
          <p:cNvPr id="2" name="Group 1">
            <a:extLst>
              <a:ext uri="{FF2B5EF4-FFF2-40B4-BE49-F238E27FC236}">
                <a16:creationId xmlns:a16="http://schemas.microsoft.com/office/drawing/2014/main" id="{80E41042-9DC1-AD7C-DB59-35D642DED29E}"/>
              </a:ext>
            </a:extLst>
          </p:cNvPr>
          <p:cNvGrpSpPr/>
          <p:nvPr/>
        </p:nvGrpSpPr>
        <p:grpSpPr>
          <a:xfrm>
            <a:off x="9274631" y="3037182"/>
            <a:ext cx="2200492" cy="2161561"/>
            <a:chOff x="1290324" y="1954505"/>
            <a:chExt cx="3541269" cy="3478617"/>
          </a:xfrm>
        </p:grpSpPr>
        <p:grpSp>
          <p:nvGrpSpPr>
            <p:cNvPr id="3" name="Group 2">
              <a:extLst>
                <a:ext uri="{FF2B5EF4-FFF2-40B4-BE49-F238E27FC236}">
                  <a16:creationId xmlns:a16="http://schemas.microsoft.com/office/drawing/2014/main" id="{2D644C4D-3611-9CC6-4345-6C10F672AEC1}"/>
                </a:ext>
              </a:extLst>
            </p:cNvPr>
            <p:cNvGrpSpPr/>
            <p:nvPr/>
          </p:nvGrpSpPr>
          <p:grpSpPr>
            <a:xfrm>
              <a:off x="3194238" y="2223604"/>
              <a:ext cx="1637355" cy="3209518"/>
              <a:chOff x="5157952" y="1330093"/>
              <a:chExt cx="556221" cy="1090296"/>
            </a:xfrm>
            <a:solidFill>
              <a:schemeClr val="accent2">
                <a:lumMod val="75000"/>
              </a:schemeClr>
            </a:solidFill>
          </p:grpSpPr>
          <p:grpSp>
            <p:nvGrpSpPr>
              <p:cNvPr id="11" name="Group 10">
                <a:extLst>
                  <a:ext uri="{FF2B5EF4-FFF2-40B4-BE49-F238E27FC236}">
                    <a16:creationId xmlns:a16="http://schemas.microsoft.com/office/drawing/2014/main" id="{51F5E18F-24F3-5FCB-42F4-6B530DA00B03}"/>
                  </a:ext>
                </a:extLst>
              </p:cNvPr>
              <p:cNvGrpSpPr/>
              <p:nvPr/>
            </p:nvGrpSpPr>
            <p:grpSpPr>
              <a:xfrm>
                <a:off x="5157952" y="1808115"/>
                <a:ext cx="241654" cy="277569"/>
                <a:chOff x="2968390" y="1782471"/>
                <a:chExt cx="241654" cy="277569"/>
              </a:xfrm>
              <a:grpFill/>
            </p:grpSpPr>
            <p:sp>
              <p:nvSpPr>
                <p:cNvPr id="16" name="Round Same Side Corner Rectangle 25">
                  <a:extLst>
                    <a:ext uri="{FF2B5EF4-FFF2-40B4-BE49-F238E27FC236}">
                      <a16:creationId xmlns:a16="http://schemas.microsoft.com/office/drawing/2014/main" id="{3BDB9E1F-14FC-1937-A574-3B6A1FCA9D03}"/>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ound Same Side Corner Rectangle 26">
                  <a:extLst>
                    <a:ext uri="{FF2B5EF4-FFF2-40B4-BE49-F238E27FC236}">
                      <a16:creationId xmlns:a16="http://schemas.microsoft.com/office/drawing/2014/main" id="{8DD3DD6F-4CA7-7963-2DF2-D787DE7484B1}"/>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 name="Group 11">
                <a:extLst>
                  <a:ext uri="{FF2B5EF4-FFF2-40B4-BE49-F238E27FC236}">
                    <a16:creationId xmlns:a16="http://schemas.microsoft.com/office/drawing/2014/main" id="{91DB58C1-5C7D-7E99-2FC3-8F0DF9DF99C8}"/>
                  </a:ext>
                </a:extLst>
              </p:cNvPr>
              <p:cNvGrpSpPr/>
              <p:nvPr/>
            </p:nvGrpSpPr>
            <p:grpSpPr>
              <a:xfrm>
                <a:off x="5274909" y="1330093"/>
                <a:ext cx="439264" cy="1090296"/>
                <a:chOff x="4152776" y="1302447"/>
                <a:chExt cx="365595" cy="907443"/>
              </a:xfrm>
              <a:grpFill/>
            </p:grpSpPr>
            <p:sp>
              <p:nvSpPr>
                <p:cNvPr id="13" name="Flowchart: Manual Operation 12">
                  <a:extLst>
                    <a:ext uri="{FF2B5EF4-FFF2-40B4-BE49-F238E27FC236}">
                      <a16:creationId xmlns:a16="http://schemas.microsoft.com/office/drawing/2014/main" id="{9DF682AD-A5A3-7F47-6E30-77F3378F3D3C}"/>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ound Same Side Corner Rectangle 23">
                  <a:extLst>
                    <a:ext uri="{FF2B5EF4-FFF2-40B4-BE49-F238E27FC236}">
                      <a16:creationId xmlns:a16="http://schemas.microsoft.com/office/drawing/2014/main" id="{FAFAB22C-FC8D-A00C-F867-B6AB0B7ACCEF}"/>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7322FAF8-8928-6EAE-0344-3FC46A2BFB50}"/>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4" name="Google Shape;387;p9">
              <a:extLst>
                <a:ext uri="{FF2B5EF4-FFF2-40B4-BE49-F238E27FC236}">
                  <a16:creationId xmlns:a16="http://schemas.microsoft.com/office/drawing/2014/main" id="{FDB54E1B-DE8C-15F8-2603-39F853E94965}"/>
                </a:ext>
              </a:extLst>
            </p:cNvPr>
            <p:cNvGrpSpPr/>
            <p:nvPr/>
          </p:nvGrpSpPr>
          <p:grpSpPr>
            <a:xfrm>
              <a:off x="1290324" y="3429531"/>
              <a:ext cx="1293068" cy="1980284"/>
              <a:chOff x="697842" y="3315817"/>
              <a:chExt cx="514964" cy="822817"/>
            </a:xfrm>
          </p:grpSpPr>
          <p:sp>
            <p:nvSpPr>
              <p:cNvPr id="8" name="Google Shape;388;p9">
                <a:extLst>
                  <a:ext uri="{FF2B5EF4-FFF2-40B4-BE49-F238E27FC236}">
                    <a16:creationId xmlns:a16="http://schemas.microsoft.com/office/drawing/2014/main" id="{55BD8F4B-76AB-6D6F-94A6-51DD83683C53}"/>
                  </a:ext>
                </a:extLst>
              </p:cNvPr>
              <p:cNvSpPr/>
              <p:nvPr/>
            </p:nvSpPr>
            <p:spPr>
              <a:xfrm>
                <a:off x="697842" y="3877086"/>
                <a:ext cx="514964" cy="261548"/>
              </a:xfrm>
              <a:prstGeom prst="trapezoid">
                <a:avLst>
                  <a:gd name="adj" fmla="val 3394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9" name="Google Shape;389;p9">
                <a:extLst>
                  <a:ext uri="{FF2B5EF4-FFF2-40B4-BE49-F238E27FC236}">
                    <a16:creationId xmlns:a16="http://schemas.microsoft.com/office/drawing/2014/main" id="{29C6BF96-EE4B-C7C5-DE16-96A325D79E6F}"/>
                  </a:ext>
                </a:extLst>
              </p:cNvPr>
              <p:cNvSpPr/>
              <p:nvPr/>
            </p:nvSpPr>
            <p:spPr>
              <a:xfrm>
                <a:off x="776140" y="3745391"/>
                <a:ext cx="362490" cy="393243"/>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 name="Google Shape;390;p9">
                <a:extLst>
                  <a:ext uri="{FF2B5EF4-FFF2-40B4-BE49-F238E27FC236}">
                    <a16:creationId xmlns:a16="http://schemas.microsoft.com/office/drawing/2014/main" id="{94412CF8-E25F-0FFF-CDDD-38E467FF3CB8}"/>
                  </a:ext>
                </a:extLst>
              </p:cNvPr>
              <p:cNvSpPr/>
              <p:nvPr/>
            </p:nvSpPr>
            <p:spPr>
              <a:xfrm>
                <a:off x="772020" y="3315817"/>
                <a:ext cx="366610" cy="3666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1" i="0" u="none" strike="noStrike" cap="none">
                  <a:solidFill>
                    <a:srgbClr val="FFFFFF"/>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C683C676-D47F-781E-EF00-113D07D527CD}"/>
                </a:ext>
              </a:extLst>
            </p:cNvPr>
            <p:cNvGrpSpPr/>
            <p:nvPr/>
          </p:nvGrpSpPr>
          <p:grpSpPr>
            <a:xfrm>
              <a:off x="1783673" y="1954505"/>
              <a:ext cx="1703282" cy="1123278"/>
              <a:chOff x="8546278" y="1267538"/>
              <a:chExt cx="646012" cy="426031"/>
            </a:xfrm>
            <a:solidFill>
              <a:schemeClr val="accent2">
                <a:lumMod val="75000"/>
              </a:schemeClr>
            </a:solidFill>
          </p:grpSpPr>
          <p:sp>
            <p:nvSpPr>
              <p:cNvPr id="6" name="Google Shape;321;p4">
                <a:extLst>
                  <a:ext uri="{FF2B5EF4-FFF2-40B4-BE49-F238E27FC236}">
                    <a16:creationId xmlns:a16="http://schemas.microsoft.com/office/drawing/2014/main" id="{C2535763-378B-3356-B0B2-80892F0C82F8}"/>
                  </a:ext>
                </a:extLst>
              </p:cNvPr>
              <p:cNvSpPr/>
              <p:nvPr/>
            </p:nvSpPr>
            <p:spPr>
              <a:xfrm>
                <a:off x="8546278" y="1396648"/>
                <a:ext cx="385053" cy="296921"/>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7" name="Google Shape;322;p4">
                <a:extLst>
                  <a:ext uri="{FF2B5EF4-FFF2-40B4-BE49-F238E27FC236}">
                    <a16:creationId xmlns:a16="http://schemas.microsoft.com/office/drawing/2014/main" id="{BEA7EC8B-2201-C88C-6832-E4371FAA1EEF}"/>
                  </a:ext>
                </a:extLst>
              </p:cNvPr>
              <p:cNvSpPr/>
              <p:nvPr/>
            </p:nvSpPr>
            <p:spPr>
              <a:xfrm>
                <a:off x="8807237" y="1267538"/>
                <a:ext cx="385053" cy="296921"/>
              </a:xfrm>
              <a:prstGeom prst="wedgeRoundRectCallout">
                <a:avLst>
                  <a:gd name="adj1" fmla="val 59833"/>
                  <a:gd name="adj2" fmla="val 21866"/>
                  <a:gd name="adj3" fmla="val 16667"/>
                </a:avLst>
              </a:prstGeom>
              <a:grpFill/>
              <a:ln w="57150" cap="flat" cmpd="sng">
                <a:solidFill>
                  <a:schemeClr val="accent2">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grpSp>
      <p:sp>
        <p:nvSpPr>
          <p:cNvPr id="18" name="Google Shape;1095;p54">
            <a:extLst>
              <a:ext uri="{FF2B5EF4-FFF2-40B4-BE49-F238E27FC236}">
                <a16:creationId xmlns:a16="http://schemas.microsoft.com/office/drawing/2014/main" id="{F8EEFDF8-EF55-4B6E-CBBB-939428403BD1}"/>
              </a:ext>
            </a:extLst>
          </p:cNvPr>
          <p:cNvSpPr txBox="1"/>
          <p:nvPr/>
        </p:nvSpPr>
        <p:spPr>
          <a:xfrm>
            <a:off x="4777129" y="1761870"/>
            <a:ext cx="3575997" cy="3903486"/>
          </a:xfrm>
          <a:prstGeom prst="rect">
            <a:avLst/>
          </a:prstGeom>
          <a:noFill/>
          <a:ln>
            <a:noFill/>
          </a:ln>
        </p:spPr>
        <p:txBody>
          <a:bodyPr spcFirstLastPara="1" wrap="square" lIns="91425" tIns="45700" rIns="91425" bIns="45700" anchor="t" anchorCtr="0">
            <a:normAutofit lnSpcReduction="10000"/>
          </a:bodyPr>
          <a:lstStyle/>
          <a:p>
            <a:pPr marR="0" lvl="1" algn="l" rtl="0">
              <a:spcAft>
                <a:spcPts val="0"/>
              </a:spcAft>
              <a:buClr>
                <a:schemeClr val="dk1"/>
              </a:buClr>
              <a:buSzPts val="2400"/>
            </a:pPr>
            <a:r>
              <a:rPr lang="es-ES_tradnl" sz="1800" dirty="0">
                <a:solidFill>
                  <a:schemeClr val="dk1"/>
                </a:solidFill>
                <a:latin typeface="+mn-lt"/>
                <a:sym typeface="Helvetica Neue"/>
              </a:rPr>
              <a:t>Comprobar el progreso de las acciones acordadas en el plan de caso</a:t>
            </a:r>
            <a:endParaRPr lang="es-ES_tradnl" sz="1800" dirty="0">
              <a:solidFill>
                <a:schemeClr val="dk1"/>
              </a:solidFill>
              <a:latin typeface="+mn-lt"/>
            </a:endParaRPr>
          </a:p>
          <a:p>
            <a:pPr marR="0" lvl="1" algn="l" rtl="0">
              <a:spcAft>
                <a:spcPts val="0"/>
              </a:spcAft>
              <a:buClr>
                <a:schemeClr val="dk1"/>
              </a:buClr>
              <a:buSzPts val="2400"/>
            </a:pPr>
            <a:endParaRPr lang="es-ES_tradnl" sz="1800" dirty="0">
              <a:solidFill>
                <a:schemeClr val="dk1"/>
              </a:solidFill>
              <a:latin typeface="+mn-lt"/>
              <a:sym typeface="Helvetica Neue"/>
            </a:endParaRPr>
          </a:p>
          <a:p>
            <a:pPr marR="0" lvl="1" algn="l" rtl="0">
              <a:spcAft>
                <a:spcPts val="0"/>
              </a:spcAft>
              <a:buClr>
                <a:schemeClr val="dk1"/>
              </a:buClr>
              <a:buSzPts val="2400"/>
            </a:pPr>
            <a:r>
              <a:rPr lang="es-ES_tradnl" sz="1800" dirty="0">
                <a:solidFill>
                  <a:schemeClr val="dk1"/>
                </a:solidFill>
                <a:latin typeface="+mn-lt"/>
                <a:sym typeface="Helvetica Neue"/>
              </a:rPr>
              <a:t>Apoyo directo al menor y al cuidador/a </a:t>
            </a:r>
            <a:endParaRPr lang="es-ES_tradnl" sz="1800" dirty="0">
              <a:solidFill>
                <a:schemeClr val="dk1"/>
              </a:solidFill>
              <a:latin typeface="+mn-lt"/>
            </a:endParaRPr>
          </a:p>
          <a:p>
            <a:pPr marR="0" lvl="1" algn="l" rtl="0">
              <a:spcAft>
                <a:spcPts val="0"/>
              </a:spcAft>
              <a:buClr>
                <a:schemeClr val="dk1"/>
              </a:buClr>
              <a:buSzPts val="2400"/>
            </a:pPr>
            <a:endParaRPr lang="es-ES_tradnl" sz="1800" dirty="0">
              <a:solidFill>
                <a:schemeClr val="dk1"/>
              </a:solidFill>
              <a:latin typeface="+mn-lt"/>
              <a:sym typeface="Helvetica Neue"/>
            </a:endParaRPr>
          </a:p>
          <a:p>
            <a:pPr marR="0" lvl="1" algn="l" rtl="0">
              <a:spcAft>
                <a:spcPts val="0"/>
              </a:spcAft>
              <a:buClr>
                <a:schemeClr val="dk1"/>
              </a:buClr>
              <a:buSzPts val="2400"/>
            </a:pPr>
            <a:r>
              <a:rPr lang="es-ES_tradnl" sz="1800" dirty="0">
                <a:solidFill>
                  <a:schemeClr val="dk1"/>
                </a:solidFill>
                <a:latin typeface="+mn-lt"/>
                <a:sym typeface="Helvetica Neue"/>
              </a:rPr>
              <a:t>Mediar entre el menor y sus cuidadores si es necesario </a:t>
            </a:r>
            <a:endParaRPr lang="es-ES_tradnl" sz="1800" dirty="0">
              <a:solidFill>
                <a:schemeClr val="dk1"/>
              </a:solidFill>
              <a:latin typeface="+mn-lt"/>
            </a:endParaRPr>
          </a:p>
          <a:p>
            <a:pPr marR="0" lvl="1" algn="l" rtl="0">
              <a:spcAft>
                <a:spcPts val="0"/>
              </a:spcAft>
              <a:buClr>
                <a:schemeClr val="dk1"/>
              </a:buClr>
              <a:buSzPts val="2400"/>
            </a:pPr>
            <a:endParaRPr lang="es-ES_tradnl" sz="1800" dirty="0">
              <a:solidFill>
                <a:schemeClr val="dk1"/>
              </a:solidFill>
              <a:latin typeface="+mn-lt"/>
              <a:sym typeface="Helvetica Neue"/>
            </a:endParaRPr>
          </a:p>
          <a:p>
            <a:pPr marR="0" lvl="1" algn="l" rtl="0">
              <a:spcAft>
                <a:spcPts val="0"/>
              </a:spcAft>
              <a:buClr>
                <a:schemeClr val="dk1"/>
              </a:buClr>
              <a:buSzPts val="2400"/>
            </a:pPr>
            <a:r>
              <a:rPr lang="es-ES_tradnl" sz="1800" dirty="0">
                <a:solidFill>
                  <a:schemeClr val="dk1"/>
                </a:solidFill>
                <a:latin typeface="+mn-lt"/>
                <a:sym typeface="Helvetica Neue"/>
              </a:rPr>
              <a:t>Identificar y abordar nuevas preocupaciones/riesgos </a:t>
            </a:r>
            <a:endParaRPr lang="es-ES_tradnl" sz="1800" dirty="0">
              <a:solidFill>
                <a:schemeClr val="dk1"/>
              </a:solidFill>
              <a:latin typeface="+mn-lt"/>
            </a:endParaRPr>
          </a:p>
          <a:p>
            <a:pPr marR="0" lvl="1" algn="l" rtl="0">
              <a:spcAft>
                <a:spcPts val="0"/>
              </a:spcAft>
              <a:buClr>
                <a:schemeClr val="dk1"/>
              </a:buClr>
              <a:buSzPts val="2400"/>
            </a:pPr>
            <a:endParaRPr lang="es-ES_tradnl" sz="1800" dirty="0">
              <a:solidFill>
                <a:schemeClr val="dk1"/>
              </a:solidFill>
              <a:latin typeface="+mn-lt"/>
              <a:sym typeface="Helvetica Neue"/>
            </a:endParaRPr>
          </a:p>
          <a:p>
            <a:pPr marR="0" lvl="1" algn="l" rtl="0">
              <a:spcAft>
                <a:spcPts val="0"/>
              </a:spcAft>
              <a:buClr>
                <a:schemeClr val="dk1"/>
              </a:buClr>
              <a:buSzPts val="2400"/>
            </a:pPr>
            <a:r>
              <a:rPr lang="es-ES_tradnl" sz="1800" dirty="0">
                <a:solidFill>
                  <a:schemeClr val="dk1"/>
                </a:solidFill>
                <a:latin typeface="+mn-lt"/>
                <a:sym typeface="Helvetica Neue"/>
              </a:rPr>
              <a:t>Evitar separaciones secundarias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5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¿Cómo realizar las visitas de seguimiento?</a:t>
            </a:r>
          </a:p>
        </p:txBody>
      </p:sp>
      <p:sp>
        <p:nvSpPr>
          <p:cNvPr id="22" name="L-Shape 21">
            <a:extLst>
              <a:ext uri="{FF2B5EF4-FFF2-40B4-BE49-F238E27FC236}">
                <a16:creationId xmlns:a16="http://schemas.microsoft.com/office/drawing/2014/main" id="{416A6656-F8E6-B5AD-E8C4-E34B7DC365B9}"/>
              </a:ext>
            </a:extLst>
          </p:cNvPr>
          <p:cNvSpPr/>
          <p:nvPr/>
        </p:nvSpPr>
        <p:spPr>
          <a:xfrm rot="18361091">
            <a:off x="5017847" y="1563802"/>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3" name="Group 22">
            <a:extLst>
              <a:ext uri="{FF2B5EF4-FFF2-40B4-BE49-F238E27FC236}">
                <a16:creationId xmlns:a16="http://schemas.microsoft.com/office/drawing/2014/main" id="{BB969725-44B9-000B-FDAA-07BC789648B6}"/>
              </a:ext>
            </a:extLst>
          </p:cNvPr>
          <p:cNvGrpSpPr/>
          <p:nvPr/>
        </p:nvGrpSpPr>
        <p:grpSpPr>
          <a:xfrm>
            <a:off x="1790230" y="1900686"/>
            <a:ext cx="1877555" cy="3349351"/>
            <a:chOff x="5102983" y="1330093"/>
            <a:chExt cx="611190" cy="1090296"/>
          </a:xfrm>
          <a:solidFill>
            <a:schemeClr val="accent2">
              <a:lumMod val="75000"/>
            </a:schemeClr>
          </a:solidFill>
        </p:grpSpPr>
        <p:grpSp>
          <p:nvGrpSpPr>
            <p:cNvPr id="24" name="Group 23">
              <a:extLst>
                <a:ext uri="{FF2B5EF4-FFF2-40B4-BE49-F238E27FC236}">
                  <a16:creationId xmlns:a16="http://schemas.microsoft.com/office/drawing/2014/main" id="{B4D002F7-8BC7-C7FE-AD0E-A51D76C6632B}"/>
                </a:ext>
              </a:extLst>
            </p:cNvPr>
            <p:cNvGrpSpPr/>
            <p:nvPr/>
          </p:nvGrpSpPr>
          <p:grpSpPr>
            <a:xfrm>
              <a:off x="5157952" y="1808115"/>
              <a:ext cx="241654" cy="277569"/>
              <a:chOff x="2968390" y="1782471"/>
              <a:chExt cx="241654" cy="277569"/>
            </a:xfrm>
            <a:grpFill/>
          </p:grpSpPr>
          <p:sp>
            <p:nvSpPr>
              <p:cNvPr id="32" name="Round Same Side Corner Rectangle 25">
                <a:extLst>
                  <a:ext uri="{FF2B5EF4-FFF2-40B4-BE49-F238E27FC236}">
                    <a16:creationId xmlns:a16="http://schemas.microsoft.com/office/drawing/2014/main" id="{D5A9B7FC-BD00-E70E-6F25-24BC732A5A94}"/>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ound Same Side Corner Rectangle 26">
                <a:extLst>
                  <a:ext uri="{FF2B5EF4-FFF2-40B4-BE49-F238E27FC236}">
                    <a16:creationId xmlns:a16="http://schemas.microsoft.com/office/drawing/2014/main" id="{1F313C63-2183-D076-19A2-04FF0C1A5D97}"/>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5" name="Rectangle 24">
              <a:extLst>
                <a:ext uri="{FF2B5EF4-FFF2-40B4-BE49-F238E27FC236}">
                  <a16:creationId xmlns:a16="http://schemas.microsoft.com/office/drawing/2014/main" id="{0285183E-CA32-AA66-5AFA-20AE1FC2D763}"/>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ound Same Side Corner Rectangle 26">
              <a:extLst>
                <a:ext uri="{FF2B5EF4-FFF2-40B4-BE49-F238E27FC236}">
                  <a16:creationId xmlns:a16="http://schemas.microsoft.com/office/drawing/2014/main" id="{6146149F-E776-CFA4-91BB-18B73B27AE52}"/>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7" name="Straight Arrow Connector 26">
              <a:extLst>
                <a:ext uri="{FF2B5EF4-FFF2-40B4-BE49-F238E27FC236}">
                  <a16:creationId xmlns:a16="http://schemas.microsoft.com/office/drawing/2014/main" id="{46C388C3-E681-0C30-6E20-BE6EF5FA38E4}"/>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65F93DE-7D70-FDC7-CE7A-ACEB0205D77F}"/>
                </a:ext>
              </a:extLst>
            </p:cNvPr>
            <p:cNvGrpSpPr/>
            <p:nvPr/>
          </p:nvGrpSpPr>
          <p:grpSpPr>
            <a:xfrm>
              <a:off x="5274909" y="1330093"/>
              <a:ext cx="439264" cy="1090296"/>
              <a:chOff x="4152776" y="1302447"/>
              <a:chExt cx="365595" cy="907443"/>
            </a:xfrm>
            <a:grpFill/>
          </p:grpSpPr>
          <p:sp>
            <p:nvSpPr>
              <p:cNvPr id="29" name="Flowchart: Manual Operation 28">
                <a:extLst>
                  <a:ext uri="{FF2B5EF4-FFF2-40B4-BE49-F238E27FC236}">
                    <a16:creationId xmlns:a16="http://schemas.microsoft.com/office/drawing/2014/main" id="{0F198D62-F605-0519-B067-153FA70F4191}"/>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ound Same Side Corner Rectangle 23">
                <a:extLst>
                  <a:ext uri="{FF2B5EF4-FFF2-40B4-BE49-F238E27FC236}">
                    <a16:creationId xmlns:a16="http://schemas.microsoft.com/office/drawing/2014/main" id="{10717D19-52D1-2476-A034-51D29F44221F}"/>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92A03758-6F67-FCE0-AB34-2F7E7E8F1EB3}"/>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34" name="L-Shape 33">
            <a:extLst>
              <a:ext uri="{FF2B5EF4-FFF2-40B4-BE49-F238E27FC236}">
                <a16:creationId xmlns:a16="http://schemas.microsoft.com/office/drawing/2014/main" id="{29B04BE4-653A-C239-5299-D92DFD90B468}"/>
              </a:ext>
            </a:extLst>
          </p:cNvPr>
          <p:cNvSpPr/>
          <p:nvPr/>
        </p:nvSpPr>
        <p:spPr>
          <a:xfrm rot="18361091">
            <a:off x="5024791" y="2408745"/>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TextBox 35">
            <a:extLst>
              <a:ext uri="{FF2B5EF4-FFF2-40B4-BE49-F238E27FC236}">
                <a16:creationId xmlns:a16="http://schemas.microsoft.com/office/drawing/2014/main" id="{3C00F9E0-8041-910B-2B1D-711E0277FC3C}"/>
              </a:ext>
            </a:extLst>
          </p:cNvPr>
          <p:cNvSpPr txBox="1"/>
          <p:nvPr/>
        </p:nvSpPr>
        <p:spPr>
          <a:xfrm>
            <a:off x="5701011" y="1473009"/>
            <a:ext cx="5143199" cy="4801314"/>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s-ES_tradnl" sz="2000">
                <a:solidFill>
                  <a:schemeClr val="tx1"/>
                </a:solidFill>
                <a:latin typeface="+mn-lt"/>
                <a:ea typeface="Calibri"/>
                <a:cs typeface="Calibri"/>
                <a:sym typeface="Calibri"/>
              </a:rPr>
              <a:t>Visitas esporádicas sin previo aviso/espontáneas, además de las visitas programadas</a:t>
            </a:r>
          </a:p>
          <a:p>
            <a:pPr marL="0" marR="0" lvl="0" indent="0" algn="l" rtl="0">
              <a:lnSpc>
                <a:spcPct val="90000"/>
              </a:lnSpc>
              <a:spcBef>
                <a:spcPts val="0"/>
              </a:spcBef>
              <a:spcAft>
                <a:spcPts val="0"/>
              </a:spcAft>
              <a:buClr>
                <a:schemeClr val="lt1"/>
              </a:buClr>
              <a:buSzPts val="2400"/>
              <a:buFont typeface="Calibri"/>
              <a:buNone/>
            </a:pPr>
            <a:endParaRPr lang="es-ES_tradnl" sz="200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a:solidFill>
                  <a:schemeClr val="tx1"/>
                </a:solidFill>
                <a:latin typeface="+mn-lt"/>
                <a:ea typeface="Calibri"/>
                <a:cs typeface="Calibri"/>
                <a:sym typeface="Calibri"/>
              </a:rPr>
              <a:t>Visitas a solas y en un lugar privado, al menos durante una parte de cada visita de seguimiento</a:t>
            </a:r>
          </a:p>
          <a:p>
            <a:pPr marL="0" marR="0" lvl="0" indent="0" algn="l" rtl="0">
              <a:lnSpc>
                <a:spcPct val="90000"/>
              </a:lnSpc>
              <a:spcBef>
                <a:spcPts val="0"/>
              </a:spcBef>
              <a:spcAft>
                <a:spcPts val="0"/>
              </a:spcAft>
              <a:buClr>
                <a:schemeClr val="lt1"/>
              </a:buClr>
              <a:buSzPts val="2400"/>
              <a:buFont typeface="Calibri"/>
              <a:buNone/>
            </a:pPr>
            <a:endParaRPr lang="es-ES_tradnl" sz="200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a:solidFill>
                  <a:schemeClr val="tx1"/>
                </a:solidFill>
                <a:latin typeface="+mn-lt"/>
                <a:ea typeface="Calibri"/>
                <a:cs typeface="Calibri"/>
                <a:sym typeface="Calibri"/>
              </a:rPr>
              <a:t>Dedicar tiempo suficiente a observar al menor y sus interacciones</a:t>
            </a:r>
          </a:p>
          <a:p>
            <a:pPr marL="0" marR="0" lvl="0" indent="0" algn="l" rtl="0">
              <a:lnSpc>
                <a:spcPct val="90000"/>
              </a:lnSpc>
              <a:spcBef>
                <a:spcPts val="0"/>
              </a:spcBef>
              <a:spcAft>
                <a:spcPts val="0"/>
              </a:spcAft>
              <a:buClr>
                <a:schemeClr val="lt1"/>
              </a:buClr>
              <a:buSzPts val="2400"/>
              <a:buFont typeface="Calibri"/>
              <a:buNone/>
            </a:pPr>
            <a:endParaRPr lang="es-ES_tradnl" sz="200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a:solidFill>
                  <a:schemeClr val="tx1"/>
                </a:solidFill>
                <a:latin typeface="+mn-lt"/>
                <a:ea typeface="Calibri"/>
                <a:cs typeface="Calibri"/>
                <a:sym typeface="Calibri"/>
              </a:rPr>
              <a:t>Tratar de forma inmediata los problemas urgentes según los procedimientos acordados </a:t>
            </a:r>
          </a:p>
          <a:p>
            <a:pPr marL="0" marR="0" lvl="0" indent="0" algn="l" rtl="0">
              <a:lnSpc>
                <a:spcPct val="90000"/>
              </a:lnSpc>
              <a:spcBef>
                <a:spcPts val="0"/>
              </a:spcBef>
              <a:spcAft>
                <a:spcPts val="0"/>
              </a:spcAft>
              <a:buClr>
                <a:schemeClr val="lt1"/>
              </a:buClr>
              <a:buSzPts val="2400"/>
              <a:buFont typeface="Calibri"/>
              <a:buNone/>
            </a:pPr>
            <a:endParaRPr lang="es-ES_tradnl" sz="200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a:solidFill>
                  <a:schemeClr val="tx1"/>
                </a:solidFill>
                <a:latin typeface="+mn-lt"/>
                <a:ea typeface="Calibri"/>
                <a:cs typeface="Calibri"/>
                <a:sym typeface="Calibri"/>
              </a:rPr>
              <a:t>Documentar cada visita en el expediente del menor</a:t>
            </a:r>
          </a:p>
        </p:txBody>
      </p:sp>
      <p:sp>
        <p:nvSpPr>
          <p:cNvPr id="37" name="L-Shape 36">
            <a:extLst>
              <a:ext uri="{FF2B5EF4-FFF2-40B4-BE49-F238E27FC236}">
                <a16:creationId xmlns:a16="http://schemas.microsoft.com/office/drawing/2014/main" id="{8FB3D44C-3A6B-2EF5-D42B-AD7931C26B86}"/>
              </a:ext>
            </a:extLst>
          </p:cNvPr>
          <p:cNvSpPr/>
          <p:nvPr/>
        </p:nvSpPr>
        <p:spPr>
          <a:xfrm rot="18361091">
            <a:off x="5017847" y="3549866"/>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L-Shape 37">
            <a:extLst>
              <a:ext uri="{FF2B5EF4-FFF2-40B4-BE49-F238E27FC236}">
                <a16:creationId xmlns:a16="http://schemas.microsoft.com/office/drawing/2014/main" id="{1567B452-1FCE-C0C6-0898-F820AFD9F3B4}"/>
              </a:ext>
            </a:extLst>
          </p:cNvPr>
          <p:cNvSpPr/>
          <p:nvPr/>
        </p:nvSpPr>
        <p:spPr>
          <a:xfrm rot="18361091">
            <a:off x="5057595" y="4328495"/>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L-Shape 38">
            <a:extLst>
              <a:ext uri="{FF2B5EF4-FFF2-40B4-BE49-F238E27FC236}">
                <a16:creationId xmlns:a16="http://schemas.microsoft.com/office/drawing/2014/main" id="{FA644E66-0647-CA4E-2601-32412462C679}"/>
              </a:ext>
            </a:extLst>
          </p:cNvPr>
          <p:cNvSpPr/>
          <p:nvPr/>
        </p:nvSpPr>
        <p:spPr>
          <a:xfrm rot="18361091">
            <a:off x="5138554" y="5350316"/>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22" name="Rectangle: Top Corners Rounded 21">
            <a:extLst>
              <a:ext uri="{FF2B5EF4-FFF2-40B4-BE49-F238E27FC236}">
                <a16:creationId xmlns:a16="http://schemas.microsoft.com/office/drawing/2014/main" id="{645152FE-84FE-E8F9-D00C-37074A153AF1}"/>
              </a:ext>
            </a:extLst>
          </p:cNvPr>
          <p:cNvSpPr/>
          <p:nvPr/>
        </p:nvSpPr>
        <p:spPr>
          <a:xfrm rot="5400000">
            <a:off x="4142894" y="-1569520"/>
            <a:ext cx="3313854"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29" name="Google Shape;1129;p5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dirty="0"/>
              <a:t>Practicar visitas de seguimiento</a:t>
            </a:r>
          </a:p>
        </p:txBody>
      </p:sp>
      <p:sp>
        <p:nvSpPr>
          <p:cNvPr id="1133" name="Google Shape;1133;p56"/>
          <p:cNvSpPr txBox="1"/>
          <p:nvPr/>
        </p:nvSpPr>
        <p:spPr>
          <a:xfrm>
            <a:off x="5727830" y="1961366"/>
            <a:ext cx="526887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800" b="1">
                <a:solidFill>
                  <a:schemeClr val="dk1"/>
                </a:solidFill>
                <a:latin typeface="+mn-lt"/>
                <a:ea typeface="Calibri"/>
                <a:cs typeface="Calibri"/>
                <a:sym typeface="Calibri"/>
              </a:rPr>
              <a:t>Juego de roles en grupos de cuatro: </a:t>
            </a:r>
            <a:endParaRPr lang="es-ES_tradnl" sz="1800" b="1">
              <a:latin typeface="+mn-lt"/>
            </a:endParaRPr>
          </a:p>
        </p:txBody>
      </p:sp>
      <p:sp>
        <p:nvSpPr>
          <p:cNvPr id="2" name="Google Shape;114;p9">
            <a:extLst>
              <a:ext uri="{FF2B5EF4-FFF2-40B4-BE49-F238E27FC236}">
                <a16:creationId xmlns:a16="http://schemas.microsoft.com/office/drawing/2014/main" id="{2BF1889C-21C7-72F4-E56F-07BBC21E22CC}"/>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3" name="Group 2">
            <a:extLst>
              <a:ext uri="{FF2B5EF4-FFF2-40B4-BE49-F238E27FC236}">
                <a16:creationId xmlns:a16="http://schemas.microsoft.com/office/drawing/2014/main" id="{F865D2FD-361A-E350-AB86-EB1A74B16C76}"/>
              </a:ext>
            </a:extLst>
          </p:cNvPr>
          <p:cNvGrpSpPr/>
          <p:nvPr/>
        </p:nvGrpSpPr>
        <p:grpSpPr>
          <a:xfrm>
            <a:off x="357066" y="1224523"/>
            <a:ext cx="369332" cy="369332"/>
            <a:chOff x="6784825" y="4717805"/>
            <a:chExt cx="1170980" cy="1170980"/>
          </a:xfrm>
        </p:grpSpPr>
        <p:sp>
          <p:nvSpPr>
            <p:cNvPr id="4" name="Oval 3">
              <a:extLst>
                <a:ext uri="{FF2B5EF4-FFF2-40B4-BE49-F238E27FC236}">
                  <a16:creationId xmlns:a16="http://schemas.microsoft.com/office/drawing/2014/main" id="{8158405B-76D9-9C57-3474-99B80F68DF03}"/>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Oval 4">
              <a:extLst>
                <a:ext uri="{FF2B5EF4-FFF2-40B4-BE49-F238E27FC236}">
                  <a16:creationId xmlns:a16="http://schemas.microsoft.com/office/drawing/2014/main" id="{C98EAFEA-8C78-0FE0-9117-758824A4D6FE}"/>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a:extLst>
                <a:ext uri="{FF2B5EF4-FFF2-40B4-BE49-F238E27FC236}">
                  <a16:creationId xmlns:a16="http://schemas.microsoft.com/office/drawing/2014/main" id="{A96D4EDE-73AC-F096-9E75-F95FD8494A47}"/>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4E631B9A-2307-39A1-553B-1369A0E6D483}"/>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 name="Group 7">
            <a:extLst>
              <a:ext uri="{FF2B5EF4-FFF2-40B4-BE49-F238E27FC236}">
                <a16:creationId xmlns:a16="http://schemas.microsoft.com/office/drawing/2014/main" id="{1008A1F9-607C-D02F-68F2-CC92D5A7FA96}"/>
              </a:ext>
            </a:extLst>
          </p:cNvPr>
          <p:cNvGrpSpPr/>
          <p:nvPr/>
        </p:nvGrpSpPr>
        <p:grpSpPr>
          <a:xfrm>
            <a:off x="794079" y="2297268"/>
            <a:ext cx="4470096" cy="3201658"/>
            <a:chOff x="8868435" y="2986610"/>
            <a:chExt cx="1667397" cy="1194255"/>
          </a:xfrm>
          <a:solidFill>
            <a:schemeClr val="accent2">
              <a:lumMod val="75000"/>
            </a:schemeClr>
          </a:solidFill>
        </p:grpSpPr>
        <p:grpSp>
          <p:nvGrpSpPr>
            <p:cNvPr id="9" name="Group 8">
              <a:extLst>
                <a:ext uri="{FF2B5EF4-FFF2-40B4-BE49-F238E27FC236}">
                  <a16:creationId xmlns:a16="http://schemas.microsoft.com/office/drawing/2014/main" id="{223FC5B7-DDC6-8887-6C5E-3BC49C133EF6}"/>
                </a:ext>
              </a:extLst>
            </p:cNvPr>
            <p:cNvGrpSpPr/>
            <p:nvPr/>
          </p:nvGrpSpPr>
          <p:grpSpPr>
            <a:xfrm>
              <a:off x="8868435" y="2986610"/>
              <a:ext cx="755220" cy="884779"/>
              <a:chOff x="6846848" y="1141103"/>
              <a:chExt cx="999203" cy="1170617"/>
            </a:xfrm>
            <a:grpFill/>
          </p:grpSpPr>
          <p:sp>
            <p:nvSpPr>
              <p:cNvPr id="16" name="Rectangle: Rounded Corners 15">
                <a:extLst>
                  <a:ext uri="{FF2B5EF4-FFF2-40B4-BE49-F238E27FC236}">
                    <a16:creationId xmlns:a16="http://schemas.microsoft.com/office/drawing/2014/main" id="{21BA3A35-B30F-AD47-4744-5B6879BD6B5C}"/>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F45BF84A-E4C9-9D8F-2038-72AFBBC20234}"/>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D5908404-6F0A-72FE-9D37-26C15D7433E3}"/>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7360D545-E799-88D8-55F0-6A067539B08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Block Arc 19">
                <a:extLst>
                  <a:ext uri="{FF2B5EF4-FFF2-40B4-BE49-F238E27FC236}">
                    <a16:creationId xmlns:a16="http://schemas.microsoft.com/office/drawing/2014/main" id="{06E12873-51C5-45CA-686D-4F3A0F064048}"/>
                  </a:ext>
                </a:extLst>
              </p:cNvPr>
              <p:cNvSpPr/>
              <p:nvPr/>
            </p:nvSpPr>
            <p:spPr>
              <a:xfrm rot="11719641">
                <a:off x="7178956" y="163781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nvGrpSpPr>
            <p:cNvPr id="10" name="Group 9">
              <a:extLst>
                <a:ext uri="{FF2B5EF4-FFF2-40B4-BE49-F238E27FC236}">
                  <a16:creationId xmlns:a16="http://schemas.microsoft.com/office/drawing/2014/main" id="{215F0CFD-7BEA-EB16-1C45-CA1C8DF636AE}"/>
                </a:ext>
              </a:extLst>
            </p:cNvPr>
            <p:cNvGrpSpPr/>
            <p:nvPr/>
          </p:nvGrpSpPr>
          <p:grpSpPr>
            <a:xfrm rot="19632759">
              <a:off x="9780613" y="3282371"/>
              <a:ext cx="755219" cy="898494"/>
              <a:chOff x="6846848" y="1141103"/>
              <a:chExt cx="999203" cy="1188766"/>
            </a:xfrm>
            <a:grpFill/>
          </p:grpSpPr>
          <p:sp>
            <p:nvSpPr>
              <p:cNvPr id="11" name="Rectangle: Rounded Corners 10">
                <a:extLst>
                  <a:ext uri="{FF2B5EF4-FFF2-40B4-BE49-F238E27FC236}">
                    <a16:creationId xmlns:a16="http://schemas.microsoft.com/office/drawing/2014/main" id="{6ECD1CB0-0340-409C-AE62-FDD1F280973D}"/>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id="{984963A5-B520-9D42-3EF2-1B99AEFA7094}"/>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117FB701-2840-7222-9BC5-905985D3A108}"/>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Oval 13">
                <a:extLst>
                  <a:ext uri="{FF2B5EF4-FFF2-40B4-BE49-F238E27FC236}">
                    <a16:creationId xmlns:a16="http://schemas.microsoft.com/office/drawing/2014/main" id="{508EB533-4EDB-5905-2D90-35EF8BA12E8B}"/>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Block Arc 14">
                <a:extLst>
                  <a:ext uri="{FF2B5EF4-FFF2-40B4-BE49-F238E27FC236}">
                    <a16:creationId xmlns:a16="http://schemas.microsoft.com/office/drawing/2014/main" id="{B0F495E4-C429-2037-9C14-D14C40E153BE}"/>
                  </a:ext>
                </a:extLst>
              </p:cNvPr>
              <p:cNvSpPr/>
              <p:nvPr/>
            </p:nvSpPr>
            <p:spPr>
              <a:xfrm rot="726908">
                <a:off x="7119521" y="173008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sp>
        <p:nvSpPr>
          <p:cNvPr id="21" name="Google Shape;1133;p56">
            <a:extLst>
              <a:ext uri="{FF2B5EF4-FFF2-40B4-BE49-F238E27FC236}">
                <a16:creationId xmlns:a16="http://schemas.microsoft.com/office/drawing/2014/main" id="{9605A862-2B85-5342-C5F5-02B820451E19}"/>
              </a:ext>
            </a:extLst>
          </p:cNvPr>
          <p:cNvSpPr txBox="1"/>
          <p:nvPr/>
        </p:nvSpPr>
        <p:spPr>
          <a:xfrm>
            <a:off x="5727830" y="3018607"/>
            <a:ext cx="5268872" cy="26930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1000"/>
              </a:spcAft>
              <a:buClr>
                <a:schemeClr val="dk1"/>
              </a:buClr>
              <a:buSzPts val="2400"/>
              <a:buFont typeface="Arial"/>
              <a:buChar char="•"/>
            </a:pPr>
            <a:r>
              <a:rPr lang="es-ES_tradnl" sz="1800" dirty="0">
                <a:solidFill>
                  <a:schemeClr val="dk1"/>
                </a:solidFill>
                <a:latin typeface="+mn-lt"/>
                <a:ea typeface="Calibri"/>
                <a:cs typeface="Calibri"/>
                <a:sym typeface="Calibri"/>
              </a:rPr>
              <a:t>Representar las situaciones en los cuadernos </a:t>
            </a:r>
          </a:p>
          <a:p>
            <a:pPr marL="285750" marR="0" lvl="0" indent="-285750" algn="l" rtl="0">
              <a:spcBef>
                <a:spcPts val="0"/>
              </a:spcBef>
              <a:spcAft>
                <a:spcPts val="1000"/>
              </a:spcAft>
              <a:buClr>
                <a:schemeClr val="dk1"/>
              </a:buClr>
              <a:buSzPts val="2400"/>
              <a:buFont typeface="Arial"/>
              <a:buChar char="•"/>
            </a:pPr>
            <a:r>
              <a:rPr lang="es-ES_tradnl" sz="1800" dirty="0">
                <a:solidFill>
                  <a:schemeClr val="dk1"/>
                </a:solidFill>
                <a:latin typeface="+mn-lt"/>
                <a:ea typeface="Calibri"/>
                <a:cs typeface="Calibri"/>
                <a:sym typeface="Calibri"/>
              </a:rPr>
              <a:t>Una persona será el asistente social y otra será la Sra. Abdi, y las otras dos personas observarán y darán su opinión</a:t>
            </a:r>
          </a:p>
          <a:p>
            <a:pPr marL="285750" marR="0" lvl="0" indent="-285750" algn="l" rtl="0">
              <a:spcBef>
                <a:spcPts val="0"/>
              </a:spcBef>
              <a:spcAft>
                <a:spcPts val="1000"/>
              </a:spcAft>
              <a:buClr>
                <a:schemeClr val="dk1"/>
              </a:buClr>
              <a:buSzPts val="2400"/>
              <a:buFont typeface="Arial"/>
              <a:buChar char="•"/>
            </a:pPr>
            <a:r>
              <a:rPr lang="es-ES_tradnl" sz="1800" dirty="0">
                <a:solidFill>
                  <a:schemeClr val="dk1"/>
                </a:solidFill>
                <a:latin typeface="+mn-lt"/>
                <a:ea typeface="Calibri"/>
                <a:cs typeface="Calibri"/>
                <a:sym typeface="Calibri"/>
              </a:rPr>
              <a:t>Luego, harán un cambio, para que los observadores hagan el papel de asistente social y Sama, y los otros dos el de observadores</a:t>
            </a:r>
          </a:p>
        </p:txBody>
      </p:sp>
      <p:grpSp>
        <p:nvGrpSpPr>
          <p:cNvPr id="23" name="Group 22">
            <a:extLst>
              <a:ext uri="{FF2B5EF4-FFF2-40B4-BE49-F238E27FC236}">
                <a16:creationId xmlns:a16="http://schemas.microsoft.com/office/drawing/2014/main" id="{F4D3AF4A-2BF1-D1ED-923B-5C8CE4BFD56A}"/>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4A78598A-7F96-8840-3B4C-401F4C17155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5" name="Group 24">
              <a:extLst>
                <a:ext uri="{FF2B5EF4-FFF2-40B4-BE49-F238E27FC236}">
                  <a16:creationId xmlns:a16="http://schemas.microsoft.com/office/drawing/2014/main" id="{B71F4CB2-64B1-4B95-A273-243702BF926C}"/>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ACA8A372-CC53-E3E1-376B-3A940F7C224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57</a:t>
                </a:r>
              </a:p>
            </p:txBody>
          </p:sp>
          <p:sp>
            <p:nvSpPr>
              <p:cNvPr id="30" name="Rectangle 29">
                <a:extLst>
                  <a:ext uri="{FF2B5EF4-FFF2-40B4-BE49-F238E27FC236}">
                    <a16:creationId xmlns:a16="http://schemas.microsoft.com/office/drawing/2014/main" id="{3B30BA4B-46C7-616C-3B2B-CDB74FDC09B5}"/>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 name="Group 25">
              <a:extLst>
                <a:ext uri="{FF2B5EF4-FFF2-40B4-BE49-F238E27FC236}">
                  <a16:creationId xmlns:a16="http://schemas.microsoft.com/office/drawing/2014/main" id="{A067AA74-EF55-3077-E6D6-FEFD4BC0A965}"/>
                </a:ext>
              </a:extLst>
            </p:cNvPr>
            <p:cNvGrpSpPr/>
            <p:nvPr/>
          </p:nvGrpSpPr>
          <p:grpSpPr>
            <a:xfrm>
              <a:off x="11325415" y="762701"/>
              <a:ext cx="182192" cy="634674"/>
              <a:chOff x="2121762" y="2323619"/>
              <a:chExt cx="200378" cy="825210"/>
            </a:xfrm>
          </p:grpSpPr>
          <p:sp>
            <p:nvSpPr>
              <p:cNvPr id="27" name="Isosceles Triangle 26">
                <a:extLst>
                  <a:ext uri="{FF2B5EF4-FFF2-40B4-BE49-F238E27FC236}">
                    <a16:creationId xmlns:a16="http://schemas.microsoft.com/office/drawing/2014/main" id="{89B788E8-729C-7D95-6E60-6EF82BBDBD8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27">
                <a:extLst>
                  <a:ext uri="{FF2B5EF4-FFF2-40B4-BE49-F238E27FC236}">
                    <a16:creationId xmlns:a16="http://schemas.microsoft.com/office/drawing/2014/main" id="{2E0A2A9C-E8A9-96EB-5419-6AF8AFEF13E0}"/>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57"/>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140" name="Google Shape;1140;p5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1141" name="Google Shape;1141;p57"/>
          <p:cNvSpPr/>
          <p:nvPr/>
        </p:nvSpPr>
        <p:spPr>
          <a:xfrm>
            <a:off x="2524480" y="199654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142" name="Google Shape;1142;p57"/>
          <p:cNvSpPr txBox="1"/>
          <p:nvPr/>
        </p:nvSpPr>
        <p:spPr>
          <a:xfrm>
            <a:off x="1248217" y="3573573"/>
            <a:ext cx="3604086"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dirty="0">
                <a:solidFill>
                  <a:srgbClr val="000000"/>
                </a:solidFill>
                <a:latin typeface="+mn-lt"/>
                <a:ea typeface="Helvetica Neue"/>
                <a:cs typeface="Helvetica Neue"/>
                <a:sym typeface="Helvetica Neue"/>
              </a:rPr>
              <a:t>La implementación del plan de casos para los UASC requiere un seguimiento minucios</a:t>
            </a:r>
            <a:r>
              <a:rPr lang="es-ES_tradnl" sz="1800" dirty="0">
                <a:latin typeface="+mn-lt"/>
                <a:ea typeface="Helvetica Neue"/>
                <a:cs typeface="Helvetica Neue"/>
                <a:sym typeface="Helvetica Neue"/>
              </a:rPr>
              <a:t>o </a:t>
            </a:r>
            <a:r>
              <a:rPr lang="es-ES_tradnl" sz="1800" b="0" i="0" u="none" strike="noStrike" cap="none" dirty="0">
                <a:solidFill>
                  <a:srgbClr val="000000"/>
                </a:solidFill>
                <a:latin typeface="+mn-lt"/>
                <a:ea typeface="Helvetica Neue"/>
                <a:cs typeface="Helvetica Neue"/>
                <a:sym typeface="Helvetica Neue"/>
              </a:rPr>
              <a:t>de las actividades de búsqueda y reunificación familiares y una actualización constante</a:t>
            </a:r>
            <a:r>
              <a:rPr lang="es-ES_tradnl" sz="1800" dirty="0">
                <a:latin typeface="+mn-lt"/>
                <a:ea typeface="Helvetica Neue"/>
                <a:cs typeface="Helvetica Neue"/>
                <a:sym typeface="Helvetica Neue"/>
              </a:rPr>
              <a:t> del menor </a:t>
            </a:r>
            <a:r>
              <a:rPr lang="es-ES_tradnl" sz="1800" b="0" i="0" u="none" strike="noStrike" cap="none" dirty="0">
                <a:solidFill>
                  <a:srgbClr val="000000"/>
                </a:solidFill>
                <a:latin typeface="+mn-lt"/>
                <a:ea typeface="Helvetica Neue"/>
                <a:cs typeface="Helvetica Neue"/>
                <a:sym typeface="Helvetica Neue"/>
              </a:rPr>
              <a:t>y la familia acerca de los resultados de la búsqueda</a:t>
            </a:r>
            <a:endParaRPr lang="es-ES_tradnl" sz="1800" dirty="0">
              <a:latin typeface="+mn-lt"/>
            </a:endParaRPr>
          </a:p>
        </p:txBody>
      </p:sp>
      <p:sp>
        <p:nvSpPr>
          <p:cNvPr id="1143" name="Google Shape;1143;p57"/>
          <p:cNvSpPr/>
          <p:nvPr/>
        </p:nvSpPr>
        <p:spPr>
          <a:xfrm>
            <a:off x="5887375" y="1978868"/>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144" name="Google Shape;1144;p57"/>
          <p:cNvSpPr txBox="1"/>
          <p:nvPr/>
        </p:nvSpPr>
        <p:spPr>
          <a:xfrm>
            <a:off x="5248668" y="3573573"/>
            <a:ext cx="2328974" cy="2585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_tradnl" sz="1800" dirty="0">
                <a:solidFill>
                  <a:schemeClr val="dk1"/>
                </a:solidFill>
                <a:latin typeface="+mn-lt"/>
                <a:ea typeface="Helvetica Neue"/>
                <a:cs typeface="Helvetica Neue"/>
                <a:sym typeface="Helvetica Neue"/>
              </a:rPr>
              <a:t>Todas las modalidades de acogida/cuidados conllevan riesgos, por lo que la supervisión es un elemento esencial de la gestión de casos</a:t>
            </a:r>
            <a:endParaRPr lang="es-ES_tradnl" sz="1800" dirty="0">
              <a:latin typeface="+mn-lt"/>
            </a:endParaRPr>
          </a:p>
        </p:txBody>
      </p:sp>
      <p:sp>
        <p:nvSpPr>
          <p:cNvPr id="1145" name="Google Shape;1145;p57"/>
          <p:cNvSpPr/>
          <p:nvPr/>
        </p:nvSpPr>
        <p:spPr>
          <a:xfrm>
            <a:off x="8893994" y="1978868"/>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146" name="Google Shape;1146;p57"/>
          <p:cNvSpPr txBox="1"/>
          <p:nvPr/>
        </p:nvSpPr>
        <p:spPr>
          <a:xfrm>
            <a:off x="7975600" y="3573573"/>
            <a:ext cx="2888349" cy="14772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s-ES_tradnl" sz="1800" dirty="0">
                <a:solidFill>
                  <a:schemeClr val="dk1"/>
                </a:solidFill>
                <a:latin typeface="+mn-lt"/>
                <a:ea typeface="Helvetica Neue"/>
                <a:cs typeface="Helvetica Neue"/>
                <a:sym typeface="Helvetica Neue"/>
              </a:rPr>
              <a:t>Se debe llevar un registro de todas las visitas de seguimiento y preocupaciones comunicadas al supervisor o a los responsables de los programas de prevención de acuerdo con los procedimientos acordados</a:t>
            </a:r>
            <a:endParaRPr lang="es-ES_tradnl" sz="1800" dirty="0">
              <a:latin typeface="+mn-l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58"/>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b="1">
                <a:solidFill>
                  <a:schemeClr val="accent2">
                    <a:lumMod val="75000"/>
                  </a:schemeClr>
                </a:solidFill>
                <a:highlight>
                  <a:srgbClr val="FFFF00"/>
                </a:highlight>
                <a:latin typeface="Garamond"/>
              </a:rPr>
              <a:t>ADAPTAR</a:t>
            </a:r>
            <a:br>
              <a:rPr lang="es-ES_tradnl" sz="2400"/>
            </a:br>
            <a:r>
              <a:rPr lang="es-ES_tradnl" sz="2400"/>
              <a:t>SESIÓN 5.1</a:t>
            </a:r>
            <a:br>
              <a:rPr lang="es-ES_tradnl" sz="2400"/>
            </a:br>
            <a:r>
              <a:rPr lang="es-ES_tradnl" sz="2400"/>
              <a:t> </a:t>
            </a:r>
            <a:br>
              <a:rPr lang="es-ES_tradnl"/>
            </a:br>
            <a:r>
              <a:rPr lang="es-ES_tradnl"/>
              <a:t>Búsqueda y reunificación familiar</a:t>
            </a:r>
          </a:p>
        </p:txBody>
      </p:sp>
      <p:sp>
        <p:nvSpPr>
          <p:cNvPr id="3" name="Google Shape;191;p14">
            <a:extLst>
              <a:ext uri="{FF2B5EF4-FFF2-40B4-BE49-F238E27FC236}">
                <a16:creationId xmlns:a16="http://schemas.microsoft.com/office/drawing/2014/main" id="{6B65DB2E-BCA7-F931-4EF4-E0EB5226DA84}"/>
              </a:ext>
            </a:extLst>
          </p:cNvPr>
          <p:cNvSpPr txBox="1"/>
          <p:nvPr/>
        </p:nvSpPr>
        <p:spPr>
          <a:xfrm>
            <a:off x="6744806" y="2074469"/>
            <a:ext cx="447926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27525E83-05F6-CF33-F44B-4D0CB1671463}"/>
              </a:ext>
            </a:extLst>
          </p:cNvPr>
          <p:cNvSpPr txBox="1"/>
          <p:nvPr/>
        </p:nvSpPr>
        <p:spPr>
          <a:xfrm>
            <a:off x="7614834" y="3112150"/>
            <a:ext cx="3780781" cy="190368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Enumerar los principios básicos de la búsqueda familiar y explicar los distintos métodos </a:t>
            </a:r>
            <a:r>
              <a:rPr lang="es-ES_tradnl" sz="2200" dirty="0"/>
              <a:t>para localizar</a:t>
            </a:r>
            <a:r>
              <a:rPr lang="es-ES_tradnl" sz="2200" b="0" i="0" u="none" strike="noStrike" cap="none" dirty="0">
                <a:solidFill>
                  <a:srgbClr val="000000"/>
                </a:solidFill>
                <a:latin typeface="Arial"/>
                <a:ea typeface="Arial"/>
                <a:cs typeface="Arial"/>
                <a:sym typeface="Arial"/>
              </a:rPr>
              <a:t> familiares</a:t>
            </a:r>
          </a:p>
        </p:txBody>
      </p:sp>
      <p:grpSp>
        <p:nvGrpSpPr>
          <p:cNvPr id="5" name="Google Shape;194;p14">
            <a:extLst>
              <a:ext uri="{FF2B5EF4-FFF2-40B4-BE49-F238E27FC236}">
                <a16:creationId xmlns:a16="http://schemas.microsoft.com/office/drawing/2014/main" id="{652C304F-C3D9-0F84-2B04-CDCB61BAC8B2}"/>
              </a:ext>
            </a:extLst>
          </p:cNvPr>
          <p:cNvGrpSpPr/>
          <p:nvPr/>
        </p:nvGrpSpPr>
        <p:grpSpPr>
          <a:xfrm>
            <a:off x="6744806" y="32066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73A4572F-66D5-0A40-2845-8BCA9270F5C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E7296CC0-B83E-4DC4-6EAE-914FF94F417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5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Búsqueda y reunificación familiar - verdadero o falso </a:t>
            </a:r>
          </a:p>
        </p:txBody>
      </p:sp>
      <p:grpSp>
        <p:nvGrpSpPr>
          <p:cNvPr id="2" name="Group 1">
            <a:extLst>
              <a:ext uri="{FF2B5EF4-FFF2-40B4-BE49-F238E27FC236}">
                <a16:creationId xmlns:a16="http://schemas.microsoft.com/office/drawing/2014/main" id="{CD4F04E5-4017-F145-0093-0F73122CB14F}"/>
              </a:ext>
            </a:extLst>
          </p:cNvPr>
          <p:cNvGrpSpPr/>
          <p:nvPr/>
        </p:nvGrpSpPr>
        <p:grpSpPr>
          <a:xfrm>
            <a:off x="3063169" y="2270760"/>
            <a:ext cx="2433183" cy="2542540"/>
            <a:chOff x="7345680" y="2484120"/>
            <a:chExt cx="904240" cy="944880"/>
          </a:xfrm>
        </p:grpSpPr>
        <p:sp>
          <p:nvSpPr>
            <p:cNvPr id="3" name="Oval 2">
              <a:extLst>
                <a:ext uri="{FF2B5EF4-FFF2-40B4-BE49-F238E27FC236}">
                  <a16:creationId xmlns:a16="http://schemas.microsoft.com/office/drawing/2014/main" id="{E5A125EB-AA29-89D7-80F2-BDC626489783}"/>
                </a:ext>
              </a:extLst>
            </p:cNvPr>
            <p:cNvSpPr/>
            <p:nvPr/>
          </p:nvSpPr>
          <p:spPr>
            <a:xfrm>
              <a:off x="7345680" y="2484120"/>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L-Shape 3">
              <a:extLst>
                <a:ext uri="{FF2B5EF4-FFF2-40B4-BE49-F238E27FC236}">
                  <a16:creationId xmlns:a16="http://schemas.microsoft.com/office/drawing/2014/main" id="{476C3179-DFC2-0724-24B4-F59134DA3B30}"/>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E01A91F0-DDFC-9A22-6833-62CED7678ECB}"/>
              </a:ext>
            </a:extLst>
          </p:cNvPr>
          <p:cNvGrpSpPr/>
          <p:nvPr/>
        </p:nvGrpSpPr>
        <p:grpSpPr>
          <a:xfrm>
            <a:off x="6871134" y="2270760"/>
            <a:ext cx="2433183" cy="2542540"/>
            <a:chOff x="7090831" y="3731241"/>
            <a:chExt cx="904240" cy="944880"/>
          </a:xfrm>
        </p:grpSpPr>
        <p:sp>
          <p:nvSpPr>
            <p:cNvPr id="6" name="Oval 5">
              <a:extLst>
                <a:ext uri="{FF2B5EF4-FFF2-40B4-BE49-F238E27FC236}">
                  <a16:creationId xmlns:a16="http://schemas.microsoft.com/office/drawing/2014/main" id="{79C95480-809B-55BF-71EF-E8A82F1803BD}"/>
                </a:ext>
              </a:extLst>
            </p:cNvPr>
            <p:cNvSpPr/>
            <p:nvPr/>
          </p:nvSpPr>
          <p:spPr>
            <a:xfrm>
              <a:off x="7090831" y="3731241"/>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Plus Sign 6">
              <a:extLst>
                <a:ext uri="{FF2B5EF4-FFF2-40B4-BE49-F238E27FC236}">
                  <a16:creationId xmlns:a16="http://schemas.microsoft.com/office/drawing/2014/main" id="{2BD2D07C-0871-57F3-9CC8-C35A030D4441}"/>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cxnSp>
        <p:nvCxnSpPr>
          <p:cNvPr id="318" name="Google Shape;318;p6"/>
          <p:cNvCxnSpPr/>
          <p:nvPr/>
        </p:nvCxnSpPr>
        <p:spPr>
          <a:xfrm>
            <a:off x="7611129" y="6591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319" name="Google Shape;319;p6"/>
          <p:cNvSpPr txBox="1"/>
          <p:nvPr/>
        </p:nvSpPr>
        <p:spPr>
          <a:xfrm>
            <a:off x="7856912" y="498718"/>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Introducción del módulo</a:t>
            </a:r>
            <a:endParaRPr sz="1600" dirty="0">
              <a:latin typeface="+mn-lt"/>
            </a:endParaRPr>
          </a:p>
        </p:txBody>
      </p:sp>
      <p:sp>
        <p:nvSpPr>
          <p:cNvPr id="320" name="Google Shape;320;p6"/>
          <p:cNvSpPr txBox="1"/>
          <p:nvPr/>
        </p:nvSpPr>
        <p:spPr>
          <a:xfrm>
            <a:off x="7856912" y="122768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Identificación y registro</a:t>
            </a:r>
            <a:endParaRPr sz="1600" dirty="0">
              <a:latin typeface="+mn-lt"/>
            </a:endParaRPr>
          </a:p>
        </p:txBody>
      </p:sp>
      <p:sp>
        <p:nvSpPr>
          <p:cNvPr id="321" name="Google Shape;321;p6"/>
          <p:cNvSpPr txBox="1"/>
          <p:nvPr/>
        </p:nvSpPr>
        <p:spPr>
          <a:xfrm>
            <a:off x="5965427" y="2610188"/>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Pausa</a:t>
            </a:r>
            <a:endParaRPr sz="1600" b="1" i="1" u="none" strike="noStrike" cap="none" dirty="0">
              <a:solidFill>
                <a:srgbClr val="FFFFFF"/>
              </a:solidFill>
              <a:latin typeface="+mn-lt"/>
              <a:ea typeface="Calibri"/>
              <a:cs typeface="Calibri"/>
              <a:sym typeface="Calibri"/>
            </a:endParaRPr>
          </a:p>
        </p:txBody>
      </p:sp>
      <p:sp>
        <p:nvSpPr>
          <p:cNvPr id="322" name="Google Shape;322;p6"/>
          <p:cNvSpPr txBox="1"/>
          <p:nvPr/>
        </p:nvSpPr>
        <p:spPr>
          <a:xfrm>
            <a:off x="7856912" y="1912136"/>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Apoyo inmediato</a:t>
            </a:r>
            <a:endParaRPr sz="1600" dirty="0">
              <a:latin typeface="+mn-lt"/>
            </a:endParaRPr>
          </a:p>
        </p:txBody>
      </p:sp>
      <p:sp>
        <p:nvSpPr>
          <p:cNvPr id="323" name="Google Shape;323;p6"/>
          <p:cNvSpPr txBox="1"/>
          <p:nvPr/>
        </p:nvSpPr>
        <p:spPr>
          <a:xfrm>
            <a:off x="5933496" y="4636244"/>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Almuerzo</a:t>
            </a:r>
            <a:endParaRPr sz="1600" b="1" i="1" u="none" strike="noStrike" cap="none" dirty="0">
              <a:solidFill>
                <a:srgbClr val="FFFFFF"/>
              </a:solidFill>
              <a:latin typeface="+mn-lt"/>
              <a:ea typeface="Calibri"/>
              <a:cs typeface="Calibri"/>
              <a:sym typeface="Calibri"/>
            </a:endParaRPr>
          </a:p>
        </p:txBody>
      </p:sp>
      <p:sp>
        <p:nvSpPr>
          <p:cNvPr id="325" name="Google Shape;325;p6"/>
          <p:cNvSpPr txBox="1"/>
          <p:nvPr/>
        </p:nvSpPr>
        <p:spPr>
          <a:xfrm>
            <a:off x="7856912" y="3965216"/>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Plan de </a:t>
            </a:r>
            <a:r>
              <a:rPr lang="en-US" sz="1600" b="1" i="0" u="none" strike="noStrike" cap="none" dirty="0" err="1">
                <a:solidFill>
                  <a:srgbClr val="FFFFFF"/>
                </a:solidFill>
                <a:latin typeface="+mn-lt"/>
                <a:ea typeface="Helvetica Neue"/>
                <a:cs typeface="Helvetica Neue"/>
                <a:sym typeface="Helvetica Neue"/>
              </a:rPr>
              <a:t>caso</a:t>
            </a:r>
            <a:endParaRPr sz="1600" b="1" i="0" u="none" strike="noStrike" cap="none" dirty="0">
              <a:solidFill>
                <a:srgbClr val="FFFFFF"/>
              </a:solidFill>
              <a:latin typeface="+mn-lt"/>
              <a:ea typeface="Helvetica Neue"/>
              <a:cs typeface="Helvetica Neue"/>
              <a:sym typeface="Helvetica Neue"/>
            </a:endParaRPr>
          </a:p>
        </p:txBody>
      </p:sp>
      <p:sp>
        <p:nvSpPr>
          <p:cNvPr id="326" name="Google Shape;326;p6"/>
          <p:cNvSpPr/>
          <p:nvPr/>
        </p:nvSpPr>
        <p:spPr>
          <a:xfrm rot="1782986">
            <a:off x="7443332" y="5691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7" name="Google Shape;327;p6"/>
          <p:cNvSpPr/>
          <p:nvPr/>
        </p:nvSpPr>
        <p:spPr>
          <a:xfrm rot="1782986">
            <a:off x="7427916" y="194625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8" name="Google Shape;328;p6"/>
          <p:cNvSpPr/>
          <p:nvPr/>
        </p:nvSpPr>
        <p:spPr>
          <a:xfrm rot="1782986">
            <a:off x="7425200" y="2634792"/>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9" name="Google Shape;329;p6"/>
          <p:cNvSpPr/>
          <p:nvPr/>
        </p:nvSpPr>
        <p:spPr>
          <a:xfrm rot="1782986">
            <a:off x="7418955" y="125772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0" name="Google Shape;330;p6"/>
          <p:cNvSpPr/>
          <p:nvPr/>
        </p:nvSpPr>
        <p:spPr>
          <a:xfrm rot="1782986">
            <a:off x="7447546" y="4700400"/>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1" name="Google Shape;331;p6"/>
          <p:cNvSpPr/>
          <p:nvPr/>
        </p:nvSpPr>
        <p:spPr>
          <a:xfrm rot="1782986">
            <a:off x="7440386" y="332332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3" name="Google Shape;333;p6"/>
          <p:cNvSpPr/>
          <p:nvPr/>
        </p:nvSpPr>
        <p:spPr>
          <a:xfrm rot="1782986">
            <a:off x="7439118" y="401186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5" name="Google Shape;335;p6"/>
          <p:cNvSpPr txBox="1"/>
          <p:nvPr/>
        </p:nvSpPr>
        <p:spPr>
          <a:xfrm>
            <a:off x="7856912" y="3301737"/>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Evaluación </a:t>
            </a:r>
            <a:endParaRPr sz="1600" dirty="0">
              <a:latin typeface="+mn-lt"/>
            </a:endParaRPr>
          </a:p>
        </p:txBody>
      </p:sp>
      <p:sp>
        <p:nvSpPr>
          <p:cNvPr id="336" name="Google Shape;336;p6"/>
          <p:cNvSpPr/>
          <p:nvPr/>
        </p:nvSpPr>
        <p:spPr>
          <a:xfrm rot="1782986">
            <a:off x="7462929" y="538893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7" name="Google Shape;337;p6"/>
          <p:cNvSpPr txBox="1"/>
          <p:nvPr/>
        </p:nvSpPr>
        <p:spPr>
          <a:xfrm>
            <a:off x="7856912" y="5241221"/>
            <a:ext cx="358578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Definiciones de cuidados alternativos y principios rectores</a:t>
            </a:r>
            <a:endParaRPr sz="1600" b="1" i="0" u="none" strike="noStrike" cap="none" dirty="0">
              <a:solidFill>
                <a:srgbClr val="FFFFFF"/>
              </a:solidFill>
              <a:latin typeface="+mn-lt"/>
              <a:ea typeface="Helvetica Neue"/>
              <a:cs typeface="Helvetica Neue"/>
              <a:sym typeface="Helvetica Neue"/>
            </a:endParaRPr>
          </a:p>
        </p:txBody>
      </p:sp>
      <p:sp>
        <p:nvSpPr>
          <p:cNvPr id="2" name="Google Shape;344;p7">
            <a:extLst>
              <a:ext uri="{FF2B5EF4-FFF2-40B4-BE49-F238E27FC236}">
                <a16:creationId xmlns:a16="http://schemas.microsoft.com/office/drawing/2014/main" id="{A8976109-F60D-8402-6A60-2BBA306A2ED1}"/>
              </a:ext>
            </a:extLst>
          </p:cNvPr>
          <p:cNvSpPr txBox="1"/>
          <p:nvPr/>
        </p:nvSpPr>
        <p:spPr>
          <a:xfrm>
            <a:off x="7856912" y="6055538"/>
            <a:ext cx="358578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n-US" sz="1600" b="1" i="0" u="none" strike="noStrike" cap="none" dirty="0">
                <a:solidFill>
                  <a:srgbClr val="FFFFFF"/>
                </a:solidFill>
                <a:latin typeface="+mn-lt"/>
                <a:ea typeface="Helvetica Neue"/>
                <a:cs typeface="Helvetica Neue"/>
                <a:sym typeface="Helvetica Neue"/>
              </a:rPr>
              <a:t>Diferentes formas de cuidados alternativos</a:t>
            </a:r>
            <a:endParaRPr sz="1600" dirty="0">
              <a:latin typeface="+mn-lt"/>
            </a:endParaRPr>
          </a:p>
        </p:txBody>
      </p:sp>
      <p:sp>
        <p:nvSpPr>
          <p:cNvPr id="3" name="Google Shape;350;p7">
            <a:extLst>
              <a:ext uri="{FF2B5EF4-FFF2-40B4-BE49-F238E27FC236}">
                <a16:creationId xmlns:a16="http://schemas.microsoft.com/office/drawing/2014/main" id="{210EEFBC-97AE-DFC6-9D96-EBCFB8780926}"/>
              </a:ext>
            </a:extLst>
          </p:cNvPr>
          <p:cNvSpPr/>
          <p:nvPr/>
        </p:nvSpPr>
        <p:spPr>
          <a:xfrm rot="1782986">
            <a:off x="7440385" y="607747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 name="Google Shape;358;p7">
            <a:extLst>
              <a:ext uri="{FF2B5EF4-FFF2-40B4-BE49-F238E27FC236}">
                <a16:creationId xmlns:a16="http://schemas.microsoft.com/office/drawing/2014/main" id="{E4159082-A938-1CEB-E665-AA55410DED84}"/>
              </a:ext>
            </a:extLst>
          </p:cNvPr>
          <p:cNvSpPr txBox="1">
            <a:spLocks noGrp="1"/>
          </p:cNvSpPr>
          <p:nvPr>
            <p:ph type="title"/>
          </p:nvPr>
        </p:nvSpPr>
        <p:spPr>
          <a:xfrm>
            <a:off x="1023264"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US" dirty="0"/>
              <a:t>Agenda</a:t>
            </a:r>
            <a:br>
              <a:rPr lang="en-US" dirty="0"/>
            </a:br>
            <a:br>
              <a:rPr lang="en-US" sz="1600" dirty="0"/>
            </a:br>
            <a:r>
              <a:rPr lang="en-US" sz="2400" dirty="0"/>
              <a:t>DÍA 1</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28513075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EE304A7-979E-7607-15D6-A50BE1C9552A}"/>
              </a:ext>
            </a:extLst>
          </p:cNvPr>
          <p:cNvSpPr/>
          <p:nvPr/>
        </p:nvSpPr>
        <p:spPr>
          <a:xfrm>
            <a:off x="5811392" y="1993491"/>
            <a:ext cx="5674290" cy="385779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71" name="Google Shape;1171;p6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ts val="3200"/>
              <a:buFont typeface="Arial"/>
              <a:buNone/>
            </a:pPr>
            <a:r>
              <a:rPr lang="es-ES_tradnl" dirty="0"/>
              <a:t>¿Cómo llevar a cabo el rastreo/búsqueda de familiares?</a:t>
            </a:r>
          </a:p>
        </p:txBody>
      </p:sp>
      <p:sp>
        <p:nvSpPr>
          <p:cNvPr id="1172" name="Google Shape;1172;p60"/>
          <p:cNvSpPr txBox="1"/>
          <p:nvPr/>
        </p:nvSpPr>
        <p:spPr>
          <a:xfrm>
            <a:off x="698088" y="1298882"/>
            <a:ext cx="4725740" cy="478075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1800" b="1" dirty="0">
                <a:solidFill>
                  <a:schemeClr val="dk1"/>
                </a:solidFill>
              </a:rPr>
              <a:t>Si el menor desea buscar a su familia </a:t>
            </a:r>
            <a:r>
              <a:rPr lang="es-ES_tradnl" sz="1800" b="1" i="0" u="none" strike="noStrike" cap="none" dirty="0">
                <a:solidFill>
                  <a:schemeClr val="dk1"/>
                </a:solidFill>
                <a:latin typeface="Arial"/>
                <a:ea typeface="Arial"/>
                <a:cs typeface="Arial"/>
                <a:sym typeface="Arial"/>
              </a:rPr>
              <a:t>y se determina que redunda en su interés superior: </a:t>
            </a:r>
          </a:p>
          <a:p>
            <a:pPr marL="228600" marR="0" lvl="0" indent="-228600" algn="l" rtl="0">
              <a:spcBef>
                <a:spcPts val="0"/>
              </a:spcBef>
              <a:spcAft>
                <a:spcPts val="0"/>
              </a:spcAft>
              <a:buClr>
                <a:schemeClr val="dk1"/>
              </a:buClr>
              <a:buSzPts val="2400"/>
              <a:buFont typeface="Arial"/>
              <a:buChar char="•"/>
            </a:pPr>
            <a:endParaRPr lang="es-ES_tradnl" sz="1800" b="1" dirty="0">
              <a:solidFill>
                <a:schemeClr val="dk1"/>
              </a:solidFill>
            </a:endParaRPr>
          </a:p>
          <a:p>
            <a:pPr marL="228600" marR="0" lvl="0" indent="-228600" algn="l" rtl="0">
              <a:spcBef>
                <a:spcPts val="0"/>
              </a:spcBef>
              <a:spcAft>
                <a:spcPts val="0"/>
              </a:spcAft>
              <a:buClr>
                <a:schemeClr val="dk1"/>
              </a:buClr>
              <a:buSzPts val="2400"/>
              <a:buFont typeface="Arial"/>
              <a:buChar char="•"/>
            </a:pPr>
            <a:r>
              <a:rPr lang="es-ES_tradnl" sz="1800" dirty="0">
                <a:solidFill>
                  <a:schemeClr val="dk1"/>
                </a:solidFill>
              </a:rPr>
              <a:t>e</a:t>
            </a:r>
            <a:r>
              <a:rPr lang="es-ES_tradnl" sz="1800" i="0" u="none" strike="noStrike" cap="none" dirty="0">
                <a:solidFill>
                  <a:schemeClr val="dk1"/>
                </a:solidFill>
                <a:latin typeface="Arial"/>
                <a:ea typeface="Arial"/>
                <a:cs typeface="Arial"/>
                <a:sym typeface="Arial"/>
              </a:rPr>
              <a:t>xplicar al menor </a:t>
            </a:r>
            <a:r>
              <a:rPr lang="es-ES_tradnl" sz="1800" i="0" u="none" strike="noStrike" cap="none" dirty="0">
                <a:solidFill>
                  <a:schemeClr val="dk1"/>
                </a:solidFill>
                <a:latin typeface="Arial"/>
                <a:ea typeface="Arial"/>
                <a:cs typeface="Arial"/>
                <a:sym typeface="Arial"/>
                <a:extLst>
                  <a:ext uri="http://customooxmlschemas.google.com/">
                    <go:slidesCustomData xmlns="" xmlns:a16="http://schemas.microsoft.com/office/drawing/2014/main" xmlns:asvg="http://schemas.microsoft.com/office/drawing/2016/SVG/main"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por</a:t>
            </a:r>
            <a:r>
              <a:rPr lang="es-ES_tradnl" sz="1800" i="0" u="none" strike="noStrike" cap="none" dirty="0">
                <a:solidFill>
                  <a:schemeClr val="dk1"/>
                </a:solidFill>
                <a:latin typeface="Arial"/>
                <a:ea typeface="Arial"/>
                <a:cs typeface="Arial"/>
                <a:sym typeface="Arial"/>
                <a:extLst>
                  <a:ext uri="http://customooxmlschemas.google.com/">
                    <go:slidesCustomData xmlns="" xmlns:a16="http://schemas.microsoft.com/office/drawing/2014/main" xmlns:asvg="http://schemas.microsoft.com/office/drawing/2016/SVG/main"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qué </a:t>
            </a:r>
            <a:r>
              <a:rPr lang="es-ES_tradnl" sz="1800" i="0" u="none" strike="noStrike" cap="none" dirty="0">
                <a:solidFill>
                  <a:schemeClr val="dk1"/>
                </a:solidFill>
                <a:latin typeface="Arial"/>
                <a:ea typeface="Arial"/>
                <a:cs typeface="Arial"/>
                <a:sym typeface="Arial"/>
              </a:rPr>
              <a:t>se necesita la información de rastreo/búsqueda y cómo se utilizará</a:t>
            </a:r>
          </a:p>
          <a:p>
            <a:pPr marL="228600" marR="0" lvl="0" indent="-228600" algn="l" rtl="0">
              <a:spcBef>
                <a:spcPts val="1000"/>
              </a:spcBef>
              <a:spcAft>
                <a:spcPts val="0"/>
              </a:spcAft>
              <a:buClr>
                <a:schemeClr val="dk1"/>
              </a:buClr>
              <a:buSzPts val="2400"/>
              <a:buFont typeface="Arial"/>
              <a:buChar char="•"/>
            </a:pPr>
            <a:r>
              <a:rPr lang="es-ES_tradnl" sz="1800" dirty="0">
                <a:solidFill>
                  <a:schemeClr val="dk1"/>
                </a:solidFill>
              </a:rPr>
              <a:t>d</a:t>
            </a:r>
            <a:r>
              <a:rPr lang="es-ES_tradnl" sz="1800" i="0" u="none" strike="noStrike" cap="none" dirty="0">
                <a:solidFill>
                  <a:schemeClr val="dk1"/>
                </a:solidFill>
                <a:latin typeface="Arial"/>
                <a:ea typeface="Arial"/>
                <a:cs typeface="Arial"/>
                <a:sym typeface="Arial"/>
              </a:rPr>
              <a:t>ar tiempo para establecer una relación de confianza (varias entrevistas</a:t>
            </a:r>
            <a:r>
              <a:rPr lang="es-ES_tradnl" sz="1800" dirty="0">
                <a:solidFill>
                  <a:schemeClr val="dk1"/>
                </a:solidFill>
              </a:rPr>
              <a:t> y/o </a:t>
            </a:r>
            <a:r>
              <a:rPr lang="es-ES_tradnl" sz="1800" i="0" u="none" strike="noStrike" cap="none" dirty="0">
                <a:solidFill>
                  <a:schemeClr val="dk1"/>
                </a:solidFill>
                <a:latin typeface="Arial"/>
                <a:ea typeface="Arial"/>
                <a:cs typeface="Arial"/>
                <a:sym typeface="Arial"/>
              </a:rPr>
              <a:t>visitas); al principio algunas/os menores pueden mostrarse reacios a facilitar información de rastreo/búsqueda</a:t>
            </a:r>
          </a:p>
          <a:p>
            <a:pPr marL="228600" marR="0" lvl="0" indent="-228600" algn="l" rtl="0">
              <a:spcBef>
                <a:spcPts val="1000"/>
              </a:spcBef>
              <a:spcAft>
                <a:spcPts val="0"/>
              </a:spcAft>
              <a:buClr>
                <a:schemeClr val="dk1"/>
              </a:buClr>
              <a:buSzPts val="2400"/>
              <a:buFont typeface="Arial"/>
              <a:buChar char="•"/>
            </a:pPr>
            <a:r>
              <a:rPr lang="es-ES_tradnl" sz="1800" dirty="0">
                <a:solidFill>
                  <a:schemeClr val="dk1"/>
                </a:solidFill>
              </a:rPr>
              <a:t>s</a:t>
            </a:r>
            <a:r>
              <a:rPr lang="es-ES_tradnl" sz="1800" i="0" u="none" strike="noStrike" cap="none" dirty="0">
                <a:solidFill>
                  <a:schemeClr val="dk1"/>
                </a:solidFill>
                <a:latin typeface="Arial"/>
                <a:ea typeface="Arial"/>
                <a:cs typeface="Arial"/>
                <a:sym typeface="Arial"/>
              </a:rPr>
              <a:t>eguir actualizando la información de rastreo y planificar actividades de búsqueda adicionales a medida que surja nueva información</a:t>
            </a:r>
            <a:endParaRPr lang="es-ES_tradnl" sz="1800" dirty="0"/>
          </a:p>
        </p:txBody>
      </p:sp>
      <p:sp>
        <p:nvSpPr>
          <p:cNvPr id="3" name="Google Shape;1172;p60">
            <a:extLst>
              <a:ext uri="{FF2B5EF4-FFF2-40B4-BE49-F238E27FC236}">
                <a16:creationId xmlns:a16="http://schemas.microsoft.com/office/drawing/2014/main" id="{8C00B00D-CEC6-B0E8-2D86-5CDBE47BBEF1}"/>
              </a:ext>
            </a:extLst>
          </p:cNvPr>
          <p:cNvSpPr txBox="1"/>
          <p:nvPr/>
        </p:nvSpPr>
        <p:spPr>
          <a:xfrm>
            <a:off x="6129841" y="2374109"/>
            <a:ext cx="5155425" cy="352400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_tradnl" sz="1800" b="1" i="0" u="none" strike="noStrike" cap="none" dirty="0">
                <a:solidFill>
                  <a:schemeClr val="dk1"/>
                </a:solidFill>
                <a:latin typeface="Arial"/>
                <a:ea typeface="Arial"/>
                <a:cs typeface="Arial"/>
                <a:sym typeface="Arial"/>
              </a:rPr>
              <a:t>Entre las distintas técnicas </a:t>
            </a:r>
            <a:r>
              <a:rPr lang="es-ES_tradnl" sz="1800" i="0" u="none" strike="noStrike" cap="none" dirty="0">
                <a:solidFill>
                  <a:schemeClr val="dk1"/>
                </a:solidFill>
                <a:latin typeface="Arial"/>
                <a:ea typeface="Arial"/>
                <a:cs typeface="Arial"/>
                <a:sym typeface="Arial"/>
              </a:rPr>
              <a:t>(en función de la edad o el nivel de madurez y comprensión) se incluyen: </a:t>
            </a:r>
          </a:p>
          <a:p>
            <a:pPr marL="285750" marR="0" lvl="0" indent="-285750" algn="l" rtl="0">
              <a:spcBef>
                <a:spcPts val="0"/>
              </a:spcBef>
              <a:spcAft>
                <a:spcPts val="0"/>
              </a:spcAft>
              <a:buClr>
                <a:schemeClr val="dk1"/>
              </a:buClr>
              <a:buSzPts val="2400"/>
              <a:buFont typeface="Arial" panose="020B0604020202020204" pitchFamily="34" charset="0"/>
              <a:buChar char="•"/>
            </a:pPr>
            <a:endParaRPr lang="es-ES_tradnl" sz="180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panose="020B0604020202020204" pitchFamily="34" charset="0"/>
              <a:buChar char="•"/>
            </a:pPr>
            <a:r>
              <a:rPr lang="es-ES_tradnl" sz="1800" dirty="0">
                <a:solidFill>
                  <a:schemeClr val="dk1"/>
                </a:solidFill>
              </a:rPr>
              <a:t>o</a:t>
            </a:r>
            <a:r>
              <a:rPr lang="es-ES_tradnl" sz="1800" i="0" u="none" strike="noStrike" cap="none" dirty="0">
                <a:solidFill>
                  <a:schemeClr val="dk1"/>
                </a:solidFill>
                <a:latin typeface="Arial"/>
                <a:ea typeface="Arial"/>
                <a:cs typeface="Arial"/>
                <a:sym typeface="Arial"/>
              </a:rPr>
              <a:t>btención y verificación cruzada de información sobre la familia y su paradero</a:t>
            </a:r>
          </a:p>
          <a:p>
            <a:pPr marL="285750" marR="0" lvl="0" indent="-285750" algn="l" rtl="0">
              <a:spcBef>
                <a:spcPts val="1000"/>
              </a:spcBef>
              <a:spcAft>
                <a:spcPts val="0"/>
              </a:spcAft>
              <a:buClr>
                <a:schemeClr val="dk1"/>
              </a:buClr>
              <a:buSzPts val="2400"/>
              <a:buFont typeface="Arial" panose="020B0604020202020204" pitchFamily="34" charset="0"/>
              <a:buChar char="•"/>
            </a:pPr>
            <a:r>
              <a:rPr lang="es-ES_tradnl" sz="1800" dirty="0">
                <a:solidFill>
                  <a:schemeClr val="dk1"/>
                </a:solidFill>
              </a:rPr>
              <a:t>Rastreo/búsqueda fotográfica</a:t>
            </a:r>
            <a:endParaRPr lang="es-ES_tradnl" sz="1800" i="0" u="none" strike="noStrike" cap="none" dirty="0">
              <a:solidFill>
                <a:schemeClr val="dk1"/>
              </a:solidFill>
              <a:latin typeface="Arial"/>
              <a:ea typeface="Arial"/>
              <a:cs typeface="Arial"/>
              <a:sym typeface="Arial"/>
            </a:endParaRPr>
          </a:p>
          <a:p>
            <a:pPr marL="285750" marR="0" lvl="0" indent="-285750" algn="l" rtl="0">
              <a:spcBef>
                <a:spcPts val="1000"/>
              </a:spcBef>
              <a:spcAft>
                <a:spcPts val="0"/>
              </a:spcAft>
              <a:buClr>
                <a:schemeClr val="dk1"/>
              </a:buClr>
              <a:buSzPts val="2400"/>
              <a:buFont typeface="Arial" panose="020B0604020202020204" pitchFamily="34" charset="0"/>
              <a:buChar char="•"/>
            </a:pPr>
            <a:r>
              <a:rPr lang="es-ES_tradnl" sz="1800" dirty="0">
                <a:solidFill>
                  <a:schemeClr val="dk1"/>
                </a:solidFill>
              </a:rPr>
              <a:t>vi</a:t>
            </a:r>
            <a:r>
              <a:rPr lang="es-ES_tradnl" sz="1800" i="0" u="none" strike="noStrike" cap="none" dirty="0">
                <a:solidFill>
                  <a:schemeClr val="dk1"/>
                </a:solidFill>
                <a:latin typeface="Arial"/>
                <a:ea typeface="Arial"/>
                <a:cs typeface="Arial"/>
                <a:sym typeface="Arial"/>
              </a:rPr>
              <a:t>sitas ”de verificación" cuando sea factible y/o se actúe en el interés superior del </a:t>
            </a:r>
            <a:r>
              <a:rPr lang="es-ES_tradnl" sz="1800" dirty="0">
                <a:solidFill>
                  <a:schemeClr val="dk1"/>
                </a:solidFill>
              </a:rPr>
              <a:t>menor</a:t>
            </a:r>
            <a:endParaRPr lang="es-ES_tradnl" sz="1800" i="0" u="none" strike="noStrike" cap="none" dirty="0">
              <a:solidFill>
                <a:schemeClr val="dk1"/>
              </a:solidFill>
              <a:latin typeface="Arial"/>
              <a:ea typeface="Arial"/>
              <a:cs typeface="Arial"/>
              <a:sym typeface="Arial"/>
            </a:endParaRPr>
          </a:p>
          <a:p>
            <a:pPr marL="285750" marR="0" lvl="0" indent="-285750" algn="l" rtl="0">
              <a:spcBef>
                <a:spcPts val="1000"/>
              </a:spcBef>
              <a:spcAft>
                <a:spcPts val="0"/>
              </a:spcAft>
              <a:buClr>
                <a:schemeClr val="dk1"/>
              </a:buClr>
              <a:buSzPts val="2400"/>
              <a:buFont typeface="Arial" panose="020B0604020202020204" pitchFamily="34" charset="0"/>
              <a:buChar char="•"/>
            </a:pPr>
            <a:r>
              <a:rPr lang="es-ES_tradnl" sz="1800" dirty="0">
                <a:solidFill>
                  <a:schemeClr val="dk1"/>
                </a:solidFill>
              </a:rPr>
              <a:t>e</a:t>
            </a:r>
            <a:r>
              <a:rPr lang="es-ES_tradnl" sz="1800" i="0" u="none" strike="noStrike" cap="none" dirty="0">
                <a:solidFill>
                  <a:schemeClr val="dk1"/>
                </a:solidFill>
                <a:latin typeface="Arial"/>
                <a:ea typeface="Arial"/>
                <a:cs typeface="Arial"/>
                <a:sym typeface="Arial"/>
              </a:rPr>
              <a:t>ntrevistas con otros miembros de la familia y/o de la comunidad </a:t>
            </a:r>
          </a:p>
        </p:txBody>
      </p:sp>
      <p:pic>
        <p:nvPicPr>
          <p:cNvPr id="4" name="Graphic 3" descr="Single gear with solid fill">
            <a:extLst>
              <a:ext uri="{FF2B5EF4-FFF2-40B4-BE49-F238E27FC236}">
                <a16:creationId xmlns:a16="http://schemas.microsoft.com/office/drawing/2014/main" id="{91B6D199-6B50-081E-BCD2-158A7D25DE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6628" y="1499079"/>
            <a:ext cx="875030" cy="875030"/>
          </a:xfrm>
          <a:prstGeom prst="rect">
            <a:avLst/>
          </a:prstGeom>
        </p:spPr>
      </p:pic>
      <p:pic>
        <p:nvPicPr>
          <p:cNvPr id="5" name="Graphic 4" descr="Single gear with solid fill">
            <a:extLst>
              <a:ext uri="{FF2B5EF4-FFF2-40B4-BE49-F238E27FC236}">
                <a16:creationId xmlns:a16="http://schemas.microsoft.com/office/drawing/2014/main" id="{38F3CCC4-C7B7-CEB9-3A34-EC93ADD77B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1557" y="1298882"/>
            <a:ext cx="694609" cy="694609"/>
          </a:xfrm>
          <a:prstGeom prst="rect">
            <a:avLst/>
          </a:prstGeom>
        </p:spPr>
      </p:pic>
      <p:pic>
        <p:nvPicPr>
          <p:cNvPr id="6" name="Graphic 5" descr="Single gear with solid fill">
            <a:extLst>
              <a:ext uri="{FF2B5EF4-FFF2-40B4-BE49-F238E27FC236}">
                <a16:creationId xmlns:a16="http://schemas.microsoft.com/office/drawing/2014/main" id="{43EAAC2B-FBD0-264C-B693-A4862F830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9222" y="1362925"/>
            <a:ext cx="1011184" cy="1011184"/>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61"/>
          <p:cNvSpPr txBox="1">
            <a:spLocks noGrp="1"/>
          </p:cNvSpPr>
          <p:nvPr>
            <p:ph type="title"/>
          </p:nvPr>
        </p:nvSpPr>
        <p:spPr>
          <a:xfrm>
            <a:off x="514300" y="99319"/>
            <a:ext cx="9642062"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highlight>
                  <a:srgbClr val="FFFF00"/>
                </a:highlight>
              </a:rPr>
              <a:t>Rol del asistente social y búsqueda de familiares</a:t>
            </a:r>
          </a:p>
        </p:txBody>
      </p:sp>
      <p:grpSp>
        <p:nvGrpSpPr>
          <p:cNvPr id="19" name="Group 18">
            <a:extLst>
              <a:ext uri="{FF2B5EF4-FFF2-40B4-BE49-F238E27FC236}">
                <a16:creationId xmlns:a16="http://schemas.microsoft.com/office/drawing/2014/main" id="{CE337CC6-F435-202F-6536-1B5DA3F2906F}"/>
              </a:ext>
            </a:extLst>
          </p:cNvPr>
          <p:cNvGrpSpPr/>
          <p:nvPr/>
        </p:nvGrpSpPr>
        <p:grpSpPr>
          <a:xfrm>
            <a:off x="8659478" y="3778852"/>
            <a:ext cx="2593819" cy="1604885"/>
            <a:chOff x="2730502" y="3370322"/>
            <a:chExt cx="2844327" cy="1759883"/>
          </a:xfrm>
        </p:grpSpPr>
        <p:grpSp>
          <p:nvGrpSpPr>
            <p:cNvPr id="2" name="Google Shape;573;p19">
              <a:extLst>
                <a:ext uri="{FF2B5EF4-FFF2-40B4-BE49-F238E27FC236}">
                  <a16:creationId xmlns:a16="http://schemas.microsoft.com/office/drawing/2014/main" id="{FC525CC8-05E6-2F89-0234-CFAA791B0ACF}"/>
                </a:ext>
              </a:extLst>
            </p:cNvPr>
            <p:cNvGrpSpPr/>
            <p:nvPr/>
          </p:nvGrpSpPr>
          <p:grpSpPr>
            <a:xfrm>
              <a:off x="2730502" y="4519147"/>
              <a:ext cx="328579" cy="611056"/>
              <a:chOff x="3524508" y="2679091"/>
              <a:chExt cx="327409" cy="608880"/>
            </a:xfrm>
          </p:grpSpPr>
          <p:sp>
            <p:nvSpPr>
              <p:cNvPr id="3" name="Google Shape;574;p19">
                <a:extLst>
                  <a:ext uri="{FF2B5EF4-FFF2-40B4-BE49-F238E27FC236}">
                    <a16:creationId xmlns:a16="http://schemas.microsoft.com/office/drawing/2014/main" id="{A462EF3A-D364-C370-5948-D4C9AD030265}"/>
                  </a:ext>
                </a:extLst>
              </p:cNvPr>
              <p:cNvSpPr/>
              <p:nvPr/>
            </p:nvSpPr>
            <p:spPr>
              <a:xfrm>
                <a:off x="3526909" y="3062732"/>
                <a:ext cx="323729" cy="225239"/>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4" name="Google Shape;575;p19">
                <a:extLst>
                  <a:ext uri="{FF2B5EF4-FFF2-40B4-BE49-F238E27FC236}">
                    <a16:creationId xmlns:a16="http://schemas.microsoft.com/office/drawing/2014/main" id="{D18AC811-D621-780C-8412-EC5D71F725D8}"/>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sp>
          <p:nvSpPr>
            <p:cNvPr id="5" name="Google Shape;579;p19">
              <a:extLst>
                <a:ext uri="{FF2B5EF4-FFF2-40B4-BE49-F238E27FC236}">
                  <a16:creationId xmlns:a16="http://schemas.microsoft.com/office/drawing/2014/main" id="{F04D2342-BB89-154D-EE9B-F8498C312FD0}"/>
                </a:ext>
              </a:extLst>
            </p:cNvPr>
            <p:cNvSpPr/>
            <p:nvPr/>
          </p:nvSpPr>
          <p:spPr>
            <a:xfrm>
              <a:off x="3654737" y="4527442"/>
              <a:ext cx="328579" cy="602761"/>
            </a:xfrm>
            <a:prstGeom prst="round2SameRect">
              <a:avLst>
                <a:gd name="adj1" fmla="val 50000"/>
                <a:gd name="adj2" fmla="val 0"/>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6" name="Google Shape;580;p19">
              <a:extLst>
                <a:ext uri="{FF2B5EF4-FFF2-40B4-BE49-F238E27FC236}">
                  <a16:creationId xmlns:a16="http://schemas.microsoft.com/office/drawing/2014/main" id="{AF783A11-403F-5688-5C83-730B4177FDBC}"/>
                </a:ext>
              </a:extLst>
            </p:cNvPr>
            <p:cNvSpPr/>
            <p:nvPr/>
          </p:nvSpPr>
          <p:spPr>
            <a:xfrm>
              <a:off x="3652328" y="4142431"/>
              <a:ext cx="328579" cy="328579"/>
            </a:xfrm>
            <a:prstGeom prst="ellipse">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nvGrpSpPr>
            <p:cNvPr id="7" name="Google Shape;581;p19">
              <a:extLst>
                <a:ext uri="{FF2B5EF4-FFF2-40B4-BE49-F238E27FC236}">
                  <a16:creationId xmlns:a16="http://schemas.microsoft.com/office/drawing/2014/main" id="{C31F0D21-9AB6-BB38-E12D-D1AA0A8A5559}"/>
                </a:ext>
              </a:extLst>
            </p:cNvPr>
            <p:cNvGrpSpPr/>
            <p:nvPr/>
          </p:nvGrpSpPr>
          <p:grpSpPr>
            <a:xfrm>
              <a:off x="3191744" y="3992689"/>
              <a:ext cx="328579" cy="1137514"/>
              <a:chOff x="3524508" y="2679091"/>
              <a:chExt cx="327409" cy="1133463"/>
            </a:xfrm>
          </p:grpSpPr>
          <p:sp>
            <p:nvSpPr>
              <p:cNvPr id="8" name="Google Shape;582;p19">
                <a:extLst>
                  <a:ext uri="{FF2B5EF4-FFF2-40B4-BE49-F238E27FC236}">
                    <a16:creationId xmlns:a16="http://schemas.microsoft.com/office/drawing/2014/main" id="{7199BDC3-9C0C-8DBA-6E02-6654A74AFC35}"/>
                  </a:ext>
                </a:extLst>
              </p:cNvPr>
              <p:cNvSpPr/>
              <p:nvPr/>
            </p:nvSpPr>
            <p:spPr>
              <a:xfrm>
                <a:off x="3526909" y="3062730"/>
                <a:ext cx="323729" cy="74982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9" name="Google Shape;583;p19">
                <a:extLst>
                  <a:ext uri="{FF2B5EF4-FFF2-40B4-BE49-F238E27FC236}">
                    <a16:creationId xmlns:a16="http://schemas.microsoft.com/office/drawing/2014/main" id="{1F207B8E-A2B2-0EC0-0782-7B4827AC42B5}"/>
                  </a:ext>
                </a:extLst>
              </p:cNvPr>
              <p:cNvSpPr/>
              <p:nvPr/>
            </p:nvSpPr>
            <p:spPr>
              <a:xfrm>
                <a:off x="3524508" y="2679091"/>
                <a:ext cx="327409" cy="32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grpSp>
          <p:nvGrpSpPr>
            <p:cNvPr id="10" name="Group 9">
              <a:extLst>
                <a:ext uri="{FF2B5EF4-FFF2-40B4-BE49-F238E27FC236}">
                  <a16:creationId xmlns:a16="http://schemas.microsoft.com/office/drawing/2014/main" id="{1124C196-D983-CD93-ED01-7186B45A0812}"/>
                </a:ext>
              </a:extLst>
            </p:cNvPr>
            <p:cNvGrpSpPr/>
            <p:nvPr/>
          </p:nvGrpSpPr>
          <p:grpSpPr>
            <a:xfrm>
              <a:off x="4179248" y="3370322"/>
              <a:ext cx="1395581" cy="1759883"/>
              <a:chOff x="3969442" y="4105390"/>
              <a:chExt cx="648257" cy="817478"/>
            </a:xfrm>
            <a:solidFill>
              <a:schemeClr val="accent2">
                <a:lumMod val="75000"/>
              </a:schemeClr>
            </a:solidFill>
          </p:grpSpPr>
          <p:grpSp>
            <p:nvGrpSpPr>
              <p:cNvPr id="11" name="Group 10">
                <a:extLst>
                  <a:ext uri="{FF2B5EF4-FFF2-40B4-BE49-F238E27FC236}">
                    <a16:creationId xmlns:a16="http://schemas.microsoft.com/office/drawing/2014/main" id="{AB9EF6E6-518A-209D-5287-1C65A0C0B64D}"/>
                  </a:ext>
                </a:extLst>
              </p:cNvPr>
              <p:cNvGrpSpPr/>
              <p:nvPr/>
            </p:nvGrpSpPr>
            <p:grpSpPr>
              <a:xfrm>
                <a:off x="4364250" y="4105390"/>
                <a:ext cx="253449" cy="817478"/>
                <a:chOff x="4045582" y="1684320"/>
                <a:chExt cx="350098" cy="1129211"/>
              </a:xfrm>
              <a:grpFill/>
            </p:grpSpPr>
            <p:sp>
              <p:nvSpPr>
                <p:cNvPr id="17" name="Round Same Side Corner Rectangle 21">
                  <a:extLst>
                    <a:ext uri="{FF2B5EF4-FFF2-40B4-BE49-F238E27FC236}">
                      <a16:creationId xmlns:a16="http://schemas.microsoft.com/office/drawing/2014/main" id="{6DDD26B0-75E7-B7A5-B70B-1AA9E5BB9DE3}"/>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5C8C2512-E607-6ED1-EA66-6404614C60DC}"/>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 name="Group 11">
                <a:extLst>
                  <a:ext uri="{FF2B5EF4-FFF2-40B4-BE49-F238E27FC236}">
                    <a16:creationId xmlns:a16="http://schemas.microsoft.com/office/drawing/2014/main" id="{A6B5B5EC-32C3-3424-4120-A7C220292014}"/>
                  </a:ext>
                </a:extLst>
              </p:cNvPr>
              <p:cNvGrpSpPr/>
              <p:nvPr/>
            </p:nvGrpSpPr>
            <p:grpSpPr>
              <a:xfrm>
                <a:off x="3969442" y="4105390"/>
                <a:ext cx="363228" cy="817478"/>
                <a:chOff x="3000654" y="1516217"/>
                <a:chExt cx="245039" cy="551483"/>
              </a:xfrm>
              <a:grpFill/>
            </p:grpSpPr>
            <p:grpSp>
              <p:nvGrpSpPr>
                <p:cNvPr id="13" name="Group 12">
                  <a:extLst>
                    <a:ext uri="{FF2B5EF4-FFF2-40B4-BE49-F238E27FC236}">
                      <a16:creationId xmlns:a16="http://schemas.microsoft.com/office/drawing/2014/main" id="{9FB5348D-D6C8-6ACB-7378-C1107A31E2C0}"/>
                    </a:ext>
                  </a:extLst>
                </p:cNvPr>
                <p:cNvGrpSpPr/>
                <p:nvPr/>
              </p:nvGrpSpPr>
              <p:grpSpPr>
                <a:xfrm>
                  <a:off x="3036509" y="1516217"/>
                  <a:ext cx="172158" cy="551483"/>
                  <a:chOff x="4043172" y="1684320"/>
                  <a:chExt cx="352508" cy="1129211"/>
                </a:xfrm>
                <a:grpFill/>
              </p:grpSpPr>
              <p:sp>
                <p:nvSpPr>
                  <p:cNvPr id="15" name="Round Same Side Corner Rectangle 21">
                    <a:extLst>
                      <a:ext uri="{FF2B5EF4-FFF2-40B4-BE49-F238E27FC236}">
                        <a16:creationId xmlns:a16="http://schemas.microsoft.com/office/drawing/2014/main" id="{7351C23C-6F88-8F5C-08C1-972571D67CEE}"/>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37768E73-BB55-EBC0-7840-F18E2746ABC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4" name="Flowchart: Manual Operation 13">
                  <a:extLst>
                    <a:ext uri="{FF2B5EF4-FFF2-40B4-BE49-F238E27FC236}">
                      <a16:creationId xmlns:a16="http://schemas.microsoft.com/office/drawing/2014/main" id="{37997972-B813-F455-0078-72E121E9C4A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grpSp>
        <p:nvGrpSpPr>
          <p:cNvPr id="25" name="Group 24">
            <a:extLst>
              <a:ext uri="{FF2B5EF4-FFF2-40B4-BE49-F238E27FC236}">
                <a16:creationId xmlns:a16="http://schemas.microsoft.com/office/drawing/2014/main" id="{2424389E-43F8-88EA-87AB-C1C578157046}"/>
              </a:ext>
            </a:extLst>
          </p:cNvPr>
          <p:cNvGrpSpPr/>
          <p:nvPr/>
        </p:nvGrpSpPr>
        <p:grpSpPr>
          <a:xfrm>
            <a:off x="9980629" y="1660471"/>
            <a:ext cx="301837" cy="900776"/>
            <a:chOff x="9652516" y="4828436"/>
            <a:chExt cx="301837" cy="900776"/>
          </a:xfrm>
        </p:grpSpPr>
        <p:sp>
          <p:nvSpPr>
            <p:cNvPr id="23" name="Google Shape;579;p19">
              <a:extLst>
                <a:ext uri="{FF2B5EF4-FFF2-40B4-BE49-F238E27FC236}">
                  <a16:creationId xmlns:a16="http://schemas.microsoft.com/office/drawing/2014/main" id="{79A0EE11-1977-3D09-A1A7-662DC84FBA7D}"/>
                </a:ext>
              </a:extLst>
            </p:cNvPr>
            <p:cNvSpPr/>
            <p:nvPr/>
          </p:nvSpPr>
          <p:spPr>
            <a:xfrm>
              <a:off x="9654713" y="5179538"/>
              <a:ext cx="299640" cy="549674"/>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4" name="Google Shape;580;p19">
              <a:extLst>
                <a:ext uri="{FF2B5EF4-FFF2-40B4-BE49-F238E27FC236}">
                  <a16:creationId xmlns:a16="http://schemas.microsoft.com/office/drawing/2014/main" id="{A7551F01-A3E2-7B9A-26FA-E3EB54AE509F}"/>
                </a:ext>
              </a:extLst>
            </p:cNvPr>
            <p:cNvSpPr/>
            <p:nvPr/>
          </p:nvSpPr>
          <p:spPr>
            <a:xfrm>
              <a:off x="9652516" y="4828436"/>
              <a:ext cx="299640" cy="29964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b="1">
                <a:solidFill>
                  <a:schemeClr val="lt1"/>
                </a:solidFill>
                <a:latin typeface="Arial"/>
                <a:ea typeface="Arial"/>
                <a:cs typeface="Arial"/>
                <a:sym typeface="Arial"/>
              </a:endParaRPr>
            </a:p>
          </p:txBody>
        </p:sp>
      </p:grpSp>
      <p:sp>
        <p:nvSpPr>
          <p:cNvPr id="27" name="Freeform: Shape 26">
            <a:extLst>
              <a:ext uri="{FF2B5EF4-FFF2-40B4-BE49-F238E27FC236}">
                <a16:creationId xmlns:a16="http://schemas.microsoft.com/office/drawing/2014/main" id="{6D4893CD-3259-6B53-CBC8-8CDE8CAF6283}"/>
              </a:ext>
            </a:extLst>
          </p:cNvPr>
          <p:cNvSpPr/>
          <p:nvPr/>
        </p:nvSpPr>
        <p:spPr>
          <a:xfrm>
            <a:off x="9356384" y="2424863"/>
            <a:ext cx="478206" cy="1916482"/>
          </a:xfrm>
          <a:custGeom>
            <a:avLst/>
            <a:gdLst>
              <a:gd name="connsiteX0" fmla="*/ 388865 w 478206"/>
              <a:gd name="connsiteY0" fmla="*/ 0 h 1916482"/>
              <a:gd name="connsiteX1" fmla="*/ 558 w 478206"/>
              <a:gd name="connsiteY1" fmla="*/ 288098 h 1916482"/>
              <a:gd name="connsiteX2" fmla="*/ 464021 w 478206"/>
              <a:gd name="connsiteY2" fmla="*/ 1340285 h 1916482"/>
              <a:gd name="connsiteX3" fmla="*/ 313709 w 478206"/>
              <a:gd name="connsiteY3" fmla="*/ 1916482 h 1916482"/>
            </a:gdLst>
            <a:ahLst/>
            <a:cxnLst>
              <a:cxn ang="0">
                <a:pos x="connsiteX0" y="connsiteY0"/>
              </a:cxn>
              <a:cxn ang="0">
                <a:pos x="connsiteX1" y="connsiteY1"/>
              </a:cxn>
              <a:cxn ang="0">
                <a:pos x="connsiteX2" y="connsiteY2"/>
              </a:cxn>
              <a:cxn ang="0">
                <a:pos x="connsiteX3" y="connsiteY3"/>
              </a:cxn>
            </a:cxnLst>
            <a:rect l="l" t="t" r="r" b="b"/>
            <a:pathLst>
              <a:path w="478206" h="1916482">
                <a:moveTo>
                  <a:pt x="388865" y="0"/>
                </a:moveTo>
                <a:cubicBezTo>
                  <a:pt x="188448" y="32358"/>
                  <a:pt x="-11968" y="64717"/>
                  <a:pt x="558" y="288098"/>
                </a:cubicBezTo>
                <a:cubicBezTo>
                  <a:pt x="13084" y="511479"/>
                  <a:pt x="411829" y="1068888"/>
                  <a:pt x="464021" y="1340285"/>
                </a:cubicBezTo>
                <a:cubicBezTo>
                  <a:pt x="516213" y="1611682"/>
                  <a:pt x="414961" y="1764082"/>
                  <a:pt x="313709" y="1916482"/>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8" name="Group 27">
            <a:extLst>
              <a:ext uri="{FF2B5EF4-FFF2-40B4-BE49-F238E27FC236}">
                <a16:creationId xmlns:a16="http://schemas.microsoft.com/office/drawing/2014/main" id="{644E32FB-6036-CCB3-14D2-DFF9CF65AFF2}"/>
              </a:ext>
            </a:extLst>
          </p:cNvPr>
          <p:cNvGrpSpPr/>
          <p:nvPr/>
        </p:nvGrpSpPr>
        <p:grpSpPr>
          <a:xfrm>
            <a:off x="986363" y="2060969"/>
            <a:ext cx="1877555" cy="3349351"/>
            <a:chOff x="5102983" y="1330093"/>
            <a:chExt cx="611190" cy="1090296"/>
          </a:xfrm>
          <a:solidFill>
            <a:schemeClr val="accent2">
              <a:lumMod val="75000"/>
            </a:schemeClr>
          </a:solidFill>
        </p:grpSpPr>
        <p:grpSp>
          <p:nvGrpSpPr>
            <p:cNvPr id="29" name="Group 28">
              <a:extLst>
                <a:ext uri="{FF2B5EF4-FFF2-40B4-BE49-F238E27FC236}">
                  <a16:creationId xmlns:a16="http://schemas.microsoft.com/office/drawing/2014/main" id="{29A1EE2B-3B13-6DD6-5439-FAB242C5AB81}"/>
                </a:ext>
              </a:extLst>
            </p:cNvPr>
            <p:cNvGrpSpPr/>
            <p:nvPr/>
          </p:nvGrpSpPr>
          <p:grpSpPr>
            <a:xfrm>
              <a:off x="5157952" y="1808115"/>
              <a:ext cx="241654" cy="277569"/>
              <a:chOff x="2968390" y="1782471"/>
              <a:chExt cx="241654" cy="277569"/>
            </a:xfrm>
            <a:grpFill/>
          </p:grpSpPr>
          <p:sp>
            <p:nvSpPr>
              <p:cNvPr id="37" name="Round Same Side Corner Rectangle 25">
                <a:extLst>
                  <a:ext uri="{FF2B5EF4-FFF2-40B4-BE49-F238E27FC236}">
                    <a16:creationId xmlns:a16="http://schemas.microsoft.com/office/drawing/2014/main" id="{B02B9696-ECFB-589D-01C4-41494A7174F3}"/>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Round Same Side Corner Rectangle 26">
                <a:extLst>
                  <a:ext uri="{FF2B5EF4-FFF2-40B4-BE49-F238E27FC236}">
                    <a16:creationId xmlns:a16="http://schemas.microsoft.com/office/drawing/2014/main" id="{9A52A8B9-295E-3DC8-F544-4674A4E1CAC2}"/>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0" name="Rectangle 29">
              <a:extLst>
                <a:ext uri="{FF2B5EF4-FFF2-40B4-BE49-F238E27FC236}">
                  <a16:creationId xmlns:a16="http://schemas.microsoft.com/office/drawing/2014/main" id="{FE764120-86AD-F887-6BFF-B3188B90FBFD}"/>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ound Same Side Corner Rectangle 26">
              <a:extLst>
                <a:ext uri="{FF2B5EF4-FFF2-40B4-BE49-F238E27FC236}">
                  <a16:creationId xmlns:a16="http://schemas.microsoft.com/office/drawing/2014/main" id="{37A83B7B-BF8F-B4BB-41D9-FD2424E69566}"/>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32" name="Straight Arrow Connector 31">
              <a:extLst>
                <a:ext uri="{FF2B5EF4-FFF2-40B4-BE49-F238E27FC236}">
                  <a16:creationId xmlns:a16="http://schemas.microsoft.com/office/drawing/2014/main" id="{C8E0BC8A-ED82-B842-6D69-C321BC8FC34A}"/>
                </a:ext>
              </a:extLst>
            </p:cNvPr>
            <p:cNvCxnSpPr>
              <a:cxnSpLocks/>
            </p:cNvCxnSpPr>
            <p:nvPr/>
          </p:nvCxnSpPr>
          <p:spPr>
            <a:xfrm flipH="1">
              <a:off x="5175388" y="1694718"/>
              <a:ext cx="74812" cy="109302"/>
            </a:xfrm>
            <a:prstGeom prst="straightConnector1">
              <a:avLst/>
            </a:prstGeom>
            <a:grpFill/>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84699BC-0734-0858-1F30-31340587B938}"/>
                </a:ext>
              </a:extLst>
            </p:cNvPr>
            <p:cNvGrpSpPr/>
            <p:nvPr/>
          </p:nvGrpSpPr>
          <p:grpSpPr>
            <a:xfrm>
              <a:off x="5274909" y="1330093"/>
              <a:ext cx="439264" cy="1090296"/>
              <a:chOff x="4152776" y="1302447"/>
              <a:chExt cx="365595" cy="907443"/>
            </a:xfrm>
            <a:grpFill/>
          </p:grpSpPr>
          <p:sp>
            <p:nvSpPr>
              <p:cNvPr id="34" name="Flowchart: Manual Operation 33">
                <a:extLst>
                  <a:ext uri="{FF2B5EF4-FFF2-40B4-BE49-F238E27FC236}">
                    <a16:creationId xmlns:a16="http://schemas.microsoft.com/office/drawing/2014/main" id="{C14A7EC0-18D3-15CE-4F39-6419E6F2F7F1}"/>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ound Same Side Corner Rectangle 23">
                <a:extLst>
                  <a:ext uri="{FF2B5EF4-FFF2-40B4-BE49-F238E27FC236}">
                    <a16:creationId xmlns:a16="http://schemas.microsoft.com/office/drawing/2014/main" id="{9A17BE20-7B22-BDF6-6E10-F71FFBA458D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Oval 35">
                <a:extLst>
                  <a:ext uri="{FF2B5EF4-FFF2-40B4-BE49-F238E27FC236}">
                    <a16:creationId xmlns:a16="http://schemas.microsoft.com/office/drawing/2014/main" id="{3F0472F2-9F02-012D-E6CA-B1507BB520B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40" name="TextBox 39">
            <a:extLst>
              <a:ext uri="{FF2B5EF4-FFF2-40B4-BE49-F238E27FC236}">
                <a16:creationId xmlns:a16="http://schemas.microsoft.com/office/drawing/2014/main" id="{E2AFE14E-B174-6672-5745-AE2A53D592E7}"/>
              </a:ext>
            </a:extLst>
          </p:cNvPr>
          <p:cNvSpPr txBox="1"/>
          <p:nvPr/>
        </p:nvSpPr>
        <p:spPr>
          <a:xfrm>
            <a:off x="3687233" y="1678631"/>
            <a:ext cx="4051113" cy="4524315"/>
          </a:xfrm>
          <a:prstGeom prst="rect">
            <a:avLst/>
          </a:prstGeom>
          <a:noFill/>
        </p:spPr>
        <p:txBody>
          <a:bodyPr wrap="square">
            <a:spAutoFit/>
          </a:bodyPr>
          <a:lstStyle/>
          <a:p>
            <a:pPr marL="0" marR="0" lvl="0" indent="0" rtl="0">
              <a:spcBef>
                <a:spcPts val="0"/>
              </a:spcBef>
              <a:spcAft>
                <a:spcPts val="0"/>
              </a:spcAft>
              <a:buNone/>
            </a:pPr>
            <a:r>
              <a:rPr lang="es-ES_tradnl" sz="1800">
                <a:solidFill>
                  <a:schemeClr val="tx1"/>
                </a:solidFill>
                <a:latin typeface="+mn-lt"/>
                <a:ea typeface="Calibri"/>
                <a:cs typeface="Calibri"/>
                <a:sym typeface="Calibri"/>
              </a:rPr>
              <a:t>Movilizar a las comunidades para que participen en los esfuerzos de búsqueda/rastreo</a:t>
            </a:r>
          </a:p>
          <a:p>
            <a:pPr marL="0" marR="0" lvl="0" indent="0" rtl="0">
              <a:spcBef>
                <a:spcPts val="0"/>
              </a:spcBef>
              <a:spcAft>
                <a:spcPts val="0"/>
              </a:spcAft>
              <a:buNone/>
            </a:pPr>
            <a:endParaRPr lang="es-ES_tradnl" sz="1800">
              <a:solidFill>
                <a:schemeClr val="tx1"/>
              </a:solidFill>
              <a:latin typeface="+mn-lt"/>
              <a:cs typeface="Calibri"/>
              <a:sym typeface="Calibri"/>
            </a:endParaRPr>
          </a:p>
          <a:p>
            <a:r>
              <a:rPr lang="es-ES_tradnl" sz="1800">
                <a:solidFill>
                  <a:schemeClr val="tx1"/>
                </a:solidFill>
                <a:latin typeface="+mn-lt"/>
                <a:ea typeface="Calibri"/>
                <a:cs typeface="Calibri"/>
                <a:sym typeface="Calibri"/>
              </a:rPr>
              <a:t>Garantizar que las actividades de rastreo se integren en los planes de caso</a:t>
            </a:r>
          </a:p>
          <a:p>
            <a:endParaRPr lang="es-ES_tradnl" sz="1800">
              <a:solidFill>
                <a:schemeClr val="tx1"/>
              </a:solidFill>
              <a:latin typeface="+mn-lt"/>
            </a:endParaRPr>
          </a:p>
          <a:p>
            <a:r>
              <a:rPr lang="es-ES_tradnl" sz="1800">
                <a:solidFill>
                  <a:schemeClr val="tx1"/>
                </a:solidFill>
                <a:latin typeface="+mn-lt"/>
                <a:ea typeface="Calibri"/>
                <a:cs typeface="Calibri"/>
                <a:sym typeface="Calibri"/>
              </a:rPr>
              <a:t>Ayudar a informar a las comunidades, los padres y las/os menores sobre los servicios de búsqueda de familiares</a:t>
            </a:r>
            <a:endParaRPr lang="es-ES_tradnl" sz="1800">
              <a:solidFill>
                <a:schemeClr val="tx1"/>
              </a:solidFill>
              <a:latin typeface="+mn-lt"/>
            </a:endParaRPr>
          </a:p>
          <a:p>
            <a:pPr marL="0" marR="0" lvl="0" indent="0" rtl="0">
              <a:spcBef>
                <a:spcPts val="0"/>
              </a:spcBef>
              <a:spcAft>
                <a:spcPts val="0"/>
              </a:spcAft>
              <a:buNone/>
            </a:pPr>
            <a:endParaRPr lang="es-ES_tradnl" sz="1800">
              <a:solidFill>
                <a:schemeClr val="tx1"/>
              </a:solidFill>
              <a:latin typeface="+mn-lt"/>
            </a:endParaRPr>
          </a:p>
          <a:p>
            <a:r>
              <a:rPr lang="es-ES_tradnl" sz="1800">
                <a:solidFill>
                  <a:schemeClr val="tx1"/>
                </a:solidFill>
                <a:latin typeface="+mn-lt"/>
                <a:ea typeface="Calibri"/>
                <a:cs typeface="Calibri"/>
                <a:sym typeface="Calibri"/>
              </a:rPr>
              <a:t>Trabajar directamente en las solicitudes de rastreo/búsqueda</a:t>
            </a:r>
            <a:endParaRPr lang="es-ES_tradnl" sz="1800">
              <a:solidFill>
                <a:schemeClr val="tx1"/>
              </a:solidFill>
              <a:latin typeface="+mn-lt"/>
            </a:endParaRPr>
          </a:p>
          <a:p>
            <a:pPr marL="0" marR="0" lvl="0" indent="0" rtl="0">
              <a:spcBef>
                <a:spcPts val="0"/>
              </a:spcBef>
              <a:spcAft>
                <a:spcPts val="0"/>
              </a:spcAft>
              <a:buNone/>
            </a:pPr>
            <a:endParaRPr lang="es-ES_tradnl" sz="1800">
              <a:solidFill>
                <a:schemeClr val="tx1"/>
              </a:solidFill>
              <a:latin typeface="+mn-lt"/>
            </a:endParaRPr>
          </a:p>
          <a:p>
            <a:r>
              <a:rPr lang="es-ES_tradnl" sz="1800">
                <a:solidFill>
                  <a:schemeClr val="tx1"/>
                </a:solidFill>
                <a:latin typeface="+mn-lt"/>
                <a:ea typeface="Calibri"/>
                <a:cs typeface="Calibri"/>
                <a:sym typeface="Calibri"/>
              </a:rPr>
              <a:t>Remitir casos y coordinar </a:t>
            </a:r>
            <a:endParaRPr lang="es-ES_tradnl" sz="1800">
              <a:solidFill>
                <a:schemeClr val="tx1"/>
              </a:solidFill>
              <a:latin typeface="+mn-lt"/>
            </a:endParaRPr>
          </a:p>
        </p:txBody>
      </p:sp>
      <p:grpSp>
        <p:nvGrpSpPr>
          <p:cNvPr id="20" name="Group 19">
            <a:extLst>
              <a:ext uri="{FF2B5EF4-FFF2-40B4-BE49-F238E27FC236}">
                <a16:creationId xmlns:a16="http://schemas.microsoft.com/office/drawing/2014/main" id="{95CF8720-9357-B2E7-322C-1F80EB85D502}"/>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4D81013C-BFD9-B79D-CAB4-EBD4C809619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22" name="Group 21">
              <a:extLst>
                <a:ext uri="{FF2B5EF4-FFF2-40B4-BE49-F238E27FC236}">
                  <a16:creationId xmlns:a16="http://schemas.microsoft.com/office/drawing/2014/main" id="{E891B5CD-260D-89EB-95A0-41566A2955BF}"/>
                </a:ext>
              </a:extLst>
            </p:cNvPr>
            <p:cNvGrpSpPr/>
            <p:nvPr/>
          </p:nvGrpSpPr>
          <p:grpSpPr>
            <a:xfrm>
              <a:off x="10621771" y="762700"/>
              <a:ext cx="562136" cy="634675"/>
              <a:chOff x="760175" y="830142"/>
              <a:chExt cx="867619" cy="979579"/>
            </a:xfrm>
          </p:grpSpPr>
          <p:sp>
            <p:nvSpPr>
              <p:cNvPr id="42" name="Rectangle 41">
                <a:extLst>
                  <a:ext uri="{FF2B5EF4-FFF2-40B4-BE49-F238E27FC236}">
                    <a16:creationId xmlns:a16="http://schemas.microsoft.com/office/drawing/2014/main" id="{2E84646D-B356-B3F0-326E-6282FD74E07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62-64</a:t>
                </a:r>
              </a:p>
            </p:txBody>
          </p:sp>
          <p:sp>
            <p:nvSpPr>
              <p:cNvPr id="43" name="Rectangle 42">
                <a:extLst>
                  <a:ext uri="{FF2B5EF4-FFF2-40B4-BE49-F238E27FC236}">
                    <a16:creationId xmlns:a16="http://schemas.microsoft.com/office/drawing/2014/main" id="{44298D67-DFB4-EFCA-4A5C-779E5251092C}"/>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 name="Group 25">
              <a:extLst>
                <a:ext uri="{FF2B5EF4-FFF2-40B4-BE49-F238E27FC236}">
                  <a16:creationId xmlns:a16="http://schemas.microsoft.com/office/drawing/2014/main" id="{4350DC4A-CA27-E4CD-6470-D5660C301BD2}"/>
                </a:ext>
              </a:extLst>
            </p:cNvPr>
            <p:cNvGrpSpPr/>
            <p:nvPr/>
          </p:nvGrpSpPr>
          <p:grpSpPr>
            <a:xfrm>
              <a:off x="11325415" y="762701"/>
              <a:ext cx="182192" cy="634674"/>
              <a:chOff x="2121762" y="2323619"/>
              <a:chExt cx="200378" cy="825210"/>
            </a:xfrm>
          </p:grpSpPr>
          <p:sp>
            <p:nvSpPr>
              <p:cNvPr id="39" name="Isosceles Triangle 38">
                <a:extLst>
                  <a:ext uri="{FF2B5EF4-FFF2-40B4-BE49-F238E27FC236}">
                    <a16:creationId xmlns:a16="http://schemas.microsoft.com/office/drawing/2014/main" id="{136C7B88-9BF7-F594-2FEF-2A6150588B7E}"/>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Rectangle 40">
                <a:extLst>
                  <a:ext uri="{FF2B5EF4-FFF2-40B4-BE49-F238E27FC236}">
                    <a16:creationId xmlns:a16="http://schemas.microsoft.com/office/drawing/2014/main" id="{D9F62761-9376-BBDF-4983-14FA0766C61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41376348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9" name="Google Shape;1209;p6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Rastreo familiar</a:t>
            </a:r>
          </a:p>
        </p:txBody>
      </p:sp>
      <p:grpSp>
        <p:nvGrpSpPr>
          <p:cNvPr id="2" name="Group 1">
            <a:extLst>
              <a:ext uri="{FF2B5EF4-FFF2-40B4-BE49-F238E27FC236}">
                <a16:creationId xmlns:a16="http://schemas.microsoft.com/office/drawing/2014/main" id="{573B92E7-72E5-5A46-A5E3-65241004DE5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DFEBACE9-76DE-DDAE-3336-C03295B7380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1D69E6CE-04CC-26BB-2647-7C02D8393C6B}"/>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58FB4941-7240-FB20-F5A8-93D6A2F28F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65-67</a:t>
                </a:r>
              </a:p>
            </p:txBody>
          </p:sp>
          <p:sp>
            <p:nvSpPr>
              <p:cNvPr id="9" name="Rectangle 8">
                <a:extLst>
                  <a:ext uri="{FF2B5EF4-FFF2-40B4-BE49-F238E27FC236}">
                    <a16:creationId xmlns:a16="http://schemas.microsoft.com/office/drawing/2014/main" id="{C44D9EC6-ED4C-99B6-E999-C353F8D92FEB}"/>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E54E8097-300D-C1AB-C9E0-2FB8F5C39749}"/>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C2E13EC4-ACA3-7CDF-37F5-F169953C55A0}"/>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E3E90939-4F62-348D-C2C7-34531505166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6FA8103F-DC7A-1823-A29F-307B3451EFDF}"/>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15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6C01F0F2-39A0-F307-C1A1-4E67B6FF3E23}"/>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EAED7814-63E8-5441-AFCA-765F39CBFE7C}"/>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CCCDCAB9-2CB6-5C59-D2CE-C863991F1C1E}"/>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9D997ADA-B5DD-66ED-D045-793F9FF4D95B}"/>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AA650FE6-42F0-ADA1-0451-AFB56C89AA1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Top Corners Rounded 15">
            <a:extLst>
              <a:ext uri="{FF2B5EF4-FFF2-40B4-BE49-F238E27FC236}">
                <a16:creationId xmlns:a16="http://schemas.microsoft.com/office/drawing/2014/main" id="{9F850DCB-DB32-D560-5A94-63A796A31FB5}"/>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7" name="Group 16">
            <a:extLst>
              <a:ext uri="{FF2B5EF4-FFF2-40B4-BE49-F238E27FC236}">
                <a16:creationId xmlns:a16="http://schemas.microsoft.com/office/drawing/2014/main" id="{17F9C4AD-5ABB-BEBF-5958-D31DC8472F1B}"/>
              </a:ext>
            </a:extLst>
          </p:cNvPr>
          <p:cNvGrpSpPr/>
          <p:nvPr/>
        </p:nvGrpSpPr>
        <p:grpSpPr>
          <a:xfrm rot="20104804">
            <a:off x="248118" y="2076918"/>
            <a:ext cx="4485238" cy="2982035"/>
            <a:chOff x="7208925" y="2604220"/>
            <a:chExt cx="1168511" cy="776891"/>
          </a:xfrm>
        </p:grpSpPr>
        <p:sp>
          <p:nvSpPr>
            <p:cNvPr id="18" name="Rectangle 17">
              <a:extLst>
                <a:ext uri="{FF2B5EF4-FFF2-40B4-BE49-F238E27FC236}">
                  <a16:creationId xmlns:a16="http://schemas.microsoft.com/office/drawing/2014/main" id="{6743F6A9-90C3-EDB6-1F17-11B68DE9B096}"/>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Google Shape;315;p4">
              <a:extLst>
                <a:ext uri="{FF2B5EF4-FFF2-40B4-BE49-F238E27FC236}">
                  <a16:creationId xmlns:a16="http://schemas.microsoft.com/office/drawing/2014/main" id="{340A6D56-F60C-E42F-5126-ADBB7204BDCD}"/>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0" name="Google Shape;315;p4">
              <a:extLst>
                <a:ext uri="{FF2B5EF4-FFF2-40B4-BE49-F238E27FC236}">
                  <a16:creationId xmlns:a16="http://schemas.microsoft.com/office/drawing/2014/main" id="{56516F98-C513-6747-6F10-24B61A3CDDA2}"/>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1" name="Google Shape;315;p4">
              <a:extLst>
                <a:ext uri="{FF2B5EF4-FFF2-40B4-BE49-F238E27FC236}">
                  <a16:creationId xmlns:a16="http://schemas.microsoft.com/office/drawing/2014/main" id="{AF876914-AA65-7FE8-EC1E-A440AC36C84A}"/>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2" name="Rectangle: Single Corner Snipped 21">
              <a:extLst>
                <a:ext uri="{FF2B5EF4-FFF2-40B4-BE49-F238E27FC236}">
                  <a16:creationId xmlns:a16="http://schemas.microsoft.com/office/drawing/2014/main" id="{26FC9F62-60AC-F093-0AF8-E7FE379FF1F9}"/>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Single Corner Snipped 22">
              <a:extLst>
                <a:ext uri="{FF2B5EF4-FFF2-40B4-BE49-F238E27FC236}">
                  <a16:creationId xmlns:a16="http://schemas.microsoft.com/office/drawing/2014/main" id="{ABB18802-75F4-0CDA-0D0C-CA71AE86A3A9}"/>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4" name="Google Shape;114;p9">
            <a:extLst>
              <a:ext uri="{FF2B5EF4-FFF2-40B4-BE49-F238E27FC236}">
                <a16:creationId xmlns:a16="http://schemas.microsoft.com/office/drawing/2014/main" id="{8841E15B-D75E-760A-A840-E674C3D70240}"/>
              </a:ext>
            </a:extLst>
          </p:cNvPr>
          <p:cNvSpPr txBox="1"/>
          <p:nvPr/>
        </p:nvSpPr>
        <p:spPr>
          <a:xfrm>
            <a:off x="5456264" y="1978273"/>
            <a:ext cx="544697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_tradnl" sz="1800" b="1">
                <a:solidFill>
                  <a:schemeClr val="tx1"/>
                </a:solidFill>
                <a:latin typeface="+mn-lt"/>
                <a:ea typeface="Arial"/>
                <a:cs typeface="Arial"/>
                <a:sym typeface="Arial"/>
              </a:rPr>
              <a:t>Decidir si es necesario rastrear a la familia y determinar qué tipo de método o métodos de búsqueda</a:t>
            </a:r>
            <a:r>
              <a:rPr lang="es-ES_tradnl" sz="1800" b="1">
                <a:ea typeface="Arial"/>
                <a:cs typeface="Arial"/>
                <a:sym typeface="Arial"/>
              </a:rPr>
              <a:t>/rastreo</a:t>
            </a:r>
            <a:r>
              <a:rPr lang="es-ES_tradnl" sz="1800" b="1">
                <a:solidFill>
                  <a:schemeClr val="tx1"/>
                </a:solidFill>
                <a:latin typeface="+mn-lt"/>
                <a:ea typeface="Arial"/>
                <a:cs typeface="Arial"/>
                <a:sym typeface="Arial"/>
              </a:rPr>
              <a:t> serían adecuados</a:t>
            </a:r>
          </a:p>
        </p:txBody>
      </p:sp>
      <p:sp>
        <p:nvSpPr>
          <p:cNvPr id="25" name="Google Shape;114;p9">
            <a:extLst>
              <a:ext uri="{FF2B5EF4-FFF2-40B4-BE49-F238E27FC236}">
                <a16:creationId xmlns:a16="http://schemas.microsoft.com/office/drawing/2014/main" id="{9ACAED4B-5133-FA5C-F333-A39D4909A249}"/>
              </a:ext>
            </a:extLst>
          </p:cNvPr>
          <p:cNvSpPr txBox="1"/>
          <p:nvPr/>
        </p:nvSpPr>
        <p:spPr>
          <a:xfrm>
            <a:off x="5456264" y="3433746"/>
            <a:ext cx="5446979" cy="2308284"/>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a:solidFill>
                  <a:schemeClr val="tx1"/>
                </a:solidFill>
                <a:latin typeface="Arial"/>
                <a:ea typeface="Arial"/>
                <a:cs typeface="Arial"/>
                <a:sym typeface="Arial"/>
              </a:rPr>
              <a:t>¿Es necesaria la búsqueda de la familia y/o redunda en el interés superior del menor? Explicar la respuesta</a:t>
            </a: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a:solidFill>
                  <a:schemeClr val="tx1"/>
                </a:solidFill>
                <a:latin typeface="Arial"/>
                <a:ea typeface="Arial"/>
                <a:cs typeface="Arial"/>
                <a:sym typeface="Arial"/>
              </a:rPr>
              <a:t>En caso afirmativo, ¿qué miembros de la familia deben ser rastreados/as y qué tipo de métodos de búsqueda/rastreo son los más adecuados?</a:t>
            </a:r>
          </a:p>
          <a:p>
            <a:pPr marL="342900" marR="0" lvl="0" indent="-342900" rtl="0">
              <a:lnSpc>
                <a:spcPct val="100000"/>
              </a:lnSpc>
              <a:spcBef>
                <a:spcPts val="0"/>
              </a:spcBef>
              <a:spcAft>
                <a:spcPts val="0"/>
              </a:spcAft>
              <a:buClr>
                <a:srgbClr val="000000"/>
              </a:buClr>
              <a:buSzPts val="1800"/>
              <a:buFont typeface="+mj-lt"/>
              <a:buAutoNum type="arabicPeriod"/>
            </a:pPr>
            <a:r>
              <a:rPr lang="es-ES_tradnl" sz="1800" i="0" u="none" strike="noStrike" cap="none">
                <a:solidFill>
                  <a:schemeClr val="tx1"/>
                </a:solidFill>
                <a:latin typeface="Arial"/>
                <a:ea typeface="Arial"/>
                <a:cs typeface="Arial"/>
                <a:sym typeface="Arial"/>
              </a:rPr>
              <a:t>Además de la información de búsqueda/rastreo, ¿qué otra información adicional necesitamos?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4133213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a:t>
            </a:r>
            <a:endParaRPr lang="es-ES_tradnl" sz="5400" b="1" dirty="0">
              <a:solidFill>
                <a:schemeClr val="bg1">
                  <a:lumMod val="75000"/>
                </a:schemeClr>
              </a:solidFill>
            </a:endParaRPr>
          </a:p>
        </p:txBody>
      </p:sp>
    </p:spTree>
    <p:extLst>
      <p:ext uri="{BB962C8B-B14F-4D97-AF65-F5344CB8AC3E}">
        <p14:creationId xmlns:p14="http://schemas.microsoft.com/office/powerpoint/2010/main" val="3832226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63"/>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27" name="Google Shape;1227;p6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1228" name="Google Shape;1228;p63"/>
          <p:cNvSpPr/>
          <p:nvPr/>
        </p:nvSpPr>
        <p:spPr>
          <a:xfrm>
            <a:off x="1525009" y="1664266"/>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29" name="Google Shape;1229;p63"/>
          <p:cNvSpPr/>
          <p:nvPr/>
        </p:nvSpPr>
        <p:spPr>
          <a:xfrm>
            <a:off x="4215471" y="1696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30" name="Google Shape;1230;p63"/>
          <p:cNvSpPr/>
          <p:nvPr/>
        </p:nvSpPr>
        <p:spPr>
          <a:xfrm>
            <a:off x="6888610" y="1696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31" name="Google Shape;1231;p63"/>
          <p:cNvSpPr/>
          <p:nvPr/>
        </p:nvSpPr>
        <p:spPr>
          <a:xfrm>
            <a:off x="9561749" y="1696697"/>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32" name="Google Shape;1232;p63"/>
          <p:cNvSpPr txBox="1"/>
          <p:nvPr/>
        </p:nvSpPr>
        <p:spPr>
          <a:xfrm>
            <a:off x="691889" y="3166605"/>
            <a:ext cx="2717800" cy="275956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Los asistentes sociales pueden apoyar las actividades de búsqueda, ya sea llevando a cabo la búsqueda ellos mismos o coordinando y/o remitiendo a los agentes de BRF</a:t>
            </a:r>
          </a:p>
        </p:txBody>
      </p:sp>
      <p:sp>
        <p:nvSpPr>
          <p:cNvPr id="1233" name="Google Shape;1233;p63"/>
          <p:cNvSpPr txBox="1"/>
          <p:nvPr/>
        </p:nvSpPr>
        <p:spPr>
          <a:xfrm>
            <a:off x="3737441" y="3305104"/>
            <a:ext cx="2007619"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s-ES_tradnl" sz="1800" b="0" i="0" u="none" strike="noStrike" cap="none">
                <a:solidFill>
                  <a:srgbClr val="000000"/>
                </a:solidFill>
                <a:latin typeface="+mn-lt"/>
                <a:ea typeface="Arial"/>
                <a:cs typeface="Arial"/>
                <a:sym typeface="Arial"/>
              </a:rPr>
              <a:t>El seguimiento debe comenzar lo antes posible después del registro y debe hacerse de foma continua</a:t>
            </a:r>
            <a:endParaRPr lang="es-ES_tradnl" sz="1800">
              <a:latin typeface="+mn-lt"/>
            </a:endParaRPr>
          </a:p>
        </p:txBody>
      </p:sp>
      <p:sp>
        <p:nvSpPr>
          <p:cNvPr id="1234" name="Google Shape;1234;p63"/>
          <p:cNvSpPr txBox="1"/>
          <p:nvPr/>
        </p:nvSpPr>
        <p:spPr>
          <a:xfrm>
            <a:off x="6178237" y="3303083"/>
            <a:ext cx="2394679"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Los métodos de búsqueda/rastreo incluyen el rastreo caso por caso, el rastreo masivo, el rastreo por radio, el uso de las redes sociales, etc</a:t>
            </a:r>
          </a:p>
        </p:txBody>
      </p:sp>
      <p:sp>
        <p:nvSpPr>
          <p:cNvPr id="1235" name="Google Shape;1235;p63"/>
          <p:cNvSpPr txBox="1"/>
          <p:nvPr/>
        </p:nvSpPr>
        <p:spPr>
          <a:xfrm>
            <a:off x="8682973" y="3303083"/>
            <a:ext cx="2717800" cy="305592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El seguimiento regular y la revisión de las actividades de búsqueda y/o resultados son cruciales</a:t>
            </a:r>
            <a:r>
              <a:rPr lang="es-ES_tradnl" sz="1800">
                <a:solidFill>
                  <a:srgbClr val="000000"/>
                </a:solidFill>
                <a:ea typeface="Arial"/>
                <a:cs typeface="Arial"/>
                <a:sym typeface="Arial"/>
              </a:rPr>
              <a:t>; asimismo, el/la </a:t>
            </a:r>
            <a:r>
              <a:rPr lang="es-ES_tradnl" sz="1800" b="0" i="0" u="none" strike="noStrike" cap="none">
                <a:solidFill>
                  <a:srgbClr val="000000"/>
                </a:solidFill>
                <a:latin typeface="+mn-lt"/>
                <a:ea typeface="Arial"/>
                <a:cs typeface="Arial"/>
                <a:sym typeface="Arial"/>
              </a:rPr>
              <a:t>asistente social debe informar al menor y a la familia sobre el proceso de forma periódica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64"/>
          <p:cNvSpPr txBox="1">
            <a:spLocks noGrp="1"/>
          </p:cNvSpPr>
          <p:nvPr>
            <p:ph type="title"/>
          </p:nvPr>
        </p:nvSpPr>
        <p:spPr>
          <a:xfrm>
            <a:off x="396181" y="3099692"/>
            <a:ext cx="4856755"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dirty="0"/>
              <a:t>SESIÓN 5.2</a:t>
            </a:r>
            <a:br>
              <a:rPr lang="es-ES_tradnl" sz="2400" dirty="0"/>
            </a:br>
            <a:r>
              <a:rPr lang="es-ES_tradnl" sz="2400" dirty="0"/>
              <a:t> </a:t>
            </a:r>
            <a:br>
              <a:rPr lang="es-ES_tradnl" dirty="0"/>
            </a:br>
            <a:r>
              <a:rPr lang="es-ES_tradnl" altLang="zh-CN" dirty="0">
                <a:sym typeface="Calibri"/>
              </a:rPr>
              <a:t>Documentación</a:t>
            </a:r>
            <a:r>
              <a:rPr lang="es-ES_tradnl" noProof="0" dirty="0">
                <a:sym typeface="Calibri"/>
              </a:rPr>
              <a:t> de la información de rastreo</a:t>
            </a:r>
            <a:endParaRPr lang="es-ES_tradnl" dirty="0"/>
          </a:p>
        </p:txBody>
      </p:sp>
      <p:sp>
        <p:nvSpPr>
          <p:cNvPr id="3" name="Google Shape;191;p14">
            <a:extLst>
              <a:ext uri="{FF2B5EF4-FFF2-40B4-BE49-F238E27FC236}">
                <a16:creationId xmlns:a16="http://schemas.microsoft.com/office/drawing/2014/main" id="{8E3CEBDD-96FD-881C-C216-17E89DFDAC48}"/>
              </a:ext>
            </a:extLst>
          </p:cNvPr>
          <p:cNvSpPr txBox="1"/>
          <p:nvPr/>
        </p:nvSpPr>
        <p:spPr>
          <a:xfrm>
            <a:off x="6381005" y="2049069"/>
            <a:ext cx="4879998"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dirty="0">
                <a:solidFill>
                  <a:schemeClr val="accent2">
                    <a:lumMod val="75000"/>
                  </a:schemeClr>
                </a:solidFill>
                <a:latin typeface="Arial"/>
                <a:ea typeface="Arial"/>
                <a:cs typeface="Arial"/>
                <a:sym typeface="Arial"/>
              </a:rPr>
              <a:t>OBJETIVOS DE APRENDIZAJE</a:t>
            </a:r>
            <a:endParaRPr lang="es-ES_tradnl" sz="2000" spc="300" dirty="0">
              <a:solidFill>
                <a:schemeClr val="accent2">
                  <a:lumMod val="75000"/>
                </a:schemeClr>
              </a:solidFill>
            </a:endParaRPr>
          </a:p>
        </p:txBody>
      </p:sp>
      <p:sp>
        <p:nvSpPr>
          <p:cNvPr id="4" name="Google Shape;193;p14">
            <a:extLst>
              <a:ext uri="{FF2B5EF4-FFF2-40B4-BE49-F238E27FC236}">
                <a16:creationId xmlns:a16="http://schemas.microsoft.com/office/drawing/2014/main" id="{7F926656-E419-2244-1CD6-93AB544BDC74}"/>
              </a:ext>
            </a:extLst>
          </p:cNvPr>
          <p:cNvSpPr txBox="1"/>
          <p:nvPr/>
        </p:nvSpPr>
        <p:spPr>
          <a:xfrm>
            <a:off x="7141978" y="3094741"/>
            <a:ext cx="4119025" cy="22659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Explicar los principios fundamentales de la documentación y </a:t>
            </a:r>
            <a:r>
              <a:rPr lang="es-ES_tradnl" sz="2200" dirty="0"/>
              <a:t>aspectos </a:t>
            </a:r>
            <a:r>
              <a:rPr lang="es-ES_tradnl" sz="2200" b="0" i="0" u="none" strike="noStrike" cap="none" dirty="0">
                <a:solidFill>
                  <a:srgbClr val="000000"/>
                </a:solidFill>
                <a:latin typeface="Arial"/>
                <a:ea typeface="Arial"/>
                <a:cs typeface="Arial"/>
                <a:sym typeface="Arial"/>
              </a:rPr>
              <a:t>esenciales que deben tenerse en cuenta al recopilar la información</a:t>
            </a:r>
          </a:p>
        </p:txBody>
      </p:sp>
      <p:grpSp>
        <p:nvGrpSpPr>
          <p:cNvPr id="5" name="Google Shape;194;p14">
            <a:extLst>
              <a:ext uri="{FF2B5EF4-FFF2-40B4-BE49-F238E27FC236}">
                <a16:creationId xmlns:a16="http://schemas.microsoft.com/office/drawing/2014/main" id="{CFE4BF95-D8E8-7CAB-67BD-943FE4D86353}"/>
              </a:ext>
            </a:extLst>
          </p:cNvPr>
          <p:cNvGrpSpPr/>
          <p:nvPr/>
        </p:nvGrpSpPr>
        <p:grpSpPr>
          <a:xfrm>
            <a:off x="6381005" y="3181287"/>
            <a:ext cx="553312"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725979B4-2CC9-A360-4072-917EDFF85B1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dirty="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557BD4F0-86C0-5869-4AFF-FBEB2E8B6AE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dirty="0">
                <a:solidFill>
                  <a:schemeClr val="lt1"/>
                </a:solidFill>
                <a:latin typeface="Calibri"/>
                <a:ea typeface="Calibri"/>
                <a:cs typeface="Calibri"/>
                <a:sym typeface="Calibri"/>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6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highlight>
                  <a:srgbClr val="FFFF00"/>
                </a:highlight>
              </a:rPr>
              <a:t>Documentación</a:t>
            </a:r>
          </a:p>
        </p:txBody>
      </p:sp>
      <p:grpSp>
        <p:nvGrpSpPr>
          <p:cNvPr id="2" name="Group 1">
            <a:extLst>
              <a:ext uri="{FF2B5EF4-FFF2-40B4-BE49-F238E27FC236}">
                <a16:creationId xmlns:a16="http://schemas.microsoft.com/office/drawing/2014/main" id="{22CE02D0-DE46-8399-6D27-3AD99BEC4C9D}"/>
              </a:ext>
            </a:extLst>
          </p:cNvPr>
          <p:cNvGrpSpPr/>
          <p:nvPr/>
        </p:nvGrpSpPr>
        <p:grpSpPr>
          <a:xfrm>
            <a:off x="4378074" y="2022513"/>
            <a:ext cx="3435851" cy="3297465"/>
            <a:chOff x="1744894" y="2192954"/>
            <a:chExt cx="2564275" cy="2460995"/>
          </a:xfrm>
        </p:grpSpPr>
        <p:grpSp>
          <p:nvGrpSpPr>
            <p:cNvPr id="3" name="Group 2">
              <a:extLst>
                <a:ext uri="{FF2B5EF4-FFF2-40B4-BE49-F238E27FC236}">
                  <a16:creationId xmlns:a16="http://schemas.microsoft.com/office/drawing/2014/main" id="{06C24870-419E-4779-FCC5-E16657901EDD}"/>
                </a:ext>
              </a:extLst>
            </p:cNvPr>
            <p:cNvGrpSpPr/>
            <p:nvPr/>
          </p:nvGrpSpPr>
          <p:grpSpPr>
            <a:xfrm>
              <a:off x="1744894" y="2192954"/>
              <a:ext cx="2564275" cy="2460995"/>
              <a:chOff x="1459832" y="2812046"/>
              <a:chExt cx="1953652" cy="1874967"/>
            </a:xfrm>
          </p:grpSpPr>
          <p:sp>
            <p:nvSpPr>
              <p:cNvPr id="7" name="Rectangle: Single Corner Snipped 6">
                <a:extLst>
                  <a:ext uri="{FF2B5EF4-FFF2-40B4-BE49-F238E27FC236}">
                    <a16:creationId xmlns:a16="http://schemas.microsoft.com/office/drawing/2014/main" id="{69222A00-18D7-F137-0814-811E0E7E95DA}"/>
                  </a:ext>
                </a:extLst>
              </p:cNvPr>
              <p:cNvSpPr/>
              <p:nvPr/>
            </p:nvSpPr>
            <p:spPr>
              <a:xfrm rot="20978324">
                <a:off x="1459832" y="2999874"/>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Single Corner Snipped 7">
                <a:extLst>
                  <a:ext uri="{FF2B5EF4-FFF2-40B4-BE49-F238E27FC236}">
                    <a16:creationId xmlns:a16="http://schemas.microsoft.com/office/drawing/2014/main" id="{2956C2E3-A7B1-F3ED-561D-9A8C4397FA0E}"/>
                  </a:ext>
                </a:extLst>
              </p:cNvPr>
              <p:cNvSpPr/>
              <p:nvPr/>
            </p:nvSpPr>
            <p:spPr>
              <a:xfrm>
                <a:off x="1871174" y="2812046"/>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Single Corner Snipped 8">
                <a:extLst>
                  <a:ext uri="{FF2B5EF4-FFF2-40B4-BE49-F238E27FC236}">
                    <a16:creationId xmlns:a16="http://schemas.microsoft.com/office/drawing/2014/main" id="{0DF21A01-F451-32DA-91F4-7D59232D767F}"/>
                  </a:ext>
                </a:extLst>
              </p:cNvPr>
              <p:cNvSpPr/>
              <p:nvPr/>
            </p:nvSpPr>
            <p:spPr>
              <a:xfrm rot="582585">
                <a:off x="2130116" y="3130929"/>
                <a:ext cx="1283368" cy="1556084"/>
              </a:xfrm>
              <a:prstGeom prst="snip1Rect">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 name="Group 3">
              <a:extLst>
                <a:ext uri="{FF2B5EF4-FFF2-40B4-BE49-F238E27FC236}">
                  <a16:creationId xmlns:a16="http://schemas.microsoft.com/office/drawing/2014/main" id="{F99491F4-F549-0AEA-50BC-428BAF60CE82}"/>
                </a:ext>
              </a:extLst>
            </p:cNvPr>
            <p:cNvGrpSpPr/>
            <p:nvPr/>
          </p:nvGrpSpPr>
          <p:grpSpPr>
            <a:xfrm rot="619501">
              <a:off x="3224746" y="3087487"/>
              <a:ext cx="506112" cy="1135915"/>
              <a:chOff x="5960196" y="3632825"/>
              <a:chExt cx="324376" cy="728028"/>
            </a:xfrm>
            <a:solidFill>
              <a:schemeClr val="bg1"/>
            </a:solidFill>
          </p:grpSpPr>
          <p:sp>
            <p:nvSpPr>
              <p:cNvPr id="5" name="Round Same Side Corner Rectangle 46">
                <a:extLst>
                  <a:ext uri="{FF2B5EF4-FFF2-40B4-BE49-F238E27FC236}">
                    <a16:creationId xmlns:a16="http://schemas.microsoft.com/office/drawing/2014/main" id="{C9FF6B66-B72F-6412-57F4-C3BE943A6F3C}"/>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Oval 5">
                <a:extLst>
                  <a:ext uri="{FF2B5EF4-FFF2-40B4-BE49-F238E27FC236}">
                    <a16:creationId xmlns:a16="http://schemas.microsoft.com/office/drawing/2014/main" id="{23A845B0-15CA-178A-AF0C-56648E3E48D5}"/>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58" name="Google Shape;358;p7"/>
          <p:cNvSpPr txBox="1">
            <a:spLocks noGrp="1"/>
          </p:cNvSpPr>
          <p:nvPr>
            <p:ph type="title"/>
          </p:nvPr>
        </p:nvSpPr>
        <p:spPr>
          <a:xfrm>
            <a:off x="1023264" y="3099692"/>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s-ES_tradnl"/>
              <a:t>Agenda</a:t>
            </a:r>
            <a:br>
              <a:rPr lang="es-ES_tradnl"/>
            </a:br>
            <a:br>
              <a:rPr lang="es-ES_tradnl" sz="1600"/>
            </a:br>
            <a:r>
              <a:rPr lang="es-ES_tradnl" sz="2400"/>
              <a:t>DÍA 2</a:t>
            </a:r>
            <a:endParaRPr lang="es-ES_tradnl"/>
          </a:p>
        </p:txBody>
      </p:sp>
      <p:cxnSp>
        <p:nvCxnSpPr>
          <p:cNvPr id="2" name="Google Shape;318;p6">
            <a:extLst>
              <a:ext uri="{FF2B5EF4-FFF2-40B4-BE49-F238E27FC236}">
                <a16:creationId xmlns:a16="http://schemas.microsoft.com/office/drawing/2014/main" id="{39F45276-8A02-8ECC-288C-CC7F6D3428D7}"/>
              </a:ext>
            </a:extLst>
          </p:cNvPr>
          <p:cNvCxnSpPr/>
          <p:nvPr/>
        </p:nvCxnSpPr>
        <p:spPr>
          <a:xfrm>
            <a:off x="7611129" y="6591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3" name="Google Shape;319;p6">
            <a:extLst>
              <a:ext uri="{FF2B5EF4-FFF2-40B4-BE49-F238E27FC236}">
                <a16:creationId xmlns:a16="http://schemas.microsoft.com/office/drawing/2014/main" id="{E73BD7B4-9E75-D72F-CC64-122623A462CF}"/>
              </a:ext>
            </a:extLst>
          </p:cNvPr>
          <p:cNvSpPr txBox="1"/>
          <p:nvPr/>
        </p:nvSpPr>
        <p:spPr>
          <a:xfrm>
            <a:off x="7856912" y="421469"/>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dirty="0">
                <a:solidFill>
                  <a:srgbClr val="FFFFFF"/>
                </a:solidFill>
                <a:latin typeface="+mn-lt"/>
                <a:ea typeface="Helvetica Neue"/>
                <a:cs typeface="Helvetica Neue"/>
                <a:sym typeface="Helvetica Neue"/>
              </a:rPr>
              <a:t>Establecer una red de atención comunitaria</a:t>
            </a:r>
          </a:p>
        </p:txBody>
      </p:sp>
      <p:sp>
        <p:nvSpPr>
          <p:cNvPr id="4" name="Google Shape;320;p6">
            <a:extLst>
              <a:ext uri="{FF2B5EF4-FFF2-40B4-BE49-F238E27FC236}">
                <a16:creationId xmlns:a16="http://schemas.microsoft.com/office/drawing/2014/main" id="{CF69F0BA-1141-8D03-C090-F0F77B77B7F1}"/>
              </a:ext>
            </a:extLst>
          </p:cNvPr>
          <p:cNvSpPr txBox="1"/>
          <p:nvPr/>
        </p:nvSpPr>
        <p:spPr>
          <a:xfrm>
            <a:off x="7856912" y="1227681"/>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Implementación del plan de caso</a:t>
            </a:r>
          </a:p>
        </p:txBody>
      </p:sp>
      <p:sp>
        <p:nvSpPr>
          <p:cNvPr id="5" name="Google Shape;321;p6">
            <a:extLst>
              <a:ext uri="{FF2B5EF4-FFF2-40B4-BE49-F238E27FC236}">
                <a16:creationId xmlns:a16="http://schemas.microsoft.com/office/drawing/2014/main" id="{3A5499EB-C4E1-B186-8C96-F8D24BF889DF}"/>
              </a:ext>
            </a:extLst>
          </p:cNvPr>
          <p:cNvSpPr txBox="1"/>
          <p:nvPr/>
        </p:nvSpPr>
        <p:spPr>
          <a:xfrm>
            <a:off x="5965427" y="1921218"/>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Pausa</a:t>
            </a:r>
            <a:endParaRPr lang="es-ES_tradnl" sz="1600" b="1" i="1" u="none" strike="noStrike" cap="none">
              <a:solidFill>
                <a:srgbClr val="FFFFFF"/>
              </a:solidFill>
              <a:latin typeface="+mn-lt"/>
              <a:ea typeface="Calibri"/>
              <a:cs typeface="Calibri"/>
              <a:sym typeface="Calibri"/>
            </a:endParaRPr>
          </a:p>
        </p:txBody>
      </p:sp>
      <p:sp>
        <p:nvSpPr>
          <p:cNvPr id="7" name="Google Shape;323;p6">
            <a:extLst>
              <a:ext uri="{FF2B5EF4-FFF2-40B4-BE49-F238E27FC236}">
                <a16:creationId xmlns:a16="http://schemas.microsoft.com/office/drawing/2014/main" id="{C59ED35B-0835-2B05-B386-D8B11939F3C1}"/>
              </a:ext>
            </a:extLst>
          </p:cNvPr>
          <p:cNvSpPr txBox="1"/>
          <p:nvPr/>
        </p:nvSpPr>
        <p:spPr>
          <a:xfrm>
            <a:off x="5933496" y="3261455"/>
            <a:ext cx="134940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Almuerzo</a:t>
            </a:r>
            <a:endParaRPr lang="es-ES_tradnl" sz="1600" b="1" i="1" u="none" strike="noStrike" cap="none">
              <a:solidFill>
                <a:srgbClr val="FFFFFF"/>
              </a:solidFill>
              <a:latin typeface="+mn-lt"/>
              <a:ea typeface="Calibri"/>
              <a:cs typeface="Calibri"/>
              <a:sym typeface="Calibri"/>
            </a:endParaRPr>
          </a:p>
        </p:txBody>
      </p:sp>
      <p:sp>
        <p:nvSpPr>
          <p:cNvPr id="8" name="Google Shape;325;p6">
            <a:extLst>
              <a:ext uri="{FF2B5EF4-FFF2-40B4-BE49-F238E27FC236}">
                <a16:creationId xmlns:a16="http://schemas.microsoft.com/office/drawing/2014/main" id="{CAB3E9B7-A129-F08B-FD2D-C91BF9A01B1A}"/>
              </a:ext>
            </a:extLst>
          </p:cNvPr>
          <p:cNvSpPr txBox="1"/>
          <p:nvPr/>
        </p:nvSpPr>
        <p:spPr>
          <a:xfrm>
            <a:off x="7856912" y="3877192"/>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dirty="0">
                <a:solidFill>
                  <a:srgbClr val="FFFFFF"/>
                </a:solidFill>
                <a:latin typeface="+mn-lt"/>
                <a:ea typeface="Helvetica Neue"/>
                <a:cs typeface="Helvetica Neue"/>
                <a:sym typeface="Helvetica Neue"/>
              </a:rPr>
              <a:t>Documentación de la información de rastreo</a:t>
            </a:r>
          </a:p>
        </p:txBody>
      </p:sp>
      <p:sp>
        <p:nvSpPr>
          <p:cNvPr id="9" name="Google Shape;326;p6">
            <a:extLst>
              <a:ext uri="{FF2B5EF4-FFF2-40B4-BE49-F238E27FC236}">
                <a16:creationId xmlns:a16="http://schemas.microsoft.com/office/drawing/2014/main" id="{23C6C700-6793-D207-9862-C53FD82AF4B8}"/>
              </a:ext>
            </a:extLst>
          </p:cNvPr>
          <p:cNvSpPr/>
          <p:nvPr/>
        </p:nvSpPr>
        <p:spPr>
          <a:xfrm rot="1782986">
            <a:off x="7443332" y="5691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0" name="Google Shape;327;p6">
            <a:extLst>
              <a:ext uri="{FF2B5EF4-FFF2-40B4-BE49-F238E27FC236}">
                <a16:creationId xmlns:a16="http://schemas.microsoft.com/office/drawing/2014/main" id="{6CAFD9A8-F62B-F55B-1BD3-128E08AFDEB2}"/>
              </a:ext>
            </a:extLst>
          </p:cNvPr>
          <p:cNvSpPr/>
          <p:nvPr/>
        </p:nvSpPr>
        <p:spPr>
          <a:xfrm rot="1782986">
            <a:off x="7427916" y="1946256"/>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2" name="Google Shape;329;p6">
            <a:extLst>
              <a:ext uri="{FF2B5EF4-FFF2-40B4-BE49-F238E27FC236}">
                <a16:creationId xmlns:a16="http://schemas.microsoft.com/office/drawing/2014/main" id="{57C06E13-7186-7349-BAF5-B88E66B66299}"/>
              </a:ext>
            </a:extLst>
          </p:cNvPr>
          <p:cNvSpPr/>
          <p:nvPr/>
        </p:nvSpPr>
        <p:spPr>
          <a:xfrm rot="1782986">
            <a:off x="7418955" y="125772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4" name="Google Shape;331;p6">
            <a:extLst>
              <a:ext uri="{FF2B5EF4-FFF2-40B4-BE49-F238E27FC236}">
                <a16:creationId xmlns:a16="http://schemas.microsoft.com/office/drawing/2014/main" id="{FDF9A6C4-EE7E-544F-2A3E-E01563D00E11}"/>
              </a:ext>
            </a:extLst>
          </p:cNvPr>
          <p:cNvSpPr/>
          <p:nvPr/>
        </p:nvSpPr>
        <p:spPr>
          <a:xfrm rot="1782986">
            <a:off x="7440386" y="3323328"/>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5" name="Google Shape;333;p6">
            <a:extLst>
              <a:ext uri="{FF2B5EF4-FFF2-40B4-BE49-F238E27FC236}">
                <a16:creationId xmlns:a16="http://schemas.microsoft.com/office/drawing/2014/main" id="{A97156B4-23CD-2ECD-43FE-7B7149BBD207}"/>
              </a:ext>
            </a:extLst>
          </p:cNvPr>
          <p:cNvSpPr/>
          <p:nvPr/>
        </p:nvSpPr>
        <p:spPr>
          <a:xfrm rot="1782986">
            <a:off x="7439118" y="401186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7" name="Google Shape;336;p6">
            <a:extLst>
              <a:ext uri="{FF2B5EF4-FFF2-40B4-BE49-F238E27FC236}">
                <a16:creationId xmlns:a16="http://schemas.microsoft.com/office/drawing/2014/main" id="{4F952B96-1562-6B35-B601-3415BE303822}"/>
              </a:ext>
            </a:extLst>
          </p:cNvPr>
          <p:cNvSpPr/>
          <p:nvPr/>
        </p:nvSpPr>
        <p:spPr>
          <a:xfrm rot="1782986">
            <a:off x="7462929" y="538893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8" name="Google Shape;337;p6">
            <a:extLst>
              <a:ext uri="{FF2B5EF4-FFF2-40B4-BE49-F238E27FC236}">
                <a16:creationId xmlns:a16="http://schemas.microsoft.com/office/drawing/2014/main" id="{F010680D-67D9-DE74-D3A1-7A2B754ED290}"/>
              </a:ext>
            </a:extLst>
          </p:cNvPr>
          <p:cNvSpPr txBox="1"/>
          <p:nvPr/>
        </p:nvSpPr>
        <p:spPr>
          <a:xfrm>
            <a:off x="7856912" y="5355615"/>
            <a:ext cx="358578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Reunificación familiar</a:t>
            </a:r>
          </a:p>
        </p:txBody>
      </p:sp>
      <p:sp>
        <p:nvSpPr>
          <p:cNvPr id="19" name="Google Shape;344;p7">
            <a:extLst>
              <a:ext uri="{FF2B5EF4-FFF2-40B4-BE49-F238E27FC236}">
                <a16:creationId xmlns:a16="http://schemas.microsoft.com/office/drawing/2014/main" id="{5ADD444E-854E-7459-9ED4-22DE714B6EB4}"/>
              </a:ext>
            </a:extLst>
          </p:cNvPr>
          <p:cNvSpPr txBox="1"/>
          <p:nvPr/>
        </p:nvSpPr>
        <p:spPr>
          <a:xfrm>
            <a:off x="7856912" y="6055538"/>
            <a:ext cx="358578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Reintegración</a:t>
            </a:r>
          </a:p>
        </p:txBody>
      </p:sp>
      <p:sp>
        <p:nvSpPr>
          <p:cNvPr id="20" name="Google Shape;350;p7">
            <a:extLst>
              <a:ext uri="{FF2B5EF4-FFF2-40B4-BE49-F238E27FC236}">
                <a16:creationId xmlns:a16="http://schemas.microsoft.com/office/drawing/2014/main" id="{8D87CD4C-2A35-1A67-59DC-7834F1A7B74A}"/>
              </a:ext>
            </a:extLst>
          </p:cNvPr>
          <p:cNvSpPr/>
          <p:nvPr/>
        </p:nvSpPr>
        <p:spPr>
          <a:xfrm rot="1782986">
            <a:off x="7440385" y="607747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3" name="Google Shape;331;p6">
            <a:extLst>
              <a:ext uri="{FF2B5EF4-FFF2-40B4-BE49-F238E27FC236}">
                <a16:creationId xmlns:a16="http://schemas.microsoft.com/office/drawing/2014/main" id="{945DFDC6-33D7-3CA5-D037-B9279A87695D}"/>
              </a:ext>
            </a:extLst>
          </p:cNvPr>
          <p:cNvSpPr/>
          <p:nvPr/>
        </p:nvSpPr>
        <p:spPr>
          <a:xfrm rot="1782986">
            <a:off x="7440386" y="2634793"/>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4" name="Google Shape;335;p6">
            <a:extLst>
              <a:ext uri="{FF2B5EF4-FFF2-40B4-BE49-F238E27FC236}">
                <a16:creationId xmlns:a16="http://schemas.microsoft.com/office/drawing/2014/main" id="{C45BB87A-8651-C19A-E058-0817BF2B9A8E}"/>
              </a:ext>
            </a:extLst>
          </p:cNvPr>
          <p:cNvSpPr txBox="1"/>
          <p:nvPr/>
        </p:nvSpPr>
        <p:spPr>
          <a:xfrm>
            <a:off x="7856912" y="2610188"/>
            <a:ext cx="3585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dirty="0">
                <a:solidFill>
                  <a:srgbClr val="FFFFFF"/>
                </a:solidFill>
                <a:latin typeface="+mn-lt"/>
                <a:ea typeface="Helvetica Neue"/>
                <a:cs typeface="Helvetica Neue"/>
                <a:sym typeface="Helvetica Neue"/>
              </a:rPr>
              <a:t>Búsqueda de familiares</a:t>
            </a:r>
          </a:p>
        </p:txBody>
      </p:sp>
      <p:sp>
        <p:nvSpPr>
          <p:cNvPr id="25" name="Google Shape;336;p6">
            <a:extLst>
              <a:ext uri="{FF2B5EF4-FFF2-40B4-BE49-F238E27FC236}">
                <a16:creationId xmlns:a16="http://schemas.microsoft.com/office/drawing/2014/main" id="{C31C1B33-65ED-BD45-8881-DC952C16518E}"/>
              </a:ext>
            </a:extLst>
          </p:cNvPr>
          <p:cNvSpPr/>
          <p:nvPr/>
        </p:nvSpPr>
        <p:spPr>
          <a:xfrm rot="1782986">
            <a:off x="7462929" y="4700401"/>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6" name="Google Shape;325;p6">
            <a:extLst>
              <a:ext uri="{FF2B5EF4-FFF2-40B4-BE49-F238E27FC236}">
                <a16:creationId xmlns:a16="http://schemas.microsoft.com/office/drawing/2014/main" id="{50081262-F507-DE9B-CD16-0416544DAB31}"/>
              </a:ext>
            </a:extLst>
          </p:cNvPr>
          <p:cNvSpPr txBox="1"/>
          <p:nvPr/>
        </p:nvSpPr>
        <p:spPr>
          <a:xfrm>
            <a:off x="7856912" y="4577115"/>
            <a:ext cx="358578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Helvetica Neue"/>
              <a:buNone/>
            </a:pPr>
            <a:r>
              <a:rPr lang="es-ES_tradnl" sz="1600" b="1" i="0" u="none" strike="noStrike" cap="none">
                <a:solidFill>
                  <a:srgbClr val="FFFFFF"/>
                </a:solidFill>
                <a:latin typeface="+mn-lt"/>
                <a:ea typeface="Helvetica Neue"/>
                <a:cs typeface="Helvetica Neue"/>
                <a:sym typeface="Helvetica Neue"/>
              </a:rPr>
              <a:t>Verificación previa a la reunificación familiar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7687534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pic>
        <p:nvPicPr>
          <p:cNvPr id="1266" name="Google Shape;1266;p66"/>
          <p:cNvPicPr preferRelativeResize="0"/>
          <p:nvPr/>
        </p:nvPicPr>
        <p:blipFill rotWithShape="1">
          <a:blip r:embed="rId3">
            <a:alphaModFix/>
          </a:blip>
          <a:srcRect/>
          <a:stretch/>
        </p:blipFill>
        <p:spPr>
          <a:xfrm>
            <a:off x="5928608" y="1427895"/>
            <a:ext cx="5678738" cy="4496916"/>
          </a:xfrm>
          <a:prstGeom prst="rect">
            <a:avLst/>
          </a:prstGeom>
          <a:noFill/>
          <a:ln>
            <a:solidFill>
              <a:schemeClr val="accent2">
                <a:lumMod val="75000"/>
              </a:schemeClr>
            </a:solidFill>
          </a:ln>
        </p:spPr>
      </p:pic>
      <p:sp>
        <p:nvSpPr>
          <p:cNvPr id="1267" name="Google Shape;1267;p6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dirty="0"/>
              <a:t>Documentación</a:t>
            </a:r>
          </a:p>
        </p:txBody>
      </p:sp>
      <p:pic>
        <p:nvPicPr>
          <p:cNvPr id="1026" name="Picture 2" descr="How to draw a family tree step by step |Family tree drawing easy |Family  tree drawing school project - YouTube">
            <a:extLst>
              <a:ext uri="{FF2B5EF4-FFF2-40B4-BE49-F238E27FC236}">
                <a16:creationId xmlns:a16="http://schemas.microsoft.com/office/drawing/2014/main" id="{E99A38E3-164E-7C33-8FCC-BD12EA762E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954"/>
          <a:stretch/>
        </p:blipFill>
        <p:spPr bwMode="auto">
          <a:xfrm>
            <a:off x="838201" y="1427895"/>
            <a:ext cx="4560518" cy="4496916"/>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37" name="Rectangle: Top Corners Rounded 36">
            <a:extLst>
              <a:ext uri="{FF2B5EF4-FFF2-40B4-BE49-F238E27FC236}">
                <a16:creationId xmlns:a16="http://schemas.microsoft.com/office/drawing/2014/main" id="{01848DCD-FE17-6F76-8C90-0591903F2B38}"/>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73" name="Google Shape;1273;p6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Búsqueda y documentación familiar</a:t>
            </a:r>
          </a:p>
        </p:txBody>
      </p:sp>
      <p:sp>
        <p:nvSpPr>
          <p:cNvPr id="1276" name="Google Shape;1276;p67"/>
          <p:cNvSpPr txBox="1"/>
          <p:nvPr/>
        </p:nvSpPr>
        <p:spPr>
          <a:xfrm>
            <a:off x="5550160" y="3487331"/>
            <a:ext cx="5836228"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_tradnl" sz="1800" dirty="0">
                <a:solidFill>
                  <a:schemeClr val="dk1"/>
                </a:solidFill>
              </a:rPr>
              <a:t>r</a:t>
            </a:r>
            <a:r>
              <a:rPr lang="es-ES_tradnl" sz="1800" dirty="0">
                <a:solidFill>
                  <a:schemeClr val="dk1"/>
                </a:solidFill>
                <a:latin typeface="Arial"/>
                <a:ea typeface="Arial"/>
                <a:cs typeface="Arial"/>
                <a:sym typeface="Arial"/>
              </a:rPr>
              <a:t>epresentar los </a:t>
            </a:r>
            <a:r>
              <a:rPr lang="es-ES_tradnl" sz="1800" dirty="0">
                <a:solidFill>
                  <a:schemeClr val="dk1"/>
                </a:solidFill>
              </a:rPr>
              <a:t>3</a:t>
            </a:r>
            <a:r>
              <a:rPr lang="es-ES_tradnl" sz="1800" dirty="0">
                <a:solidFill>
                  <a:schemeClr val="dk1"/>
                </a:solidFill>
                <a:latin typeface="Arial"/>
                <a:ea typeface="Arial"/>
                <a:cs typeface="Arial"/>
                <a:sym typeface="Arial"/>
              </a:rPr>
              <a:t> escenarios</a:t>
            </a:r>
            <a:endParaRPr lang="es-ES_tradnl" sz="1800" dirty="0"/>
          </a:p>
          <a:p>
            <a:pPr marL="342900" marR="0" lvl="0" indent="-190500" algn="l" rtl="0">
              <a:spcBef>
                <a:spcPts val="0"/>
              </a:spcBef>
              <a:spcAft>
                <a:spcPts val="0"/>
              </a:spcAft>
              <a:buClr>
                <a:schemeClr val="dk1"/>
              </a:buClr>
              <a:buSzPts val="2400"/>
              <a:buFont typeface="Arial"/>
              <a:buNone/>
            </a:pPr>
            <a:endParaRPr lang="es-ES_tradnl"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s-ES_tradnl" sz="1800" dirty="0">
                <a:solidFill>
                  <a:schemeClr val="dk1"/>
                </a:solidFill>
              </a:rPr>
              <a:t>u</a:t>
            </a:r>
            <a:r>
              <a:rPr lang="es-ES_tradnl" sz="1800" dirty="0">
                <a:solidFill>
                  <a:schemeClr val="dk1"/>
                </a:solidFill>
                <a:latin typeface="Arial"/>
                <a:ea typeface="Arial"/>
                <a:cs typeface="Arial"/>
                <a:sym typeface="Arial"/>
              </a:rPr>
              <a:t>na persona hace de menor, otra de asistente social y otra observa</a:t>
            </a:r>
            <a:endParaRPr lang="es-ES_tradnl" sz="1800" dirty="0"/>
          </a:p>
          <a:p>
            <a:pPr marL="342900" marR="0" lvl="0" indent="-190500" algn="l" rtl="0">
              <a:spcBef>
                <a:spcPts val="0"/>
              </a:spcBef>
              <a:spcAft>
                <a:spcPts val="0"/>
              </a:spcAft>
              <a:buClr>
                <a:schemeClr val="dk1"/>
              </a:buClr>
              <a:buSzPts val="2400"/>
              <a:buFont typeface="Arial"/>
              <a:buNone/>
            </a:pPr>
            <a:endParaRPr lang="es-ES_tradnl"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es-ES_tradnl" sz="1800" dirty="0">
                <a:solidFill>
                  <a:schemeClr val="dk1"/>
                </a:solidFill>
              </a:rPr>
              <a:t>c</a:t>
            </a:r>
            <a:r>
              <a:rPr lang="es-ES_tradnl" sz="1800" dirty="0">
                <a:solidFill>
                  <a:schemeClr val="dk1"/>
                </a:solidFill>
                <a:latin typeface="Arial"/>
                <a:ea typeface="Arial"/>
                <a:cs typeface="Arial"/>
                <a:sym typeface="Arial"/>
              </a:rPr>
              <a:t>uando cambien de escenario, deben interpretar a otro personaje</a:t>
            </a:r>
            <a:endParaRPr lang="es-ES_tradnl" sz="1800" dirty="0"/>
          </a:p>
          <a:p>
            <a:pPr marL="342900" marR="0" lvl="0" indent="-190500" algn="l" rtl="0">
              <a:spcBef>
                <a:spcPts val="0"/>
              </a:spcBef>
              <a:spcAft>
                <a:spcPts val="0"/>
              </a:spcAft>
              <a:buClr>
                <a:schemeClr val="dk1"/>
              </a:buClr>
              <a:buSzPts val="2400"/>
              <a:buFont typeface="Arial"/>
              <a:buNone/>
            </a:pPr>
            <a:endParaRPr lang="es-ES_tradnl" sz="1800" dirty="0">
              <a:solidFill>
                <a:schemeClr val="dk1"/>
              </a:solidFill>
              <a:latin typeface="Arial"/>
              <a:ea typeface="Arial"/>
              <a:cs typeface="Arial"/>
              <a:sym typeface="Arial"/>
            </a:endParaRPr>
          </a:p>
        </p:txBody>
      </p:sp>
      <p:grpSp>
        <p:nvGrpSpPr>
          <p:cNvPr id="10" name="Group 9">
            <a:extLst>
              <a:ext uri="{FF2B5EF4-FFF2-40B4-BE49-F238E27FC236}">
                <a16:creationId xmlns:a16="http://schemas.microsoft.com/office/drawing/2014/main" id="{5BE230F4-9D4B-CD01-5EC5-425654850361}"/>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E04746C0-2735-D16D-2168-7A56F2029DD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 name="Group 11">
              <a:extLst>
                <a:ext uri="{FF2B5EF4-FFF2-40B4-BE49-F238E27FC236}">
                  <a16:creationId xmlns:a16="http://schemas.microsoft.com/office/drawing/2014/main" id="{BE198F3F-5AE6-420B-5C3B-BA2D610B82FF}"/>
                </a:ext>
              </a:extLst>
            </p:cNvPr>
            <p:cNvGrpSpPr/>
            <p:nvPr/>
          </p:nvGrpSpPr>
          <p:grpSpPr>
            <a:xfrm>
              <a:off x="10621771" y="762700"/>
              <a:ext cx="562136" cy="634675"/>
              <a:chOff x="760175" y="830142"/>
              <a:chExt cx="867619" cy="979579"/>
            </a:xfrm>
          </p:grpSpPr>
          <p:sp>
            <p:nvSpPr>
              <p:cNvPr id="16" name="Rectangle 15">
                <a:extLst>
                  <a:ext uri="{FF2B5EF4-FFF2-40B4-BE49-F238E27FC236}">
                    <a16:creationId xmlns:a16="http://schemas.microsoft.com/office/drawing/2014/main" id="{976737AF-5EBA-D01F-6550-79E5033EC1E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70-72</a:t>
                </a:r>
              </a:p>
            </p:txBody>
          </p:sp>
          <p:sp>
            <p:nvSpPr>
              <p:cNvPr id="17" name="Rectangle 16">
                <a:extLst>
                  <a:ext uri="{FF2B5EF4-FFF2-40B4-BE49-F238E27FC236}">
                    <a16:creationId xmlns:a16="http://schemas.microsoft.com/office/drawing/2014/main" id="{E957A0E0-62DB-432A-FC61-F8F3A4EF08CA}"/>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3" name="Group 12">
              <a:extLst>
                <a:ext uri="{FF2B5EF4-FFF2-40B4-BE49-F238E27FC236}">
                  <a16:creationId xmlns:a16="http://schemas.microsoft.com/office/drawing/2014/main" id="{B9A20745-7BC9-54A1-EE12-1DFB2AA27D07}"/>
                </a:ext>
              </a:extLst>
            </p:cNvPr>
            <p:cNvGrpSpPr/>
            <p:nvPr/>
          </p:nvGrpSpPr>
          <p:grpSpPr>
            <a:xfrm>
              <a:off x="11325415" y="762701"/>
              <a:ext cx="182192" cy="634674"/>
              <a:chOff x="2121762" y="2323619"/>
              <a:chExt cx="200378" cy="825210"/>
            </a:xfrm>
          </p:grpSpPr>
          <p:sp>
            <p:nvSpPr>
              <p:cNvPr id="14" name="Isosceles Triangle 13">
                <a:extLst>
                  <a:ext uri="{FF2B5EF4-FFF2-40B4-BE49-F238E27FC236}">
                    <a16:creationId xmlns:a16="http://schemas.microsoft.com/office/drawing/2014/main" id="{1C1F64FA-A31B-DE68-1FE3-3829F69DD47D}"/>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EC804B2D-0DFB-6148-4D6B-D95A21FF417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8" name="Google Shape;114;p9">
            <a:extLst>
              <a:ext uri="{FF2B5EF4-FFF2-40B4-BE49-F238E27FC236}">
                <a16:creationId xmlns:a16="http://schemas.microsoft.com/office/drawing/2014/main" id="{DDFDC145-8110-096E-761A-61A399C561CA}"/>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30 minutos  </a:t>
            </a:r>
            <a:endParaRPr lang="es-ES_tradnl" b="1">
              <a:solidFill>
                <a:schemeClr val="accent2">
                  <a:lumMod val="75000"/>
                </a:schemeClr>
              </a:solidFill>
            </a:endParaRPr>
          </a:p>
        </p:txBody>
      </p:sp>
      <p:grpSp>
        <p:nvGrpSpPr>
          <p:cNvPr id="19" name="Group 18">
            <a:extLst>
              <a:ext uri="{FF2B5EF4-FFF2-40B4-BE49-F238E27FC236}">
                <a16:creationId xmlns:a16="http://schemas.microsoft.com/office/drawing/2014/main" id="{0EB52E42-F5A6-27F1-1912-797DB0D3E8CB}"/>
              </a:ext>
            </a:extLst>
          </p:cNvPr>
          <p:cNvGrpSpPr/>
          <p:nvPr/>
        </p:nvGrpSpPr>
        <p:grpSpPr>
          <a:xfrm>
            <a:off x="357066" y="1224523"/>
            <a:ext cx="369332" cy="369332"/>
            <a:chOff x="6784825" y="4717805"/>
            <a:chExt cx="1170980" cy="1170980"/>
          </a:xfrm>
        </p:grpSpPr>
        <p:sp>
          <p:nvSpPr>
            <p:cNvPr id="20" name="Oval 19">
              <a:extLst>
                <a:ext uri="{FF2B5EF4-FFF2-40B4-BE49-F238E27FC236}">
                  <a16:creationId xmlns:a16="http://schemas.microsoft.com/office/drawing/2014/main" id="{5BB5F17C-654A-4B50-8A8C-34497E94CC3A}"/>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5461BC68-D9B6-FE5D-1AB6-5CB0AE602697}"/>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angle 21">
              <a:extLst>
                <a:ext uri="{FF2B5EF4-FFF2-40B4-BE49-F238E27FC236}">
                  <a16:creationId xmlns:a16="http://schemas.microsoft.com/office/drawing/2014/main" id="{25BBBF86-0858-5EAA-EE74-4376F9618A31}"/>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22">
              <a:extLst>
                <a:ext uri="{FF2B5EF4-FFF2-40B4-BE49-F238E27FC236}">
                  <a16:creationId xmlns:a16="http://schemas.microsoft.com/office/drawing/2014/main" id="{701BD873-90C2-CC2D-AA21-084A527968D1}"/>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6" name="Group 35">
            <a:extLst>
              <a:ext uri="{FF2B5EF4-FFF2-40B4-BE49-F238E27FC236}">
                <a16:creationId xmlns:a16="http://schemas.microsoft.com/office/drawing/2014/main" id="{94DE0E98-F309-1F21-D321-088AB6E8050C}"/>
              </a:ext>
            </a:extLst>
          </p:cNvPr>
          <p:cNvGrpSpPr/>
          <p:nvPr/>
        </p:nvGrpSpPr>
        <p:grpSpPr>
          <a:xfrm>
            <a:off x="946479" y="2487212"/>
            <a:ext cx="3982619" cy="2852508"/>
            <a:chOff x="8868435" y="2986610"/>
            <a:chExt cx="1667397" cy="1194255"/>
          </a:xfrm>
          <a:solidFill>
            <a:schemeClr val="accent2">
              <a:lumMod val="75000"/>
            </a:schemeClr>
          </a:solidFill>
        </p:grpSpPr>
        <p:grpSp>
          <p:nvGrpSpPr>
            <p:cNvPr id="24" name="Group 23">
              <a:extLst>
                <a:ext uri="{FF2B5EF4-FFF2-40B4-BE49-F238E27FC236}">
                  <a16:creationId xmlns:a16="http://schemas.microsoft.com/office/drawing/2014/main" id="{CEC7D971-F5F5-B950-2718-F4377AED176F}"/>
                </a:ext>
              </a:extLst>
            </p:cNvPr>
            <p:cNvGrpSpPr/>
            <p:nvPr/>
          </p:nvGrpSpPr>
          <p:grpSpPr>
            <a:xfrm>
              <a:off x="8868435" y="2986610"/>
              <a:ext cx="755220" cy="884779"/>
              <a:chOff x="6846848" y="1141103"/>
              <a:chExt cx="999203" cy="1170617"/>
            </a:xfrm>
            <a:grpFill/>
          </p:grpSpPr>
          <p:sp>
            <p:nvSpPr>
              <p:cNvPr id="25" name="Rectangle: Rounded Corners 24">
                <a:extLst>
                  <a:ext uri="{FF2B5EF4-FFF2-40B4-BE49-F238E27FC236}">
                    <a16:creationId xmlns:a16="http://schemas.microsoft.com/office/drawing/2014/main" id="{E5DFA6AA-DA9A-DE01-95C7-028EE76F223A}"/>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Oval 25">
                <a:extLst>
                  <a:ext uri="{FF2B5EF4-FFF2-40B4-BE49-F238E27FC236}">
                    <a16:creationId xmlns:a16="http://schemas.microsoft.com/office/drawing/2014/main" id="{73BE230E-DE2B-7677-D0D5-CF9452029636}"/>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Oval 26">
                <a:extLst>
                  <a:ext uri="{FF2B5EF4-FFF2-40B4-BE49-F238E27FC236}">
                    <a16:creationId xmlns:a16="http://schemas.microsoft.com/office/drawing/2014/main" id="{531C21C0-C729-0782-809F-6B95E4F9B8DE}"/>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Oval 27">
                <a:extLst>
                  <a:ext uri="{FF2B5EF4-FFF2-40B4-BE49-F238E27FC236}">
                    <a16:creationId xmlns:a16="http://schemas.microsoft.com/office/drawing/2014/main" id="{96927DE8-AB0E-B5B8-F7FE-6E6C96E05A9B}"/>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Block Arc 28">
                <a:extLst>
                  <a:ext uri="{FF2B5EF4-FFF2-40B4-BE49-F238E27FC236}">
                    <a16:creationId xmlns:a16="http://schemas.microsoft.com/office/drawing/2014/main" id="{499FEC84-EF20-7D1C-D8FC-4DB71D70F0CB}"/>
                  </a:ext>
                </a:extLst>
              </p:cNvPr>
              <p:cNvSpPr/>
              <p:nvPr/>
            </p:nvSpPr>
            <p:spPr>
              <a:xfrm rot="11719641">
                <a:off x="7178956" y="163781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nvGrpSpPr>
            <p:cNvPr id="30" name="Group 29">
              <a:extLst>
                <a:ext uri="{FF2B5EF4-FFF2-40B4-BE49-F238E27FC236}">
                  <a16:creationId xmlns:a16="http://schemas.microsoft.com/office/drawing/2014/main" id="{111AF1E3-A3A6-6AFE-9CA3-6AE5762BE074}"/>
                </a:ext>
              </a:extLst>
            </p:cNvPr>
            <p:cNvGrpSpPr/>
            <p:nvPr/>
          </p:nvGrpSpPr>
          <p:grpSpPr>
            <a:xfrm rot="19632759">
              <a:off x="9780613" y="3282371"/>
              <a:ext cx="755219" cy="898494"/>
              <a:chOff x="6846848" y="1141103"/>
              <a:chExt cx="999203" cy="1188766"/>
            </a:xfrm>
            <a:grpFill/>
          </p:grpSpPr>
          <p:sp>
            <p:nvSpPr>
              <p:cNvPr id="31" name="Rectangle: Rounded Corners 30">
                <a:extLst>
                  <a:ext uri="{FF2B5EF4-FFF2-40B4-BE49-F238E27FC236}">
                    <a16:creationId xmlns:a16="http://schemas.microsoft.com/office/drawing/2014/main" id="{8251A7EC-54BB-3D16-5CC8-CB20D6675B02}"/>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0F645ADF-023A-0F58-AF20-8977B93578A0}"/>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Oval 32">
                <a:extLst>
                  <a:ext uri="{FF2B5EF4-FFF2-40B4-BE49-F238E27FC236}">
                    <a16:creationId xmlns:a16="http://schemas.microsoft.com/office/drawing/2014/main" id="{9FF4F021-C970-DCFB-89A9-41467BF5EA93}"/>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DFA60B3F-E922-6EAF-AA71-AE3B7CE64AE7}"/>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Block Arc 34">
                <a:extLst>
                  <a:ext uri="{FF2B5EF4-FFF2-40B4-BE49-F238E27FC236}">
                    <a16:creationId xmlns:a16="http://schemas.microsoft.com/office/drawing/2014/main" id="{F667933F-909E-75AB-B0D2-E9230F0DCC24}"/>
                  </a:ext>
                </a:extLst>
              </p:cNvPr>
              <p:cNvSpPr/>
              <p:nvPr/>
            </p:nvSpPr>
            <p:spPr>
              <a:xfrm rot="726908">
                <a:off x="7119521" y="1730088"/>
                <a:ext cx="306872" cy="247075"/>
              </a:xfrm>
              <a:prstGeom prst="blockArc">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sp>
        <p:nvSpPr>
          <p:cNvPr id="39" name="TextBox 38">
            <a:extLst>
              <a:ext uri="{FF2B5EF4-FFF2-40B4-BE49-F238E27FC236}">
                <a16:creationId xmlns:a16="http://schemas.microsoft.com/office/drawing/2014/main" id="{BABC9BCC-B73B-376D-949E-1EB5DE291964}"/>
              </a:ext>
            </a:extLst>
          </p:cNvPr>
          <p:cNvSpPr txBox="1"/>
          <p:nvPr/>
        </p:nvSpPr>
        <p:spPr>
          <a:xfrm>
            <a:off x="5550160" y="2347602"/>
            <a:ext cx="5836228" cy="646331"/>
          </a:xfrm>
          <a:prstGeom prst="rect">
            <a:avLst/>
          </a:prstGeom>
          <a:noFill/>
        </p:spPr>
        <p:txBody>
          <a:bodyPr wrap="square">
            <a:spAutoFit/>
          </a:bodyPr>
          <a:lstStyle/>
          <a:p>
            <a:pPr marL="0" marR="0" lvl="0" indent="0" algn="l" rtl="0">
              <a:spcBef>
                <a:spcPts val="0"/>
              </a:spcBef>
              <a:spcAft>
                <a:spcPts val="0"/>
              </a:spcAft>
              <a:buNone/>
            </a:pPr>
            <a:r>
              <a:rPr lang="es-ES_tradnl" sz="1800" b="1" dirty="0">
                <a:solidFill>
                  <a:schemeClr val="dk1"/>
                </a:solidFill>
              </a:rPr>
              <a:t>En grupos de tres, hacer un juego de rol siguiendo estas instrucciones: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4833992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68"/>
          <p:cNvSpPr txBox="1">
            <a:spLocks noGrp="1"/>
          </p:cNvSpPr>
          <p:nvPr>
            <p:ph type="title"/>
          </p:nvPr>
        </p:nvSpPr>
        <p:spPr>
          <a:xfrm>
            <a:off x="106170" y="124431"/>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t>Utilizar el formulario de inscripción para el UASC</a:t>
            </a:r>
          </a:p>
        </p:txBody>
      </p:sp>
      <p:grpSp>
        <p:nvGrpSpPr>
          <p:cNvPr id="2" name="Group 1">
            <a:extLst>
              <a:ext uri="{FF2B5EF4-FFF2-40B4-BE49-F238E27FC236}">
                <a16:creationId xmlns:a16="http://schemas.microsoft.com/office/drawing/2014/main" id="{3659903B-81A0-01D5-BB75-0F0ED9368B18}"/>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715A40B1-E245-74C8-900B-F2AA5D44708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 name="Group 3">
              <a:extLst>
                <a:ext uri="{FF2B5EF4-FFF2-40B4-BE49-F238E27FC236}">
                  <a16:creationId xmlns:a16="http://schemas.microsoft.com/office/drawing/2014/main" id="{3F11A41B-9795-0576-E4ED-15AF544799ED}"/>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F10F21FF-AF0A-5C1A-05D6-298D4595A9F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a:latin typeface="Arial" panose="020B0604020202020204" pitchFamily="34" charset="0"/>
                    <a:cs typeface="Arial" panose="020B0604020202020204" pitchFamily="34" charset="0"/>
                  </a:rPr>
                  <a:t>73-79</a:t>
                </a:r>
              </a:p>
            </p:txBody>
          </p:sp>
          <p:sp>
            <p:nvSpPr>
              <p:cNvPr id="9" name="Rectangle 8">
                <a:extLst>
                  <a:ext uri="{FF2B5EF4-FFF2-40B4-BE49-F238E27FC236}">
                    <a16:creationId xmlns:a16="http://schemas.microsoft.com/office/drawing/2014/main" id="{DFE88A53-8F45-DF57-0C70-44C3A29A11FC}"/>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 name="Group 4">
              <a:extLst>
                <a:ext uri="{FF2B5EF4-FFF2-40B4-BE49-F238E27FC236}">
                  <a16:creationId xmlns:a16="http://schemas.microsoft.com/office/drawing/2014/main" id="{34714941-A302-ED74-B428-07D285E5BB42}"/>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9232521-9AEE-7A5D-810B-AFD52CDEA87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A476AB7B-FF82-C576-ED40-55D4E8A4EC33}"/>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10" name="Google Shape;114;p9">
            <a:extLst>
              <a:ext uri="{FF2B5EF4-FFF2-40B4-BE49-F238E27FC236}">
                <a16:creationId xmlns:a16="http://schemas.microsoft.com/office/drawing/2014/main" id="{BD345784-CAF2-A75D-6E9E-ED900E9D603A}"/>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s-ES_tradnl" sz="1800" b="1" i="0" u="none" strike="noStrike" cap="none">
                <a:solidFill>
                  <a:schemeClr val="accent2">
                    <a:lumMod val="75000"/>
                  </a:schemeClr>
                </a:solidFill>
                <a:latin typeface="Arial"/>
                <a:ea typeface="Arial"/>
                <a:cs typeface="Arial"/>
                <a:sym typeface="Arial"/>
              </a:rPr>
              <a:t>20 minutos  </a:t>
            </a:r>
            <a:endParaRPr lang="es-ES_tradnl" b="1">
              <a:solidFill>
                <a:schemeClr val="accent2">
                  <a:lumMod val="75000"/>
                </a:schemeClr>
              </a:solidFill>
            </a:endParaRPr>
          </a:p>
        </p:txBody>
      </p:sp>
      <p:grpSp>
        <p:nvGrpSpPr>
          <p:cNvPr id="11" name="Group 10">
            <a:extLst>
              <a:ext uri="{FF2B5EF4-FFF2-40B4-BE49-F238E27FC236}">
                <a16:creationId xmlns:a16="http://schemas.microsoft.com/office/drawing/2014/main" id="{5F5584BC-CD61-C835-DD43-450B0088C091}"/>
              </a:ext>
            </a:extLst>
          </p:cNvPr>
          <p:cNvGrpSpPr/>
          <p:nvPr/>
        </p:nvGrpSpPr>
        <p:grpSpPr>
          <a:xfrm>
            <a:off x="357066" y="1224523"/>
            <a:ext cx="369332" cy="369332"/>
            <a:chOff x="6784825" y="4717805"/>
            <a:chExt cx="1170980" cy="1170980"/>
          </a:xfrm>
        </p:grpSpPr>
        <p:sp>
          <p:nvSpPr>
            <p:cNvPr id="12" name="Oval 11">
              <a:extLst>
                <a:ext uri="{FF2B5EF4-FFF2-40B4-BE49-F238E27FC236}">
                  <a16:creationId xmlns:a16="http://schemas.microsoft.com/office/drawing/2014/main" id="{A7FE30D1-4147-4C35-189A-EF26E44C7163}"/>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7B951860-3A12-6D5C-C915-D66520AA2153}"/>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C54B6E67-F1A6-8C8D-10BC-A589623C104D}"/>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14">
              <a:extLst>
                <a:ext uri="{FF2B5EF4-FFF2-40B4-BE49-F238E27FC236}">
                  <a16:creationId xmlns:a16="http://schemas.microsoft.com/office/drawing/2014/main" id="{74434DD5-98A5-F04F-C85E-96DFFDAFA1DD}"/>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Top Corners Rounded 15">
            <a:extLst>
              <a:ext uri="{FF2B5EF4-FFF2-40B4-BE49-F238E27FC236}">
                <a16:creationId xmlns:a16="http://schemas.microsoft.com/office/drawing/2014/main" id="{5EB2947B-A50C-FABC-CDA8-A6A96FFBD94F}"/>
              </a:ext>
            </a:extLst>
          </p:cNvPr>
          <p:cNvSpPr/>
          <p:nvPr/>
        </p:nvSpPr>
        <p:spPr>
          <a:xfrm rot="5400000">
            <a:off x="4498077" y="-1348475"/>
            <a:ext cx="2603498" cy="11599653"/>
          </a:xfrm>
          <a:prstGeom prst="round2SameRect">
            <a:avLst>
              <a:gd name="adj1" fmla="val 25924"/>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Google Shape;1276;p67">
            <a:extLst>
              <a:ext uri="{FF2B5EF4-FFF2-40B4-BE49-F238E27FC236}">
                <a16:creationId xmlns:a16="http://schemas.microsoft.com/office/drawing/2014/main" id="{53B73536-3AA3-6FA9-4DE2-ACC56DA28E74}"/>
              </a:ext>
            </a:extLst>
          </p:cNvPr>
          <p:cNvSpPr txBox="1"/>
          <p:nvPr/>
        </p:nvSpPr>
        <p:spPr>
          <a:xfrm>
            <a:off x="5550160" y="3547343"/>
            <a:ext cx="5957446" cy="175428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ct val="100000"/>
              <a:buFont typeface="+mj-lt"/>
              <a:buAutoNum type="arabicPeriod"/>
            </a:pPr>
            <a:r>
              <a:rPr lang="es-ES_tradnl" sz="1800" dirty="0">
                <a:solidFill>
                  <a:schemeClr val="dk1"/>
                </a:solidFill>
                <a:latin typeface="Arial"/>
                <a:ea typeface="Arial"/>
                <a:cs typeface="Arial"/>
                <a:sym typeface="Arial"/>
              </a:rPr>
              <a:t>¿Se llenó correctamente el formulario? ¿Falta información? Verificar cada parte e indicar los errores y la información que falte. ¿Hay documentos que hagan falta? </a:t>
            </a:r>
            <a:r>
              <a:rPr lang="es-ES_tradnl" sz="1800" dirty="0">
                <a:solidFill>
                  <a:schemeClr val="dk1"/>
                </a:solidFill>
              </a:rPr>
              <a:t>Si es así, indicar qué hace falta.</a:t>
            </a:r>
            <a:endParaRPr lang="es-ES_tradnl"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endParaRPr lang="es-ES_tradnl"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ct val="100000"/>
              <a:buFont typeface="+mj-lt"/>
              <a:buAutoNum type="arabicPeriod"/>
            </a:pPr>
            <a:r>
              <a:rPr lang="es-ES_tradnl" sz="1800" dirty="0">
                <a:solidFill>
                  <a:schemeClr val="dk1"/>
                </a:solidFill>
                <a:latin typeface="Arial"/>
                <a:ea typeface="Arial"/>
                <a:cs typeface="Arial"/>
                <a:sym typeface="Arial"/>
              </a:rPr>
              <a:t>¿Es </a:t>
            </a:r>
            <a:r>
              <a:rPr lang="es-ES_tradnl" sz="1800" dirty="0">
                <a:solidFill>
                  <a:schemeClr val="dk1"/>
                </a:solidFill>
              </a:rPr>
              <a:t>necesaria </a:t>
            </a:r>
            <a:r>
              <a:rPr lang="es-ES_tradnl" sz="1800" dirty="0">
                <a:solidFill>
                  <a:schemeClr val="dk1"/>
                </a:solidFill>
                <a:latin typeface="Arial"/>
                <a:ea typeface="Arial"/>
                <a:cs typeface="Arial"/>
                <a:sym typeface="Arial"/>
              </a:rPr>
              <a:t>alguna acción urgente o seguimiento? </a:t>
            </a:r>
          </a:p>
        </p:txBody>
      </p:sp>
      <p:sp>
        <p:nvSpPr>
          <p:cNvPr id="18" name="TextBox 17">
            <a:extLst>
              <a:ext uri="{FF2B5EF4-FFF2-40B4-BE49-F238E27FC236}">
                <a16:creationId xmlns:a16="http://schemas.microsoft.com/office/drawing/2014/main" id="{25256748-706A-B574-CEAB-50422137D215}"/>
              </a:ext>
            </a:extLst>
          </p:cNvPr>
          <p:cNvSpPr txBox="1"/>
          <p:nvPr/>
        </p:nvSpPr>
        <p:spPr>
          <a:xfrm>
            <a:off x="5550160" y="1997747"/>
            <a:ext cx="5836228" cy="1200329"/>
          </a:xfrm>
          <a:prstGeom prst="rect">
            <a:avLst/>
          </a:prstGeom>
          <a:noFill/>
        </p:spPr>
        <p:txBody>
          <a:bodyPr wrap="square">
            <a:spAutoFit/>
          </a:bodyPr>
          <a:lstStyle/>
          <a:p>
            <a:pPr marL="0" marR="0" lvl="0" indent="0" algn="l" rtl="0">
              <a:spcBef>
                <a:spcPts val="0"/>
              </a:spcBef>
              <a:spcAft>
                <a:spcPts val="0"/>
              </a:spcAft>
              <a:buNone/>
            </a:pPr>
            <a:r>
              <a:rPr lang="es-ES_tradnl" sz="1800" b="1" dirty="0">
                <a:solidFill>
                  <a:schemeClr val="dk1"/>
                </a:solidFill>
                <a:latin typeface="Arial"/>
                <a:ea typeface="Arial"/>
                <a:cs typeface="Arial"/>
                <a:sym typeface="Arial"/>
              </a:rPr>
              <a:t>En </a:t>
            </a:r>
            <a:r>
              <a:rPr lang="es-ES_tradnl" sz="1800" b="1" dirty="0">
                <a:solidFill>
                  <a:schemeClr val="dk1"/>
                </a:solidFill>
              </a:rPr>
              <a:t>grupos de dos personas</a:t>
            </a:r>
            <a:r>
              <a:rPr lang="es-ES_tradnl" sz="1800" b="1" dirty="0">
                <a:solidFill>
                  <a:schemeClr val="dk1"/>
                </a:solidFill>
                <a:latin typeface="Arial"/>
                <a:ea typeface="Arial"/>
                <a:cs typeface="Arial"/>
                <a:sym typeface="Arial"/>
              </a:rPr>
              <a:t>, leer el caso práctico del ejercicio y comparar los detalles con el formulario de registro completado. Contestar a lo siguiente: </a:t>
            </a:r>
          </a:p>
        </p:txBody>
      </p:sp>
      <p:grpSp>
        <p:nvGrpSpPr>
          <p:cNvPr id="19" name="Google Shape;314;p4">
            <a:extLst>
              <a:ext uri="{FF2B5EF4-FFF2-40B4-BE49-F238E27FC236}">
                <a16:creationId xmlns:a16="http://schemas.microsoft.com/office/drawing/2014/main" id="{396A81B4-C15D-5B50-6463-4C93E4350CB9}"/>
              </a:ext>
            </a:extLst>
          </p:cNvPr>
          <p:cNvGrpSpPr/>
          <p:nvPr/>
        </p:nvGrpSpPr>
        <p:grpSpPr>
          <a:xfrm>
            <a:off x="838200" y="2400594"/>
            <a:ext cx="4155273" cy="2696903"/>
            <a:chOff x="3400707" y="1772174"/>
            <a:chExt cx="5758105" cy="3737192"/>
          </a:xfrm>
          <a:solidFill>
            <a:schemeClr val="accent4"/>
          </a:solidFill>
        </p:grpSpPr>
        <p:sp>
          <p:nvSpPr>
            <p:cNvPr id="20" name="Google Shape;315;p4">
              <a:extLst>
                <a:ext uri="{FF2B5EF4-FFF2-40B4-BE49-F238E27FC236}">
                  <a16:creationId xmlns:a16="http://schemas.microsoft.com/office/drawing/2014/main" id="{1D3BCC95-E9DA-4137-64F4-D6E88F4A66D0}"/>
                </a:ext>
              </a:extLst>
            </p:cNvPr>
            <p:cNvSpPr/>
            <p:nvPr/>
          </p:nvSpPr>
          <p:spPr>
            <a:xfrm>
              <a:off x="3400707" y="2359766"/>
              <a:ext cx="1412240" cy="1412240"/>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1" name="Google Shape;316;p4">
              <a:extLst>
                <a:ext uri="{FF2B5EF4-FFF2-40B4-BE49-F238E27FC236}">
                  <a16:creationId xmlns:a16="http://schemas.microsoft.com/office/drawing/2014/main" id="{8D0F1589-9A69-F756-B575-41BFAAA9E291}"/>
                </a:ext>
              </a:extLst>
            </p:cNvPr>
            <p:cNvSpPr/>
            <p:nvPr/>
          </p:nvSpPr>
          <p:spPr>
            <a:xfrm>
              <a:off x="7746572" y="2359766"/>
              <a:ext cx="1412240" cy="1412240"/>
            </a:xfrm>
            <a:prstGeom prst="ellipse">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2" name="Google Shape;317;p4">
              <a:extLst>
                <a:ext uri="{FF2B5EF4-FFF2-40B4-BE49-F238E27FC236}">
                  <a16:creationId xmlns:a16="http://schemas.microsoft.com/office/drawing/2014/main" id="{D1FF4B84-DD20-770E-4C8D-A54370F69062}"/>
                </a:ext>
              </a:extLst>
            </p:cNvPr>
            <p:cNvSpPr/>
            <p:nvPr/>
          </p:nvSpPr>
          <p:spPr>
            <a:xfrm>
              <a:off x="3400707" y="4048152"/>
              <a:ext cx="1335891" cy="1461214"/>
            </a:xfrm>
            <a:prstGeom prst="round2SameRect">
              <a:avLst>
                <a:gd name="adj1" fmla="val 50000"/>
                <a:gd name="adj2" fmla="val 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3" name="Google Shape;318;p4">
              <a:extLst>
                <a:ext uri="{FF2B5EF4-FFF2-40B4-BE49-F238E27FC236}">
                  <a16:creationId xmlns:a16="http://schemas.microsoft.com/office/drawing/2014/main" id="{4DD28EA8-0787-C8C9-7735-D4EA8BF734AD}"/>
                </a:ext>
              </a:extLst>
            </p:cNvPr>
            <p:cNvSpPr/>
            <p:nvPr/>
          </p:nvSpPr>
          <p:spPr>
            <a:xfrm>
              <a:off x="7822921" y="4048152"/>
              <a:ext cx="1335891" cy="1461214"/>
            </a:xfrm>
            <a:prstGeom prst="round2SameRect">
              <a:avLst>
                <a:gd name="adj1" fmla="val 50000"/>
                <a:gd name="adj2" fmla="val 0"/>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4" name="Google Shape;319;p4">
              <a:extLst>
                <a:ext uri="{FF2B5EF4-FFF2-40B4-BE49-F238E27FC236}">
                  <a16:creationId xmlns:a16="http://schemas.microsoft.com/office/drawing/2014/main" id="{C5A248E3-4484-9A24-8A70-3407FC71180A}"/>
                </a:ext>
              </a:extLst>
            </p:cNvPr>
            <p:cNvSpPr/>
            <p:nvPr/>
          </p:nvSpPr>
          <p:spPr>
            <a:xfrm>
              <a:off x="4351095" y="2702772"/>
              <a:ext cx="771005" cy="771005"/>
            </a:xfrm>
            <a:prstGeom prst="chord">
              <a:avLst>
                <a:gd name="adj1" fmla="val 2700000"/>
                <a:gd name="adj2" fmla="val 9734345"/>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5" name="Google Shape;320;p4">
              <a:extLst>
                <a:ext uri="{FF2B5EF4-FFF2-40B4-BE49-F238E27FC236}">
                  <a16:creationId xmlns:a16="http://schemas.microsoft.com/office/drawing/2014/main" id="{F976EBB8-7690-488C-309A-59FF78D13B0C}"/>
                </a:ext>
              </a:extLst>
            </p:cNvPr>
            <p:cNvSpPr/>
            <p:nvPr/>
          </p:nvSpPr>
          <p:spPr>
            <a:xfrm flipH="1">
              <a:off x="7347577" y="2785543"/>
              <a:ext cx="950687" cy="771005"/>
            </a:xfrm>
            <a:prstGeom prst="chord">
              <a:avLst>
                <a:gd name="adj1" fmla="val 2700000"/>
                <a:gd name="adj2" fmla="val 9734345"/>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6" name="Google Shape;321;p4">
              <a:extLst>
                <a:ext uri="{FF2B5EF4-FFF2-40B4-BE49-F238E27FC236}">
                  <a16:creationId xmlns:a16="http://schemas.microsoft.com/office/drawing/2014/main" id="{12F90E3B-3518-5C40-AF6D-D38FE52FB4A5}"/>
                </a:ext>
              </a:extLst>
            </p:cNvPr>
            <p:cNvSpPr/>
            <p:nvPr/>
          </p:nvSpPr>
          <p:spPr>
            <a:xfrm>
              <a:off x="5001335" y="1772174"/>
              <a:ext cx="1524000" cy="1175183"/>
            </a:xfrm>
            <a:prstGeom prst="wedgeRoundRectCallou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27" name="Google Shape;322;p4">
              <a:extLst>
                <a:ext uri="{FF2B5EF4-FFF2-40B4-BE49-F238E27FC236}">
                  <a16:creationId xmlns:a16="http://schemas.microsoft.com/office/drawing/2014/main" id="{F7666055-1563-0773-AC33-0C848E108EE0}"/>
                </a:ext>
              </a:extLst>
            </p:cNvPr>
            <p:cNvSpPr/>
            <p:nvPr/>
          </p:nvSpPr>
          <p:spPr>
            <a:xfrm>
              <a:off x="6034184" y="2500682"/>
              <a:ext cx="1524000" cy="1175183"/>
            </a:xfrm>
            <a:prstGeom prst="wedgeRoundRectCallout">
              <a:avLst>
                <a:gd name="adj1" fmla="val 59833"/>
                <a:gd name="adj2" fmla="val 21866"/>
                <a:gd name="adj3" fmla="val 16667"/>
              </a:avLst>
            </a:prstGeom>
            <a:solidFill>
              <a:schemeClr val="accent2">
                <a:lumMod val="75000"/>
              </a:schemeClr>
            </a:solidFill>
            <a:ln w="57150" cap="flat" cmpd="sng">
              <a:solidFill>
                <a:schemeClr val="accent2">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26680114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6" name="Title 72">
            <a:extLst>
              <a:ext uri="{FF2B5EF4-FFF2-40B4-BE49-F238E27FC236}">
                <a16:creationId xmlns:a16="http://schemas.microsoft.com/office/drawing/2014/main" id="{651A139C-7752-FE82-6B84-B69CFCBA8AE1}"/>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a:solidFill>
                  <a:schemeClr val="bg1">
                    <a:lumMod val="75000"/>
                  </a:schemeClr>
                </a:solidFill>
                <a:latin typeface="Garamond"/>
              </a:rPr>
              <a:t>Diapositiva adicional para la/el facilitador/a</a:t>
            </a:r>
            <a:endParaRPr lang="es-ES_tradnl" sz="5400" b="1">
              <a:solidFill>
                <a:schemeClr val="bg1">
                  <a:lumMod val="75000"/>
                </a:schemeClr>
              </a:solidFill>
            </a:endParaRPr>
          </a:p>
        </p:txBody>
      </p:sp>
    </p:spTree>
    <p:extLst>
      <p:ext uri="{BB962C8B-B14F-4D97-AF65-F5344CB8AC3E}">
        <p14:creationId xmlns:p14="http://schemas.microsoft.com/office/powerpoint/2010/main" val="15703498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69"/>
          <p:cNvSpPr/>
          <p:nvPr/>
        </p:nvSpPr>
        <p:spPr>
          <a:xfrm>
            <a:off x="0" y="-1"/>
            <a:ext cx="12192000" cy="98552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09" name="Google Shape;1309;p6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s-ES_tradnl">
                <a:latin typeface="Arial"/>
                <a:ea typeface="Arial"/>
                <a:cs typeface="Arial"/>
                <a:sym typeface="Arial"/>
              </a:rPr>
              <a:t>Puntos clave de aprendizaje</a:t>
            </a:r>
            <a:endParaRPr lang="es-ES_tradnl"/>
          </a:p>
        </p:txBody>
      </p:sp>
      <p:sp>
        <p:nvSpPr>
          <p:cNvPr id="1310" name="Google Shape;1310;p69"/>
          <p:cNvSpPr/>
          <p:nvPr/>
        </p:nvSpPr>
        <p:spPr>
          <a:xfrm>
            <a:off x="2333808" y="179322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11" name="Google Shape;1311;p69"/>
          <p:cNvSpPr/>
          <p:nvPr/>
        </p:nvSpPr>
        <p:spPr>
          <a:xfrm>
            <a:off x="5546733" y="1793224"/>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12" name="Google Shape;1312;p69"/>
          <p:cNvSpPr/>
          <p:nvPr/>
        </p:nvSpPr>
        <p:spPr>
          <a:xfrm>
            <a:off x="8759658" y="1826228"/>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313" name="Google Shape;1313;p69"/>
          <p:cNvSpPr txBox="1"/>
          <p:nvPr/>
        </p:nvSpPr>
        <p:spPr>
          <a:xfrm>
            <a:off x="1577125" y="3446579"/>
            <a:ext cx="2564926"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Documentar los proceso</a:t>
            </a:r>
            <a:r>
              <a:rPr lang="es-ES_tradnl" sz="1800">
                <a:solidFill>
                  <a:srgbClr val="000000"/>
                </a:solidFill>
                <a:ea typeface="Arial"/>
                <a:cs typeface="Arial"/>
                <a:sym typeface="Arial"/>
              </a:rPr>
              <a:t>s recopilando información </a:t>
            </a:r>
            <a:r>
              <a:rPr lang="es-ES_tradnl" sz="1800" b="0" i="0" u="none" strike="noStrike" cap="none">
                <a:solidFill>
                  <a:srgbClr val="000000"/>
                </a:solidFill>
                <a:latin typeface="+mn-lt"/>
                <a:ea typeface="Arial"/>
                <a:cs typeface="Arial"/>
                <a:sym typeface="Arial"/>
              </a:rPr>
              <a:t>de calidad y actualizada es fundamental para tener </a:t>
            </a:r>
            <a:r>
              <a:rPr lang="es-ES_tradnl" sz="1800">
                <a:solidFill>
                  <a:srgbClr val="000000"/>
                </a:solidFill>
                <a:ea typeface="Arial"/>
                <a:cs typeface="Arial"/>
                <a:sym typeface="Arial"/>
              </a:rPr>
              <a:t>éxito en la búsqueda/rastreo de familiares</a:t>
            </a:r>
            <a:endParaRPr lang="es-ES_tradnl" sz="1800" b="0" i="0" u="none" strike="noStrike" cap="none">
              <a:solidFill>
                <a:srgbClr val="000000"/>
              </a:solidFill>
              <a:latin typeface="+mn-lt"/>
              <a:ea typeface="Arial"/>
              <a:cs typeface="Arial"/>
              <a:sym typeface="Arial"/>
            </a:endParaRPr>
          </a:p>
        </p:txBody>
      </p:sp>
      <p:sp>
        <p:nvSpPr>
          <p:cNvPr id="1314" name="Google Shape;1314;p69"/>
          <p:cNvSpPr txBox="1"/>
          <p:nvPr/>
        </p:nvSpPr>
        <p:spPr>
          <a:xfrm>
            <a:off x="4614686" y="3456553"/>
            <a:ext cx="2915653"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Normalmente, toda la información completa, detallada y necesaria para la búsqueda/rastreo se obtiene a lo largo del proceso, después de varias visitas o y/o entrevistas</a:t>
            </a:r>
          </a:p>
        </p:txBody>
      </p:sp>
      <p:sp>
        <p:nvSpPr>
          <p:cNvPr id="1315" name="Google Shape;1315;p69"/>
          <p:cNvSpPr txBox="1"/>
          <p:nvPr/>
        </p:nvSpPr>
        <p:spPr>
          <a:xfrm>
            <a:off x="8002974" y="3456553"/>
            <a:ext cx="2602500" cy="24631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400"/>
              <a:buFont typeface="Arial"/>
              <a:buNone/>
            </a:pPr>
            <a:r>
              <a:rPr lang="es-ES_tradnl" sz="1800" b="0" i="0" u="none" strike="noStrike" cap="none">
                <a:solidFill>
                  <a:srgbClr val="000000"/>
                </a:solidFill>
                <a:latin typeface="+mn-lt"/>
                <a:ea typeface="Arial"/>
                <a:cs typeface="Arial"/>
                <a:sym typeface="Arial"/>
              </a:rPr>
              <a:t>En el caso de niños y </a:t>
            </a:r>
            <a:r>
              <a:rPr lang="es-ES_tradnl" sz="1800">
                <a:solidFill>
                  <a:srgbClr val="000000"/>
                </a:solidFill>
                <a:ea typeface="Arial"/>
                <a:cs typeface="Arial"/>
                <a:sym typeface="Arial"/>
              </a:rPr>
              <a:t>niñas</a:t>
            </a:r>
            <a:r>
              <a:rPr lang="es-ES_tradnl" sz="1800" b="0" i="0" u="none" strike="noStrike" cap="none">
                <a:solidFill>
                  <a:srgbClr val="000000"/>
                </a:solidFill>
                <a:latin typeface="+mn-lt"/>
                <a:ea typeface="Arial"/>
                <a:cs typeface="Arial"/>
                <a:sym typeface="Arial"/>
              </a:rPr>
              <a:t> de menor edad</a:t>
            </a:r>
            <a:r>
              <a:rPr lang="es-ES_tradnl" sz="1800">
                <a:solidFill>
                  <a:srgbClr val="000000"/>
                </a:solidFill>
                <a:ea typeface="Arial"/>
                <a:cs typeface="Arial"/>
                <a:sym typeface="Arial"/>
              </a:rPr>
              <a:t> puede ser</a:t>
            </a:r>
            <a:r>
              <a:rPr lang="es-ES_tradnl" sz="1800" b="0" i="0" u="none" strike="noStrike" cap="none">
                <a:solidFill>
                  <a:srgbClr val="000000"/>
                </a:solidFill>
                <a:latin typeface="+mn-lt"/>
                <a:ea typeface="Arial"/>
                <a:cs typeface="Arial"/>
                <a:sym typeface="Arial"/>
              </a:rPr>
              <a:t> muy útil emplear alternativas creativas (p. ej., el dibujo) para facilitar el proceso de documentación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70"/>
          <p:cNvSpPr txBox="1">
            <a:spLocks noGrp="1"/>
          </p:cNvSpPr>
          <p:nvPr>
            <p:ph type="title"/>
          </p:nvPr>
        </p:nvSpPr>
        <p:spPr>
          <a:xfrm>
            <a:off x="796385" y="3099692"/>
            <a:ext cx="4015311"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s-ES_tradnl" sz="2400">
                <a:solidFill>
                  <a:schemeClr val="accent2">
                    <a:lumMod val="75000"/>
                  </a:schemeClr>
                </a:solidFill>
                <a:highlight>
                  <a:srgbClr val="FFFF00"/>
                </a:highlight>
              </a:rPr>
              <a:t>ADAPTAR</a:t>
            </a:r>
            <a:br>
              <a:rPr lang="es-ES_tradnl" sz="2400"/>
            </a:br>
            <a:r>
              <a:rPr lang="es-ES_tradnl" sz="2400"/>
              <a:t>SESIÓN 5.3</a:t>
            </a:r>
            <a:br>
              <a:rPr lang="es-ES_tradnl" sz="2400"/>
            </a:br>
            <a:r>
              <a:rPr lang="es-ES_tradnl" sz="2400"/>
              <a:t> </a:t>
            </a:r>
            <a:br>
              <a:rPr lang="es-ES_tradnl"/>
            </a:br>
            <a:r>
              <a:rPr lang="es-ES_tradnl"/>
              <a:t>Verificación previa a la reunificación familiar</a:t>
            </a:r>
          </a:p>
        </p:txBody>
      </p:sp>
      <p:sp>
        <p:nvSpPr>
          <p:cNvPr id="3" name="Google Shape;191;p14">
            <a:extLst>
              <a:ext uri="{FF2B5EF4-FFF2-40B4-BE49-F238E27FC236}">
                <a16:creationId xmlns:a16="http://schemas.microsoft.com/office/drawing/2014/main" id="{77C8269D-50DD-B324-D304-91AD585B93C0}"/>
              </a:ext>
            </a:extLst>
          </p:cNvPr>
          <p:cNvSpPr txBox="1"/>
          <p:nvPr/>
        </p:nvSpPr>
        <p:spPr>
          <a:xfrm>
            <a:off x="6736605" y="1934769"/>
            <a:ext cx="454476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8CC8"/>
              </a:buClr>
              <a:buSzPts val="2400"/>
              <a:buFont typeface="Arial"/>
              <a:buNone/>
            </a:pPr>
            <a:r>
              <a:rPr lang="es-ES_tradnl" sz="2000" b="1" i="0" u="none" strike="noStrike" cap="none" spc="300">
                <a:solidFill>
                  <a:schemeClr val="accent2">
                    <a:lumMod val="75000"/>
                  </a:schemeClr>
                </a:solidFill>
                <a:latin typeface="Arial"/>
                <a:ea typeface="Arial"/>
                <a:cs typeface="Arial"/>
                <a:sym typeface="Arial"/>
              </a:rPr>
              <a:t>OBJETIVOS DE APRENDIZAJE</a:t>
            </a:r>
            <a:endParaRPr lang="es-ES_tradnl" sz="2000" spc="300">
              <a:solidFill>
                <a:schemeClr val="accent2">
                  <a:lumMod val="75000"/>
                </a:schemeClr>
              </a:solidFill>
            </a:endParaRPr>
          </a:p>
        </p:txBody>
      </p:sp>
      <p:sp>
        <p:nvSpPr>
          <p:cNvPr id="4" name="Google Shape;193;p14">
            <a:extLst>
              <a:ext uri="{FF2B5EF4-FFF2-40B4-BE49-F238E27FC236}">
                <a16:creationId xmlns:a16="http://schemas.microsoft.com/office/drawing/2014/main" id="{EFB39B6C-5F5D-5C42-C4C0-D65F9A6ABDD8}"/>
              </a:ext>
            </a:extLst>
          </p:cNvPr>
          <p:cNvSpPr txBox="1"/>
          <p:nvPr/>
        </p:nvSpPr>
        <p:spPr>
          <a:xfrm>
            <a:off x="7606633" y="2972450"/>
            <a:ext cx="3836068" cy="190368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es-ES_tradnl" sz="2200" b="0" i="0" u="none" strike="noStrike" cap="none" dirty="0">
                <a:solidFill>
                  <a:srgbClr val="000000"/>
                </a:solidFill>
                <a:latin typeface="Arial"/>
                <a:ea typeface="Arial"/>
                <a:cs typeface="Arial"/>
                <a:sym typeface="Arial"/>
              </a:rPr>
              <a:t>Explicar la importancia de la verificación y las instrucciones para llevarla a cabo antes de la reunificación familiar</a:t>
            </a:r>
          </a:p>
        </p:txBody>
      </p:sp>
      <p:grpSp>
        <p:nvGrpSpPr>
          <p:cNvPr id="5" name="Google Shape;194;p14">
            <a:extLst>
              <a:ext uri="{FF2B5EF4-FFF2-40B4-BE49-F238E27FC236}">
                <a16:creationId xmlns:a16="http://schemas.microsoft.com/office/drawing/2014/main" id="{E8612751-860E-5F8C-C7F3-7868FAB9A578}"/>
              </a:ext>
            </a:extLst>
          </p:cNvPr>
          <p:cNvGrpSpPr/>
          <p:nvPr/>
        </p:nvGrpSpPr>
        <p:grpSpPr>
          <a:xfrm>
            <a:off x="6736604" y="3066987"/>
            <a:ext cx="560331" cy="592814"/>
            <a:chOff x="243840" y="1676400"/>
            <a:chExt cx="701040" cy="741680"/>
          </a:xfrm>
          <a:solidFill>
            <a:schemeClr val="accent2">
              <a:lumMod val="75000"/>
            </a:schemeClr>
          </a:solidFill>
        </p:grpSpPr>
        <p:sp>
          <p:nvSpPr>
            <p:cNvPr id="6" name="Google Shape;195;p14">
              <a:extLst>
                <a:ext uri="{FF2B5EF4-FFF2-40B4-BE49-F238E27FC236}">
                  <a16:creationId xmlns:a16="http://schemas.microsoft.com/office/drawing/2014/main" id="{166F9CCB-ED01-8496-5DC4-C40E990FBDB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sp>
          <p:nvSpPr>
            <p:cNvPr id="7" name="Google Shape;196;p14">
              <a:extLst>
                <a:ext uri="{FF2B5EF4-FFF2-40B4-BE49-F238E27FC236}">
                  <a16:creationId xmlns:a16="http://schemas.microsoft.com/office/drawing/2014/main" id="{094C34CF-9BD9-01BA-B78F-3DBB1395BE6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lang="es-ES_tradnl" sz="1800">
                <a:solidFill>
                  <a:schemeClr val="lt1"/>
                </a:solidFill>
                <a:latin typeface="Calibri"/>
                <a:ea typeface="Calibri"/>
                <a:cs typeface="Calibri"/>
                <a:sym typeface="Calibri"/>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71"/>
          <p:cNvSpPr txBox="1">
            <a:spLocks noGrp="1"/>
          </p:cNvSpPr>
          <p:nvPr>
            <p:ph type="title"/>
          </p:nvPr>
        </p:nvSpPr>
        <p:spPr>
          <a:xfrm>
            <a:off x="1549443" y="88678"/>
            <a:ext cx="9093113" cy="8689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C5F7A"/>
              </a:buClr>
              <a:buSzPct val="100000"/>
              <a:buFont typeface="Arial"/>
              <a:buNone/>
            </a:pPr>
            <a:r>
              <a:rPr lang="es-ES_tradnl" sz="2400" dirty="0"/>
              <a:t>¿Qué hay que tener en cuenta al realizar la verificación previo a la reunificación familiar?  </a:t>
            </a:r>
          </a:p>
        </p:txBody>
      </p:sp>
      <p:sp>
        <p:nvSpPr>
          <p:cNvPr id="2" name="L-Shape 1">
            <a:extLst>
              <a:ext uri="{FF2B5EF4-FFF2-40B4-BE49-F238E27FC236}">
                <a16:creationId xmlns:a16="http://schemas.microsoft.com/office/drawing/2014/main" id="{F9F0D292-33C1-CBEE-D59E-EE81E47E6744}"/>
              </a:ext>
            </a:extLst>
          </p:cNvPr>
          <p:cNvSpPr/>
          <p:nvPr/>
        </p:nvSpPr>
        <p:spPr>
          <a:xfrm rot="18361091">
            <a:off x="1104577" y="1798877"/>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4FCC45EF-F8FD-8902-E06D-FA5C4DE62C65}"/>
              </a:ext>
            </a:extLst>
          </p:cNvPr>
          <p:cNvSpPr txBox="1"/>
          <p:nvPr/>
        </p:nvSpPr>
        <p:spPr>
          <a:xfrm>
            <a:off x="1537223" y="1697559"/>
            <a:ext cx="4149292" cy="4247317"/>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s-ES_tradnl" sz="2000" dirty="0">
                <a:solidFill>
                  <a:schemeClr val="tx1"/>
                </a:solidFill>
                <a:latin typeface="+mn-lt"/>
                <a:ea typeface="Calibri"/>
                <a:cs typeface="Calibri"/>
                <a:sym typeface="Calibri"/>
              </a:rPr>
              <a:t>Que la persona o personas que reclaman al menor sean realmente quienes dicen ser, para evitar que el/la menor sea entregado/a a la persona equivocada</a:t>
            </a: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dirty="0">
                <a:solidFill>
                  <a:schemeClr val="tx1"/>
                </a:solidFill>
                <a:latin typeface="+mn-lt"/>
                <a:ea typeface="Calibri"/>
                <a:cs typeface="Calibri"/>
                <a:sym typeface="Calibri"/>
              </a:rPr>
              <a:t>Errores sobre la identidad o de tipo burocrático</a:t>
            </a: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dirty="0">
                <a:solidFill>
                  <a:schemeClr val="tx1"/>
                </a:solidFill>
                <a:latin typeface="+mn-lt"/>
                <a:ea typeface="Calibri"/>
                <a:cs typeface="Calibri"/>
                <a:sym typeface="Calibri"/>
              </a:rPr>
              <a:t>Riesgos de prácticas nocivas, por ejemplo, cuando una familia no tiene hijos/as o busca explotarlos laboralmente</a:t>
            </a:r>
          </a:p>
        </p:txBody>
      </p:sp>
      <p:sp>
        <p:nvSpPr>
          <p:cNvPr id="6" name="L-Shape 5">
            <a:extLst>
              <a:ext uri="{FF2B5EF4-FFF2-40B4-BE49-F238E27FC236}">
                <a16:creationId xmlns:a16="http://schemas.microsoft.com/office/drawing/2014/main" id="{EC447A61-831E-CF10-D9E6-A9E11D96B8E0}"/>
              </a:ext>
            </a:extLst>
          </p:cNvPr>
          <p:cNvSpPr/>
          <p:nvPr/>
        </p:nvSpPr>
        <p:spPr>
          <a:xfrm rot="18361091">
            <a:off x="1104576" y="3638006"/>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L-Shape 6">
            <a:extLst>
              <a:ext uri="{FF2B5EF4-FFF2-40B4-BE49-F238E27FC236}">
                <a16:creationId xmlns:a16="http://schemas.microsoft.com/office/drawing/2014/main" id="{B8660F2A-98BB-E72B-ADEA-9A87E5981804}"/>
              </a:ext>
            </a:extLst>
          </p:cNvPr>
          <p:cNvSpPr/>
          <p:nvPr/>
        </p:nvSpPr>
        <p:spPr>
          <a:xfrm rot="18361091">
            <a:off x="1104576" y="4512958"/>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L-Shape 7">
            <a:extLst>
              <a:ext uri="{FF2B5EF4-FFF2-40B4-BE49-F238E27FC236}">
                <a16:creationId xmlns:a16="http://schemas.microsoft.com/office/drawing/2014/main" id="{B79BD6BC-3FA7-12BD-9C8A-B343191D761E}"/>
              </a:ext>
            </a:extLst>
          </p:cNvPr>
          <p:cNvSpPr/>
          <p:nvPr/>
        </p:nvSpPr>
        <p:spPr>
          <a:xfrm rot="18361091">
            <a:off x="6523779" y="1862863"/>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TextBox 8">
            <a:extLst>
              <a:ext uri="{FF2B5EF4-FFF2-40B4-BE49-F238E27FC236}">
                <a16:creationId xmlns:a16="http://schemas.microsoft.com/office/drawing/2014/main" id="{C1977459-8D08-FC34-C363-F877DC1A709D}"/>
              </a:ext>
            </a:extLst>
          </p:cNvPr>
          <p:cNvSpPr txBox="1"/>
          <p:nvPr/>
        </p:nvSpPr>
        <p:spPr>
          <a:xfrm>
            <a:off x="7023036" y="1738020"/>
            <a:ext cx="4581883" cy="4247317"/>
          </a:xfrm>
          <a:prstGeom prst="rect">
            <a:avLst/>
          </a:prstGeom>
          <a:noFill/>
        </p:spPr>
        <p:txBody>
          <a:bodyPr wrap="square">
            <a:spAutoFit/>
          </a:bodyPr>
          <a:lstStyle/>
          <a:p>
            <a:pPr marL="0" marR="0" lvl="0" indent="0" algn="l" rtl="0">
              <a:lnSpc>
                <a:spcPct val="90000"/>
              </a:lnSpc>
              <a:spcBef>
                <a:spcPts val="0"/>
              </a:spcBef>
              <a:spcAft>
                <a:spcPts val="0"/>
              </a:spcAft>
              <a:buClr>
                <a:schemeClr val="lt1"/>
              </a:buClr>
              <a:buSzPts val="2400"/>
              <a:buFont typeface="Calibri"/>
              <a:buNone/>
            </a:pPr>
            <a:r>
              <a:rPr lang="es-ES_tradnl" sz="2000" dirty="0">
                <a:solidFill>
                  <a:schemeClr val="tx1"/>
                </a:solidFill>
                <a:latin typeface="+mn-lt"/>
                <a:ea typeface="Calibri"/>
                <a:cs typeface="Calibri"/>
                <a:sym typeface="Calibri"/>
              </a:rPr>
              <a:t>Que los familiares estén dispuestos y sean capaces de volver a hacerse cargo del menor</a:t>
            </a: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dirty="0">
                <a:solidFill>
                  <a:schemeClr val="tx1"/>
                </a:solidFill>
                <a:latin typeface="+mn-lt"/>
                <a:ea typeface="Calibri"/>
                <a:cs typeface="Calibri"/>
                <a:sym typeface="Calibri"/>
              </a:rPr>
              <a:t>Las verificaciones en las que participen bebés y otras personas con dificultades para comunicarse deben seguir métodos específicamente desarrollados para garantizar su protección</a:t>
            </a:r>
          </a:p>
          <a:p>
            <a:pPr marL="0" marR="0" lvl="0" indent="0" algn="l" rtl="0">
              <a:lnSpc>
                <a:spcPct val="90000"/>
              </a:lnSpc>
              <a:spcBef>
                <a:spcPts val="0"/>
              </a:spcBef>
              <a:spcAft>
                <a:spcPts val="0"/>
              </a:spcAft>
              <a:buClr>
                <a:schemeClr val="lt1"/>
              </a:buClr>
              <a:buSzPts val="2400"/>
              <a:buFont typeface="Calibri"/>
              <a:buNone/>
            </a:pPr>
            <a:endParaRPr lang="es-ES_tradnl" sz="2000" dirty="0">
              <a:solidFill>
                <a:schemeClr val="tx1"/>
              </a:solidFill>
              <a:latin typeface="+mn-lt"/>
              <a:ea typeface="Calibri"/>
              <a:cs typeface="Calibri"/>
              <a:sym typeface="Calibri"/>
            </a:endParaRPr>
          </a:p>
          <a:p>
            <a:pPr marL="0" marR="0" lvl="0" indent="0" algn="l" rtl="0">
              <a:lnSpc>
                <a:spcPct val="90000"/>
              </a:lnSpc>
              <a:spcBef>
                <a:spcPts val="0"/>
              </a:spcBef>
              <a:spcAft>
                <a:spcPts val="0"/>
              </a:spcAft>
              <a:buClr>
                <a:schemeClr val="lt1"/>
              </a:buClr>
              <a:buSzPts val="2400"/>
              <a:buFont typeface="Calibri"/>
              <a:buNone/>
            </a:pPr>
            <a:r>
              <a:rPr lang="es-ES_tradnl" sz="2000" dirty="0">
                <a:solidFill>
                  <a:schemeClr val="tx1"/>
                </a:solidFill>
                <a:latin typeface="+mn-lt"/>
                <a:ea typeface="Calibri"/>
                <a:cs typeface="Calibri"/>
                <a:sym typeface="Calibri"/>
              </a:rPr>
              <a:t>Que el menor desee reunirse con estos familiares, y que esto se corresponda con su interés superior </a:t>
            </a:r>
          </a:p>
        </p:txBody>
      </p:sp>
      <p:sp>
        <p:nvSpPr>
          <p:cNvPr id="10" name="L-Shape 9">
            <a:extLst>
              <a:ext uri="{FF2B5EF4-FFF2-40B4-BE49-F238E27FC236}">
                <a16:creationId xmlns:a16="http://schemas.microsoft.com/office/drawing/2014/main" id="{F7D7EA87-E07A-076D-54C1-0415A80859DC}"/>
              </a:ext>
            </a:extLst>
          </p:cNvPr>
          <p:cNvSpPr/>
          <p:nvPr/>
        </p:nvSpPr>
        <p:spPr>
          <a:xfrm rot="18361091">
            <a:off x="6523778" y="3218324"/>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L-Shape 10">
            <a:extLst>
              <a:ext uri="{FF2B5EF4-FFF2-40B4-BE49-F238E27FC236}">
                <a16:creationId xmlns:a16="http://schemas.microsoft.com/office/drawing/2014/main" id="{5DE837EB-1498-3852-765B-9FF4ADF51C28}"/>
              </a:ext>
            </a:extLst>
          </p:cNvPr>
          <p:cNvSpPr/>
          <p:nvPr/>
        </p:nvSpPr>
        <p:spPr>
          <a:xfrm rot="18361091">
            <a:off x="6558028" y="5137321"/>
            <a:ext cx="334720" cy="170347"/>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theme/theme1.xml><?xml version="1.0" encoding="utf-8"?>
<a:theme xmlns:a="http://schemas.openxmlformats.org/drawingml/2006/main" name="1_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themeOverride>
</file>

<file path=docProps/app.xml><?xml version="1.0" encoding="utf-8"?>
<Properties xmlns="http://schemas.openxmlformats.org/officeDocument/2006/extended-properties" xmlns:vt="http://schemas.openxmlformats.org/officeDocument/2006/docPropsVTypes">
  <TotalTime>7833</TotalTime>
  <Words>37181</Words>
  <Application>Microsoft Office PowerPoint</Application>
  <PresentationFormat>Widescreen</PresentationFormat>
  <Paragraphs>2690</Paragraphs>
  <Slides>138</Slides>
  <Notes>138</Notes>
  <HiddenSlides>38</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138</vt:i4>
      </vt:variant>
    </vt:vector>
  </HeadingPairs>
  <TitlesOfParts>
    <vt:vector size="144" baseType="lpstr">
      <vt:lpstr>Helvetica Neue</vt:lpstr>
      <vt:lpstr>Garamond</vt:lpstr>
      <vt:lpstr>Arial</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Objetivo del módulo ADAPTAR</vt:lpstr>
      <vt:lpstr>Objetivos de aprendizaje</vt:lpstr>
      <vt:lpstr>Agenda  DÍA 1</vt:lpstr>
      <vt:lpstr>Agenda  DÍA 2</vt:lpstr>
      <vt:lpstr>Agenda  DÍA 3</vt:lpstr>
      <vt:lpstr>Riesgos asociados a la protección de la infancia</vt:lpstr>
      <vt:lpstr>SESIÓN 1    Identificación y registro</vt:lpstr>
      <vt:lpstr>Identificación y registro de los UASC</vt:lpstr>
      <vt:lpstr>PowerPoint Presentation</vt:lpstr>
      <vt:lpstr>¿Dónde y cómo podemos identificar a los UASC?</vt:lpstr>
      <vt:lpstr>PowerPoint Presentation</vt:lpstr>
      <vt:lpstr>UASC: Consentimiento y asentimiento informado</vt:lpstr>
      <vt:lpstr>Identificación y registro de menores en situación de riesgo</vt:lpstr>
      <vt:lpstr>PowerPoint Presentation</vt:lpstr>
      <vt:lpstr>PowerPoint Presentation</vt:lpstr>
      <vt:lpstr>Puntos clave de aprendizaje</vt:lpstr>
      <vt:lpstr>SESIÓN 2    Apoyo inmediato</vt:lpstr>
      <vt:lpstr>  ¿Qué tipo de apoyo inmediato puede necesitar el UASC?   </vt:lpstr>
      <vt:lpstr>Acciones de respuesta</vt:lpstr>
      <vt:lpstr>PowerPoint Presentation</vt:lpstr>
      <vt:lpstr>PowerPoint Presentation</vt:lpstr>
      <vt:lpstr>Atención familiar - Herramienta de evaluación rápida</vt:lpstr>
      <vt:lpstr>Opciones de atención de urgencia</vt:lpstr>
      <vt:lpstr>Puntos clave de aprendizaje</vt:lpstr>
      <vt:lpstr>SESIÓN 3    Evaluación</vt:lpstr>
      <vt:lpstr>Impacto emocional de la separación familiar</vt:lpstr>
      <vt:lpstr>PowerPoint Presentation</vt:lpstr>
      <vt:lpstr>Evaluación de la gestión de casos </vt:lpstr>
      <vt:lpstr>PowerPoint Presentation</vt:lpstr>
      <vt:lpstr>PowerPoint Presentation</vt:lpstr>
      <vt:lpstr>PowerPoint Presentation</vt:lpstr>
      <vt:lpstr> Aspectos a tener en cuenta durante la evaluación de UASC  </vt:lpstr>
      <vt:lpstr>Transferencia de efectivo y cupones (TEC)</vt:lpstr>
      <vt:lpstr>Consideraciones sobre cuidados alternativos durante la evaluación</vt:lpstr>
      <vt:lpstr>PowerPoint Presentation</vt:lpstr>
      <vt:lpstr>Atención familiar a menores refugiados/as</vt:lpstr>
      <vt:lpstr>Puntos clave de aprendizaje</vt:lpstr>
      <vt:lpstr>SESIÓN 4    Plan de caso</vt:lpstr>
      <vt:lpstr>Plan de caso</vt:lpstr>
      <vt:lpstr>PowerPoint Presentation</vt:lpstr>
      <vt:lpstr>PowerPoint Presentation</vt:lpstr>
      <vt:lpstr>PowerPoint Presentation</vt:lpstr>
      <vt:lpstr>PowerPoint Presentation</vt:lpstr>
      <vt:lpstr>¿Qué hay que tener en cuenta durante la elaboración del plan de caso? </vt:lpstr>
      <vt:lpstr>Puntos clave de aprendizaje</vt:lpstr>
      <vt:lpstr>SESIÓN 4.1    Definiciones de cuidados alternativos y principios rectores</vt:lpstr>
      <vt:lpstr>¿Qué entendemos por “cuidados alternativos”?</vt:lpstr>
      <vt:lpstr>Norma mínima 19:  Cuidados alternativos</vt:lpstr>
      <vt:lpstr>PowerPoint Presentation</vt:lpstr>
      <vt:lpstr>Principios rectores de los cuidados alternativos </vt:lpstr>
      <vt:lpstr>Puntos clave de aprendizaje</vt:lpstr>
      <vt:lpstr>SESIÓN 4.2    Diferentes formas de cuidados alternativos en situaciones de emergencia </vt:lpstr>
      <vt:lpstr>Formas de cuidados alternativos</vt:lpstr>
      <vt:lpstr>Modalidades de cuidados/acogida a largo plazo</vt:lpstr>
      <vt:lpstr>Menores con discapacidad-es</vt:lpstr>
      <vt:lpstr>Puntos clave de aprendizaje</vt:lpstr>
      <vt:lpstr>SESIÓN 4.3    Establecer una red de atención comunitaria </vt:lpstr>
      <vt:lpstr>Pasos previos a la modalidad de acogida alternativa</vt:lpstr>
      <vt:lpstr>Formulación del plan de caso 1/2</vt:lpstr>
      <vt:lpstr>Formulación del plan de caso 2/2</vt:lpstr>
      <vt:lpstr>Cuidados alternativos basados en la familia para niños/as lactantes</vt:lpstr>
      <vt:lpstr>Establecer una red de atención comunitaria </vt:lpstr>
      <vt:lpstr>PowerPoint Presentation</vt:lpstr>
      <vt:lpstr>Puntos clave de aprendizaje</vt:lpstr>
      <vt:lpstr>SESIÓN 5    Implementación del plan de caso</vt:lpstr>
      <vt:lpstr> ¿Qué hay que tener en cuenta durante la implementación del plan de caso?</vt:lpstr>
      <vt:lpstr>Aspectos en la supervisión de modalidades de cuidado/acogida alternativas</vt:lpstr>
      <vt:lpstr>¿Quién debe participar en la supervisión?</vt:lpstr>
      <vt:lpstr>Objetivo de las visitas de seguimiento </vt:lpstr>
      <vt:lpstr>¿Cómo realizar las visitas de seguimiento?</vt:lpstr>
      <vt:lpstr>Practicar visitas de seguimiento</vt:lpstr>
      <vt:lpstr>Puntos clave de aprendizaje</vt:lpstr>
      <vt:lpstr>ADAPTAR SESIÓN 5.1   Búsqueda y reunificación familiar</vt:lpstr>
      <vt:lpstr>Búsqueda y reunificación familiar - verdadero o falso </vt:lpstr>
      <vt:lpstr>PowerPoint Presentation</vt:lpstr>
      <vt:lpstr>¿Cómo llevar a cabo el rastreo/búsqueda de familiares?</vt:lpstr>
      <vt:lpstr>Rol del asistente social y búsqueda de familiares</vt:lpstr>
      <vt:lpstr>PowerPoint Presentation</vt:lpstr>
      <vt:lpstr>Rastreo familiar</vt:lpstr>
      <vt:lpstr>PowerPoint Presentation</vt:lpstr>
      <vt:lpstr>PowerPoint Presentation</vt:lpstr>
      <vt:lpstr>Puntos clave de aprendizaje</vt:lpstr>
      <vt:lpstr>SESIÓN 5.2   Documentación de la información de rastreo</vt:lpstr>
      <vt:lpstr>Documentación</vt:lpstr>
      <vt:lpstr>PowerPoint Presentation</vt:lpstr>
      <vt:lpstr>Documentación</vt:lpstr>
      <vt:lpstr>Búsqueda y documentación familiar</vt:lpstr>
      <vt:lpstr>PowerPoint Presentation</vt:lpstr>
      <vt:lpstr>Utilizar el formulario de inscripción para el UASC</vt:lpstr>
      <vt:lpstr>PowerPoint Presentation</vt:lpstr>
      <vt:lpstr>PowerPoint Presentation</vt:lpstr>
      <vt:lpstr>Puntos clave de aprendizaje</vt:lpstr>
      <vt:lpstr>ADAPTAR SESIÓN 5.3   Verificación previa a la reunificación familiar</vt:lpstr>
      <vt:lpstr>¿Qué hay que tener en cuenta al realizar la verificación previo a la reunificación familiar?  </vt:lpstr>
      <vt:lpstr>PowerPoint Presentation</vt:lpstr>
      <vt:lpstr>Pasos de la verificación </vt:lpstr>
      <vt:lpstr>Verificación: caso práctico</vt:lpstr>
      <vt:lpstr>PowerPoint Presentation</vt:lpstr>
      <vt:lpstr>Puntos clave de aprendizaje</vt:lpstr>
      <vt:lpstr>SESIÓN 5.4   Reunificación familiar</vt:lpstr>
      <vt:lpstr> ¿Qué hay que tener en cuenta en relación con la reunificación familiar y el contacto con los familiares? </vt:lpstr>
      <vt:lpstr>PowerPoint Presentation</vt:lpstr>
      <vt:lpstr>Reunificación familiar</vt:lpstr>
      <vt:lpstr>PowerPoint Presentation</vt:lpstr>
      <vt:lpstr>Puntos clave de aprendizaje</vt:lpstr>
      <vt:lpstr>SESIÓN 5.5   Reintegración</vt:lpstr>
      <vt:lpstr>¿Qué hay que tener en cuenta para los UASC como parte del proceso de reintegración? </vt:lpstr>
      <vt:lpstr>PowerPoint Presentation</vt:lpstr>
      <vt:lpstr>Puntos clave de aprendizaje</vt:lpstr>
      <vt:lpstr>SESIÓN 6   Seguimiento y examen y/o revisión</vt:lpstr>
      <vt:lpstr> ¿En qué circunstancias puntuales deben revisarse los casos de UASC?  </vt:lpstr>
      <vt:lpstr>Conferencias de casos</vt:lpstr>
      <vt:lpstr>¿Qué hay que tener en cuenta durante el seguimiento y/o revisión de una modalidad de acogida? </vt:lpstr>
      <vt:lpstr>La revisión/evaluación de la modalidad de acogida es debe incluir:</vt:lpstr>
      <vt:lpstr>PowerPoint Presentation</vt:lpstr>
      <vt:lpstr>Acciones en caso de preocupación por un daño inminente en un entorno de cuidados alternativos</vt:lpstr>
      <vt:lpstr>Seguimiento y revisión</vt:lpstr>
      <vt:lpstr>PowerPoint Presentation</vt:lpstr>
      <vt:lpstr>PowerPoint Presentation</vt:lpstr>
      <vt:lpstr>Puntos clave de aprendizaje</vt:lpstr>
      <vt:lpstr>SESIÓN 7   Cierre del caso</vt:lpstr>
      <vt:lpstr> ¿Qué hay que tener en cuenta al cerrar un caso?  </vt:lpstr>
      <vt:lpstr>¿Cuándo se pueden cerrar los casos de menores en modalidad de acogida alternativa?</vt:lpstr>
      <vt:lpstr>Criterios para cerrar un caso (ejemplos)</vt:lpstr>
      <vt:lpstr>Almacenamiento de casos cerrados</vt:lpstr>
      <vt:lpstr>Cierre del caso</vt:lpstr>
      <vt:lpstr>PowerPoint Presentation</vt:lpstr>
      <vt:lpstr>PowerPoint Presentation</vt:lpstr>
      <vt:lpstr>Puntos clave de aprendizaje</vt:lpstr>
      <vt:lpstr>Sesión de clausura</vt:lpstr>
      <vt:lpstr>Recapitulemos</vt:lpstr>
      <vt:lpstr>Fin del módulo 2</vt:lpstr>
      <vt:lpstr>Cuestionario post-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dc:creator>
  <cp:keywords>, docId:580A56425567FBDB5538A512AAB8F7BE</cp:keywords>
  <cp:lastModifiedBy>Ilse Van der Straeten</cp:lastModifiedBy>
  <cp:revision>78</cp:revision>
  <cp:lastPrinted>2023-02-16T02:09:56Z</cp:lastPrinted>
  <dcterms:created xsi:type="dcterms:W3CDTF">2017-12-20T18:51:03Z</dcterms:created>
  <dcterms:modified xsi:type="dcterms:W3CDTF">2023-05-05T11:12:14Z</dcterms:modified>
</cp:coreProperties>
</file>