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handoutMasterIdLst>
    <p:handoutMasterId r:id="rId64"/>
  </p:handoutMasterIdLst>
  <p:sldIdLst>
    <p:sldId id="256" r:id="rId2"/>
    <p:sldId id="257" r:id="rId3"/>
    <p:sldId id="509" r:id="rId4"/>
    <p:sldId id="511" r:id="rId5"/>
    <p:sldId id="510" r:id="rId6"/>
    <p:sldId id="512" r:id="rId7"/>
    <p:sldId id="258" r:id="rId8"/>
    <p:sldId id="259" r:id="rId9"/>
    <p:sldId id="260" r:id="rId10"/>
    <p:sldId id="261" r:id="rId11"/>
    <p:sldId id="501" r:id="rId12"/>
    <p:sldId id="502" r:id="rId13"/>
    <p:sldId id="263" r:id="rId14"/>
    <p:sldId id="264" r:id="rId15"/>
    <p:sldId id="498" r:id="rId16"/>
    <p:sldId id="266" r:id="rId17"/>
    <p:sldId id="267" r:id="rId18"/>
    <p:sldId id="268" r:id="rId19"/>
    <p:sldId id="269" r:id="rId20"/>
    <p:sldId id="270" r:id="rId21"/>
    <p:sldId id="271" r:id="rId22"/>
    <p:sldId id="272" r:id="rId23"/>
    <p:sldId id="513" r:id="rId24"/>
    <p:sldId id="273" r:id="rId25"/>
    <p:sldId id="274" r:id="rId26"/>
    <p:sldId id="275" r:id="rId27"/>
    <p:sldId id="276" r:id="rId28"/>
    <p:sldId id="277" r:id="rId29"/>
    <p:sldId id="514" r:id="rId30"/>
    <p:sldId id="281" r:id="rId31"/>
    <p:sldId id="279" r:id="rId32"/>
    <p:sldId id="280" r:id="rId33"/>
    <p:sldId id="517" r:id="rId34"/>
    <p:sldId id="504" r:id="rId35"/>
    <p:sldId id="505" r:id="rId36"/>
    <p:sldId id="293" r:id="rId37"/>
    <p:sldId id="503" r:id="rId38"/>
    <p:sldId id="282" r:id="rId39"/>
    <p:sldId id="283" r:id="rId40"/>
    <p:sldId id="284" r:id="rId41"/>
    <p:sldId id="285" r:id="rId42"/>
    <p:sldId id="286" r:id="rId43"/>
    <p:sldId id="287" r:id="rId44"/>
    <p:sldId id="288" r:id="rId45"/>
    <p:sldId id="289" r:id="rId46"/>
    <p:sldId id="290" r:id="rId47"/>
    <p:sldId id="291" r:id="rId48"/>
    <p:sldId id="292" r:id="rId49"/>
    <p:sldId id="515" r:id="rId50"/>
    <p:sldId id="294" r:id="rId51"/>
    <p:sldId id="516" r:id="rId52"/>
    <p:sldId id="295" r:id="rId53"/>
    <p:sldId id="296" r:id="rId54"/>
    <p:sldId id="297" r:id="rId55"/>
    <p:sldId id="298" r:id="rId56"/>
    <p:sldId id="299" r:id="rId57"/>
    <p:sldId id="507" r:id="rId58"/>
    <p:sldId id="300" r:id="rId59"/>
    <p:sldId id="301" r:id="rId60"/>
    <p:sldId id="302" r:id="rId61"/>
    <p:sldId id="303" r:id="rId62"/>
  </p:sldIdLst>
  <p:sldSz cx="12192000" cy="6858000"/>
  <p:notesSz cx="7099300" cy="10234613"/>
  <p:embeddedFontLst>
    <p:embeddedFont>
      <p:font typeface="Britannic Bold" panose="020B0903060703020204" pitchFamily="34" charset="0"/>
      <p:regular r:id="rId65"/>
    </p:embeddedFont>
    <p:embeddedFont>
      <p:font typeface="Calibri" panose="020F0502020204030204" pitchFamily="34" charset="0"/>
      <p:regular r:id="rId66"/>
      <p:bold r:id="rId67"/>
      <p:italic r:id="rId68"/>
      <p:boldItalic r:id="rId69"/>
    </p:embeddedFont>
    <p:embeddedFont>
      <p:font typeface="Garamond" panose="02020404030301010803" pitchFamily="18" charset="0"/>
      <p:regular r:id="rId70"/>
      <p:bold r:id="rId71"/>
      <p:italic r:id="rId72"/>
      <p:boldItalic r:id="rId73"/>
    </p:embeddedFont>
    <p:embeddedFont>
      <p:font typeface="Helvetica Neue"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ción a la formación" id="{1617BDB3-3C5C-4F10-AA86-24D7F9CE2279}">
          <p14:sldIdLst>
            <p14:sldId id="256"/>
            <p14:sldId id="257"/>
            <p14:sldId id="509"/>
            <p14:sldId id="511"/>
            <p14:sldId id="510"/>
            <p14:sldId id="512"/>
            <p14:sldId id="258"/>
            <p14:sldId id="259"/>
            <p14:sldId id="260"/>
            <p14:sldId id="261"/>
            <p14:sldId id="501"/>
            <p14:sldId id="502"/>
            <p14:sldId id="263"/>
            <p14:sldId id="264"/>
          </p14:sldIdLst>
        </p14:section>
        <p14:section name="Apertura del módulo" id="{E324257B-14AB-43A2-AF0D-0A3F97505652}">
          <p14:sldIdLst>
            <p14:sldId id="498"/>
            <p14:sldId id="266"/>
            <p14:sldId id="267"/>
            <p14:sldId id="268"/>
          </p14:sldIdLst>
        </p14:section>
        <p14:section name="Sesión 1" id="{42F836E3-A2A3-4971-B80B-7F369D65B74A}">
          <p14:sldIdLst>
            <p14:sldId id="269"/>
            <p14:sldId id="270"/>
            <p14:sldId id="271"/>
            <p14:sldId id="272"/>
            <p14:sldId id="513"/>
            <p14:sldId id="273"/>
            <p14:sldId id="274"/>
          </p14:sldIdLst>
        </p14:section>
        <p14:section name="Sesión 2" id="{6DBE3E32-F4F0-43AC-B2DD-EA304DCBF863}">
          <p14:sldIdLst>
            <p14:sldId id="275"/>
            <p14:sldId id="276"/>
            <p14:sldId id="277"/>
            <p14:sldId id="514"/>
            <p14:sldId id="281"/>
            <p14:sldId id="279"/>
            <p14:sldId id="280"/>
            <p14:sldId id="517"/>
            <p14:sldId id="504"/>
            <p14:sldId id="505"/>
            <p14:sldId id="293"/>
            <p14:sldId id="503"/>
            <p14:sldId id="282"/>
          </p14:sldIdLst>
        </p14:section>
        <p14:section name="Sesión 3" id="{2251EE82-D332-43F2-9201-9BACBCB0F932}">
          <p14:sldIdLst>
            <p14:sldId id="283"/>
            <p14:sldId id="284"/>
            <p14:sldId id="285"/>
            <p14:sldId id="286"/>
            <p14:sldId id="287"/>
            <p14:sldId id="288"/>
          </p14:sldIdLst>
        </p14:section>
        <p14:section name="Sesión 4" id="{26C461A5-6CC9-4C39-9294-51CA41FDA7ED}">
          <p14:sldIdLst>
            <p14:sldId id="289"/>
            <p14:sldId id="290"/>
            <p14:sldId id="291"/>
            <p14:sldId id="292"/>
            <p14:sldId id="515"/>
            <p14:sldId id="294"/>
            <p14:sldId id="516"/>
            <p14:sldId id="295"/>
          </p14:sldIdLst>
        </p14:section>
        <p14:section name="Sesión 5" id="{883E6B84-B1FF-420E-9FAE-1678129F90A0}">
          <p14:sldIdLst>
            <p14:sldId id="296"/>
            <p14:sldId id="297"/>
            <p14:sldId id="298"/>
            <p14:sldId id="299"/>
            <p14:sldId id="507"/>
            <p14:sldId id="300"/>
          </p14:sldIdLst>
        </p14:section>
        <p14:section name="Cierre del módulo" id="{2E78DE80-BA9E-49D9-BA29-D2400682F994}">
          <p14:sldIdLst>
            <p14:sldId id="301"/>
            <p14:sldId id="302"/>
            <p14:sldId id="3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AnTavFxASA0j7mgxIGpaYXtzG0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a Passerini" initials="" lastIdx="8" clrIdx="0"/>
  <p:cmAuthor id="1" name="Clare Back" initials="CB" lastIdx="3" clrIdx="1">
    <p:extLst>
      <p:ext uri="{19B8F6BF-5375-455C-9EA6-DF929625EA0E}">
        <p15:presenceInfo xmlns:p15="http://schemas.microsoft.com/office/powerpoint/2012/main" userId="7ca9c63e0bec63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3A9"/>
    <a:srgbClr val="FBFA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4885EE-3C46-415D-9A3D-8E60292854AA}">
  <a:tblStyle styleId="{444885EE-3C46-415D-9A3D-8E60292854AA}" styleName="Table_0">
    <a:wholeTbl>
      <a:tcTxStyle b="off" i="off">
        <a:font>
          <a:latin typeface="Calibri"/>
          <a:ea typeface="Calibri"/>
          <a:cs typeface="Calibri"/>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1V>
    <a:band2V>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4"/>
          </a:solidFill>
        </a:fill>
      </a:tcStyle>
    </a:firstRow>
    <a:neCell>
      <a:tcTxStyle/>
      <a:tcStyle>
        <a:tcBdr/>
      </a:tcStyle>
    </a:neCell>
    <a:nwCell>
      <a:tcTxStyle/>
      <a:tcStyle>
        <a:tcBdr/>
      </a:tcStyle>
    </a:nwCell>
  </a:tblStyle>
  <a:tblStyle styleId="{17C52ED1-9BBA-4F88-A1C8-5B366700D797}" styleName="Table_1">
    <a:wholeTbl>
      <a:tcTxStyle b="off" i="off">
        <a:font>
          <a:latin typeface="Calibri"/>
          <a:ea typeface="Calibri"/>
          <a:cs typeface="Calibri"/>
        </a:font>
        <a:schemeClr val="dk1"/>
      </a:tcTxStyle>
      <a:tcStyle>
        <a:tcBdr>
          <a:left>
            <a:ln w="12700" cap="flat" cmpd="sng">
              <a:solidFill>
                <a:schemeClr val="accent4"/>
              </a:solidFill>
              <a:prstDash val="solid"/>
              <a:round/>
              <a:headEnd type="none" w="sm" len="sm"/>
              <a:tailEnd type="none" w="sm" len="sm"/>
            </a:ln>
          </a:left>
          <a:right>
            <a:ln w="12700" cap="flat" cmpd="sng">
              <a:solidFill>
                <a:schemeClr val="accent4"/>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12700" cap="flat" cmpd="sng">
              <a:solidFill>
                <a:schemeClr val="accent4"/>
              </a:solidFill>
              <a:prstDash val="solid"/>
              <a:round/>
              <a:headEnd type="none" w="sm" len="sm"/>
              <a:tailEnd type="none" w="sm" len="sm"/>
            </a:ln>
          </a:insideH>
          <a:insideV>
            <a:ln w="12700" cap="flat" cmpd="sng">
              <a:solidFill>
                <a:schemeClr val="accent4"/>
              </a:solidFill>
              <a:prstDash val="solid"/>
              <a:round/>
              <a:headEnd type="none" w="sm" len="sm"/>
              <a:tailEnd type="none" w="sm" len="sm"/>
            </a:ln>
          </a:insideV>
        </a:tcBdr>
        <a:fill>
          <a:solidFill>
            <a:srgbClr val="E7EDF5"/>
          </a:solidFill>
        </a:fill>
      </a:tcStyle>
    </a:wholeTbl>
    <a:band1H>
      <a:tcTxStyle/>
      <a:tcStyle>
        <a:tcBdr/>
        <a:fill>
          <a:solidFill>
            <a:srgbClr val="CBDAEB"/>
          </a:solidFill>
        </a:fill>
      </a:tcStyle>
    </a:band1H>
    <a:band2H>
      <a:tcTxStyle/>
      <a:tcStyle>
        <a:tcBdr/>
      </a:tcStyle>
    </a:band2H>
    <a:band1V>
      <a:tcTxStyle/>
      <a:tcStyle>
        <a:tcBdr/>
        <a:fill>
          <a:solidFill>
            <a:srgbClr val="CBDAEB"/>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4"/>
              </a:solidFill>
              <a:prstDash val="solid"/>
              <a:round/>
              <a:headEnd type="none" w="sm" len="sm"/>
              <a:tailEnd type="none" w="sm" len="sm"/>
            </a:ln>
          </a:top>
        </a:tcBdr>
        <a:fill>
          <a:solidFill>
            <a:srgbClr val="E7EDF5"/>
          </a:solidFill>
        </a:fill>
      </a:tcStyle>
    </a:lastRow>
    <a:seCell>
      <a:tcTxStyle/>
      <a:tcStyle>
        <a:tcBdr/>
      </a:tcStyle>
    </a:seCell>
    <a:swCell>
      <a:tcTxStyle/>
      <a:tcStyle>
        <a:tcBdr/>
      </a:tcStyle>
    </a:swCell>
    <a:firstRow>
      <a:tcTxStyle b="on" i="off"/>
      <a:tcStyle>
        <a:tcBdr/>
        <a:fill>
          <a:solidFill>
            <a:srgbClr val="E7EDF5"/>
          </a:solidFill>
        </a:fill>
      </a:tcStyle>
    </a:firstRow>
    <a:neCell>
      <a:tcTxStyle/>
      <a:tcStyle>
        <a:tcBdr/>
      </a:tcStyle>
    </a:neCell>
    <a:nwCell>
      <a:tcTxStyle/>
      <a:tcStyle>
        <a:tcBdr/>
      </a:tcStyle>
    </a:nwCell>
  </a:tblStyle>
  <a:tblStyle styleId="{A42F9633-2089-4233-BC89-C0CABE968F59}"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75"/>
    <p:restoredTop sz="74027" autoAdjust="0"/>
  </p:normalViewPr>
  <p:slideViewPr>
    <p:cSldViewPr snapToGrid="0">
      <p:cViewPr varScale="1">
        <p:scale>
          <a:sx n="51" d="100"/>
          <a:sy n="51" d="100"/>
        </p:scale>
        <p:origin x="891" y="51"/>
      </p:cViewPr>
      <p:guideLst/>
    </p:cSldViewPr>
  </p:slideViewPr>
  <p:notesTextViewPr>
    <p:cViewPr>
      <p:scale>
        <a:sx n="100" d="100"/>
        <a:sy n="100" d="100"/>
      </p:scale>
      <p:origin x="0" y="0"/>
    </p:cViewPr>
  </p:notesTextViewPr>
  <p:sorterViewPr>
    <p:cViewPr>
      <p:scale>
        <a:sx n="100" d="100"/>
        <a:sy n="100" d="100"/>
      </p:scale>
      <p:origin x="0" y="-6960"/>
    </p:cViewPr>
  </p:sorterViewPr>
  <p:notesViewPr>
    <p:cSldViewPr snapToGrid="0">
      <p:cViewPr varScale="1">
        <p:scale>
          <a:sx n="73" d="100"/>
          <a:sy n="73" d="100"/>
        </p:scale>
        <p:origin x="1116"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4.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81" Type="http://customschemas.google.com/relationships/presentationmetadata" Target="meta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1-10T23:11:21.563" idx="2">
    <p:pos x="6000" y="0"/>
    <p:text>Así que estas son las preguntas a las que creo que les vendría bien tener respuesta (me refiero a los facilitadores). No estoy seguro de que la siguiente diapositiva lo haga del todo... Me encantaría contribuir a estas respuestas si estamos de acuerdo en que son necesarias. Algunas se tratan en la siguiente diapositiva, pero no todas...</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m_827W8"/>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E3C714-E48C-4D64-3B94-00A7004EFF32}"/>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02E2BE22-6846-13BD-EA11-96DA5021341F}"/>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D7380185-7303-4BC8-A285-E03784E827C2}" type="datetimeFigureOut">
              <a:rPr lang="en-CA" smtClean="0"/>
              <a:t>2023-05-05</a:t>
            </a:fld>
            <a:endParaRPr lang="en-CA" dirty="0"/>
          </a:p>
        </p:txBody>
      </p:sp>
      <p:sp>
        <p:nvSpPr>
          <p:cNvPr id="4" name="Footer Placeholder 3">
            <a:extLst>
              <a:ext uri="{FF2B5EF4-FFF2-40B4-BE49-F238E27FC236}">
                <a16:creationId xmlns:a16="http://schemas.microsoft.com/office/drawing/2014/main" id="{4100EECC-E852-DC51-374F-E27B9ACD5D5E}"/>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EEDC1295-A4B9-3905-5010-CF9E82893875}"/>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EC0F4884-9DF4-45CB-95FA-59189457C2AC}" type="slidenum">
              <a:rPr lang="en-CA" smtClean="0"/>
              <a:t>‹#›</a:t>
            </a:fld>
            <a:endParaRPr lang="en-CA" dirty="0"/>
          </a:p>
        </p:txBody>
      </p:sp>
    </p:spTree>
    <p:extLst>
      <p:ext uri="{BB962C8B-B14F-4D97-AF65-F5344CB8AC3E}">
        <p14:creationId xmlns:p14="http://schemas.microsoft.com/office/powerpoint/2010/main" val="1866536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2" name="Slide Image Placeholder 4">
            <a:extLst>
              <a:ext uri="{FF2B5EF4-FFF2-40B4-BE49-F238E27FC236}">
                <a16:creationId xmlns:a16="http://schemas.microsoft.com/office/drawing/2014/main" id="{5918951B-53CB-15D7-02C7-5E28D4AE8899}"/>
              </a:ext>
            </a:extLst>
          </p:cNvPr>
          <p:cNvSpPr>
            <a:spLocks noGrp="1" noRot="1" noChangeAspect="1"/>
          </p:cNvSpPr>
          <p:nvPr>
            <p:ph type="sldImg" idx="2"/>
          </p:nvPr>
        </p:nvSpPr>
        <p:spPr>
          <a:xfrm>
            <a:off x="477838" y="460375"/>
            <a:ext cx="6143625" cy="3455988"/>
          </a:xfrm>
          <a:prstGeom prst="rect">
            <a:avLst/>
          </a:prstGeom>
          <a:noFill/>
          <a:ln w="12700">
            <a:solidFill>
              <a:prstClr val="black"/>
            </a:solidFill>
          </a:ln>
        </p:spPr>
        <p:txBody>
          <a:bodyPr vert="horz" lIns="99048" tIns="49524" rIns="99048" bIns="49524" rtlCol="0" anchor="ctr"/>
          <a:lstStyle/>
          <a:p>
            <a:endParaRPr lang="en-CA" dirty="0"/>
          </a:p>
        </p:txBody>
      </p:sp>
      <p:sp>
        <p:nvSpPr>
          <p:cNvPr id="14" name="Notes Placeholder 13">
            <a:extLst>
              <a:ext uri="{FF2B5EF4-FFF2-40B4-BE49-F238E27FC236}">
                <a16:creationId xmlns:a16="http://schemas.microsoft.com/office/drawing/2014/main" id="{A95C4F36-1819-7AA2-2971-A50F137AC9D8}"/>
              </a:ext>
            </a:extLst>
          </p:cNvPr>
          <p:cNvSpPr>
            <a:spLocks noGrp="1"/>
          </p:cNvSpPr>
          <p:nvPr>
            <p:ph type="body" sz="quarter" idx="3"/>
          </p:nvPr>
        </p:nvSpPr>
        <p:spPr>
          <a:xfrm>
            <a:off x="477838" y="4229101"/>
            <a:ext cx="6143625" cy="5442609"/>
          </a:xfrm>
          <a:prstGeom prst="rect">
            <a:avLst/>
          </a:prstGeom>
        </p:spPr>
        <p:txBody>
          <a:bodyPr vert="horz" lIns="91440" tIns="45720" rIns="91440" bIns="45720" rtlCol="0"/>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endParaRPr lang="en-CA"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174625" marR="0" lvl="0"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1pPr>
    <a:lvl2pPr marL="449263" marR="0" lvl="1"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2pPr>
    <a:lvl3pPr marL="900113" marR="0" lvl="2"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3pPr>
    <a:lvl4pPr marL="1349375" marR="0" lvl="3"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4pPr>
    <a:lvl5pPr marL="1800225" marR="0" lvl="4" indent="-174625" algn="l" rtl="0">
      <a:lnSpc>
        <a:spcPct val="100000"/>
      </a:lnSpc>
      <a:spcBef>
        <a:spcPts val="0"/>
      </a:spcBef>
      <a:spcAft>
        <a:spcPts val="0"/>
      </a:spcAft>
      <a:buClr>
        <a:srgbClr val="000000"/>
      </a:buClr>
      <a:buFont typeface="Arial" panose="020B0604020202020204" pitchFamily="34" charset="0"/>
      <a:buChar char="•"/>
      <a:defRPr sz="1200" b="0" i="0" u="none" strike="noStrike" cap="none">
        <a:solidFill>
          <a:srgbClr val="000000"/>
        </a:solidFill>
        <a:latin typeface="+mn-lt"/>
        <a:ea typeface="Abadi Extra Light" panose="020B0604020202020204" pitchFamily="34" charset="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lliancecpha.org/en/system/tdf/library/attachments/cpha012_-_ftr_and_covid_19_v2.pdf?file=1&amp;type=node&amp;id=4469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6" name="Google Shape;26;p1: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latin typeface="Calibri" panose="020F0502020204030204" pitchFamily="34" charset="0"/>
                <a:cs typeface="Calibri" panose="020F0502020204030204" pitchFamily="34" charset="0"/>
              </a:rPr>
              <a:t>BIENVENIDA</a:t>
            </a:r>
          </a:p>
          <a:p>
            <a:r>
              <a:rPr lang="es-ES_tradnl" noProof="0" dirty="0">
                <a:latin typeface="Calibri" panose="020F0502020204030204" pitchFamily="34" charset="0"/>
                <a:cs typeface="Calibri" panose="020F0502020204030204" pitchFamily="34" charset="0"/>
              </a:rPr>
              <a:t>Darle la bienvenida a los/as participantes.</a:t>
            </a:r>
          </a:p>
          <a:p>
            <a:r>
              <a:rPr lang="es-ES_tradnl" noProof="0" dirty="0">
                <a:latin typeface="Calibri" panose="020F0502020204030204" pitchFamily="34" charset="0"/>
                <a:cs typeface="Calibri" panose="020F0502020204030204" pitchFamily="34" charset="0"/>
              </a:rPr>
              <a:t>Presentar a los/as facilitadores.</a:t>
            </a:r>
          </a:p>
          <a:p>
            <a:r>
              <a:rPr lang="es-ES_tradnl" noProof="0" dirty="0">
                <a:latin typeface="Calibri" panose="020F0502020204030204" pitchFamily="34" charset="0"/>
                <a:cs typeface="Calibri" panose="020F0502020204030204" pitchFamily="34" charset="0"/>
              </a:rPr>
              <a:t>Proporcionar información práctica y de gestión.</a:t>
            </a:r>
          </a:p>
        </p:txBody>
      </p:sp>
      <p:sp>
        <p:nvSpPr>
          <p:cNvPr id="5" name="Slide Image Placeholder 4">
            <a:extLst>
              <a:ext uri="{FF2B5EF4-FFF2-40B4-BE49-F238E27FC236}">
                <a16:creationId xmlns:a16="http://schemas.microsoft.com/office/drawing/2014/main" id="{1A4AD3C2-CF0F-EE25-17A3-1E540B65733D}"/>
              </a:ext>
            </a:extLst>
          </p:cNvPr>
          <p:cNvSpPr>
            <a:spLocks noGrp="1" noRot="1" noChangeAspect="1"/>
          </p:cNvSpPr>
          <p:nvPr>
            <p:ph type="sldImg"/>
          </p:nvPr>
        </p:nvSpPr>
        <p:spPr/>
      </p:sp>
      <p:sp>
        <p:nvSpPr>
          <p:cNvPr id="6" name="Google Shape;725;p48:notes">
            <a:extLst>
              <a:ext uri="{FF2B5EF4-FFF2-40B4-BE49-F238E27FC236}">
                <a16:creationId xmlns:a16="http://schemas.microsoft.com/office/drawing/2014/main" id="{0AF4B5C2-667D-ECF4-6C22-D7D8BA42440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a:t>
            </a:fld>
            <a:endParaRPr lang="en-US" sz="1200" dirty="0">
              <a:latin typeface="+mn-l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9" name="Google Shape;79;p6: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 </a:t>
            </a:r>
          </a:p>
          <a:p>
            <a:r>
              <a:rPr lang="es-ES_tradnl" noProof="0" dirty="0"/>
              <a:t>Presente el contenido de la diapositiva</a:t>
            </a:r>
          </a:p>
          <a:p>
            <a:pPr marL="0" indent="0">
              <a:buNone/>
            </a:pPr>
            <a:endParaRPr lang="es-ES_tradnl" noProof="0" dirty="0"/>
          </a:p>
        </p:txBody>
      </p:sp>
      <p:sp>
        <p:nvSpPr>
          <p:cNvPr id="3" name="Slide Image Placeholder 2">
            <a:extLst>
              <a:ext uri="{FF2B5EF4-FFF2-40B4-BE49-F238E27FC236}">
                <a16:creationId xmlns:a16="http://schemas.microsoft.com/office/drawing/2014/main" id="{033A7F02-B81F-749C-3607-D2D2ADC043DB}"/>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BC82317-680D-E972-3A33-D9951F5D05B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10</a:t>
            </a:fld>
            <a:endParaRPr lang="en-US" sz="1200" dirty="0">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6" name="Google Shape;86;p7: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ADAPTAR AL CONTEXTO</a:t>
            </a:r>
          </a:p>
          <a:p>
            <a:r>
              <a:rPr lang="es-ES_tradnl" dirty="0"/>
              <a:t>El orden del día en función de los módulos y sesiones seleccionados, y de los horarios del lugar donde se lleve a cabo</a:t>
            </a:r>
          </a:p>
          <a:p>
            <a:r>
              <a:rPr lang="es-ES_tradnl" noProof="0" dirty="0"/>
              <a:t>Consultar el documento Estructura y guía de la formación para obtener orientación al respecto </a:t>
            </a:r>
          </a:p>
          <a:p>
            <a:pPr marL="0" indent="0">
              <a:buNone/>
            </a:pPr>
            <a:r>
              <a:rPr lang="es-ES_tradnl" noProof="0" dirty="0"/>
              <a:t>______________________________________________________________________________</a:t>
            </a:r>
          </a:p>
          <a:p>
            <a:endParaRPr lang="es-ES_tradnl" noProof="0" dirty="0"/>
          </a:p>
          <a:p>
            <a:pPr marL="0" indent="0">
              <a:buNone/>
            </a:pPr>
            <a:r>
              <a:rPr lang="es-ES_tradnl" b="1" noProof="0" dirty="0"/>
              <a:t>EXPLICAR: </a:t>
            </a:r>
          </a:p>
          <a:p>
            <a:r>
              <a:rPr lang="es-ES_tradnl" noProof="0" dirty="0"/>
              <a:t>Presentar el orden del día y los horarios</a:t>
            </a:r>
          </a:p>
        </p:txBody>
      </p:sp>
      <p:sp>
        <p:nvSpPr>
          <p:cNvPr id="3" name="Slide Image Placeholder 2">
            <a:extLst>
              <a:ext uri="{FF2B5EF4-FFF2-40B4-BE49-F238E27FC236}">
                <a16:creationId xmlns:a16="http://schemas.microsoft.com/office/drawing/2014/main" id="{620BE553-427E-5861-394F-755F4847A948}"/>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5DB146B6-0B72-029A-EA7A-19987309A536}"/>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11</a:t>
            </a:fld>
            <a:endParaRPr lang="en-US" sz="1200" dirty="0">
              <a:latin typeface="+mn-lt"/>
            </a:endParaRPr>
          </a:p>
        </p:txBody>
      </p:sp>
    </p:spTree>
    <p:extLst>
      <p:ext uri="{BB962C8B-B14F-4D97-AF65-F5344CB8AC3E}">
        <p14:creationId xmlns:p14="http://schemas.microsoft.com/office/powerpoint/2010/main" val="928819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6" name="Google Shape;86;p7: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ADAPTAR AL CONTEXTO</a:t>
            </a:r>
          </a:p>
          <a:p>
            <a:r>
              <a:rPr lang="es-ES_tradnl" noProof="0" dirty="0"/>
              <a:t>El orden del día en función de los módulos y sesiones seleccionados, y de los horarios del lugar donde se lleve a cabo</a:t>
            </a:r>
          </a:p>
          <a:p>
            <a:r>
              <a:rPr lang="es-ES_tradnl" noProof="0" dirty="0"/>
              <a:t>Consultar el documento Estructura y guía de la formación para obtener orientación al respecto</a:t>
            </a:r>
          </a:p>
          <a:p>
            <a:pPr marL="0" indent="0">
              <a:buNone/>
            </a:pPr>
            <a:r>
              <a:rPr lang="es-ES_tradnl" noProof="0" dirty="0"/>
              <a:t>______________________________________________________________________________</a:t>
            </a:r>
          </a:p>
          <a:p>
            <a:endParaRPr lang="es-ES_tradnl" noProof="0" dirty="0"/>
          </a:p>
          <a:p>
            <a:pPr marL="0" indent="0">
              <a:buNone/>
            </a:pPr>
            <a:r>
              <a:rPr lang="es-ES_tradnl" b="1" noProof="0" dirty="0"/>
              <a:t>EXPLICAR: </a:t>
            </a:r>
          </a:p>
          <a:p>
            <a:r>
              <a:rPr lang="es-ES_tradnl" noProof="0" dirty="0"/>
              <a:t>Presentar el orden del día y los horarios</a:t>
            </a:r>
          </a:p>
        </p:txBody>
      </p:sp>
      <p:sp>
        <p:nvSpPr>
          <p:cNvPr id="3" name="Slide Image Placeholder 2">
            <a:extLst>
              <a:ext uri="{FF2B5EF4-FFF2-40B4-BE49-F238E27FC236}">
                <a16:creationId xmlns:a16="http://schemas.microsoft.com/office/drawing/2014/main" id="{3402E73F-C557-B7F6-ACEC-6163B5E4DB86}"/>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E1828FF-5A06-8907-7C26-BF844CED87C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12</a:t>
            </a:fld>
            <a:endParaRPr lang="en-US" sz="1200" dirty="0">
              <a:latin typeface="+mn-lt"/>
            </a:endParaRPr>
          </a:p>
        </p:txBody>
      </p:sp>
    </p:spTree>
    <p:extLst>
      <p:ext uri="{BB962C8B-B14F-4D97-AF65-F5344CB8AC3E}">
        <p14:creationId xmlns:p14="http://schemas.microsoft.com/office/powerpoint/2010/main" val="420448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3" name="Google Shape;93;p8: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dirty="0"/>
              <a:t>EXPLICAR:</a:t>
            </a:r>
          </a:p>
          <a:p>
            <a:r>
              <a:rPr lang="es-ES_tradnl" i="1" dirty="0"/>
              <a:t>Las Normas mínimas para la protección de la infancia en la acción humanitaria establecen las normas mínimas para nuestro trabajo:</a:t>
            </a:r>
          </a:p>
          <a:p>
            <a:pPr lvl="1"/>
            <a:r>
              <a:rPr lang="es-ES_tradnl" i="1" dirty="0"/>
              <a:t>incluye cuatro normas fundamentales para esta formación y nuestro trabajo con los UASC</a:t>
            </a:r>
          </a:p>
          <a:p>
            <a:pPr lvl="1"/>
            <a:r>
              <a:rPr lang="es-ES_tradnl" i="1" dirty="0"/>
              <a:t>estas normas son universales y han sido aprobadas por la Alianza para la Protección de la Infancia en la Acción Humanitaria y muchas otras organizaciones </a:t>
            </a:r>
          </a:p>
          <a:p>
            <a:r>
              <a:rPr lang="es-ES_tradnl" b="0" i="0" noProof="0" dirty="0">
                <a:highlight>
                  <a:schemeClr val="lt1"/>
                </a:highlight>
                <a:ea typeface="Helvetica Neue"/>
                <a:cs typeface="Helvetica Neue"/>
                <a:sym typeface="Helvetica Neue"/>
              </a:rPr>
              <a:t>Presente el contenido de la diapositiva</a:t>
            </a:r>
            <a:endParaRPr lang="es-ES_tradnl" dirty="0"/>
          </a:p>
          <a:p>
            <a:r>
              <a:rPr lang="es-ES_tradnl" i="1" dirty="0"/>
              <a:t>También tenemos a disposición otros documentos de orientación y normas para apoyar nuestro trabajo con los UASC. Encontraremos una lista en </a:t>
            </a:r>
            <a:r>
              <a:rPr lang="es-ES_tradnl" b="1" i="1" dirty="0"/>
              <a:t>la página 27 del Cuaderno de ejercicios: Lecturas complementarias</a:t>
            </a:r>
          </a:p>
        </p:txBody>
      </p:sp>
      <p:sp>
        <p:nvSpPr>
          <p:cNvPr id="3" name="Slide Image Placeholder 2">
            <a:extLst>
              <a:ext uri="{FF2B5EF4-FFF2-40B4-BE49-F238E27FC236}">
                <a16:creationId xmlns:a16="http://schemas.microsoft.com/office/drawing/2014/main" id="{22854B8B-EB59-B55B-0EEA-F8A4571E9E0A}"/>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09D3EDC6-5E08-E2FF-BDCE-88C053856F5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13</a:t>
            </a:fld>
            <a:endParaRPr lang="en-US" sz="1200" dirty="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8" name="Google Shape;108;p9: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PREPARÉMONOS</a:t>
            </a:r>
          </a:p>
          <a:p>
            <a:r>
              <a:rPr lang="es-ES_tradnl" noProof="0" dirty="0"/>
              <a:t>Imprimir copias del cuestionario pre-.</a:t>
            </a:r>
          </a:p>
          <a:p>
            <a:pPr marL="0" indent="0">
              <a:buNone/>
            </a:pPr>
            <a:r>
              <a:rPr lang="es-ES_tradnl" noProof="0" dirty="0"/>
              <a:t>______________________________________________________________________________</a:t>
            </a:r>
          </a:p>
          <a:p>
            <a:pPr marL="0" indent="0">
              <a:buNone/>
            </a:pPr>
            <a:endParaRPr lang="es-ES_tradnl" noProof="0" dirty="0"/>
          </a:p>
          <a:p>
            <a:pPr marL="0" indent="0">
              <a:buNone/>
            </a:pPr>
            <a:r>
              <a:rPr lang="es-ES_tradnl" b="1" noProof="0" dirty="0"/>
              <a:t>ACTIVIDAD INDIVIDUAL (15 minutos)</a:t>
            </a:r>
          </a:p>
          <a:p>
            <a:r>
              <a:rPr lang="es-ES_tradnl" i="1" noProof="0" dirty="0"/>
              <a:t>Ahora nos gustaría </a:t>
            </a:r>
            <a:r>
              <a:rPr lang="es-ES_tradnl" b="0" i="1" noProof="0" dirty="0"/>
              <a:t>invitarlas/os a hacer el cuestionario </a:t>
            </a:r>
            <a:r>
              <a:rPr lang="es-ES_tradnl" i="1" noProof="0" dirty="0"/>
              <a:t>previo a la formación </a:t>
            </a:r>
          </a:p>
          <a:p>
            <a:r>
              <a:rPr lang="es-ES_tradnl" i="1" noProof="0" dirty="0"/>
              <a:t>Tienen 15 minutos para responder el cuestionario </a:t>
            </a:r>
          </a:p>
          <a:p>
            <a:r>
              <a:rPr lang="es-ES_tradnl" i="1" noProof="0" dirty="0"/>
              <a:t>La prueba no se calificará y no se juzgará a nadie por su desempeño </a:t>
            </a:r>
          </a:p>
          <a:p>
            <a:r>
              <a:rPr lang="es-ES_tradnl" i="1" noProof="0" dirty="0"/>
              <a:t>El objetivo es ayudarnos a evaluar la eficacia de la formación</a:t>
            </a:r>
          </a:p>
          <a:p>
            <a:r>
              <a:rPr lang="es-ES_tradnl" noProof="0" dirty="0"/>
              <a:t>Repartir copias de la prueba previa a la formación</a:t>
            </a:r>
          </a:p>
          <a:p>
            <a:r>
              <a:rPr lang="es-ES_tradnl" noProof="0" dirty="0"/>
              <a:t>Dar tiempo a los participantes para completar la prueba</a:t>
            </a:r>
          </a:p>
        </p:txBody>
      </p:sp>
      <p:sp>
        <p:nvSpPr>
          <p:cNvPr id="3" name="Slide Image Placeholder 2">
            <a:extLst>
              <a:ext uri="{FF2B5EF4-FFF2-40B4-BE49-F238E27FC236}">
                <a16:creationId xmlns:a16="http://schemas.microsoft.com/office/drawing/2014/main" id="{3560E240-F480-4041-E383-1DDF8872A6D5}"/>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599D866C-5186-83E8-26DD-C89709B6834C}"/>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14</a:t>
            </a:fld>
            <a:endParaRPr lang="en-US" sz="1200" dirty="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Ahora vamos a empezar el módulo 1: Causas, impacto y riesgos de la separación familiar</a:t>
            </a:r>
          </a:p>
          <a:p>
            <a:endParaRPr lang="es-ES_tradnl" noProof="0" dirty="0"/>
          </a:p>
        </p:txBody>
      </p:sp>
      <p:sp>
        <p:nvSpPr>
          <p:cNvPr id="6" name="Slide Image Placeholder 5">
            <a:extLst>
              <a:ext uri="{FF2B5EF4-FFF2-40B4-BE49-F238E27FC236}">
                <a16:creationId xmlns:a16="http://schemas.microsoft.com/office/drawing/2014/main" id="{0F720C98-494C-1527-05B8-F60E936BA4AA}"/>
              </a:ext>
            </a:extLst>
          </p:cNvPr>
          <p:cNvSpPr>
            <a:spLocks noGrp="1" noRot="1" noChangeAspect="1"/>
          </p:cNvSpPr>
          <p:nvPr>
            <p:ph type="sldImg"/>
          </p:nvPr>
        </p:nvSpPr>
        <p:spPr/>
      </p:sp>
      <p:sp>
        <p:nvSpPr>
          <p:cNvPr id="7" name="Google Shape;725;p48:notes">
            <a:extLst>
              <a:ext uri="{FF2B5EF4-FFF2-40B4-BE49-F238E27FC236}">
                <a16:creationId xmlns:a16="http://schemas.microsoft.com/office/drawing/2014/main" id="{EEA3BD7B-CCCA-374E-66EE-90F2B3C9B6A5}"/>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15</a:t>
            </a:fld>
            <a:endParaRPr lang="en-US" sz="1200" dirty="0">
              <a:latin typeface="+mn-lt"/>
            </a:endParaRPr>
          </a:p>
        </p:txBody>
      </p:sp>
    </p:spTree>
    <p:extLst>
      <p:ext uri="{BB962C8B-B14F-4D97-AF65-F5344CB8AC3E}">
        <p14:creationId xmlns:p14="http://schemas.microsoft.com/office/powerpoint/2010/main" val="3947967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4" name="Google Shape;124;p11: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Presente el contenido de la diapositiva</a:t>
            </a:r>
          </a:p>
        </p:txBody>
      </p:sp>
      <p:sp>
        <p:nvSpPr>
          <p:cNvPr id="3" name="Slide Image Placeholder 2">
            <a:extLst>
              <a:ext uri="{FF2B5EF4-FFF2-40B4-BE49-F238E27FC236}">
                <a16:creationId xmlns:a16="http://schemas.microsoft.com/office/drawing/2014/main" id="{C1240EFA-1B2E-CD91-47A4-A951D13BEBF2}"/>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B3D91FBB-6554-ECBC-BA5B-8B666EC72CB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16</a:t>
            </a:fld>
            <a:endParaRPr lang="en-US" sz="1200" dirty="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8" name="Google Shape;138;p12: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Presente el contenido de la diapositiva</a:t>
            </a:r>
          </a:p>
          <a:p>
            <a:r>
              <a:rPr lang="es-ES_tradnl" i="1" noProof="0" dirty="0"/>
              <a:t>¿Tenemos alguna pregunta o comentario?</a:t>
            </a:r>
          </a:p>
          <a:p>
            <a:endParaRPr lang="es-ES_tradnl" noProof="0" dirty="0"/>
          </a:p>
        </p:txBody>
      </p:sp>
      <p:sp>
        <p:nvSpPr>
          <p:cNvPr id="3" name="Slide Image Placeholder 2">
            <a:extLst>
              <a:ext uri="{FF2B5EF4-FFF2-40B4-BE49-F238E27FC236}">
                <a16:creationId xmlns:a16="http://schemas.microsoft.com/office/drawing/2014/main" id="{C599EDD7-6C92-3DD8-1C9B-E0BE1D866BC4}"/>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2AE752FB-9C52-45BA-4A19-B61EF53C649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17</a:t>
            </a:fld>
            <a:endParaRPr lang="en-US" sz="1200" dirty="0">
              <a:latin typeface="+mn-l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5" name="Google Shape;165;p13: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PREPARACIÓN</a:t>
            </a:r>
          </a:p>
          <a:p>
            <a:r>
              <a:rPr lang="es-ES_tradnl" noProof="0" dirty="0"/>
              <a:t>Añadir los horarios al orden del día</a:t>
            </a:r>
          </a:p>
          <a:p>
            <a:pPr marL="0" indent="0">
              <a:buNone/>
            </a:pPr>
            <a:r>
              <a:rPr lang="es-ES_tradnl" noProof="0" dirty="0"/>
              <a:t>______________________________________________________________________________</a:t>
            </a:r>
          </a:p>
          <a:p>
            <a:pPr marL="0" indent="0">
              <a:buNone/>
            </a:pPr>
            <a:endParaRPr lang="es-ES_tradnl" noProof="0" dirty="0"/>
          </a:p>
          <a:p>
            <a:pPr marL="0" indent="0">
              <a:buNone/>
            </a:pPr>
            <a:r>
              <a:rPr lang="es-ES_tradnl" b="1" noProof="0" dirty="0"/>
              <a:t>EXPLICAR: </a:t>
            </a:r>
          </a:p>
          <a:p>
            <a:r>
              <a:rPr lang="es-ES_tradnl" noProof="0" dirty="0"/>
              <a:t>Presente el contenido de la diapositiva</a:t>
            </a:r>
          </a:p>
        </p:txBody>
      </p:sp>
      <p:sp>
        <p:nvSpPr>
          <p:cNvPr id="3" name="Slide Image Placeholder 2">
            <a:extLst>
              <a:ext uri="{FF2B5EF4-FFF2-40B4-BE49-F238E27FC236}">
                <a16:creationId xmlns:a16="http://schemas.microsoft.com/office/drawing/2014/main" id="{FB3590F0-66F7-E63C-BDEB-920A3643550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FB955675-25F6-7B30-46C4-A2707D4482D2}"/>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18</a:t>
            </a:fld>
            <a:endParaRPr lang="en-US" sz="1200" dirty="0">
              <a:latin typeface="+mn-l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9" name="Google Shape;189;p14: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Al final de esta sesión, los participantes deberán ser capaces de:</a:t>
            </a:r>
          </a:p>
          <a:p>
            <a:r>
              <a:rPr lang="es-ES_tradnl" noProof="0" dirty="0"/>
              <a:t>Presente el contenido de la diapositiva</a:t>
            </a:r>
          </a:p>
        </p:txBody>
      </p:sp>
      <p:sp>
        <p:nvSpPr>
          <p:cNvPr id="3" name="Slide Image Placeholder 2">
            <a:extLst>
              <a:ext uri="{FF2B5EF4-FFF2-40B4-BE49-F238E27FC236}">
                <a16:creationId xmlns:a16="http://schemas.microsoft.com/office/drawing/2014/main" id="{DA85DAA9-AF7B-93A2-B12C-E0F66A7680D8}"/>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2277323-44BB-5866-459C-4D2A49D3506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19</a:t>
            </a:fld>
            <a:endParaRPr lang="en-US" sz="1200" dirty="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a:buNone/>
            </a:pPr>
            <a:r>
              <a:rPr lang="es-ES_tradnl" b="1" noProof="0" dirty="0"/>
              <a:t>INTRODUCCIÓN</a:t>
            </a:r>
          </a:p>
          <a:p>
            <a:r>
              <a:rPr lang="es-ES_tradnl" noProof="0" dirty="0"/>
              <a:t>Bienvenida/o a esta formación sobre los UASC y la gestión de casos, que forma parte de la formación global para asistentes sociales de protección de menores en contextos humanitarios: </a:t>
            </a:r>
          </a:p>
          <a:p>
            <a:pPr lvl="1"/>
            <a:r>
              <a:rPr lang="es-ES_tradnl" noProof="0" dirty="0"/>
              <a:t>esta formación consta de dos módulos y dura unos 3,5 días</a:t>
            </a:r>
          </a:p>
          <a:p>
            <a:pPr lvl="1"/>
            <a:r>
              <a:rPr lang="es-ES_tradnl" noProof="0" dirty="0"/>
              <a:t>este es el módulo 1 y también incluye la introducción general a la formación </a:t>
            </a:r>
          </a:p>
          <a:p>
            <a:pPr lvl="1"/>
            <a:r>
              <a:rPr lang="es-ES_tradnl" noProof="0" dirty="0"/>
              <a:t>el módulo 1 se titula “Causas, impacto y riesgos de la separación familiar”,</a:t>
            </a:r>
          </a:p>
          <a:p>
            <a:r>
              <a:rPr lang="es-ES_tradnl" noProof="0" dirty="0"/>
              <a:t>Las orientaciones para la facilitación figuran en las notas de cada diapositiva:</a:t>
            </a:r>
          </a:p>
          <a:p>
            <a:pPr lvl="1"/>
            <a:r>
              <a:rPr lang="es-ES_tradnl" noProof="0" dirty="0"/>
              <a:t>en la sección de notas debajo de cada diapositiva, se enumeran en primer lugar los requisitos de contextualización o preparación</a:t>
            </a:r>
          </a:p>
          <a:p>
            <a:pPr lvl="1"/>
            <a:r>
              <a:rPr lang="es-ES_tradnl" noProof="0" dirty="0"/>
              <a:t>debajo está la guía de facilitación para esa diapositiva </a:t>
            </a:r>
          </a:p>
          <a:p>
            <a:pPr lvl="1"/>
            <a:r>
              <a:rPr lang="es-ES_tradnl" noProof="0" dirty="0"/>
              <a:t>la “guía del facilitador” incluye instrucciones, indicaciones y contenidos clave para cada diapositiva</a:t>
            </a:r>
          </a:p>
          <a:p>
            <a:pPr lvl="1"/>
            <a:r>
              <a:rPr lang="es-ES_tradnl" noProof="0" dirty="0"/>
              <a:t>también incluye las respuestas a las actividades individuales y de grupo, en caso necesario</a:t>
            </a:r>
          </a:p>
          <a:p>
            <a:endParaRPr lang="es-ES_tradnl" noProof="0" dirty="0"/>
          </a:p>
          <a:p>
            <a:pPr>
              <a:buNone/>
            </a:pPr>
            <a:r>
              <a:rPr lang="es-ES_tradnl" b="1" noProof="0" dirty="0"/>
              <a:t>CONTEXTUALIZACIÓN </a:t>
            </a:r>
          </a:p>
          <a:p>
            <a:r>
              <a:rPr lang="es-ES_tradnl" noProof="0" dirty="0"/>
              <a:t>Es importante seguir los siguientes pasos para contextualizar este módulo antes de impartirlo</a:t>
            </a:r>
          </a:p>
          <a:p>
            <a:r>
              <a:rPr lang="es-ES_tradnl" noProof="0" dirty="0">
                <a:highlight>
                  <a:srgbClr val="FFFF00"/>
                </a:highlight>
              </a:rPr>
              <a:t>El contenido de las diapositivas resaltadas requiere contextualización</a:t>
            </a:r>
          </a:p>
          <a:p>
            <a:r>
              <a:rPr lang="es-ES_tradnl" noProof="0" dirty="0"/>
              <a:t>Las diapositivas que requieren una contextualización más importante se marcan indicándolo debajo de la diapositiva en la sección de notas </a:t>
            </a:r>
          </a:p>
          <a:p>
            <a:r>
              <a:rPr lang="es-ES_tradnl" noProof="0" dirty="0"/>
              <a:t>La sesión 4 en particular, necesita una contextualización exhaustiva en términos de añadir todas las leyes, políticas y procedimientos relevantes que puedan afectar el trabajo diario del asistente social </a:t>
            </a:r>
          </a:p>
          <a:p>
            <a:r>
              <a:rPr lang="es-ES_tradnl" noProof="0" dirty="0"/>
              <a:t>El rol del asistente social en la sesión 5 debe ser contextualizado</a:t>
            </a:r>
          </a:p>
          <a:p>
            <a:r>
              <a:rPr lang="es-ES_tradnl" noProof="0" dirty="0"/>
              <a:t>Para la sesión 3, será útil que el facilitador tenga algún conocimiento sobre las normas y prácticas culturales y religiosas relacionadas con la separación familiar y el cuidado de los UASC entre la población afectada</a:t>
            </a:r>
          </a:p>
          <a:p>
            <a:r>
              <a:rPr lang="es-ES_tradnl" noProof="0" dirty="0"/>
              <a:t>Los casos prácticos deben adaptarse según sea necesario para garantizar que el aprendizaje clave que pueda adquirirse a través de ellos sea pertinente para el contexto</a:t>
            </a:r>
          </a:p>
          <a:p>
            <a:endParaRPr lang="es-ES_tradnl" noProof="0" dirty="0"/>
          </a:p>
          <a:p>
            <a:pPr>
              <a:buNone/>
            </a:pPr>
            <a:r>
              <a:rPr lang="es-ES_tradnl" b="1" noProof="0" dirty="0"/>
              <a:t>PREPARACIÓN</a:t>
            </a:r>
          </a:p>
          <a:p>
            <a:r>
              <a:rPr lang="es-ES_tradnl" noProof="0" dirty="0"/>
              <a:t>Los siguientes elementos son necesarios para impartir este módulo en un entorno de formación presencial: </a:t>
            </a:r>
          </a:p>
          <a:p>
            <a:r>
              <a:rPr lang="es-ES_tradnl" noProof="0" dirty="0"/>
              <a:t>un cuaderno de ejercicios por participante</a:t>
            </a:r>
          </a:p>
          <a:p>
            <a:r>
              <a:rPr lang="es-ES_tradnl" noProof="0" dirty="0"/>
              <a:t>un formulario por participante</a:t>
            </a:r>
          </a:p>
          <a:p>
            <a:r>
              <a:rPr lang="es-ES_tradnl" noProof="0" dirty="0"/>
              <a:t>un cuestionario pre- y un cuestionario post- por participante</a:t>
            </a:r>
          </a:p>
          <a:p>
            <a:r>
              <a:rPr lang="es-ES_tradnl" noProof="0" dirty="0"/>
              <a:t>proyector y computador portátil</a:t>
            </a:r>
          </a:p>
          <a:p>
            <a:r>
              <a:rPr lang="es-ES_tradnl" noProof="0" dirty="0"/>
              <a:t>rotafolio, cinta adhesiva y bolígrafos</a:t>
            </a:r>
          </a:p>
          <a:p>
            <a:r>
              <a:rPr lang="es-ES_tradnl" noProof="0" dirty="0"/>
              <a:t>un gran diagrama del modelo ecológico que puede pegarse en la pared</a:t>
            </a:r>
          </a:p>
          <a:p>
            <a:r>
              <a:rPr lang="es-ES_tradnl" noProof="0" dirty="0"/>
              <a:t>un cartel A4 que diga "verdadero" y otro que diga "falso"</a:t>
            </a:r>
          </a:p>
          <a:p>
            <a:r>
              <a:rPr lang="es-ES_tradnl" noProof="0" dirty="0"/>
              <a:t>dos colores de notas adhesivas (entregar suficientes notas de cada color por participante)</a:t>
            </a:r>
          </a:p>
        </p:txBody>
      </p:sp>
      <p:sp>
        <p:nvSpPr>
          <p:cNvPr id="6" name="Google Shape;725;p48:notes">
            <a:extLst>
              <a:ext uri="{FF2B5EF4-FFF2-40B4-BE49-F238E27FC236}">
                <a16:creationId xmlns:a16="http://schemas.microsoft.com/office/drawing/2014/main" id="{E1524472-0086-343C-899A-4E8ED3C90809}"/>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a:t>
            </a:fld>
            <a:endParaRPr lang="en-US" sz="1200" dirty="0">
              <a:latin typeface="+mn-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2" name="Google Shape;202;p15: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Pedir a un participante que se ofrezca como voluntario y lea en voz alta </a:t>
            </a:r>
            <a:r>
              <a:rPr lang="es-ES_tradnl" b="1" noProof="0" dirty="0"/>
              <a:t>la Norma 13 de las Normas mínimas para la protección de la infancia en la acción humanitaria</a:t>
            </a:r>
            <a:endParaRPr lang="es-ES_tradnl" noProof="0" dirty="0"/>
          </a:p>
          <a:p>
            <a:r>
              <a:rPr lang="es-ES_tradnl" i="1" noProof="0" dirty="0"/>
              <a:t>La Norma 13 forma parte del Pilar 2 “Normas sobre riesgos para la protección de la infancia”, e incluye:</a:t>
            </a:r>
          </a:p>
          <a:p>
            <a:pPr lvl="1"/>
            <a:r>
              <a:rPr lang="es-ES_tradnl" i="1" noProof="0" dirty="0"/>
              <a:t>normas mínimas para la formulación de programas dirigidos a menores no acompañados y separados</a:t>
            </a:r>
          </a:p>
          <a:p>
            <a:pPr lvl="1"/>
            <a:r>
              <a:rPr lang="es-ES_tradnl" i="1" noProof="0" dirty="0"/>
              <a:t>normas y orientaciones sobre las intervenciones para UASC como parte de la gestión de casos</a:t>
            </a:r>
          </a:p>
          <a:p>
            <a:r>
              <a:rPr lang="es-ES_tradnl" i="1" noProof="0" dirty="0"/>
              <a:t>En esta sesión veremos las definiciones relativas a los UASC que, en ocasiones, pueden resultar confusas</a:t>
            </a:r>
          </a:p>
        </p:txBody>
      </p:sp>
      <p:sp>
        <p:nvSpPr>
          <p:cNvPr id="3" name="Slide Image Placeholder 2">
            <a:extLst>
              <a:ext uri="{FF2B5EF4-FFF2-40B4-BE49-F238E27FC236}">
                <a16:creationId xmlns:a16="http://schemas.microsoft.com/office/drawing/2014/main" id="{D2BFDC87-7968-6E7B-43EF-679C1C997DDF}"/>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9E06AB4-0690-B96D-396F-87A490F5EE3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20</a:t>
            </a:fld>
            <a:endParaRPr lang="en-US" sz="1200" dirty="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10" name="Google Shape;210;p16: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DEBATE GENERAL</a:t>
            </a:r>
          </a:p>
          <a:p>
            <a:r>
              <a:rPr lang="es-ES_tradnl" noProof="0" dirty="0"/>
              <a:t>Facilitar un debate sobre los conceptos relativos a la separación familiar pertinentes en el contexto </a:t>
            </a:r>
          </a:p>
          <a:p>
            <a:r>
              <a:rPr lang="es-ES_tradnl" i="1" noProof="0" dirty="0"/>
              <a:t>El núcleo familiar extenso se define como la unidad familiar que incluye a las abuelas, los abuelos, los tíos, etc., además de padres e hijos/as</a:t>
            </a:r>
          </a:p>
          <a:p>
            <a:r>
              <a:rPr lang="es-ES_tradnl" i="1" noProof="0" dirty="0"/>
              <a:t>¿Se parece esto a lo que ustedes entienden por “núcleo familiar extenso” en este contexto? ¿Hay alguna diferencia? </a:t>
            </a:r>
          </a:p>
          <a:p>
            <a:endParaRPr lang="es-ES_tradnl" noProof="0" dirty="0"/>
          </a:p>
        </p:txBody>
      </p:sp>
      <p:sp>
        <p:nvSpPr>
          <p:cNvPr id="3" name="Slide Image Placeholder 2">
            <a:extLst>
              <a:ext uri="{FF2B5EF4-FFF2-40B4-BE49-F238E27FC236}">
                <a16:creationId xmlns:a16="http://schemas.microsoft.com/office/drawing/2014/main" id="{87D1CDB1-E84C-DE6C-2F72-461A37631A0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2755EAD-4F11-AD7A-931D-48FEE322FD79}"/>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21</a:t>
            </a:fld>
            <a:endParaRPr lang="en-US" sz="1200" dirty="0">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1" name="Google Shape;221;p17: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Presente el contenido de la diapositiva</a:t>
            </a:r>
          </a:p>
          <a:p>
            <a:r>
              <a:rPr lang="es-ES_tradnl" noProof="0" dirty="0"/>
              <a:t>Guiar a los participantes a la </a:t>
            </a:r>
            <a:r>
              <a:rPr lang="es-ES_tradnl" b="1" noProof="0" dirty="0"/>
              <a:t>página 7 del Cuaderno de ejercicios: Introducción y definiciones</a:t>
            </a:r>
          </a:p>
          <a:p>
            <a:r>
              <a:rPr lang="es-ES_tradnl" i="1" noProof="0" dirty="0"/>
              <a:t>Estas definiciones proceden de las Normas mínimas sobre la protección de la infancia en la acción humanitaria </a:t>
            </a:r>
          </a:p>
          <a:p>
            <a:r>
              <a:rPr lang="es-ES_tradnl" i="1" noProof="0" dirty="0"/>
              <a:t>Los menores no acompañados pueden estar viviendo: </a:t>
            </a:r>
          </a:p>
          <a:p>
            <a:pPr lvl="1"/>
            <a:r>
              <a:rPr lang="es-ES_tradnl" i="1" noProof="0" dirty="0"/>
              <a:t>en soledad</a:t>
            </a:r>
          </a:p>
          <a:p>
            <a:pPr lvl="1"/>
            <a:r>
              <a:rPr lang="es-ES_tradnl" i="1" noProof="0" dirty="0"/>
              <a:t>con hermanos u otros compañeros</a:t>
            </a:r>
          </a:p>
          <a:p>
            <a:pPr lvl="1"/>
            <a:r>
              <a:rPr lang="es-ES_tradnl" i="1" noProof="0" dirty="0"/>
              <a:t>bajo tutela formal o informal</a:t>
            </a:r>
          </a:p>
          <a:p>
            <a:pPr lvl="1"/>
            <a:r>
              <a:rPr lang="es-ES_tradnl" i="1" noProof="0" dirty="0"/>
              <a:t>con una familia de acogida, comúnmente llamada familia adoptiva (estos miembros de la familia no están emparentados con el menor por consanguinidad y pueden ser conocidos o desconocidos para el menor antes de la separación con sus padres y/o cuidador)</a:t>
            </a:r>
          </a:p>
          <a:p>
            <a:pPr lvl="1"/>
            <a:r>
              <a:rPr lang="es-ES_tradnl" i="1" noProof="0" dirty="0"/>
              <a:t>en instituciones</a:t>
            </a:r>
          </a:p>
          <a:p>
            <a:pPr marL="0" indent="0">
              <a:buNone/>
            </a:pPr>
            <a:endParaRPr lang="es-ES_tradnl" i="1" noProof="0" dirty="0"/>
          </a:p>
          <a:p>
            <a:pPr marL="0" indent="0">
              <a:buNone/>
            </a:pPr>
            <a:r>
              <a:rPr lang="es-ES_tradnl" b="1" noProof="0" dirty="0"/>
              <a:t>DEBATE GENERAL</a:t>
            </a:r>
          </a:p>
          <a:p>
            <a:r>
              <a:rPr lang="es-ES_tradnl" i="1" noProof="0" dirty="0"/>
              <a:t>¿Qué les parece difícil en relación con la definición de ”menores no acompañados”? </a:t>
            </a:r>
          </a:p>
          <a:p>
            <a:pPr lvl="1"/>
            <a:r>
              <a:rPr lang="es-ES_tradnl" noProof="0" dirty="0"/>
              <a:t>Explicar: quien, “por ley o costumbre, es responsable” del cuidado de un menor</a:t>
            </a:r>
          </a:p>
          <a:p>
            <a:pPr lvl="1"/>
            <a:r>
              <a:rPr lang="es-ES_tradnl" i="1" noProof="0" dirty="0"/>
              <a:t>Esto varía según el país, la región y la cultura, y depende de la legislación y/o las normas socioculturales y/o religiosas</a:t>
            </a:r>
          </a:p>
          <a:p>
            <a:pPr lvl="1"/>
            <a:r>
              <a:rPr lang="es-ES_tradnl" i="1" noProof="0" dirty="0"/>
              <a:t>A veces, esta definición puede resultar problemática en determinados contextos porque: </a:t>
            </a:r>
          </a:p>
          <a:p>
            <a:pPr lvl="2"/>
            <a:r>
              <a:rPr lang="es-ES_tradnl" i="1" noProof="0" dirty="0"/>
              <a:t>es posible que la legislación nacional no defina quién es responsable "por ley" del cuidado de un menor </a:t>
            </a:r>
          </a:p>
          <a:p>
            <a:pPr lvl="2"/>
            <a:r>
              <a:rPr lang="es-ES_tradnl" i="1" noProof="0" dirty="0"/>
              <a:t>quien es responsable de cuidar a un menor "por costumbre" puede no estar definido con claridad y podría entenderse de forma diferente dentro de las comunidades </a:t>
            </a:r>
          </a:p>
          <a:p>
            <a:r>
              <a:rPr lang="es-ES_tradnl" i="1" noProof="0" dirty="0"/>
              <a:t>¿Cómo se aplica en nuestro contexto la expresión "por ley o por costumbre"?</a:t>
            </a:r>
          </a:p>
          <a:p>
            <a:endParaRPr lang="es-ES_tradnl" i="1" noProof="0" dirty="0"/>
          </a:p>
          <a:p>
            <a:pPr marL="0" indent="0">
              <a:buNone/>
            </a:pPr>
            <a:r>
              <a:rPr lang="es-ES_tradnl" b="1" noProof="0" dirty="0"/>
              <a:t>CONTINÚA EN LA SIGUIENTE DIAPOSITIVA </a:t>
            </a:r>
            <a:r>
              <a:rPr lang="es-ES_tradnl" b="1" noProof="0" dirty="0">
                <a:sym typeface="Wingdings" panose="05000000000000000000" pitchFamily="2" charset="2"/>
              </a:rPr>
              <a:t></a:t>
            </a:r>
            <a:endParaRPr lang="es-ES_tradnl" b="1" noProof="0" dirty="0"/>
          </a:p>
        </p:txBody>
      </p:sp>
      <p:sp>
        <p:nvSpPr>
          <p:cNvPr id="3" name="Slide Image Placeholder 2">
            <a:extLst>
              <a:ext uri="{FF2B5EF4-FFF2-40B4-BE49-F238E27FC236}">
                <a16:creationId xmlns:a16="http://schemas.microsoft.com/office/drawing/2014/main" id="{95D8EB8A-45E6-9B7E-2E8C-649FC399CD5A}"/>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FB583E8-0CEE-6CF3-47B8-9A7E947FA19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22</a:t>
            </a:fld>
            <a:endParaRPr lang="en-US" sz="1200" dirty="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1" name="Google Shape;221;p17:notes"/>
          <p:cNvSpPr txBox="1">
            <a:spLocks noGrp="1"/>
          </p:cNvSpPr>
          <p:nvPr>
            <p:ph type="body" idx="1"/>
          </p:nvPr>
        </p:nvSpPr>
        <p:spPr>
          <a:xfrm>
            <a:off x="479425" y="460375"/>
            <a:ext cx="6140450" cy="9211335"/>
          </a:xfrm>
          <a:prstGeom prst="rect">
            <a:avLst/>
          </a:prstGeom>
        </p:spPr>
        <p:txBody>
          <a:bodyPr/>
          <a:lstStyle/>
          <a:p>
            <a:pPr marL="0" indent="0">
              <a:buNone/>
            </a:pPr>
            <a:r>
              <a:rPr lang="es-ES_tradnl" b="1" noProof="0" dirty="0"/>
              <a:t>EXPLICAR:</a:t>
            </a:r>
          </a:p>
          <a:p>
            <a:r>
              <a:rPr lang="es-ES_tradnl" i="1" noProof="0" dirty="0"/>
              <a:t>Las/os menores separados son:</a:t>
            </a:r>
          </a:p>
          <a:p>
            <a:pPr lvl="1"/>
            <a:r>
              <a:rPr lang="es-ES_tradnl" i="1" noProof="0" dirty="0"/>
              <a:t>menores separados de los cuidadores principales con los que vivían antes de la crisis… </a:t>
            </a:r>
          </a:p>
          <a:p>
            <a:pPr lvl="1"/>
            <a:r>
              <a:rPr lang="es-ES_tradnl" i="1" noProof="0" dirty="0"/>
              <a:t>que están bajo tutela formal o informal de otros miembros de la familia (núcleo familiar extenso) </a:t>
            </a:r>
          </a:p>
          <a:p>
            <a:pPr lvl="1"/>
            <a:r>
              <a:rPr lang="es-ES_tradnl" i="1" noProof="0" dirty="0"/>
              <a:t>a veces, cuando las/os menores son cuidados por miembros de la familia extensa, esto no se percibe como "separación familiar" dentro de la comunidad ya que proporcionar cuidados (temporales) a otros/as menores de la familia puede ser una práctica común en la mayoría de las comunidades</a:t>
            </a:r>
          </a:p>
          <a:p>
            <a:r>
              <a:rPr lang="es-ES_tradnl" i="1" noProof="0" dirty="0"/>
              <a:t>Algunos UASC están bien protegidos y viven en entornos seguros </a:t>
            </a:r>
          </a:p>
          <a:p>
            <a:r>
              <a:rPr lang="es-ES_tradnl" i="1" noProof="0" dirty="0"/>
              <a:t>Otros no lo son y debido a la ausencia de cuidadores principales, pueden ser vulnerables y correr el riesgo de sufrir abusos, explotación o violencia </a:t>
            </a:r>
          </a:p>
          <a:p>
            <a:r>
              <a:rPr lang="es-ES_tradnl" i="1" noProof="0" dirty="0"/>
              <a:t>El uso de definiciones interinstitucionales comunes por parte de todos los actores para los menores no acompañados y separados es fundamental para estandarizar las intervenciones de los programas y garantizar que se dé prioridad a las/os más vulnerables</a:t>
            </a:r>
          </a:p>
        </p:txBody>
      </p:sp>
      <p:sp>
        <p:nvSpPr>
          <p:cNvPr id="2" name="Google Shape;725;p48:notes">
            <a:extLst>
              <a:ext uri="{FF2B5EF4-FFF2-40B4-BE49-F238E27FC236}">
                <a16:creationId xmlns:a16="http://schemas.microsoft.com/office/drawing/2014/main" id="{5A5E2CBC-295E-A931-F189-1419A514BAF6}"/>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23</a:t>
            </a:fld>
            <a:endParaRPr lang="en-US" sz="1200" dirty="0">
              <a:latin typeface="+mn-lt"/>
            </a:endParaRPr>
          </a:p>
        </p:txBody>
      </p:sp>
    </p:spTree>
    <p:extLst>
      <p:ext uri="{BB962C8B-B14F-4D97-AF65-F5344CB8AC3E}">
        <p14:creationId xmlns:p14="http://schemas.microsoft.com/office/powerpoint/2010/main" val="1591132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5" name="Google Shape;235;p18:notes"/>
          <p:cNvSpPr txBox="1">
            <a:spLocks noGrp="1"/>
          </p:cNvSpPr>
          <p:nvPr>
            <p:ph type="body" idx="1"/>
          </p:nvPr>
        </p:nvSpPr>
        <p:spPr/>
        <p:txBody>
          <a:bodyPr/>
          <a:lstStyle/>
          <a:p>
            <a:pPr marL="0" indent="0">
              <a:buNone/>
            </a:pPr>
            <a:r>
              <a:rPr lang="es-ES_tradnl" b="1" noProof="0" dirty="0"/>
              <a:t>EJERCICIO (TODOS/AS)</a:t>
            </a:r>
          </a:p>
          <a:p>
            <a:r>
              <a:rPr lang="es-ES_tradnl" i="1" noProof="0" dirty="0"/>
              <a:t>Durante este ejercicio vamos a practicar las definiciones que hemos visto</a:t>
            </a:r>
          </a:p>
          <a:p>
            <a:r>
              <a:rPr lang="es-ES_tradnl" noProof="0" dirty="0"/>
              <a:t>Guiar a los participantes a las </a:t>
            </a:r>
            <a:r>
              <a:rPr lang="es-ES_tradnl" b="1" noProof="0" dirty="0"/>
              <a:t>páginas 5-6 del Cuaderno de ejercicios: Casos prácticos</a:t>
            </a:r>
          </a:p>
          <a:p>
            <a:pPr marL="174625" marR="0" lvl="0" indent="-174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_tradnl" b="0" noProof="0" dirty="0"/>
              <a:t>Los participantes deben llenar </a:t>
            </a:r>
            <a:r>
              <a:rPr lang="es-ES_tradnl" b="1" noProof="0" dirty="0"/>
              <a:t>la página 8 del Cuaderno de ejercicios: ¿No acompañados/as o separados/as?</a:t>
            </a:r>
          </a:p>
          <a:p>
            <a:r>
              <a:rPr lang="es-ES_tradnl" noProof="0" dirty="0"/>
              <a:t>Leer cada situación en voz alta y, para cada una de ellas, pedir a los participantes que levanten la mano si la/el menor está: 1. no acompañada/o, 2. separada/o, 3. otro</a:t>
            </a:r>
          </a:p>
          <a:p>
            <a:r>
              <a:rPr lang="es-ES_tradnl" noProof="0" dirty="0"/>
              <a:t>Respuestas:</a:t>
            </a:r>
          </a:p>
          <a:p>
            <a:pPr lvl="1"/>
            <a:r>
              <a:rPr lang="es-ES_tradnl" noProof="0" dirty="0"/>
              <a:t>Escenario 1: Menor separada/o </a:t>
            </a:r>
          </a:p>
          <a:p>
            <a:pPr lvl="1"/>
            <a:r>
              <a:rPr lang="es-ES_tradnl" noProof="0" dirty="0"/>
              <a:t>Escenario 2: Menor separada/o </a:t>
            </a:r>
          </a:p>
          <a:p>
            <a:pPr lvl="1"/>
            <a:r>
              <a:rPr lang="es-ES_tradnl" noProof="0" dirty="0"/>
              <a:t>Escenario 3: Menor no acompañada/o</a:t>
            </a:r>
          </a:p>
          <a:p>
            <a:pPr lvl="1"/>
            <a:r>
              <a:rPr lang="es-ES_tradnl" noProof="0" dirty="0"/>
              <a:t>Escenario 4: Menor separada/o, que vive con su hermana mayor y/o adulta</a:t>
            </a:r>
          </a:p>
          <a:p>
            <a:pPr lvl="1"/>
            <a:r>
              <a:rPr lang="es-ES_tradnl" noProof="0" dirty="0"/>
              <a:t>Escenario 5: Menores no acompañadas/os, atendidos por una familia de acogida </a:t>
            </a:r>
          </a:p>
          <a:p>
            <a:pPr lvl="1"/>
            <a:r>
              <a:rPr lang="es-ES_tradnl" noProof="0" dirty="0"/>
              <a:t>Escenario 6: Menor no acompañada/o, ingresado en un orfanato </a:t>
            </a:r>
          </a:p>
        </p:txBody>
      </p:sp>
      <p:sp>
        <p:nvSpPr>
          <p:cNvPr id="4" name="Google Shape;725;p48:notes">
            <a:extLst>
              <a:ext uri="{FF2B5EF4-FFF2-40B4-BE49-F238E27FC236}">
                <a16:creationId xmlns:a16="http://schemas.microsoft.com/office/drawing/2014/main" id="{73FD80BB-F846-6488-D1A0-CA146A858C61}"/>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24</a:t>
            </a:fld>
            <a:endParaRPr lang="en-US" sz="1200" dirty="0">
              <a:latin typeface="+mn-lt"/>
            </a:endParaRPr>
          </a:p>
        </p:txBody>
      </p:sp>
      <p:sp>
        <p:nvSpPr>
          <p:cNvPr id="6" name="Slide Image Placeholder 5">
            <a:extLst>
              <a:ext uri="{FF2B5EF4-FFF2-40B4-BE49-F238E27FC236}">
                <a16:creationId xmlns:a16="http://schemas.microsoft.com/office/drawing/2014/main" id="{4A5BCEC1-0C14-E20E-185C-6F40137C7D82}"/>
              </a:ext>
            </a:extLst>
          </p:cNvPr>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3" name="Google Shape;253;p19: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Presente el contenido de la diapositiva</a:t>
            </a:r>
          </a:p>
          <a:p>
            <a:r>
              <a:rPr lang="es-ES_tradnl" i="1" noProof="0" dirty="0"/>
              <a:t>¿Hay alguna pregunta o duda?</a:t>
            </a:r>
          </a:p>
          <a:p>
            <a:r>
              <a:rPr lang="es-ES_tradnl" noProof="0" dirty="0"/>
              <a:t>Cerrar la sesión</a:t>
            </a:r>
          </a:p>
        </p:txBody>
      </p:sp>
      <p:sp>
        <p:nvSpPr>
          <p:cNvPr id="3" name="Slide Image Placeholder 2">
            <a:extLst>
              <a:ext uri="{FF2B5EF4-FFF2-40B4-BE49-F238E27FC236}">
                <a16:creationId xmlns:a16="http://schemas.microsoft.com/office/drawing/2014/main" id="{FEEB5C98-88F6-D4CC-B9F7-C3D26E9C4E4D}"/>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66729E8-C9CD-9D4F-A4E3-5F98D323CAE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25</a:t>
            </a:fld>
            <a:endParaRPr lang="en-US" sz="1200" dirty="0">
              <a:latin typeface="+mn-l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2" name="Google Shape;262;p20: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Al final de esta sesión, los participantes deberán ser capaces de:</a:t>
            </a:r>
          </a:p>
          <a:p>
            <a:r>
              <a:rPr lang="es-ES_tradnl" noProof="0" dirty="0"/>
              <a:t>Presente el contenido de la diapositiva</a:t>
            </a:r>
          </a:p>
          <a:p>
            <a:r>
              <a:rPr lang="es-ES_tradnl" i="1" noProof="0" dirty="0"/>
              <a:t>¿Por qué es importante comprender las causas y el impacto de la separación? </a:t>
            </a:r>
          </a:p>
          <a:p>
            <a:r>
              <a:rPr lang="es-ES_tradnl" i="1" noProof="0" dirty="0"/>
              <a:t>Nos permite: </a:t>
            </a:r>
          </a:p>
          <a:p>
            <a:pPr lvl="1"/>
            <a:r>
              <a:rPr lang="es-ES_tradnl" i="1" noProof="0" dirty="0"/>
              <a:t>evaluar los problemas a los que se enfrenta el/la menor y sus necesidades </a:t>
            </a:r>
          </a:p>
          <a:p>
            <a:pPr lvl="1"/>
            <a:r>
              <a:rPr lang="es-ES_tradnl" i="1" noProof="0" dirty="0"/>
              <a:t>proporcionar apoyo personalizado al menor, por ejemplo en relación con la búsqueda y reunificación familiar, la atención y la SMAPS</a:t>
            </a:r>
          </a:p>
          <a:p>
            <a:pPr lvl="1"/>
            <a:r>
              <a:rPr lang="es-ES_tradnl" i="1" noProof="0" dirty="0"/>
              <a:t>para evitar nuevas separaciones, incluidas las secundarias </a:t>
            </a:r>
          </a:p>
          <a:p>
            <a:endParaRPr lang="es-ES_tradnl" noProof="0" dirty="0"/>
          </a:p>
          <a:p>
            <a:endParaRPr lang="es-ES_tradnl" noProof="0" dirty="0"/>
          </a:p>
        </p:txBody>
      </p:sp>
      <p:sp>
        <p:nvSpPr>
          <p:cNvPr id="3" name="Slide Image Placeholder 2">
            <a:extLst>
              <a:ext uri="{FF2B5EF4-FFF2-40B4-BE49-F238E27FC236}">
                <a16:creationId xmlns:a16="http://schemas.microsoft.com/office/drawing/2014/main" id="{ED0671B0-F02F-0861-441C-61E7F6BA5CB6}"/>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95C4EE1C-03E1-1D05-A99E-D006A61AE08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26</a:t>
            </a:fld>
            <a:endParaRPr lang="en-US" sz="1200" dirty="0">
              <a:latin typeface="+mn-l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8" name="Google Shape;278;p21: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La separación familiar puede haberse producido antes de la emergencia o ser consecuencia directa de la misma. A menudo vemos una "mezcla" de ambas en situaciones de emergencia</a:t>
            </a:r>
          </a:p>
          <a:p>
            <a:r>
              <a:rPr lang="es-ES_tradnl" i="1" noProof="0" dirty="0"/>
              <a:t>¿Por qué es importante distinguir entre causas preexistentes de separación familiar y causas derivadas de la crisis?</a:t>
            </a:r>
          </a:p>
          <a:p>
            <a:pPr lvl="1"/>
            <a:r>
              <a:rPr lang="es-ES_tradnl" i="1" noProof="0" dirty="0"/>
              <a:t>Distinguir entre causas preexistentes y causas derivadas de la crisis/emergencia es importante porque abordar estas causas requiere enfoques diferentes: </a:t>
            </a:r>
          </a:p>
          <a:p>
            <a:pPr lvl="2"/>
            <a:r>
              <a:rPr lang="es-ES_tradnl" i="1" noProof="0" dirty="0"/>
              <a:t>a menudo, las causas preexistentes de la separación familiar están relacionadas con cuestiones como la vulnerabilidad socioeconómica y/o las normas sociales y los mecanismos de supervivencia/afrontamiento perjudiciales existentes en las comunidades</a:t>
            </a:r>
          </a:p>
          <a:p>
            <a:pPr lvl="2"/>
            <a:r>
              <a:rPr lang="es-ES_tradnl" i="1" noProof="0" dirty="0"/>
              <a:t>al mismo tiempo, es probable que estos problemas se agraven como consecuencia de las crisis humanitarias </a:t>
            </a:r>
          </a:p>
          <a:p>
            <a:pPr lvl="2"/>
            <a:r>
              <a:rPr lang="es-ES_tradnl" i="1" noProof="0" dirty="0"/>
              <a:t>también vemos que estos problemas se dan en situaciones de emergencia crónica y/o en contextos de desplazamiento prolongado</a:t>
            </a:r>
          </a:p>
          <a:p>
            <a:pPr lvl="2"/>
            <a:r>
              <a:rPr lang="es-ES_tradnl" i="1" noProof="0" dirty="0"/>
              <a:t>las separaciones familiares relacionadas con estas causas estructurales profundamente arraigadas necesitan una estrategia a largo plazo </a:t>
            </a:r>
          </a:p>
          <a:p>
            <a:pPr lvl="1"/>
            <a:r>
              <a:rPr lang="es-ES_tradnl" i="1" noProof="0" dirty="0"/>
              <a:t>Las separaciones causadas directamente por la emergencia (por ejemplo, la separación durante el vuelo por un conflicto o una catástrofe) requieren una respuesta inmediata (aunque su resolución pueda llevar mucho tiempo) </a:t>
            </a:r>
          </a:p>
        </p:txBody>
      </p:sp>
      <p:sp>
        <p:nvSpPr>
          <p:cNvPr id="3" name="Slide Image Placeholder 2">
            <a:extLst>
              <a:ext uri="{FF2B5EF4-FFF2-40B4-BE49-F238E27FC236}">
                <a16:creationId xmlns:a16="http://schemas.microsoft.com/office/drawing/2014/main" id="{9F453B25-572C-9D74-BBF5-7C83FD08284D}"/>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2DA183EE-3F85-DD4A-BD4C-05B0F6BE718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27</a:t>
            </a:fld>
            <a:endParaRPr lang="en-US" sz="1200" dirty="0">
              <a:latin typeface="+mn-l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2" name="Google Shape;302;p22: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DEBATE GENERAL</a:t>
            </a:r>
          </a:p>
          <a:p>
            <a:r>
              <a:rPr lang="es-ES_tradnl" i="1" noProof="0" dirty="0"/>
              <a:t>En primer lugar, examinaremos algunas de las causas preexistentes de la separación familiar</a:t>
            </a:r>
          </a:p>
          <a:p>
            <a:r>
              <a:rPr lang="es-ES_tradnl" i="1" noProof="0" dirty="0"/>
              <a:t>¿Qué ejemplos podemos dar de algunas causas preexistentes de separación familiar? </a:t>
            </a:r>
          </a:p>
          <a:p>
            <a:pPr lvl="1"/>
            <a:r>
              <a:rPr lang="es-ES_tradnl" noProof="0" dirty="0"/>
              <a:t>Escribir ejemplos en el rotafolio</a:t>
            </a:r>
          </a:p>
          <a:p>
            <a:pPr lvl="1"/>
            <a:r>
              <a:rPr lang="es-ES_tradnl" i="1" noProof="0" dirty="0"/>
              <a:t>Estas cuestiones suelen ser complejas y requieren un cambio estructural y una respuesta estratégica a largo plazo: </a:t>
            </a:r>
          </a:p>
          <a:p>
            <a:pPr lvl="2"/>
            <a:r>
              <a:rPr lang="es-ES_tradnl" i="1" noProof="0" dirty="0"/>
              <a:t>algunas de las causas y/o factores que conducen a la separación pueden abarcar más de un nivel del modelo ecológico social, como las/os menores enviados por su familia a trabajar debido a la falta de oportunidades de subsistencia y/o redes de seguridad en su comunidad o sociedad, o podría estar relacionado con normas socioculturales</a:t>
            </a:r>
          </a:p>
          <a:p>
            <a:pPr lvl="2"/>
            <a:r>
              <a:rPr lang="es-ES_tradnl" i="1" noProof="0" dirty="0"/>
              <a:t>las causas y los factores que conducen a la separación también suelen estar interrelacionados, como la pobreza, la marginación y/o las normas socioculturales </a:t>
            </a:r>
          </a:p>
          <a:p>
            <a:pPr lvl="2"/>
            <a:r>
              <a:rPr lang="es-ES_tradnl" i="1" noProof="0" dirty="0"/>
              <a:t>las causas de la separación pueden ser diferentes para niños y niñas</a:t>
            </a:r>
          </a:p>
          <a:p>
            <a:pPr lvl="2"/>
            <a:r>
              <a:rPr lang="es-ES_tradnl" i="1" noProof="0" dirty="0"/>
              <a:t>podemos suponer que muchos de estos factores se agravarán en situaciones de crisis/emergencia, dado que los retos socioeconómicos aumentan y los mecanismos normales de protección se interrumpen</a:t>
            </a:r>
          </a:p>
          <a:p>
            <a:r>
              <a:rPr lang="es-ES_tradnl" i="1" noProof="0" dirty="0"/>
              <a:t>¿Conocemos ejemplos de causas de separación familiar que sean "nuevas" y que sean consecuencia directa de la crisis? </a:t>
            </a:r>
          </a:p>
          <a:p>
            <a:pPr lvl="1"/>
            <a:r>
              <a:rPr lang="es-ES_tradnl" i="0" noProof="0" dirty="0"/>
              <a:t>Escribir los ejemplos en el rotafolio</a:t>
            </a:r>
          </a:p>
          <a:p>
            <a:r>
              <a:rPr lang="es-ES_tradnl" b="0" noProof="0" dirty="0"/>
              <a:t>Los participantes deben llenar </a:t>
            </a:r>
            <a:r>
              <a:rPr lang="es-ES_tradnl" b="1" noProof="0" dirty="0"/>
              <a:t>la página 10 del Cuaderno de ejercicios: Causas e impacto de la separación familiar</a:t>
            </a:r>
            <a:endParaRPr lang="es-ES_tradnl" i="1" noProof="0" dirty="0"/>
          </a:p>
          <a:p>
            <a:pPr marL="0" lvl="0" indent="0">
              <a:buNone/>
            </a:pPr>
            <a:endParaRPr lang="es-ES_tradnl" i="1" noProof="0" dirty="0"/>
          </a:p>
          <a:p>
            <a:pPr marL="0" lvl="0" indent="0">
              <a:buNone/>
            </a:pPr>
            <a:r>
              <a:rPr lang="es-ES_tradnl" b="1" noProof="0" dirty="0"/>
              <a:t>CONTINÚA EN LA SIGUIENTE DIAPOSITIVA</a:t>
            </a:r>
            <a:r>
              <a:rPr lang="es-ES_tradnl" b="1" i="0" noProof="0" dirty="0"/>
              <a:t> </a:t>
            </a:r>
            <a:r>
              <a:rPr lang="es-ES_tradnl" b="1" i="0" noProof="0" dirty="0">
                <a:sym typeface="Wingdings" panose="05000000000000000000" pitchFamily="2" charset="2"/>
              </a:rPr>
              <a:t></a:t>
            </a:r>
            <a:endParaRPr lang="es-ES_tradnl" b="1" i="0" noProof="0" dirty="0"/>
          </a:p>
        </p:txBody>
      </p:sp>
      <p:sp>
        <p:nvSpPr>
          <p:cNvPr id="3" name="Slide Image Placeholder 2">
            <a:extLst>
              <a:ext uri="{FF2B5EF4-FFF2-40B4-BE49-F238E27FC236}">
                <a16:creationId xmlns:a16="http://schemas.microsoft.com/office/drawing/2014/main" id="{501EBABB-D21F-6CC4-C9CE-54FD0FCCD008}"/>
              </a:ext>
            </a:extLst>
          </p:cNvPr>
          <p:cNvSpPr>
            <a:spLocks noGrp="1" noRot="1" noChangeAspect="1"/>
          </p:cNvSpPr>
          <p:nvPr>
            <p:ph type="sldImg"/>
          </p:nvPr>
        </p:nvSpPr>
        <p:spPr/>
      </p:sp>
      <p:sp>
        <p:nvSpPr>
          <p:cNvPr id="5" name="Google Shape;725;p48:notes">
            <a:extLst>
              <a:ext uri="{FF2B5EF4-FFF2-40B4-BE49-F238E27FC236}">
                <a16:creationId xmlns:a16="http://schemas.microsoft.com/office/drawing/2014/main" id="{97458AC8-CB8A-0894-FB8F-D34E503EB01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28</a:t>
            </a:fld>
            <a:endParaRPr lang="en-US" sz="1200" dirty="0">
              <a:latin typeface="+mn-l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1" name="Google Shape;221;p17:notes"/>
          <p:cNvSpPr txBox="1">
            <a:spLocks noGrp="1"/>
          </p:cNvSpPr>
          <p:nvPr>
            <p:ph type="body" idx="1"/>
          </p:nvPr>
        </p:nvSpPr>
        <p:spPr>
          <a:xfrm>
            <a:off x="479425" y="460375"/>
            <a:ext cx="6140450" cy="9211335"/>
          </a:xfrm>
          <a:prstGeom prst="rect">
            <a:avLst/>
          </a:prstGeom>
        </p:spPr>
        <p:txBody>
          <a:bodyPr/>
          <a:lstStyle/>
          <a:p>
            <a:pPr marL="0" indent="0">
              <a:buNone/>
            </a:pPr>
            <a:r>
              <a:rPr lang="es-ES_tradnl" b="1" noProof="0" dirty="0"/>
              <a:t>EXPLICAR:</a:t>
            </a:r>
          </a:p>
          <a:p>
            <a:r>
              <a:rPr lang="es-ES_tradnl" i="1" noProof="0" dirty="0"/>
              <a:t>Las causas preexistentes de la separación, los factores que dan lugar a la separación y lo que puede ocurrir durante una emergencia no siempre está claro: </a:t>
            </a:r>
          </a:p>
          <a:p>
            <a:pPr lvl="1"/>
            <a:r>
              <a:rPr lang="es-ES_tradnl" i="1" noProof="0" dirty="0"/>
              <a:t>a menudo suele ser una mezcla de todos los anteriores</a:t>
            </a:r>
          </a:p>
          <a:p>
            <a:pPr lvl="1"/>
            <a:r>
              <a:rPr lang="es-ES_tradnl" i="1" noProof="0" dirty="0"/>
              <a:t>las causas preexistentes de separación pueden agravarse durante una emergencia</a:t>
            </a:r>
          </a:p>
          <a:p>
            <a:pPr lvl="1"/>
            <a:r>
              <a:rPr lang="es-ES_tradnl" i="1" noProof="0" dirty="0"/>
              <a:t>no siempre es fácil distinguirlas con claridad</a:t>
            </a:r>
          </a:p>
          <a:p>
            <a:r>
              <a:rPr lang="es-ES_tradnl" i="1" noProof="0" dirty="0"/>
              <a:t>Los tipos de separaciones que se producen durante una emergencia suelen requerir una respuesta inmediata, como la búsqueda y reunificación familiar </a:t>
            </a:r>
          </a:p>
          <a:p>
            <a:r>
              <a:rPr lang="es-ES_tradnl" i="1" noProof="0" dirty="0"/>
              <a:t>Podemos distinguir entre separaciones "accidentales" o "involuntarias" y separaciones "deliberadas" o "voluntarias“:</a:t>
            </a:r>
          </a:p>
          <a:p>
            <a:pPr lvl="1"/>
            <a:r>
              <a:rPr lang="es-ES_tradnl" i="1" noProof="0" dirty="0"/>
              <a:t>esto incluye que las/os menores sean entregados a otras personas para su cuidado o enviados a trabajar </a:t>
            </a:r>
          </a:p>
          <a:p>
            <a:pPr lvl="1"/>
            <a:r>
              <a:rPr lang="es-ES_tradnl" i="1" noProof="0" dirty="0"/>
              <a:t>es importante señalar que las separaciones "deliberadas" suelen estar motivadas por circunstancias difíciles, como la seguridad o la vulnerabilidad socioeconómica</a:t>
            </a:r>
          </a:p>
          <a:p>
            <a:pPr lvl="1"/>
            <a:r>
              <a:rPr lang="es-ES_tradnl" i="1" noProof="0" dirty="0"/>
              <a:t>por lo tanto, no son realmente deliberadas, sino un mecanismo de afrontamiento, una "no elección" </a:t>
            </a:r>
          </a:p>
          <a:p>
            <a:pPr lvl="1"/>
            <a:r>
              <a:rPr lang="es-ES_tradnl" i="1" noProof="0" dirty="0"/>
              <a:t>la búsqueda y localización de las familias y la reunificación suelen ser más difíciles y suelen requerir una respuesta a más largo plazo para abordar las causas profundas </a:t>
            </a:r>
          </a:p>
        </p:txBody>
      </p:sp>
      <p:sp>
        <p:nvSpPr>
          <p:cNvPr id="2" name="Google Shape;725;p48:notes">
            <a:extLst>
              <a:ext uri="{FF2B5EF4-FFF2-40B4-BE49-F238E27FC236}">
                <a16:creationId xmlns:a16="http://schemas.microsoft.com/office/drawing/2014/main" id="{7AA6BC2E-40E5-7E28-EEE3-71DAF2D6491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29</a:t>
            </a:fld>
            <a:endParaRPr lang="en-US" sz="1200" dirty="0">
              <a:latin typeface="+mn-lt"/>
            </a:endParaRPr>
          </a:p>
        </p:txBody>
      </p:sp>
    </p:spTree>
    <p:extLst>
      <p:ext uri="{BB962C8B-B14F-4D97-AF65-F5344CB8AC3E}">
        <p14:creationId xmlns:p14="http://schemas.microsoft.com/office/powerpoint/2010/main" val="278707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a:buNone/>
            </a:pPr>
            <a:r>
              <a:rPr lang="es-ES_tradnl" b="1" noProof="0" dirty="0"/>
              <a:t>VISIÓN GENERAL </a:t>
            </a:r>
          </a:p>
          <a:p>
            <a:r>
              <a:rPr lang="es-ES_tradnl" b="1" noProof="0" dirty="0"/>
              <a:t>Destinatarios: </a:t>
            </a:r>
            <a:r>
              <a:rPr lang="es-ES_tradnl" noProof="0" dirty="0"/>
              <a:t>asistentes sociales, supervisores de asistentes sociales, servicios de protección de la infancia, personal gubernamental</a:t>
            </a:r>
          </a:p>
          <a:p>
            <a:r>
              <a:rPr lang="es-ES_tradnl" b="1" noProof="0" dirty="0"/>
              <a:t>Formación previa: </a:t>
            </a:r>
            <a:endParaRPr lang="es-ES_tradnl" noProof="0" dirty="0"/>
          </a:p>
          <a:p>
            <a:pPr lvl="1"/>
            <a:r>
              <a:rPr lang="es-ES_tradnl" noProof="0" dirty="0"/>
              <a:t>la formación en Gestión de Casos de Nivel 1 es un prerrequisito para los participantes de esta formación en Gestión de Casos de Protección Infantil (CPCM) para UASC</a:t>
            </a:r>
          </a:p>
          <a:p>
            <a:pPr lvl="1"/>
            <a:r>
              <a:rPr lang="es-ES_tradnl" noProof="0" dirty="0"/>
              <a:t>la información contenida en estos módulos es complementaria a la formación de Nivel 1 de CPCM y está diseñada para complementar los conocimientos y habilidades de los asistentes sociales en gestión de casos de UASC, con referencia específica a la Búsqueda y Reunificación Familiar (BRF) y al Cuidado Alternativo </a:t>
            </a:r>
          </a:p>
          <a:p>
            <a:r>
              <a:rPr lang="es-ES_tradnl" b="1" noProof="0" dirty="0"/>
              <a:t>Objetivo de la formación: </a:t>
            </a:r>
            <a:r>
              <a:rPr lang="es-ES_tradnl" b="0" noProof="0" dirty="0"/>
              <a:t>a</a:t>
            </a:r>
            <a:r>
              <a:rPr lang="es-ES_tradnl" noProof="0" dirty="0"/>
              <a:t>l final de esta formación, los/as asistentes sociales encargados de la gestión de casos de protección infantil tendrán las habilidades y conocimientos necesarios para prevenir y abordar los problemas de protección infantil relacionados con la separación familiar </a:t>
            </a:r>
          </a:p>
          <a:p>
            <a:r>
              <a:rPr lang="es-ES_tradnl" b="1" noProof="0" dirty="0"/>
              <a:t>Objetivo del módulo: </a:t>
            </a:r>
            <a:r>
              <a:rPr lang="es-ES_tradnl" b="0" noProof="0" dirty="0"/>
              <a:t>m</a:t>
            </a:r>
            <a:r>
              <a:rPr lang="es-ES_tradnl" noProof="0" dirty="0"/>
              <a:t>ejorar la comprensión de los participantes sobre las causas y el impacto de la separación familiar; el marco social, cultural y legal, y el contexto para dar respuesta a las/os menores separados y no acompañados (UASC)</a:t>
            </a:r>
          </a:p>
          <a:p>
            <a:r>
              <a:rPr lang="es-ES_tradnl" b="1" noProof="0" dirty="0"/>
              <a:t>Objetivos de aprendizaje del módulo</a:t>
            </a:r>
            <a:br>
              <a:rPr lang="es-ES_tradnl" b="1" noProof="0" dirty="0"/>
            </a:br>
            <a:r>
              <a:rPr lang="es-ES_tradnl" b="0" noProof="0" dirty="0"/>
              <a:t>A</a:t>
            </a:r>
            <a:r>
              <a:rPr lang="es-ES_tradnl" noProof="0" dirty="0"/>
              <a:t>l final de estas sesiones, los participantes serán capaces de:</a:t>
            </a:r>
          </a:p>
          <a:p>
            <a:pPr lvl="1"/>
            <a:r>
              <a:rPr lang="es-ES_tradnl" noProof="0" dirty="0"/>
              <a:t>comparar y contrastar las definiciones de UASC</a:t>
            </a:r>
          </a:p>
          <a:p>
            <a:pPr lvl="1"/>
            <a:r>
              <a:rPr lang="es-ES_tradnl" noProof="0" dirty="0"/>
              <a:t>analizar cómo puede afectar a las/os menores la separación familiar y explicar las medidas para prevenirla</a:t>
            </a:r>
          </a:p>
          <a:p>
            <a:pPr lvl="1"/>
            <a:r>
              <a:rPr lang="es-ES_tradnl" noProof="0" dirty="0"/>
              <a:t>describir las normas y prácticas jurídicas, culturales y contextuales relacionadas al trabajo con los UASC</a:t>
            </a:r>
          </a:p>
          <a:p>
            <a:r>
              <a:rPr lang="es-ES_tradnl" b="1" noProof="0" dirty="0"/>
              <a:t>Sesiones:</a:t>
            </a:r>
          </a:p>
          <a:p>
            <a:pPr lvl="1"/>
            <a:r>
              <a:rPr lang="es-ES_tradnl" noProof="0" dirty="0"/>
              <a:t>bienvenida, presentaciones y prueba previa a la formación (40 minutos)</a:t>
            </a:r>
          </a:p>
          <a:p>
            <a:pPr lvl="1"/>
            <a:r>
              <a:rPr lang="es-ES_tradnl" noProof="0" dirty="0"/>
              <a:t>introducción y definiciones de los UASC</a:t>
            </a:r>
          </a:p>
          <a:p>
            <a:pPr lvl="1"/>
            <a:r>
              <a:rPr lang="es-ES_tradnl" noProof="0" dirty="0"/>
              <a:t>causas e impacto de la separación familiar</a:t>
            </a:r>
          </a:p>
          <a:p>
            <a:pPr lvl="1"/>
            <a:r>
              <a:rPr lang="es-ES_tradnl" noProof="0" dirty="0"/>
              <a:t>comprender las normas y prácticas relativas a los UASC </a:t>
            </a:r>
          </a:p>
          <a:p>
            <a:pPr lvl="1"/>
            <a:r>
              <a:rPr lang="es-ES_tradnl" noProof="0" dirty="0"/>
              <a:t>comprender las políticas y prácticas relativas a la programación y coordinación de UASC</a:t>
            </a:r>
          </a:p>
          <a:p>
            <a:pPr marL="560388" lvl="1" indent="-285750"/>
            <a:r>
              <a:rPr lang="es-ES_tradnl" noProof="0" dirty="0"/>
              <a:t>recapitulación y cierre del módulo</a:t>
            </a:r>
          </a:p>
          <a:p>
            <a:r>
              <a:rPr lang="es-ES_tradnl" b="1" noProof="0" dirty="0"/>
              <a:t>Duración: </a:t>
            </a:r>
            <a:r>
              <a:rPr lang="es-ES_tradnl" noProof="0" dirty="0"/>
              <a:t>POR DETERMINAR </a:t>
            </a:r>
          </a:p>
          <a:p>
            <a:r>
              <a:rPr lang="es-ES_tradnl" b="1" noProof="0" dirty="0"/>
              <a:t>Normas mínimas de protección de la infancia:</a:t>
            </a:r>
          </a:p>
          <a:p>
            <a:pPr lvl="1"/>
            <a:r>
              <a:rPr lang="es-ES_tradnl" noProof="0" dirty="0"/>
              <a:t>Norma 19: Cuidados alternativos</a:t>
            </a:r>
          </a:p>
          <a:p>
            <a:pPr lvl="1"/>
            <a:r>
              <a:rPr lang="es-ES_tradnl" noProof="0" dirty="0"/>
              <a:t>Norma 13: Menores no acompañados y separados de su familia</a:t>
            </a:r>
          </a:p>
          <a:p>
            <a:pPr lvl="1"/>
            <a:r>
              <a:rPr lang="es-ES_tradnl" noProof="0" dirty="0"/>
              <a:t>Norma 16: Fortalecimiento de los entornos familiares y asistenciales</a:t>
            </a:r>
          </a:p>
          <a:p>
            <a:pPr lvl="1"/>
            <a:r>
              <a:rPr lang="es-ES_tradnl" noProof="0" dirty="0"/>
              <a:t>Norma 18: Gestión de casos</a:t>
            </a:r>
          </a:p>
        </p:txBody>
      </p:sp>
      <p:sp>
        <p:nvSpPr>
          <p:cNvPr id="8" name="Google Shape;725;p48:notes">
            <a:extLst>
              <a:ext uri="{FF2B5EF4-FFF2-40B4-BE49-F238E27FC236}">
                <a16:creationId xmlns:a16="http://schemas.microsoft.com/office/drawing/2014/main" id="{1F464BDE-B4D0-7CB0-D8A3-9916B58C01B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a:t>
            </a:fld>
            <a:endParaRPr lang="en-US" sz="1200" dirty="0">
              <a:latin typeface="+mn-lt"/>
            </a:endParaRPr>
          </a:p>
        </p:txBody>
      </p:sp>
    </p:spTree>
    <p:extLst>
      <p:ext uri="{BB962C8B-B14F-4D97-AF65-F5344CB8AC3E}">
        <p14:creationId xmlns:p14="http://schemas.microsoft.com/office/powerpoint/2010/main" val="2244068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8" name="Google Shape;388;p26: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La experiencia demuestra que, en situaciones de emergencia,:</a:t>
            </a:r>
          </a:p>
          <a:p>
            <a:pPr lvl="1"/>
            <a:r>
              <a:rPr lang="es-ES_tradnl" i="1" noProof="0" dirty="0"/>
              <a:t>las/os menores que están separados de sus familias o de sus cuidadores anteriores pueden estar más expuestos a ciertas amenazas que otros menores </a:t>
            </a:r>
          </a:p>
          <a:p>
            <a:pPr lvl="1"/>
            <a:r>
              <a:rPr lang="es-ES_tradnl" i="1" noProof="0" dirty="0"/>
              <a:t>las/os niños muy pequeños y otros con necesidades especiales dependen especialmente de adultos o niños o niñas mayores para sobrevivir</a:t>
            </a:r>
          </a:p>
          <a:p>
            <a:r>
              <a:rPr lang="es-ES_tradnl" i="1" noProof="0" dirty="0"/>
              <a:t>Aunque la separación puede tener un efecto devastador, cada menor es único: </a:t>
            </a:r>
          </a:p>
          <a:p>
            <a:pPr lvl="1"/>
            <a:r>
              <a:rPr lang="es-ES_tradnl" i="1" noProof="0" dirty="0"/>
              <a:t>incluso entre los UASC habrá una gama de factores de riesgo y de protección (consultar los Fundamentos para la gestión de casos de protección de la infancia</a:t>
            </a:r>
          </a:p>
          <a:p>
            <a:pPr lvl="1"/>
            <a:r>
              <a:rPr lang="es-ES_tradnl" i="1" noProof="0" dirty="0"/>
              <a:t>también es importante tener en cuenta los diferentes riesgos a los que se enfrentan </a:t>
            </a:r>
            <a:r>
              <a:rPr lang="es-ES_tradnl" i="1" noProof="0" dirty="0">
                <a:highlight>
                  <a:srgbClr val="FFFF00"/>
                </a:highlight>
              </a:rPr>
              <a:t>los niños y las niñas</a:t>
            </a:r>
          </a:p>
          <a:p>
            <a:r>
              <a:rPr lang="es-ES_tradnl" i="1" noProof="0" dirty="0"/>
              <a:t>Los/as asistentes sociales tienen un rol fundamental en la prevención de la separación familiar, sobre todo en el caso de las separaciones "deliberadas“:</a:t>
            </a:r>
          </a:p>
          <a:p>
            <a:pPr lvl="1"/>
            <a:r>
              <a:rPr lang="es-ES_tradnl" i="1" noProof="0" dirty="0"/>
              <a:t>cuando los/as asistentes sociales identifican familias y menores en riesgo de ruptura familiar y separación, incluida la separación secundaria, deben tomar medidas y planear intervenciones específicas para prevenir la separación familiar en todas las fases del ciclo de gestión de casos </a:t>
            </a:r>
          </a:p>
          <a:p>
            <a:pPr marL="174625" marR="0" lvl="0" indent="-174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_tradnl" b="0" noProof="0" dirty="0"/>
              <a:t>Los/as participantes pueden tomar notas en la </a:t>
            </a:r>
            <a:r>
              <a:rPr lang="es-ES_tradnl" b="1" noProof="0" dirty="0"/>
              <a:t>página 11 del Cuaderno de ejercicios: El impacto y los riesgos de la separación</a:t>
            </a:r>
          </a:p>
        </p:txBody>
      </p:sp>
      <p:sp>
        <p:nvSpPr>
          <p:cNvPr id="3" name="Slide Image Placeholder 2">
            <a:extLst>
              <a:ext uri="{FF2B5EF4-FFF2-40B4-BE49-F238E27FC236}">
                <a16:creationId xmlns:a16="http://schemas.microsoft.com/office/drawing/2014/main" id="{2CF947A0-F377-CD78-DB58-2BF9387DD907}"/>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38F2E6E-2A4A-F134-69CA-2E8971F504D3}"/>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30</a:t>
            </a:fld>
            <a:endParaRPr lang="en-US" sz="1200" dirty="0">
              <a:latin typeface="+mn-l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6" name="Google Shape;356;p24: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DEBATE GENERAL</a:t>
            </a:r>
          </a:p>
          <a:p>
            <a:r>
              <a:rPr lang="es-ES_tradnl" i="1" noProof="0" dirty="0"/>
              <a:t>¿Alguien puede dar un ejemplo o explicar qué es "separación secundaria”?</a:t>
            </a:r>
          </a:p>
          <a:p>
            <a:r>
              <a:rPr lang="es-ES_tradnl" i="1" noProof="0" dirty="0"/>
              <a:t>La separación secundaria se refiere a una segunda separación de un UASC después de haber sido ubicado en un centro de acogida; por ejemplo, cierre del centro de acogida por falta de recursos económicos</a:t>
            </a:r>
          </a:p>
          <a:p>
            <a:r>
              <a:rPr lang="es-ES_tradnl" i="1" noProof="0" dirty="0"/>
              <a:t>Una separación secundaria o una nueva ruptura de los acuerdos de acogida puede ser devastadora tanto para el/la menor como para los cuidadores y puede dejar a las/os menores aún más expuestos y vulnerables que antes </a:t>
            </a:r>
          </a:p>
          <a:p>
            <a:r>
              <a:rPr lang="es-ES_tradnl" i="1" noProof="0" dirty="0"/>
              <a:t>Esto puede ocurrir tanto en situaciones de índole humanitaria como en situaciones preexistentes no urgentes:</a:t>
            </a:r>
          </a:p>
          <a:p>
            <a:pPr lvl="1"/>
            <a:r>
              <a:rPr lang="es-ES_tradnl" i="1" noProof="0" dirty="0"/>
              <a:t>sin embargo, el riesgo de que se produzca puede agravarse durante las crisis humanitarias </a:t>
            </a:r>
          </a:p>
          <a:p>
            <a:pPr marL="449263" marR="0" lvl="1" indent="-174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_tradnl" i="1" noProof="0" dirty="0"/>
              <a:t>por ejemplo, porque durante una emergencia a una familia le puede resultar más difícil ocuparse del cuidado de otro menor más</a:t>
            </a:r>
          </a:p>
          <a:p>
            <a:r>
              <a:rPr lang="es-ES_tradnl" i="1" noProof="0" dirty="0"/>
              <a:t>En el módulo 2 analizaremos más en detalle las medidas que los/as asistentes sociales pueden tomar para evitar la separación familiar, incluidas las separaciones secundarias</a:t>
            </a:r>
          </a:p>
        </p:txBody>
      </p:sp>
      <p:sp>
        <p:nvSpPr>
          <p:cNvPr id="3" name="Slide Image Placeholder 2">
            <a:extLst>
              <a:ext uri="{FF2B5EF4-FFF2-40B4-BE49-F238E27FC236}">
                <a16:creationId xmlns:a16="http://schemas.microsoft.com/office/drawing/2014/main" id="{4F764D47-44DA-8B65-F5CF-CF1B4833297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18FE4F5B-2B1B-E478-6AC1-7387F35AFB16}"/>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31</a:t>
            </a:fld>
            <a:endParaRPr lang="en-US" sz="1200" dirty="0">
              <a:latin typeface="+mn-l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4" name="Google Shape;725;p48:notes">
            <a:extLst>
              <a:ext uri="{FF2B5EF4-FFF2-40B4-BE49-F238E27FC236}">
                <a16:creationId xmlns:a16="http://schemas.microsoft.com/office/drawing/2014/main" id="{9375A4F1-0725-5E70-22A7-0ECE7533C2D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32</a:t>
            </a:fld>
            <a:endParaRPr lang="en-US" sz="1200" dirty="0">
              <a:latin typeface="+mn-lt"/>
            </a:endParaRPr>
          </a:p>
        </p:txBody>
      </p:sp>
      <p:sp>
        <p:nvSpPr>
          <p:cNvPr id="5" name="Slide Image Placeholder 4">
            <a:extLst>
              <a:ext uri="{FF2B5EF4-FFF2-40B4-BE49-F238E27FC236}">
                <a16:creationId xmlns:a16="http://schemas.microsoft.com/office/drawing/2014/main" id="{18093EA3-4DD9-30F4-A6C4-D8151F4CBB2B}"/>
              </a:ext>
            </a:extLst>
          </p:cNvPr>
          <p:cNvSpPr>
            <a:spLocks noGrp="1" noRot="1" noChangeAspect="1"/>
          </p:cNvSpPr>
          <p:nvPr>
            <p:ph type="sldImg"/>
          </p:nvPr>
        </p:nvSpPr>
        <p:spPr/>
      </p:sp>
      <p:sp>
        <p:nvSpPr>
          <p:cNvPr id="6" name="Notes Placeholder 5">
            <a:extLst>
              <a:ext uri="{FF2B5EF4-FFF2-40B4-BE49-F238E27FC236}">
                <a16:creationId xmlns:a16="http://schemas.microsoft.com/office/drawing/2014/main" id="{F2876BFB-8CDB-BF97-5B80-23EECB229C4F}"/>
              </a:ext>
            </a:extLst>
          </p:cNvPr>
          <p:cNvSpPr>
            <a:spLocks noGrp="1"/>
          </p:cNvSpPr>
          <p:nvPr>
            <p:ph type="body" idx="1"/>
          </p:nvPr>
        </p:nvSpPr>
        <p:spPr/>
        <p:txBody>
          <a:bodyPr/>
          <a:lstStyle/>
          <a:p>
            <a:pPr marL="0" indent="0">
              <a:buNone/>
            </a:pPr>
            <a:r>
              <a:rPr lang="es-ES_tradnl" b="1" noProof="0" dirty="0"/>
              <a:t>ACTIVIDAD EN GRUPO</a:t>
            </a:r>
          </a:p>
          <a:p>
            <a:r>
              <a:rPr lang="es-ES_tradnl" i="1" noProof="0" dirty="0"/>
              <a:t>En este ejercicio utilizaremos casos hipotéticos para comprender las causas de la separación </a:t>
            </a:r>
          </a:p>
          <a:p>
            <a:r>
              <a:rPr lang="es-ES_tradnl" noProof="0" dirty="0"/>
              <a:t>Guiar a los participantes a la </a:t>
            </a:r>
            <a:r>
              <a:rPr lang="es-ES_tradnl" b="1" noProof="0" dirty="0"/>
              <a:t>página 12 del Cuaderno de ejercicios: Causas de la separación</a:t>
            </a:r>
          </a:p>
          <a:p>
            <a:r>
              <a:rPr lang="es-ES_tradnl" noProof="0" dirty="0"/>
              <a:t>Asignar a cada grupo dos escenarios:</a:t>
            </a:r>
          </a:p>
          <a:p>
            <a:pPr lvl="1"/>
            <a:r>
              <a:rPr lang="es-ES_tradnl" noProof="0" dirty="0"/>
              <a:t>si es necesario, puede asignar los mismos escenarios a varios grupos</a:t>
            </a:r>
          </a:p>
          <a:p>
            <a:pPr lvl="1"/>
            <a:r>
              <a:rPr lang="es-ES_tradnl" noProof="0" dirty="0"/>
              <a:t>utilizar los casos prácticos previamente vistos en el módulo</a:t>
            </a:r>
          </a:p>
          <a:p>
            <a:r>
              <a:rPr lang="es-ES_tradnl" i="1" noProof="0" dirty="0"/>
              <a:t>En su grupo, identificar:</a:t>
            </a:r>
          </a:p>
          <a:p>
            <a:pPr lvl="1"/>
            <a:r>
              <a:rPr lang="es-ES_tradnl" i="1" noProof="0" dirty="0"/>
              <a:t>si la causa de la separación es accidental o deliberada</a:t>
            </a:r>
          </a:p>
          <a:p>
            <a:pPr lvl="1"/>
            <a:r>
              <a:rPr lang="es-ES_tradnl" i="1" noProof="0" dirty="0"/>
              <a:t>si la causa de la separación se debe a causas preexistentes o si es resultado directo de la crisis </a:t>
            </a:r>
          </a:p>
          <a:p>
            <a:pPr lvl="1"/>
            <a:r>
              <a:rPr lang="es-ES_tradnl" i="1" noProof="0" dirty="0"/>
              <a:t>el posible impacto de la separación en la/el menor</a:t>
            </a:r>
          </a:p>
          <a:p>
            <a:pPr marL="0" indent="0">
              <a:buNone/>
            </a:pPr>
            <a:endParaRPr lang="es-ES_tradnl" b="1" noProof="0" dirty="0"/>
          </a:p>
          <a:p>
            <a:pPr marL="0" indent="0">
              <a:buNone/>
            </a:pPr>
            <a:r>
              <a:rPr lang="es-ES_tradnl" b="1" noProof="0" dirty="0"/>
              <a:t>DEBATE GENERAL</a:t>
            </a:r>
          </a:p>
          <a:p>
            <a:r>
              <a:rPr lang="es-ES_tradnl" noProof="0" dirty="0"/>
              <a:t>Leer las situaciones en voz alta y discutir las respuestas</a:t>
            </a:r>
          </a:p>
          <a:p>
            <a:r>
              <a:rPr lang="es-ES_tradnl" noProof="0" dirty="0"/>
              <a:t>Intentar cubrir todos los escenarios </a:t>
            </a:r>
          </a:p>
          <a:p>
            <a:r>
              <a:rPr lang="es-ES_tradnl" noProof="0" dirty="0"/>
              <a:t>Complementarlo con las respuestas de las siguientes páginas</a:t>
            </a:r>
          </a:p>
          <a:p>
            <a:pPr marL="0" indent="0">
              <a:buNone/>
            </a:pPr>
            <a:r>
              <a:rPr lang="es-ES_tradnl" noProof="0" dirty="0"/>
              <a:t>______________________________________________________________________________</a:t>
            </a:r>
          </a:p>
          <a:p>
            <a:pPr marL="0" indent="0">
              <a:buNone/>
            </a:pPr>
            <a:endParaRPr lang="es-ES_tradnl" noProof="0" dirty="0"/>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s-ES_tradnl" b="1" noProof="0" dirty="0"/>
              <a:t>CONTINÚA EN LA SIGUIENTE DIAPOSITIVA </a:t>
            </a:r>
            <a:r>
              <a:rPr lang="es-ES_tradnl" b="1" noProof="0" dirty="0">
                <a:sym typeface="Wingdings" panose="05000000000000000000" pitchFamily="2" charset="2"/>
              </a:rPr>
              <a:t></a:t>
            </a:r>
            <a:endParaRPr lang="es-ES_tradnl" b="1" noProof="0" dirty="0"/>
          </a:p>
          <a:p>
            <a:endParaRPr lang="es-ES_tradnl" noProof="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marL="0" indent="0">
              <a:buNone/>
            </a:pPr>
            <a:r>
              <a:rPr lang="es-ES_tradnl" b="1" noProof="0" dirty="0"/>
              <a:t>RESPUESTAS</a:t>
            </a:r>
          </a:p>
          <a:p>
            <a:pPr marL="0" indent="0">
              <a:buNone/>
            </a:pPr>
            <a:r>
              <a:rPr lang="es-ES_tradnl" b="1" noProof="0" dirty="0"/>
              <a:t>Escenario 1</a:t>
            </a:r>
          </a:p>
          <a:p>
            <a:r>
              <a:rPr lang="es-ES_tradnl" b="1" noProof="0" dirty="0"/>
              <a:t>Causas preexistentes </a:t>
            </a:r>
          </a:p>
          <a:p>
            <a:pPr lvl="1"/>
            <a:r>
              <a:rPr lang="es-ES_tradnl" noProof="0" dirty="0"/>
              <a:t>Lo más probable: zona socioeconómica marginada, lo que da lugar a mecanismos de supervivencia negativos/perjudiciales; por ejemplo, prevalencia del trabajo infantil y/o envío de menores a otros lugares para trabajar y generar ingresos familiares </a:t>
            </a:r>
          </a:p>
          <a:p>
            <a:pPr lvl="1"/>
            <a:r>
              <a:rPr lang="es-ES_tradnl" noProof="0" dirty="0"/>
              <a:t>Esta situación empeoró probablemente como consecuencia del conflicto </a:t>
            </a:r>
          </a:p>
          <a:p>
            <a:pPr lvl="1"/>
            <a:r>
              <a:rPr lang="es-ES_tradnl" noProof="0" dirty="0"/>
              <a:t>Esta separación familiar ha sido "voluntaria“; los padres del menor decidieron enviarlo a trabajar, porque creen que puede ayudar a la familia a sobrevivir y así obtener unos ingresos familiares más estables </a:t>
            </a:r>
          </a:p>
          <a:p>
            <a:r>
              <a:rPr lang="es-ES_tradnl" b="1" noProof="0" dirty="0"/>
              <a:t>Posible impacto </a:t>
            </a:r>
          </a:p>
          <a:p>
            <a:pPr lvl="1"/>
            <a:r>
              <a:rPr lang="es-ES_tradnl" noProof="0" dirty="0"/>
              <a:t>Angustia psicosocial debida a la separación, a la violencia en el país de origen y/o a la situación de desplazamiento y a la presión para producir dinero</a:t>
            </a:r>
          </a:p>
          <a:p>
            <a:pPr lvl="1"/>
            <a:r>
              <a:rPr lang="es-ES_tradnl" noProof="0" dirty="0"/>
              <a:t>Falta de atención y contacto con los cuidadores principales y/o hermanos/as</a:t>
            </a:r>
          </a:p>
          <a:p>
            <a:pPr lvl="1"/>
            <a:r>
              <a:rPr lang="es-ES_tradnl" noProof="0" dirty="0"/>
              <a:t>Riesgos de separación prolongada o permanente</a:t>
            </a:r>
          </a:p>
          <a:p>
            <a:pPr lvl="1"/>
            <a:r>
              <a:rPr lang="es-ES_tradnl" noProof="0" dirty="0"/>
              <a:t>Riesgos de abuso, violencia y explotación por parte del patrón/jefe y/o el tío y su familia</a:t>
            </a:r>
          </a:p>
          <a:p>
            <a:pPr lvl="1"/>
            <a:r>
              <a:rPr lang="es-ES_tradnl" noProof="0" dirty="0"/>
              <a:t>Falta de acceso a la educación y a otros servicios esenciales</a:t>
            </a:r>
          </a:p>
          <a:p>
            <a:pPr marL="0" indent="0">
              <a:buNone/>
            </a:pPr>
            <a:endParaRPr lang="es-ES_tradnl" noProof="0" dirty="0"/>
          </a:p>
          <a:p>
            <a:pPr marL="0" indent="0">
              <a:buNone/>
            </a:pPr>
            <a:r>
              <a:rPr lang="es-ES_tradnl" b="1" noProof="0" dirty="0"/>
              <a:t>Escenario 2</a:t>
            </a:r>
          </a:p>
          <a:p>
            <a:r>
              <a:rPr lang="es-ES_tradnl" b="1" noProof="0" dirty="0"/>
              <a:t>Causas preexistentes </a:t>
            </a:r>
          </a:p>
          <a:p>
            <a:pPr lvl="1"/>
            <a:r>
              <a:rPr lang="es-ES_tradnl" noProof="0" dirty="0"/>
              <a:t>Normas sociales, tradicionales y/o religiosas que conducen a la separación de los padres y al "traspaso" de los hijos/as a los abuelos u otros miembros de la familia, tras el divorcio y/o el nuevo matrimonio </a:t>
            </a:r>
          </a:p>
          <a:p>
            <a:r>
              <a:rPr lang="es-ES_tradnl" b="1" noProof="0" dirty="0"/>
              <a:t>Causas como consecuencia de la crisis </a:t>
            </a:r>
          </a:p>
          <a:p>
            <a:pPr lvl="1"/>
            <a:r>
              <a:rPr lang="es-ES_tradnl" noProof="0" dirty="0"/>
              <a:t>Desplazamiento y/o huida del país de origen al país de asilo </a:t>
            </a:r>
          </a:p>
          <a:p>
            <a:pPr lvl="1"/>
            <a:r>
              <a:rPr lang="es-ES_tradnl" noProof="0" dirty="0"/>
              <a:t>Esta separación familiar ha sido "voluntaria“, porque la madre decidió permanecer en el país de origen y volver a casarse, ya que puede ser difícil sobrevivir como "madre soltera"</a:t>
            </a:r>
          </a:p>
          <a:p>
            <a:r>
              <a:rPr lang="es-ES_tradnl" b="1" noProof="0" dirty="0"/>
              <a:t>Posible impacto</a:t>
            </a:r>
          </a:p>
          <a:p>
            <a:pPr lvl="1"/>
            <a:r>
              <a:rPr lang="es-ES_tradnl" noProof="0" dirty="0"/>
              <a:t>Malestar psicosocial debido a la separación</a:t>
            </a:r>
          </a:p>
          <a:p>
            <a:pPr lvl="1"/>
            <a:r>
              <a:rPr lang="es-ES_tradnl" noProof="0" dirty="0"/>
              <a:t>Violencia en el país de origen y/o situación de desplazamiento y/o padre supuestamente asesinado</a:t>
            </a:r>
          </a:p>
          <a:p>
            <a:pPr lvl="1"/>
            <a:r>
              <a:rPr lang="es-ES_tradnl" noProof="0" dirty="0"/>
              <a:t>Falta de contacto con la familia y/o la madre de y con otros familiares</a:t>
            </a:r>
          </a:p>
          <a:p>
            <a:pPr lvl="1"/>
            <a:r>
              <a:rPr lang="es-ES_tradnl" noProof="0" dirty="0"/>
              <a:t>Separación prolongada o permanente de los padres</a:t>
            </a:r>
          </a:p>
          <a:p>
            <a:pPr lvl="1"/>
            <a:r>
              <a:rPr lang="es-ES_tradnl" noProof="0" dirty="0"/>
              <a:t>Falta de redes de apoyo comunitarias</a:t>
            </a:r>
          </a:p>
          <a:p>
            <a:endParaRPr lang="es-ES_tradnl" noProof="0" dirty="0"/>
          </a:p>
          <a:p>
            <a:pPr marL="0" indent="0">
              <a:buNone/>
            </a:pPr>
            <a:r>
              <a:rPr lang="es-ES_tradnl" b="1" noProof="0" dirty="0"/>
              <a:t>Escenario 3</a:t>
            </a:r>
          </a:p>
          <a:p>
            <a:r>
              <a:rPr lang="es-ES_tradnl" b="1" noProof="0" dirty="0"/>
              <a:t>Causas preexistentes </a:t>
            </a:r>
          </a:p>
          <a:p>
            <a:pPr lvl="1"/>
            <a:r>
              <a:rPr lang="es-ES_tradnl" noProof="0" dirty="0"/>
              <a:t>Marginación socioeconómica</a:t>
            </a:r>
          </a:p>
          <a:p>
            <a:r>
              <a:rPr lang="es-ES_tradnl" b="1" noProof="0" dirty="0"/>
              <a:t>Causa de la crisis</a:t>
            </a:r>
          </a:p>
          <a:p>
            <a:pPr lvl="1"/>
            <a:r>
              <a:rPr lang="es-ES_tradnl" noProof="0" dirty="0"/>
              <a:t>Los abuelos de la niña, sus cuidadores principales, perdieron su trabajo e ingresos como consecuencia de la propagación de una enfermedad infecciosa en el país</a:t>
            </a:r>
          </a:p>
          <a:p>
            <a:pPr lvl="1"/>
            <a:r>
              <a:rPr lang="es-ES_tradnl" noProof="0" dirty="0"/>
              <a:t>Esta separación familiar ha sido "voluntaria" </a:t>
            </a:r>
          </a:p>
          <a:p>
            <a:r>
              <a:rPr lang="es-ES_tradnl" b="1" noProof="0" dirty="0"/>
              <a:t>Posible impacto </a:t>
            </a:r>
          </a:p>
          <a:p>
            <a:pPr lvl="1"/>
            <a:r>
              <a:rPr lang="es-ES_tradnl" noProof="0" dirty="0"/>
              <a:t>Malestar psicosocial debido a la separación</a:t>
            </a:r>
          </a:p>
          <a:p>
            <a:pPr lvl="1"/>
            <a:r>
              <a:rPr lang="es-ES_tradnl" noProof="0" dirty="0"/>
              <a:t>Situación de huida y desplazamiento y presión para encontrar trabajo y ganar dinero</a:t>
            </a:r>
          </a:p>
          <a:p>
            <a:pPr lvl="1"/>
            <a:r>
              <a:rPr lang="es-ES_tradnl" noProof="0" dirty="0"/>
              <a:t>Falta de cuidados y protección</a:t>
            </a:r>
          </a:p>
          <a:p>
            <a:pPr lvl="1"/>
            <a:r>
              <a:rPr lang="es-ES_tradnl" noProof="0" dirty="0"/>
              <a:t>Riesgo de separación prolongada o permanente de los padres</a:t>
            </a:r>
          </a:p>
          <a:p>
            <a:pPr lvl="1"/>
            <a:r>
              <a:rPr lang="es-ES_tradnl" noProof="0" dirty="0"/>
              <a:t>Riesgo de abusos, abandono, violencia y explotación, incluida la violencia de género</a:t>
            </a:r>
          </a:p>
          <a:p>
            <a:pPr marL="0" indent="0">
              <a:buNone/>
            </a:pPr>
            <a:endParaRPr lang="es-ES_tradnl" noProof="0" dirty="0"/>
          </a:p>
          <a:p>
            <a:pPr marL="0" indent="0">
              <a:buNone/>
            </a:pPr>
            <a:r>
              <a:rPr lang="es-ES_tradnl" b="1" noProof="0" dirty="0"/>
              <a:t>CONTINÚA EN LA SIGUIENTE DIAPOSITIVA </a:t>
            </a:r>
            <a:r>
              <a:rPr lang="es-ES_tradnl" b="1" noProof="0" dirty="0">
                <a:sym typeface="Wingdings" panose="05000000000000000000" pitchFamily="2" charset="2"/>
              </a:rPr>
              <a:t></a:t>
            </a:r>
            <a:endParaRPr lang="es-ES_tradnl" b="1" noProof="0" dirty="0"/>
          </a:p>
          <a:p>
            <a:endParaRPr lang="es-ES_tradnl" noProof="0" dirty="0"/>
          </a:p>
        </p:txBody>
      </p:sp>
      <p:sp>
        <p:nvSpPr>
          <p:cNvPr id="4" name="Google Shape;725;p48:notes">
            <a:extLst>
              <a:ext uri="{FF2B5EF4-FFF2-40B4-BE49-F238E27FC236}">
                <a16:creationId xmlns:a16="http://schemas.microsoft.com/office/drawing/2014/main" id="{9375A4F1-0725-5E70-22A7-0ECE7533C2D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33</a:t>
            </a:fld>
            <a:endParaRPr lang="en-US" sz="1200" dirty="0">
              <a:latin typeface="+mn-lt"/>
            </a:endParaRPr>
          </a:p>
        </p:txBody>
      </p:sp>
    </p:spTree>
    <p:extLst>
      <p:ext uri="{BB962C8B-B14F-4D97-AF65-F5344CB8AC3E}">
        <p14:creationId xmlns:p14="http://schemas.microsoft.com/office/powerpoint/2010/main" val="1622339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marL="0" indent="0">
              <a:buNone/>
            </a:pPr>
            <a:r>
              <a:rPr lang="es-ES_tradnl" b="1" noProof="0" dirty="0"/>
              <a:t>Escenario 4</a:t>
            </a:r>
          </a:p>
          <a:p>
            <a:r>
              <a:rPr lang="es-ES_tradnl" b="1" noProof="0" dirty="0"/>
              <a:t>Causa como consecuencia de la crisis </a:t>
            </a:r>
          </a:p>
          <a:p>
            <a:pPr lvl="1"/>
            <a:r>
              <a:rPr lang="es-ES_tradnl" noProof="0" dirty="0"/>
              <a:t>Separación accidental por violencia y desplazamiento</a:t>
            </a:r>
          </a:p>
          <a:p>
            <a:pPr lvl="1"/>
            <a:r>
              <a:rPr lang="es-ES_tradnl" noProof="0" dirty="0"/>
              <a:t>Esta separación familiar ha sido accidental</a:t>
            </a:r>
          </a:p>
          <a:p>
            <a:r>
              <a:rPr lang="es-ES_tradnl" b="1" noProof="0" dirty="0"/>
              <a:t>Posible impacto</a:t>
            </a:r>
          </a:p>
          <a:p>
            <a:pPr lvl="1"/>
            <a:r>
              <a:rPr lang="es-ES_tradnl" noProof="0" dirty="0"/>
              <a:t>Malestar psicosocial debido a la separación</a:t>
            </a:r>
          </a:p>
          <a:p>
            <a:pPr lvl="1"/>
            <a:r>
              <a:rPr lang="es-ES_tradnl" noProof="0" dirty="0"/>
              <a:t>Situación de huida y desplazamiento</a:t>
            </a:r>
          </a:p>
          <a:p>
            <a:pPr lvl="1"/>
            <a:r>
              <a:rPr lang="es-ES_tradnl" noProof="0" dirty="0"/>
              <a:t>Falta de cuidados y de un entorno familiar</a:t>
            </a:r>
          </a:p>
          <a:p>
            <a:pPr lvl="1"/>
            <a:r>
              <a:rPr lang="es-ES_tradnl" noProof="0" dirty="0"/>
              <a:t>Causa angustia a la hermana mayor tener que asumir la responsabilidad exclusiva del cuidado de su hermano menor, mientras su marido sigue desaparecido y sus padres se encuentran en el país de origen</a:t>
            </a:r>
          </a:p>
          <a:p>
            <a:pPr lvl="1"/>
            <a:r>
              <a:rPr lang="es-ES_tradnl" noProof="0" dirty="0"/>
              <a:t>Riesgo de separación prolongada o permanente de los padres</a:t>
            </a:r>
          </a:p>
          <a:p>
            <a:pPr lvl="1"/>
            <a:r>
              <a:rPr lang="es-ES_tradnl" noProof="0" dirty="0"/>
              <a:t>Riesgo de falta de acceso a la educación y/o a servicios básicos esenciales</a:t>
            </a:r>
          </a:p>
          <a:p>
            <a:endParaRPr lang="es-ES_tradnl" noProof="0" dirty="0"/>
          </a:p>
          <a:p>
            <a:pPr marL="0" indent="0">
              <a:buNone/>
            </a:pPr>
            <a:r>
              <a:rPr lang="es-ES_tradnl" b="1" noProof="0" dirty="0"/>
              <a:t>Escenario 5 </a:t>
            </a:r>
          </a:p>
          <a:p>
            <a:r>
              <a:rPr lang="es-ES_tradnl" b="1" noProof="0" dirty="0"/>
              <a:t>Causas preexistentes </a:t>
            </a:r>
          </a:p>
          <a:p>
            <a:pPr lvl="1"/>
            <a:r>
              <a:rPr lang="es-ES_tradnl" noProof="0" dirty="0"/>
              <a:t>Vulnerabilidad socioeconómica y normas o tradiciones culturales/sociales que conducen a la separación de los padres</a:t>
            </a:r>
          </a:p>
          <a:p>
            <a:pPr lvl="1"/>
            <a:r>
              <a:rPr lang="es-ES_tradnl" noProof="0" dirty="0"/>
              <a:t>“Entrega” de menores a una institución para "liberarse de la carga" basándose en la creencia de que las/os menores están mejor en un orfanato, ya que pueden recibir educación y otras ayudas </a:t>
            </a:r>
          </a:p>
          <a:p>
            <a:r>
              <a:rPr lang="es-ES_tradnl" b="1" noProof="0" dirty="0"/>
              <a:t>Causas como consecuencia de la crisis </a:t>
            </a:r>
          </a:p>
          <a:p>
            <a:pPr lvl="1"/>
            <a:r>
              <a:rPr lang="es-ES_tradnl" noProof="0" dirty="0"/>
              <a:t>Desplazamientos por inseguridad </a:t>
            </a:r>
          </a:p>
          <a:p>
            <a:pPr lvl="1"/>
            <a:r>
              <a:rPr lang="es-ES_tradnl" noProof="0" dirty="0"/>
              <a:t>Al principio, la separación fue "voluntaria" ya que los padres ingresaron a los niños en una institución. Después, los menores tuvieron que huir de la institución, debido al conflicto en la zona</a:t>
            </a:r>
          </a:p>
          <a:p>
            <a:r>
              <a:rPr lang="es-ES_tradnl" b="1" noProof="0" dirty="0"/>
              <a:t>Posible impacto</a:t>
            </a:r>
          </a:p>
          <a:p>
            <a:pPr lvl="1"/>
            <a:r>
              <a:rPr lang="es-ES_tradnl" noProof="0" dirty="0"/>
              <a:t>Malestar psicosocial debido a la separación</a:t>
            </a:r>
          </a:p>
          <a:p>
            <a:pPr lvl="1"/>
            <a:r>
              <a:rPr lang="es-ES_tradnl" noProof="0" dirty="0"/>
              <a:t>Situación de huida y desplazamiento </a:t>
            </a:r>
          </a:p>
          <a:p>
            <a:pPr lvl="1"/>
            <a:r>
              <a:rPr lang="es-ES_tradnl" noProof="0" dirty="0"/>
              <a:t>Riesgo de desatención y ausencia de un entorno familiar. Falta de seguridad y protección </a:t>
            </a:r>
          </a:p>
          <a:p>
            <a:pPr lvl="1"/>
            <a:r>
              <a:rPr lang="es-ES_tradnl" noProof="0" dirty="0"/>
              <a:t>Actualmente, los menores están al cuidado de una familia de acogida espontánea, que conocían antes de la separación</a:t>
            </a:r>
          </a:p>
          <a:p>
            <a:pPr lvl="1"/>
            <a:r>
              <a:rPr lang="es-ES_tradnl" noProof="0" dirty="0"/>
              <a:t>Riesgo de separación prolongada o permanente de los padres</a:t>
            </a:r>
          </a:p>
          <a:p>
            <a:pPr lvl="1"/>
            <a:r>
              <a:rPr lang="es-ES_tradnl" noProof="0" dirty="0"/>
              <a:t>Riesgo de falta de acceso a la educación y/o a servicios básicos esenciales. Falta de redes comunitarias de apoyo</a:t>
            </a:r>
          </a:p>
          <a:p>
            <a:pPr marL="274638" lvl="1" indent="0">
              <a:buNone/>
            </a:pPr>
            <a:endParaRPr lang="es-ES_tradnl" noProof="0" dirty="0"/>
          </a:p>
          <a:p>
            <a:pPr marL="0" indent="0">
              <a:buNone/>
            </a:pPr>
            <a:r>
              <a:rPr lang="es-ES_tradnl" b="1" noProof="0" dirty="0"/>
              <a:t>CONTINÚA EN LA SIGUIENTE DIAPOSITIVA</a:t>
            </a:r>
            <a:r>
              <a:rPr lang="es-ES_tradnl" b="1" i="0" noProof="0" dirty="0"/>
              <a:t> </a:t>
            </a:r>
            <a:r>
              <a:rPr lang="es-ES_tradnl" b="1" noProof="0" dirty="0"/>
              <a:t> </a:t>
            </a:r>
            <a:r>
              <a:rPr lang="es-ES_tradnl" b="1" noProof="0" dirty="0">
                <a:sym typeface="Wingdings" panose="05000000000000000000" pitchFamily="2" charset="2"/>
              </a:rPr>
              <a:t></a:t>
            </a:r>
            <a:endParaRPr lang="es-ES_tradnl" b="1" noProof="0" dirty="0"/>
          </a:p>
        </p:txBody>
      </p:sp>
      <p:sp>
        <p:nvSpPr>
          <p:cNvPr id="4" name="Google Shape;725;p48:notes">
            <a:extLst>
              <a:ext uri="{FF2B5EF4-FFF2-40B4-BE49-F238E27FC236}">
                <a16:creationId xmlns:a16="http://schemas.microsoft.com/office/drawing/2014/main" id="{2C39AFBE-FA2B-880D-9829-EA1F3B68954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34</a:t>
            </a:fld>
            <a:endParaRPr lang="en-US" sz="1200" dirty="0">
              <a:latin typeface="+mn-lt"/>
            </a:endParaRPr>
          </a:p>
        </p:txBody>
      </p:sp>
    </p:spTree>
    <p:extLst>
      <p:ext uri="{BB962C8B-B14F-4D97-AF65-F5344CB8AC3E}">
        <p14:creationId xmlns:p14="http://schemas.microsoft.com/office/powerpoint/2010/main" val="2470538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marL="0" indent="0">
              <a:buNone/>
            </a:pPr>
            <a:r>
              <a:rPr lang="es-ES_tradnl" b="1" noProof="0" dirty="0"/>
              <a:t>Escenario 6</a:t>
            </a:r>
          </a:p>
          <a:p>
            <a:r>
              <a:rPr lang="es-ES_tradnl" b="1" noProof="0" dirty="0"/>
              <a:t>Posibles causas preexistentes</a:t>
            </a:r>
          </a:p>
          <a:p>
            <a:pPr lvl="1"/>
            <a:r>
              <a:rPr lang="es-ES_tradnl" noProof="0" dirty="0"/>
              <a:t>Vulnerabilidad socioeconómica y normas o tradiciones culturales/sociales que conducen a la separación de los padres</a:t>
            </a:r>
          </a:p>
          <a:p>
            <a:pPr lvl="1"/>
            <a:r>
              <a:rPr lang="es-ES_tradnl" noProof="0" dirty="0"/>
              <a:t>"Entrega" de niños a una institución para "liberarse de la carga“ basándose en la creencia de que las/os menores están mejor en un orfanato, ya que pueden recibir educación y otras ayudas</a:t>
            </a:r>
          </a:p>
          <a:p>
            <a:r>
              <a:rPr lang="es-ES_tradnl" b="1" noProof="0" dirty="0"/>
              <a:t>Causas como consecuencia de la crisis</a:t>
            </a:r>
          </a:p>
          <a:p>
            <a:pPr lvl="1"/>
            <a:r>
              <a:rPr lang="es-ES_tradnl" noProof="0" dirty="0"/>
              <a:t>El padre de Rose murió debido al brote de una enfermedad infecciosa y su madre perdió su trabajo e ingresos debido a la pandemia y sintió que ya no podía cuidarla</a:t>
            </a:r>
          </a:p>
          <a:p>
            <a:pPr lvl="1"/>
            <a:r>
              <a:rPr lang="es-ES_tradnl" noProof="0" dirty="0"/>
              <a:t>La separación fue "voluntaria", ya que su madre la ingresó en una institución al considerar que ya no podía cuidarla</a:t>
            </a:r>
          </a:p>
          <a:p>
            <a:r>
              <a:rPr lang="es-ES_tradnl" b="1" noProof="0" dirty="0"/>
              <a:t>Posible impacto </a:t>
            </a:r>
          </a:p>
          <a:p>
            <a:pPr lvl="1"/>
            <a:r>
              <a:rPr lang="es-ES_tradnl" noProof="0" dirty="0"/>
              <a:t>Malestar psicosocial debido a la separación</a:t>
            </a:r>
          </a:p>
          <a:p>
            <a:pPr lvl="1"/>
            <a:r>
              <a:rPr lang="es-ES_tradnl" noProof="0" dirty="0"/>
              <a:t>Situación de huida y desplazamiento</a:t>
            </a:r>
          </a:p>
          <a:p>
            <a:pPr lvl="1"/>
            <a:r>
              <a:rPr lang="es-ES_tradnl" noProof="0" dirty="0"/>
              <a:t>Riesgo de falta de cuidados y de un entorno familiar</a:t>
            </a:r>
          </a:p>
          <a:p>
            <a:pPr lvl="1"/>
            <a:r>
              <a:rPr lang="es-ES_tradnl" noProof="0" dirty="0"/>
              <a:t>Actualmente Rose está en un orfanato muy lejos de la zona donde vive su madre</a:t>
            </a:r>
          </a:p>
          <a:p>
            <a:pPr lvl="1"/>
            <a:r>
              <a:rPr lang="es-ES_tradnl" noProof="0" dirty="0"/>
              <a:t> Riesgo de separación prolongada o permanente de su madre y otros miembros de la familia</a:t>
            </a:r>
          </a:p>
          <a:p>
            <a:pPr lvl="1"/>
            <a:r>
              <a:rPr lang="es-ES_tradnl" noProof="0" dirty="0"/>
              <a:t> Riesgo de maltrato, abandono, violencia y explotación en el orfanato</a:t>
            </a:r>
          </a:p>
          <a:p>
            <a:pPr marL="0" indent="0">
              <a:buNone/>
            </a:pPr>
            <a:endParaRPr lang="es-ES_tradnl" noProof="0" dirty="0"/>
          </a:p>
        </p:txBody>
      </p:sp>
      <p:sp>
        <p:nvSpPr>
          <p:cNvPr id="4" name="Google Shape;725;p48:notes">
            <a:extLst>
              <a:ext uri="{FF2B5EF4-FFF2-40B4-BE49-F238E27FC236}">
                <a16:creationId xmlns:a16="http://schemas.microsoft.com/office/drawing/2014/main" id="{4DFEC36D-942A-DC05-7B80-98EB3A755BA3}"/>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35</a:t>
            </a:fld>
            <a:endParaRPr lang="en-US" sz="1200" dirty="0">
              <a:latin typeface="+mn-lt"/>
            </a:endParaRPr>
          </a:p>
        </p:txBody>
      </p:sp>
    </p:spTree>
    <p:extLst>
      <p:ext uri="{BB962C8B-B14F-4D97-AF65-F5344CB8AC3E}">
        <p14:creationId xmlns:p14="http://schemas.microsoft.com/office/powerpoint/2010/main" val="446802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6" name="Google Shape;556;p38: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ADAPTAR AL CONTEXTO</a:t>
            </a:r>
          </a:p>
          <a:p>
            <a:r>
              <a:rPr lang="es-ES_tradnl" noProof="0" dirty="0"/>
              <a:t>Adaptar estas notas al contexto antes de la formación:</a:t>
            </a:r>
          </a:p>
          <a:p>
            <a:pPr lvl="1"/>
            <a:r>
              <a:rPr lang="es-ES_tradnl" noProof="0" dirty="0"/>
              <a:t>eliminar las referencias a las directrices de ACNUR para la determinación del interés superior en contextos de personas no refugiadas, ya que podrían generar confusión</a:t>
            </a:r>
          </a:p>
          <a:p>
            <a:pPr lvl="1"/>
            <a:r>
              <a:rPr lang="es-ES_tradnl" noProof="0" dirty="0"/>
              <a:t>asegurarse de que las respuestas a la pregunta sobre el rol del asistente social queden muy claras</a:t>
            </a:r>
          </a:p>
          <a:p>
            <a:pPr marL="0" indent="0">
              <a:buNone/>
            </a:pPr>
            <a:r>
              <a:rPr lang="es-ES_tradnl" noProof="0" dirty="0"/>
              <a:t>______________________________________________________________________________</a:t>
            </a:r>
          </a:p>
          <a:p>
            <a:pPr marL="0" indent="0">
              <a:buNone/>
            </a:pPr>
            <a:endParaRPr lang="es-ES_tradnl" noProof="0" dirty="0"/>
          </a:p>
          <a:p>
            <a:pPr marL="0" indent="0">
              <a:buNone/>
            </a:pPr>
            <a:r>
              <a:rPr lang="es-ES_tradnl" b="1" noProof="0" dirty="0"/>
              <a:t>DEBATE EN GRUPO (10 minutos)</a:t>
            </a:r>
          </a:p>
          <a:p>
            <a:r>
              <a:rPr lang="es-ES_tradnl" noProof="0" dirty="0"/>
              <a:t>Dividir a los participantes en tres grupos</a:t>
            </a:r>
          </a:p>
          <a:p>
            <a:pPr lvl="1"/>
            <a:r>
              <a:rPr lang="es-ES_tradnl" noProof="0" dirty="0"/>
              <a:t>Grupo 1 para debatir la pregunta 1</a:t>
            </a:r>
          </a:p>
          <a:p>
            <a:pPr lvl="1"/>
            <a:r>
              <a:rPr lang="es-ES_tradnl" noProof="0" dirty="0"/>
              <a:t>Grupo 2 para debatir la pregunta 2 </a:t>
            </a:r>
          </a:p>
          <a:p>
            <a:pPr lvl="1"/>
            <a:r>
              <a:rPr lang="es-ES_tradnl" noProof="0" dirty="0"/>
              <a:t>Grupo 3 para debatir la pregunta 3 </a:t>
            </a:r>
          </a:p>
          <a:p>
            <a:pPr lvl="1"/>
            <a:r>
              <a:rPr lang="es-ES_tradnl" noProof="0" dirty="0"/>
              <a:t>En el caso de grupos de formación numerosos, es posible que se necesiten seis grupos, a razón de dos grupos por pregunta</a:t>
            </a:r>
          </a:p>
          <a:p>
            <a:r>
              <a:rPr lang="es-ES_tradnl" noProof="0" dirty="0"/>
              <a:t> Dar tiempo a cada grupo para debatir la pregunta y anotar los puntos clave</a:t>
            </a:r>
          </a:p>
          <a:p>
            <a:endParaRPr lang="es-ES_tradnl" noProof="0" dirty="0"/>
          </a:p>
          <a:p>
            <a:pPr marL="0" indent="0">
              <a:buNone/>
            </a:pPr>
            <a:r>
              <a:rPr lang="es-ES_tradnl" b="1" noProof="0" dirty="0"/>
              <a:t>DEBATE GENERAL (15 minutos)</a:t>
            </a:r>
          </a:p>
          <a:p>
            <a:r>
              <a:rPr lang="es-ES_tradnl" noProof="0" dirty="0"/>
              <a:t>Pedir a los grupos que compartan sus principales puntos de debate y pedir a otros grupos que los complementen</a:t>
            </a:r>
          </a:p>
          <a:p>
            <a:r>
              <a:rPr lang="es-ES_tradnl" noProof="0" dirty="0"/>
              <a:t>Complementar con los siguientes puntos</a:t>
            </a:r>
          </a:p>
          <a:p>
            <a:pPr lvl="1"/>
            <a:r>
              <a:rPr lang="es-ES_tradnl" noProof="0" dirty="0"/>
              <a:t>En contextos humanitarios, hay acciones que normalmente serían responsabilidad de las organismos públicos. Por ejemplo: </a:t>
            </a:r>
          </a:p>
          <a:p>
            <a:pPr lvl="2"/>
            <a:r>
              <a:rPr lang="es-ES_tradnl" noProof="0" dirty="0"/>
              <a:t>separar a un/a menor de su familia por razones de seguridad</a:t>
            </a:r>
          </a:p>
          <a:p>
            <a:pPr lvl="2"/>
            <a:r>
              <a:rPr lang="es-ES_tradnl" noProof="0" dirty="0"/>
              <a:t>reunificación familiar o </a:t>
            </a:r>
          </a:p>
          <a:p>
            <a:pPr lvl="2"/>
            <a:r>
              <a:rPr lang="es-ES_tradnl" noProof="0" dirty="0"/>
              <a:t>asignación a cuidados alternativos</a:t>
            </a:r>
          </a:p>
          <a:p>
            <a:pPr lvl="1"/>
            <a:r>
              <a:rPr lang="es-ES_tradnl" noProof="0" dirty="0"/>
              <a:t>En la práctica, a veces son los asistentes sociales quienes se encargan de ello</a:t>
            </a:r>
          </a:p>
          <a:p>
            <a:pPr lvl="2"/>
            <a:r>
              <a:rPr lang="es-ES_tradnl" noProof="0" dirty="0"/>
              <a:t>por ejemplo, cuando la capacidad de ejecución de los organismos/autoridades nacionales se ha visto afectada por la emergencia/crisis</a:t>
            </a:r>
          </a:p>
          <a:p>
            <a:pPr marL="0" indent="0">
              <a:buNone/>
            </a:pPr>
            <a:endParaRPr lang="es-ES_tradnl" noProof="0" dirty="0"/>
          </a:p>
          <a:p>
            <a:pPr marL="0" indent="0">
              <a:buNone/>
            </a:pPr>
            <a:r>
              <a:rPr lang="es-ES_tradnl" b="1" noProof="0" dirty="0"/>
              <a:t>CONTINÚA EN LA SIGUIENTE DIAPOSITIVA </a:t>
            </a:r>
            <a:r>
              <a:rPr lang="es-ES_tradnl" b="1" noProof="0" dirty="0">
                <a:sym typeface="Wingdings" panose="05000000000000000000" pitchFamily="2" charset="2"/>
              </a:rPr>
              <a:t></a:t>
            </a:r>
            <a:endParaRPr lang="es-ES_tradnl" b="1" noProof="0" dirty="0"/>
          </a:p>
          <a:p>
            <a:endParaRPr lang="es-ES_tradnl" noProof="0" dirty="0"/>
          </a:p>
        </p:txBody>
      </p:sp>
      <p:sp>
        <p:nvSpPr>
          <p:cNvPr id="3" name="Slide Image Placeholder 2">
            <a:extLst>
              <a:ext uri="{FF2B5EF4-FFF2-40B4-BE49-F238E27FC236}">
                <a16:creationId xmlns:a16="http://schemas.microsoft.com/office/drawing/2014/main" id="{577E6CCB-79A9-A854-7EA2-3D9633910424}"/>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17EA434-0A2A-E53B-DD4C-99D9A23DA27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36</a:t>
            </a:fld>
            <a:endParaRPr lang="en-US" sz="1200" dirty="0">
              <a:latin typeface="+mn-l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6" name="Google Shape;556;p38:notes"/>
          <p:cNvSpPr txBox="1">
            <a:spLocks noGrp="1"/>
          </p:cNvSpPr>
          <p:nvPr>
            <p:ph type="body" idx="1"/>
          </p:nvPr>
        </p:nvSpPr>
        <p:spPr>
          <a:xfrm>
            <a:off x="479425" y="460375"/>
            <a:ext cx="6140450" cy="9211335"/>
          </a:xfrm>
          <a:prstGeom prst="rect">
            <a:avLst/>
          </a:prstGeom>
        </p:spPr>
        <p:txBody>
          <a:bodyPr/>
          <a:lstStyle/>
          <a:p>
            <a:pPr lvl="2"/>
            <a:r>
              <a:rPr lang="es-ES_tradnl" noProof="0" dirty="0"/>
              <a:t>En estos casos, los agentes de protección de la infancia deben:</a:t>
            </a:r>
          </a:p>
          <a:p>
            <a:pPr lvl="3"/>
            <a:r>
              <a:rPr lang="es-ES_tradnl" noProof="0" dirty="0"/>
              <a:t>hacer un análisis de los riesgos como parte del desarrollo del programa, antes de que los asistentes sociales asuman ese tipo de funciones </a:t>
            </a:r>
          </a:p>
          <a:p>
            <a:pPr lvl="3"/>
            <a:r>
              <a:rPr lang="es-ES_tradnl" noProof="0" dirty="0"/>
              <a:t>coordinarse y trabajar conjuntamente con las autoridades competentes</a:t>
            </a:r>
          </a:p>
          <a:p>
            <a:pPr lvl="1"/>
            <a:r>
              <a:rPr lang="es-ES_tradnl" noProof="0" dirty="0"/>
              <a:t>En un sistema nacional de protección de la infancia que funcione correctamente y en el que los servicios sociales estén activos:</a:t>
            </a:r>
          </a:p>
          <a:p>
            <a:pPr lvl="2"/>
            <a:r>
              <a:rPr lang="es-ES_tradnl" noProof="0" dirty="0"/>
              <a:t>es probable que el rol del personal no gubernamental sea más limitado </a:t>
            </a:r>
          </a:p>
          <a:p>
            <a:pPr lvl="2"/>
            <a:r>
              <a:rPr lang="es-ES_tradnl" noProof="0" dirty="0"/>
              <a:t>es fundamental trabajar de forma paralela/en estrecha colaboración con los organismos/autoridades</a:t>
            </a:r>
          </a:p>
          <a:p>
            <a:pPr lvl="1"/>
            <a:r>
              <a:rPr lang="es-ES_tradnl" noProof="0" dirty="0"/>
              <a:t>Acciones como la separación de un/a menor de su familia por su propia seguridad deben llevarse a cabo de conformidad con la ley y con las autoridades competentes o en colaboración con ellas</a:t>
            </a:r>
          </a:p>
          <a:p>
            <a:pPr lvl="1"/>
            <a:r>
              <a:rPr lang="es-ES_tradnl" noProof="0" dirty="0"/>
              <a:t>En algunos entornos de personas refugiadas, la separación de un/a menor de sus padres por razones de seguridad puede ser responsabilidad de la agencia nacional de refugiados:</a:t>
            </a:r>
          </a:p>
          <a:p>
            <a:pPr lvl="2"/>
            <a:r>
              <a:rPr lang="es-ES_tradnl" noProof="0" dirty="0"/>
              <a:t>en el capítulo 4.3 de las Directrices de ACNUR relativas al procedimiento del interés superior se ofrecen orientaciones para estos casos en el contexto de personas refugiadas, cuando los sistemas/marcos nacionales de protección no estén disponibles o no sean adecuados para menores refugiados</a:t>
            </a:r>
          </a:p>
          <a:p>
            <a:endParaRPr lang="es-ES_tradnl" noProof="0" dirty="0"/>
          </a:p>
        </p:txBody>
      </p:sp>
      <p:sp>
        <p:nvSpPr>
          <p:cNvPr id="4" name="Google Shape;725;p48:notes">
            <a:extLst>
              <a:ext uri="{FF2B5EF4-FFF2-40B4-BE49-F238E27FC236}">
                <a16:creationId xmlns:a16="http://schemas.microsoft.com/office/drawing/2014/main" id="{BBCF468B-DCAE-4D15-4EB2-FAC83CE5DD22}"/>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37</a:t>
            </a:fld>
            <a:endParaRPr lang="en-US" sz="1200" dirty="0">
              <a:latin typeface="+mn-lt"/>
            </a:endParaRPr>
          </a:p>
        </p:txBody>
      </p:sp>
    </p:spTree>
    <p:extLst>
      <p:ext uri="{BB962C8B-B14F-4D97-AF65-F5344CB8AC3E}">
        <p14:creationId xmlns:p14="http://schemas.microsoft.com/office/powerpoint/2010/main" val="2866760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7" name="Google Shape;407;p27: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Presente el contenido de la diapositiva</a:t>
            </a:r>
          </a:p>
          <a:p>
            <a:r>
              <a:rPr lang="es-ES_tradnl" i="1" noProof="0" dirty="0"/>
              <a:t>¿Hay alguna pregunta o duda?</a:t>
            </a:r>
          </a:p>
          <a:p>
            <a:r>
              <a:rPr lang="es-ES_tradnl" noProof="0" dirty="0"/>
              <a:t>Cerrar la sesión</a:t>
            </a:r>
          </a:p>
        </p:txBody>
      </p:sp>
      <p:sp>
        <p:nvSpPr>
          <p:cNvPr id="3" name="Slide Image Placeholder 2">
            <a:extLst>
              <a:ext uri="{FF2B5EF4-FFF2-40B4-BE49-F238E27FC236}">
                <a16:creationId xmlns:a16="http://schemas.microsoft.com/office/drawing/2014/main" id="{302EF919-2BC1-FF02-FE02-038D6D0422D4}"/>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9C07FA1F-43CC-C046-B319-985D8517BD79}"/>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38</a:t>
            </a:fld>
            <a:endParaRPr lang="en-US" sz="1200" dirty="0">
              <a:latin typeface="+mn-l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8" name="Google Shape;418;p28: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Para ofrecer una respuesta adecuada y en función del contexto, los/as asistentes sociales deben ser conscientes de: </a:t>
            </a:r>
          </a:p>
          <a:p>
            <a:pPr lvl="1"/>
            <a:r>
              <a:rPr lang="es-ES_tradnl" i="1" noProof="0" dirty="0"/>
              <a:t>el alcance de la separación familiar y sus patrones en el contexto humanitario en el que se encuentran</a:t>
            </a:r>
          </a:p>
          <a:p>
            <a:pPr lvl="1"/>
            <a:r>
              <a:rPr lang="es-ES_tradnl" i="1" noProof="0" dirty="0"/>
              <a:t>las normas socioculturales y religiosas existentes y las prácticas tradicionales relacionadas con las estructuras familiares y las prácticas de cuidado de las/os menores </a:t>
            </a:r>
          </a:p>
          <a:p>
            <a:r>
              <a:rPr lang="es-ES_tradnl" i="1" noProof="0" dirty="0"/>
              <a:t>Al final de esta sesión, los participantes deberán capaces de:</a:t>
            </a:r>
          </a:p>
          <a:p>
            <a:pPr marL="174625" indent="-174625"/>
            <a:r>
              <a:rPr lang="es-ES_tradnl" i="1" noProof="0" dirty="0"/>
              <a:t> </a:t>
            </a:r>
            <a:r>
              <a:rPr lang="es-ES_tradnl" noProof="0" dirty="0"/>
              <a:t>Presente el contenido de la diapositiva</a:t>
            </a:r>
          </a:p>
        </p:txBody>
      </p:sp>
      <p:sp>
        <p:nvSpPr>
          <p:cNvPr id="3" name="Slide Image Placeholder 2">
            <a:extLst>
              <a:ext uri="{FF2B5EF4-FFF2-40B4-BE49-F238E27FC236}">
                <a16:creationId xmlns:a16="http://schemas.microsoft.com/office/drawing/2014/main" id="{66A4F432-C8CC-8E14-DAD5-2A6E0D8889C3}"/>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72620574-8C6C-6CA9-1283-DE74BB2B3D5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39</a:t>
            </a:fld>
            <a:endParaRPr lang="en-US" sz="1200" dirty="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RECURSOS Y REFERENCIAS CLAVE </a:t>
            </a:r>
          </a:p>
          <a:p>
            <a:r>
              <a:rPr lang="en-US" dirty="0"/>
              <a:t>Field Handbook on Unaccompanied and Separated Children, Grupo de Trabajo Interinstitucional sobre Menores No Acompañados y Separados (2017)</a:t>
            </a:r>
          </a:p>
          <a:p>
            <a:r>
              <a:rPr lang="es-ES_tradnl" sz="1200" dirty="0">
                <a:latin typeface="+mn-lt"/>
              </a:rPr>
              <a:t>Directrices del ACNUR relativas al procedimiento del interés superior: evaluación y determinación del interés superior de la niñez y la adolescencia</a:t>
            </a:r>
            <a:r>
              <a:rPr lang="en-US" dirty="0"/>
              <a:t> (2021)</a:t>
            </a:r>
          </a:p>
          <a:p>
            <a:r>
              <a:rPr lang="es-ES_tradnl" sz="1200" dirty="0" err="1">
                <a:latin typeface="+mn-lt"/>
              </a:rPr>
              <a:t>The</a:t>
            </a:r>
            <a:r>
              <a:rPr lang="es-ES_tradnl" sz="1200" dirty="0">
                <a:latin typeface="+mn-lt"/>
              </a:rPr>
              <a:t> </a:t>
            </a:r>
            <a:r>
              <a:rPr lang="es-ES_tradnl" sz="1200" dirty="0" err="1">
                <a:latin typeface="+mn-lt"/>
              </a:rPr>
              <a:t>Lost</a:t>
            </a:r>
            <a:r>
              <a:rPr lang="es-ES_tradnl" sz="1200" dirty="0">
                <a:latin typeface="+mn-lt"/>
              </a:rPr>
              <a:t> </a:t>
            </a:r>
            <a:r>
              <a:rPr lang="es-ES_tradnl" sz="1200" dirty="0" err="1">
                <a:latin typeface="+mn-lt"/>
              </a:rPr>
              <a:t>Ones</a:t>
            </a:r>
            <a:r>
              <a:rPr lang="es-ES_tradnl" sz="1200" dirty="0">
                <a:latin typeface="+mn-lt"/>
              </a:rPr>
              <a:t>: </a:t>
            </a:r>
            <a:r>
              <a:rPr lang="es-ES_tradnl" sz="1200" dirty="0" err="1">
                <a:latin typeface="+mn-lt"/>
              </a:rPr>
              <a:t>Emergency</a:t>
            </a:r>
            <a:r>
              <a:rPr lang="es-ES_tradnl" sz="1200" dirty="0">
                <a:latin typeface="+mn-lt"/>
              </a:rPr>
              <a:t> care and </a:t>
            </a:r>
            <a:r>
              <a:rPr lang="es-ES_tradnl" sz="1200" dirty="0" err="1">
                <a:latin typeface="+mn-lt"/>
              </a:rPr>
              <a:t>family</a:t>
            </a:r>
            <a:r>
              <a:rPr lang="es-ES_tradnl" sz="1200" dirty="0">
                <a:latin typeface="+mn-lt"/>
              </a:rPr>
              <a:t> </a:t>
            </a:r>
            <a:r>
              <a:rPr lang="es-ES_tradnl" sz="1200" dirty="0" err="1">
                <a:latin typeface="+mn-lt"/>
              </a:rPr>
              <a:t>tracing</a:t>
            </a:r>
            <a:r>
              <a:rPr lang="es-ES_tradnl" sz="1200" dirty="0">
                <a:latin typeface="+mn-lt"/>
              </a:rPr>
              <a:t> </a:t>
            </a:r>
            <a:r>
              <a:rPr lang="es-ES_tradnl" sz="1200" dirty="0" err="1">
                <a:latin typeface="+mn-lt"/>
              </a:rPr>
              <a:t>for</a:t>
            </a:r>
            <a:r>
              <a:rPr lang="es-ES_tradnl" sz="1200" dirty="0">
                <a:latin typeface="+mn-lt"/>
              </a:rPr>
              <a:t> </a:t>
            </a:r>
            <a:r>
              <a:rPr lang="es-ES_tradnl" sz="1200" dirty="0" err="1">
                <a:latin typeface="+mn-lt"/>
              </a:rPr>
              <a:t>separated</a:t>
            </a:r>
            <a:r>
              <a:rPr lang="es-ES_tradnl" sz="1200" dirty="0">
                <a:latin typeface="+mn-lt"/>
              </a:rPr>
              <a:t> </a:t>
            </a:r>
            <a:r>
              <a:rPr lang="es-ES_tradnl" sz="1200" dirty="0" err="1">
                <a:latin typeface="+mn-lt"/>
              </a:rPr>
              <a:t>children</a:t>
            </a:r>
            <a:r>
              <a:rPr lang="es-ES_tradnl" sz="1200" dirty="0">
                <a:latin typeface="+mn-lt"/>
              </a:rPr>
              <a:t> </a:t>
            </a:r>
            <a:r>
              <a:rPr lang="es-ES_tradnl" sz="1200" dirty="0" err="1">
                <a:latin typeface="+mn-lt"/>
              </a:rPr>
              <a:t>from</a:t>
            </a:r>
            <a:r>
              <a:rPr lang="es-ES_tradnl" sz="1200" dirty="0">
                <a:latin typeface="+mn-lt"/>
              </a:rPr>
              <a:t> </a:t>
            </a:r>
            <a:r>
              <a:rPr lang="es-ES_tradnl" sz="1200" dirty="0" err="1">
                <a:latin typeface="+mn-lt"/>
              </a:rPr>
              <a:t>birth</a:t>
            </a:r>
            <a:r>
              <a:rPr lang="es-ES_tradnl" sz="1200" dirty="0">
                <a:latin typeface="+mn-lt"/>
              </a:rPr>
              <a:t> </a:t>
            </a:r>
            <a:r>
              <a:rPr lang="es-ES_tradnl" sz="1200" dirty="0" err="1">
                <a:latin typeface="+mn-lt"/>
              </a:rPr>
              <a:t>to</a:t>
            </a:r>
            <a:r>
              <a:rPr lang="es-ES_tradnl" sz="1200" dirty="0">
                <a:latin typeface="+mn-lt"/>
              </a:rPr>
              <a:t> </a:t>
            </a:r>
            <a:r>
              <a:rPr lang="es-ES_tradnl" sz="1200" dirty="0" err="1">
                <a:latin typeface="+mn-lt"/>
              </a:rPr>
              <a:t>five</a:t>
            </a:r>
            <a:r>
              <a:rPr lang="es-ES_tradnl" sz="1200" dirty="0">
                <a:latin typeface="+mn-lt"/>
              </a:rPr>
              <a:t> </a:t>
            </a:r>
            <a:r>
              <a:rPr lang="es-ES_tradnl" sz="1200" dirty="0" err="1">
                <a:latin typeface="+mn-lt"/>
              </a:rPr>
              <a:t>years</a:t>
            </a:r>
            <a:r>
              <a:rPr lang="en-US" dirty="0"/>
              <a:t>, UNICEF (2007)</a:t>
            </a:r>
          </a:p>
          <a:p>
            <a:r>
              <a:rPr lang="es-ES_tradnl" sz="1200" dirty="0">
                <a:latin typeface="+mn-lt"/>
              </a:rPr>
              <a:t>Key </a:t>
            </a:r>
            <a:r>
              <a:rPr lang="es-ES_tradnl" sz="1200" dirty="0" err="1">
                <a:latin typeface="+mn-lt"/>
              </a:rPr>
              <a:t>Considerations</a:t>
            </a:r>
            <a:r>
              <a:rPr lang="es-ES_tradnl" sz="1200" dirty="0">
                <a:latin typeface="+mn-lt"/>
              </a:rPr>
              <a:t>: </a:t>
            </a:r>
            <a:r>
              <a:rPr lang="es-ES_tradnl" sz="1200" dirty="0" err="1">
                <a:latin typeface="+mn-lt"/>
              </a:rPr>
              <a:t>Family</a:t>
            </a:r>
            <a:r>
              <a:rPr lang="es-ES_tradnl" sz="1200" dirty="0">
                <a:latin typeface="+mn-lt"/>
              </a:rPr>
              <a:t> </a:t>
            </a:r>
            <a:r>
              <a:rPr lang="es-ES_tradnl" sz="1200" dirty="0" err="1">
                <a:latin typeface="+mn-lt"/>
              </a:rPr>
              <a:t>Tracing</a:t>
            </a:r>
            <a:r>
              <a:rPr lang="es-ES_tradnl" sz="1200" dirty="0">
                <a:latin typeface="+mn-lt"/>
              </a:rPr>
              <a:t> and </a:t>
            </a:r>
            <a:r>
              <a:rPr lang="es-ES_tradnl" sz="1200" dirty="0" err="1">
                <a:latin typeface="+mn-lt"/>
              </a:rPr>
              <a:t>Reunification</a:t>
            </a:r>
            <a:r>
              <a:rPr lang="es-ES_tradnl" sz="1200" dirty="0">
                <a:latin typeface="+mn-lt"/>
              </a:rPr>
              <a:t> (FTR) </a:t>
            </a:r>
            <a:r>
              <a:rPr lang="es-ES_tradnl" sz="1200" dirty="0" err="1">
                <a:latin typeface="+mn-lt"/>
              </a:rPr>
              <a:t>for</a:t>
            </a:r>
            <a:r>
              <a:rPr lang="es-ES_tradnl" sz="1200" dirty="0">
                <a:latin typeface="+mn-lt"/>
              </a:rPr>
              <a:t> </a:t>
            </a:r>
            <a:r>
              <a:rPr lang="es-ES_tradnl" sz="1200" dirty="0" err="1">
                <a:latin typeface="+mn-lt"/>
              </a:rPr>
              <a:t>Unaccompanied</a:t>
            </a:r>
            <a:r>
              <a:rPr lang="es-ES_tradnl" sz="1200" dirty="0">
                <a:latin typeface="+mn-lt"/>
              </a:rPr>
              <a:t> and </a:t>
            </a:r>
            <a:r>
              <a:rPr lang="es-ES_tradnl" sz="1200" dirty="0" err="1">
                <a:latin typeface="+mn-lt"/>
              </a:rPr>
              <a:t>Separated</a:t>
            </a:r>
            <a:r>
              <a:rPr lang="es-ES_tradnl" sz="1200" dirty="0">
                <a:latin typeface="+mn-lt"/>
              </a:rPr>
              <a:t> </a:t>
            </a:r>
            <a:r>
              <a:rPr lang="es-ES_tradnl" sz="1200" dirty="0" err="1">
                <a:latin typeface="+mn-lt"/>
              </a:rPr>
              <a:t>Children</a:t>
            </a:r>
            <a:r>
              <a:rPr lang="es-ES_tradnl" sz="1200" dirty="0">
                <a:latin typeface="+mn-lt"/>
              </a:rPr>
              <a:t> (UASC) </a:t>
            </a:r>
            <a:r>
              <a:rPr lang="es-ES_tradnl" sz="1200" dirty="0" err="1">
                <a:latin typeface="+mn-lt"/>
              </a:rPr>
              <a:t>relating</a:t>
            </a:r>
            <a:r>
              <a:rPr lang="es-ES_tradnl" sz="1200" dirty="0">
                <a:latin typeface="+mn-lt"/>
              </a:rPr>
              <a:t> </a:t>
            </a:r>
            <a:r>
              <a:rPr lang="es-ES_tradnl" sz="1200" dirty="0" err="1">
                <a:latin typeface="+mn-lt"/>
              </a:rPr>
              <a:t>to</a:t>
            </a:r>
            <a:r>
              <a:rPr lang="es-ES_tradnl" sz="1200" dirty="0">
                <a:latin typeface="+mn-lt"/>
              </a:rPr>
              <a:t> </a:t>
            </a:r>
            <a:r>
              <a:rPr lang="es-ES_tradnl" sz="1200" dirty="0" err="1">
                <a:latin typeface="+mn-lt"/>
              </a:rPr>
              <a:t>the</a:t>
            </a:r>
            <a:r>
              <a:rPr lang="es-ES_tradnl" sz="1200" dirty="0">
                <a:latin typeface="+mn-lt"/>
              </a:rPr>
              <a:t> COVID-19 </a:t>
            </a:r>
            <a:r>
              <a:rPr lang="es-ES_tradnl" sz="1200" dirty="0" err="1">
                <a:latin typeface="+mn-lt"/>
              </a:rPr>
              <a:t>Pandemic</a:t>
            </a:r>
            <a:r>
              <a:rPr lang="es-ES_tradnl" sz="1200" dirty="0">
                <a:latin typeface="+mn-lt"/>
              </a:rPr>
              <a:t> and </a:t>
            </a:r>
            <a:r>
              <a:rPr lang="es-ES_tradnl" sz="1200" dirty="0" err="1">
                <a:latin typeface="+mn-lt"/>
              </a:rPr>
              <a:t>other</a:t>
            </a:r>
            <a:r>
              <a:rPr lang="es-ES_tradnl" sz="1200" dirty="0">
                <a:latin typeface="+mn-lt"/>
              </a:rPr>
              <a:t> </a:t>
            </a:r>
            <a:r>
              <a:rPr lang="es-ES_tradnl" sz="1200" dirty="0" err="1">
                <a:latin typeface="+mn-lt"/>
              </a:rPr>
              <a:t>potential</a:t>
            </a:r>
            <a:r>
              <a:rPr lang="es-ES_tradnl" sz="1200" dirty="0">
                <a:latin typeface="+mn-lt"/>
              </a:rPr>
              <a:t> </a:t>
            </a:r>
            <a:r>
              <a:rPr lang="es-ES_tradnl" sz="1200" dirty="0" err="1">
                <a:latin typeface="+mn-lt"/>
              </a:rPr>
              <a:t>infectious</a:t>
            </a:r>
            <a:r>
              <a:rPr lang="es-ES_tradnl" sz="1200" dirty="0">
                <a:latin typeface="+mn-lt"/>
              </a:rPr>
              <a:t> </a:t>
            </a:r>
            <a:r>
              <a:rPr lang="es-ES_tradnl" sz="1200" dirty="0" err="1">
                <a:latin typeface="+mn-lt"/>
              </a:rPr>
              <a:t>disease</a:t>
            </a:r>
            <a:r>
              <a:rPr lang="es-ES_tradnl" sz="1200" dirty="0">
                <a:latin typeface="+mn-lt"/>
              </a:rPr>
              <a:t> </a:t>
            </a:r>
            <a:r>
              <a:rPr lang="es-ES_tradnl" sz="1200" dirty="0" err="1">
                <a:latin typeface="+mn-lt"/>
              </a:rPr>
              <a:t>outbreaks</a:t>
            </a:r>
            <a:r>
              <a:rPr lang="es-ES_tradnl" sz="1200" dirty="0">
                <a:latin typeface="+mn-lt"/>
              </a:rPr>
              <a:t>.</a:t>
            </a:r>
            <a:endParaRPr lang="en-US" dirty="0"/>
          </a:p>
          <a:p>
            <a:r>
              <a:rPr lang="en-US" dirty="0"/>
              <a:t>Potential Infectious Disease Outbreaks, </a:t>
            </a:r>
            <a:r>
              <a:rPr lang="es-ES_tradnl" sz="1200" dirty="0">
                <a:latin typeface="+mn-lt"/>
              </a:rPr>
              <a:t>Alianza para la Protección de la Infancia en la Acción Humanitaria y UNICEF</a:t>
            </a:r>
            <a:r>
              <a:rPr lang="en-US" dirty="0"/>
              <a:t> (2021)</a:t>
            </a:r>
          </a:p>
          <a:p>
            <a:r>
              <a:rPr lang="en-US" dirty="0"/>
              <a:t>Learning and Development Toolkit, Alianza para la Protección de la Infancia en la Acción Humanitaria </a:t>
            </a:r>
          </a:p>
          <a:p>
            <a:r>
              <a:rPr lang="es-ES_tradnl" sz="1200" dirty="0">
                <a:latin typeface="+mn-lt"/>
              </a:rPr>
              <a:t>Alternative Care in </a:t>
            </a:r>
            <a:r>
              <a:rPr lang="es-ES_tradnl" sz="1200" dirty="0" err="1">
                <a:latin typeface="+mn-lt"/>
              </a:rPr>
              <a:t>Emergencies</a:t>
            </a:r>
            <a:r>
              <a:rPr lang="es-ES_tradnl" sz="1200" dirty="0">
                <a:latin typeface="+mn-lt"/>
              </a:rPr>
              <a:t> (ACE) </a:t>
            </a:r>
            <a:r>
              <a:rPr lang="es-ES_tradnl" sz="1200" dirty="0" err="1">
                <a:latin typeface="+mn-lt"/>
              </a:rPr>
              <a:t>Toolkit</a:t>
            </a:r>
            <a:r>
              <a:rPr lang="es-ES_tradnl" sz="1200" dirty="0">
                <a:latin typeface="+mn-lt"/>
              </a:rPr>
              <a:t>, Grupo de Trabajo Interinstitucional sobre Menores No Acompañados y Separados</a:t>
            </a:r>
            <a:r>
              <a:rPr lang="en-US" dirty="0"/>
              <a:t> (2013) </a:t>
            </a:r>
          </a:p>
          <a:p>
            <a:r>
              <a:rPr lang="es-ES_tradnl" sz="1200" dirty="0" err="1">
                <a:latin typeface="+mn-lt"/>
              </a:rPr>
              <a:t>Guidance</a:t>
            </a:r>
            <a:r>
              <a:rPr lang="es-ES_tradnl" sz="1200" dirty="0">
                <a:latin typeface="+mn-lt"/>
              </a:rPr>
              <a:t> </a:t>
            </a:r>
            <a:r>
              <a:rPr lang="es-ES_tradnl" sz="1200" dirty="0" err="1">
                <a:latin typeface="+mn-lt"/>
              </a:rPr>
              <a:t>for</a:t>
            </a:r>
            <a:r>
              <a:rPr lang="es-ES_tradnl" sz="1200" dirty="0">
                <a:latin typeface="+mn-lt"/>
              </a:rPr>
              <a:t> Alternative Care </a:t>
            </a:r>
            <a:r>
              <a:rPr lang="es-ES_tradnl" sz="1200" dirty="0" err="1">
                <a:latin typeface="+mn-lt"/>
              </a:rPr>
              <a:t>Provision</a:t>
            </a:r>
            <a:r>
              <a:rPr lang="es-ES_tradnl" sz="1200" dirty="0">
                <a:latin typeface="+mn-lt"/>
              </a:rPr>
              <a:t> </a:t>
            </a:r>
            <a:r>
              <a:rPr lang="es-ES_tradnl" sz="1200" dirty="0" err="1">
                <a:latin typeface="+mn-lt"/>
              </a:rPr>
              <a:t>During</a:t>
            </a:r>
            <a:r>
              <a:rPr lang="es-ES_tradnl" sz="1200" dirty="0">
                <a:latin typeface="+mn-lt"/>
              </a:rPr>
              <a:t> COVID-19, Alianza para la Protección de la Infancia en la Acción Humanitaria (</a:t>
            </a:r>
            <a:r>
              <a:rPr lang="en-US" dirty="0"/>
              <a:t>2020) </a:t>
            </a:r>
          </a:p>
          <a:p>
            <a:r>
              <a:rPr lang="en-US" dirty="0"/>
              <a:t>Toolkit for Monitoring and Evaluating Child Protection When Using Cash and Voucher Assistance, Save the Children (2021)</a:t>
            </a:r>
          </a:p>
          <a:p>
            <a:r>
              <a:rPr lang="en-US" dirty="0"/>
              <a:t>Money Matters, A Toolkit for Caseworkers to Support Adult and Adolescent Clients with basic Money Management, Save the Children (2021) </a:t>
            </a:r>
          </a:p>
          <a:p>
            <a:r>
              <a:rPr lang="en-US" dirty="0"/>
              <a:t>Promoting Child Protection Outcomes through Cash-Based Interventions (ACNUR, 2021, publicación provisional)</a:t>
            </a:r>
          </a:p>
          <a:p>
            <a:r>
              <a:rPr lang="en-US" dirty="0"/>
              <a:t>Guidance Note on Designing Cash and Voucher Assistance for Child Headed Households (CHH) and Unaccompanied Children (UAC), Save the Children, (de próxima </a:t>
            </a:r>
            <a:r>
              <a:rPr lang="en-US" dirty="0" err="1"/>
              <a:t>publicación</a:t>
            </a:r>
            <a:r>
              <a:rPr lang="en-US" dirty="0"/>
              <a:t>)</a:t>
            </a:r>
          </a:p>
          <a:p>
            <a:r>
              <a:rPr lang="en-US" dirty="0">
                <a:hlinkClick r:id="rId3"/>
              </a:rPr>
              <a:t>https://www.alliancecpha.org/en/system/tdf/library/attachments/cpha012_-_ftr_and_covid_19_v2.pdf?file=1&amp;type=node&amp;id=44698 </a:t>
            </a:r>
          </a:p>
          <a:p>
            <a:r>
              <a:rPr lang="en-US" dirty="0"/>
              <a:t>https://www.alliancecpha.org/en/system/tdf/library/attachments/the_alliance_ld_toolkit.pdf?file=1&amp;type=node&amp;id=44420 </a:t>
            </a:r>
          </a:p>
          <a:p>
            <a:r>
              <a:rPr lang="en-US" dirty="0"/>
              <a:t>https://resourcecentre.savethechildren.net/library/toolkit-monitoring-and-evaluating-child-protection-when-using-cash-and-voucher-assistance</a:t>
            </a:r>
          </a:p>
          <a:p>
            <a:r>
              <a:rPr lang="en-US" dirty="0"/>
              <a:t>https://resourcecentre.savethechildren.net/library/money-matters-toolkit-caseworkers-support-adult-and-adolescent-clients-basic-money</a:t>
            </a:r>
          </a:p>
          <a:p>
            <a:r>
              <a:rPr lang="en-US" dirty="0"/>
              <a:t>https://www.unhcr.org/60d43f824</a:t>
            </a:r>
          </a:p>
        </p:txBody>
      </p:sp>
      <p:sp>
        <p:nvSpPr>
          <p:cNvPr id="4" name="Google Shape;725;p48:notes">
            <a:extLst>
              <a:ext uri="{FF2B5EF4-FFF2-40B4-BE49-F238E27FC236}">
                <a16:creationId xmlns:a16="http://schemas.microsoft.com/office/drawing/2014/main" id="{FB66F53A-6512-98E8-E08A-0810061A853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a:t>
            </a:fld>
            <a:endParaRPr lang="en-US" sz="1200" dirty="0">
              <a:latin typeface="+mn-lt"/>
            </a:endParaRPr>
          </a:p>
        </p:txBody>
      </p:sp>
    </p:spTree>
    <p:extLst>
      <p:ext uri="{BB962C8B-B14F-4D97-AF65-F5344CB8AC3E}">
        <p14:creationId xmlns:p14="http://schemas.microsoft.com/office/powerpoint/2010/main" val="2112850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8" name="Google Shape;428;p29: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DEBATE GENERAL</a:t>
            </a:r>
          </a:p>
          <a:p>
            <a:r>
              <a:rPr lang="es-ES_tradnl" i="1" noProof="0" dirty="0"/>
              <a:t>Cada cultura tiene distintas percepciones y normas asociadas a la infancia y a los roles de género</a:t>
            </a:r>
          </a:p>
          <a:p>
            <a:r>
              <a:rPr lang="es-ES_tradnl" i="1" noProof="0" dirty="0"/>
              <a:t>¿Podrían darme algunos ejemplos de los roles/responsabilidades de las niñas y los niños dentro y fuera del hogar en este contexto? </a:t>
            </a:r>
          </a:p>
          <a:p>
            <a:pPr lvl="1"/>
            <a:r>
              <a:rPr lang="es-ES_tradnl" i="1" noProof="0" dirty="0"/>
              <a:t>Como consecuencia de determinadas normas sociales, a veces se espera que los/as adolescentes asuman el ”rol de adultos", como trabajar fuera de casa para contribuir con los ingresos del hogar o cuidar a otros/as menores en la casa</a:t>
            </a:r>
          </a:p>
          <a:p>
            <a:r>
              <a:rPr lang="es-ES_tradnl" i="1" noProof="0" dirty="0"/>
              <a:t>¿En qué circunstancias las/os menores suelen asumir “roles de adultos"? </a:t>
            </a:r>
          </a:p>
          <a:p>
            <a:pPr lvl="1"/>
            <a:r>
              <a:rPr lang="es-ES_tradnl" i="1" noProof="0" dirty="0"/>
              <a:t>En las comunidades vulnerables, debido a los problemas socioeconómicos y a las dificultades, a menudo exacerbadas por la crisis humanitaria, las familias pueden recurrir a mecanismos de supervivencia perjudiciales, como (las peores formas de) trabajo infantil, el matrimonio infantil o el traslado de sus hijos/as a orfanatos </a:t>
            </a:r>
          </a:p>
          <a:p>
            <a:r>
              <a:rPr lang="es-ES_tradnl" i="1" noProof="0" dirty="0"/>
              <a:t>En algunas culturas es habitual que las/os menores crezcan por fuera del núcleo familiar primario, por ejemplo, con miembros de la familia extensa, como abuelos o tíos, y esto no siempre se entiende como "separación familiar" </a:t>
            </a:r>
          </a:p>
          <a:p>
            <a:pPr lvl="1" algn="l"/>
            <a:r>
              <a:rPr lang="es-ES_tradnl" i="1" noProof="0" dirty="0"/>
              <a:t>Las/os menores, las familias y las comunidades de nuestro y/o su contexto, ¿perciben el cuidado proporcionado por el núcleo familiar extenso como “separación familiar”? ¿Podemos dar ejemplos?  </a:t>
            </a:r>
          </a:p>
          <a:p>
            <a:endParaRPr lang="es-ES_tradnl" noProof="0" dirty="0"/>
          </a:p>
          <a:p>
            <a:endParaRPr lang="es-ES_tradnl" noProof="0" dirty="0"/>
          </a:p>
          <a:p>
            <a:endParaRPr lang="es-ES_tradnl" noProof="0" dirty="0"/>
          </a:p>
        </p:txBody>
      </p:sp>
      <p:sp>
        <p:nvSpPr>
          <p:cNvPr id="3" name="Slide Image Placeholder 2">
            <a:extLst>
              <a:ext uri="{FF2B5EF4-FFF2-40B4-BE49-F238E27FC236}">
                <a16:creationId xmlns:a16="http://schemas.microsoft.com/office/drawing/2014/main" id="{8C04ABA9-E5E6-4246-D29C-72878CB3D1EC}"/>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E8ABC05-7442-3581-D5A4-C34240876CC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40</a:t>
            </a:fld>
            <a:endParaRPr lang="en-US" sz="1200" dirty="0">
              <a:latin typeface="+mn-l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2" name="Google Shape;442;p30: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Es importante que los UASC sean identificados/as y reciban el apoyo necesario </a:t>
            </a:r>
          </a:p>
          <a:p>
            <a:pPr lvl="1"/>
            <a:r>
              <a:rPr lang="es-ES_tradnl" i="1" noProof="0" dirty="0"/>
              <a:t>Asimismo, los/as asistentes sociales deben ser conscientes del impacto potencial de sus intervenciones en el bienestar y la protección de las/os menores</a:t>
            </a:r>
          </a:p>
          <a:p>
            <a:r>
              <a:rPr lang="es-ES_tradnl" i="1" noProof="0" dirty="0"/>
              <a:t> ¿Cómo o qué tipo de intervenciones podrían potencialmente perjudicar a los UASC? </a:t>
            </a:r>
          </a:p>
          <a:p>
            <a:pPr lvl="1"/>
            <a:r>
              <a:rPr lang="es-ES_tradnl" i="1" noProof="0" dirty="0"/>
              <a:t>Las intervenciones pueden perturbar de forma involuntaria los mecanismos habituales de las comunidades para hacer frente a la situación, como los acuerdos espontáneos para el cuidado de las/os menores separados de sus familias</a:t>
            </a:r>
          </a:p>
          <a:p>
            <a:r>
              <a:rPr lang="es-ES_tradnl" i="1" noProof="0" dirty="0"/>
              <a:t>Es poco probable que las modalidades alternativas de cuidado tengan éxito o sean sostenibles si:</a:t>
            </a:r>
          </a:p>
          <a:p>
            <a:pPr lvl="1"/>
            <a:r>
              <a:rPr lang="es-ES_tradnl" i="1" noProof="0" dirty="0"/>
              <a:t>no cuentan con el apoyo de la población afectada y/o </a:t>
            </a:r>
          </a:p>
          <a:p>
            <a:pPr lvl="1"/>
            <a:r>
              <a:rPr lang="es-ES_tradnl" i="1" noProof="0" dirty="0">
                <a:highlight>
                  <a:srgbClr val="FFFF00"/>
                </a:highlight>
              </a:rPr>
              <a:t>no hay suficiente </a:t>
            </a:r>
            <a:r>
              <a:rPr lang="es-ES_tradnl" i="1" noProof="0" dirty="0"/>
              <a:t>compromiso para ayudar a introducir prácticas menos familiares</a:t>
            </a:r>
          </a:p>
          <a:p>
            <a:r>
              <a:rPr lang="es-ES_tradnl" i="1" noProof="0" dirty="0"/>
              <a:t>Por lo tanto, es esencial que los/as asistentes sociales conozcan y respeten las normas sociales, culturales y religiosas para prestar el apoyo adecuado a las/os menores y a las familias y evitar causarles daño</a:t>
            </a:r>
          </a:p>
          <a:p>
            <a:r>
              <a:rPr lang="es-ES_tradnl" i="1" noProof="0" dirty="0"/>
              <a:t>El interés superior del menor debe ser siempre la consideración primordial </a:t>
            </a:r>
          </a:p>
        </p:txBody>
      </p:sp>
      <p:sp>
        <p:nvSpPr>
          <p:cNvPr id="3" name="Slide Image Placeholder 2">
            <a:extLst>
              <a:ext uri="{FF2B5EF4-FFF2-40B4-BE49-F238E27FC236}">
                <a16:creationId xmlns:a16="http://schemas.microsoft.com/office/drawing/2014/main" id="{0445E158-7509-4AE9-EB3D-A00B07CE78E8}"/>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BBE5A57-A6B8-A7A2-0030-0A0F7B274770}"/>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41</a:t>
            </a:fld>
            <a:endParaRPr lang="en-US" sz="1200" dirty="0">
              <a:latin typeface="+mn-l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1" name="Google Shape;461;p31: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DEBATE EN GRUPO</a:t>
            </a:r>
          </a:p>
          <a:p>
            <a:r>
              <a:rPr lang="es-ES_tradnl" noProof="0" dirty="0"/>
              <a:t>Dividir a los participantes en grupos de 2-3</a:t>
            </a:r>
          </a:p>
          <a:p>
            <a:r>
              <a:rPr lang="es-ES_tradnl" noProof="0" dirty="0"/>
              <a:t>Guiar a los participantes a la </a:t>
            </a:r>
            <a:r>
              <a:rPr lang="es-ES_tradnl" b="1" noProof="0" dirty="0"/>
              <a:t>página 14 del Cuaderno de ejercicios: Influencias sociales y culturales en el cuidado de las/os menores</a:t>
            </a:r>
          </a:p>
          <a:p>
            <a:r>
              <a:rPr lang="es-ES_tradnl" noProof="0" dirty="0"/>
              <a:t>Pedir a los participantes que conversen acerca de las cuatro preguntas</a:t>
            </a:r>
          </a:p>
          <a:p>
            <a:pPr marL="0" indent="0">
              <a:buNone/>
            </a:pPr>
            <a:endParaRPr lang="es-ES_tradnl" noProof="0" dirty="0"/>
          </a:p>
          <a:p>
            <a:pPr marL="0" indent="0">
              <a:buNone/>
            </a:pPr>
            <a:r>
              <a:rPr lang="es-ES_tradnl" b="1" noProof="0" dirty="0"/>
              <a:t>DEBATE GENERAL</a:t>
            </a:r>
          </a:p>
          <a:p>
            <a:r>
              <a:rPr lang="es-ES_tradnl" noProof="0" dirty="0"/>
              <a:t>Pedir a los participantes que compartan sus debates con el resto del grupo </a:t>
            </a:r>
          </a:p>
          <a:p>
            <a:r>
              <a:rPr lang="es-ES_tradnl" noProof="0" dirty="0"/>
              <a:t>Deben destacar y/o ampliar lo siguiente:</a:t>
            </a:r>
          </a:p>
          <a:p>
            <a:pPr lvl="1"/>
            <a:r>
              <a:rPr lang="es-ES_tradnl" noProof="0" dirty="0"/>
              <a:t>similitudes y/o diferencias en las prácticas de cuidado infantil entre los participantes, y/o entre los participantes y la población afectada (si son diferentes)</a:t>
            </a:r>
          </a:p>
          <a:p>
            <a:pPr lvl="1"/>
            <a:r>
              <a:rPr lang="es-ES_tradnl" noProof="0" dirty="0"/>
              <a:t>cualquier impacto potencial en la prestación de cuidados alternativos en este contexto; por ejemplo, personas refugiadas procedentes de un contexto con una fuerte dependencia de la atención residencial, desplazadas a un entorno en el que los cuidados comunitarios se ponen en práctica de forma habitual</a:t>
            </a:r>
          </a:p>
          <a:p>
            <a:pPr marL="0" indent="0">
              <a:buNone/>
            </a:pPr>
            <a:endParaRPr lang="es-ES_tradnl" noProof="0" dirty="0"/>
          </a:p>
          <a:p>
            <a:pPr marL="0" indent="0">
              <a:buNone/>
            </a:pPr>
            <a:r>
              <a:rPr lang="es-ES_tradnl" b="1" noProof="0" dirty="0"/>
              <a:t>EXPLICAR:</a:t>
            </a:r>
          </a:p>
          <a:p>
            <a:r>
              <a:rPr lang="es-ES_tradnl" i="1" noProof="0" dirty="0"/>
              <a:t>El rol y la estructura de la familia (extensa) son distintos en las diferentes culturas</a:t>
            </a:r>
          </a:p>
          <a:p>
            <a:r>
              <a:rPr lang="es-ES_tradnl" i="1" noProof="0" dirty="0"/>
              <a:t>Conceptos de "infancia", "familia" y "cuidado de los niños y las niñas"</a:t>
            </a:r>
          </a:p>
          <a:p>
            <a:r>
              <a:rPr lang="es-ES_tradnl" i="1" noProof="0" dirty="0"/>
              <a:t>El concepto de "separación familiar" puede percibirse de forma distinta según la cultura del país en que se encuentre</a:t>
            </a:r>
          </a:p>
          <a:p>
            <a:r>
              <a:rPr lang="es-ES_tradnl" i="1" noProof="0" dirty="0"/>
              <a:t>El rol del núcleo familiar extenso y/o de la comunidad en relación con el cuidado de los UASC se percibe y se practica de forma distinta en las diferentes culturas</a:t>
            </a:r>
          </a:p>
          <a:p>
            <a:r>
              <a:rPr lang="es-ES_tradnl" i="1" noProof="0" dirty="0"/>
              <a:t>Puede llevar algún tiempo comprender de forma plena una cultura y un contexto desconocidos. Es importante mantener la mente abierta y seguir explorando cuestiones relacionadas con las prácticas y creencias en materia de cuidado infantil. Tener presente el criterio de "no hacer daño"</a:t>
            </a:r>
          </a:p>
        </p:txBody>
      </p:sp>
      <p:sp>
        <p:nvSpPr>
          <p:cNvPr id="3" name="Slide Image Placeholder 2">
            <a:extLst>
              <a:ext uri="{FF2B5EF4-FFF2-40B4-BE49-F238E27FC236}">
                <a16:creationId xmlns:a16="http://schemas.microsoft.com/office/drawing/2014/main" id="{94987DCD-9AB8-B6CF-1806-5D5A3B05EF61}"/>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F6B1E40-9D30-FD44-861E-3B704C5DBB05}"/>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42</a:t>
            </a:fld>
            <a:endParaRPr lang="en-US" sz="1200" dirty="0">
              <a:latin typeface="+mn-l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90" name="Google Shape;490;p32: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PREPARACIÓN</a:t>
            </a:r>
          </a:p>
          <a:p>
            <a:r>
              <a:rPr lang="es-ES_tradnl" noProof="0" dirty="0"/>
              <a:t>Antes de la formación, preparar una versión grande del modelo </a:t>
            </a:r>
            <a:r>
              <a:rPr lang="es-ES_tradnl" noProof="0" dirty="0" err="1"/>
              <a:t>socioecológico</a:t>
            </a:r>
            <a:r>
              <a:rPr lang="es-ES_tradnl" noProof="0" dirty="0"/>
              <a:t> (con las mismas etiquetas que en la diapositiva) para pegarla en la pared </a:t>
            </a:r>
          </a:p>
          <a:p>
            <a:pPr marL="174625" marR="0" lvl="0" indent="-174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S_tradnl" noProof="0" dirty="0"/>
              <a:t>Como alternativa, los participantes pueden utilizar </a:t>
            </a:r>
            <a:r>
              <a:rPr lang="es-ES_tradnl" b="1" noProof="0" dirty="0"/>
              <a:t>la página 15 del Cuaderno de ejercicios: El enfoque </a:t>
            </a:r>
            <a:r>
              <a:rPr lang="es-ES_tradnl" b="1" noProof="0" dirty="0" err="1"/>
              <a:t>socioecológico</a:t>
            </a:r>
            <a:endParaRPr lang="es-ES_tradnl" noProof="0" dirty="0"/>
          </a:p>
          <a:p>
            <a:pPr marL="0" indent="0">
              <a:buNone/>
            </a:pPr>
            <a:r>
              <a:rPr lang="es-ES_tradnl" noProof="0" dirty="0"/>
              <a:t>______________________________________________________________________________</a:t>
            </a:r>
          </a:p>
          <a:p>
            <a:pPr marL="0" indent="0">
              <a:buNone/>
            </a:pPr>
            <a:endParaRPr lang="es-ES_tradnl" noProof="0" dirty="0"/>
          </a:p>
          <a:p>
            <a:pPr marL="0" indent="0">
              <a:buNone/>
            </a:pPr>
            <a:r>
              <a:rPr lang="es-ES_tradnl" b="1" noProof="0" dirty="0"/>
              <a:t>ACTIVIDAD (TODOS/AS)</a:t>
            </a:r>
          </a:p>
          <a:p>
            <a:r>
              <a:rPr lang="es-ES_tradnl" i="1" noProof="0" dirty="0"/>
              <a:t>Recordar varios aspectos de la sociedad y la cultura que influyan en la forma en que las/os menores no acompañados y separados son atendidos en la comunidad</a:t>
            </a:r>
          </a:p>
          <a:p>
            <a:r>
              <a:rPr lang="es-ES_tradnl" i="1" noProof="0" dirty="0"/>
              <a:t>Nos gustaría ampliar y examinar, de acuerdo con el enfoque </a:t>
            </a:r>
            <a:r>
              <a:rPr lang="es-ES_tradnl" i="1" noProof="0" dirty="0" err="1"/>
              <a:t>socioecológico</a:t>
            </a:r>
            <a:r>
              <a:rPr lang="es-ES_tradnl" i="1" noProof="0" dirty="0"/>
              <a:t>, cualquier norma social, cultural religiosa y práctica tradicional que pueda:</a:t>
            </a:r>
          </a:p>
          <a:p>
            <a:pPr lvl="1"/>
            <a:r>
              <a:rPr lang="es-ES_tradnl" i="1" noProof="0" dirty="0"/>
              <a:t>provocar la separación familiar o </a:t>
            </a:r>
          </a:p>
          <a:p>
            <a:pPr lvl="1"/>
            <a:r>
              <a:rPr lang="es-ES_tradnl" i="1" noProof="0" dirty="0"/>
              <a:t>afectar el cuidado de las/os menores durante la separación familiar </a:t>
            </a:r>
          </a:p>
          <a:p>
            <a:r>
              <a:rPr lang="es-ES_tradnl" i="1" noProof="0" dirty="0"/>
              <a:t>Pensar en los debates de esta sesión y utilizarlos como base</a:t>
            </a:r>
          </a:p>
          <a:p>
            <a:r>
              <a:rPr lang="es-ES_tradnl" noProof="0" dirty="0"/>
              <a:t>Pedir a los participantes que pongan ejemplos en notas adhesivas y los sitúen en los distintos niveles del modelo </a:t>
            </a:r>
            <a:r>
              <a:rPr lang="es-ES_tradnl" noProof="0" dirty="0" err="1"/>
              <a:t>socioecológico</a:t>
            </a:r>
            <a:endParaRPr lang="es-ES_tradnl" noProof="0" dirty="0"/>
          </a:p>
          <a:p>
            <a:r>
              <a:rPr lang="es-ES_tradnl" noProof="0" dirty="0"/>
              <a:t>Repasar y resumir las notas a los participantes </a:t>
            </a:r>
          </a:p>
          <a:p>
            <a:r>
              <a:rPr lang="es-ES_tradnl" i="1" noProof="0" dirty="0"/>
              <a:t>¿Cómo podemos utilizar estas normas y prácticas para apoyar nuestro trabajo de gestión de casos con los UASC?</a:t>
            </a:r>
          </a:p>
        </p:txBody>
      </p:sp>
      <p:sp>
        <p:nvSpPr>
          <p:cNvPr id="3" name="Slide Image Placeholder 2">
            <a:extLst>
              <a:ext uri="{FF2B5EF4-FFF2-40B4-BE49-F238E27FC236}">
                <a16:creationId xmlns:a16="http://schemas.microsoft.com/office/drawing/2014/main" id="{0C46F5B1-C6A8-3015-1CFC-D2D63ADF58A1}"/>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9E34E36-7823-2491-8527-0BFE9C9AB88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43</a:t>
            </a:fld>
            <a:endParaRPr lang="en-US" sz="1200" dirty="0">
              <a:latin typeface="+mn-l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4" name="Google Shape;514;p33: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Presente el contenido de la diapositiva</a:t>
            </a:r>
          </a:p>
          <a:p>
            <a:r>
              <a:rPr lang="es-ES_tradnl" i="1" noProof="0" dirty="0"/>
              <a:t>¿Alguna pregunta o duda?</a:t>
            </a:r>
          </a:p>
          <a:p>
            <a:r>
              <a:rPr lang="es-ES_tradnl" noProof="0" dirty="0"/>
              <a:t>Cerrar la sesión</a:t>
            </a:r>
          </a:p>
        </p:txBody>
      </p:sp>
      <p:sp>
        <p:nvSpPr>
          <p:cNvPr id="3" name="Slide Image Placeholder 2">
            <a:extLst>
              <a:ext uri="{FF2B5EF4-FFF2-40B4-BE49-F238E27FC236}">
                <a16:creationId xmlns:a16="http://schemas.microsoft.com/office/drawing/2014/main" id="{09141FFF-4D49-8016-48B5-AEA3D36ADEB2}"/>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E1BEAD46-F044-5B20-24E4-23393565C0C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44</a:t>
            </a:fld>
            <a:endParaRPr lang="en-US" sz="1200" dirty="0">
              <a:latin typeface="+mn-lt"/>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1" name="Google Shape;521;p34: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ADAPTAR AL CONTEXTO</a:t>
            </a:r>
          </a:p>
          <a:p>
            <a:r>
              <a:rPr lang="es-ES_tradnl" noProof="0" dirty="0"/>
              <a:t>Esta sesión y las diapositivas que la acompañan deben ser revisadas y adaptadas, proporcionando tanta información contextualizada como sea posible </a:t>
            </a:r>
          </a:p>
          <a:p>
            <a:r>
              <a:rPr lang="es-ES_tradnl" noProof="0" dirty="0"/>
              <a:t>La persona que imparte la formación debe explicar las disposiciones jurídicas nacionales aplicables, los posibles vacíos y/o incoherencias del marco jurídico nacional y cuáles son sus implicaciones </a:t>
            </a:r>
          </a:p>
          <a:p>
            <a:r>
              <a:rPr lang="es-ES_tradnl" noProof="0" dirty="0"/>
              <a:t>Esto es importante para los asistentes sociales porque:</a:t>
            </a:r>
          </a:p>
          <a:p>
            <a:pPr lvl="1"/>
            <a:r>
              <a:rPr lang="es-ES_tradnl" noProof="0" dirty="0"/>
              <a:t>afecta a su trabajo diario </a:t>
            </a:r>
          </a:p>
          <a:p>
            <a:pPr lvl="1"/>
            <a:r>
              <a:rPr lang="es-ES_tradnl" noProof="0" dirty="0"/>
              <a:t>puede brindarles la oportunidad de compartir experiencias y dificultades debidas a las limitaciones (en la aplicación) de la ley, ya que en algunas circunstancias esto puede repercutir de forma sustancial en su capacidad para ofrecer protección a las/os menores en situación de riesgo</a:t>
            </a:r>
          </a:p>
          <a:p>
            <a:pPr marL="0" indent="0">
              <a:buNone/>
            </a:pPr>
            <a:r>
              <a:rPr lang="es-ES_tradnl" noProof="0" dirty="0"/>
              <a:t>______________________________________________________________________________</a:t>
            </a:r>
          </a:p>
          <a:p>
            <a:pPr marL="0" indent="0">
              <a:buNone/>
            </a:pPr>
            <a:endParaRPr lang="es-ES_tradnl" noProof="0" dirty="0"/>
          </a:p>
          <a:p>
            <a:pPr marL="0" indent="0">
              <a:buNone/>
            </a:pPr>
            <a:r>
              <a:rPr lang="es-ES_tradnl" b="1" noProof="0" dirty="0"/>
              <a:t>EXPLICAR:</a:t>
            </a:r>
          </a:p>
          <a:p>
            <a:r>
              <a:rPr lang="es-ES_tradnl" i="1" noProof="0" dirty="0"/>
              <a:t>En esta sesión estudiaremos:</a:t>
            </a:r>
          </a:p>
          <a:p>
            <a:pPr lvl="1"/>
            <a:r>
              <a:rPr lang="es-ES_tradnl" i="1" noProof="0" dirty="0"/>
              <a:t>la legislación, las políticas y las prácticas relativas a los UASC </a:t>
            </a:r>
          </a:p>
          <a:p>
            <a:pPr lvl="1"/>
            <a:r>
              <a:rPr lang="es-ES_tradnl" i="1" noProof="0" dirty="0"/>
              <a:t>el rol de las autoridades/organismos oficiales y de otras partes interesadas clave</a:t>
            </a:r>
          </a:p>
          <a:p>
            <a:r>
              <a:rPr lang="es-ES_tradnl" i="1" noProof="0" dirty="0"/>
              <a:t>Al final de esta sesión, los participantes deberán ser capaces de:</a:t>
            </a:r>
          </a:p>
          <a:p>
            <a:r>
              <a:rPr lang="es-ES_tradnl" noProof="0" dirty="0"/>
              <a:t>Presente el contenido de la diapositiva</a:t>
            </a:r>
          </a:p>
        </p:txBody>
      </p:sp>
      <p:sp>
        <p:nvSpPr>
          <p:cNvPr id="3" name="Slide Image Placeholder 2">
            <a:extLst>
              <a:ext uri="{FF2B5EF4-FFF2-40B4-BE49-F238E27FC236}">
                <a16:creationId xmlns:a16="http://schemas.microsoft.com/office/drawing/2014/main" id="{049AA0AC-A6E2-ADFA-390A-CDEF1B279EEA}"/>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D9ADE99-1E90-EC59-A148-D8BF8B893094}"/>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45</a:t>
            </a:fld>
            <a:endParaRPr lang="en-US" sz="1200" dirty="0">
              <a:latin typeface="+mn-l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4" name="Google Shape;534;p35: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¿Qué ejemplos conocemos de disposiciones jurídicas internacionales relativas a los UASC? </a:t>
            </a:r>
          </a:p>
          <a:p>
            <a:pPr lvl="1"/>
            <a:r>
              <a:rPr lang="es-ES_tradnl" i="1" noProof="0" dirty="0"/>
              <a:t>La CDN subraya la importancia de crecer en un entorno familiar </a:t>
            </a:r>
          </a:p>
          <a:p>
            <a:pPr lvl="1"/>
            <a:r>
              <a:rPr lang="es-ES_tradnl" i="1" noProof="0" dirty="0"/>
              <a:t>Al estipular el derecho de toda/o menor a ser cuidada/o por sus padres (artículos 7, 8, 9, 18 y 27 de la CDN), la CDN exige que las intervenciones en el contexto de la separación familiar tengan como objetivo:</a:t>
            </a:r>
          </a:p>
          <a:p>
            <a:pPr lvl="2"/>
            <a:r>
              <a:rPr lang="es-ES_tradnl" i="1" noProof="0" dirty="0"/>
              <a:t>preservar la unidad familiar como cuestión prioritaria</a:t>
            </a:r>
          </a:p>
          <a:p>
            <a:pPr lvl="2"/>
            <a:r>
              <a:rPr lang="es-ES_tradnl" i="1" noProof="0" dirty="0"/>
              <a:t>reunir a las familias separadas lo antes posible</a:t>
            </a:r>
          </a:p>
          <a:p>
            <a:pPr lvl="1"/>
            <a:r>
              <a:rPr lang="es-ES_tradnl" i="1" noProof="0" dirty="0"/>
              <a:t> La unidad familiar también se destaca en la Declaración Universal de los Derechos Humanos y en la Convención de 1951 sobre el estatuto de las personas refugiadas</a:t>
            </a:r>
          </a:p>
          <a:p>
            <a:r>
              <a:rPr lang="es-ES_tradnl" i="1" noProof="0" dirty="0"/>
              <a:t>¿Se contempla la modalidad de acogida alternativa en la Convención sobre los Derechos del Niño (CDN)? ¿Tenemos ejemplos? </a:t>
            </a:r>
          </a:p>
          <a:p>
            <a:r>
              <a:rPr lang="es-ES_tradnl" i="0" noProof="0" dirty="0"/>
              <a:t>Guiar a los participantes a la </a:t>
            </a:r>
            <a:r>
              <a:rPr lang="es-ES_tradnl" b="1" i="0" noProof="0" dirty="0"/>
              <a:t>página 17-19 del Cuaderno de ejercicios: Marco jurídico internacional para UASC y los cuidados alternativos</a:t>
            </a:r>
          </a:p>
          <a:p>
            <a:endParaRPr lang="es-ES_tradnl" i="0" noProof="0" dirty="0"/>
          </a:p>
        </p:txBody>
      </p:sp>
      <p:sp>
        <p:nvSpPr>
          <p:cNvPr id="3" name="Slide Image Placeholder 2">
            <a:extLst>
              <a:ext uri="{FF2B5EF4-FFF2-40B4-BE49-F238E27FC236}">
                <a16:creationId xmlns:a16="http://schemas.microsoft.com/office/drawing/2014/main" id="{AB8917E0-6187-7A27-3F95-78E62670E51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8EC68E53-D21F-2A27-53AB-A1720B6B1BE1}"/>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46</a:t>
            </a:fld>
            <a:endParaRPr lang="en-US" sz="1200" dirty="0">
              <a:latin typeface="+mn-l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1" name="Google Shape;541;p36:notes"/>
          <p:cNvSpPr txBox="1">
            <a:spLocks noGrp="1"/>
          </p:cNvSpPr>
          <p:nvPr>
            <p:ph type="body" idx="1"/>
          </p:nvPr>
        </p:nvSpPr>
        <p:spPr>
          <a:xfrm>
            <a:off x="479425" y="4229101"/>
            <a:ext cx="6140450" cy="5442609"/>
          </a:xfrm>
          <a:prstGeom prst="rect">
            <a:avLst/>
          </a:prstGeom>
        </p:spPr>
        <p:txBody>
          <a:bodyPr/>
          <a:lstStyle/>
          <a:p>
            <a:pPr marL="0" indent="0">
              <a:buNone/>
            </a:pPr>
            <a:r>
              <a:rPr lang="es-ES_tradnl" sz="1100" b="1" noProof="0" dirty="0"/>
              <a:t>EXPLICAR</a:t>
            </a:r>
            <a:r>
              <a:rPr lang="es-ES_tradnl" sz="1150" b="1" noProof="0" dirty="0"/>
              <a:t>: </a:t>
            </a:r>
          </a:p>
          <a:p>
            <a:r>
              <a:rPr lang="es-ES_tradnl" sz="1150" i="1" noProof="0" dirty="0"/>
              <a:t>En el contexto más amplio de la protección de la infancia, la CDN establece normas internacionales para el tratamiento de las/os menores privados de un entorno familiar y/o que necesitan asistencia</a:t>
            </a:r>
          </a:p>
          <a:p>
            <a:r>
              <a:rPr lang="es-ES_tradnl" sz="1150" i="1" noProof="0" dirty="0"/>
              <a:t>En 2009 se elaboraron las directrices para el cuidado alternativo de los/as menores  </a:t>
            </a:r>
          </a:p>
          <a:p>
            <a:r>
              <a:rPr lang="es-ES_tradnl" sz="1150" i="1" noProof="0" dirty="0"/>
              <a:t>Las directrices de la Asamblea General de la ONU para el cuidado alternativo de las/os menores (A/RES/ 64/ 142/ 2010) establecen los principios rectores del cuidado alternativo. Las directrices recomiendan lo siguiente:</a:t>
            </a:r>
          </a:p>
          <a:p>
            <a:pPr lvl="1"/>
            <a:r>
              <a:rPr lang="es-ES_tradnl" sz="1150" i="1" noProof="0" dirty="0"/>
              <a:t>la planificación de la prestación de cuidados debe realizarse lo antes posible</a:t>
            </a:r>
          </a:p>
          <a:p>
            <a:pPr lvl="1"/>
            <a:r>
              <a:rPr lang="es-ES_tradnl" sz="1150" i="1" noProof="0" dirty="0"/>
              <a:t>mientras se buscan esas soluciones a largo plazo, o en los casos en que no sea posible o no redunde en el interés superior del menor, garantizar que se determinen y proporcionen las formas más adecuadas de cuidado alternativo, en condiciones que promuevan el desarrollo pleno del menor </a:t>
            </a:r>
          </a:p>
          <a:p>
            <a:pPr lvl="1"/>
            <a:r>
              <a:rPr lang="es-ES_tradnl" sz="1150" i="1" noProof="0" dirty="0"/>
              <a:t>la modalidad de acogida residencial debería ser el último recurso y limitarse a los casos en que sea especialmente apropiado, necesario y constructivo para el interés superior del menor</a:t>
            </a:r>
          </a:p>
          <a:p>
            <a:pPr lvl="1"/>
            <a:r>
              <a:rPr lang="es-ES_tradnl" sz="1150" i="1" noProof="0" dirty="0"/>
              <a:t>la modalidad de acogida residencial solo debe tener como objetivo proporcionar cuidados temporales y contribuir de forma activa a la reintegración del menor o, si esto no es posible, garantizar su cuidado estable en un entorno familiar alternativo, incluso mediante la </a:t>
            </a:r>
            <a:r>
              <a:rPr lang="es-ES_tradnl" sz="1150" i="1" noProof="0" dirty="0" err="1"/>
              <a:t>kafala</a:t>
            </a:r>
            <a:r>
              <a:rPr lang="es-ES_tradnl" sz="1150" i="1" noProof="0" dirty="0"/>
              <a:t> de la ley islámica, cuando aplique</a:t>
            </a:r>
          </a:p>
          <a:p>
            <a:pPr lvl="1"/>
            <a:r>
              <a:rPr lang="es-ES_tradnl" sz="1150" i="1" noProof="0" dirty="0"/>
              <a:t>el cuidado alternativo de los niños y las niñas pequeños/as debe prestarse en entornos familiares</a:t>
            </a:r>
          </a:p>
          <a:p>
            <a:pPr lvl="1"/>
            <a:r>
              <a:rPr lang="es-ES_tradnl" sz="1150" i="1" noProof="0" dirty="0"/>
              <a:t>las decisiones sobre cuidados alternativos deben basarse en el principio del interés superior y adoptarse mediante un procedimiento judicial, administrativo u otro procedimiento adecuado y reconocido, con salvaguardas legales, y a partir de evaluaciones exhaustivas</a:t>
            </a:r>
          </a:p>
          <a:p>
            <a:pPr lvl="1"/>
            <a:r>
              <a:rPr lang="es-ES_tradnl" sz="1150" i="1" noProof="0" dirty="0"/>
              <a:t>garantizar que se cumplan las condiciones adecuadas en las modalidades informales de cuidado familiar y comunitario</a:t>
            </a:r>
          </a:p>
          <a:p>
            <a:r>
              <a:rPr lang="es-ES_tradnl" sz="1150" i="1" noProof="0" dirty="0"/>
              <a:t>El rol y las responsabilidades de los asistentes sociales de protección de menores en los programas de acogida alternativos varían de forma significativa de un programa a otro y dependen de lo siguiente:</a:t>
            </a:r>
          </a:p>
          <a:p>
            <a:pPr lvl="1"/>
            <a:r>
              <a:rPr lang="es-ES_tradnl" sz="1150" i="1" noProof="0" dirty="0"/>
              <a:t>el contexto, es decir, si existe un sistema de protección de la infancia que funcione correctamente </a:t>
            </a:r>
          </a:p>
          <a:p>
            <a:pPr lvl="1"/>
            <a:r>
              <a:rPr lang="es-ES_tradnl" sz="1150" i="1" noProof="0" dirty="0"/>
              <a:t>el marco de aplicación del programa, es decir, qué agentes son responsables de los distintos elementos de los cuidados alternativos</a:t>
            </a:r>
          </a:p>
          <a:p>
            <a:r>
              <a:rPr lang="es-ES_tradnl" sz="1150" i="1" noProof="0" dirty="0"/>
              <a:t>Los participantes pueden tomar notas en </a:t>
            </a:r>
            <a:r>
              <a:rPr lang="es-ES_tradnl" sz="1150" b="1" i="1" noProof="0" dirty="0"/>
              <a:t>la página 20-21 del cuaderno de ejercicios: El sistema nacional y el rol de los asistentes sociales </a:t>
            </a:r>
          </a:p>
        </p:txBody>
      </p:sp>
      <p:sp>
        <p:nvSpPr>
          <p:cNvPr id="3" name="Slide Image Placeholder 2">
            <a:extLst>
              <a:ext uri="{FF2B5EF4-FFF2-40B4-BE49-F238E27FC236}">
                <a16:creationId xmlns:a16="http://schemas.microsoft.com/office/drawing/2014/main" id="{9ECC080B-89B6-44D8-B632-847B9BBB8885}"/>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BC6B9C1F-2D9E-6629-CE5A-18B71C7B31CF}"/>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47</a:t>
            </a:fld>
            <a:endParaRPr lang="en-US" sz="1200" dirty="0">
              <a:latin typeface="+mn-lt"/>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50" name="Google Shape;550;p37: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ADAPTAR AL CONTEXTO</a:t>
            </a:r>
          </a:p>
          <a:p>
            <a:r>
              <a:rPr lang="es-ES_tradnl" noProof="0" dirty="0"/>
              <a:t>Contextualizar esta diapositiva añadiendo ejemplos de legislación y/o políticas nacionales relacionadas con:</a:t>
            </a:r>
          </a:p>
          <a:p>
            <a:pPr lvl="1"/>
            <a:r>
              <a:rPr lang="es-ES_tradnl" noProof="0" dirty="0"/>
              <a:t>UASC en general</a:t>
            </a:r>
          </a:p>
          <a:p>
            <a:pPr lvl="1"/>
            <a:r>
              <a:rPr lang="es-ES_tradnl" noProof="0" dirty="0"/>
              <a:t>reubicación fuera del hogar</a:t>
            </a:r>
          </a:p>
          <a:p>
            <a:pPr lvl="1"/>
            <a:r>
              <a:rPr lang="es-ES_tradnl" noProof="0" dirty="0"/>
              <a:t>reunificación familiar</a:t>
            </a:r>
          </a:p>
          <a:p>
            <a:pPr lvl="1"/>
            <a:r>
              <a:rPr lang="es-ES_tradnl" noProof="0" dirty="0"/>
              <a:t>cuidados alternativos</a:t>
            </a:r>
          </a:p>
          <a:p>
            <a:r>
              <a:rPr lang="es-ES_tradnl" noProof="0" dirty="0"/>
              <a:t>Incluir también información sobre: </a:t>
            </a:r>
          </a:p>
          <a:p>
            <a:pPr lvl="1"/>
            <a:r>
              <a:rPr lang="es-ES_tradnl" noProof="0" dirty="0"/>
              <a:t>cualquier legislación nacional</a:t>
            </a:r>
          </a:p>
          <a:p>
            <a:pPr lvl="1"/>
            <a:r>
              <a:rPr lang="es-ES_tradnl" noProof="0" dirty="0"/>
              <a:t>políticas o prácticas que se consideren perjudiciales o que no son buenas prácticas</a:t>
            </a:r>
          </a:p>
          <a:p>
            <a:pPr lvl="1"/>
            <a:r>
              <a:rPr lang="es-ES_tradnl" noProof="0" dirty="0"/>
              <a:t>todo lo que se esté haciendo o se pueda hacer para abordarlas</a:t>
            </a:r>
          </a:p>
          <a:p>
            <a:pPr marL="0" indent="0">
              <a:buNone/>
            </a:pPr>
            <a:r>
              <a:rPr lang="es-ES_tradnl" noProof="0" dirty="0"/>
              <a:t>______________________________________________________________________________</a:t>
            </a:r>
          </a:p>
          <a:p>
            <a:pPr marL="0" indent="0">
              <a:buNone/>
            </a:pPr>
            <a:endParaRPr lang="es-ES_tradnl" b="1" noProof="0" dirty="0"/>
          </a:p>
          <a:p>
            <a:pPr marL="0" indent="0">
              <a:buNone/>
            </a:pPr>
            <a:r>
              <a:rPr lang="es-ES_tradnl" b="1" noProof="0" dirty="0"/>
              <a:t>EXPLICAR:</a:t>
            </a:r>
          </a:p>
          <a:p>
            <a:r>
              <a:rPr lang="es-ES_tradnl" i="1" noProof="0" dirty="0"/>
              <a:t>¿Por qué es importante que los asistentes sociales estén familiarizados con la legislación nacional relativa a la protección de la infancia y con las disposiciones para los UASC? </a:t>
            </a:r>
          </a:p>
          <a:p>
            <a:pPr lvl="1"/>
            <a:r>
              <a:rPr lang="es-ES_tradnl" noProof="0" dirty="0"/>
              <a:t>Porque es una medida para proteger a las/os menores y promover su bienestar</a:t>
            </a:r>
          </a:p>
          <a:p>
            <a:pPr lvl="1"/>
            <a:r>
              <a:rPr lang="es-ES_tradnl" noProof="0" dirty="0"/>
              <a:t>La legislación nacional e internacional también le permite a los asistentes sociales abogar en nombre de cada menor de forma individual cuando sea necesario</a:t>
            </a:r>
          </a:p>
          <a:p>
            <a:pPr lvl="1"/>
            <a:r>
              <a:rPr lang="es-ES_tradnl" noProof="0" dirty="0"/>
              <a:t>Al mismo tiempo, los/as asistentes sociales tendrán que seguir los procedimientos legales nacionales como forma de "protegerse", sobre todo cuando tengan que tomar decisiones difíciles y emprender medidas de protección que tengan un impacto a largo plazo en el menor</a:t>
            </a:r>
          </a:p>
          <a:p>
            <a:pPr lvl="1"/>
            <a:r>
              <a:rPr lang="es-ES_tradnl" noProof="0" dirty="0"/>
              <a:t>La legislación nacional relativa a la protección de la infancia puede encontrarse a menudo contenida en distintas leyes vigentes en el país </a:t>
            </a:r>
          </a:p>
          <a:p>
            <a:pPr marL="0" indent="0">
              <a:buNone/>
            </a:pPr>
            <a:endParaRPr lang="es-ES_tradnl" noProof="0" dirty="0"/>
          </a:p>
          <a:p>
            <a:pPr marL="0" indent="0">
              <a:buNone/>
            </a:pPr>
            <a:r>
              <a:rPr lang="es-ES_tradnl" b="1" noProof="0" dirty="0"/>
              <a:t>CONTINÚA EN LA SIGUIENTE DIAPOSITIVA </a:t>
            </a:r>
            <a:r>
              <a:rPr lang="es-ES_tradnl" b="1" noProof="0" dirty="0">
                <a:sym typeface="Wingdings" panose="05000000000000000000" pitchFamily="2" charset="2"/>
              </a:rPr>
              <a:t></a:t>
            </a:r>
            <a:endParaRPr lang="es-ES_tradnl" b="1" noProof="0" dirty="0"/>
          </a:p>
        </p:txBody>
      </p:sp>
      <p:sp>
        <p:nvSpPr>
          <p:cNvPr id="3" name="Slide Image Placeholder 2">
            <a:extLst>
              <a:ext uri="{FF2B5EF4-FFF2-40B4-BE49-F238E27FC236}">
                <a16:creationId xmlns:a16="http://schemas.microsoft.com/office/drawing/2014/main" id="{801974FF-45D1-2CE1-6E4D-BD4DE1F930DE}"/>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165CFDE8-5359-3BFE-CF0B-A65EB242F1C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48</a:t>
            </a:fld>
            <a:endParaRPr lang="en-US" sz="1200" dirty="0">
              <a:latin typeface="+mn-lt"/>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lvl="1"/>
            <a:r>
              <a:rPr lang="es-ES_tradnl" noProof="0" dirty="0"/>
              <a:t>En contextos de personas refugiadas, las leyes sobre refugiados y asilo y las políticas migratorias suelen definir el estatus migratorio de los UASC, así como las estructuras de apoyo y las partes interesadas a las que se remiten los UASC:</a:t>
            </a:r>
          </a:p>
          <a:p>
            <a:pPr lvl="2"/>
            <a:r>
              <a:rPr lang="es-ES_tradnl" noProof="0" dirty="0"/>
              <a:t>estas pueden ser distintas en el caso de menores nacidos o ciudadanos en el país en cuestión</a:t>
            </a:r>
          </a:p>
          <a:p>
            <a:pPr lvl="2"/>
            <a:r>
              <a:rPr lang="es-ES_tradnl" noProof="0" dirty="0"/>
              <a:t>cuando los Estados no son parte de la Convención de 1951, el ACNUR proporciona protección internacional a las personas refugiadas </a:t>
            </a:r>
          </a:p>
          <a:p>
            <a:r>
              <a:rPr lang="es-ES_tradnl" i="1" noProof="0" dirty="0"/>
              <a:t>¿Podemos mencionar ejemplos de leyes nacionales relativas a la protección de las/os menores y de los UASC en particular?</a:t>
            </a:r>
          </a:p>
          <a:p>
            <a:pPr lvl="1"/>
            <a:r>
              <a:rPr lang="es-ES_tradnl" noProof="0" dirty="0"/>
              <a:t>La legislación difiere de un país a otro y de una cultura a otra, y puede haber vacíos o incoherencias en la formulación o problemas en su aplicación</a:t>
            </a:r>
          </a:p>
        </p:txBody>
      </p:sp>
      <p:sp>
        <p:nvSpPr>
          <p:cNvPr id="2" name="Google Shape;725;p48:notes">
            <a:extLst>
              <a:ext uri="{FF2B5EF4-FFF2-40B4-BE49-F238E27FC236}">
                <a16:creationId xmlns:a16="http://schemas.microsoft.com/office/drawing/2014/main" id="{E3F1FBDF-598A-F5A4-F908-B66C031089E3}"/>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49</a:t>
            </a:fld>
            <a:endParaRPr lang="en-US" sz="1200" dirty="0">
              <a:latin typeface="+mn-lt"/>
            </a:endParaRPr>
          </a:p>
        </p:txBody>
      </p:sp>
    </p:spTree>
    <p:extLst>
      <p:ext uri="{BB962C8B-B14F-4D97-AF65-F5344CB8AC3E}">
        <p14:creationId xmlns:p14="http://schemas.microsoft.com/office/powerpoint/2010/main" val="32366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marL="0" indent="0">
              <a:buNone/>
            </a:pPr>
            <a:r>
              <a:rPr lang="es-ES_tradnl" b="1" noProof="0" dirty="0"/>
              <a:t>ESCENARIOS DE MÓDULOS</a:t>
            </a:r>
          </a:p>
          <a:p>
            <a:r>
              <a:rPr lang="es-ES_tradnl" noProof="0" dirty="0"/>
              <a:t>El mismo conjunto de escenarios se utiliza para diferentes actividades a lo largo del módulo 1, y están a disposición de los participantes en el cuaderno de ejercicios del participante</a:t>
            </a:r>
          </a:p>
          <a:p>
            <a:r>
              <a:rPr lang="es-ES_tradnl" noProof="0" dirty="0"/>
              <a:t>Es posible adaptar los escenarios al contexto, en cuyo caso, deberá asegurarse de que se actualicen en cada actividad que utilice los escenarios y en el cuaderno de ejercicios del participante </a:t>
            </a:r>
          </a:p>
          <a:p>
            <a:pPr marL="0" indent="0">
              <a:buNone/>
            </a:pPr>
            <a:endParaRPr lang="es-ES_tradnl" noProof="0" dirty="0"/>
          </a:p>
          <a:p>
            <a:pPr marL="0" indent="0">
              <a:buNone/>
            </a:pPr>
            <a:r>
              <a:rPr lang="es-ES_tradnl" b="1" noProof="0" dirty="0"/>
              <a:t>Escenario 1</a:t>
            </a:r>
          </a:p>
          <a:p>
            <a:r>
              <a:rPr lang="es-ES_tradnl" sz="1200" noProof="0" dirty="0" err="1">
                <a:solidFill>
                  <a:schemeClr val="tx1"/>
                </a:solidFill>
                <a:latin typeface="+mj-lt"/>
                <a:ea typeface="Helvetica Neue"/>
                <a:cs typeface="Helvetica Neue"/>
                <a:sym typeface="Helvetica Neue"/>
              </a:rPr>
              <a:t>Hashim</a:t>
            </a:r>
            <a:r>
              <a:rPr lang="es-ES_tradnl" sz="1200" noProof="0" dirty="0">
                <a:solidFill>
                  <a:schemeClr val="tx1"/>
                </a:solidFill>
                <a:latin typeface="+mj-lt"/>
                <a:ea typeface="Helvetica Neue"/>
                <a:cs typeface="Helvetica Neue"/>
                <a:sym typeface="Helvetica Neue"/>
              </a:rPr>
              <a:t> es un adolescente de 15 años que vivía con sus padres y sus dos hermanas pequeñas antes de que estallara la violencia en su país de origen. Por razones de seguridad, sobre todo por miedo a ser reclutado por grupos armados, sus padres decidieron enviarlo a uno de los países vecinos a vivir con su tío y su esposa y sus dos hijos. </a:t>
            </a:r>
            <a:r>
              <a:rPr lang="es-ES_tradnl" sz="1200" noProof="0" dirty="0" err="1">
                <a:solidFill>
                  <a:schemeClr val="tx1"/>
                </a:solidFill>
                <a:latin typeface="+mj-lt"/>
                <a:ea typeface="Helvetica Neue"/>
                <a:cs typeface="Helvetica Neue"/>
                <a:sym typeface="Helvetica Neue"/>
              </a:rPr>
              <a:t>Hashim</a:t>
            </a:r>
            <a:r>
              <a:rPr lang="es-ES_tradnl" sz="1200" noProof="0" dirty="0">
                <a:solidFill>
                  <a:schemeClr val="tx1"/>
                </a:solidFill>
                <a:latin typeface="+mj-lt"/>
                <a:ea typeface="Helvetica Neue"/>
                <a:cs typeface="Helvetica Neue"/>
                <a:sym typeface="Helvetica Neue"/>
              </a:rPr>
              <a:t> trabaja y tiene que lavar carros en un garaje. Envía parte del dinero que gana a sus padres en el país de origen. A veces, </a:t>
            </a:r>
            <a:r>
              <a:rPr lang="es-ES_tradnl" sz="1200" noProof="0" dirty="0" err="1">
                <a:solidFill>
                  <a:schemeClr val="tx1"/>
                </a:solidFill>
                <a:latin typeface="+mj-lt"/>
                <a:ea typeface="Helvetica Neue"/>
                <a:cs typeface="Helvetica Neue"/>
                <a:sym typeface="Helvetica Neue"/>
              </a:rPr>
              <a:t>Hashim</a:t>
            </a:r>
            <a:r>
              <a:rPr lang="es-ES_tradnl" sz="1200" noProof="0" dirty="0">
                <a:solidFill>
                  <a:schemeClr val="tx1"/>
                </a:solidFill>
                <a:latin typeface="+mj-lt"/>
                <a:ea typeface="Helvetica Neue"/>
                <a:cs typeface="Helvetica Neue"/>
                <a:sym typeface="Helvetica Neue"/>
              </a:rPr>
              <a:t> está en contacto con sus padres a través de WhatsApp y llamadas telefónicas. Si no envía suficiente dinero a casa, sus padres le expresan su rabia. También hablan periódicamente con el tío de </a:t>
            </a:r>
            <a:r>
              <a:rPr lang="es-ES_tradnl" sz="1200" noProof="0" dirty="0" err="1">
                <a:solidFill>
                  <a:schemeClr val="tx1"/>
                </a:solidFill>
                <a:latin typeface="+mj-lt"/>
                <a:ea typeface="Helvetica Neue"/>
                <a:cs typeface="Helvetica Neue"/>
                <a:sym typeface="Helvetica Neue"/>
              </a:rPr>
              <a:t>Hashim</a:t>
            </a:r>
            <a:r>
              <a:rPr lang="es-ES_tradnl" sz="1200" noProof="0" dirty="0">
                <a:solidFill>
                  <a:schemeClr val="tx1"/>
                </a:solidFill>
                <a:latin typeface="+mj-lt"/>
                <a:ea typeface="Helvetica Neue"/>
                <a:cs typeface="Helvetica Neue"/>
                <a:sym typeface="Helvetica Neue"/>
              </a:rPr>
              <a:t> para ver cómo puede proporcionarles suficiente dinero.</a:t>
            </a:r>
            <a:endParaRPr lang="es-ES_tradnl" noProof="0" dirty="0"/>
          </a:p>
          <a:p>
            <a:pPr marL="0" indent="0">
              <a:buNone/>
            </a:pPr>
            <a:endParaRPr lang="es-ES_tradnl" noProof="0" dirty="0"/>
          </a:p>
          <a:p>
            <a:pPr marL="0" indent="0">
              <a:buNone/>
            </a:pPr>
            <a:r>
              <a:rPr lang="es-ES_tradnl" b="1" noProof="0" dirty="0"/>
              <a:t>Escenario 2</a:t>
            </a:r>
          </a:p>
          <a:p>
            <a:r>
              <a:rPr lang="es-ES_tradnl" sz="1200" noProof="0" dirty="0" err="1">
                <a:solidFill>
                  <a:schemeClr val="tx1"/>
                </a:solidFill>
                <a:latin typeface="+mj-lt"/>
                <a:ea typeface="Helvetica Neue"/>
                <a:cs typeface="Helvetica Neue"/>
                <a:sym typeface="Helvetica Neue"/>
              </a:rPr>
              <a:t>Bennu</a:t>
            </a:r>
            <a:r>
              <a:rPr lang="es-ES_tradnl" sz="1200" noProof="0" dirty="0">
                <a:solidFill>
                  <a:schemeClr val="tx1"/>
                </a:solidFill>
                <a:latin typeface="+mj-lt"/>
                <a:ea typeface="Helvetica Neue"/>
                <a:cs typeface="Helvetica Neue"/>
                <a:sym typeface="Helvetica Neue"/>
              </a:rPr>
              <a:t> es una niña de 3 años que actualmente vive con sus abuelos. Hasta que cumplió un año, vivía con sus padres y su hermano mayor. Después, sus padres decidieron divorciarse. Tras el divorcio, su madre se mudó a casa de sus padres con </a:t>
            </a:r>
            <a:r>
              <a:rPr lang="es-ES_tradnl" sz="1200" noProof="0" dirty="0" err="1">
                <a:solidFill>
                  <a:schemeClr val="tx1"/>
                </a:solidFill>
                <a:latin typeface="+mj-lt"/>
                <a:ea typeface="Helvetica Neue"/>
                <a:cs typeface="Helvetica Neue"/>
                <a:sym typeface="Helvetica Neue"/>
              </a:rPr>
              <a:t>Bennu</a:t>
            </a:r>
            <a:r>
              <a:rPr lang="es-ES_tradnl" sz="1200" noProof="0" dirty="0">
                <a:solidFill>
                  <a:schemeClr val="tx1"/>
                </a:solidFill>
                <a:latin typeface="+mj-lt"/>
                <a:ea typeface="Helvetica Neue"/>
                <a:cs typeface="Helvetica Neue"/>
                <a:sym typeface="Helvetica Neue"/>
              </a:rPr>
              <a:t>, mientras que su hermano mayor se quedó con su padre, que se había vuelto a casar. Un año después estalló un conflicto armado y los abuelos maternos de </a:t>
            </a:r>
            <a:r>
              <a:rPr lang="es-ES_tradnl" sz="1200" noProof="0" dirty="0" err="1">
                <a:solidFill>
                  <a:schemeClr val="tx1"/>
                </a:solidFill>
                <a:latin typeface="+mj-lt"/>
                <a:ea typeface="Helvetica Neue"/>
                <a:cs typeface="Helvetica Neue"/>
                <a:sym typeface="Helvetica Neue"/>
              </a:rPr>
              <a:t>Bennu</a:t>
            </a:r>
            <a:r>
              <a:rPr lang="es-ES_tradnl" sz="1200" noProof="0" dirty="0">
                <a:solidFill>
                  <a:schemeClr val="tx1"/>
                </a:solidFill>
                <a:latin typeface="+mj-lt"/>
                <a:ea typeface="Helvetica Neue"/>
                <a:cs typeface="Helvetica Neue"/>
                <a:sym typeface="Helvetica Neue"/>
              </a:rPr>
              <a:t> decidieron trasladarse a un país vecino por motivos de seguridad y se llevaron a </a:t>
            </a:r>
            <a:r>
              <a:rPr lang="es-ES_tradnl" sz="1200" noProof="0" dirty="0" err="1">
                <a:solidFill>
                  <a:schemeClr val="tx1"/>
                </a:solidFill>
                <a:latin typeface="+mj-lt"/>
                <a:ea typeface="Helvetica Neue"/>
                <a:cs typeface="Helvetica Neue"/>
                <a:sym typeface="Helvetica Neue"/>
              </a:rPr>
              <a:t>Bennu</a:t>
            </a:r>
            <a:r>
              <a:rPr lang="es-ES_tradnl" sz="1200" noProof="0" dirty="0">
                <a:solidFill>
                  <a:schemeClr val="tx1"/>
                </a:solidFill>
                <a:latin typeface="+mj-lt"/>
                <a:ea typeface="Helvetica Neue"/>
                <a:cs typeface="Helvetica Neue"/>
                <a:sym typeface="Helvetica Neue"/>
              </a:rPr>
              <a:t> con ellos. La madre de </a:t>
            </a:r>
            <a:r>
              <a:rPr lang="es-ES_tradnl" sz="1200" noProof="0" dirty="0" err="1">
                <a:solidFill>
                  <a:schemeClr val="tx1"/>
                </a:solidFill>
                <a:latin typeface="+mj-lt"/>
                <a:ea typeface="Helvetica Neue"/>
                <a:cs typeface="Helvetica Neue"/>
                <a:sym typeface="Helvetica Neue"/>
              </a:rPr>
              <a:t>Bennu</a:t>
            </a:r>
            <a:r>
              <a:rPr lang="es-ES_tradnl" sz="1200" noProof="0" dirty="0">
                <a:solidFill>
                  <a:schemeClr val="tx1"/>
                </a:solidFill>
                <a:latin typeface="+mj-lt"/>
                <a:ea typeface="Helvetica Neue"/>
                <a:cs typeface="Helvetica Neue"/>
                <a:sym typeface="Helvetica Neue"/>
              </a:rPr>
              <a:t> se quedó en el país de origen para volver a casarse. Mientras tanto, el padre de </a:t>
            </a:r>
            <a:r>
              <a:rPr lang="es-ES_tradnl" sz="1200" noProof="0" dirty="0" err="1">
                <a:solidFill>
                  <a:schemeClr val="tx1"/>
                </a:solidFill>
                <a:latin typeface="+mj-lt"/>
                <a:ea typeface="Helvetica Neue"/>
                <a:cs typeface="Helvetica Neue"/>
                <a:sym typeface="Helvetica Neue"/>
              </a:rPr>
              <a:t>Bennu</a:t>
            </a:r>
            <a:r>
              <a:rPr lang="es-ES_tradnl" sz="1200" noProof="0" dirty="0">
                <a:solidFill>
                  <a:schemeClr val="tx1"/>
                </a:solidFill>
                <a:latin typeface="+mj-lt"/>
                <a:ea typeface="Helvetica Neue"/>
                <a:cs typeface="Helvetica Neue"/>
                <a:sym typeface="Helvetica Neue"/>
              </a:rPr>
              <a:t> habría sido asesinado.</a:t>
            </a:r>
            <a:endParaRPr lang="es-ES_tradnl" noProof="0" dirty="0"/>
          </a:p>
          <a:p>
            <a:endParaRPr lang="es-ES_tradnl" noProof="0" dirty="0"/>
          </a:p>
          <a:p>
            <a:pPr marL="0" indent="0">
              <a:buNone/>
            </a:pPr>
            <a:r>
              <a:rPr lang="es-ES_tradnl" b="1" noProof="0" dirty="0"/>
              <a:t>Escenario 3</a:t>
            </a:r>
          </a:p>
          <a:p>
            <a:r>
              <a:rPr lang="es-ES_tradnl" sz="1200" noProof="0" dirty="0">
                <a:solidFill>
                  <a:schemeClr val="tx1"/>
                </a:solidFill>
                <a:latin typeface="+mj-lt"/>
                <a:ea typeface="Helvetica Neue"/>
                <a:cs typeface="Helvetica Neue"/>
                <a:sym typeface="Helvetica Neue"/>
              </a:rPr>
              <a:t>Marianne es una adolescente de 14 años. Cuando Marianne tenía 5 años, su madre falleció, su padre se volvió a casar y Marianne se fue a vivir con sus abuelos paternos. Tras el brote de una enfermedad infecciosa en el país, sus abuelos perdieron su principal fuente de ingresos. Deciden pedir dinero prestado y enviar a Marianne a Europa con la esperanza de que pueda encontrar trabajo. Marianne viaja con un grupo entre los que se encuentran algunos miembros de su comunidad.</a:t>
            </a:r>
            <a:endParaRPr lang="es-ES_tradnl" noProof="0" dirty="0"/>
          </a:p>
          <a:p>
            <a:pPr marL="0" indent="0">
              <a:buNone/>
            </a:pPr>
            <a:endParaRPr lang="es-ES_tradnl" noProof="0" dirty="0"/>
          </a:p>
          <a:p>
            <a:pPr marL="0" indent="0">
              <a:buNone/>
            </a:pPr>
            <a:r>
              <a:rPr lang="es-ES_tradnl" b="1" noProof="0" dirty="0"/>
              <a:t>Escenario 4</a:t>
            </a:r>
          </a:p>
          <a:p>
            <a:r>
              <a:rPr lang="es-ES_tradnl" sz="1200" noProof="0" dirty="0" err="1">
                <a:solidFill>
                  <a:schemeClr val="dk1"/>
                </a:solidFill>
                <a:latin typeface="+mn-lt"/>
                <a:ea typeface="Helvetica Neue"/>
                <a:cs typeface="Helvetica Neue"/>
                <a:sym typeface="Helvetica Neue"/>
              </a:rPr>
              <a:t>Bienvenu</a:t>
            </a:r>
            <a:r>
              <a:rPr lang="es-ES_tradnl" sz="1200" noProof="0" dirty="0">
                <a:solidFill>
                  <a:schemeClr val="dk1"/>
                </a:solidFill>
                <a:latin typeface="+mn-lt"/>
                <a:ea typeface="Helvetica Neue"/>
                <a:cs typeface="Helvetica Neue"/>
                <a:sym typeface="Helvetica Neue"/>
              </a:rPr>
              <a:t> es un adolescente de 17 años que huyó junto con un grupo de personas de su mismo pueblo a una zona segura tras un repentino estallido de violencia. Cuando esto ocurrió, los padres de </a:t>
            </a:r>
            <a:r>
              <a:rPr lang="es-ES_tradnl" sz="1200" noProof="0" dirty="0" err="1">
                <a:solidFill>
                  <a:schemeClr val="dk1"/>
                </a:solidFill>
                <a:latin typeface="+mn-lt"/>
                <a:ea typeface="Helvetica Neue"/>
                <a:cs typeface="Helvetica Neue"/>
                <a:sym typeface="Helvetica Neue"/>
              </a:rPr>
              <a:t>Bienvenu</a:t>
            </a:r>
            <a:r>
              <a:rPr lang="es-ES_tradnl" sz="1200" noProof="0" dirty="0">
                <a:solidFill>
                  <a:schemeClr val="dk1"/>
                </a:solidFill>
                <a:latin typeface="+mn-lt"/>
                <a:ea typeface="Helvetica Neue"/>
                <a:cs typeface="Helvetica Neue"/>
                <a:sym typeface="Helvetica Neue"/>
              </a:rPr>
              <a:t> estaban en casa, mientras que </a:t>
            </a:r>
            <a:r>
              <a:rPr lang="es-ES_tradnl" sz="1200" noProof="0" dirty="0" err="1">
                <a:solidFill>
                  <a:schemeClr val="dk1"/>
                </a:solidFill>
                <a:latin typeface="+mn-lt"/>
                <a:ea typeface="Helvetica Neue"/>
                <a:cs typeface="Helvetica Neue"/>
                <a:sym typeface="Helvetica Neue"/>
              </a:rPr>
              <a:t>Bienvenu</a:t>
            </a:r>
            <a:r>
              <a:rPr lang="es-ES_tradnl" sz="1200" noProof="0" dirty="0">
                <a:solidFill>
                  <a:schemeClr val="dk1"/>
                </a:solidFill>
                <a:latin typeface="+mn-lt"/>
                <a:ea typeface="Helvetica Neue"/>
                <a:cs typeface="Helvetica Neue"/>
                <a:sym typeface="Helvetica Neue"/>
              </a:rPr>
              <a:t> estaba en la escuela. Como consecuencia, quedó separado de sus padres y de sus tres hermanos, y desde entonces no sabe nada de ellos. Llegó a un campo de personas desplazadas y unos días después, durante una distribución de alimentos, vio a su hermana de 19 años, que empezó a cuidarlo. Vive en el mismo bloque junto a dos de sus amigos que viven solos, ya que también perdieron el rastro de sus familias. Su hermana está casada; actualmente se desconoce el paradero de su marido, pero espera poder encontrarlo pronto. Antes de separarse de su familia, </a:t>
            </a:r>
            <a:r>
              <a:rPr lang="es-ES_tradnl" sz="1200" noProof="0" dirty="0" err="1">
                <a:solidFill>
                  <a:schemeClr val="dk1"/>
                </a:solidFill>
                <a:latin typeface="+mn-lt"/>
                <a:ea typeface="Helvetica Neue"/>
                <a:cs typeface="Helvetica Neue"/>
                <a:sym typeface="Helvetica Neue"/>
              </a:rPr>
              <a:t>Bienvenu</a:t>
            </a:r>
            <a:r>
              <a:rPr lang="es-ES_tradnl" sz="1200" noProof="0" dirty="0">
                <a:solidFill>
                  <a:schemeClr val="dk1"/>
                </a:solidFill>
                <a:latin typeface="+mn-lt"/>
                <a:ea typeface="Helvetica Neue"/>
                <a:cs typeface="Helvetica Neue"/>
                <a:sym typeface="Helvetica Neue"/>
              </a:rPr>
              <a:t> solía ir a la escuela y jugar con su hermano pequeño después de clase. Siempre se sintió apoyado por sus padres. Sus abuelos vivían al lado y </a:t>
            </a:r>
            <a:r>
              <a:rPr lang="es-ES_tradnl" sz="1200" noProof="0" dirty="0" err="1">
                <a:solidFill>
                  <a:schemeClr val="dk1"/>
                </a:solidFill>
                <a:latin typeface="+mn-lt"/>
                <a:ea typeface="Helvetica Neue"/>
                <a:cs typeface="Helvetica Neue"/>
                <a:sym typeface="Helvetica Neue"/>
              </a:rPr>
              <a:t>Bienvenu</a:t>
            </a:r>
            <a:r>
              <a:rPr lang="es-ES_tradnl" sz="1200" noProof="0" dirty="0">
                <a:solidFill>
                  <a:schemeClr val="dk1"/>
                </a:solidFill>
                <a:latin typeface="+mn-lt"/>
                <a:ea typeface="Helvetica Neue"/>
                <a:cs typeface="Helvetica Neue"/>
                <a:sym typeface="Helvetica Neue"/>
              </a:rPr>
              <a:t> dice que los echa de menos. También echa de menos a sus padres y a su hermano menor.</a:t>
            </a:r>
            <a:endParaRPr lang="es-ES_tradnl" noProof="0" dirty="0"/>
          </a:p>
        </p:txBody>
      </p:sp>
      <p:sp>
        <p:nvSpPr>
          <p:cNvPr id="4" name="Google Shape;725;p48:notes">
            <a:extLst>
              <a:ext uri="{FF2B5EF4-FFF2-40B4-BE49-F238E27FC236}">
                <a16:creationId xmlns:a16="http://schemas.microsoft.com/office/drawing/2014/main" id="{97A6D5F9-5D6E-9ED6-9471-4A67074D5F2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a:t>
            </a:fld>
            <a:endParaRPr lang="en-US" sz="1200" dirty="0">
              <a:latin typeface="+mn-lt"/>
            </a:endParaRPr>
          </a:p>
        </p:txBody>
      </p:sp>
    </p:spTree>
    <p:extLst>
      <p:ext uri="{BB962C8B-B14F-4D97-AF65-F5344CB8AC3E}">
        <p14:creationId xmlns:p14="http://schemas.microsoft.com/office/powerpoint/2010/main" val="723184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9" name="Google Shape;569;p39: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PREPARACIÓN</a:t>
            </a:r>
          </a:p>
          <a:p>
            <a:r>
              <a:rPr lang="es-ES_tradnl" noProof="0" dirty="0"/>
              <a:t>Preparar un juego de carteles A4, uno para cada paso clave en el proceso de toma de decisiones relativas a los UASC y uno para cada actor clave</a:t>
            </a:r>
          </a:p>
          <a:p>
            <a:r>
              <a:rPr lang="es-ES_tradnl" noProof="0" dirty="0"/>
              <a:t>Deben estar contextualizados, pero pueden incluir (uno por hoja):</a:t>
            </a:r>
          </a:p>
          <a:p>
            <a:pPr lvl="1"/>
            <a:r>
              <a:rPr lang="es-ES_tradnl" noProof="0" dirty="0"/>
              <a:t>“identificación de los UASC"</a:t>
            </a:r>
          </a:p>
          <a:p>
            <a:pPr lvl="1"/>
            <a:r>
              <a:rPr lang="es-ES_tradnl" noProof="0" dirty="0"/>
              <a:t>“evaluación de los UASC"</a:t>
            </a:r>
          </a:p>
          <a:p>
            <a:pPr lvl="1"/>
            <a:r>
              <a:rPr lang="es-ES_tradnl" noProof="0" dirty="0"/>
              <a:t>“cuidados alternativos"</a:t>
            </a:r>
          </a:p>
          <a:p>
            <a:pPr lvl="1"/>
            <a:r>
              <a:rPr lang="es-ES_tradnl" noProof="0" dirty="0"/>
              <a:t>“reunificación familiar"</a:t>
            </a:r>
          </a:p>
          <a:p>
            <a:pPr lvl="1"/>
            <a:r>
              <a:rPr lang="es-ES_tradnl" noProof="0" dirty="0"/>
              <a:t>“remisión al tribunal para UASC"</a:t>
            </a:r>
          </a:p>
          <a:p>
            <a:pPr lvl="1"/>
            <a:r>
              <a:rPr lang="es-ES_tradnl" noProof="0" dirty="0"/>
              <a:t>“decisión judicial"</a:t>
            </a:r>
          </a:p>
          <a:p>
            <a:pPr lvl="1"/>
            <a:r>
              <a:rPr lang="es-ES_tradnl" noProof="0" dirty="0"/>
              <a:t>“aplicación de la decisión judicial para UASC"</a:t>
            </a:r>
          </a:p>
          <a:p>
            <a:pPr lvl="1"/>
            <a:r>
              <a:rPr lang="es-ES_tradnl" noProof="0" dirty="0"/>
              <a:t>“control y seguimiento"</a:t>
            </a:r>
          </a:p>
          <a:p>
            <a:pPr lvl="1"/>
            <a:r>
              <a:rPr lang="es-ES_tradnl" noProof="0" dirty="0"/>
              <a:t>“cierre del caso"</a:t>
            </a:r>
          </a:p>
          <a:p>
            <a:pPr lvl="1"/>
            <a:r>
              <a:rPr lang="es-ES_tradnl" noProof="0" dirty="0"/>
              <a:t>“asistente social"</a:t>
            </a:r>
          </a:p>
          <a:p>
            <a:pPr lvl="1"/>
            <a:r>
              <a:rPr lang="es-ES_tradnl" noProof="0" dirty="0"/>
              <a:t>“asistente y/o trabajador/a social gobierno"</a:t>
            </a:r>
          </a:p>
          <a:p>
            <a:pPr lvl="1"/>
            <a:r>
              <a:rPr lang="es-ES_tradnl" noProof="0" dirty="0"/>
              <a:t>“asistente y/o trabajador/a social ONG"</a:t>
            </a:r>
          </a:p>
          <a:p>
            <a:pPr lvl="1"/>
            <a:r>
              <a:rPr lang="es-ES_tradnl" noProof="0" dirty="0"/>
              <a:t> “juez de menores"</a:t>
            </a:r>
          </a:p>
          <a:p>
            <a:pPr lvl="1"/>
            <a:r>
              <a:rPr lang="es-ES_tradnl" noProof="0" dirty="0"/>
              <a:t>“trabajador comunitario/a"</a:t>
            </a:r>
          </a:p>
          <a:p>
            <a:pPr marL="0" indent="0">
              <a:buNone/>
            </a:pPr>
            <a:r>
              <a:rPr lang="es-ES_tradnl" noProof="0" dirty="0"/>
              <a:t>______________________________________________________________________________</a:t>
            </a:r>
          </a:p>
          <a:p>
            <a:endParaRPr lang="es-ES_tradnl" noProof="0" dirty="0"/>
          </a:p>
          <a:p>
            <a:pPr marL="0" indent="0">
              <a:buNone/>
            </a:pPr>
            <a:r>
              <a:rPr lang="es-ES_tradnl" b="1" noProof="0" dirty="0"/>
              <a:t>CONTINÚA EN LA SIGUIENTE DIAPOSITIVA  </a:t>
            </a:r>
            <a:r>
              <a:rPr lang="es-ES_tradnl" b="1" noProof="0" dirty="0">
                <a:sym typeface="Wingdings" panose="05000000000000000000" pitchFamily="2" charset="2"/>
              </a:rPr>
              <a:t></a:t>
            </a:r>
            <a:endParaRPr lang="es-ES_tradnl" b="1" noProof="0" dirty="0"/>
          </a:p>
        </p:txBody>
      </p:sp>
      <p:sp>
        <p:nvSpPr>
          <p:cNvPr id="3" name="Slide Image Placeholder 2">
            <a:extLst>
              <a:ext uri="{FF2B5EF4-FFF2-40B4-BE49-F238E27FC236}">
                <a16:creationId xmlns:a16="http://schemas.microsoft.com/office/drawing/2014/main" id="{A1C63C1B-9BBB-CB96-CC1F-AB8F36EDC95C}"/>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A81C398B-6508-0F69-AA47-F20EDE9EA25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50</a:t>
            </a:fld>
            <a:endParaRPr lang="en-US" sz="1200" dirty="0">
              <a:latin typeface="+mn-lt"/>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7" name="Google Shape;367;p25:notes"/>
          <p:cNvSpPr txBox="1">
            <a:spLocks noGrp="1"/>
          </p:cNvSpPr>
          <p:nvPr>
            <p:ph type="body" idx="1"/>
          </p:nvPr>
        </p:nvSpPr>
        <p:spPr>
          <a:xfrm>
            <a:off x="479425" y="460375"/>
            <a:ext cx="6140450" cy="9211335"/>
          </a:xfrm>
          <a:prstGeom prst="rect">
            <a:avLst/>
          </a:prstGeom>
        </p:spPr>
        <p:txBody>
          <a:bodyPr/>
          <a:lstStyle/>
          <a:p>
            <a:pPr marL="0" indent="0">
              <a:buNone/>
            </a:pPr>
            <a:r>
              <a:rPr lang="es-ES_tradnl" b="1" noProof="0" dirty="0"/>
              <a:t>ACTIVIDAD GENERAL (20 minutos)</a:t>
            </a:r>
          </a:p>
          <a:p>
            <a:r>
              <a:rPr lang="es-ES_tradnl" i="1" noProof="0" dirty="0"/>
              <a:t>El objetivo de este ejercicio es:</a:t>
            </a:r>
          </a:p>
          <a:p>
            <a:pPr lvl="1"/>
            <a:r>
              <a:rPr lang="es-ES_tradnl" i="1" noProof="0" dirty="0"/>
              <a:t>comprender mejor el proceso de toma de decisiones para UASC y los pasos correspondientes en la gestión de casos</a:t>
            </a:r>
          </a:p>
          <a:p>
            <a:pPr lvl="1"/>
            <a:r>
              <a:rPr lang="es-ES_tradnl" i="1" noProof="0" dirty="0"/>
              <a:t>identificar el rol de las principales partes interesadas, así como el rol del asistente social </a:t>
            </a:r>
          </a:p>
          <a:p>
            <a:r>
              <a:rPr lang="es-ES_tradnl" noProof="0" dirty="0"/>
              <a:t>Pedir a uno o dos participantes que se ofrezcan como voluntarios/as </a:t>
            </a:r>
          </a:p>
          <a:p>
            <a:r>
              <a:rPr lang="es-ES_tradnl" noProof="0" dirty="0"/>
              <a:t>Proporcionarles los carteles que se hayan preparado</a:t>
            </a:r>
          </a:p>
          <a:p>
            <a:r>
              <a:rPr lang="es-ES_tradnl" noProof="0" dirty="0"/>
              <a:t>Pedirles que lean en voz alta los carteles del proceso de toma de decisiones para UASC </a:t>
            </a:r>
          </a:p>
          <a:p>
            <a:r>
              <a:rPr lang="es-ES_tradnl" noProof="0" dirty="0"/>
              <a:t>Con la ayuda de todos los participantes en la formación, pedirles que peguen en la pared los carteles en el orden correspondiente al proceso de toma de decisiones </a:t>
            </a:r>
          </a:p>
          <a:p>
            <a:r>
              <a:rPr lang="es-ES_tradnl" noProof="0" dirty="0"/>
              <a:t>A continuación, pedir a los participantes que ubiquen los carteles con las distintas partes interesadas (en su contexto), incluido el rol de los asistentes sociales, junto a cada paso.</a:t>
            </a:r>
          </a:p>
          <a:p>
            <a:r>
              <a:rPr lang="es-ES_tradnl" noProof="0" dirty="0"/>
              <a:t>Los participantes pueden tomar notas en la </a:t>
            </a:r>
            <a:r>
              <a:rPr lang="es-ES_tradnl" b="1" noProof="0" dirty="0"/>
              <a:t>página 22 del Cuaderno de ejercicios: Etapas en la toma de decisiones para el marco jurídico nacional de UASC</a:t>
            </a:r>
          </a:p>
          <a:p>
            <a:endParaRPr lang="es-ES_tradnl" noProof="0" dirty="0"/>
          </a:p>
        </p:txBody>
      </p:sp>
      <p:sp>
        <p:nvSpPr>
          <p:cNvPr id="2" name="Google Shape;725;p48:notes">
            <a:extLst>
              <a:ext uri="{FF2B5EF4-FFF2-40B4-BE49-F238E27FC236}">
                <a16:creationId xmlns:a16="http://schemas.microsoft.com/office/drawing/2014/main" id="{D7F06408-39BB-77DE-C2E0-27DAE649896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51</a:t>
            </a:fld>
            <a:endParaRPr lang="en-US" sz="1200" dirty="0">
              <a:latin typeface="+mn-lt"/>
            </a:endParaRPr>
          </a:p>
        </p:txBody>
      </p:sp>
    </p:spTree>
    <p:extLst>
      <p:ext uri="{BB962C8B-B14F-4D97-AF65-F5344CB8AC3E}">
        <p14:creationId xmlns:p14="http://schemas.microsoft.com/office/powerpoint/2010/main" val="4193490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8" name="Google Shape;598;p40: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Presente el contenido de la diapositiva</a:t>
            </a:r>
          </a:p>
          <a:p>
            <a:r>
              <a:rPr lang="es-ES_tradnl" i="1" noProof="0" dirty="0"/>
              <a:t>¿Hay alguna pregunta o duda?</a:t>
            </a:r>
          </a:p>
          <a:p>
            <a:r>
              <a:rPr lang="es-ES_tradnl" noProof="0" dirty="0"/>
              <a:t>Cerrar la sesión</a:t>
            </a:r>
          </a:p>
        </p:txBody>
      </p:sp>
      <p:sp>
        <p:nvSpPr>
          <p:cNvPr id="3" name="Slide Image Placeholder 2">
            <a:extLst>
              <a:ext uri="{FF2B5EF4-FFF2-40B4-BE49-F238E27FC236}">
                <a16:creationId xmlns:a16="http://schemas.microsoft.com/office/drawing/2014/main" id="{58157492-F1EB-AA2B-CD67-41B2A5FD8CFE}"/>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6F809F14-8230-1083-8F38-2AC0A2053AD5}"/>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52</a:t>
            </a:fld>
            <a:endParaRPr lang="en-US" sz="1200" dirty="0">
              <a:latin typeface="+mn-l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7" name="Google Shape;607;p41: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i="1" noProof="0" dirty="0"/>
              <a:t>Al final de esta sesión, los participantes deberán ser capaces de:</a:t>
            </a:r>
          </a:p>
          <a:p>
            <a:r>
              <a:rPr lang="es-ES_tradnl" noProof="0" dirty="0"/>
              <a:t>Presente el contenido de la diapositiva</a:t>
            </a:r>
          </a:p>
          <a:p>
            <a:r>
              <a:rPr lang="es-ES_tradnl" i="1" noProof="0" dirty="0"/>
              <a:t>Antes de examinar las consideraciones específicas relativas al apoyo a UASC en cada paso del proceso de gestión de casos en el módulo 2, vamos a: </a:t>
            </a:r>
          </a:p>
          <a:p>
            <a:pPr lvl="1"/>
            <a:r>
              <a:rPr lang="es-ES_tradnl" i="1" noProof="0" dirty="0"/>
              <a:t>examinar los programas y coordinación en materia de UASC en este contexto, de forma general</a:t>
            </a:r>
          </a:p>
          <a:p>
            <a:pPr lvl="1"/>
            <a:r>
              <a:rPr lang="es-ES_tradnl" i="1" noProof="0" dirty="0"/>
              <a:t>conversar sobre el rol del asistente social en este contexto</a:t>
            </a:r>
          </a:p>
        </p:txBody>
      </p:sp>
      <p:sp>
        <p:nvSpPr>
          <p:cNvPr id="3" name="Slide Image Placeholder 2">
            <a:extLst>
              <a:ext uri="{FF2B5EF4-FFF2-40B4-BE49-F238E27FC236}">
                <a16:creationId xmlns:a16="http://schemas.microsoft.com/office/drawing/2014/main" id="{5558806F-7627-DA82-1DE9-EAB678076913}"/>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3A28BCA-1F6A-57AC-5356-629BF5013B0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53</a:t>
            </a:fld>
            <a:endParaRPr lang="en-US" sz="1200" dirty="0">
              <a:latin typeface="+mn-l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7" name="Google Shape;617;p42: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ADAPTAR AL CONTEXTO</a:t>
            </a:r>
          </a:p>
          <a:p>
            <a:r>
              <a:rPr lang="es-ES_tradnl" noProof="0" dirty="0"/>
              <a:t>Añadir los bloques relevantes en su contexto que falten</a:t>
            </a:r>
          </a:p>
          <a:p>
            <a:pPr marL="0" indent="0">
              <a:buNone/>
            </a:pPr>
            <a:r>
              <a:rPr lang="es-ES_tradnl" noProof="0" dirty="0"/>
              <a:t>______________________________________________________________________________</a:t>
            </a:r>
          </a:p>
          <a:p>
            <a:pPr marL="0" indent="0">
              <a:buNone/>
            </a:pPr>
            <a:endParaRPr lang="es-ES_tradnl" noProof="0" dirty="0"/>
          </a:p>
          <a:p>
            <a:pPr marL="0" indent="0">
              <a:buNone/>
            </a:pPr>
            <a:r>
              <a:rPr lang="es-ES_tradnl" b="1" noProof="0" dirty="0"/>
              <a:t>DEBATE GENERAL</a:t>
            </a:r>
          </a:p>
          <a:p>
            <a:r>
              <a:rPr lang="es-ES_tradnl" i="1" noProof="0" dirty="0"/>
              <a:t>¿Cuáles consideramos que son los componentes clave de un programa dirigido a menores no acompañados y separados?</a:t>
            </a:r>
          </a:p>
          <a:p>
            <a:r>
              <a:rPr lang="es-ES_tradnl" noProof="0" dirty="0"/>
              <a:t>Hacer clic para mostrar el contenido de las diapositivas </a:t>
            </a:r>
          </a:p>
          <a:p>
            <a:r>
              <a:rPr lang="es-ES_tradnl" noProof="0" dirty="0"/>
              <a:t>Discutir cualquier aspecto que no haya surgido en el debate:</a:t>
            </a:r>
          </a:p>
          <a:p>
            <a:pPr lvl="1"/>
            <a:r>
              <a:rPr lang="es-ES_tradnl" noProof="0" dirty="0"/>
              <a:t>recursos humanos: el asistente social, el personal de protección de menores, los voluntarios</a:t>
            </a:r>
          </a:p>
          <a:p>
            <a:pPr lvl="1"/>
            <a:r>
              <a:rPr lang="es-ES_tradnl" noProof="0" dirty="0"/>
              <a:t>procedimientos: </a:t>
            </a:r>
            <a:r>
              <a:rPr lang="es-ES_tradnl" dirty="0">
                <a:solidFill>
                  <a:schemeClr val="tx1"/>
                </a:solidFill>
              </a:rPr>
              <a:t>procedimientos operativos estándares (POS), Protocolo para la protección de datos e intercambio de la información (DPISP, sigla en inglés).</a:t>
            </a:r>
            <a:endParaRPr lang="es-ES_tradnl" noProof="0" dirty="0"/>
          </a:p>
          <a:p>
            <a:pPr lvl="1"/>
            <a:r>
              <a:rPr lang="es-ES_tradnl" noProof="0" dirty="0"/>
              <a:t>herramientas, formularios, sistema de mensajería instantánea </a:t>
            </a:r>
          </a:p>
          <a:p>
            <a:pPr lvl="1"/>
            <a:r>
              <a:rPr lang="es-ES_tradnl" noProof="0" dirty="0"/>
              <a:t>programas, servicios y procesos gubernamentales de protección de la infancia </a:t>
            </a:r>
          </a:p>
          <a:p>
            <a:r>
              <a:rPr lang="es-ES_tradnl" noProof="0" dirty="0"/>
              <a:t>Si es necesario, consultar</a:t>
            </a:r>
          </a:p>
          <a:p>
            <a:pPr lvl="1"/>
            <a:r>
              <a:rPr lang="es-ES_tradnl" i="1" noProof="0" dirty="0"/>
              <a:t>¿Existen orientaciones o procedimientos para el programa? </a:t>
            </a:r>
          </a:p>
          <a:p>
            <a:pPr lvl="1"/>
            <a:r>
              <a:rPr lang="es-ES_tradnl" i="1" noProof="0" dirty="0"/>
              <a:t>¿Existen intervenciones o actividades específicas para los UASC?</a:t>
            </a:r>
          </a:p>
          <a:p>
            <a:pPr lvl="1"/>
            <a:r>
              <a:rPr lang="es-ES_tradnl" i="1" noProof="0" dirty="0"/>
              <a:t>¿Existe alguna coordinación específica para apoyar a los UASC? </a:t>
            </a:r>
          </a:p>
          <a:p>
            <a:pPr lvl="1"/>
            <a:r>
              <a:rPr lang="es-ES_tradnl" i="1" noProof="0" dirty="0"/>
              <a:t>¿Cuentan los programas para UASC con un componente de gestión de la información? </a:t>
            </a:r>
          </a:p>
          <a:p>
            <a:pPr lvl="1"/>
            <a:r>
              <a:rPr lang="es-ES_tradnl" i="1" noProof="0" dirty="0"/>
              <a:t>¿Hay algún otro tipo de ayuda/recurso disponible? </a:t>
            </a:r>
          </a:p>
          <a:p>
            <a:pPr lvl="1"/>
            <a:endParaRPr lang="es-ES_tradnl" noProof="0" dirty="0"/>
          </a:p>
          <a:p>
            <a:pPr lvl="1"/>
            <a:endParaRPr lang="es-ES_tradnl" noProof="0" dirty="0"/>
          </a:p>
          <a:p>
            <a:pPr lvl="1"/>
            <a:endParaRPr lang="es-ES_tradnl" noProof="0" dirty="0"/>
          </a:p>
        </p:txBody>
      </p:sp>
      <p:sp>
        <p:nvSpPr>
          <p:cNvPr id="3" name="Slide Image Placeholder 2">
            <a:extLst>
              <a:ext uri="{FF2B5EF4-FFF2-40B4-BE49-F238E27FC236}">
                <a16:creationId xmlns:a16="http://schemas.microsoft.com/office/drawing/2014/main" id="{A3A8996F-8015-34CA-0862-85B3AFCCC4EE}"/>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7BA3E645-BC2B-2453-0A8D-2ECD860FDEE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54</a:t>
            </a:fld>
            <a:endParaRPr lang="en-US" sz="1200" dirty="0">
              <a:latin typeface="+mn-l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8" name="Google Shape;638;p43: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ACTIVIDAD INDIVIDUAL</a:t>
            </a:r>
          </a:p>
          <a:p>
            <a:r>
              <a:rPr lang="es-ES_tradnl" noProof="0" dirty="0"/>
              <a:t>Distribuir notas adhesivas de dos colores diferentes</a:t>
            </a:r>
          </a:p>
          <a:p>
            <a:r>
              <a:rPr lang="es-ES_tradnl" i="1" noProof="0" dirty="0"/>
              <a:t>Instrucciones:</a:t>
            </a:r>
          </a:p>
          <a:p>
            <a:pPr lvl="1"/>
            <a:r>
              <a:rPr lang="es-ES_tradnl" i="1" noProof="0" dirty="0"/>
              <a:t>reflexionar sobre nuestro propio contexto</a:t>
            </a:r>
          </a:p>
          <a:p>
            <a:pPr lvl="1"/>
            <a:r>
              <a:rPr lang="es-ES_tradnl" i="1" noProof="0" dirty="0"/>
              <a:t>en un color: anotar los proveedores de servicios formales, los servicios y los tipos de apoyo, incluidos los de FTR y cuidados alternativos para los UASC, que están disponibles en el país</a:t>
            </a:r>
          </a:p>
          <a:p>
            <a:pPr lvl="1"/>
            <a:r>
              <a:rPr lang="es-ES_tradnl" i="1" noProof="0" dirty="0"/>
              <a:t>en otro color: escribir las partes interesadas informales, los servicios y los tipos de apoyo </a:t>
            </a:r>
          </a:p>
          <a:p>
            <a:r>
              <a:rPr lang="es-ES_tradnl" noProof="0" dirty="0"/>
              <a:t>Las notas adhesivas que se completen deben pegarse en la pared</a:t>
            </a:r>
          </a:p>
          <a:p>
            <a:pPr marL="0" indent="0">
              <a:buNone/>
            </a:pPr>
            <a:endParaRPr lang="es-ES_tradnl" noProof="0" dirty="0"/>
          </a:p>
          <a:p>
            <a:pPr marL="0" indent="0">
              <a:buNone/>
            </a:pPr>
            <a:r>
              <a:rPr lang="es-ES_tradnl" b="1" noProof="0" dirty="0"/>
              <a:t>DEBATE GENERAL</a:t>
            </a:r>
          </a:p>
          <a:p>
            <a:r>
              <a:rPr lang="es-ES_tradnl" noProof="0" dirty="0"/>
              <a:t>Repasar las contribuciones de los participantes y hacer un resumen </a:t>
            </a:r>
          </a:p>
          <a:p>
            <a:r>
              <a:rPr lang="es-ES_tradnl" i="1" noProof="0" dirty="0"/>
              <a:t>¿Podemos señalar...</a:t>
            </a:r>
          </a:p>
          <a:p>
            <a:pPr lvl="1"/>
            <a:r>
              <a:rPr lang="es-ES_tradnl" i="1" noProof="0" dirty="0"/>
              <a:t>¿Dónde encajaría el rol de los/as asistentes sociales en este marco?</a:t>
            </a:r>
          </a:p>
          <a:p>
            <a:pPr lvl="1"/>
            <a:r>
              <a:rPr lang="es-ES_tradnl" i="1" noProof="0" dirty="0"/>
              <a:t>¿Cómo se relaciona su función con los distintos servicios?</a:t>
            </a:r>
          </a:p>
          <a:p>
            <a:r>
              <a:rPr lang="es-ES_tradnl" noProof="0" dirty="0"/>
              <a:t>Consultar los puntos siguientes para completarlos en caso necesario:</a:t>
            </a:r>
          </a:p>
          <a:p>
            <a:pPr lvl="1"/>
            <a:r>
              <a:rPr lang="es-ES_tradnl" noProof="0" dirty="0"/>
              <a:t>siempre que sea posible y en el interés superior del menor, es muy importante la colaboración con las autoridades, como el ministerio de bienestar social u otros agentes pertinentes, incluyendo también todos los organismos o entidades con responsabilidades legales sobre los UASC, para lograr:</a:t>
            </a:r>
          </a:p>
          <a:p>
            <a:pPr lvl="2"/>
            <a:r>
              <a:rPr lang="es-ES_tradnl" noProof="0" dirty="0"/>
              <a:t>la sostenibilidad de la gestión de casos</a:t>
            </a:r>
          </a:p>
          <a:p>
            <a:pPr lvl="2"/>
            <a:r>
              <a:rPr lang="es-ES_tradnl" noProof="0" dirty="0"/>
              <a:t>la prestación y supervisión de cuidados alternativos</a:t>
            </a:r>
          </a:p>
          <a:p>
            <a:pPr lvl="2"/>
            <a:r>
              <a:rPr lang="es-ES_tradnl" noProof="0" dirty="0"/>
              <a:t>el traspaso eventual del trabajo del programa</a:t>
            </a:r>
          </a:p>
          <a:p>
            <a:pPr lvl="1"/>
            <a:r>
              <a:rPr lang="es-ES_tradnl" noProof="0" dirty="0"/>
              <a:t>Los/as asistentes sociales pueden desempeñar un rol importante a la hora de facilitar o promover la cooperación entre las partes interesadas formales e informales en relación con la BRF y las intervenciones de cuidado alternativo</a:t>
            </a:r>
          </a:p>
          <a:p>
            <a:r>
              <a:rPr lang="es-ES_tradnl" noProof="0" dirty="0"/>
              <a:t>Compartir cualquier mapeo de servicios y/o partes interesadas que se hayan llevado a cabo en el contexto</a:t>
            </a:r>
          </a:p>
        </p:txBody>
      </p:sp>
      <p:sp>
        <p:nvSpPr>
          <p:cNvPr id="3" name="Slide Image Placeholder 2">
            <a:extLst>
              <a:ext uri="{FF2B5EF4-FFF2-40B4-BE49-F238E27FC236}">
                <a16:creationId xmlns:a16="http://schemas.microsoft.com/office/drawing/2014/main" id="{4C6C9EB5-358F-0882-C6DF-F2BAEB301DA9}"/>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58AA251D-1D4E-1CCA-5A0B-A34B1CA8C6DB}"/>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55</a:t>
            </a:fld>
            <a:endParaRPr lang="en-US" sz="1200" dirty="0">
              <a:latin typeface="+mn-l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8" name="Google Shape;648;p44: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ADAPTAR AL CONTEXTO</a:t>
            </a:r>
          </a:p>
          <a:p>
            <a:r>
              <a:rPr lang="es-ES_tradnl" noProof="0" dirty="0"/>
              <a:t>Editar las siguientes notas para que reflejen el rol y funciones del asistente social en su contexto  </a:t>
            </a:r>
          </a:p>
          <a:p>
            <a:r>
              <a:rPr lang="es-ES_tradnl" noProof="0" dirty="0"/>
              <a:t>Considerar el rol del Comité Internacional de la Cruz Roja en su contexto en términos de lo que es esencial que sepa el asistente social, y cualquier limitación en el rol del asistente social con respecto a la BRF o la coordinación</a:t>
            </a:r>
          </a:p>
          <a:p>
            <a:r>
              <a:rPr lang="es-ES_tradnl" noProof="0" dirty="0"/>
              <a:t>También se pueden consultar los procedimientos operativos estándares (POS) locales</a:t>
            </a:r>
          </a:p>
          <a:p>
            <a:pPr marL="0" indent="0">
              <a:buNone/>
            </a:pPr>
            <a:r>
              <a:rPr lang="es-ES_tradnl" noProof="0" dirty="0"/>
              <a:t>______________________________________________________________________________</a:t>
            </a:r>
          </a:p>
          <a:p>
            <a:pPr marL="0" indent="0">
              <a:buNone/>
            </a:pPr>
            <a:endParaRPr lang="es-ES_tradnl" noProof="0" dirty="0"/>
          </a:p>
          <a:p>
            <a:pPr marL="0" indent="0">
              <a:buNone/>
            </a:pPr>
            <a:r>
              <a:rPr lang="es-ES_tradnl" b="1" noProof="0" dirty="0"/>
              <a:t>DEBATE GENERAL</a:t>
            </a:r>
          </a:p>
          <a:p>
            <a:r>
              <a:rPr lang="es-ES_tradnl" i="1" noProof="0" dirty="0"/>
              <a:t>Ahora nos centraremos en el rol del asistente social en algunas de las áreas de las que hemos hablado </a:t>
            </a:r>
          </a:p>
          <a:p>
            <a:r>
              <a:rPr lang="es-ES_tradnl" noProof="0" dirty="0"/>
              <a:t>Facilitar un debate con los participantes sobre el rol del asistente social en las siguientes áreas</a:t>
            </a:r>
          </a:p>
          <a:p>
            <a:r>
              <a:rPr lang="es-ES_tradnl" noProof="0" dirty="0"/>
              <a:t>Anotar las respuestas en un tablero y añadirlas</a:t>
            </a:r>
          </a:p>
          <a:p>
            <a:r>
              <a:rPr lang="es-ES_tradnl" b="1" noProof="0" dirty="0"/>
              <a:t>Rol general del asistente social en el apoyo a menores no acompañados y separados</a:t>
            </a:r>
          </a:p>
          <a:p>
            <a:pPr lvl="1"/>
            <a:r>
              <a:rPr lang="es-ES_tradnl" noProof="0" dirty="0"/>
              <a:t>Prestar asistencia individual al menor y a la familia, trabajando con colegas de las autoridades locales o de otros programas u organizaciones</a:t>
            </a:r>
          </a:p>
          <a:p>
            <a:pPr lvl="1"/>
            <a:r>
              <a:rPr lang="es-ES_tradnl" noProof="0" dirty="0"/>
              <a:t>Remitir casos a los servicios sociales y/o tribunales </a:t>
            </a:r>
          </a:p>
          <a:p>
            <a:pPr lvl="1"/>
            <a:r>
              <a:rPr lang="es-ES_tradnl" noProof="0" dirty="0"/>
              <a:t>Estar presente en la vista judicial del UASC</a:t>
            </a:r>
            <a:endParaRPr lang="es-ES_tradnl" b="1" noProof="0" dirty="0"/>
          </a:p>
          <a:p>
            <a:r>
              <a:rPr lang="es-ES_tradnl" b="1" noProof="0" dirty="0"/>
              <a:t>Cuidados alternativos</a:t>
            </a:r>
          </a:p>
          <a:p>
            <a:pPr lvl="1"/>
            <a:r>
              <a:rPr lang="es-ES_tradnl" noProof="0" dirty="0"/>
              <a:t>Los/as asistentes sociales pueden apoyar o participar en la identificación y el establecimiento de modalidades de cuidado alternativas basadas en la familia y la comunidad para los UASC, como familias de acogida y mentores, apoyar y supervisar a las/os menores en reubicaciones de cuidado alternativas, y formar y orientar a las familias de acogida</a:t>
            </a:r>
          </a:p>
          <a:p>
            <a:pPr lvl="1"/>
            <a:r>
              <a:rPr lang="es-ES_tradnl" noProof="0" dirty="0"/>
              <a:t>Los asistentes sociales pueden promover o facilitar la cooperación con grupos comunitarios de protección de la infancia o de mujeres, que pueden desempeñar un rol importante apoyando los cuidados alternativos</a:t>
            </a:r>
          </a:p>
          <a:p>
            <a:pPr lvl="1"/>
            <a:r>
              <a:rPr lang="es-ES_tradnl" noProof="0" dirty="0"/>
              <a:t>En otros contextos, el rol de los asistentes sociales es más limitado, ya que se encargan de los casos individuales de las/os menores y las familias, y trabajan con colegas de las autoridades locales o de otros programas u organizaciones</a:t>
            </a:r>
          </a:p>
          <a:p>
            <a:pPr lvl="2"/>
            <a:endParaRPr lang="es-ES_tradnl" noProof="0" dirty="0"/>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s-ES_tradnl" b="1" noProof="0" dirty="0"/>
              <a:t>CONTINÚA EN LA SIGUIENTE DIAPOSITIVA </a:t>
            </a:r>
            <a:r>
              <a:rPr lang="es-ES_tradnl" b="1" noProof="0" dirty="0">
                <a:sym typeface="Wingdings" panose="05000000000000000000" pitchFamily="2" charset="2"/>
              </a:rPr>
              <a:t></a:t>
            </a:r>
            <a:endParaRPr lang="es-ES_tradnl" b="1" noProof="0" dirty="0"/>
          </a:p>
          <a:p>
            <a:endParaRPr lang="es-ES_tradnl" noProof="0" dirty="0"/>
          </a:p>
        </p:txBody>
      </p:sp>
      <p:sp>
        <p:nvSpPr>
          <p:cNvPr id="3" name="Slide Image Placeholder 2">
            <a:extLst>
              <a:ext uri="{FF2B5EF4-FFF2-40B4-BE49-F238E27FC236}">
                <a16:creationId xmlns:a16="http://schemas.microsoft.com/office/drawing/2014/main" id="{189D777B-59C5-B468-CA66-801C840A8F9C}"/>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BB2C3C40-6F1A-F1F3-1BDE-B0DE4BC11DB8}"/>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56</a:t>
            </a:fld>
            <a:endParaRPr lang="en-US" sz="1200" dirty="0">
              <a:latin typeface="+mn-l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8" name="Google Shape;648;p44:notes"/>
          <p:cNvSpPr txBox="1">
            <a:spLocks noGrp="1"/>
          </p:cNvSpPr>
          <p:nvPr>
            <p:ph type="body" idx="1"/>
          </p:nvPr>
        </p:nvSpPr>
        <p:spPr>
          <a:xfrm>
            <a:off x="479425" y="460375"/>
            <a:ext cx="6140450" cy="9211335"/>
          </a:xfrm>
          <a:prstGeom prst="rect">
            <a:avLst/>
          </a:prstGeom>
        </p:spPr>
        <p:txBody>
          <a:bodyPr/>
          <a:lstStyle/>
          <a:p>
            <a:r>
              <a:rPr lang="es-ES_tradnl" b="1" noProof="0" dirty="0"/>
              <a:t>BRF (Búsqueda y reunificación familiar)</a:t>
            </a:r>
          </a:p>
          <a:p>
            <a:pPr lvl="1"/>
            <a:r>
              <a:rPr lang="es-ES_tradnl" noProof="0" dirty="0"/>
              <a:t>En algunos contextos, los/as asistentes sociales apoyan o participan ellos/as mismos/as en iniciativas de búsqueda y reunificación familiares en estrecha colaboración y coordinación con otros miembros del personal o agentes clave implicados en la búsqueda y reunificación familiares</a:t>
            </a:r>
          </a:p>
          <a:p>
            <a:pPr lvl="1"/>
            <a:r>
              <a:rPr lang="es-ES_tradnl" noProof="0" dirty="0"/>
              <a:t>Los asistentes sociales pueden complementar la BRF mediante:</a:t>
            </a:r>
          </a:p>
          <a:p>
            <a:pPr lvl="2"/>
            <a:r>
              <a:rPr lang="es-ES_tradnl" noProof="0" dirty="0"/>
              <a:t>gestión de casos</a:t>
            </a:r>
          </a:p>
          <a:p>
            <a:pPr lvl="2"/>
            <a:r>
              <a:rPr lang="es-ES_tradnl" noProof="0" dirty="0"/>
              <a:t>control y seguimiento</a:t>
            </a:r>
          </a:p>
          <a:p>
            <a:pPr lvl="2"/>
            <a:r>
              <a:rPr lang="es-ES_tradnl" noProof="0" dirty="0"/>
              <a:t>apoyo a las modalidades alternativas de cuidado de las/os menores</a:t>
            </a:r>
          </a:p>
          <a:p>
            <a:pPr lvl="2"/>
            <a:r>
              <a:rPr lang="es-ES_tradnl" noProof="0" dirty="0"/>
              <a:t>contacto con la familia</a:t>
            </a:r>
          </a:p>
          <a:p>
            <a:pPr lvl="2"/>
            <a:r>
              <a:rPr lang="es-ES_tradnl" noProof="0" dirty="0"/>
              <a:t>reintegración tras la reunificación familiar</a:t>
            </a:r>
          </a:p>
          <a:p>
            <a:pPr lvl="1"/>
            <a:r>
              <a:rPr lang="es-ES_tradnl" noProof="0" dirty="0"/>
              <a:t>Los/as asistentes sociales con los que las/os menores ya tengan una relación pueden estar en mejor posición para averiguar información relevante para la búsqueda</a:t>
            </a:r>
          </a:p>
          <a:p>
            <a:r>
              <a:rPr lang="es-ES_tradnl" b="1" noProof="0" dirty="0"/>
              <a:t>Coordinación </a:t>
            </a:r>
          </a:p>
          <a:p>
            <a:pPr lvl="1"/>
            <a:r>
              <a:rPr lang="es-ES_tradnl" noProof="0" dirty="0"/>
              <a:t>Garantizar la coordinación con todas las autoridades pertinentes y los proveedores de servicios que prestan servicios a los UASC </a:t>
            </a:r>
          </a:p>
          <a:p>
            <a:pPr lvl="1"/>
            <a:r>
              <a:rPr lang="es-ES_tradnl" noProof="0" dirty="0"/>
              <a:t>Trabajar para evitar la duplicación de servicios a cada uno de los UASC</a:t>
            </a:r>
          </a:p>
          <a:p>
            <a:pPr lvl="1"/>
            <a:r>
              <a:rPr lang="es-ES_tradnl" noProof="0" dirty="0"/>
              <a:t>La BRF y la coordinación transfronteriza son especialmente necesarios cuando se separa a un gran número de UASC a través de fronteras internacionales y en situaciones en las que sea seguro y/o en el interés superior de los UASC</a:t>
            </a:r>
          </a:p>
          <a:p>
            <a:pPr lvl="1"/>
            <a:r>
              <a:rPr lang="es-ES_tradnl" noProof="0" dirty="0"/>
              <a:t>Colaborar de manera estrecha con el Comité Internacional de la Cruz Roja cuando aplique</a:t>
            </a:r>
          </a:p>
          <a:p>
            <a:pPr lvl="1"/>
            <a:r>
              <a:rPr lang="es-ES_tradnl" noProof="0" dirty="0"/>
              <a:t>Apoyar los esfuerzos de búsqueda y reunificación familiares en el contexto del retorno o la repatriación voluntaria de individuos o grupos de personas refugiadas:</a:t>
            </a:r>
          </a:p>
          <a:p>
            <a:pPr lvl="2"/>
            <a:r>
              <a:rPr lang="es-ES_tradnl" noProof="0" dirty="0"/>
              <a:t>según lo acordado con el ACNUR y las partes interesadas del gobierno</a:t>
            </a:r>
          </a:p>
          <a:p>
            <a:pPr lvl="2"/>
            <a:r>
              <a:rPr lang="es-ES_tradnl" noProof="0" dirty="0"/>
              <a:t>cuando sea seguro y </a:t>
            </a:r>
          </a:p>
          <a:p>
            <a:pPr lvl="2"/>
            <a:r>
              <a:rPr lang="es-ES_tradnl" noProof="0" dirty="0"/>
              <a:t>cuando redunde en el interés superior del menor</a:t>
            </a:r>
          </a:p>
          <a:p>
            <a:pPr lvl="1"/>
            <a:r>
              <a:rPr lang="es-ES_tradnl" noProof="0" dirty="0"/>
              <a:t>En contextos de personas refugiadas, es muy importante coordinar los esfuerzos transfronterizos de BRF con el ACNUR </a:t>
            </a:r>
          </a:p>
          <a:p>
            <a:r>
              <a:rPr lang="es-ES_tradnl" b="1" noProof="0" dirty="0"/>
              <a:t>Gestión de la información </a:t>
            </a:r>
          </a:p>
          <a:p>
            <a:pPr lvl="1"/>
            <a:r>
              <a:rPr lang="es-ES_tradnl" noProof="0" dirty="0"/>
              <a:t>Garantizar el cumplimiento del Protocolo de Protección de Datos e Intercambio de Información en todas las iniciativas de gestión de casos, coordinación, BRF y cuidados alternativos para UASC</a:t>
            </a:r>
          </a:p>
        </p:txBody>
      </p:sp>
      <p:sp>
        <p:nvSpPr>
          <p:cNvPr id="4" name="Google Shape;725;p48:notes">
            <a:extLst>
              <a:ext uri="{FF2B5EF4-FFF2-40B4-BE49-F238E27FC236}">
                <a16:creationId xmlns:a16="http://schemas.microsoft.com/office/drawing/2014/main" id="{111BBC10-044B-0908-0941-4BE4895C065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57</a:t>
            </a:fld>
            <a:endParaRPr lang="en-US" sz="1200" dirty="0">
              <a:latin typeface="+mn-lt"/>
            </a:endParaRPr>
          </a:p>
        </p:txBody>
      </p:sp>
    </p:spTree>
    <p:extLst>
      <p:ext uri="{BB962C8B-B14F-4D97-AF65-F5344CB8AC3E}">
        <p14:creationId xmlns:p14="http://schemas.microsoft.com/office/powerpoint/2010/main" val="4170474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70" name="Google Shape;670;p45: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Presente el contenido de la diapositiva</a:t>
            </a:r>
          </a:p>
          <a:p>
            <a:r>
              <a:rPr lang="es-ES_tradnl" i="1" noProof="0" dirty="0"/>
              <a:t>¿Tenemos alguna pregunta o aclaración?</a:t>
            </a:r>
          </a:p>
          <a:p>
            <a:r>
              <a:rPr lang="es-ES_tradnl" noProof="0" dirty="0"/>
              <a:t>Cerrar la sesión</a:t>
            </a:r>
          </a:p>
        </p:txBody>
      </p:sp>
      <p:sp>
        <p:nvSpPr>
          <p:cNvPr id="3" name="Slide Image Placeholder 2">
            <a:extLst>
              <a:ext uri="{FF2B5EF4-FFF2-40B4-BE49-F238E27FC236}">
                <a16:creationId xmlns:a16="http://schemas.microsoft.com/office/drawing/2014/main" id="{4FC25426-25FA-7A77-8E8F-C3D058B45435}"/>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1A678414-ECBF-4240-6958-5FEDEEDB6D3F}"/>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58</a:t>
            </a:fld>
            <a:endParaRPr lang="en-US" sz="1200" dirty="0">
              <a:latin typeface="+mn-lt"/>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1" name="Google Shape;681;p46:notes"/>
          <p:cNvSpPr txBox="1">
            <a:spLocks noGrp="1"/>
          </p:cNvSpPr>
          <p:nvPr>
            <p:ph type="body" idx="1"/>
          </p:nvPr>
        </p:nvSpPr>
        <p:spPr>
          <a:xfrm>
            <a:off x="479425" y="4229101"/>
            <a:ext cx="6140450" cy="5442609"/>
          </a:xfrm>
          <a:prstGeom prst="rect">
            <a:avLst/>
          </a:prstGeom>
        </p:spPr>
        <p:txBody>
          <a:bodyPr/>
          <a:lstStyle/>
          <a:p>
            <a:pPr marL="0" indent="0">
              <a:buNone/>
            </a:pPr>
            <a:r>
              <a:rPr lang="en-US" b="1" dirty="0"/>
              <a:t>EXPLICAR:</a:t>
            </a:r>
          </a:p>
          <a:p>
            <a:r>
              <a:rPr lang="es-ES_tradnl" b="0" i="0" noProof="0" dirty="0">
                <a:highlight>
                  <a:schemeClr val="lt1"/>
                </a:highlight>
                <a:ea typeface="Helvetica Neue"/>
                <a:cs typeface="Helvetica Neue"/>
                <a:sym typeface="Helvetica Neue"/>
              </a:rPr>
              <a:t>Presente el contenido de la diapositiva</a:t>
            </a:r>
            <a:endParaRPr lang="en-US" dirty="0"/>
          </a:p>
        </p:txBody>
      </p:sp>
      <p:sp>
        <p:nvSpPr>
          <p:cNvPr id="3" name="Slide Image Placeholder 2">
            <a:extLst>
              <a:ext uri="{FF2B5EF4-FFF2-40B4-BE49-F238E27FC236}">
                <a16:creationId xmlns:a16="http://schemas.microsoft.com/office/drawing/2014/main" id="{25A38D22-77AA-402C-DD8D-0E9CFFBFF92B}"/>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54E9A16-32A0-AA16-601A-DB3536BC366D}"/>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59</a:t>
            </a:fld>
            <a:endParaRPr lang="en-US" sz="1200" dirty="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3" name="Google Shape;33;p2:notes"/>
          <p:cNvSpPr txBox="1">
            <a:spLocks noGrp="1"/>
          </p:cNvSpPr>
          <p:nvPr>
            <p:ph type="body" idx="1"/>
          </p:nvPr>
        </p:nvSpPr>
        <p:spPr>
          <a:xfrm>
            <a:off x="479425" y="460375"/>
            <a:ext cx="6140450" cy="9211335"/>
          </a:xfrm>
          <a:prstGeom prst="rect">
            <a:avLst/>
          </a:prstGeom>
        </p:spPr>
        <p:txBody>
          <a:bodyPr/>
          <a:lstStyle/>
          <a:p>
            <a:pPr marL="0" indent="0">
              <a:buNone/>
            </a:pPr>
            <a:r>
              <a:rPr lang="en-US" b="1" dirty="0"/>
              <a:t>Escenario 5 </a:t>
            </a:r>
          </a:p>
          <a:p>
            <a:r>
              <a:rPr lang="es-ES_tradnl" sz="1200" dirty="0" err="1">
                <a:solidFill>
                  <a:schemeClr val="dk1"/>
                </a:solidFill>
                <a:latin typeface="+mn-lt"/>
                <a:ea typeface="Helvetica Neue"/>
                <a:cs typeface="Helvetica Neue"/>
                <a:sym typeface="Helvetica Neue"/>
              </a:rPr>
              <a:t>Aliou</a:t>
            </a:r>
            <a:r>
              <a:rPr lang="es-ES_tradnl" sz="1200" dirty="0">
                <a:solidFill>
                  <a:schemeClr val="dk1"/>
                </a:solidFill>
                <a:latin typeface="+mn-lt"/>
                <a:ea typeface="Helvetica Neue"/>
                <a:cs typeface="Helvetica Neue"/>
                <a:sym typeface="Helvetica Neue"/>
              </a:rPr>
              <a:t> y </a:t>
            </a:r>
            <a:r>
              <a:rPr lang="es-ES_tradnl" sz="1200" dirty="0" err="1">
                <a:solidFill>
                  <a:schemeClr val="dk1"/>
                </a:solidFill>
                <a:latin typeface="+mn-lt"/>
                <a:ea typeface="Helvetica Neue"/>
                <a:cs typeface="Helvetica Neue"/>
                <a:sym typeface="Helvetica Neue"/>
              </a:rPr>
              <a:t>Diarra</a:t>
            </a:r>
            <a:r>
              <a:rPr lang="es-ES_tradnl" sz="1200" dirty="0">
                <a:solidFill>
                  <a:schemeClr val="dk1"/>
                </a:solidFill>
                <a:latin typeface="+mn-lt"/>
                <a:ea typeface="Helvetica Neue"/>
                <a:cs typeface="Helvetica Neue"/>
                <a:sym typeface="Helvetica Neue"/>
              </a:rPr>
              <a:t> son dos hermanos de 5 y 7 años. Vivían en un orfanato antes del conflicto. Sus padres habían enviado a los dos hermanos a la institución porque les resultaba difícil cuidar de todos sus hijos y esperaban que </a:t>
            </a:r>
            <a:r>
              <a:rPr lang="es-ES_tradnl" sz="1200" dirty="0" err="1">
                <a:solidFill>
                  <a:schemeClr val="dk1"/>
                </a:solidFill>
                <a:latin typeface="+mn-lt"/>
                <a:ea typeface="Helvetica Neue"/>
                <a:cs typeface="Helvetica Neue"/>
                <a:sym typeface="Helvetica Neue"/>
              </a:rPr>
              <a:t>Aliou</a:t>
            </a:r>
            <a:r>
              <a:rPr lang="es-ES_tradnl" sz="1200" dirty="0">
                <a:solidFill>
                  <a:schemeClr val="dk1"/>
                </a:solidFill>
                <a:latin typeface="+mn-lt"/>
                <a:ea typeface="Helvetica Neue"/>
                <a:cs typeface="Helvetica Neue"/>
                <a:sym typeface="Helvetica Neue"/>
              </a:rPr>
              <a:t> y </a:t>
            </a:r>
            <a:r>
              <a:rPr lang="es-ES_tradnl" sz="1200" dirty="0" err="1">
                <a:solidFill>
                  <a:schemeClr val="dk1"/>
                </a:solidFill>
                <a:latin typeface="+mn-lt"/>
                <a:ea typeface="Helvetica Neue"/>
                <a:cs typeface="Helvetica Neue"/>
                <a:sym typeface="Helvetica Neue"/>
              </a:rPr>
              <a:t>Diarra</a:t>
            </a:r>
            <a:r>
              <a:rPr lang="es-ES_tradnl" sz="1200" dirty="0">
                <a:solidFill>
                  <a:schemeClr val="dk1"/>
                </a:solidFill>
                <a:latin typeface="+mn-lt"/>
                <a:ea typeface="Helvetica Neue"/>
                <a:cs typeface="Helvetica Neue"/>
                <a:sym typeface="Helvetica Neue"/>
              </a:rPr>
              <a:t> pudieran beneficiarse de la educación en la institución. Cuando estallaron los combates, los hermanos huyeron con el resto de la población a una zona más segura, donde fueron acogidos espontáneamente por una familia de su mismo pueblo natal.</a:t>
            </a:r>
            <a:endParaRPr lang="en-US" dirty="0"/>
          </a:p>
          <a:p>
            <a:pPr marL="0" indent="0">
              <a:buNone/>
            </a:pPr>
            <a:endParaRPr lang="en-US" dirty="0"/>
          </a:p>
          <a:p>
            <a:pPr marL="0" indent="0">
              <a:buNone/>
            </a:pPr>
            <a:r>
              <a:rPr lang="en-US" b="1" dirty="0"/>
              <a:t>Escenario 6 </a:t>
            </a:r>
          </a:p>
          <a:p>
            <a:r>
              <a:rPr lang="es-ES_tradnl" sz="1200" dirty="0">
                <a:solidFill>
                  <a:schemeClr val="dk1"/>
                </a:solidFill>
                <a:latin typeface="+mn-lt"/>
                <a:ea typeface="Helvetica Neue"/>
                <a:cs typeface="Helvetica Neue"/>
                <a:sym typeface="Helvetica Neue"/>
              </a:rPr>
              <a:t>Rose es una niña de 3 años que vivía con sus padres. Recientemente, su padre contrajo una enfermedad infecciosa y, poco después, falleció en la unidad de cuidados intensivos de un hospital cercano. Su madre decidió internar a Rose en un orfanato en una ciudad situada a unos 150 km de donde vive. Considera que no puede cuidar a Rose por sí sola de forma adecuada, ya que perdió su trabajo a raíz de la propagación de la pandemia en la zona y en este momento carece de ingresos</a:t>
            </a:r>
            <a:endParaRPr lang="en-US" dirty="0"/>
          </a:p>
        </p:txBody>
      </p:sp>
      <p:sp>
        <p:nvSpPr>
          <p:cNvPr id="4" name="Google Shape;725;p48:notes">
            <a:extLst>
              <a:ext uri="{FF2B5EF4-FFF2-40B4-BE49-F238E27FC236}">
                <a16:creationId xmlns:a16="http://schemas.microsoft.com/office/drawing/2014/main" id="{1CC1B77F-862A-4EEA-C257-674766AC977C}"/>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6</a:t>
            </a:fld>
            <a:endParaRPr lang="en-US" sz="1200" dirty="0">
              <a:latin typeface="+mn-lt"/>
            </a:endParaRPr>
          </a:p>
        </p:txBody>
      </p:sp>
    </p:spTree>
    <p:extLst>
      <p:ext uri="{BB962C8B-B14F-4D97-AF65-F5344CB8AC3E}">
        <p14:creationId xmlns:p14="http://schemas.microsoft.com/office/powerpoint/2010/main" val="319831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8" name="Google Shape;698;p47: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dirty="0"/>
              <a:t>EXPLICAR: </a:t>
            </a:r>
          </a:p>
          <a:p>
            <a:r>
              <a:rPr lang="es-ES_tradnl" b="0" i="0" noProof="0" dirty="0">
                <a:highlight>
                  <a:schemeClr val="lt1"/>
                </a:highlight>
                <a:ea typeface="Helvetica Neue"/>
                <a:cs typeface="Helvetica Neue"/>
                <a:sym typeface="Helvetica Neue"/>
              </a:rPr>
              <a:t>Presente el contenido de la diapositiva</a:t>
            </a:r>
            <a:endParaRPr lang="es-ES_tradnl" dirty="0">
              <a:sym typeface="Helvetica Neue"/>
            </a:endParaRPr>
          </a:p>
          <a:p>
            <a:r>
              <a:rPr lang="es-ES_tradnl" dirty="0">
                <a:sym typeface="Helvetica Neue"/>
              </a:rPr>
              <a:t>Remitirse a las diferentes sesiones en función de cada objetivo de aprendizaje</a:t>
            </a:r>
            <a:endParaRPr lang="es-ES_tradnl" dirty="0">
              <a:sym typeface="Arial"/>
            </a:endParaRPr>
          </a:p>
          <a:p>
            <a:r>
              <a:rPr lang="es-ES_tradnl" i="1" dirty="0">
                <a:sym typeface="Helvetica Neue"/>
              </a:rPr>
              <a:t>Ahora nos sentimos capaces de…</a:t>
            </a:r>
            <a:endParaRPr lang="es-ES_tradnl" i="1" dirty="0">
              <a:sym typeface="Arial"/>
            </a:endParaRPr>
          </a:p>
          <a:p>
            <a:pPr lvl="1"/>
            <a:r>
              <a:rPr lang="es-ES_tradnl" i="1" dirty="0">
                <a:sym typeface="Helvetica Neue"/>
              </a:rPr>
              <a:t>¿Comparar y contrastar las definiciones de UASC?</a:t>
            </a:r>
            <a:endParaRPr lang="es-ES_tradnl" i="1" dirty="0"/>
          </a:p>
          <a:p>
            <a:pPr lvl="1"/>
            <a:r>
              <a:rPr lang="es-ES_tradnl" i="1" dirty="0">
                <a:sym typeface="Helvetica Neue"/>
              </a:rPr>
              <a:t>¿Analizar cómo la separación familiar puede afectar a las/os menores y explicar las medidas para prevenirla?</a:t>
            </a:r>
            <a:endParaRPr lang="es-ES_tradnl" i="1" dirty="0"/>
          </a:p>
          <a:p>
            <a:pPr lvl="1"/>
            <a:r>
              <a:rPr lang="es-ES_tradnl" i="1" dirty="0">
                <a:sym typeface="Helvetica Neue"/>
              </a:rPr>
              <a:t>¿Describir las normas y prácticas jurídicas, culturales y contextuales relacionadas con el trabajo con los UASC?</a:t>
            </a:r>
            <a:endParaRPr lang="es-ES_tradnl" i="1" dirty="0"/>
          </a:p>
          <a:p>
            <a:r>
              <a:rPr lang="es-ES_tradnl" i="1" dirty="0"/>
              <a:t>Podremos dar nuestra opinión después de la formación </a:t>
            </a:r>
            <a:endParaRPr lang="es-ES_tradnl" i="1" dirty="0">
              <a:sym typeface="Arial"/>
            </a:endParaRPr>
          </a:p>
          <a:p>
            <a:r>
              <a:rPr lang="es-ES_tradnl" i="1" dirty="0">
                <a:sym typeface="Helvetica Neue"/>
              </a:rPr>
              <a:t>¿Hay alguna pregunta o duda?</a:t>
            </a:r>
            <a:endParaRPr lang="es-ES_tradnl" i="1" dirty="0"/>
          </a:p>
        </p:txBody>
      </p:sp>
      <p:sp>
        <p:nvSpPr>
          <p:cNvPr id="3" name="Slide Image Placeholder 2">
            <a:extLst>
              <a:ext uri="{FF2B5EF4-FFF2-40B4-BE49-F238E27FC236}">
                <a16:creationId xmlns:a16="http://schemas.microsoft.com/office/drawing/2014/main" id="{FD91ADC3-E998-3922-89B1-D552EAE8AF3A}"/>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9808F62D-7A41-0596-E327-FF8081F635FA}"/>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60</a:t>
            </a:fld>
            <a:endParaRPr lang="en-US" sz="1200" dirty="0">
              <a:latin typeface="+mn-lt"/>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4" name="Google Shape;724;p48: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ACTIVIDAD INDIVIDUAL (5 minutos)</a:t>
            </a:r>
          </a:p>
          <a:p>
            <a:r>
              <a:rPr lang="es-ES_tradnl" noProof="0" dirty="0"/>
              <a:t>Guiar a los participantes a la página x del Cuaderno de ejercicios: x</a:t>
            </a:r>
          </a:p>
          <a:p>
            <a:r>
              <a:rPr lang="es-ES_tradnl" i="1" noProof="0" dirty="0"/>
              <a:t>Anotar en el cuaderno de ejercicios tres cosas que hayamos aprendido hoy</a:t>
            </a:r>
          </a:p>
          <a:p>
            <a:r>
              <a:rPr lang="es-ES_tradnl" i="1" noProof="0" dirty="0"/>
              <a:t>Reflexionar sobre las siguientes preguntas y escribir nuestros pensamientos:</a:t>
            </a:r>
          </a:p>
          <a:p>
            <a:pPr lvl="1"/>
            <a:r>
              <a:rPr lang="es-ES_tradnl" i="1" noProof="0" dirty="0"/>
              <a:t>¿Qué me ha sorprendido? </a:t>
            </a:r>
          </a:p>
          <a:p>
            <a:pPr lvl="1"/>
            <a:r>
              <a:rPr lang="es-ES_tradnl" i="1" noProof="0" dirty="0"/>
              <a:t>¿Qué ha supuesto un reto para mí? </a:t>
            </a:r>
          </a:p>
          <a:p>
            <a:pPr lvl="1"/>
            <a:r>
              <a:rPr lang="es-ES_tradnl" i="1" noProof="0" dirty="0"/>
              <a:t>¿Sobre qué me gustaría aprender más?</a:t>
            </a:r>
          </a:p>
          <a:p>
            <a:pPr marL="0" indent="0">
              <a:buNone/>
            </a:pPr>
            <a:endParaRPr lang="es-ES_tradnl" noProof="0" dirty="0"/>
          </a:p>
          <a:p>
            <a:pPr marL="0" indent="0">
              <a:buNone/>
            </a:pPr>
            <a:r>
              <a:rPr lang="es-ES_tradnl" b="1" noProof="0" dirty="0"/>
              <a:t>DEBATE GENERAL</a:t>
            </a:r>
          </a:p>
          <a:p>
            <a:r>
              <a:rPr lang="es-ES_tradnl" i="1" noProof="0" dirty="0"/>
              <a:t>¿Alguien quiere compartir algo que haya aprendido hoy?</a:t>
            </a:r>
          </a:p>
          <a:p>
            <a:r>
              <a:rPr lang="es-ES_tradnl" i="1" noProof="0" dirty="0"/>
              <a:t>¿Alguien quiere compartir algo sobre lo que quiera aprender más?</a:t>
            </a:r>
          </a:p>
          <a:p>
            <a:r>
              <a:rPr lang="es-ES_tradnl" noProof="0" dirty="0"/>
              <a:t>Explicar cuándo empezará el siguiente módulo</a:t>
            </a:r>
          </a:p>
          <a:p>
            <a:r>
              <a:rPr lang="es-ES_tradnl" noProof="0" dirty="0"/>
              <a:t>Agradecer a los/as participantes por su participación</a:t>
            </a:r>
          </a:p>
          <a:p>
            <a:endParaRPr lang="es-ES_tradnl" noProof="0" dirty="0"/>
          </a:p>
          <a:p>
            <a:endParaRPr lang="es-ES_tradnl" noProof="0" dirty="0"/>
          </a:p>
          <a:p>
            <a:endParaRPr lang="es-ES_tradnl" noProof="0" dirty="0"/>
          </a:p>
        </p:txBody>
      </p:sp>
      <p:sp>
        <p:nvSpPr>
          <p:cNvPr id="725" name="Google Shape;725;p48:notes"/>
          <p:cNvSpPr txBox="1">
            <a:spLocks noGrp="1"/>
          </p:cNvSpPr>
          <p:nvPr>
            <p:ph type="sldNum" idx="12"/>
          </p:nvPr>
        </p:nvSpPr>
        <p:spPr>
          <a:xfrm>
            <a:off x="5976710" y="9517856"/>
            <a:ext cx="868317" cy="512763"/>
          </a:xfrm>
          <a:prstGeom prst="rect">
            <a:avLst/>
          </a:prstGeom>
          <a:noFill/>
          <a:ln>
            <a:noFill/>
          </a:ln>
        </p:spPr>
        <p:txBody>
          <a:bodyPr spcFirstLastPara="1" wrap="square" lIns="96728" tIns="48351" rIns="96728" bIns="48351" anchor="b" anchorCtr="0">
            <a:noAutofit/>
          </a:bodyPr>
          <a:lstStyle/>
          <a:p>
            <a:pPr algn="r"/>
            <a:fld id="{00000000-1234-1234-1234-123412341234}" type="slidenum">
              <a:rPr lang="en-US" sz="1200">
                <a:latin typeface="+mn-lt"/>
              </a:rPr>
              <a:t>61</a:t>
            </a:fld>
            <a:endParaRPr sz="1200" dirty="0">
              <a:latin typeface="+mn-lt"/>
            </a:endParaRPr>
          </a:p>
        </p:txBody>
      </p:sp>
      <p:sp>
        <p:nvSpPr>
          <p:cNvPr id="5" name="Slide Image Placeholder 4">
            <a:extLst>
              <a:ext uri="{FF2B5EF4-FFF2-40B4-BE49-F238E27FC236}">
                <a16:creationId xmlns:a16="http://schemas.microsoft.com/office/drawing/2014/main" id="{D60E7FDD-5064-BC03-1C77-06FA3D384566}"/>
              </a:ext>
            </a:extLst>
          </p:cNvPr>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40" name="Google Shape;40;p3: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PREPARACIÓN (10 minutos)</a:t>
            </a:r>
          </a:p>
          <a:p>
            <a:r>
              <a:rPr lang="es-ES_tradnl" noProof="0" dirty="0"/>
              <a:t>Preparar la actividad introductoria  a fin de romper el hielo (10 minutos)</a:t>
            </a:r>
          </a:p>
          <a:p>
            <a:pPr marL="0" indent="0">
              <a:buNone/>
            </a:pPr>
            <a:r>
              <a:rPr lang="es-ES_tradnl" noProof="0" dirty="0"/>
              <a:t>______________________________________________________________________________</a:t>
            </a:r>
          </a:p>
          <a:p>
            <a:endParaRPr lang="es-ES_tradnl" noProof="0" dirty="0"/>
          </a:p>
          <a:p>
            <a:pPr marL="0" indent="0">
              <a:buNone/>
            </a:pPr>
            <a:r>
              <a:rPr lang="es-ES_tradnl" b="1" noProof="0" dirty="0"/>
              <a:t>EXPLICAR::</a:t>
            </a:r>
          </a:p>
          <a:p>
            <a:r>
              <a:rPr lang="es-ES_tradnl" i="1" noProof="0" dirty="0"/>
              <a:t>En esta sesión:</a:t>
            </a:r>
          </a:p>
          <a:p>
            <a:pPr lvl="1"/>
            <a:r>
              <a:rPr lang="es-ES_tradnl" i="1" noProof="0" dirty="0"/>
              <a:t>nos presentaremos</a:t>
            </a:r>
          </a:p>
          <a:p>
            <a:pPr lvl="1"/>
            <a:r>
              <a:rPr lang="es-ES_tradnl" i="1" noProof="0" dirty="0"/>
              <a:t>ofreceremos una introducción a la formación y estableceremos nuestro acuerdo de aprendizaje</a:t>
            </a:r>
          </a:p>
          <a:p>
            <a:pPr lvl="1"/>
            <a:r>
              <a:rPr lang="es-ES_tradnl" i="1" noProof="0" dirty="0"/>
              <a:t>completaremos una breve prueba previa a la formación</a:t>
            </a:r>
          </a:p>
          <a:p>
            <a:r>
              <a:rPr lang="es-ES_tradnl" i="1" noProof="0" dirty="0"/>
              <a:t>Comenzaremos con una actividad introductoria para conocernos mejor</a:t>
            </a:r>
          </a:p>
          <a:p>
            <a:endParaRPr lang="es-ES_tradnl" noProof="0" dirty="0"/>
          </a:p>
        </p:txBody>
      </p:sp>
      <p:sp>
        <p:nvSpPr>
          <p:cNvPr id="3" name="Slide Image Placeholder 2">
            <a:extLst>
              <a:ext uri="{FF2B5EF4-FFF2-40B4-BE49-F238E27FC236}">
                <a16:creationId xmlns:a16="http://schemas.microsoft.com/office/drawing/2014/main" id="{A6734113-6E92-17A9-767A-40DE4D63E727}"/>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47BB141F-897D-620F-C24D-9599AF382F2F}"/>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7</a:t>
            </a:fld>
            <a:endParaRPr lang="en-US" sz="1200" dirty="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5" name="Google Shape;55;p4: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DEBATE GENERAL</a:t>
            </a:r>
          </a:p>
          <a:p>
            <a:r>
              <a:rPr lang="es-ES_tradnl" i="1" noProof="0" dirty="0"/>
              <a:t>Podemos llegar a algunos acuerdos como grupo antes de empezar este curso de formación</a:t>
            </a:r>
          </a:p>
          <a:p>
            <a:r>
              <a:rPr lang="es-ES_tradnl" i="1" noProof="0" dirty="0"/>
              <a:t>Es importante sentirnos seguras/os, cómodas/os, aceptadas/os y respetadas/os, interesadas/os y concentradas/os durante la formación </a:t>
            </a:r>
          </a:p>
          <a:p>
            <a:r>
              <a:rPr lang="es-ES_tradnl" i="1" noProof="0" dirty="0"/>
              <a:t>¿Alguna idea o sugerencia para conseguirlo?</a:t>
            </a:r>
          </a:p>
          <a:p>
            <a:r>
              <a:rPr lang="es-ES_tradnl" noProof="0" dirty="0"/>
              <a:t>Pedir a una persona voluntaria que pase al frente, coja un bolígrafo y anote las sugerencias del grupo de participantes en un tablero</a:t>
            </a:r>
          </a:p>
          <a:p>
            <a:r>
              <a:rPr lang="es-ES_tradnl" noProof="0" dirty="0"/>
              <a:t>Ejemplos de lo que podría incluir el acuerdo:</a:t>
            </a:r>
          </a:p>
          <a:p>
            <a:pPr lvl="1"/>
            <a:r>
              <a:rPr lang="es-ES_tradnl" noProof="0" dirty="0"/>
              <a:t>los teléfonos deben estar apagados o en silencio</a:t>
            </a:r>
          </a:p>
          <a:p>
            <a:pPr lvl="1"/>
            <a:r>
              <a:rPr lang="es-ES_tradnl" noProof="0" dirty="0"/>
              <a:t>las llamadas pueden atenderse afuera si son urgentes</a:t>
            </a:r>
          </a:p>
          <a:p>
            <a:pPr lvl="1"/>
            <a:r>
              <a:rPr lang="es-ES_tradnl" noProof="0" dirty="0"/>
              <a:t>no interrumpir a los demás al hablar</a:t>
            </a:r>
          </a:p>
          <a:p>
            <a:pPr lvl="1"/>
            <a:r>
              <a:rPr lang="es-ES_tradnl" noProof="0" dirty="0"/>
              <a:t>escuchar a los demás cuando presentan o hablan (hay que incluirlos)</a:t>
            </a:r>
          </a:p>
          <a:p>
            <a:pPr lvl="1"/>
            <a:r>
              <a:rPr lang="es-ES_tradnl" noProof="0" dirty="0"/>
              <a:t>respetar las opiniones divergentes</a:t>
            </a:r>
          </a:p>
          <a:p>
            <a:pPr lvl="1"/>
            <a:r>
              <a:rPr lang="es-ES_tradnl" noProof="0" dirty="0"/>
              <a:t>dar a cada persona el espacio y tiempo para expresar su opinión</a:t>
            </a:r>
          </a:p>
          <a:p>
            <a:pPr lvl="1"/>
            <a:r>
              <a:rPr lang="es-ES_tradnl" noProof="0" dirty="0"/>
              <a:t>ser puntual</a:t>
            </a:r>
          </a:p>
          <a:p>
            <a:pPr lvl="1"/>
            <a:r>
              <a:rPr lang="es-ES_tradnl" noProof="0" dirty="0"/>
              <a:t>cuestionar las ideas, no a las personas</a:t>
            </a:r>
          </a:p>
          <a:p>
            <a:pPr lvl="1"/>
            <a:r>
              <a:rPr lang="es-ES_tradnl" noProof="0" dirty="0"/>
              <a:t>anonimizar los ejemplos de casos reales (es necesario incluirlos)</a:t>
            </a:r>
          </a:p>
          <a:p>
            <a:pPr lvl="1"/>
            <a:r>
              <a:rPr lang="es-ES_tradnl" noProof="0" dirty="0"/>
              <a:t>respetar la confidencialidad (p. ej., experiencias personales y conversaciones sobre temas delicados) (debe incluirse)</a:t>
            </a:r>
          </a:p>
          <a:p>
            <a:pPr marL="0" indent="0">
              <a:buNone/>
            </a:pPr>
            <a:endParaRPr lang="es-ES_tradnl" noProof="0" dirty="0"/>
          </a:p>
          <a:p>
            <a:pPr marL="0" indent="0">
              <a:buNone/>
            </a:pPr>
            <a:r>
              <a:rPr lang="es-ES_tradnl" b="1" noProof="0" dirty="0"/>
              <a:t>CONCLUSIÓN</a:t>
            </a:r>
          </a:p>
          <a:p>
            <a:r>
              <a:rPr lang="es-ES_tradnl" i="1" noProof="0" dirty="0"/>
              <a:t>¿Tenemos algo más que añadir?</a:t>
            </a:r>
          </a:p>
          <a:p>
            <a:r>
              <a:rPr lang="es-ES_tradnl" noProof="0" dirty="0"/>
              <a:t>Repasar los acuerdos de aprendizaje</a:t>
            </a:r>
          </a:p>
          <a:p>
            <a:r>
              <a:rPr lang="es-ES_tradnl" noProof="0" dirty="0"/>
              <a:t>Colgar el rotafolio en la pared</a:t>
            </a:r>
          </a:p>
        </p:txBody>
      </p:sp>
      <p:sp>
        <p:nvSpPr>
          <p:cNvPr id="3" name="Slide Image Placeholder 2">
            <a:extLst>
              <a:ext uri="{FF2B5EF4-FFF2-40B4-BE49-F238E27FC236}">
                <a16:creationId xmlns:a16="http://schemas.microsoft.com/office/drawing/2014/main" id="{8CF1AA67-6D1B-3E0D-673D-325E068132D8}"/>
              </a:ext>
            </a:extLst>
          </p:cNvPr>
          <p:cNvSpPr>
            <a:spLocks noGrp="1" noRot="1" noChangeAspect="1"/>
          </p:cNvSpPr>
          <p:nvPr>
            <p:ph type="sldImg"/>
          </p:nvPr>
        </p:nvSpPr>
        <p:spPr/>
      </p:sp>
      <p:sp>
        <p:nvSpPr>
          <p:cNvPr id="4" name="Google Shape;725;p48:notes">
            <a:extLst>
              <a:ext uri="{FF2B5EF4-FFF2-40B4-BE49-F238E27FC236}">
                <a16:creationId xmlns:a16="http://schemas.microsoft.com/office/drawing/2014/main" id="{DE82AAA7-6C46-BC0A-E294-CE6899DCD327}"/>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8</a:t>
            </a:fld>
            <a:endParaRPr lang="en-US" sz="1200" dirty="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4" name="Google Shape;64;p5:notes"/>
          <p:cNvSpPr txBox="1">
            <a:spLocks noGrp="1"/>
          </p:cNvSpPr>
          <p:nvPr>
            <p:ph type="body" idx="1"/>
          </p:nvPr>
        </p:nvSpPr>
        <p:spPr>
          <a:xfrm>
            <a:off x="479425" y="4229101"/>
            <a:ext cx="6140450" cy="5442609"/>
          </a:xfrm>
          <a:prstGeom prst="rect">
            <a:avLst/>
          </a:prstGeom>
        </p:spPr>
        <p:txBody>
          <a:bodyPr/>
          <a:lstStyle/>
          <a:p>
            <a:pPr marL="0" indent="0">
              <a:buNone/>
            </a:pPr>
            <a:r>
              <a:rPr lang="es-ES_tradnl" b="1" noProof="0" dirty="0"/>
              <a:t>EXPLICAR:</a:t>
            </a:r>
          </a:p>
          <a:p>
            <a:r>
              <a:rPr lang="es-ES_tradnl" noProof="0" dirty="0"/>
              <a:t>Repartir los cuadernos de trabajo si aún no se ha hecho</a:t>
            </a:r>
          </a:p>
          <a:p>
            <a:r>
              <a:rPr lang="es-ES_tradnl" i="1" noProof="0" dirty="0"/>
              <a:t>Utilizaremos un cuaderno de ejercicios durante toda la formación </a:t>
            </a:r>
          </a:p>
          <a:p>
            <a:r>
              <a:rPr lang="es-ES_tradnl" i="1" noProof="0" dirty="0"/>
              <a:t>Contiene muchos ejercicios, guiones de juegos de rol, fragmentos de contenidos técnicos y mucho más</a:t>
            </a:r>
          </a:p>
          <a:p>
            <a:r>
              <a:rPr lang="es-ES_tradnl" i="1" noProof="0" dirty="0"/>
              <a:t>Por favor, escribir el nombre en el cuaderno de ejercicios, guardarlo con los demás, y traerlo cada día de entrenamiento</a:t>
            </a:r>
          </a:p>
          <a:p>
            <a:r>
              <a:rPr lang="es-ES_tradnl" i="1" noProof="0" dirty="0"/>
              <a:t>El siguiente símbolo en las diapositivas nos indica la página del cuaderno de ejercicios correspondiente</a:t>
            </a:r>
          </a:p>
        </p:txBody>
      </p:sp>
      <p:sp>
        <p:nvSpPr>
          <p:cNvPr id="7" name="Slide Image Placeholder 6">
            <a:extLst>
              <a:ext uri="{FF2B5EF4-FFF2-40B4-BE49-F238E27FC236}">
                <a16:creationId xmlns:a16="http://schemas.microsoft.com/office/drawing/2014/main" id="{F12E68A7-0CF4-9FE9-2C5E-9F9DB6920F93}"/>
              </a:ext>
            </a:extLst>
          </p:cNvPr>
          <p:cNvSpPr>
            <a:spLocks noGrp="1" noRot="1" noChangeAspect="1"/>
          </p:cNvSpPr>
          <p:nvPr>
            <p:ph type="sldImg"/>
          </p:nvPr>
        </p:nvSpPr>
        <p:spPr/>
      </p:sp>
      <p:sp>
        <p:nvSpPr>
          <p:cNvPr id="8" name="Google Shape;725;p48:notes">
            <a:extLst>
              <a:ext uri="{FF2B5EF4-FFF2-40B4-BE49-F238E27FC236}">
                <a16:creationId xmlns:a16="http://schemas.microsoft.com/office/drawing/2014/main" id="{732F556A-8BC6-24FE-8BB9-98BDF67CE34C}"/>
              </a:ext>
            </a:extLst>
          </p:cNvPr>
          <p:cNvSpPr txBox="1">
            <a:spLocks/>
          </p:cNvSpPr>
          <p:nvPr/>
        </p:nvSpPr>
        <p:spPr>
          <a:xfrm>
            <a:off x="5976710" y="9517856"/>
            <a:ext cx="868317" cy="512763"/>
          </a:xfrm>
          <a:prstGeom prst="rect">
            <a:avLst/>
          </a:prstGeom>
          <a:noFill/>
          <a:ln>
            <a:noFill/>
          </a:ln>
        </p:spPr>
        <p:txBody>
          <a:bodyPr spcFirstLastPara="1" wrap="square" lIns="96728" tIns="48351" rIns="96728" bIns="4835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latin typeface="+mn-lt"/>
              </a:rPr>
              <a:t>9</a:t>
            </a:fld>
            <a:endParaRPr lang="en-US" sz="1200" dirty="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
        <p:cNvGrpSpPr/>
        <p:nvPr/>
      </p:nvGrpSpPr>
      <p:grpSpPr>
        <a:xfrm>
          <a:off x="0" y="0"/>
          <a:ext cx="0" cy="0"/>
          <a:chOff x="0" y="0"/>
          <a:chExt cx="0" cy="0"/>
        </a:xfrm>
      </p:grpSpPr>
      <p:sp>
        <p:nvSpPr>
          <p:cNvPr id="14" name="Google Shape;14;p51"/>
          <p:cNvSpPr/>
          <p:nvPr/>
        </p:nvSpPr>
        <p:spPr>
          <a:xfrm>
            <a:off x="0" y="-1"/>
            <a:ext cx="12192000" cy="985520"/>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5" name="Google Shape;15;p51"/>
          <p:cNvPicPr preferRelativeResize="0"/>
          <p:nvPr/>
        </p:nvPicPr>
        <p:blipFill rotWithShape="1">
          <a:blip r:embed="rId2">
            <a:alphaModFix/>
          </a:blip>
          <a:srcRect/>
          <a:stretch/>
        </p:blipFill>
        <p:spPr>
          <a:xfrm>
            <a:off x="335817" y="6230028"/>
            <a:ext cx="349715" cy="402608"/>
          </a:xfrm>
          <a:prstGeom prst="rect">
            <a:avLst/>
          </a:prstGeom>
          <a:noFill/>
          <a:ln>
            <a:noFill/>
          </a:ln>
        </p:spPr>
      </p:pic>
      <p:sp>
        <p:nvSpPr>
          <p:cNvPr id="16" name="Google Shape;16;p51"/>
          <p:cNvSpPr/>
          <p:nvPr/>
        </p:nvSpPr>
        <p:spPr>
          <a:xfrm>
            <a:off x="766810" y="6277445"/>
            <a:ext cx="1037466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chemeClr val="tx2">
                    <a:lumMod val="75000"/>
                  </a:schemeClr>
                </a:solidFill>
                <a:latin typeface="+mn-lt"/>
                <a:ea typeface="Calibri"/>
                <a:cs typeface="Calibri"/>
                <a:sym typeface="Calibri"/>
              </a:rPr>
              <a:t>Level 3: </a:t>
            </a:r>
            <a:r>
              <a:rPr lang="en-US" sz="1400" b="1" i="0" u="none" strike="noStrike" cap="none" dirty="0">
                <a:solidFill>
                  <a:schemeClr val="tx2">
                    <a:lumMod val="75000"/>
                  </a:schemeClr>
                </a:solidFill>
                <a:latin typeface="+mn-lt"/>
                <a:ea typeface="Calibri"/>
                <a:cs typeface="Calibri"/>
                <a:sym typeface="Calibri"/>
              </a:rPr>
              <a:t>UASC</a:t>
            </a:r>
            <a:r>
              <a:rPr lang="en-US" sz="1400" b="0" i="0" u="none" strike="noStrike" cap="none" dirty="0">
                <a:solidFill>
                  <a:schemeClr val="tx2">
                    <a:lumMod val="75000"/>
                  </a:schemeClr>
                </a:solidFill>
                <a:latin typeface="+mn-lt"/>
                <a:ea typeface="Calibri"/>
                <a:cs typeface="Calibri"/>
                <a:sym typeface="Calibri"/>
              </a:rPr>
              <a:t>  |  Module 1: </a:t>
            </a:r>
            <a:r>
              <a:rPr lang="en-US" sz="1400" b="1" i="0" u="none" strike="noStrike" cap="none" dirty="0">
                <a:solidFill>
                  <a:schemeClr val="tx2">
                    <a:lumMod val="75000"/>
                  </a:schemeClr>
                </a:solidFill>
                <a:latin typeface="+mn-lt"/>
                <a:ea typeface="Calibri"/>
                <a:cs typeface="Calibri"/>
                <a:sym typeface="Calibri"/>
              </a:rPr>
              <a:t>Understanding the causes, impact and risks of family separation</a:t>
            </a:r>
          </a:p>
        </p:txBody>
      </p:sp>
      <p:sp>
        <p:nvSpPr>
          <p:cNvPr id="17" name="Google Shape;17;p51"/>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3200"/>
              <a:buFont typeface="Arial"/>
              <a:buNone/>
              <a:defRPr sz="3200" b="1">
                <a:solidFill>
                  <a:schemeClr val="accent2">
                    <a:lumMod val="75000"/>
                  </a:schemeClr>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chemeClr val="accent2">
            <a:lumMod val="75000"/>
          </a:schemeClr>
        </a:solidFill>
        <a:effectLst/>
      </p:bgPr>
    </p:bg>
    <p:spTree>
      <p:nvGrpSpPr>
        <p:cNvPr id="1" name="Shape 18"/>
        <p:cNvGrpSpPr/>
        <p:nvPr/>
      </p:nvGrpSpPr>
      <p:grpSpPr>
        <a:xfrm>
          <a:off x="0" y="0"/>
          <a:ext cx="0" cy="0"/>
          <a:chOff x="0" y="0"/>
          <a:chExt cx="0" cy="0"/>
        </a:xfrm>
      </p:grpSpPr>
      <p:sp>
        <p:nvSpPr>
          <p:cNvPr id="19" name="Google Shape;19;p52"/>
          <p:cNvSpPr/>
          <p:nvPr/>
        </p:nvSpPr>
        <p:spPr>
          <a:xfrm rot="1782986">
            <a:off x="657419" y="1353466"/>
            <a:ext cx="4749573" cy="4094457"/>
          </a:xfrm>
          <a:prstGeom prst="hexagon">
            <a:avLst>
              <a:gd name="adj" fmla="val 28965"/>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Google Shape;20;p52"/>
          <p:cNvSpPr txBox="1">
            <a:spLocks noGrp="1"/>
          </p:cNvSpPr>
          <p:nvPr>
            <p:ph type="title"/>
          </p:nvPr>
        </p:nvSpPr>
        <p:spPr>
          <a:xfrm>
            <a:off x="1024549" y="3099692"/>
            <a:ext cx="4015311" cy="56216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Garamond"/>
              <a:buNone/>
              <a:defRPr sz="4800" b="1">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accent2">
            <a:lumMod val="75000"/>
          </a:schemeClr>
        </a:solidFill>
        <a:effectLst/>
      </p:bgPr>
    </p:bg>
    <p:spTree>
      <p:nvGrpSpPr>
        <p:cNvPr id="1" name="Shape 21"/>
        <p:cNvGrpSpPr/>
        <p:nvPr/>
      </p:nvGrpSpPr>
      <p:grpSpPr>
        <a:xfrm>
          <a:off x="0" y="0"/>
          <a:ext cx="0" cy="0"/>
          <a:chOff x="0" y="0"/>
          <a:chExt cx="0" cy="0"/>
        </a:xfrm>
      </p:grpSpPr>
      <p:sp>
        <p:nvSpPr>
          <p:cNvPr id="22" name="Google Shape;22;p53"/>
          <p:cNvSpPr/>
          <p:nvPr/>
        </p:nvSpPr>
        <p:spPr>
          <a:xfrm>
            <a:off x="0" y="0"/>
            <a:ext cx="5811000" cy="6858000"/>
          </a:xfrm>
          <a:prstGeom prst="homePlate">
            <a:avLst>
              <a:gd name="adj" fmla="val 25259"/>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3" name="Google Shape;23;p53"/>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800"/>
              <a:buFont typeface="Garamond"/>
              <a:buNone/>
              <a:defRPr sz="4800" b="1">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2" name="Picture 1">
            <a:extLst>
              <a:ext uri="{FF2B5EF4-FFF2-40B4-BE49-F238E27FC236}">
                <a16:creationId xmlns:a16="http://schemas.microsoft.com/office/drawing/2014/main" id="{FBAC67E1-4E94-1AEC-B841-ED08C3F3581E}"/>
              </a:ext>
            </a:extLst>
          </p:cNvPr>
          <p:cNvPicPr>
            <a:picLocks noChangeAspect="1"/>
          </p:cNvPicPr>
          <p:nvPr/>
        </p:nvPicPr>
        <p:blipFill rotWithShape="1">
          <a:blip r:embed="rId3"/>
          <a:srcRect l="-2325" t="-858" b="-2502"/>
          <a:stretch/>
        </p:blipFill>
        <p:spPr>
          <a:xfrm>
            <a:off x="937896" y="5095038"/>
            <a:ext cx="2114099" cy="626301"/>
          </a:xfrm>
          <a:prstGeom prst="rect">
            <a:avLst/>
          </a:prstGeom>
        </p:spPr>
      </p:pic>
      <p:sp>
        <p:nvSpPr>
          <p:cNvPr id="3" name="TextBox 2">
            <a:extLst>
              <a:ext uri="{FF2B5EF4-FFF2-40B4-BE49-F238E27FC236}">
                <a16:creationId xmlns:a16="http://schemas.microsoft.com/office/drawing/2014/main" id="{C71531D2-BD06-70C4-013A-E64AB5759293}"/>
              </a:ext>
            </a:extLst>
          </p:cNvPr>
          <p:cNvSpPr txBox="1"/>
          <p:nvPr/>
        </p:nvSpPr>
        <p:spPr>
          <a:xfrm>
            <a:off x="937896" y="888320"/>
            <a:ext cx="5836284" cy="3477875"/>
          </a:xfrm>
          <a:prstGeom prst="rect">
            <a:avLst/>
          </a:prstGeom>
          <a:noFill/>
        </p:spPr>
        <p:txBody>
          <a:bodyPr wrap="square" lIns="91440" tIns="45720" rIns="91440" bIns="45720" rtlCol="0" anchor="t">
            <a:spAutoFit/>
          </a:bodyPr>
          <a:lstStyle/>
          <a:p>
            <a:r>
              <a:rPr lang="es-ES_tradnl" sz="4400" b="1" dirty="0">
                <a:solidFill>
                  <a:schemeClr val="bg2"/>
                </a:solidFill>
                <a:latin typeface="Garamond"/>
              </a:rPr>
              <a:t>Formación sobre menores no acompañados </a:t>
            </a:r>
            <a:r>
              <a:rPr lang="es-ES_tradnl" sz="4400" b="1">
                <a:solidFill>
                  <a:schemeClr val="bg2"/>
                </a:solidFill>
                <a:latin typeface="Garamond"/>
              </a:rPr>
              <a:t>y separados y </a:t>
            </a:r>
            <a:r>
              <a:rPr lang="es-ES_tradnl" sz="4400" b="1" dirty="0">
                <a:solidFill>
                  <a:schemeClr val="bg2"/>
                </a:solidFill>
                <a:latin typeface="Garamond"/>
              </a:rPr>
              <a:t>gestión de casos</a:t>
            </a:r>
          </a:p>
        </p:txBody>
      </p:sp>
      <p:pic>
        <p:nvPicPr>
          <p:cNvPr id="5" name="Picture 4" descr="Icon&#10;&#10;Description automatically generated">
            <a:extLst>
              <a:ext uri="{FF2B5EF4-FFF2-40B4-BE49-F238E27FC236}">
                <a16:creationId xmlns:a16="http://schemas.microsoft.com/office/drawing/2014/main" id="{9C43A9F8-FE60-E78D-35DA-B841D811695D}"/>
              </a:ext>
            </a:extLst>
          </p:cNvPr>
          <p:cNvPicPr>
            <a:picLocks noChangeAspect="1"/>
          </p:cNvPicPr>
          <p:nvPr/>
        </p:nvPicPr>
        <p:blipFill>
          <a:blip r:embed="rId4"/>
          <a:stretch>
            <a:fillRect/>
          </a:stretch>
        </p:blipFill>
        <p:spPr>
          <a:xfrm>
            <a:off x="6961938" y="888320"/>
            <a:ext cx="4292166" cy="486864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4" name="Google Shape;133;p11">
            <a:extLst>
              <a:ext uri="{FF2B5EF4-FFF2-40B4-BE49-F238E27FC236}">
                <a16:creationId xmlns:a16="http://schemas.microsoft.com/office/drawing/2014/main" id="{280B3B7C-94A3-F690-8F9F-05BAC9D407C9}"/>
              </a:ext>
            </a:extLst>
          </p:cNvPr>
          <p:cNvSpPr/>
          <p:nvPr/>
        </p:nvSpPr>
        <p:spPr>
          <a:xfrm>
            <a:off x="6189341" y="4572811"/>
            <a:ext cx="2847673" cy="417406"/>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2" name="Google Shape;133;p11">
            <a:extLst>
              <a:ext uri="{FF2B5EF4-FFF2-40B4-BE49-F238E27FC236}">
                <a16:creationId xmlns:a16="http://schemas.microsoft.com/office/drawing/2014/main" id="{1ABEC05B-6870-7ED3-6761-7C8F1BC78FCB}"/>
              </a:ext>
            </a:extLst>
          </p:cNvPr>
          <p:cNvSpPr/>
          <p:nvPr/>
        </p:nvSpPr>
        <p:spPr>
          <a:xfrm>
            <a:off x="6189343" y="5430433"/>
            <a:ext cx="3113678" cy="413273"/>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3" name="Google Shape;133;p11">
            <a:extLst>
              <a:ext uri="{FF2B5EF4-FFF2-40B4-BE49-F238E27FC236}">
                <a16:creationId xmlns:a16="http://schemas.microsoft.com/office/drawing/2014/main" id="{F67E908E-3D9F-79E7-02EA-0B83B2C9802E}"/>
              </a:ext>
            </a:extLst>
          </p:cNvPr>
          <p:cNvSpPr/>
          <p:nvPr/>
        </p:nvSpPr>
        <p:spPr>
          <a:xfrm>
            <a:off x="6403519" y="3719323"/>
            <a:ext cx="3629067" cy="413273"/>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82" name="Google Shape;82;p6"/>
          <p:cNvSpPr txBox="1">
            <a:spLocks noGrp="1"/>
          </p:cNvSpPr>
          <p:nvPr>
            <p:ph type="title"/>
          </p:nvPr>
        </p:nvSpPr>
        <p:spPr>
          <a:xfrm>
            <a:off x="1036597" y="2979949"/>
            <a:ext cx="4015311" cy="5621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Garamond"/>
              <a:buNone/>
            </a:pPr>
            <a:r>
              <a:rPr lang="es-ES_tradnl"/>
              <a:t>Objetivo de la formación</a:t>
            </a:r>
          </a:p>
        </p:txBody>
      </p:sp>
      <p:sp>
        <p:nvSpPr>
          <p:cNvPr id="83" name="Google Shape;83;p6"/>
          <p:cNvSpPr txBox="1"/>
          <p:nvPr/>
        </p:nvSpPr>
        <p:spPr>
          <a:xfrm>
            <a:off x="5875243" y="1052864"/>
            <a:ext cx="4675104" cy="48320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Calibri"/>
              <a:buNone/>
            </a:pPr>
            <a:r>
              <a:rPr lang="es-ES_tradnl" sz="2800" b="1" i="0" u="none" strike="noStrike" cap="none" dirty="0">
                <a:solidFill>
                  <a:srgbClr val="FFFFFF"/>
                </a:solidFill>
                <a:latin typeface="+mn-lt"/>
                <a:ea typeface="Calibri"/>
                <a:cs typeface="Calibri"/>
                <a:sym typeface="Calibri"/>
              </a:rPr>
              <a:t>Al final de esta formación, los/as asistentes sociales en gestión de casos de protección de menores tendrán las habilidades y conocimientos necesarios para prevenir y abordar los problemas de protección de la infancia relacionados con la separación familiar</a:t>
            </a:r>
            <a:endParaRPr lang="es-ES_tradnl" dirty="0">
              <a:latin typeface="+mn-lt"/>
            </a:endParaRPr>
          </a:p>
        </p:txBody>
      </p:sp>
      <p:grpSp>
        <p:nvGrpSpPr>
          <p:cNvPr id="5" name="Google Shape;126;p11">
            <a:extLst>
              <a:ext uri="{FF2B5EF4-FFF2-40B4-BE49-F238E27FC236}">
                <a16:creationId xmlns:a16="http://schemas.microsoft.com/office/drawing/2014/main" id="{87FF4782-267F-A780-EA09-0A0076ADC82E}"/>
              </a:ext>
            </a:extLst>
          </p:cNvPr>
          <p:cNvGrpSpPr/>
          <p:nvPr/>
        </p:nvGrpSpPr>
        <p:grpSpPr>
          <a:xfrm>
            <a:off x="10809266" y="5142476"/>
            <a:ext cx="931738" cy="1250542"/>
            <a:chOff x="5673592" y="7611394"/>
            <a:chExt cx="814830" cy="1093633"/>
          </a:xfrm>
        </p:grpSpPr>
        <p:sp>
          <p:nvSpPr>
            <p:cNvPr id="6" name="Google Shape;127;p11">
              <a:extLst>
                <a:ext uri="{FF2B5EF4-FFF2-40B4-BE49-F238E27FC236}">
                  <a16:creationId xmlns:a16="http://schemas.microsoft.com/office/drawing/2014/main" id="{8C943BE0-CE6A-34DF-F436-FD3C96D484E9}"/>
                </a:ext>
              </a:extLst>
            </p:cNvPr>
            <p:cNvSpPr/>
            <p:nvPr/>
          </p:nvSpPr>
          <p:spPr>
            <a:xfrm>
              <a:off x="5675993" y="8360881"/>
              <a:ext cx="323729" cy="344146"/>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7" name="Google Shape;128;p11">
              <a:extLst>
                <a:ext uri="{FF2B5EF4-FFF2-40B4-BE49-F238E27FC236}">
                  <a16:creationId xmlns:a16="http://schemas.microsoft.com/office/drawing/2014/main" id="{0F55BCA9-058B-865F-9C54-26454119CC5B}"/>
                </a:ext>
              </a:extLst>
            </p:cNvPr>
            <p:cNvSpPr/>
            <p:nvPr/>
          </p:nvSpPr>
          <p:spPr>
            <a:xfrm>
              <a:off x="5673592" y="7977240"/>
              <a:ext cx="327409" cy="32740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8" name="Google Shape;129;p11">
              <a:extLst>
                <a:ext uri="{FF2B5EF4-FFF2-40B4-BE49-F238E27FC236}">
                  <a16:creationId xmlns:a16="http://schemas.microsoft.com/office/drawing/2014/main" id="{3A944AF0-6C4B-28AE-5228-B44E2F9C451B}"/>
                </a:ext>
              </a:extLst>
            </p:cNvPr>
            <p:cNvSpPr/>
            <p:nvPr/>
          </p:nvSpPr>
          <p:spPr>
            <a:xfrm>
              <a:off x="6163413" y="7995034"/>
              <a:ext cx="323730" cy="709993"/>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9" name="Google Shape;130;p11">
              <a:extLst>
                <a:ext uri="{FF2B5EF4-FFF2-40B4-BE49-F238E27FC236}">
                  <a16:creationId xmlns:a16="http://schemas.microsoft.com/office/drawing/2014/main" id="{530F0CDD-C7E6-8A63-0123-E07E8AB6DAC6}"/>
                </a:ext>
              </a:extLst>
            </p:cNvPr>
            <p:cNvSpPr/>
            <p:nvPr/>
          </p:nvSpPr>
          <p:spPr>
            <a:xfrm>
              <a:off x="6161012" y="7611394"/>
              <a:ext cx="327410" cy="32740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0" name="Google Shape;131;p11">
              <a:extLst>
                <a:ext uri="{FF2B5EF4-FFF2-40B4-BE49-F238E27FC236}">
                  <a16:creationId xmlns:a16="http://schemas.microsoft.com/office/drawing/2014/main" id="{06AD43B6-F1AE-C96A-56FB-57953FDFF190}"/>
                </a:ext>
              </a:extLst>
            </p:cNvPr>
            <p:cNvSpPr/>
            <p:nvPr/>
          </p:nvSpPr>
          <p:spPr>
            <a:xfrm rot="-8740439">
              <a:off x="6099610" y="8091090"/>
              <a:ext cx="101108" cy="244001"/>
            </a:xfrm>
            <a:prstGeom prst="round2SameRect">
              <a:avLst>
                <a:gd name="adj1" fmla="val 493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1" name="Google Shape;132;p11">
              <a:extLst>
                <a:ext uri="{FF2B5EF4-FFF2-40B4-BE49-F238E27FC236}">
                  <a16:creationId xmlns:a16="http://schemas.microsoft.com/office/drawing/2014/main" id="{761777FB-5946-889E-295F-A552946E5351}"/>
                </a:ext>
              </a:extLst>
            </p:cNvPr>
            <p:cNvSpPr/>
            <p:nvPr/>
          </p:nvSpPr>
          <p:spPr>
            <a:xfrm rot="-7498798">
              <a:off x="5992187" y="8234266"/>
              <a:ext cx="101108" cy="165176"/>
            </a:xfrm>
            <a:prstGeom prst="round2SameRect">
              <a:avLst>
                <a:gd name="adj1" fmla="val 493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3C0DE77-C29D-3782-B99A-8E49B8A819D3}"/>
              </a:ext>
            </a:extLst>
          </p:cNvPr>
          <p:cNvSpPr/>
          <p:nvPr/>
        </p:nvSpPr>
        <p:spPr>
          <a:xfrm>
            <a:off x="1341123" y="1637448"/>
            <a:ext cx="4705302" cy="9499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24" name="Straight Connector 123">
            <a:extLst>
              <a:ext uri="{FF2B5EF4-FFF2-40B4-BE49-F238E27FC236}">
                <a16:creationId xmlns:a16="http://schemas.microsoft.com/office/drawing/2014/main" id="{F360C6D9-8BE4-533C-1CDD-AF82A4AA2591}"/>
              </a:ext>
            </a:extLst>
          </p:cNvPr>
          <p:cNvCxnSpPr>
            <a:cxnSpLocks/>
            <a:endCxn id="67" idx="4"/>
          </p:cNvCxnSpPr>
          <p:nvPr/>
        </p:nvCxnSpPr>
        <p:spPr>
          <a:xfrm>
            <a:off x="7036696" y="989484"/>
            <a:ext cx="0" cy="3210539"/>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CEAA26F-26D8-9E37-6265-6F433E9A22EE}"/>
              </a:ext>
            </a:extLst>
          </p:cNvPr>
          <p:cNvCxnSpPr>
            <a:cxnSpLocks/>
          </p:cNvCxnSpPr>
          <p:nvPr/>
        </p:nvCxnSpPr>
        <p:spPr>
          <a:xfrm>
            <a:off x="1960184" y="2587361"/>
            <a:ext cx="0" cy="3193679"/>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9" name="Google Shape;89;p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highlight>
                  <a:srgbClr val="FFFF00"/>
                </a:highlight>
              </a:rPr>
              <a:t>Sesiones del módulo 1</a:t>
            </a:r>
          </a:p>
        </p:txBody>
      </p:sp>
      <p:sp>
        <p:nvSpPr>
          <p:cNvPr id="4" name="Hexagon 3">
            <a:extLst>
              <a:ext uri="{FF2B5EF4-FFF2-40B4-BE49-F238E27FC236}">
                <a16:creationId xmlns:a16="http://schemas.microsoft.com/office/drawing/2014/main" id="{3023EC58-AE1B-59ED-AE72-D5E7D71F1CCC}"/>
              </a:ext>
            </a:extLst>
          </p:cNvPr>
          <p:cNvSpPr/>
          <p:nvPr/>
        </p:nvSpPr>
        <p:spPr>
          <a:xfrm rot="1782986">
            <a:off x="1575673" y="3028188"/>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5" name="TextBox 4">
            <a:extLst>
              <a:ext uri="{FF2B5EF4-FFF2-40B4-BE49-F238E27FC236}">
                <a16:creationId xmlns:a16="http://schemas.microsoft.com/office/drawing/2014/main" id="{E747ECCF-B7EE-45EE-E635-7FCE19792591}"/>
              </a:ext>
            </a:extLst>
          </p:cNvPr>
          <p:cNvSpPr txBox="1"/>
          <p:nvPr/>
        </p:nvSpPr>
        <p:spPr>
          <a:xfrm>
            <a:off x="1624522" y="3099191"/>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s-ES_tradnl" sz="2400"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BE3FA31-D0C0-B33D-F4C9-D60AB69F5F45}"/>
              </a:ext>
            </a:extLst>
          </p:cNvPr>
          <p:cNvSpPr txBox="1"/>
          <p:nvPr/>
        </p:nvSpPr>
        <p:spPr>
          <a:xfrm>
            <a:off x="2369626" y="3187939"/>
            <a:ext cx="3116774" cy="338554"/>
          </a:xfrm>
          <a:prstGeom prst="rect">
            <a:avLst/>
          </a:prstGeom>
          <a:noFill/>
        </p:spPr>
        <p:txBody>
          <a:bodyPr wrap="square" anchor="ctr">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Introducción y definiciones</a:t>
            </a:r>
          </a:p>
        </p:txBody>
      </p:sp>
      <p:sp>
        <p:nvSpPr>
          <p:cNvPr id="27" name="Hexagon 26">
            <a:extLst>
              <a:ext uri="{FF2B5EF4-FFF2-40B4-BE49-F238E27FC236}">
                <a16:creationId xmlns:a16="http://schemas.microsoft.com/office/drawing/2014/main" id="{11D6B720-926A-AEF7-3470-FADF9E923BA5}"/>
              </a:ext>
            </a:extLst>
          </p:cNvPr>
          <p:cNvSpPr/>
          <p:nvPr/>
        </p:nvSpPr>
        <p:spPr>
          <a:xfrm rot="1782986">
            <a:off x="1575673" y="4209742"/>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28" name="TextBox 27">
            <a:extLst>
              <a:ext uri="{FF2B5EF4-FFF2-40B4-BE49-F238E27FC236}">
                <a16:creationId xmlns:a16="http://schemas.microsoft.com/office/drawing/2014/main" id="{B609C527-4CEC-AD57-2226-3F3018B16A45}"/>
              </a:ext>
            </a:extLst>
          </p:cNvPr>
          <p:cNvSpPr txBox="1"/>
          <p:nvPr/>
        </p:nvSpPr>
        <p:spPr>
          <a:xfrm>
            <a:off x="1624522" y="4280745"/>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s-ES_tradnl" sz="2400"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B372AB0-A7BF-E463-99C6-46972386FA1A}"/>
              </a:ext>
            </a:extLst>
          </p:cNvPr>
          <p:cNvSpPr txBox="1"/>
          <p:nvPr/>
        </p:nvSpPr>
        <p:spPr>
          <a:xfrm>
            <a:off x="2369626" y="4239401"/>
            <a:ext cx="3116774" cy="584775"/>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Causas e impacto de la separación familiar</a:t>
            </a:r>
          </a:p>
        </p:txBody>
      </p:sp>
      <p:sp>
        <p:nvSpPr>
          <p:cNvPr id="35" name="Hexagon 34">
            <a:extLst>
              <a:ext uri="{FF2B5EF4-FFF2-40B4-BE49-F238E27FC236}">
                <a16:creationId xmlns:a16="http://schemas.microsoft.com/office/drawing/2014/main" id="{DA36146B-3836-2F0B-96FA-091194D42977}"/>
              </a:ext>
            </a:extLst>
          </p:cNvPr>
          <p:cNvSpPr/>
          <p:nvPr/>
        </p:nvSpPr>
        <p:spPr>
          <a:xfrm rot="1782986">
            <a:off x="6656750" y="1812022"/>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36" name="TextBox 35">
            <a:extLst>
              <a:ext uri="{FF2B5EF4-FFF2-40B4-BE49-F238E27FC236}">
                <a16:creationId xmlns:a16="http://schemas.microsoft.com/office/drawing/2014/main" id="{6C39D084-F6C4-1722-06CA-DC84514B4679}"/>
              </a:ext>
            </a:extLst>
          </p:cNvPr>
          <p:cNvSpPr txBox="1"/>
          <p:nvPr/>
        </p:nvSpPr>
        <p:spPr>
          <a:xfrm>
            <a:off x="6705599" y="1883026"/>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3</a:t>
            </a:r>
            <a:endParaRPr lang="es-ES_tradnl"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FE52530-B84C-ED2F-C647-75D24FE42199}"/>
              </a:ext>
            </a:extLst>
          </p:cNvPr>
          <p:cNvSpPr txBox="1"/>
          <p:nvPr/>
        </p:nvSpPr>
        <p:spPr>
          <a:xfrm>
            <a:off x="7450703" y="1854790"/>
            <a:ext cx="3116774" cy="584775"/>
          </a:xfrm>
          <a:prstGeom prst="rect">
            <a:avLst/>
          </a:prstGeom>
          <a:noFill/>
        </p:spPr>
        <p:txBody>
          <a:bodyPr wrap="square" anchor="ctr">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Normas y prácticas relativas a los UASC </a:t>
            </a:r>
          </a:p>
        </p:txBody>
      </p:sp>
      <p:sp>
        <p:nvSpPr>
          <p:cNvPr id="62" name="Hexagon 61">
            <a:extLst>
              <a:ext uri="{FF2B5EF4-FFF2-40B4-BE49-F238E27FC236}">
                <a16:creationId xmlns:a16="http://schemas.microsoft.com/office/drawing/2014/main" id="{00D3BD56-2ABD-9CF2-88F7-3FEBA26D0A6A}"/>
              </a:ext>
            </a:extLst>
          </p:cNvPr>
          <p:cNvSpPr/>
          <p:nvPr/>
        </p:nvSpPr>
        <p:spPr>
          <a:xfrm rot="1782986">
            <a:off x="6656749" y="3069912"/>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63" name="TextBox 62">
            <a:extLst>
              <a:ext uri="{FF2B5EF4-FFF2-40B4-BE49-F238E27FC236}">
                <a16:creationId xmlns:a16="http://schemas.microsoft.com/office/drawing/2014/main" id="{84A34E8D-3A16-7152-C692-492A518D87AB}"/>
              </a:ext>
            </a:extLst>
          </p:cNvPr>
          <p:cNvSpPr txBox="1"/>
          <p:nvPr/>
        </p:nvSpPr>
        <p:spPr>
          <a:xfrm>
            <a:off x="6705598" y="3140916"/>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4</a:t>
            </a:r>
            <a:endParaRPr lang="es-ES_tradnl"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58045922-E5AE-8B04-0751-F6635795CA1A}"/>
              </a:ext>
            </a:extLst>
          </p:cNvPr>
          <p:cNvSpPr txBox="1"/>
          <p:nvPr/>
        </p:nvSpPr>
        <p:spPr>
          <a:xfrm>
            <a:off x="7450703" y="2860331"/>
            <a:ext cx="3116774" cy="1077218"/>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Legislación, políticas y prácticas relativas a los UASC y rol de las autoridades y otras partes interesadas </a:t>
            </a:r>
          </a:p>
        </p:txBody>
      </p:sp>
      <p:sp>
        <p:nvSpPr>
          <p:cNvPr id="67" name="Hexagon 66">
            <a:extLst>
              <a:ext uri="{FF2B5EF4-FFF2-40B4-BE49-F238E27FC236}">
                <a16:creationId xmlns:a16="http://schemas.microsoft.com/office/drawing/2014/main" id="{51A9E425-A510-CE54-95F8-2E9FC9DCD572}"/>
              </a:ext>
            </a:extLst>
          </p:cNvPr>
          <p:cNvSpPr/>
          <p:nvPr/>
        </p:nvSpPr>
        <p:spPr>
          <a:xfrm rot="1782986">
            <a:off x="6657861" y="4251466"/>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68" name="TextBox 67">
            <a:extLst>
              <a:ext uri="{FF2B5EF4-FFF2-40B4-BE49-F238E27FC236}">
                <a16:creationId xmlns:a16="http://schemas.microsoft.com/office/drawing/2014/main" id="{090E509F-6B42-1214-D733-BDA729D6F719}"/>
              </a:ext>
            </a:extLst>
          </p:cNvPr>
          <p:cNvSpPr txBox="1"/>
          <p:nvPr/>
        </p:nvSpPr>
        <p:spPr>
          <a:xfrm>
            <a:off x="6706710" y="4322470"/>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5</a:t>
            </a:r>
            <a:endParaRPr lang="es-ES_tradnl"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F2992630-76A3-11C7-09E8-6A03E7576972}"/>
              </a:ext>
            </a:extLst>
          </p:cNvPr>
          <p:cNvSpPr txBox="1"/>
          <p:nvPr/>
        </p:nvSpPr>
        <p:spPr>
          <a:xfrm>
            <a:off x="7450705" y="4159913"/>
            <a:ext cx="3116772" cy="830997"/>
          </a:xfrm>
          <a:prstGeom prst="rect">
            <a:avLst/>
          </a:prstGeom>
          <a:noFill/>
        </p:spPr>
        <p:txBody>
          <a:bodyPr wrap="square" anchor="ctr">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Panorama general de los programas y coordinación en materia de UASC </a:t>
            </a:r>
          </a:p>
        </p:txBody>
      </p:sp>
      <p:sp>
        <p:nvSpPr>
          <p:cNvPr id="2" name="TextBox 1">
            <a:extLst>
              <a:ext uri="{FF2B5EF4-FFF2-40B4-BE49-F238E27FC236}">
                <a16:creationId xmlns:a16="http://schemas.microsoft.com/office/drawing/2014/main" id="{C86875CB-02D9-8B5F-BCE1-8278CB846979}"/>
              </a:ext>
            </a:extLst>
          </p:cNvPr>
          <p:cNvSpPr txBox="1"/>
          <p:nvPr/>
        </p:nvSpPr>
        <p:spPr>
          <a:xfrm>
            <a:off x="1624522" y="1843289"/>
            <a:ext cx="4247157" cy="584775"/>
          </a:xfrm>
          <a:prstGeom prst="rect">
            <a:avLst/>
          </a:prstGeom>
          <a:noFill/>
        </p:spPr>
        <p:txBody>
          <a:bodyPr wrap="square" anchor="ctr">
            <a:spAutoFit/>
          </a:bodyPr>
          <a:lstStyle/>
          <a:p>
            <a:r>
              <a:rPr lang="es-ES_tradnl" sz="16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Causas, impacto y riesgos de la separación familiar</a:t>
            </a:r>
          </a:p>
        </p:txBody>
      </p:sp>
    </p:spTree>
    <p:extLst>
      <p:ext uri="{BB962C8B-B14F-4D97-AF65-F5344CB8AC3E}">
        <p14:creationId xmlns:p14="http://schemas.microsoft.com/office/powerpoint/2010/main" val="1433046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C3D2DD-FC51-DF5C-03BA-00C5AFA1ED29}"/>
              </a:ext>
            </a:extLst>
          </p:cNvPr>
          <p:cNvSpPr/>
          <p:nvPr/>
        </p:nvSpPr>
        <p:spPr>
          <a:xfrm>
            <a:off x="332755" y="1323320"/>
            <a:ext cx="3364695" cy="114134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4" name="Straight Connector 13">
            <a:extLst>
              <a:ext uri="{FF2B5EF4-FFF2-40B4-BE49-F238E27FC236}">
                <a16:creationId xmlns:a16="http://schemas.microsoft.com/office/drawing/2014/main" id="{B77849CA-C6DC-6050-E16A-1E2E0EDF919A}"/>
              </a:ext>
            </a:extLst>
          </p:cNvPr>
          <p:cNvCxnSpPr>
            <a:cxnSpLocks/>
            <a:endCxn id="67" idx="4"/>
          </p:cNvCxnSpPr>
          <p:nvPr/>
        </p:nvCxnSpPr>
        <p:spPr>
          <a:xfrm flipH="1">
            <a:off x="9416732" y="989484"/>
            <a:ext cx="8581" cy="1653608"/>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7ACA958-0D0C-7E4D-0A89-87B1EAEC436A}"/>
              </a:ext>
            </a:extLst>
          </p:cNvPr>
          <p:cNvCxnSpPr>
            <a:cxnSpLocks/>
          </p:cNvCxnSpPr>
          <p:nvPr/>
        </p:nvCxnSpPr>
        <p:spPr>
          <a:xfrm>
            <a:off x="4432865" y="989484"/>
            <a:ext cx="0" cy="4986014"/>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3DBC5E4-73DE-BF6B-8242-17B2C48860A2}"/>
              </a:ext>
            </a:extLst>
          </p:cNvPr>
          <p:cNvCxnSpPr>
            <a:cxnSpLocks/>
          </p:cNvCxnSpPr>
          <p:nvPr/>
        </p:nvCxnSpPr>
        <p:spPr>
          <a:xfrm>
            <a:off x="946031" y="2464661"/>
            <a:ext cx="0" cy="3510837"/>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9" name="Google Shape;89;p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dirty="0">
                <a:highlight>
                  <a:srgbClr val="FFFF00"/>
                </a:highlight>
              </a:rPr>
              <a:t>Sesiones del módulo 2</a:t>
            </a:r>
          </a:p>
        </p:txBody>
      </p:sp>
      <p:sp>
        <p:nvSpPr>
          <p:cNvPr id="4" name="Hexagon 3">
            <a:extLst>
              <a:ext uri="{FF2B5EF4-FFF2-40B4-BE49-F238E27FC236}">
                <a16:creationId xmlns:a16="http://schemas.microsoft.com/office/drawing/2014/main" id="{3023EC58-AE1B-59ED-AE72-D5E7D71F1CCC}"/>
              </a:ext>
            </a:extLst>
          </p:cNvPr>
          <p:cNvSpPr/>
          <p:nvPr/>
        </p:nvSpPr>
        <p:spPr>
          <a:xfrm rot="1782986">
            <a:off x="561520" y="2793158"/>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5" name="TextBox 4">
            <a:extLst>
              <a:ext uri="{FF2B5EF4-FFF2-40B4-BE49-F238E27FC236}">
                <a16:creationId xmlns:a16="http://schemas.microsoft.com/office/drawing/2014/main" id="{E747ECCF-B7EE-45EE-E635-7FCE19792591}"/>
              </a:ext>
            </a:extLst>
          </p:cNvPr>
          <p:cNvSpPr txBox="1"/>
          <p:nvPr/>
        </p:nvSpPr>
        <p:spPr>
          <a:xfrm>
            <a:off x="610369" y="2864161"/>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s-ES_tradnl" sz="2400"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BE3FA31-D0C0-B33D-F4C9-D60AB69F5F45}"/>
              </a:ext>
            </a:extLst>
          </p:cNvPr>
          <p:cNvSpPr txBox="1"/>
          <p:nvPr/>
        </p:nvSpPr>
        <p:spPr>
          <a:xfrm>
            <a:off x="1355473" y="2829799"/>
            <a:ext cx="1753487" cy="584775"/>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Identificación y registro</a:t>
            </a:r>
          </a:p>
        </p:txBody>
      </p:sp>
      <p:sp>
        <p:nvSpPr>
          <p:cNvPr id="27" name="Hexagon 26">
            <a:extLst>
              <a:ext uri="{FF2B5EF4-FFF2-40B4-BE49-F238E27FC236}">
                <a16:creationId xmlns:a16="http://schemas.microsoft.com/office/drawing/2014/main" id="{11D6B720-926A-AEF7-3470-FADF9E923BA5}"/>
              </a:ext>
            </a:extLst>
          </p:cNvPr>
          <p:cNvSpPr/>
          <p:nvPr/>
        </p:nvSpPr>
        <p:spPr>
          <a:xfrm rot="1782986">
            <a:off x="561520" y="3866063"/>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28" name="TextBox 27">
            <a:extLst>
              <a:ext uri="{FF2B5EF4-FFF2-40B4-BE49-F238E27FC236}">
                <a16:creationId xmlns:a16="http://schemas.microsoft.com/office/drawing/2014/main" id="{B609C527-4CEC-AD57-2226-3F3018B16A45}"/>
              </a:ext>
            </a:extLst>
          </p:cNvPr>
          <p:cNvSpPr txBox="1"/>
          <p:nvPr/>
        </p:nvSpPr>
        <p:spPr>
          <a:xfrm>
            <a:off x="610369" y="3937066"/>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s-ES_tradnl" sz="2400"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B372AB0-A7BF-E463-99C6-46972386FA1A}"/>
              </a:ext>
            </a:extLst>
          </p:cNvPr>
          <p:cNvSpPr txBox="1"/>
          <p:nvPr/>
        </p:nvSpPr>
        <p:spPr>
          <a:xfrm>
            <a:off x="1355473" y="4018832"/>
            <a:ext cx="1753487" cy="338554"/>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Apoyo inmediato </a:t>
            </a:r>
          </a:p>
        </p:txBody>
      </p:sp>
      <p:sp>
        <p:nvSpPr>
          <p:cNvPr id="35" name="Hexagon 34">
            <a:extLst>
              <a:ext uri="{FF2B5EF4-FFF2-40B4-BE49-F238E27FC236}">
                <a16:creationId xmlns:a16="http://schemas.microsoft.com/office/drawing/2014/main" id="{DA36146B-3836-2F0B-96FA-091194D42977}"/>
              </a:ext>
            </a:extLst>
          </p:cNvPr>
          <p:cNvSpPr/>
          <p:nvPr/>
        </p:nvSpPr>
        <p:spPr>
          <a:xfrm rot="1782986">
            <a:off x="561520" y="4845718"/>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36" name="TextBox 35">
            <a:extLst>
              <a:ext uri="{FF2B5EF4-FFF2-40B4-BE49-F238E27FC236}">
                <a16:creationId xmlns:a16="http://schemas.microsoft.com/office/drawing/2014/main" id="{6C39D084-F6C4-1722-06CA-DC84514B4679}"/>
              </a:ext>
            </a:extLst>
          </p:cNvPr>
          <p:cNvSpPr txBox="1"/>
          <p:nvPr/>
        </p:nvSpPr>
        <p:spPr>
          <a:xfrm>
            <a:off x="610369" y="4916722"/>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3</a:t>
            </a:r>
            <a:endParaRPr lang="es-ES_tradnl"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FE52530-B84C-ED2F-C647-75D24FE42199}"/>
              </a:ext>
            </a:extLst>
          </p:cNvPr>
          <p:cNvSpPr txBox="1"/>
          <p:nvPr/>
        </p:nvSpPr>
        <p:spPr>
          <a:xfrm>
            <a:off x="1355473" y="5011596"/>
            <a:ext cx="1753487" cy="338554"/>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Evaluación </a:t>
            </a:r>
          </a:p>
        </p:txBody>
      </p:sp>
      <p:sp>
        <p:nvSpPr>
          <p:cNvPr id="56" name="Hexagon 55">
            <a:extLst>
              <a:ext uri="{FF2B5EF4-FFF2-40B4-BE49-F238E27FC236}">
                <a16:creationId xmlns:a16="http://schemas.microsoft.com/office/drawing/2014/main" id="{39930A86-30D4-5979-CA29-E50A5EBC2045}"/>
              </a:ext>
            </a:extLst>
          </p:cNvPr>
          <p:cNvSpPr/>
          <p:nvPr/>
        </p:nvSpPr>
        <p:spPr>
          <a:xfrm rot="1782986">
            <a:off x="4054030" y="3586165"/>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57" name="TextBox 56">
            <a:extLst>
              <a:ext uri="{FF2B5EF4-FFF2-40B4-BE49-F238E27FC236}">
                <a16:creationId xmlns:a16="http://schemas.microsoft.com/office/drawing/2014/main" id="{B1DEEACF-1E3A-4E4C-97FC-7C631672B80D}"/>
              </a:ext>
            </a:extLst>
          </p:cNvPr>
          <p:cNvSpPr txBox="1"/>
          <p:nvPr/>
        </p:nvSpPr>
        <p:spPr>
          <a:xfrm>
            <a:off x="4102879" y="3657168"/>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5</a:t>
            </a:r>
            <a:endParaRPr lang="es-ES_tradnl" sz="2400"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42C6947-D93B-5457-296A-E1391A1DB659}"/>
              </a:ext>
            </a:extLst>
          </p:cNvPr>
          <p:cNvSpPr txBox="1"/>
          <p:nvPr/>
        </p:nvSpPr>
        <p:spPr>
          <a:xfrm>
            <a:off x="4896830" y="3745916"/>
            <a:ext cx="3241139" cy="338554"/>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Implementación del plan del caso</a:t>
            </a:r>
          </a:p>
        </p:txBody>
      </p:sp>
      <p:sp>
        <p:nvSpPr>
          <p:cNvPr id="58" name="TextBox 57">
            <a:extLst>
              <a:ext uri="{FF2B5EF4-FFF2-40B4-BE49-F238E27FC236}">
                <a16:creationId xmlns:a16="http://schemas.microsoft.com/office/drawing/2014/main" id="{F981D7C4-A84B-6AC7-5A05-99A0CC741F1A}"/>
              </a:ext>
            </a:extLst>
          </p:cNvPr>
          <p:cNvSpPr txBox="1"/>
          <p:nvPr/>
        </p:nvSpPr>
        <p:spPr>
          <a:xfrm>
            <a:off x="4924608" y="4151265"/>
            <a:ext cx="3999270" cy="1815882"/>
          </a:xfrm>
          <a:prstGeom prst="rect">
            <a:avLst/>
          </a:prstGeom>
          <a:noFill/>
        </p:spPr>
        <p:txBody>
          <a:bodyPr wrap="square">
            <a:spAutoFit/>
          </a:bodyPr>
          <a:lstStyle/>
          <a:p>
            <a:pPr marL="449263" indent="-449263"/>
            <a:r>
              <a:rPr lang="es-ES_tradnl" sz="1600" b="1" dirty="0">
                <a:latin typeface="+mn-lt"/>
              </a:rPr>
              <a:t>5.1 </a:t>
            </a:r>
            <a:r>
              <a:rPr lang="es-ES_tradnl" sz="1600" dirty="0">
                <a:latin typeface="+mn-lt"/>
              </a:rPr>
              <a:t>Búsqueda de familiares</a:t>
            </a:r>
          </a:p>
          <a:p>
            <a:pPr marL="449263" indent="-449263"/>
            <a:r>
              <a:rPr lang="es-ES_tradnl" sz="1600" b="1" dirty="0">
                <a:latin typeface="+mn-lt"/>
              </a:rPr>
              <a:t>5.2 </a:t>
            </a:r>
            <a:r>
              <a:rPr lang="es-ES_tradnl" sz="1600" dirty="0">
                <a:latin typeface="+mn-lt"/>
              </a:rPr>
              <a:t>Documentación de la información de rastreo</a:t>
            </a:r>
          </a:p>
          <a:p>
            <a:pPr marL="449263" indent="-449263"/>
            <a:r>
              <a:rPr lang="es-ES_tradnl" sz="1600" b="1" dirty="0">
                <a:latin typeface="+mn-lt"/>
              </a:rPr>
              <a:t>5.3 </a:t>
            </a:r>
            <a:r>
              <a:rPr lang="es-ES_tradnl" sz="1600" dirty="0">
                <a:latin typeface="+mn-lt"/>
              </a:rPr>
              <a:t>Verificación previa a la reunificación familiar</a:t>
            </a:r>
          </a:p>
          <a:p>
            <a:pPr marL="449263" indent="-449263"/>
            <a:r>
              <a:rPr lang="es-ES_tradnl" sz="1600" b="1" dirty="0">
                <a:latin typeface="Arial" panose="020B0604020202020204" pitchFamily="34" charset="0"/>
                <a:ea typeface="Calibri" panose="020F0502020204030204" pitchFamily="34" charset="0"/>
                <a:cs typeface="Arial" panose="020B0604020202020204" pitchFamily="34" charset="0"/>
              </a:rPr>
              <a:t>5.4 </a:t>
            </a:r>
            <a:r>
              <a:rPr lang="es-ES_tradnl" sz="1600" dirty="0">
                <a:latin typeface="Arial" panose="020B0604020202020204" pitchFamily="34" charset="0"/>
                <a:ea typeface="Calibri" panose="020F0502020204030204" pitchFamily="34" charset="0"/>
                <a:cs typeface="Arial" panose="020B0604020202020204" pitchFamily="34" charset="0"/>
              </a:rPr>
              <a:t>Reunificación familiar</a:t>
            </a:r>
          </a:p>
          <a:p>
            <a:pPr marL="449263" indent="-449263"/>
            <a:r>
              <a:rPr lang="es-ES_tradnl" sz="1600" b="1" dirty="0">
                <a:latin typeface="Arial" panose="020B0604020202020204" pitchFamily="34" charset="0"/>
                <a:ea typeface="Calibri" panose="020F0502020204030204" pitchFamily="34" charset="0"/>
                <a:cs typeface="Arial" panose="020B0604020202020204" pitchFamily="34" charset="0"/>
              </a:rPr>
              <a:t>5.5 </a:t>
            </a:r>
            <a:r>
              <a:rPr lang="es-ES_tradnl" sz="1600" dirty="0">
                <a:latin typeface="Arial" panose="020B0604020202020204" pitchFamily="34" charset="0"/>
                <a:ea typeface="Calibri" panose="020F0502020204030204" pitchFamily="34" charset="0"/>
                <a:cs typeface="Arial" panose="020B0604020202020204" pitchFamily="34" charset="0"/>
              </a:rPr>
              <a:t>Reintegración</a:t>
            </a:r>
          </a:p>
        </p:txBody>
      </p:sp>
      <p:sp>
        <p:nvSpPr>
          <p:cNvPr id="62" name="Hexagon 61">
            <a:extLst>
              <a:ext uri="{FF2B5EF4-FFF2-40B4-BE49-F238E27FC236}">
                <a16:creationId xmlns:a16="http://schemas.microsoft.com/office/drawing/2014/main" id="{00D3BD56-2ABD-9CF2-88F7-3FEBA26D0A6A}"/>
              </a:ext>
            </a:extLst>
          </p:cNvPr>
          <p:cNvSpPr/>
          <p:nvPr/>
        </p:nvSpPr>
        <p:spPr>
          <a:xfrm rot="1782986">
            <a:off x="9036786" y="1512981"/>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63" name="TextBox 62">
            <a:extLst>
              <a:ext uri="{FF2B5EF4-FFF2-40B4-BE49-F238E27FC236}">
                <a16:creationId xmlns:a16="http://schemas.microsoft.com/office/drawing/2014/main" id="{84A34E8D-3A16-7152-C692-492A518D87AB}"/>
              </a:ext>
            </a:extLst>
          </p:cNvPr>
          <p:cNvSpPr txBox="1"/>
          <p:nvPr/>
        </p:nvSpPr>
        <p:spPr>
          <a:xfrm>
            <a:off x="9085635" y="1583985"/>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6</a:t>
            </a:r>
            <a:endParaRPr lang="es-ES_tradnl"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58045922-E5AE-8B04-0751-F6635795CA1A}"/>
              </a:ext>
            </a:extLst>
          </p:cNvPr>
          <p:cNvSpPr txBox="1"/>
          <p:nvPr/>
        </p:nvSpPr>
        <p:spPr>
          <a:xfrm>
            <a:off x="9830740" y="1549622"/>
            <a:ext cx="1750891" cy="584775"/>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Seguimiento y revisión </a:t>
            </a:r>
          </a:p>
        </p:txBody>
      </p:sp>
      <p:sp>
        <p:nvSpPr>
          <p:cNvPr id="67" name="Hexagon 66">
            <a:extLst>
              <a:ext uri="{FF2B5EF4-FFF2-40B4-BE49-F238E27FC236}">
                <a16:creationId xmlns:a16="http://schemas.microsoft.com/office/drawing/2014/main" id="{51A9E425-A510-CE54-95F8-2E9FC9DCD572}"/>
              </a:ext>
            </a:extLst>
          </p:cNvPr>
          <p:cNvSpPr/>
          <p:nvPr/>
        </p:nvSpPr>
        <p:spPr>
          <a:xfrm rot="1782986">
            <a:off x="9037897" y="2694535"/>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68" name="TextBox 67">
            <a:extLst>
              <a:ext uri="{FF2B5EF4-FFF2-40B4-BE49-F238E27FC236}">
                <a16:creationId xmlns:a16="http://schemas.microsoft.com/office/drawing/2014/main" id="{090E509F-6B42-1214-D733-BDA729D6F719}"/>
              </a:ext>
            </a:extLst>
          </p:cNvPr>
          <p:cNvSpPr txBox="1"/>
          <p:nvPr/>
        </p:nvSpPr>
        <p:spPr>
          <a:xfrm>
            <a:off x="9086746" y="2765539"/>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7</a:t>
            </a:r>
            <a:endParaRPr lang="es-ES_tradnl"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F2992630-76A3-11C7-09E8-6A03E7576972}"/>
              </a:ext>
            </a:extLst>
          </p:cNvPr>
          <p:cNvSpPr txBox="1"/>
          <p:nvPr/>
        </p:nvSpPr>
        <p:spPr>
          <a:xfrm>
            <a:off x="9830741" y="2915201"/>
            <a:ext cx="1750890" cy="338554"/>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Cierre del caso</a:t>
            </a:r>
          </a:p>
        </p:txBody>
      </p:sp>
      <p:sp>
        <p:nvSpPr>
          <p:cNvPr id="49" name="TextBox 48">
            <a:extLst>
              <a:ext uri="{FF2B5EF4-FFF2-40B4-BE49-F238E27FC236}">
                <a16:creationId xmlns:a16="http://schemas.microsoft.com/office/drawing/2014/main" id="{1F8C5FF7-0C90-B5DD-9F86-07B4F106340D}"/>
              </a:ext>
            </a:extLst>
          </p:cNvPr>
          <p:cNvSpPr txBox="1"/>
          <p:nvPr/>
        </p:nvSpPr>
        <p:spPr>
          <a:xfrm>
            <a:off x="4896830" y="1654272"/>
            <a:ext cx="3241139" cy="338554"/>
          </a:xfrm>
          <a:prstGeom prst="rect">
            <a:avLst/>
          </a:prstGeom>
          <a:noFill/>
        </p:spPr>
        <p:txBody>
          <a:bodyPr wrap="square" anchor="ctr">
            <a:spAutoFit/>
          </a:bodyPr>
          <a:lstStyle/>
          <a:p>
            <a:r>
              <a:rPr lang="es-ES_tradnl" sz="1600">
                <a:latin typeface="Arial" panose="020B0604020202020204" pitchFamily="34" charset="0"/>
                <a:ea typeface="Calibri" panose="020F0502020204030204" pitchFamily="34" charset="0"/>
                <a:cs typeface="Arial" panose="020B0604020202020204" pitchFamily="34" charset="0"/>
              </a:rPr>
              <a:t>Plan de caso</a:t>
            </a:r>
          </a:p>
        </p:txBody>
      </p:sp>
      <p:sp>
        <p:nvSpPr>
          <p:cNvPr id="52" name="TextBox 51">
            <a:extLst>
              <a:ext uri="{FF2B5EF4-FFF2-40B4-BE49-F238E27FC236}">
                <a16:creationId xmlns:a16="http://schemas.microsoft.com/office/drawing/2014/main" id="{9B2B921B-468C-0BBD-519C-EE59C469055F}"/>
              </a:ext>
            </a:extLst>
          </p:cNvPr>
          <p:cNvSpPr txBox="1"/>
          <p:nvPr/>
        </p:nvSpPr>
        <p:spPr>
          <a:xfrm>
            <a:off x="4924607" y="2127776"/>
            <a:ext cx="3756711" cy="1323439"/>
          </a:xfrm>
          <a:prstGeom prst="rect">
            <a:avLst/>
          </a:prstGeom>
          <a:noFill/>
        </p:spPr>
        <p:txBody>
          <a:bodyPr wrap="square">
            <a:spAutoFit/>
          </a:bodyPr>
          <a:lstStyle/>
          <a:p>
            <a:pPr marL="449263" indent="-449263"/>
            <a:r>
              <a:rPr lang="es-ES_tradnl" sz="1600" b="1" dirty="0">
                <a:latin typeface="+mn-lt"/>
              </a:rPr>
              <a:t>4.1 </a:t>
            </a:r>
            <a:r>
              <a:rPr lang="es-ES_tradnl" sz="1600" dirty="0">
                <a:latin typeface="+mn-lt"/>
              </a:rPr>
              <a:t>Definiciones de cuidados alternativos y principios rectores</a:t>
            </a:r>
            <a:endParaRPr lang="es-ES_tradnl" sz="1600" dirty="0">
              <a:latin typeface="Arial" panose="020B0604020202020204" pitchFamily="34" charset="0"/>
              <a:ea typeface="Calibri" panose="020F0502020204030204" pitchFamily="34" charset="0"/>
              <a:cs typeface="Arial" panose="020B0604020202020204" pitchFamily="34" charset="0"/>
            </a:endParaRPr>
          </a:p>
          <a:p>
            <a:pPr marL="449263" indent="-449263"/>
            <a:r>
              <a:rPr lang="es-ES_tradnl" sz="1600" b="1" dirty="0">
                <a:latin typeface="+mn-lt"/>
              </a:rPr>
              <a:t>4.2 </a:t>
            </a:r>
            <a:r>
              <a:rPr lang="es-ES_tradnl" sz="1600" dirty="0">
                <a:latin typeface="+mn-lt"/>
              </a:rPr>
              <a:t>Diferentes formas de cuidados alternativos </a:t>
            </a:r>
            <a:endParaRPr lang="es-ES_tradnl" sz="1600" dirty="0">
              <a:latin typeface="+mn-lt"/>
              <a:ea typeface="Calibri" panose="020F0502020204030204" pitchFamily="34" charset="0"/>
              <a:cs typeface="Arial" panose="020B0604020202020204" pitchFamily="34" charset="0"/>
            </a:endParaRPr>
          </a:p>
          <a:p>
            <a:pPr marL="449263" indent="-449263"/>
            <a:r>
              <a:rPr lang="es-ES_tradnl" sz="1600" b="1" dirty="0">
                <a:latin typeface="+mn-lt"/>
              </a:rPr>
              <a:t>4.3 </a:t>
            </a:r>
            <a:r>
              <a:rPr lang="es-ES_tradnl" sz="1600" dirty="0">
                <a:latin typeface="+mn-lt"/>
              </a:rPr>
              <a:t>Establecer una red de cuidados</a:t>
            </a:r>
            <a:endParaRPr lang="es-ES_tradnl" sz="1600" dirty="0">
              <a:latin typeface="Arial" panose="020B0604020202020204" pitchFamily="34" charset="0"/>
              <a:ea typeface="Calibri" panose="020F0502020204030204" pitchFamily="34" charset="0"/>
              <a:cs typeface="Arial" panose="020B0604020202020204" pitchFamily="34" charset="0"/>
            </a:endParaRPr>
          </a:p>
        </p:txBody>
      </p:sp>
      <p:sp>
        <p:nvSpPr>
          <p:cNvPr id="99" name="Hexagon 98">
            <a:extLst>
              <a:ext uri="{FF2B5EF4-FFF2-40B4-BE49-F238E27FC236}">
                <a16:creationId xmlns:a16="http://schemas.microsoft.com/office/drawing/2014/main" id="{82D89F5A-A839-1C8C-7090-B5F08A7552AD}"/>
              </a:ext>
            </a:extLst>
          </p:cNvPr>
          <p:cNvSpPr/>
          <p:nvPr/>
        </p:nvSpPr>
        <p:spPr>
          <a:xfrm rot="1782986">
            <a:off x="4054030" y="1512981"/>
            <a:ext cx="763346" cy="658057"/>
          </a:xfrm>
          <a:prstGeom prst="hexagon">
            <a:avLst>
              <a:gd name="adj" fmla="val 28965"/>
              <a:gd name="vf" fmla="val 11547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100" name="TextBox 99">
            <a:extLst>
              <a:ext uri="{FF2B5EF4-FFF2-40B4-BE49-F238E27FC236}">
                <a16:creationId xmlns:a16="http://schemas.microsoft.com/office/drawing/2014/main" id="{27F8D8FD-F121-A299-3560-1FE36B0231B6}"/>
              </a:ext>
            </a:extLst>
          </p:cNvPr>
          <p:cNvSpPr txBox="1"/>
          <p:nvPr/>
        </p:nvSpPr>
        <p:spPr>
          <a:xfrm>
            <a:off x="4102879" y="1583984"/>
            <a:ext cx="679356" cy="461665"/>
          </a:xfrm>
          <a:prstGeom prst="rect">
            <a:avLst/>
          </a:prstGeom>
          <a:noFill/>
        </p:spPr>
        <p:txBody>
          <a:bodyPr wrap="square" lIns="91440" tIns="45720" rIns="91440" bIns="45720" anchor="ctr">
            <a:spAutoFit/>
          </a:bodyPr>
          <a:lstStyle/>
          <a:p>
            <a:pPr algn="ctr"/>
            <a:r>
              <a:rPr lang="es-ES_tradnl" sz="2400" b="1">
                <a:solidFill>
                  <a:schemeClr val="bg1"/>
                </a:solidFill>
                <a:latin typeface="Arial" panose="020B0604020202020204" pitchFamily="34" charset="0"/>
                <a:ea typeface="Calibri" panose="020F0502020204030204" pitchFamily="34" charset="0"/>
                <a:cs typeface="Arial" panose="020B0604020202020204" pitchFamily="34" charset="0"/>
              </a:rPr>
              <a:t>4</a:t>
            </a:r>
            <a:endParaRPr lang="es-ES_tradnl" sz="2400" i="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7EA7C27-6807-F07E-274B-5E9B6E9159C3}"/>
              </a:ext>
            </a:extLst>
          </p:cNvPr>
          <p:cNvSpPr txBox="1"/>
          <p:nvPr/>
        </p:nvSpPr>
        <p:spPr>
          <a:xfrm>
            <a:off x="448612" y="1346049"/>
            <a:ext cx="3087083" cy="1077218"/>
          </a:xfrm>
          <a:prstGeom prst="rect">
            <a:avLst/>
          </a:prstGeom>
          <a:noFill/>
        </p:spPr>
        <p:txBody>
          <a:bodyPr wrap="square" anchor="ctr">
            <a:spAutoFit/>
          </a:bodyPr>
          <a:lstStyle/>
          <a:p>
            <a:r>
              <a:rPr lang="es-ES_tradnl" sz="16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Apoyo a los UASC mediante la gestión de casos, los cuidados alternativos y la búsqueda de familiares</a:t>
            </a:r>
          </a:p>
        </p:txBody>
      </p:sp>
    </p:spTree>
    <p:extLst>
      <p:ext uri="{BB962C8B-B14F-4D97-AF65-F5344CB8AC3E}">
        <p14:creationId xmlns:p14="http://schemas.microsoft.com/office/powerpoint/2010/main" val="2340970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C3AAD4-670C-9036-A3FA-95E941838B1B}"/>
              </a:ext>
            </a:extLst>
          </p:cNvPr>
          <p:cNvSpPr/>
          <p:nvPr/>
        </p:nvSpPr>
        <p:spPr>
          <a:xfrm>
            <a:off x="3689163" y="2862597"/>
            <a:ext cx="7115695" cy="7610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s-ES_tradnl" sz="1800">
                <a:solidFill>
                  <a:schemeClr val="tx1"/>
                </a:solidFill>
              </a:rPr>
              <a:t>Norma 16: </a:t>
            </a:r>
            <a:r>
              <a:rPr lang="es-ES_tradnl" sz="1800" b="1">
                <a:solidFill>
                  <a:schemeClr val="tx1"/>
                </a:solidFill>
              </a:rPr>
              <a:t>Fortalecimiento del entorno familiar y de los cuidadores </a:t>
            </a:r>
          </a:p>
        </p:txBody>
      </p:sp>
      <p:sp>
        <p:nvSpPr>
          <p:cNvPr id="3" name="Rectangle: Rounded Corners 2">
            <a:extLst>
              <a:ext uri="{FF2B5EF4-FFF2-40B4-BE49-F238E27FC236}">
                <a16:creationId xmlns:a16="http://schemas.microsoft.com/office/drawing/2014/main" id="{CBC13D55-8596-B279-439A-585E6E65481C}"/>
              </a:ext>
            </a:extLst>
          </p:cNvPr>
          <p:cNvSpPr/>
          <p:nvPr/>
        </p:nvSpPr>
        <p:spPr>
          <a:xfrm>
            <a:off x="3689163" y="1883625"/>
            <a:ext cx="7115695" cy="7610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s-ES_tradnl" sz="1800">
                <a:solidFill>
                  <a:schemeClr val="tx1"/>
                </a:solidFill>
              </a:rPr>
              <a:t>Norma 12: </a:t>
            </a:r>
            <a:r>
              <a:rPr lang="es-ES_tradnl" sz="1800" b="1">
                <a:solidFill>
                  <a:schemeClr val="tx1"/>
                </a:solidFill>
              </a:rPr>
              <a:t>Menores no acompañados/as y separados/as de sus familias</a:t>
            </a:r>
          </a:p>
        </p:txBody>
      </p:sp>
      <p:sp>
        <p:nvSpPr>
          <p:cNvPr id="5" name="Rectangle: Rounded Corners 4">
            <a:extLst>
              <a:ext uri="{FF2B5EF4-FFF2-40B4-BE49-F238E27FC236}">
                <a16:creationId xmlns:a16="http://schemas.microsoft.com/office/drawing/2014/main" id="{D14F0B92-03AC-B632-940B-37631511E40B}"/>
              </a:ext>
            </a:extLst>
          </p:cNvPr>
          <p:cNvSpPr/>
          <p:nvPr/>
        </p:nvSpPr>
        <p:spPr>
          <a:xfrm>
            <a:off x="3689163" y="3841569"/>
            <a:ext cx="7115695" cy="7610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s-ES_tradnl" sz="1800">
                <a:solidFill>
                  <a:schemeClr val="tx1"/>
                </a:solidFill>
              </a:rPr>
              <a:t>Norma 18: </a:t>
            </a:r>
            <a:r>
              <a:rPr lang="es-ES_tradnl" sz="1800" b="1">
                <a:solidFill>
                  <a:schemeClr val="tx1"/>
                </a:solidFill>
              </a:rPr>
              <a:t>Gestión de casos </a:t>
            </a:r>
          </a:p>
        </p:txBody>
      </p:sp>
      <p:sp>
        <p:nvSpPr>
          <p:cNvPr id="6" name="Rectangle: Rounded Corners 5">
            <a:extLst>
              <a:ext uri="{FF2B5EF4-FFF2-40B4-BE49-F238E27FC236}">
                <a16:creationId xmlns:a16="http://schemas.microsoft.com/office/drawing/2014/main" id="{AFA65203-72AE-1AC5-F364-F42E98E25914}"/>
              </a:ext>
            </a:extLst>
          </p:cNvPr>
          <p:cNvSpPr/>
          <p:nvPr/>
        </p:nvSpPr>
        <p:spPr>
          <a:xfrm>
            <a:off x="3689163" y="4820541"/>
            <a:ext cx="7115695" cy="7610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s-ES_tradnl" sz="1800">
                <a:solidFill>
                  <a:schemeClr val="tx1"/>
                </a:solidFill>
              </a:rPr>
              <a:t>Norma 19: </a:t>
            </a:r>
            <a:r>
              <a:rPr lang="es-ES_tradnl" sz="1800" b="1">
                <a:solidFill>
                  <a:schemeClr val="tx1"/>
                </a:solidFill>
              </a:rPr>
              <a:t>Cuidados alternativos</a:t>
            </a:r>
          </a:p>
        </p:txBody>
      </p:sp>
      <p:sp>
        <p:nvSpPr>
          <p:cNvPr id="96" name="Google Shape;96;p8"/>
          <p:cNvSpPr txBox="1">
            <a:spLocks noGrp="1"/>
          </p:cNvSpPr>
          <p:nvPr>
            <p:ph type="title"/>
          </p:nvPr>
        </p:nvSpPr>
        <p:spPr>
          <a:xfrm>
            <a:off x="421079" y="7447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sz="3100"/>
              <a:t>Normas mínimas para la protección de la infancia</a:t>
            </a:r>
          </a:p>
        </p:txBody>
      </p:sp>
      <p:pic>
        <p:nvPicPr>
          <p:cNvPr id="98" name="Google Shape;98;p8"/>
          <p:cNvPicPr preferRelativeResize="0"/>
          <p:nvPr/>
        </p:nvPicPr>
        <p:blipFill rotWithShape="1">
          <a:blip r:embed="rId3">
            <a:alphaModFix/>
          </a:blip>
          <a:srcRect/>
          <a:stretch/>
        </p:blipFill>
        <p:spPr>
          <a:xfrm>
            <a:off x="1081828" y="1621264"/>
            <a:ext cx="2970087" cy="4097893"/>
          </a:xfrm>
          <a:prstGeom prst="rect">
            <a:avLst/>
          </a:prstGeom>
          <a:noFill/>
          <a:ln w="9525" cap="flat" cmpd="sng">
            <a:solidFill>
              <a:schemeClr val="accent2">
                <a:lumMod val="75000"/>
              </a:schemeClr>
            </a:solidFill>
            <a:prstDash val="solid"/>
            <a:round/>
            <a:headEnd type="none" w="sm" len="sm"/>
            <a:tailEnd type="none" w="sm" len="sm"/>
          </a:ln>
        </p:spPr>
      </p:pic>
      <p:grpSp>
        <p:nvGrpSpPr>
          <p:cNvPr id="4" name="Group 3">
            <a:extLst>
              <a:ext uri="{FF2B5EF4-FFF2-40B4-BE49-F238E27FC236}">
                <a16:creationId xmlns:a16="http://schemas.microsoft.com/office/drawing/2014/main" id="{AC42BC23-465E-C1E5-8DF1-80F46968D322}"/>
              </a:ext>
            </a:extLst>
          </p:cNvPr>
          <p:cNvGrpSpPr/>
          <p:nvPr/>
        </p:nvGrpSpPr>
        <p:grpSpPr>
          <a:xfrm>
            <a:off x="10228983" y="337468"/>
            <a:ext cx="1587872" cy="1368854"/>
            <a:chOff x="10228983" y="337468"/>
            <a:chExt cx="1587872" cy="1368854"/>
          </a:xfrm>
        </p:grpSpPr>
        <p:sp>
          <p:nvSpPr>
            <p:cNvPr id="15" name="Hexagon 14">
              <a:extLst>
                <a:ext uri="{FF2B5EF4-FFF2-40B4-BE49-F238E27FC236}">
                  <a16:creationId xmlns:a16="http://schemas.microsoft.com/office/drawing/2014/main" id="{9939DADC-709C-6E7A-5828-6FFA8158FECA}"/>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6" name="Group 15">
              <a:extLst>
                <a:ext uri="{FF2B5EF4-FFF2-40B4-BE49-F238E27FC236}">
                  <a16:creationId xmlns:a16="http://schemas.microsoft.com/office/drawing/2014/main" id="{B95E7043-10B7-2D2E-857B-998D4D91CBBE}"/>
                </a:ext>
              </a:extLst>
            </p:cNvPr>
            <p:cNvGrpSpPr/>
            <p:nvPr/>
          </p:nvGrpSpPr>
          <p:grpSpPr>
            <a:xfrm>
              <a:off x="10621771" y="762700"/>
              <a:ext cx="562136" cy="634675"/>
              <a:chOff x="760175" y="830142"/>
              <a:chExt cx="867619" cy="979579"/>
            </a:xfrm>
          </p:grpSpPr>
          <p:sp>
            <p:nvSpPr>
              <p:cNvPr id="20" name="Rectangle 19">
                <a:extLst>
                  <a:ext uri="{FF2B5EF4-FFF2-40B4-BE49-F238E27FC236}">
                    <a16:creationId xmlns:a16="http://schemas.microsoft.com/office/drawing/2014/main" id="{9353C9AD-034A-20EB-BB20-3C405679C65F}"/>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27</a:t>
                </a:r>
              </a:p>
            </p:txBody>
          </p:sp>
          <p:sp>
            <p:nvSpPr>
              <p:cNvPr id="21" name="Rectangle 20">
                <a:extLst>
                  <a:ext uri="{FF2B5EF4-FFF2-40B4-BE49-F238E27FC236}">
                    <a16:creationId xmlns:a16="http://schemas.microsoft.com/office/drawing/2014/main" id="{BB2F6106-9359-9FA2-0F16-AA49DEA45ABE}"/>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17" name="Group 16">
              <a:extLst>
                <a:ext uri="{FF2B5EF4-FFF2-40B4-BE49-F238E27FC236}">
                  <a16:creationId xmlns:a16="http://schemas.microsoft.com/office/drawing/2014/main" id="{95FC8E1B-CD37-999D-4104-D8F0B620AA1F}"/>
                </a:ext>
              </a:extLst>
            </p:cNvPr>
            <p:cNvGrpSpPr/>
            <p:nvPr/>
          </p:nvGrpSpPr>
          <p:grpSpPr>
            <a:xfrm>
              <a:off x="11325415" y="762701"/>
              <a:ext cx="182192" cy="634674"/>
              <a:chOff x="2121762" y="2323619"/>
              <a:chExt cx="200378" cy="825210"/>
            </a:xfrm>
          </p:grpSpPr>
          <p:sp>
            <p:nvSpPr>
              <p:cNvPr id="18" name="Isosceles Triangle 17">
                <a:extLst>
                  <a:ext uri="{FF2B5EF4-FFF2-40B4-BE49-F238E27FC236}">
                    <a16:creationId xmlns:a16="http://schemas.microsoft.com/office/drawing/2014/main" id="{80E6F8A8-7139-F400-AFDF-3F489765CA9A}"/>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ectangle 18">
                <a:extLst>
                  <a:ext uri="{FF2B5EF4-FFF2-40B4-BE49-F238E27FC236}">
                    <a16:creationId xmlns:a16="http://schemas.microsoft.com/office/drawing/2014/main" id="{772E69C9-835A-AA44-7946-A37C9693D716}"/>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9"/>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dirty="0"/>
              <a:t>Cuestionario pre-</a:t>
            </a:r>
          </a:p>
        </p:txBody>
      </p:sp>
      <p:pic>
        <p:nvPicPr>
          <p:cNvPr id="2" name="Graphic 1" descr="Head with gears with solid fill">
            <a:extLst>
              <a:ext uri="{FF2B5EF4-FFF2-40B4-BE49-F238E27FC236}">
                <a16:creationId xmlns:a16="http://schemas.microsoft.com/office/drawing/2014/main" id="{3C896356-8271-9A5A-D595-C35B0EEFDB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7328" y="1737072"/>
            <a:ext cx="3877344" cy="3877344"/>
          </a:xfrm>
          <a:prstGeom prst="rect">
            <a:avLst/>
          </a:prstGeom>
        </p:spPr>
      </p:pic>
      <p:sp>
        <p:nvSpPr>
          <p:cNvPr id="4" name="Google Shape;114;p9">
            <a:extLst>
              <a:ext uri="{FF2B5EF4-FFF2-40B4-BE49-F238E27FC236}">
                <a16:creationId xmlns:a16="http://schemas.microsoft.com/office/drawing/2014/main" id="{FEDB9886-1B61-8884-A773-E7A839F40A49}"/>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s-ES_tradnl" sz="1800" b="1" i="0" u="none" strike="noStrike" cap="none">
                <a:solidFill>
                  <a:schemeClr val="accent2">
                    <a:lumMod val="75000"/>
                  </a:schemeClr>
                </a:solidFill>
                <a:latin typeface="Arial"/>
                <a:ea typeface="Arial"/>
                <a:cs typeface="Arial"/>
                <a:sym typeface="Arial"/>
              </a:rPr>
              <a:t>15 minutos  </a:t>
            </a:r>
            <a:endParaRPr lang="es-ES_tradnl" b="1">
              <a:solidFill>
                <a:schemeClr val="accent2">
                  <a:lumMod val="75000"/>
                </a:schemeClr>
              </a:solidFill>
            </a:endParaRPr>
          </a:p>
        </p:txBody>
      </p:sp>
      <p:grpSp>
        <p:nvGrpSpPr>
          <p:cNvPr id="5" name="Group 4">
            <a:extLst>
              <a:ext uri="{FF2B5EF4-FFF2-40B4-BE49-F238E27FC236}">
                <a16:creationId xmlns:a16="http://schemas.microsoft.com/office/drawing/2014/main" id="{80F14563-2EFA-9E91-D976-4457FEEF1AE4}"/>
              </a:ext>
            </a:extLst>
          </p:cNvPr>
          <p:cNvGrpSpPr/>
          <p:nvPr/>
        </p:nvGrpSpPr>
        <p:grpSpPr>
          <a:xfrm>
            <a:off x="357066" y="1224523"/>
            <a:ext cx="369332" cy="369332"/>
            <a:chOff x="6784825" y="4717805"/>
            <a:chExt cx="1170980" cy="1170980"/>
          </a:xfrm>
        </p:grpSpPr>
        <p:sp>
          <p:nvSpPr>
            <p:cNvPr id="6" name="Oval 5">
              <a:extLst>
                <a:ext uri="{FF2B5EF4-FFF2-40B4-BE49-F238E27FC236}">
                  <a16:creationId xmlns:a16="http://schemas.microsoft.com/office/drawing/2014/main" id="{2D4451EC-393F-389C-3833-E6EDD339C5AB}"/>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Oval 6">
              <a:extLst>
                <a:ext uri="{FF2B5EF4-FFF2-40B4-BE49-F238E27FC236}">
                  <a16:creationId xmlns:a16="http://schemas.microsoft.com/office/drawing/2014/main" id="{0D00AD33-90E9-492B-161F-A9C6ED10C511}"/>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angle 7">
              <a:extLst>
                <a:ext uri="{FF2B5EF4-FFF2-40B4-BE49-F238E27FC236}">
                  <a16:creationId xmlns:a16="http://schemas.microsoft.com/office/drawing/2014/main" id="{4A44ED74-5FE5-382F-769D-614AE257DF5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A19CE153-3813-CE5D-EDF1-EC3C57ED2F86}"/>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Title 72">
            <a:extLst>
              <a:ext uri="{FF2B5EF4-FFF2-40B4-BE49-F238E27FC236}">
                <a16:creationId xmlns:a16="http://schemas.microsoft.com/office/drawing/2014/main" id="{30D5B31E-8392-E6F8-9B81-582DB83DD018}"/>
              </a:ext>
            </a:extLst>
          </p:cNvPr>
          <p:cNvSpPr txBox="1">
            <a:spLocks/>
          </p:cNvSpPr>
          <p:nvPr/>
        </p:nvSpPr>
        <p:spPr>
          <a:xfrm>
            <a:off x="796386" y="3099692"/>
            <a:ext cx="10126172"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2400" b="1" dirty="0">
                <a:solidFill>
                  <a:schemeClr val="bg1"/>
                </a:solidFill>
                <a:latin typeface="Garamond"/>
              </a:rPr>
              <a:t>MÓDULO 1</a:t>
            </a:r>
          </a:p>
          <a:p>
            <a:br>
              <a:rPr lang="es-ES_tradnl" b="1" dirty="0">
                <a:solidFill>
                  <a:schemeClr val="bg1"/>
                </a:solidFill>
                <a:latin typeface="Garamond"/>
              </a:rPr>
            </a:br>
            <a:r>
              <a:rPr lang="es-ES_tradnl" sz="5400" b="1" dirty="0">
                <a:solidFill>
                  <a:schemeClr val="bg1"/>
                </a:solidFill>
                <a:latin typeface="Garamond"/>
              </a:rPr>
              <a:t>Causas, impacto y riesgos de la separación familiar</a:t>
            </a:r>
          </a:p>
        </p:txBody>
      </p:sp>
    </p:spTree>
    <p:extLst>
      <p:ext uri="{BB962C8B-B14F-4D97-AF65-F5344CB8AC3E}">
        <p14:creationId xmlns:p14="http://schemas.microsoft.com/office/powerpoint/2010/main" val="136233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3" name="Google Shape;133;p11"/>
          <p:cNvSpPr/>
          <p:nvPr/>
        </p:nvSpPr>
        <p:spPr>
          <a:xfrm>
            <a:off x="6596415" y="2148518"/>
            <a:ext cx="3340065" cy="413273"/>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 name="Google Shape;133;p11">
            <a:extLst>
              <a:ext uri="{FF2B5EF4-FFF2-40B4-BE49-F238E27FC236}">
                <a16:creationId xmlns:a16="http://schemas.microsoft.com/office/drawing/2014/main" id="{E20FBB96-8AD1-3479-AFA8-F65314018DA3}"/>
              </a:ext>
            </a:extLst>
          </p:cNvPr>
          <p:cNvSpPr/>
          <p:nvPr/>
        </p:nvSpPr>
        <p:spPr>
          <a:xfrm>
            <a:off x="6596415" y="3423926"/>
            <a:ext cx="4076665" cy="413273"/>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34" name="Google Shape;134;p11"/>
          <p:cNvSpPr txBox="1">
            <a:spLocks noGrp="1"/>
          </p:cNvSpPr>
          <p:nvPr>
            <p:ph type="title"/>
          </p:nvPr>
        </p:nvSpPr>
        <p:spPr>
          <a:xfrm>
            <a:off x="1661967" y="3099692"/>
            <a:ext cx="2808067" cy="5621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Garamond"/>
              <a:buNone/>
            </a:pPr>
            <a:r>
              <a:rPr lang="en-US" dirty="0"/>
              <a:t>Objetivo del módulo</a:t>
            </a:r>
            <a:endParaRPr dirty="0"/>
          </a:p>
        </p:txBody>
      </p:sp>
      <p:sp>
        <p:nvSpPr>
          <p:cNvPr id="135" name="Google Shape;135;p11"/>
          <p:cNvSpPr txBox="1"/>
          <p:nvPr/>
        </p:nvSpPr>
        <p:spPr>
          <a:xfrm>
            <a:off x="6601229" y="1228418"/>
            <a:ext cx="4397559" cy="4401164"/>
          </a:xfrm>
          <a:prstGeom prst="rect">
            <a:avLst/>
          </a:prstGeom>
          <a:noFill/>
          <a:ln>
            <a:noFill/>
          </a:ln>
        </p:spPr>
        <p:txBody>
          <a:bodyPr spcFirstLastPara="1" wrap="square" lIns="91425" tIns="45700" rIns="91425" bIns="45700" anchor="t" anchorCtr="0">
            <a:spAutoFit/>
          </a:bodyPr>
          <a:lstStyle/>
          <a:p>
            <a:pPr>
              <a:buClr>
                <a:srgbClr val="FFFFFF"/>
              </a:buClr>
              <a:buSzPts val="2800"/>
            </a:pPr>
            <a:r>
              <a:rPr lang="es-ES_tradnl" sz="2800" b="1" i="0" u="none" strike="noStrike" cap="none" dirty="0">
                <a:solidFill>
                  <a:srgbClr val="FFFFFF"/>
                </a:solidFill>
                <a:latin typeface="+mn-lt"/>
                <a:ea typeface="Calibri"/>
                <a:cs typeface="Calibri"/>
                <a:sym typeface="Calibri"/>
              </a:rPr>
              <a:t>Mejorar la comprensión de los participantes sobre las causas y el impacto de la separación familiar; el marco social, cultural y legal y el contexto en la respuesta a menores no acompañados/as y separados/as (UASC).</a:t>
            </a:r>
            <a:endParaRPr lang="es-ES_tradnl" dirty="0">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Font typeface="Arial"/>
              <a:buNone/>
            </a:pPr>
            <a:r>
              <a:rPr lang="en-CA" dirty="0"/>
              <a:t>Objetivos de aprendizaje</a:t>
            </a:r>
            <a:endParaRPr dirty="0"/>
          </a:p>
        </p:txBody>
      </p:sp>
      <p:sp>
        <p:nvSpPr>
          <p:cNvPr id="142" name="Google Shape;142;p12"/>
          <p:cNvSpPr txBox="1"/>
          <p:nvPr/>
        </p:nvSpPr>
        <p:spPr>
          <a:xfrm>
            <a:off x="8305863" y="3708232"/>
            <a:ext cx="3053844"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mn-lt"/>
                <a:ea typeface="Helvetica Neue"/>
                <a:cs typeface="Helvetica Neue"/>
                <a:sym typeface="Helvetica Neue"/>
              </a:rPr>
              <a:t>Describir las normas y prácticas jurídicas, culturales y contextuales relacionadas con el trabajo con </a:t>
            </a:r>
            <a:r>
              <a:rPr lang="en-US" sz="2000" b="0" i="0" u="none" strike="noStrike" cap="none" dirty="0" err="1">
                <a:solidFill>
                  <a:srgbClr val="000000"/>
                </a:solidFill>
                <a:latin typeface="+mn-lt"/>
                <a:ea typeface="Helvetica Neue"/>
                <a:cs typeface="Helvetica Neue"/>
                <a:sym typeface="Helvetica Neue"/>
              </a:rPr>
              <a:t>los</a:t>
            </a:r>
            <a:r>
              <a:rPr lang="en-US" sz="2000" b="0" i="0" u="none" strike="noStrike" cap="none" dirty="0">
                <a:solidFill>
                  <a:srgbClr val="000000"/>
                </a:solidFill>
                <a:latin typeface="+mn-lt"/>
                <a:ea typeface="Helvetica Neue"/>
                <a:cs typeface="Helvetica Neue"/>
                <a:sym typeface="Helvetica Neue"/>
              </a:rPr>
              <a:t> UASC</a:t>
            </a:r>
            <a:endParaRPr sz="2000" dirty="0">
              <a:latin typeface="+mn-lt"/>
            </a:endParaRPr>
          </a:p>
        </p:txBody>
      </p:sp>
      <p:grpSp>
        <p:nvGrpSpPr>
          <p:cNvPr id="143" name="Google Shape;143;p12"/>
          <p:cNvGrpSpPr/>
          <p:nvPr/>
        </p:nvGrpSpPr>
        <p:grpSpPr>
          <a:xfrm>
            <a:off x="5404501" y="2228248"/>
            <a:ext cx="1408652" cy="974395"/>
            <a:chOff x="6878053" y="1156317"/>
            <a:chExt cx="1431178" cy="1039513"/>
          </a:xfrm>
          <a:solidFill>
            <a:schemeClr val="accent2">
              <a:lumMod val="75000"/>
            </a:schemeClr>
          </a:solidFill>
        </p:grpSpPr>
        <p:grpSp>
          <p:nvGrpSpPr>
            <p:cNvPr id="144" name="Google Shape;144;p12"/>
            <p:cNvGrpSpPr/>
            <p:nvPr/>
          </p:nvGrpSpPr>
          <p:grpSpPr>
            <a:xfrm>
              <a:off x="7672978" y="1156317"/>
              <a:ext cx="412941" cy="436880"/>
              <a:chOff x="243840" y="1676400"/>
              <a:chExt cx="701040" cy="741680"/>
            </a:xfrm>
            <a:grpFill/>
          </p:grpSpPr>
          <p:sp>
            <p:nvSpPr>
              <p:cNvPr id="145" name="Google Shape;145;p12"/>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46" name="Google Shape;146;p12"/>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47" name="Google Shape;147;p12"/>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48" name="Google Shape;148;p12"/>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grpSp>
        <p:nvGrpSpPr>
          <p:cNvPr id="149" name="Google Shape;149;p12"/>
          <p:cNvGrpSpPr/>
          <p:nvPr/>
        </p:nvGrpSpPr>
        <p:grpSpPr>
          <a:xfrm>
            <a:off x="1801109" y="2228248"/>
            <a:ext cx="1408652" cy="974395"/>
            <a:chOff x="6878053" y="1156317"/>
            <a:chExt cx="1431178" cy="1039513"/>
          </a:xfrm>
          <a:solidFill>
            <a:schemeClr val="accent2">
              <a:lumMod val="75000"/>
            </a:schemeClr>
          </a:solidFill>
        </p:grpSpPr>
        <p:grpSp>
          <p:nvGrpSpPr>
            <p:cNvPr id="150" name="Google Shape;150;p12"/>
            <p:cNvGrpSpPr/>
            <p:nvPr/>
          </p:nvGrpSpPr>
          <p:grpSpPr>
            <a:xfrm>
              <a:off x="7672978" y="1156317"/>
              <a:ext cx="412941" cy="436880"/>
              <a:chOff x="243840" y="1676400"/>
              <a:chExt cx="701040" cy="741680"/>
            </a:xfrm>
            <a:grpFill/>
          </p:grpSpPr>
          <p:sp>
            <p:nvSpPr>
              <p:cNvPr id="151" name="Google Shape;151;p12"/>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52" name="Google Shape;152;p12"/>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53" name="Google Shape;153;p12"/>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54" name="Google Shape;154;p12"/>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grpSp>
        <p:nvGrpSpPr>
          <p:cNvPr id="155" name="Google Shape;155;p12"/>
          <p:cNvGrpSpPr/>
          <p:nvPr/>
        </p:nvGrpSpPr>
        <p:grpSpPr>
          <a:xfrm>
            <a:off x="9024010" y="2228248"/>
            <a:ext cx="1408652" cy="974395"/>
            <a:chOff x="6878053" y="1156317"/>
            <a:chExt cx="1431178" cy="1039513"/>
          </a:xfrm>
          <a:solidFill>
            <a:schemeClr val="accent2">
              <a:lumMod val="75000"/>
            </a:schemeClr>
          </a:solidFill>
        </p:grpSpPr>
        <p:grpSp>
          <p:nvGrpSpPr>
            <p:cNvPr id="156" name="Google Shape;156;p12"/>
            <p:cNvGrpSpPr/>
            <p:nvPr/>
          </p:nvGrpSpPr>
          <p:grpSpPr>
            <a:xfrm>
              <a:off x="7672978" y="1156317"/>
              <a:ext cx="412941" cy="436880"/>
              <a:chOff x="243840" y="1676400"/>
              <a:chExt cx="701040" cy="741680"/>
            </a:xfrm>
            <a:grpFill/>
          </p:grpSpPr>
          <p:sp>
            <p:nvSpPr>
              <p:cNvPr id="157" name="Google Shape;157;p12"/>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58" name="Google Shape;158;p12"/>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59" name="Google Shape;159;p12"/>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60" name="Google Shape;160;p12"/>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grpSp>
      <p:sp>
        <p:nvSpPr>
          <p:cNvPr id="161" name="Google Shape;161;p12"/>
          <p:cNvSpPr txBox="1"/>
          <p:nvPr/>
        </p:nvSpPr>
        <p:spPr>
          <a:xfrm>
            <a:off x="1125728" y="3708232"/>
            <a:ext cx="2759415"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n-US" sz="2000" b="0" i="0" u="none" strike="noStrike" cap="none" dirty="0">
                <a:solidFill>
                  <a:srgbClr val="000000"/>
                </a:solidFill>
                <a:latin typeface="+mn-lt"/>
                <a:ea typeface="Helvetica Neue"/>
                <a:cs typeface="Helvetica Neue"/>
                <a:sym typeface="Helvetica Neue"/>
              </a:rPr>
              <a:t>Comparar y contrastar las definiciones de UASC </a:t>
            </a:r>
            <a:endParaRPr sz="2000" dirty="0">
              <a:latin typeface="+mn-lt"/>
            </a:endParaRPr>
          </a:p>
        </p:txBody>
      </p:sp>
      <p:sp>
        <p:nvSpPr>
          <p:cNvPr id="162" name="Google Shape;162;p12"/>
          <p:cNvSpPr txBox="1"/>
          <p:nvPr/>
        </p:nvSpPr>
        <p:spPr>
          <a:xfrm>
            <a:off x="4716292" y="3708232"/>
            <a:ext cx="2759416"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s-ES_tradnl" sz="2000" dirty="0">
                <a:solidFill>
                  <a:schemeClr val="tx1"/>
                </a:solidFill>
                <a:latin typeface="+mn-lt"/>
                <a:ea typeface="Arial"/>
                <a:cs typeface="Arial"/>
                <a:sym typeface="Arial"/>
              </a:rPr>
              <a:t>Analizar el impacto de la separación familiar en</a:t>
            </a:r>
            <a:r>
              <a:rPr lang="es-ES_tradnl" sz="2000" dirty="0">
                <a:solidFill>
                  <a:schemeClr val="tx1"/>
                </a:solidFill>
                <a:latin typeface="+mn-lt"/>
              </a:rPr>
              <a:t> las/os menores </a:t>
            </a:r>
            <a:r>
              <a:rPr lang="es-ES_tradnl" sz="2000" dirty="0">
                <a:solidFill>
                  <a:schemeClr val="tx1"/>
                </a:solidFill>
                <a:latin typeface="+mn-lt"/>
                <a:ea typeface="Arial"/>
                <a:cs typeface="Arial"/>
                <a:sym typeface="Arial"/>
              </a:rPr>
              <a:t>y explicar las medidas de prevención</a:t>
            </a:r>
            <a:endParaRPr sz="2000"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7" name="Google Shape;167;p13"/>
          <p:cNvCxnSpPr/>
          <p:nvPr/>
        </p:nvCxnSpPr>
        <p:spPr>
          <a:xfrm>
            <a:off x="7911764" y="570274"/>
            <a:ext cx="0" cy="5685241"/>
          </a:xfrm>
          <a:prstGeom prst="straightConnector1">
            <a:avLst/>
          </a:prstGeom>
          <a:noFill/>
          <a:ln w="28575" cap="flat" cmpd="sng">
            <a:solidFill>
              <a:schemeClr val="lt1"/>
            </a:solidFill>
            <a:prstDash val="solid"/>
            <a:miter lim="800000"/>
            <a:headEnd type="none" w="sm" len="sm"/>
            <a:tailEnd type="none" w="sm" len="sm"/>
          </a:ln>
        </p:spPr>
      </p:cxnSp>
      <p:sp>
        <p:nvSpPr>
          <p:cNvPr id="168" name="Google Shape;168;p13"/>
          <p:cNvSpPr txBox="1"/>
          <p:nvPr/>
        </p:nvSpPr>
        <p:spPr>
          <a:xfrm>
            <a:off x="8194089" y="495192"/>
            <a:ext cx="397542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s-ES_tradnl" sz="1600" b="1" i="0" u="none" strike="noStrike" cap="none" dirty="0">
                <a:solidFill>
                  <a:schemeClr val="bg1"/>
                </a:solidFill>
                <a:latin typeface="+mn-lt"/>
                <a:ea typeface="Helvetica Neue"/>
                <a:cs typeface="Helvetica Neue"/>
                <a:sym typeface="Helvetica Neue"/>
              </a:rPr>
              <a:t>Introducción y definiciones</a:t>
            </a:r>
            <a:endParaRPr lang="es-ES_tradnl" dirty="0">
              <a:solidFill>
                <a:schemeClr val="bg1"/>
              </a:solidFill>
              <a:latin typeface="+mn-lt"/>
            </a:endParaRPr>
          </a:p>
        </p:txBody>
      </p:sp>
      <p:sp>
        <p:nvSpPr>
          <p:cNvPr id="169" name="Google Shape;169;p13"/>
          <p:cNvSpPr txBox="1"/>
          <p:nvPr/>
        </p:nvSpPr>
        <p:spPr>
          <a:xfrm>
            <a:off x="8194088" y="1132496"/>
            <a:ext cx="387178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s-ES_tradnl" sz="1600" b="1">
                <a:solidFill>
                  <a:schemeClr val="bg1"/>
                </a:solidFill>
                <a:latin typeface="+mn-lt"/>
                <a:ea typeface="Helvetica Neue"/>
                <a:cs typeface="Helvetica Neue"/>
                <a:sym typeface="Helvetica Neue"/>
              </a:rPr>
              <a:t>Causas e impacto de la separación familiar</a:t>
            </a:r>
            <a:endParaRPr lang="es-ES_tradnl" sz="1600" b="1" i="0" u="none" strike="noStrike" cap="none">
              <a:solidFill>
                <a:schemeClr val="bg1"/>
              </a:solidFill>
              <a:latin typeface="+mn-lt"/>
              <a:ea typeface="Helvetica Neue"/>
              <a:cs typeface="Helvetica Neue"/>
              <a:sym typeface="Helvetica Neue"/>
            </a:endParaRPr>
          </a:p>
        </p:txBody>
      </p:sp>
      <p:sp>
        <p:nvSpPr>
          <p:cNvPr id="170" name="Google Shape;170;p13"/>
          <p:cNvSpPr txBox="1"/>
          <p:nvPr/>
        </p:nvSpPr>
        <p:spPr>
          <a:xfrm>
            <a:off x="6220288" y="2064396"/>
            <a:ext cx="1349407"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600"/>
              <a:buFont typeface="Helvetica Neue"/>
              <a:buNone/>
            </a:pPr>
            <a:r>
              <a:rPr lang="es-ES_tradnl" sz="1600" b="1" i="0" u="none" strike="noStrike" cap="none">
                <a:solidFill>
                  <a:schemeClr val="bg1"/>
                </a:solidFill>
                <a:latin typeface="+mn-lt"/>
                <a:ea typeface="Helvetica Neue"/>
                <a:cs typeface="Helvetica Neue"/>
                <a:sym typeface="Helvetica Neue"/>
              </a:rPr>
              <a:t>Pausa</a:t>
            </a:r>
            <a:endParaRPr lang="es-ES_tradnl" sz="1600" b="1" i="1" u="none" strike="noStrike" cap="none">
              <a:solidFill>
                <a:schemeClr val="bg1"/>
              </a:solidFill>
              <a:latin typeface="+mn-lt"/>
              <a:ea typeface="Calibri"/>
              <a:cs typeface="Calibri"/>
              <a:sym typeface="Calibri"/>
            </a:endParaRPr>
          </a:p>
        </p:txBody>
      </p:sp>
      <p:sp>
        <p:nvSpPr>
          <p:cNvPr id="171" name="Google Shape;171;p13"/>
          <p:cNvSpPr txBox="1"/>
          <p:nvPr/>
        </p:nvSpPr>
        <p:spPr>
          <a:xfrm>
            <a:off x="8194088" y="2714020"/>
            <a:ext cx="387178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s-ES_tradnl" sz="1600" b="1">
                <a:solidFill>
                  <a:schemeClr val="bg1"/>
                </a:solidFill>
                <a:latin typeface="+mn-lt"/>
                <a:ea typeface="Helvetica Neue"/>
                <a:cs typeface="Helvetica Neue"/>
                <a:sym typeface="Helvetica Neue"/>
              </a:rPr>
              <a:t>N</a:t>
            </a:r>
            <a:r>
              <a:rPr lang="es-ES_tradnl" sz="1600" b="1" i="0" u="none" strike="noStrike" cap="none">
                <a:solidFill>
                  <a:schemeClr val="bg1"/>
                </a:solidFill>
                <a:latin typeface="+mn-lt"/>
                <a:ea typeface="Helvetica Neue"/>
                <a:cs typeface="Helvetica Neue"/>
                <a:sym typeface="Helvetica Neue"/>
              </a:rPr>
              <a:t>ormas y prácticas relativas a los UASC</a:t>
            </a:r>
            <a:endParaRPr lang="es-ES_tradnl">
              <a:solidFill>
                <a:schemeClr val="bg1"/>
              </a:solidFill>
              <a:latin typeface="+mn-lt"/>
            </a:endParaRPr>
          </a:p>
        </p:txBody>
      </p:sp>
      <p:sp>
        <p:nvSpPr>
          <p:cNvPr id="172" name="Google Shape;172;p13"/>
          <p:cNvSpPr txBox="1"/>
          <p:nvPr/>
        </p:nvSpPr>
        <p:spPr>
          <a:xfrm>
            <a:off x="6220288" y="4437968"/>
            <a:ext cx="1349407"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600"/>
              <a:buFont typeface="Helvetica Neue"/>
              <a:buNone/>
            </a:pPr>
            <a:r>
              <a:rPr lang="es-ES_tradnl" sz="1600" b="1" i="0" u="none" strike="noStrike" cap="none">
                <a:solidFill>
                  <a:schemeClr val="bg1"/>
                </a:solidFill>
                <a:latin typeface="+mn-lt"/>
                <a:ea typeface="Helvetica Neue"/>
                <a:cs typeface="Helvetica Neue"/>
                <a:sym typeface="Helvetica Neue"/>
              </a:rPr>
              <a:t>Almuerzo</a:t>
            </a:r>
            <a:endParaRPr lang="es-ES_tradnl" sz="1600" b="1" i="1" u="none" strike="noStrike" cap="none">
              <a:solidFill>
                <a:schemeClr val="bg1"/>
              </a:solidFill>
              <a:latin typeface="+mn-lt"/>
              <a:ea typeface="Calibri"/>
              <a:cs typeface="Calibri"/>
              <a:sym typeface="Calibri"/>
            </a:endParaRPr>
          </a:p>
        </p:txBody>
      </p:sp>
      <p:sp>
        <p:nvSpPr>
          <p:cNvPr id="173" name="Google Shape;173;p13"/>
          <p:cNvSpPr txBox="1"/>
          <p:nvPr/>
        </p:nvSpPr>
        <p:spPr>
          <a:xfrm>
            <a:off x="8194088" y="3570333"/>
            <a:ext cx="3906421"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s-ES_tradnl" sz="1600" b="1" i="0" u="none" strike="noStrike" cap="none" dirty="0">
                <a:solidFill>
                  <a:schemeClr val="bg1"/>
                </a:solidFill>
                <a:latin typeface="+mn-lt"/>
                <a:ea typeface="Helvetica Neue"/>
                <a:cs typeface="Helvetica Neue"/>
                <a:sym typeface="Helvetica Neue"/>
              </a:rPr>
              <a:t>Legislación, políticas y prácticas relativas a los UASC y rol de las autoridades y otras partes interesadas clave</a:t>
            </a:r>
            <a:endParaRPr lang="es-ES_tradnl" dirty="0">
              <a:solidFill>
                <a:schemeClr val="bg1"/>
              </a:solidFill>
              <a:latin typeface="+mn-lt"/>
            </a:endParaRPr>
          </a:p>
        </p:txBody>
      </p:sp>
      <p:sp>
        <p:nvSpPr>
          <p:cNvPr id="175" name="Google Shape;175;p13"/>
          <p:cNvSpPr txBox="1"/>
          <p:nvPr/>
        </p:nvSpPr>
        <p:spPr>
          <a:xfrm>
            <a:off x="8125082" y="5179069"/>
            <a:ext cx="397542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s-ES_tradnl" sz="1600" b="1" i="0" u="none" strike="noStrike" cap="none">
                <a:solidFill>
                  <a:schemeClr val="bg1"/>
                </a:solidFill>
                <a:latin typeface="+mn-lt"/>
                <a:ea typeface="Helvetica Neue"/>
                <a:cs typeface="Helvetica Neue"/>
                <a:sym typeface="Helvetica Neue"/>
              </a:rPr>
              <a:t>Panorama general de los programas y coordinación en materia de UASC</a:t>
            </a:r>
            <a:endParaRPr lang="es-ES_tradnl">
              <a:solidFill>
                <a:schemeClr val="bg1"/>
              </a:solidFill>
              <a:latin typeface="+mn-lt"/>
            </a:endParaRPr>
          </a:p>
        </p:txBody>
      </p:sp>
      <p:sp>
        <p:nvSpPr>
          <p:cNvPr id="176" name="Google Shape;176;p13"/>
          <p:cNvSpPr txBox="1"/>
          <p:nvPr/>
        </p:nvSpPr>
        <p:spPr>
          <a:xfrm>
            <a:off x="8133318" y="6081172"/>
            <a:ext cx="322499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Helvetica Neue"/>
              <a:buNone/>
            </a:pPr>
            <a:r>
              <a:rPr lang="es-ES_tradnl" sz="1600" b="1" i="0" u="none" strike="noStrike" cap="none">
                <a:solidFill>
                  <a:schemeClr val="bg1"/>
                </a:solidFill>
                <a:latin typeface="+mn-lt"/>
                <a:ea typeface="Helvetica Neue"/>
                <a:cs typeface="Helvetica Neue"/>
                <a:sym typeface="Helvetica Neue"/>
              </a:rPr>
              <a:t>Cierre del módulo</a:t>
            </a:r>
            <a:endParaRPr lang="es-ES_tradnl">
              <a:solidFill>
                <a:schemeClr val="bg1"/>
              </a:solidFill>
              <a:latin typeface="+mn-lt"/>
            </a:endParaRPr>
          </a:p>
        </p:txBody>
      </p:sp>
      <p:sp>
        <p:nvSpPr>
          <p:cNvPr id="177" name="Google Shape;177;p13"/>
          <p:cNvSpPr/>
          <p:nvPr/>
        </p:nvSpPr>
        <p:spPr>
          <a:xfrm rot="1782986">
            <a:off x="7743969" y="480284"/>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78" name="Google Shape;178;p13"/>
          <p:cNvSpPr/>
          <p:nvPr/>
        </p:nvSpPr>
        <p:spPr>
          <a:xfrm rot="1782986">
            <a:off x="7739848" y="1284652"/>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79" name="Google Shape;179;p13"/>
          <p:cNvSpPr/>
          <p:nvPr/>
        </p:nvSpPr>
        <p:spPr>
          <a:xfrm rot="1782986">
            <a:off x="7743968" y="2089020"/>
            <a:ext cx="335595" cy="289306"/>
          </a:xfrm>
          <a:prstGeom prst="hexagon">
            <a:avLst>
              <a:gd name="adj" fmla="val 28965"/>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80" name="Google Shape;180;p13"/>
          <p:cNvSpPr/>
          <p:nvPr/>
        </p:nvSpPr>
        <p:spPr>
          <a:xfrm rot="1782986">
            <a:off x="7739848" y="2893388"/>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81" name="Google Shape;181;p13"/>
          <p:cNvSpPr/>
          <p:nvPr/>
        </p:nvSpPr>
        <p:spPr>
          <a:xfrm rot="1782986">
            <a:off x="7739848" y="4502124"/>
            <a:ext cx="335595" cy="289306"/>
          </a:xfrm>
          <a:prstGeom prst="hexagon">
            <a:avLst>
              <a:gd name="adj" fmla="val 28965"/>
              <a:gd name="vf" fmla="val 11547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82" name="Google Shape;182;p13"/>
          <p:cNvSpPr/>
          <p:nvPr/>
        </p:nvSpPr>
        <p:spPr>
          <a:xfrm rot="1782986">
            <a:off x="7739850" y="3697756"/>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84" name="Google Shape;184;p13"/>
          <p:cNvSpPr/>
          <p:nvPr/>
        </p:nvSpPr>
        <p:spPr>
          <a:xfrm rot="1782986">
            <a:off x="7739848" y="5306492"/>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85" name="Google Shape;185;p13"/>
          <p:cNvSpPr/>
          <p:nvPr/>
        </p:nvSpPr>
        <p:spPr>
          <a:xfrm rot="1782986">
            <a:off x="7743969" y="6110860"/>
            <a:ext cx="335595" cy="289306"/>
          </a:xfrm>
          <a:prstGeom prst="hexagon">
            <a:avLst>
              <a:gd name="adj" fmla="val 28965"/>
              <a:gd name="vf" fmla="val 11547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186" name="Google Shape;186;p13"/>
          <p:cNvSpPr txBox="1">
            <a:spLocks noGrp="1"/>
          </p:cNvSpPr>
          <p:nvPr>
            <p:ph type="title"/>
          </p:nvPr>
        </p:nvSpPr>
        <p:spPr>
          <a:xfrm>
            <a:off x="1028454" y="3198461"/>
            <a:ext cx="4015311" cy="5621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Garamond"/>
              <a:buNone/>
            </a:pPr>
            <a:r>
              <a:rPr lang="es-ES_tradnl"/>
              <a:t>Agenda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190"/>
        <p:cNvGrpSpPr/>
        <p:nvPr/>
      </p:nvGrpSpPr>
      <p:grpSpPr>
        <a:xfrm>
          <a:off x="0" y="0"/>
          <a:ext cx="0" cy="0"/>
          <a:chOff x="0" y="0"/>
          <a:chExt cx="0" cy="0"/>
        </a:xfrm>
      </p:grpSpPr>
      <p:sp>
        <p:nvSpPr>
          <p:cNvPr id="191" name="Google Shape;191;p14"/>
          <p:cNvSpPr txBox="1"/>
          <p:nvPr/>
        </p:nvSpPr>
        <p:spPr>
          <a:xfrm>
            <a:off x="6381004" y="65656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s-ES_tradnl" sz="2000" b="1" i="0" u="none" strike="noStrike" cap="none" spc="300">
                <a:solidFill>
                  <a:schemeClr val="accent2">
                    <a:lumMod val="75000"/>
                  </a:schemeClr>
                </a:solidFill>
                <a:latin typeface="Arial"/>
                <a:ea typeface="Arial"/>
                <a:cs typeface="Arial"/>
                <a:sym typeface="Arial"/>
              </a:rPr>
              <a:t>OBJETIVOS DE APRENDIZAJE</a:t>
            </a:r>
            <a:endParaRPr lang="es-ES_tradnl" sz="2000" spc="300">
              <a:solidFill>
                <a:schemeClr val="accent2">
                  <a:lumMod val="75000"/>
                </a:schemeClr>
              </a:solidFill>
            </a:endParaRPr>
          </a:p>
        </p:txBody>
      </p:sp>
      <p:sp>
        <p:nvSpPr>
          <p:cNvPr id="192" name="Google Shape;192;p14"/>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Garamond"/>
              <a:buNone/>
            </a:pPr>
            <a:r>
              <a:rPr lang="es-ES_tradnl" dirty="0"/>
              <a:t>Sesión 1 Introducción y definiciones</a:t>
            </a:r>
          </a:p>
        </p:txBody>
      </p:sp>
      <p:sp>
        <p:nvSpPr>
          <p:cNvPr id="193" name="Google Shape;193;p14"/>
          <p:cNvSpPr txBox="1"/>
          <p:nvPr/>
        </p:nvSpPr>
        <p:spPr>
          <a:xfrm>
            <a:off x="7224339" y="1818774"/>
            <a:ext cx="4171275" cy="404401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s-ES_tradnl" sz="2400" b="0" i="0" u="none" strike="noStrike" cap="none">
                <a:solidFill>
                  <a:srgbClr val="000000"/>
                </a:solidFill>
                <a:latin typeface="Arial"/>
                <a:ea typeface="Arial"/>
                <a:cs typeface="Arial"/>
                <a:sym typeface="Arial"/>
              </a:rPr>
              <a:t>Revisar la terminología relacionada con los menores no acompañados y separados en situaciones de emergencia</a:t>
            </a:r>
            <a:endParaRPr lang="es-ES_tradnl" sz="2400"/>
          </a:p>
          <a:p>
            <a:pPr marL="0" marR="0" lvl="0" indent="0" algn="l" rtl="0">
              <a:lnSpc>
                <a:spcPct val="107000"/>
              </a:lnSpc>
              <a:spcBef>
                <a:spcPts val="0"/>
              </a:spcBef>
              <a:spcAft>
                <a:spcPts val="0"/>
              </a:spcAft>
              <a:buClr>
                <a:schemeClr val="dk1"/>
              </a:buClr>
              <a:buSzPts val="2400"/>
              <a:buFont typeface="Calibri"/>
              <a:buNone/>
            </a:pPr>
            <a:endParaRPr lang="es-ES_tradnl" sz="2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chemeClr val="dk1"/>
              </a:buClr>
              <a:buSzPts val="2400"/>
              <a:buFont typeface="Calibri"/>
              <a:buNone/>
            </a:pPr>
            <a:endParaRPr lang="es-ES_tradnl" sz="2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400"/>
              <a:buFont typeface="Arial"/>
              <a:buNone/>
            </a:pPr>
            <a:r>
              <a:rPr lang="es-ES_tradnl" sz="2400">
                <a:solidFill>
                  <a:srgbClr val="000000"/>
                </a:solidFill>
                <a:latin typeface="Arial"/>
                <a:ea typeface="Arial"/>
                <a:cs typeface="Arial"/>
                <a:sym typeface="Arial"/>
              </a:rPr>
              <a:t>Recordar </a:t>
            </a:r>
            <a:r>
              <a:rPr lang="es-ES_tradnl" sz="2400" b="0" i="0" u="none" strike="noStrike" cap="none">
                <a:solidFill>
                  <a:srgbClr val="000000"/>
                </a:solidFill>
                <a:latin typeface="Arial"/>
                <a:ea typeface="Arial"/>
                <a:cs typeface="Arial"/>
                <a:sym typeface="Arial"/>
              </a:rPr>
              <a:t>las normas mínimas relativas </a:t>
            </a:r>
            <a:r>
              <a:rPr lang="es-ES_tradnl" sz="2400"/>
              <a:t>a los </a:t>
            </a:r>
            <a:r>
              <a:rPr lang="es-ES_tradnl" sz="2400" b="0" i="0" u="none" strike="noStrike" cap="none">
                <a:solidFill>
                  <a:srgbClr val="000000"/>
                </a:solidFill>
                <a:latin typeface="Arial"/>
                <a:ea typeface="Arial"/>
                <a:cs typeface="Arial"/>
                <a:sym typeface="Arial"/>
              </a:rPr>
              <a:t>UASC</a:t>
            </a:r>
            <a:endParaRPr lang="es-ES_tradnl" sz="2400"/>
          </a:p>
        </p:txBody>
      </p:sp>
      <p:grpSp>
        <p:nvGrpSpPr>
          <p:cNvPr id="194" name="Google Shape;194;p14"/>
          <p:cNvGrpSpPr/>
          <p:nvPr/>
        </p:nvGrpSpPr>
        <p:grpSpPr>
          <a:xfrm>
            <a:off x="6379530" y="1947659"/>
            <a:ext cx="560331" cy="592814"/>
            <a:chOff x="243840" y="1676400"/>
            <a:chExt cx="701040" cy="741680"/>
          </a:xfrm>
          <a:solidFill>
            <a:schemeClr val="accent2">
              <a:lumMod val="75000"/>
            </a:schemeClr>
          </a:solidFill>
        </p:grpSpPr>
        <p:sp>
          <p:nvSpPr>
            <p:cNvPr id="195" name="Google Shape;195;p14"/>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196" name="Google Shape;196;p14"/>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grpSp>
        <p:nvGrpSpPr>
          <p:cNvPr id="197" name="Google Shape;197;p14"/>
          <p:cNvGrpSpPr/>
          <p:nvPr/>
        </p:nvGrpSpPr>
        <p:grpSpPr>
          <a:xfrm>
            <a:off x="6381004" y="4613934"/>
            <a:ext cx="560331" cy="592814"/>
            <a:chOff x="243840" y="1676400"/>
            <a:chExt cx="701040" cy="741680"/>
          </a:xfrm>
          <a:solidFill>
            <a:schemeClr val="accent2">
              <a:lumMod val="75000"/>
            </a:schemeClr>
          </a:solidFill>
        </p:grpSpPr>
        <p:sp>
          <p:nvSpPr>
            <p:cNvPr id="198" name="Google Shape;198;p14"/>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199" name="Google Shape;199;p14"/>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Guía del facilitador</a:t>
            </a:r>
            <a:endParaRPr lang="es-ES_tradnl" sz="5400" b="1" dirty="0">
              <a:solidFill>
                <a:schemeClr val="bg1">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7" name="Google Shape;207;p15"/>
          <p:cNvSpPr txBox="1">
            <a:spLocks noGrp="1"/>
          </p:cNvSpPr>
          <p:nvPr>
            <p:ph type="title"/>
          </p:nvPr>
        </p:nvSpPr>
        <p:spPr>
          <a:xfrm>
            <a:off x="571500" y="120516"/>
            <a:ext cx="11049000" cy="8689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4"/>
              </a:buClr>
              <a:buSzPct val="100000"/>
              <a:buFont typeface="Arial"/>
              <a:buNone/>
            </a:pPr>
            <a:r>
              <a:rPr lang="es-ES_tradnl" dirty="0"/>
              <a:t>Norma 13: Menores no acompañados y separados (UASC)</a:t>
            </a:r>
          </a:p>
        </p:txBody>
      </p:sp>
      <p:sp>
        <p:nvSpPr>
          <p:cNvPr id="2" name="Rectangle: Rounded Corners 1">
            <a:extLst>
              <a:ext uri="{FF2B5EF4-FFF2-40B4-BE49-F238E27FC236}">
                <a16:creationId xmlns:a16="http://schemas.microsoft.com/office/drawing/2014/main" id="{BEFB8A2B-5A91-5E4E-30BD-63C0E7CC9AB3}"/>
              </a:ext>
            </a:extLst>
          </p:cNvPr>
          <p:cNvSpPr/>
          <p:nvPr/>
        </p:nvSpPr>
        <p:spPr>
          <a:xfrm>
            <a:off x="3492035" y="1914854"/>
            <a:ext cx="7236215" cy="62206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r>
              <a:rPr lang="es-ES_tradnl" sz="1800">
                <a:solidFill>
                  <a:schemeClr val="tx1"/>
                </a:solidFill>
              </a:rPr>
              <a:t>Norma 13: </a:t>
            </a:r>
            <a:r>
              <a:rPr lang="es-ES_tradnl" sz="1800" b="1">
                <a:solidFill>
                  <a:schemeClr val="tx1"/>
                </a:solidFill>
              </a:rPr>
              <a:t>Menores no acompañados y separados de su familia</a:t>
            </a:r>
          </a:p>
        </p:txBody>
      </p:sp>
      <p:pic>
        <p:nvPicPr>
          <p:cNvPr id="3" name="Google Shape;98;p8">
            <a:extLst>
              <a:ext uri="{FF2B5EF4-FFF2-40B4-BE49-F238E27FC236}">
                <a16:creationId xmlns:a16="http://schemas.microsoft.com/office/drawing/2014/main" id="{DBC2815C-FD4D-4799-1684-CD4D319BBCCA}"/>
              </a:ext>
            </a:extLst>
          </p:cNvPr>
          <p:cNvPicPr preferRelativeResize="0"/>
          <p:nvPr/>
        </p:nvPicPr>
        <p:blipFill rotWithShape="1">
          <a:blip r:embed="rId3">
            <a:alphaModFix/>
          </a:blip>
          <a:srcRect/>
          <a:stretch/>
        </p:blipFill>
        <p:spPr>
          <a:xfrm>
            <a:off x="1254642" y="1705279"/>
            <a:ext cx="2498650" cy="3447441"/>
          </a:xfrm>
          <a:prstGeom prst="rect">
            <a:avLst/>
          </a:prstGeom>
          <a:noFill/>
          <a:ln w="9525" cap="flat" cmpd="sng">
            <a:solidFill>
              <a:schemeClr val="accent2">
                <a:lumMod val="75000"/>
              </a:schemeClr>
            </a:solidFill>
            <a:prstDash val="solid"/>
            <a:round/>
            <a:headEnd type="none" w="sm" len="sm"/>
            <a:tailEnd type="none" w="sm" len="sm"/>
          </a:ln>
        </p:spPr>
      </p:pic>
      <p:sp>
        <p:nvSpPr>
          <p:cNvPr id="5" name="TextBox 4">
            <a:extLst>
              <a:ext uri="{FF2B5EF4-FFF2-40B4-BE49-F238E27FC236}">
                <a16:creationId xmlns:a16="http://schemas.microsoft.com/office/drawing/2014/main" id="{24255E2C-DA18-401D-CA98-E0C8554E27EB}"/>
              </a:ext>
            </a:extLst>
          </p:cNvPr>
          <p:cNvSpPr txBox="1"/>
          <p:nvPr/>
        </p:nvSpPr>
        <p:spPr>
          <a:xfrm>
            <a:off x="4159400" y="2771473"/>
            <a:ext cx="6356199" cy="2308324"/>
          </a:xfrm>
          <a:prstGeom prst="rect">
            <a:avLst/>
          </a:prstGeom>
          <a:noFill/>
        </p:spPr>
        <p:txBody>
          <a:bodyPr wrap="square">
            <a:spAutoFit/>
          </a:bodyPr>
          <a:lstStyle/>
          <a:p>
            <a:pPr marL="0" marR="0" lvl="0" indent="0" algn="l" rtl="0">
              <a:lnSpc>
                <a:spcPct val="100000"/>
              </a:lnSpc>
              <a:spcBef>
                <a:spcPts val="0"/>
              </a:spcBef>
              <a:spcAft>
                <a:spcPts val="0"/>
              </a:spcAft>
              <a:buClr>
                <a:srgbClr val="FFFFFF"/>
              </a:buClr>
              <a:buSzPts val="2400"/>
              <a:buFont typeface="Calibri"/>
              <a:buNone/>
            </a:pPr>
            <a:r>
              <a:rPr lang="es-ES_tradnl" sz="2400">
                <a:solidFill>
                  <a:schemeClr val="tx1"/>
                </a:solidFill>
                <a:latin typeface="+mn-lt"/>
                <a:ea typeface="Calibri"/>
                <a:cs typeface="Calibri"/>
                <a:sym typeface="Calibri"/>
              </a:rPr>
              <a:t>Evitar la separación familiar y garantizar que los menores no acompañados y separados de sus familias reciban atención y protección de forma oportuna, segura, adecuada y a su alcance, conforme a sus derechos e interés superior.</a:t>
            </a:r>
            <a:endParaRPr lang="es-ES_tradnl" sz="2400">
              <a:solidFill>
                <a:schemeClr val="tx1"/>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6"/>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dirty="0"/>
              <a:t>Definiciones</a:t>
            </a:r>
          </a:p>
        </p:txBody>
      </p:sp>
      <p:sp>
        <p:nvSpPr>
          <p:cNvPr id="2" name="Speech Bubble: Rectangle with Corners Rounded 1">
            <a:extLst>
              <a:ext uri="{FF2B5EF4-FFF2-40B4-BE49-F238E27FC236}">
                <a16:creationId xmlns:a16="http://schemas.microsoft.com/office/drawing/2014/main" id="{FFBFC99E-8FD7-ACFD-6C26-CE78777AE90D}"/>
              </a:ext>
            </a:extLst>
          </p:cNvPr>
          <p:cNvSpPr/>
          <p:nvPr/>
        </p:nvSpPr>
        <p:spPr>
          <a:xfrm>
            <a:off x="2746895" y="1599587"/>
            <a:ext cx="3156621" cy="1696679"/>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dirty="0">
                <a:solidFill>
                  <a:schemeClr val="tx1"/>
                </a:solidFill>
                <a:latin typeface="Arial" panose="020B0604020202020204" pitchFamily="34" charset="0"/>
                <a:cs typeface="Arial" panose="020B0604020202020204" pitchFamily="34" charset="0"/>
              </a:rPr>
              <a:t>¿Qué entendemos por “núcleo familiar extenso”? </a:t>
            </a:r>
          </a:p>
        </p:txBody>
      </p:sp>
      <p:sp>
        <p:nvSpPr>
          <p:cNvPr id="3" name="Speech Bubble: Rectangle with Corners Rounded 2">
            <a:extLst>
              <a:ext uri="{FF2B5EF4-FFF2-40B4-BE49-F238E27FC236}">
                <a16:creationId xmlns:a16="http://schemas.microsoft.com/office/drawing/2014/main" id="{82AFAF03-F723-56E2-E17B-089F91C94F75}"/>
              </a:ext>
            </a:extLst>
          </p:cNvPr>
          <p:cNvSpPr/>
          <p:nvPr/>
        </p:nvSpPr>
        <p:spPr>
          <a:xfrm>
            <a:off x="6328248" y="1599587"/>
            <a:ext cx="3156621" cy="1696679"/>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a:solidFill>
                  <a:schemeClr val="tx1"/>
                </a:solidFill>
                <a:latin typeface="Arial" panose="020B0604020202020204" pitchFamily="34" charset="0"/>
                <a:cs typeface="Arial" panose="020B0604020202020204" pitchFamily="34" charset="0"/>
              </a:rPr>
              <a:t>¿Qué entendemos por “cuidador principal”? </a:t>
            </a:r>
          </a:p>
        </p:txBody>
      </p:sp>
      <p:sp>
        <p:nvSpPr>
          <p:cNvPr id="5" name="Speech Bubble: Rectangle with Corners Rounded 4">
            <a:extLst>
              <a:ext uri="{FF2B5EF4-FFF2-40B4-BE49-F238E27FC236}">
                <a16:creationId xmlns:a16="http://schemas.microsoft.com/office/drawing/2014/main" id="{362A1850-C0A8-85D1-8222-BD3B302A701F}"/>
              </a:ext>
            </a:extLst>
          </p:cNvPr>
          <p:cNvSpPr/>
          <p:nvPr/>
        </p:nvSpPr>
        <p:spPr>
          <a:xfrm>
            <a:off x="1034473" y="3906369"/>
            <a:ext cx="3156621" cy="1696679"/>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a:solidFill>
                  <a:schemeClr val="tx1"/>
                </a:solidFill>
                <a:latin typeface="Arial" panose="020B0604020202020204" pitchFamily="34" charset="0"/>
                <a:cs typeface="Arial" panose="020B0604020202020204" pitchFamily="34" charset="0"/>
              </a:rPr>
              <a:t>¿Qué entendemos por “separación familiar”? </a:t>
            </a:r>
          </a:p>
        </p:txBody>
      </p:sp>
      <p:sp>
        <p:nvSpPr>
          <p:cNvPr id="6" name="Speech Bubble: Rectangle with Corners Rounded 5">
            <a:extLst>
              <a:ext uri="{FF2B5EF4-FFF2-40B4-BE49-F238E27FC236}">
                <a16:creationId xmlns:a16="http://schemas.microsoft.com/office/drawing/2014/main" id="{E6A350E5-2C39-3D4A-205F-239C388324F6}"/>
              </a:ext>
            </a:extLst>
          </p:cNvPr>
          <p:cNvSpPr/>
          <p:nvPr/>
        </p:nvSpPr>
        <p:spPr>
          <a:xfrm>
            <a:off x="4615826" y="3906369"/>
            <a:ext cx="3156621" cy="1696679"/>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a:solidFill>
                  <a:schemeClr val="tx1"/>
                </a:solidFill>
                <a:latin typeface="Arial" panose="020B0604020202020204" pitchFamily="34" charset="0"/>
                <a:cs typeface="Arial" panose="020B0604020202020204" pitchFamily="34" charset="0"/>
              </a:rPr>
              <a:t>¿Conocemos la diferencia entre menores no acompañados y separados? </a:t>
            </a:r>
          </a:p>
        </p:txBody>
      </p:sp>
      <p:sp>
        <p:nvSpPr>
          <p:cNvPr id="7" name="Speech Bubble: Rectangle with Corners Rounded 6">
            <a:extLst>
              <a:ext uri="{FF2B5EF4-FFF2-40B4-BE49-F238E27FC236}">
                <a16:creationId xmlns:a16="http://schemas.microsoft.com/office/drawing/2014/main" id="{FF459432-DD59-CF2C-A957-4880221661D0}"/>
              </a:ext>
            </a:extLst>
          </p:cNvPr>
          <p:cNvSpPr/>
          <p:nvPr/>
        </p:nvSpPr>
        <p:spPr>
          <a:xfrm>
            <a:off x="8197179" y="3906369"/>
            <a:ext cx="3156621" cy="1696679"/>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a:solidFill>
                  <a:schemeClr val="tx1"/>
                </a:solidFill>
                <a:latin typeface="Arial" panose="020B0604020202020204" pitchFamily="34" charset="0"/>
                <a:cs typeface="Arial" panose="020B0604020202020204" pitchFamily="34" charset="0"/>
              </a:rPr>
              <a:t>¿Por qué es importante establecer un conjunto de definiciones comunes?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489E7F9-41A5-058C-B159-6F0E958DFB2C}"/>
              </a:ext>
            </a:extLst>
          </p:cNvPr>
          <p:cNvSpPr/>
          <p:nvPr/>
        </p:nvSpPr>
        <p:spPr>
          <a:xfrm>
            <a:off x="400339" y="3583501"/>
            <a:ext cx="11372499" cy="50196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endParaRPr lang="es-ES_tradnl" sz="1800" b="1">
              <a:solidFill>
                <a:schemeClr val="tx1"/>
              </a:solidFill>
            </a:endParaRPr>
          </a:p>
        </p:txBody>
      </p:sp>
      <p:sp>
        <p:nvSpPr>
          <p:cNvPr id="17" name="Rectangle: Rounded Corners 16">
            <a:extLst>
              <a:ext uri="{FF2B5EF4-FFF2-40B4-BE49-F238E27FC236}">
                <a16:creationId xmlns:a16="http://schemas.microsoft.com/office/drawing/2014/main" id="{3FE4D010-0DC0-1D0A-A1F2-8997E49DD2D3}"/>
              </a:ext>
            </a:extLst>
          </p:cNvPr>
          <p:cNvSpPr/>
          <p:nvPr/>
        </p:nvSpPr>
        <p:spPr>
          <a:xfrm>
            <a:off x="400339" y="1345661"/>
            <a:ext cx="11372499" cy="50196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endParaRPr lang="es-ES_tradnl" sz="1800" b="1">
              <a:solidFill>
                <a:schemeClr val="tx1"/>
              </a:solidFill>
            </a:endParaRPr>
          </a:p>
        </p:txBody>
      </p:sp>
      <p:sp>
        <p:nvSpPr>
          <p:cNvPr id="224" name="Google Shape;224;p1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Definiciones</a:t>
            </a:r>
          </a:p>
        </p:txBody>
      </p:sp>
      <p:sp>
        <p:nvSpPr>
          <p:cNvPr id="2" name="Google Shape;258;p19">
            <a:extLst>
              <a:ext uri="{FF2B5EF4-FFF2-40B4-BE49-F238E27FC236}">
                <a16:creationId xmlns:a16="http://schemas.microsoft.com/office/drawing/2014/main" id="{6FF61266-ED49-B2BE-398B-274D5393F7D2}"/>
              </a:ext>
            </a:extLst>
          </p:cNvPr>
          <p:cNvSpPr txBox="1"/>
          <p:nvPr/>
        </p:nvSpPr>
        <p:spPr>
          <a:xfrm>
            <a:off x="520111" y="1412987"/>
            <a:ext cx="1854789" cy="1870472"/>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1">
                <a:latin typeface="+mn-lt"/>
              </a:rPr>
              <a:t>Niña/o</a:t>
            </a:r>
            <a:endParaRPr lang="es-ES_tradnl" sz="1800" b="1" i="0">
              <a:latin typeface="+mn-lt"/>
            </a:endParaRPr>
          </a:p>
          <a:p>
            <a:pPr marL="0" marR="0" lvl="0" indent="0" rtl="0">
              <a:lnSpc>
                <a:spcPct val="107000"/>
              </a:lnSpc>
              <a:spcBef>
                <a:spcPts val="0"/>
              </a:spcBef>
              <a:spcAft>
                <a:spcPts val="0"/>
              </a:spcAft>
              <a:buClr>
                <a:srgbClr val="000000"/>
              </a:buClr>
              <a:buSzPts val="2400"/>
              <a:buFont typeface="Arial"/>
              <a:buNone/>
            </a:pPr>
            <a:endParaRPr lang="es-ES_tradnl" sz="1800" b="1" i="0">
              <a:latin typeface="+mn-lt"/>
            </a:endParaRPr>
          </a:p>
          <a:p>
            <a:pPr>
              <a:lnSpc>
                <a:spcPct val="107000"/>
              </a:lnSpc>
              <a:buSzPts val="2400"/>
            </a:pPr>
            <a:r>
              <a:rPr lang="es-ES_tradnl" sz="1800">
                <a:latin typeface="+mn-lt"/>
              </a:rPr>
              <a:t>Toda persona menor de 18 años (CDN, Art. 1)</a:t>
            </a:r>
          </a:p>
        </p:txBody>
      </p:sp>
      <p:sp>
        <p:nvSpPr>
          <p:cNvPr id="3" name="Google Shape;258;p19">
            <a:extLst>
              <a:ext uri="{FF2B5EF4-FFF2-40B4-BE49-F238E27FC236}">
                <a16:creationId xmlns:a16="http://schemas.microsoft.com/office/drawing/2014/main" id="{D90A56AE-2AEB-BCD4-910B-9EB4FD909D68}"/>
              </a:ext>
            </a:extLst>
          </p:cNvPr>
          <p:cNvSpPr txBox="1"/>
          <p:nvPr/>
        </p:nvSpPr>
        <p:spPr>
          <a:xfrm>
            <a:off x="2644251" y="1412987"/>
            <a:ext cx="3794649"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_tradnl" sz="1800" b="1" i="0" dirty="0">
                <a:latin typeface="+mn-lt"/>
              </a:rPr>
              <a:t>Menores no acompañadas/os</a:t>
            </a:r>
          </a:p>
          <a:p>
            <a:pPr marL="0" marR="0" lvl="0" indent="0" algn="l" rtl="0">
              <a:spcBef>
                <a:spcPts val="0"/>
              </a:spcBef>
              <a:spcAft>
                <a:spcPts val="0"/>
              </a:spcAft>
              <a:buNone/>
            </a:pPr>
            <a:endParaRPr lang="es-ES_tradnl" sz="1800" b="1" i="0" dirty="0">
              <a:latin typeface="+mn-lt"/>
            </a:endParaRPr>
          </a:p>
          <a:p>
            <a:r>
              <a:rPr lang="es-ES_tradnl" sz="1800" dirty="0">
                <a:latin typeface="+mn-lt"/>
              </a:rPr>
              <a:t>Menores separados de ambos progenitores, Y de otros parientes, Y que no están al cuidado de un adulto, que por ley o costumbre, sea responsable de cuidarlos/as</a:t>
            </a:r>
          </a:p>
        </p:txBody>
      </p:sp>
      <p:sp>
        <p:nvSpPr>
          <p:cNvPr id="4" name="Google Shape;258;p19">
            <a:extLst>
              <a:ext uri="{FF2B5EF4-FFF2-40B4-BE49-F238E27FC236}">
                <a16:creationId xmlns:a16="http://schemas.microsoft.com/office/drawing/2014/main" id="{2FF6E0E7-4CF9-6E95-A39E-302AE441C1CD}"/>
              </a:ext>
            </a:extLst>
          </p:cNvPr>
          <p:cNvSpPr txBox="1"/>
          <p:nvPr/>
        </p:nvSpPr>
        <p:spPr>
          <a:xfrm>
            <a:off x="6644470" y="1412987"/>
            <a:ext cx="5128368"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_tradnl" sz="1800" b="1" i="0" dirty="0">
                <a:latin typeface="+mn-lt"/>
              </a:rPr>
              <a:t>Menores separadas/os</a:t>
            </a:r>
          </a:p>
          <a:p>
            <a:pPr marL="0" marR="0" lvl="0" indent="0" algn="l" rtl="0">
              <a:spcBef>
                <a:spcPts val="0"/>
              </a:spcBef>
              <a:spcAft>
                <a:spcPts val="0"/>
              </a:spcAft>
              <a:buNone/>
            </a:pPr>
            <a:endParaRPr lang="es-ES_tradnl" sz="1800" dirty="0">
              <a:latin typeface="+mn-lt"/>
            </a:endParaRPr>
          </a:p>
          <a:p>
            <a:pPr marL="0" marR="0" lvl="0" indent="0" algn="l" rtl="0">
              <a:lnSpc>
                <a:spcPct val="100000"/>
              </a:lnSpc>
              <a:spcBef>
                <a:spcPts val="0"/>
              </a:spcBef>
              <a:spcAft>
                <a:spcPts val="0"/>
              </a:spcAft>
              <a:buClr>
                <a:schemeClr val="dk1"/>
              </a:buClr>
              <a:buSzPts val="2400"/>
              <a:buFont typeface="Calibri"/>
              <a:buNone/>
            </a:pPr>
            <a:r>
              <a:rPr lang="es-ES_tradnl" sz="1800" dirty="0">
                <a:latin typeface="+mn-lt"/>
              </a:rPr>
              <a:t>Menores separados de ambos progenitores, o del anterior cuidador principal legal o habitual, pero no necesariamente de otro familiar. Puede tratarse, por lo tanto, de menores acompañados/as por otros familiares adultos</a:t>
            </a:r>
          </a:p>
        </p:txBody>
      </p:sp>
      <p:sp>
        <p:nvSpPr>
          <p:cNvPr id="5" name="Google Shape;258;p19">
            <a:extLst>
              <a:ext uri="{FF2B5EF4-FFF2-40B4-BE49-F238E27FC236}">
                <a16:creationId xmlns:a16="http://schemas.microsoft.com/office/drawing/2014/main" id="{93231917-3017-6FB7-7A22-8B7A98C920B5}"/>
              </a:ext>
            </a:extLst>
          </p:cNvPr>
          <p:cNvSpPr txBox="1"/>
          <p:nvPr/>
        </p:nvSpPr>
        <p:spPr>
          <a:xfrm>
            <a:off x="2644251" y="3654306"/>
            <a:ext cx="4000219"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_tradnl" sz="1800" b="1" i="0" dirty="0">
                <a:latin typeface="+mn-lt"/>
              </a:rPr>
              <a:t>Hogares encabezados por menores (CHH)</a:t>
            </a:r>
          </a:p>
          <a:p>
            <a:pPr marL="0" marR="0" lvl="0" indent="0" algn="l" rtl="0">
              <a:spcBef>
                <a:spcPts val="0"/>
              </a:spcBef>
              <a:spcAft>
                <a:spcPts val="0"/>
              </a:spcAft>
              <a:buNone/>
            </a:pPr>
            <a:endParaRPr lang="es-ES_tradnl" sz="1800" dirty="0">
              <a:latin typeface="+mn-lt"/>
            </a:endParaRPr>
          </a:p>
          <a:p>
            <a:pPr marL="0" marR="0" lvl="0" indent="0" algn="l" rtl="0">
              <a:lnSpc>
                <a:spcPct val="100000"/>
              </a:lnSpc>
              <a:spcBef>
                <a:spcPts val="0"/>
              </a:spcBef>
              <a:spcAft>
                <a:spcPts val="0"/>
              </a:spcAft>
              <a:buClr>
                <a:schemeClr val="dk1"/>
              </a:buClr>
              <a:buSzPts val="2400"/>
              <a:buFont typeface="Calibri"/>
              <a:buNone/>
            </a:pPr>
            <a:r>
              <a:rPr lang="es-ES_tradnl" sz="1800" dirty="0">
                <a:latin typeface="+mn-lt"/>
              </a:rPr>
              <a:t>Hogar en el que uno o varios/as menores (normalmente un hermano o hermana mayor) asumen la responsabilidad principal y cotidiana de llevar la casa y mantener y cuidar a sus miembros</a:t>
            </a:r>
            <a:endParaRPr lang="es-ES_tradnl" sz="1800" dirty="0">
              <a:solidFill>
                <a:schemeClr val="dk1"/>
              </a:solidFill>
              <a:latin typeface="+mn-lt"/>
              <a:ea typeface="Calibri"/>
              <a:cs typeface="Calibri"/>
              <a:sym typeface="Calibri"/>
            </a:endParaRPr>
          </a:p>
        </p:txBody>
      </p:sp>
      <p:sp>
        <p:nvSpPr>
          <p:cNvPr id="6" name="Google Shape;258;p19">
            <a:extLst>
              <a:ext uri="{FF2B5EF4-FFF2-40B4-BE49-F238E27FC236}">
                <a16:creationId xmlns:a16="http://schemas.microsoft.com/office/drawing/2014/main" id="{12B96DB6-0499-6196-70FB-BB112AEF2CDA}"/>
              </a:ext>
            </a:extLst>
          </p:cNvPr>
          <p:cNvSpPr txBox="1"/>
          <p:nvPr/>
        </p:nvSpPr>
        <p:spPr>
          <a:xfrm>
            <a:off x="6644470" y="3654306"/>
            <a:ext cx="5128368"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_tradnl" sz="1800" b="1" i="0" dirty="0">
                <a:latin typeface="+mn-lt"/>
              </a:rPr>
              <a:t>Cuidador principal</a:t>
            </a:r>
          </a:p>
          <a:p>
            <a:pPr marL="0" marR="0" lvl="0" indent="0" algn="l" rtl="0">
              <a:spcBef>
                <a:spcPts val="0"/>
              </a:spcBef>
              <a:spcAft>
                <a:spcPts val="0"/>
              </a:spcAft>
              <a:buNone/>
            </a:pPr>
            <a:endParaRPr lang="es-ES_tradnl" sz="1800" dirty="0">
              <a:latin typeface="+mn-lt"/>
            </a:endParaRPr>
          </a:p>
          <a:p>
            <a:pPr marL="0" marR="0" lvl="0" indent="0" algn="l" rtl="0">
              <a:spcBef>
                <a:spcPts val="0"/>
              </a:spcBef>
              <a:spcAft>
                <a:spcPts val="0"/>
              </a:spcAft>
              <a:buNone/>
            </a:pPr>
            <a:r>
              <a:rPr lang="es-ES_tradnl" sz="1800" noProof="0" dirty="0"/>
              <a:t>Un individuo, comunidad o institución (incluido el Estado) con una clara responsabilidad (por costumbre o por ley) del bienestar del menor. Se refiere con mayor frecuencia a una persona con la que vive el/la menor y que le proporciona cuidados diarios</a:t>
            </a:r>
            <a:endParaRPr lang="es-ES_tradnl" sz="1800" dirty="0">
              <a:latin typeface="+mn-lt"/>
            </a:endParaRPr>
          </a:p>
        </p:txBody>
      </p:sp>
      <p:sp>
        <p:nvSpPr>
          <p:cNvPr id="7" name="Google Shape;258;p19">
            <a:extLst>
              <a:ext uri="{FF2B5EF4-FFF2-40B4-BE49-F238E27FC236}">
                <a16:creationId xmlns:a16="http://schemas.microsoft.com/office/drawing/2014/main" id="{5AA9AEA3-6FF4-AFA0-1D34-E4A4A49F0A77}"/>
              </a:ext>
            </a:extLst>
          </p:cNvPr>
          <p:cNvSpPr txBox="1"/>
          <p:nvPr/>
        </p:nvSpPr>
        <p:spPr>
          <a:xfrm>
            <a:off x="520111" y="3654306"/>
            <a:ext cx="1854789"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_tradnl" sz="1800" b="1" i="0">
                <a:latin typeface="+mn-lt"/>
              </a:rPr>
              <a:t>Huérfanas/os</a:t>
            </a:r>
          </a:p>
          <a:p>
            <a:pPr marL="0" marR="0" lvl="0" indent="0" algn="l" rtl="0">
              <a:spcBef>
                <a:spcPts val="0"/>
              </a:spcBef>
              <a:spcAft>
                <a:spcPts val="0"/>
              </a:spcAft>
              <a:buNone/>
            </a:pPr>
            <a:endParaRPr lang="es-ES_tradnl" sz="1800">
              <a:latin typeface="+mn-lt"/>
            </a:endParaRPr>
          </a:p>
          <a:p>
            <a:pPr marL="0" marR="0" lvl="0" indent="0" algn="l" rtl="0">
              <a:lnSpc>
                <a:spcPct val="100000"/>
              </a:lnSpc>
              <a:spcBef>
                <a:spcPts val="0"/>
              </a:spcBef>
              <a:spcAft>
                <a:spcPts val="0"/>
              </a:spcAft>
              <a:buClr>
                <a:schemeClr val="dk1"/>
              </a:buClr>
              <a:buSzPts val="2400"/>
              <a:buFont typeface="Calibri"/>
              <a:buNone/>
            </a:pPr>
            <a:r>
              <a:rPr lang="es-ES_tradnl" sz="1800">
                <a:latin typeface="+mn-lt"/>
              </a:rPr>
              <a:t>Hijos/as de los que se sabe que ambos progenitores han fallecido</a:t>
            </a:r>
          </a:p>
        </p:txBody>
      </p:sp>
      <p:grpSp>
        <p:nvGrpSpPr>
          <p:cNvPr id="23" name="Group 22">
            <a:extLst>
              <a:ext uri="{FF2B5EF4-FFF2-40B4-BE49-F238E27FC236}">
                <a16:creationId xmlns:a16="http://schemas.microsoft.com/office/drawing/2014/main" id="{1EB0271F-7F0A-B40B-3B65-2A46884BD7CE}"/>
              </a:ext>
            </a:extLst>
          </p:cNvPr>
          <p:cNvGrpSpPr/>
          <p:nvPr/>
        </p:nvGrpSpPr>
        <p:grpSpPr>
          <a:xfrm>
            <a:off x="10228983" y="337468"/>
            <a:ext cx="1587872" cy="1368854"/>
            <a:chOff x="10228983" y="337468"/>
            <a:chExt cx="1587872" cy="1368854"/>
          </a:xfrm>
        </p:grpSpPr>
        <p:sp>
          <p:nvSpPr>
            <p:cNvPr id="24" name="Hexagon 23">
              <a:extLst>
                <a:ext uri="{FF2B5EF4-FFF2-40B4-BE49-F238E27FC236}">
                  <a16:creationId xmlns:a16="http://schemas.microsoft.com/office/drawing/2014/main" id="{6A85EE35-F3F0-7A31-98F8-19A2C05CAEA8}"/>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5" name="Group 24">
              <a:extLst>
                <a:ext uri="{FF2B5EF4-FFF2-40B4-BE49-F238E27FC236}">
                  <a16:creationId xmlns:a16="http://schemas.microsoft.com/office/drawing/2014/main" id="{67DC6A6C-4CDB-B8A8-4A1E-00680186C947}"/>
                </a:ext>
              </a:extLst>
            </p:cNvPr>
            <p:cNvGrpSpPr/>
            <p:nvPr/>
          </p:nvGrpSpPr>
          <p:grpSpPr>
            <a:xfrm>
              <a:off x="10621771" y="762700"/>
              <a:ext cx="562136" cy="634675"/>
              <a:chOff x="760175" y="830142"/>
              <a:chExt cx="867619" cy="979579"/>
            </a:xfrm>
          </p:grpSpPr>
          <p:sp>
            <p:nvSpPr>
              <p:cNvPr id="29" name="Rectangle 28">
                <a:extLst>
                  <a:ext uri="{FF2B5EF4-FFF2-40B4-BE49-F238E27FC236}">
                    <a16:creationId xmlns:a16="http://schemas.microsoft.com/office/drawing/2014/main" id="{1BAFDBB1-38D3-3A09-E9A4-4EF1269813F1}"/>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7</a:t>
                </a:r>
              </a:p>
            </p:txBody>
          </p:sp>
          <p:sp>
            <p:nvSpPr>
              <p:cNvPr id="30" name="Rectangle 29">
                <a:extLst>
                  <a:ext uri="{FF2B5EF4-FFF2-40B4-BE49-F238E27FC236}">
                    <a16:creationId xmlns:a16="http://schemas.microsoft.com/office/drawing/2014/main" id="{577377D1-FDB1-B642-114B-0B225B048A31}"/>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26" name="Group 25">
              <a:extLst>
                <a:ext uri="{FF2B5EF4-FFF2-40B4-BE49-F238E27FC236}">
                  <a16:creationId xmlns:a16="http://schemas.microsoft.com/office/drawing/2014/main" id="{3780CC29-A35D-8A8F-C685-6DE6CD812C00}"/>
                </a:ext>
              </a:extLst>
            </p:cNvPr>
            <p:cNvGrpSpPr/>
            <p:nvPr/>
          </p:nvGrpSpPr>
          <p:grpSpPr>
            <a:xfrm>
              <a:off x="11325415" y="762701"/>
              <a:ext cx="182192" cy="634674"/>
              <a:chOff x="2121762" y="2323619"/>
              <a:chExt cx="200378" cy="825210"/>
            </a:xfrm>
          </p:grpSpPr>
          <p:sp>
            <p:nvSpPr>
              <p:cNvPr id="27" name="Isosceles Triangle 26">
                <a:extLst>
                  <a:ext uri="{FF2B5EF4-FFF2-40B4-BE49-F238E27FC236}">
                    <a16:creationId xmlns:a16="http://schemas.microsoft.com/office/drawing/2014/main" id="{06C5FC11-52F2-A3D3-0B7D-92F30B75EF85}"/>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27">
                <a:extLst>
                  <a:ext uri="{FF2B5EF4-FFF2-40B4-BE49-F238E27FC236}">
                    <a16:creationId xmlns:a16="http://schemas.microsoft.com/office/drawing/2014/main" id="{DD158812-B260-E483-77CB-EAD856A203F8}"/>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23"/>
        <p:cNvGrpSpPr/>
        <p:nvPr/>
      </p:nvGrpSpPr>
      <p:grpSpPr>
        <a:xfrm>
          <a:off x="0" y="0"/>
          <a:ext cx="0" cy="0"/>
          <a:chOff x="0" y="0"/>
          <a:chExt cx="0" cy="0"/>
        </a:xfrm>
      </p:grpSpPr>
      <p:sp>
        <p:nvSpPr>
          <p:cNvPr id="21" name="Title 72">
            <a:extLst>
              <a:ext uri="{FF2B5EF4-FFF2-40B4-BE49-F238E27FC236}">
                <a16:creationId xmlns:a16="http://schemas.microsoft.com/office/drawing/2014/main" id="{B4EF6EFF-882D-586A-0898-B03D7BABA98F}"/>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884497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46" name="Speech Bubble: Rectangle with Corners Rounded 45">
            <a:extLst>
              <a:ext uri="{FF2B5EF4-FFF2-40B4-BE49-F238E27FC236}">
                <a16:creationId xmlns:a16="http://schemas.microsoft.com/office/drawing/2014/main" id="{B40D7150-4006-B111-4BE3-AF5A4CD5BAF3}"/>
              </a:ext>
            </a:extLst>
          </p:cNvPr>
          <p:cNvSpPr/>
          <p:nvPr/>
        </p:nvSpPr>
        <p:spPr>
          <a:xfrm>
            <a:off x="5565669" y="1980804"/>
            <a:ext cx="4940300" cy="3657600"/>
          </a:xfrm>
          <a:prstGeom prst="wedgeRoundRectCallout">
            <a:avLst>
              <a:gd name="adj1" fmla="val -63249"/>
              <a:gd name="adj2" fmla="val -17361"/>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8" name="Google Shape;238;p18"/>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¿No acompañados o separados?</a:t>
            </a:r>
          </a:p>
        </p:txBody>
      </p:sp>
      <p:sp>
        <p:nvSpPr>
          <p:cNvPr id="3" name="Google Shape;114;p9">
            <a:extLst>
              <a:ext uri="{FF2B5EF4-FFF2-40B4-BE49-F238E27FC236}">
                <a16:creationId xmlns:a16="http://schemas.microsoft.com/office/drawing/2014/main" id="{98D5BFEB-7CD7-CF52-7EB0-056E1B53C34E}"/>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s-ES_tradnl" sz="1800" b="1" i="0" u="none" strike="noStrike" cap="none">
                <a:solidFill>
                  <a:schemeClr val="accent2">
                    <a:lumMod val="75000"/>
                  </a:schemeClr>
                </a:solidFill>
                <a:latin typeface="Arial"/>
                <a:ea typeface="Arial"/>
                <a:cs typeface="Arial"/>
                <a:sym typeface="Arial"/>
              </a:rPr>
              <a:t>5 minutos  </a:t>
            </a:r>
            <a:endParaRPr lang="es-ES_tradnl" b="1">
              <a:solidFill>
                <a:schemeClr val="accent2">
                  <a:lumMod val="75000"/>
                </a:schemeClr>
              </a:solidFill>
            </a:endParaRPr>
          </a:p>
        </p:txBody>
      </p:sp>
      <p:sp>
        <p:nvSpPr>
          <p:cNvPr id="4" name="Oval 3">
            <a:extLst>
              <a:ext uri="{FF2B5EF4-FFF2-40B4-BE49-F238E27FC236}">
                <a16:creationId xmlns:a16="http://schemas.microsoft.com/office/drawing/2014/main" id="{756AB3B3-04D8-171C-4026-4BBB650917B5}"/>
              </a:ext>
            </a:extLst>
          </p:cNvPr>
          <p:cNvSpPr/>
          <p:nvPr/>
        </p:nvSpPr>
        <p:spPr>
          <a:xfrm>
            <a:off x="6318453" y="2608482"/>
            <a:ext cx="495300" cy="4953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Oval 4">
            <a:extLst>
              <a:ext uri="{FF2B5EF4-FFF2-40B4-BE49-F238E27FC236}">
                <a16:creationId xmlns:a16="http://schemas.microsoft.com/office/drawing/2014/main" id="{5536C205-7BC4-93D5-0E5B-3CA4CCAC9479}"/>
              </a:ext>
            </a:extLst>
          </p:cNvPr>
          <p:cNvSpPr/>
          <p:nvPr/>
        </p:nvSpPr>
        <p:spPr>
          <a:xfrm>
            <a:off x="6318453" y="3542408"/>
            <a:ext cx="495300" cy="4953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Oval 5">
            <a:extLst>
              <a:ext uri="{FF2B5EF4-FFF2-40B4-BE49-F238E27FC236}">
                <a16:creationId xmlns:a16="http://schemas.microsoft.com/office/drawing/2014/main" id="{CCD2774C-7059-AEF9-C1C7-E52DF5F0C15E}"/>
              </a:ext>
            </a:extLst>
          </p:cNvPr>
          <p:cNvSpPr/>
          <p:nvPr/>
        </p:nvSpPr>
        <p:spPr>
          <a:xfrm>
            <a:off x="6318453" y="4533728"/>
            <a:ext cx="495300" cy="49530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Google Shape;239;p18">
            <a:extLst>
              <a:ext uri="{FF2B5EF4-FFF2-40B4-BE49-F238E27FC236}">
                <a16:creationId xmlns:a16="http://schemas.microsoft.com/office/drawing/2014/main" id="{078E6179-2C53-1E90-FE0A-A3368FC077D9}"/>
              </a:ext>
            </a:extLst>
          </p:cNvPr>
          <p:cNvSpPr txBox="1"/>
          <p:nvPr/>
        </p:nvSpPr>
        <p:spPr>
          <a:xfrm>
            <a:off x="7285992" y="2625320"/>
            <a:ext cx="2708125"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s-ES_tradnl" sz="2400" b="1" i="0" u="none" strike="noStrike" cap="none">
                <a:solidFill>
                  <a:schemeClr val="accent2">
                    <a:lumMod val="75000"/>
                  </a:schemeClr>
                </a:solidFill>
                <a:latin typeface="Arial"/>
                <a:ea typeface="Arial"/>
                <a:cs typeface="Arial"/>
                <a:sym typeface="Arial"/>
              </a:rPr>
              <a:t>No acompañados/as</a:t>
            </a:r>
          </a:p>
        </p:txBody>
      </p:sp>
      <p:sp>
        <p:nvSpPr>
          <p:cNvPr id="8" name="Google Shape;239;p18">
            <a:extLst>
              <a:ext uri="{FF2B5EF4-FFF2-40B4-BE49-F238E27FC236}">
                <a16:creationId xmlns:a16="http://schemas.microsoft.com/office/drawing/2014/main" id="{1F8A9017-559B-A46C-2E2D-0AEB3A541EBC}"/>
              </a:ext>
            </a:extLst>
          </p:cNvPr>
          <p:cNvSpPr txBox="1"/>
          <p:nvPr/>
        </p:nvSpPr>
        <p:spPr>
          <a:xfrm>
            <a:off x="7285993" y="3576084"/>
            <a:ext cx="265196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s-ES_tradnl" sz="2400" b="1" i="0" u="none" strike="noStrike" cap="none">
                <a:solidFill>
                  <a:schemeClr val="accent2">
                    <a:lumMod val="75000"/>
                  </a:schemeClr>
                </a:solidFill>
                <a:latin typeface="Arial"/>
                <a:ea typeface="Arial"/>
                <a:cs typeface="Arial"/>
                <a:sym typeface="Arial"/>
              </a:rPr>
              <a:t>Separados/as</a:t>
            </a:r>
          </a:p>
        </p:txBody>
      </p:sp>
      <p:sp>
        <p:nvSpPr>
          <p:cNvPr id="9" name="Google Shape;239;p18">
            <a:extLst>
              <a:ext uri="{FF2B5EF4-FFF2-40B4-BE49-F238E27FC236}">
                <a16:creationId xmlns:a16="http://schemas.microsoft.com/office/drawing/2014/main" id="{99DD7A27-D0BC-88DF-0A16-55D3AF4C9D63}"/>
              </a:ext>
            </a:extLst>
          </p:cNvPr>
          <p:cNvSpPr txBox="1"/>
          <p:nvPr/>
        </p:nvSpPr>
        <p:spPr>
          <a:xfrm>
            <a:off x="7285993" y="4567404"/>
            <a:ext cx="265196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s-ES_tradnl" sz="2400" b="1" i="0" u="none" strike="noStrike" cap="none">
                <a:solidFill>
                  <a:schemeClr val="accent2">
                    <a:lumMod val="75000"/>
                  </a:schemeClr>
                </a:solidFill>
                <a:latin typeface="Arial"/>
                <a:ea typeface="Arial"/>
                <a:cs typeface="Arial"/>
                <a:sym typeface="Arial"/>
              </a:rPr>
              <a:t>Otros</a:t>
            </a:r>
          </a:p>
        </p:txBody>
      </p:sp>
      <p:grpSp>
        <p:nvGrpSpPr>
          <p:cNvPr id="29" name="Group 28">
            <a:extLst>
              <a:ext uri="{FF2B5EF4-FFF2-40B4-BE49-F238E27FC236}">
                <a16:creationId xmlns:a16="http://schemas.microsoft.com/office/drawing/2014/main" id="{9BCEACC9-DB08-96EB-CE77-D46F7C9A0091}"/>
              </a:ext>
            </a:extLst>
          </p:cNvPr>
          <p:cNvGrpSpPr/>
          <p:nvPr/>
        </p:nvGrpSpPr>
        <p:grpSpPr>
          <a:xfrm>
            <a:off x="1406395" y="2424777"/>
            <a:ext cx="3117292" cy="2576395"/>
            <a:chOff x="7499908" y="4900577"/>
            <a:chExt cx="997752" cy="824627"/>
          </a:xfrm>
        </p:grpSpPr>
        <p:grpSp>
          <p:nvGrpSpPr>
            <p:cNvPr id="30" name="Group 29">
              <a:extLst>
                <a:ext uri="{FF2B5EF4-FFF2-40B4-BE49-F238E27FC236}">
                  <a16:creationId xmlns:a16="http://schemas.microsoft.com/office/drawing/2014/main" id="{3A1B2D57-8178-01E3-98E4-4D401BC10B13}"/>
                </a:ext>
              </a:extLst>
            </p:cNvPr>
            <p:cNvGrpSpPr/>
            <p:nvPr/>
          </p:nvGrpSpPr>
          <p:grpSpPr>
            <a:xfrm>
              <a:off x="7499908" y="4900577"/>
              <a:ext cx="997752" cy="824627"/>
              <a:chOff x="5957706" y="3325646"/>
              <a:chExt cx="2611796" cy="1892062"/>
            </a:xfrm>
            <a:solidFill>
              <a:schemeClr val="accent4"/>
            </a:solidFill>
          </p:grpSpPr>
          <p:sp>
            <p:nvSpPr>
              <p:cNvPr id="34" name="Rectangle: Rounded Corners 33">
                <a:extLst>
                  <a:ext uri="{FF2B5EF4-FFF2-40B4-BE49-F238E27FC236}">
                    <a16:creationId xmlns:a16="http://schemas.microsoft.com/office/drawing/2014/main" id="{04A0CA27-9B15-1528-76A2-7497E15180B8}"/>
                  </a:ext>
                </a:extLst>
              </p:cNvPr>
              <p:cNvSpPr/>
              <p:nvPr/>
            </p:nvSpPr>
            <p:spPr>
              <a:xfrm>
                <a:off x="5957706" y="3547504"/>
                <a:ext cx="2611796" cy="167020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solidFill>
                    <a:schemeClr val="bg1"/>
                  </a:solidFill>
                  <a:latin typeface="Helvetica Neue"/>
                </a:endParaRPr>
              </a:p>
            </p:txBody>
          </p:sp>
          <p:sp>
            <p:nvSpPr>
              <p:cNvPr id="35" name="Rectangle: Top Corners Rounded 34">
                <a:extLst>
                  <a:ext uri="{FF2B5EF4-FFF2-40B4-BE49-F238E27FC236}">
                    <a16:creationId xmlns:a16="http://schemas.microsoft.com/office/drawing/2014/main" id="{7CE3341C-4346-1397-0B2B-752F409F262A}"/>
                  </a:ext>
                </a:extLst>
              </p:cNvPr>
              <p:cNvSpPr/>
              <p:nvPr/>
            </p:nvSpPr>
            <p:spPr>
              <a:xfrm>
                <a:off x="5957706" y="3325646"/>
                <a:ext cx="538650" cy="515820"/>
              </a:xfrm>
              <a:prstGeom prst="round2SameRect">
                <a:avLst/>
              </a:prstGeom>
              <a:solidFill>
                <a:schemeClr val="accent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1">
                  <a:solidFill>
                    <a:schemeClr val="bg1"/>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5B9943E0-24B3-0B4C-8B16-4C0CDE09FE42}"/>
                </a:ext>
              </a:extLst>
            </p:cNvPr>
            <p:cNvGrpSpPr/>
            <p:nvPr/>
          </p:nvGrpSpPr>
          <p:grpSpPr>
            <a:xfrm>
              <a:off x="7871183" y="5154803"/>
              <a:ext cx="316610" cy="462618"/>
              <a:chOff x="8661923" y="4758813"/>
              <a:chExt cx="825538" cy="1206243"/>
            </a:xfrm>
            <a:solidFill>
              <a:schemeClr val="bg1"/>
            </a:solidFill>
          </p:grpSpPr>
          <p:sp>
            <p:nvSpPr>
              <p:cNvPr id="32" name="Circle: Hollow 31">
                <a:extLst>
                  <a:ext uri="{FF2B5EF4-FFF2-40B4-BE49-F238E27FC236}">
                    <a16:creationId xmlns:a16="http://schemas.microsoft.com/office/drawing/2014/main" id="{D70B2537-5728-4118-00D7-02AEBABE9B34}"/>
                  </a:ext>
                </a:extLst>
              </p:cNvPr>
              <p:cNvSpPr/>
              <p:nvPr/>
            </p:nvSpPr>
            <p:spPr>
              <a:xfrm>
                <a:off x="8661923" y="4758813"/>
                <a:ext cx="825538" cy="845574"/>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33" name="Rectangle: Rounded Corners 32">
                <a:extLst>
                  <a:ext uri="{FF2B5EF4-FFF2-40B4-BE49-F238E27FC236}">
                    <a16:creationId xmlns:a16="http://schemas.microsoft.com/office/drawing/2014/main" id="{CFEF80BD-EC08-EA59-809D-D82E920AEB97}"/>
                  </a:ext>
                </a:extLst>
              </p:cNvPr>
              <p:cNvSpPr/>
              <p:nvPr/>
            </p:nvSpPr>
            <p:spPr>
              <a:xfrm rot="1978244">
                <a:off x="8694854" y="5424756"/>
                <a:ext cx="193867" cy="54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grpSp>
        <p:nvGrpSpPr>
          <p:cNvPr id="10" name="Group 9">
            <a:extLst>
              <a:ext uri="{FF2B5EF4-FFF2-40B4-BE49-F238E27FC236}">
                <a16:creationId xmlns:a16="http://schemas.microsoft.com/office/drawing/2014/main" id="{C0F17661-F977-5804-FFA7-E26720A42000}"/>
              </a:ext>
            </a:extLst>
          </p:cNvPr>
          <p:cNvGrpSpPr/>
          <p:nvPr/>
        </p:nvGrpSpPr>
        <p:grpSpPr>
          <a:xfrm>
            <a:off x="10228983" y="337468"/>
            <a:ext cx="1587872" cy="1368854"/>
            <a:chOff x="10228983" y="337468"/>
            <a:chExt cx="1587872" cy="1368854"/>
          </a:xfrm>
        </p:grpSpPr>
        <p:sp>
          <p:nvSpPr>
            <p:cNvPr id="11" name="Hexagon 10">
              <a:extLst>
                <a:ext uri="{FF2B5EF4-FFF2-40B4-BE49-F238E27FC236}">
                  <a16:creationId xmlns:a16="http://schemas.microsoft.com/office/drawing/2014/main" id="{FE0C37EC-DDF5-4745-3CB6-98AE477F9740}"/>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2" name="Group 11">
              <a:extLst>
                <a:ext uri="{FF2B5EF4-FFF2-40B4-BE49-F238E27FC236}">
                  <a16:creationId xmlns:a16="http://schemas.microsoft.com/office/drawing/2014/main" id="{7570AC57-A065-096A-012F-12428C497969}"/>
                </a:ext>
              </a:extLst>
            </p:cNvPr>
            <p:cNvGrpSpPr/>
            <p:nvPr/>
          </p:nvGrpSpPr>
          <p:grpSpPr>
            <a:xfrm>
              <a:off x="10621771" y="762700"/>
              <a:ext cx="562136" cy="634675"/>
              <a:chOff x="760175" y="830142"/>
              <a:chExt cx="867619" cy="979579"/>
            </a:xfrm>
          </p:grpSpPr>
          <p:sp>
            <p:nvSpPr>
              <p:cNvPr id="16" name="Rectangle 15">
                <a:extLst>
                  <a:ext uri="{FF2B5EF4-FFF2-40B4-BE49-F238E27FC236}">
                    <a16:creationId xmlns:a16="http://schemas.microsoft.com/office/drawing/2014/main" id="{06AC049A-C59C-A7BF-D892-D1DBBE98733C}"/>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8</a:t>
                </a:r>
              </a:p>
            </p:txBody>
          </p:sp>
          <p:sp>
            <p:nvSpPr>
              <p:cNvPr id="17" name="Rectangle 16">
                <a:extLst>
                  <a:ext uri="{FF2B5EF4-FFF2-40B4-BE49-F238E27FC236}">
                    <a16:creationId xmlns:a16="http://schemas.microsoft.com/office/drawing/2014/main" id="{9112C2E2-89AC-FD51-C586-1F485341BBEF}"/>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13" name="Group 12">
              <a:extLst>
                <a:ext uri="{FF2B5EF4-FFF2-40B4-BE49-F238E27FC236}">
                  <a16:creationId xmlns:a16="http://schemas.microsoft.com/office/drawing/2014/main" id="{B9B64A6A-6737-C159-BF04-EE71F6D32DA8}"/>
                </a:ext>
              </a:extLst>
            </p:cNvPr>
            <p:cNvGrpSpPr/>
            <p:nvPr/>
          </p:nvGrpSpPr>
          <p:grpSpPr>
            <a:xfrm>
              <a:off x="11325415" y="762701"/>
              <a:ext cx="182192" cy="634674"/>
              <a:chOff x="2121762" y="2323619"/>
              <a:chExt cx="200378" cy="825210"/>
            </a:xfrm>
          </p:grpSpPr>
          <p:sp>
            <p:nvSpPr>
              <p:cNvPr id="14" name="Isosceles Triangle 13">
                <a:extLst>
                  <a:ext uri="{FF2B5EF4-FFF2-40B4-BE49-F238E27FC236}">
                    <a16:creationId xmlns:a16="http://schemas.microsoft.com/office/drawing/2014/main" id="{556E941B-77E1-1AD3-73A2-B73ADD4AD098}"/>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14">
                <a:extLst>
                  <a:ext uri="{FF2B5EF4-FFF2-40B4-BE49-F238E27FC236}">
                    <a16:creationId xmlns:a16="http://schemas.microsoft.com/office/drawing/2014/main" id="{1119A23A-E6FA-E030-0BD4-AA6B6B0E26C9}"/>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grpSp>
        <p:nvGrpSpPr>
          <p:cNvPr id="18" name="Group 17">
            <a:extLst>
              <a:ext uri="{FF2B5EF4-FFF2-40B4-BE49-F238E27FC236}">
                <a16:creationId xmlns:a16="http://schemas.microsoft.com/office/drawing/2014/main" id="{B312558D-7423-6127-D84A-61D32ADC30EB}"/>
              </a:ext>
            </a:extLst>
          </p:cNvPr>
          <p:cNvGrpSpPr/>
          <p:nvPr/>
        </p:nvGrpSpPr>
        <p:grpSpPr>
          <a:xfrm>
            <a:off x="357066" y="1224523"/>
            <a:ext cx="369332" cy="369332"/>
            <a:chOff x="6784825" y="4717805"/>
            <a:chExt cx="1170980" cy="1170980"/>
          </a:xfrm>
        </p:grpSpPr>
        <p:sp>
          <p:nvSpPr>
            <p:cNvPr id="19" name="Oval 18">
              <a:extLst>
                <a:ext uri="{FF2B5EF4-FFF2-40B4-BE49-F238E27FC236}">
                  <a16:creationId xmlns:a16="http://schemas.microsoft.com/office/drawing/2014/main" id="{3ED6FBA5-13D5-4034-F889-5F29C5D04CA9}"/>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Oval 19">
              <a:extLst>
                <a:ext uri="{FF2B5EF4-FFF2-40B4-BE49-F238E27FC236}">
                  <a16:creationId xmlns:a16="http://schemas.microsoft.com/office/drawing/2014/main" id="{A72271CA-1BDA-3970-3EF4-8E3A7F42A88E}"/>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6" name="Rectangle 35">
              <a:extLst>
                <a:ext uri="{FF2B5EF4-FFF2-40B4-BE49-F238E27FC236}">
                  <a16:creationId xmlns:a16="http://schemas.microsoft.com/office/drawing/2014/main" id="{BF174FBA-6F62-642B-EDCD-9EAF301047C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7" name="Rectangle 36">
              <a:extLst>
                <a:ext uri="{FF2B5EF4-FFF2-40B4-BE49-F238E27FC236}">
                  <a16:creationId xmlns:a16="http://schemas.microsoft.com/office/drawing/2014/main" id="{EAF400F1-2842-EF6E-FA6B-F8CC219F5F9A}"/>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latin typeface="Arial"/>
                <a:ea typeface="Arial"/>
                <a:cs typeface="Arial"/>
                <a:sym typeface="Arial"/>
              </a:rPr>
              <a:t>Cierre de la sesión</a:t>
            </a:r>
            <a:endParaRPr lang="es-ES_tradnl"/>
          </a:p>
        </p:txBody>
      </p:sp>
      <p:sp>
        <p:nvSpPr>
          <p:cNvPr id="256" name="Google Shape;256;p19"/>
          <p:cNvSpPr/>
          <p:nvPr/>
        </p:nvSpPr>
        <p:spPr>
          <a:xfrm>
            <a:off x="2425261" y="2093223"/>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257" name="Google Shape;257;p19"/>
          <p:cNvSpPr/>
          <p:nvPr/>
        </p:nvSpPr>
        <p:spPr>
          <a:xfrm>
            <a:off x="8239298" y="2093223"/>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258" name="Google Shape;258;p19"/>
          <p:cNvSpPr txBox="1"/>
          <p:nvPr/>
        </p:nvSpPr>
        <p:spPr>
          <a:xfrm>
            <a:off x="1028111" y="3713218"/>
            <a:ext cx="4801189" cy="981382"/>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a:solidFill>
                  <a:srgbClr val="000000"/>
                </a:solidFill>
                <a:latin typeface="Arial"/>
                <a:ea typeface="Arial"/>
                <a:cs typeface="Arial"/>
                <a:sym typeface="Arial"/>
              </a:rPr>
              <a:t>Los riesgos de protección para las/os menores no acompañados y separados pueden ser mayores</a:t>
            </a:r>
            <a:endParaRPr lang="es-ES_tradnl" sz="1800" b="0" i="0" u="none" strike="sngStrike" cap="none">
              <a:solidFill>
                <a:srgbClr val="FF0000"/>
              </a:solidFill>
              <a:latin typeface="Arial"/>
              <a:ea typeface="Arial"/>
              <a:cs typeface="Arial"/>
              <a:sym typeface="Arial"/>
            </a:endParaRPr>
          </a:p>
        </p:txBody>
      </p:sp>
      <p:sp>
        <p:nvSpPr>
          <p:cNvPr id="259" name="Google Shape;259;p19"/>
          <p:cNvSpPr txBox="1"/>
          <p:nvPr/>
        </p:nvSpPr>
        <p:spPr>
          <a:xfrm>
            <a:off x="6179204" y="3713218"/>
            <a:ext cx="5171748" cy="1277745"/>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a:solidFill>
                  <a:srgbClr val="000000"/>
                </a:solidFill>
                <a:latin typeface="Arial"/>
                <a:ea typeface="Arial"/>
                <a:cs typeface="Arial"/>
                <a:sym typeface="Arial"/>
              </a:rPr>
              <a:t>La separación familiar no debe considerarse como una cuestión "aislada", sino como una característica entre otras, y como parte de un enfoque holístico</a:t>
            </a:r>
            <a:endParaRPr lang="es-ES_tradnl" sz="1800" b="0" i="0" u="none" strike="sngStrike" cap="none">
              <a:solidFill>
                <a:srgbClr val="FF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63"/>
        <p:cNvGrpSpPr/>
        <p:nvPr/>
      </p:nvGrpSpPr>
      <p:grpSpPr>
        <a:xfrm>
          <a:off x="0" y="0"/>
          <a:ext cx="0" cy="0"/>
          <a:chOff x="0" y="0"/>
          <a:chExt cx="0" cy="0"/>
        </a:xfrm>
      </p:grpSpPr>
      <p:sp>
        <p:nvSpPr>
          <p:cNvPr id="264" name="Google Shape;264;p20"/>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Garamond"/>
              <a:buNone/>
            </a:pPr>
            <a:r>
              <a:rPr lang="es-ES_tradnl"/>
              <a:t>Sesión 2</a:t>
            </a:r>
            <a:br>
              <a:rPr lang="es-ES_tradnl"/>
            </a:br>
            <a:r>
              <a:rPr lang="es-ES_tradnl"/>
              <a:t>Causas e impacto de la separación familiar</a:t>
            </a:r>
          </a:p>
        </p:txBody>
      </p:sp>
      <p:sp>
        <p:nvSpPr>
          <p:cNvPr id="265" name="Google Shape;265;p20"/>
          <p:cNvSpPr txBox="1"/>
          <p:nvPr/>
        </p:nvSpPr>
        <p:spPr>
          <a:xfrm>
            <a:off x="6317504" y="90809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s-ES_tradnl" sz="2000" b="1" i="0" u="none" strike="noStrike" cap="none" spc="300">
                <a:solidFill>
                  <a:schemeClr val="accent2">
                    <a:lumMod val="75000"/>
                  </a:schemeClr>
                </a:solidFill>
                <a:latin typeface="Arial"/>
                <a:ea typeface="Arial"/>
                <a:cs typeface="Arial"/>
                <a:sym typeface="Arial"/>
              </a:rPr>
              <a:t>OBJETIVOS DE APRENDIZAJE</a:t>
            </a:r>
            <a:endParaRPr lang="es-ES_tradnl" sz="2000" spc="300">
              <a:solidFill>
                <a:schemeClr val="accent2">
                  <a:lumMod val="75000"/>
                </a:schemeClr>
              </a:solidFill>
            </a:endParaRPr>
          </a:p>
        </p:txBody>
      </p:sp>
      <p:sp>
        <p:nvSpPr>
          <p:cNvPr id="266" name="Google Shape;266;p20"/>
          <p:cNvSpPr txBox="1"/>
          <p:nvPr/>
        </p:nvSpPr>
        <p:spPr>
          <a:xfrm>
            <a:off x="7252679" y="1767084"/>
            <a:ext cx="4142936" cy="4439188"/>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s-ES_tradnl" sz="2400" b="0" i="0" u="none" strike="noStrike" cap="none">
                <a:solidFill>
                  <a:srgbClr val="000000"/>
                </a:solidFill>
                <a:latin typeface="Arial"/>
                <a:ea typeface="Arial"/>
                <a:cs typeface="Arial"/>
                <a:sym typeface="Arial"/>
              </a:rPr>
              <a:t>Analizar las causas de la separación familiar en las crisis humanitarias</a:t>
            </a:r>
            <a:endParaRPr lang="es-ES_tradnl" sz="2400"/>
          </a:p>
          <a:p>
            <a:pPr marL="0" marR="0" lvl="0" indent="0" algn="l" rtl="0">
              <a:lnSpc>
                <a:spcPct val="107000"/>
              </a:lnSpc>
              <a:spcBef>
                <a:spcPts val="0"/>
              </a:spcBef>
              <a:spcAft>
                <a:spcPts val="0"/>
              </a:spcAft>
              <a:buClr>
                <a:schemeClr val="dk1"/>
              </a:buClr>
              <a:buSzPts val="2400"/>
              <a:buFont typeface="Calibri"/>
              <a:buNone/>
            </a:pPr>
            <a:endParaRPr lang="es-ES_tradnl" sz="2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400"/>
              <a:buFont typeface="Arial"/>
              <a:buNone/>
            </a:pPr>
            <a:r>
              <a:rPr lang="es-ES_tradnl" sz="2400" b="0" i="0" u="none" strike="noStrike" cap="none">
                <a:solidFill>
                  <a:srgbClr val="000000"/>
                </a:solidFill>
                <a:latin typeface="Arial"/>
                <a:ea typeface="Arial"/>
                <a:cs typeface="Arial"/>
                <a:sym typeface="Arial"/>
              </a:rPr>
              <a:t>Explicar el impacto de la separación familiar y los riesgos y amenazas potenciales para los UASC</a:t>
            </a:r>
            <a:endParaRPr lang="es-ES_tradnl" sz="2400"/>
          </a:p>
          <a:p>
            <a:pPr marL="0" marR="0" lvl="0" indent="0" algn="l" rtl="0">
              <a:lnSpc>
                <a:spcPct val="107000"/>
              </a:lnSpc>
              <a:spcBef>
                <a:spcPts val="0"/>
              </a:spcBef>
              <a:spcAft>
                <a:spcPts val="0"/>
              </a:spcAft>
              <a:buClr>
                <a:schemeClr val="dk1"/>
              </a:buClr>
              <a:buSzPts val="2400"/>
              <a:buFont typeface="Calibri"/>
              <a:buNone/>
            </a:pPr>
            <a:endParaRPr lang="es-ES_tradnl" sz="2400">
              <a:solidFill>
                <a:srgbClr val="000000"/>
              </a:solidFill>
              <a:latin typeface="Arial"/>
              <a:ea typeface="Arial"/>
              <a:cs typeface="Arial"/>
              <a:sym typeface="Arial"/>
            </a:endParaRPr>
          </a:p>
          <a:p>
            <a:pPr marL="0" marR="0" lvl="0" indent="0" algn="l" rtl="0">
              <a:lnSpc>
                <a:spcPct val="107000"/>
              </a:lnSpc>
              <a:spcBef>
                <a:spcPts val="0"/>
              </a:spcBef>
              <a:spcAft>
                <a:spcPts val="0"/>
              </a:spcAft>
              <a:buNone/>
            </a:pPr>
            <a:r>
              <a:rPr lang="es-ES_tradnl" sz="2400" b="0" i="0" u="none" strike="noStrike" cap="none">
                <a:solidFill>
                  <a:srgbClr val="000000"/>
                </a:solidFill>
                <a:latin typeface="Arial"/>
                <a:ea typeface="Arial"/>
                <a:cs typeface="Arial"/>
                <a:sym typeface="Arial"/>
              </a:rPr>
              <a:t>Describir la importancia de prevenir las separaciones</a:t>
            </a:r>
            <a:endParaRPr lang="es-ES_tradnl" sz="2400"/>
          </a:p>
        </p:txBody>
      </p:sp>
      <p:grpSp>
        <p:nvGrpSpPr>
          <p:cNvPr id="2" name="Google Shape;194;p14">
            <a:extLst>
              <a:ext uri="{FF2B5EF4-FFF2-40B4-BE49-F238E27FC236}">
                <a16:creationId xmlns:a16="http://schemas.microsoft.com/office/drawing/2014/main" id="{5E8528CA-7A10-F142-B8A5-25C05E1E5BF6}"/>
              </a:ext>
            </a:extLst>
          </p:cNvPr>
          <p:cNvGrpSpPr/>
          <p:nvPr/>
        </p:nvGrpSpPr>
        <p:grpSpPr>
          <a:xfrm>
            <a:off x="6482604" y="1865185"/>
            <a:ext cx="560331" cy="592814"/>
            <a:chOff x="243840" y="1676400"/>
            <a:chExt cx="701040" cy="741680"/>
          </a:xfrm>
          <a:solidFill>
            <a:schemeClr val="accent2">
              <a:lumMod val="75000"/>
            </a:schemeClr>
          </a:solidFill>
        </p:grpSpPr>
        <p:sp>
          <p:nvSpPr>
            <p:cNvPr id="3" name="Google Shape;195;p14">
              <a:extLst>
                <a:ext uri="{FF2B5EF4-FFF2-40B4-BE49-F238E27FC236}">
                  <a16:creationId xmlns:a16="http://schemas.microsoft.com/office/drawing/2014/main" id="{8ABADB5E-8116-D588-9D4B-B9A26FF6CCD1}"/>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4" name="Google Shape;196;p14">
              <a:extLst>
                <a:ext uri="{FF2B5EF4-FFF2-40B4-BE49-F238E27FC236}">
                  <a16:creationId xmlns:a16="http://schemas.microsoft.com/office/drawing/2014/main" id="{5B658870-FCB6-02C9-1C54-D27E62AF096B}"/>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grpSp>
        <p:nvGrpSpPr>
          <p:cNvPr id="5" name="Google Shape;194;p14">
            <a:extLst>
              <a:ext uri="{FF2B5EF4-FFF2-40B4-BE49-F238E27FC236}">
                <a16:creationId xmlns:a16="http://schemas.microsoft.com/office/drawing/2014/main" id="{A6FAEE18-9DFA-0918-7092-F4547CED4C6D}"/>
              </a:ext>
            </a:extLst>
          </p:cNvPr>
          <p:cNvGrpSpPr/>
          <p:nvPr/>
        </p:nvGrpSpPr>
        <p:grpSpPr>
          <a:xfrm>
            <a:off x="6482604" y="3437393"/>
            <a:ext cx="560331" cy="592814"/>
            <a:chOff x="243840" y="1676400"/>
            <a:chExt cx="701040" cy="741680"/>
          </a:xfrm>
          <a:solidFill>
            <a:schemeClr val="accent2">
              <a:lumMod val="75000"/>
            </a:schemeClr>
          </a:solidFill>
        </p:grpSpPr>
        <p:sp>
          <p:nvSpPr>
            <p:cNvPr id="6" name="Google Shape;195;p14">
              <a:extLst>
                <a:ext uri="{FF2B5EF4-FFF2-40B4-BE49-F238E27FC236}">
                  <a16:creationId xmlns:a16="http://schemas.microsoft.com/office/drawing/2014/main" id="{F5D9DF4C-510E-0F3B-4C94-AC38E3EA1B58}"/>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7" name="Google Shape;196;p14">
              <a:extLst>
                <a:ext uri="{FF2B5EF4-FFF2-40B4-BE49-F238E27FC236}">
                  <a16:creationId xmlns:a16="http://schemas.microsoft.com/office/drawing/2014/main" id="{EA2A5A0C-DF5C-E181-070D-F801CA4F7D12}"/>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grpSp>
        <p:nvGrpSpPr>
          <p:cNvPr id="8" name="Google Shape;194;p14">
            <a:extLst>
              <a:ext uri="{FF2B5EF4-FFF2-40B4-BE49-F238E27FC236}">
                <a16:creationId xmlns:a16="http://schemas.microsoft.com/office/drawing/2014/main" id="{19701CB8-3DEE-B420-CA34-01EA2A0A203E}"/>
              </a:ext>
            </a:extLst>
          </p:cNvPr>
          <p:cNvGrpSpPr/>
          <p:nvPr/>
        </p:nvGrpSpPr>
        <p:grpSpPr>
          <a:xfrm>
            <a:off x="6482604" y="5026608"/>
            <a:ext cx="560331" cy="592814"/>
            <a:chOff x="243840" y="1676400"/>
            <a:chExt cx="701040" cy="741680"/>
          </a:xfrm>
          <a:solidFill>
            <a:schemeClr val="accent2">
              <a:lumMod val="75000"/>
            </a:schemeClr>
          </a:solidFill>
        </p:grpSpPr>
        <p:sp>
          <p:nvSpPr>
            <p:cNvPr id="9" name="Google Shape;195;p14">
              <a:extLst>
                <a:ext uri="{FF2B5EF4-FFF2-40B4-BE49-F238E27FC236}">
                  <a16:creationId xmlns:a16="http://schemas.microsoft.com/office/drawing/2014/main" id="{2A170228-F684-09C0-7A9D-C4673D79B93A}"/>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10" name="Google Shape;196;p14">
              <a:extLst>
                <a:ext uri="{FF2B5EF4-FFF2-40B4-BE49-F238E27FC236}">
                  <a16:creationId xmlns:a16="http://schemas.microsoft.com/office/drawing/2014/main" id="{715CFFBD-9420-29B5-D8A9-0734F11CA669}"/>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1"/>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Causas de la separación</a:t>
            </a:r>
            <a:endParaRPr dirty="0"/>
          </a:p>
        </p:txBody>
      </p:sp>
      <p:sp>
        <p:nvSpPr>
          <p:cNvPr id="3" name="Freeform: Shape 2">
            <a:extLst>
              <a:ext uri="{FF2B5EF4-FFF2-40B4-BE49-F238E27FC236}">
                <a16:creationId xmlns:a16="http://schemas.microsoft.com/office/drawing/2014/main" id="{FF7A37F4-E195-BD22-D8A6-174871A40F2C}"/>
              </a:ext>
            </a:extLst>
          </p:cNvPr>
          <p:cNvSpPr/>
          <p:nvPr/>
        </p:nvSpPr>
        <p:spPr>
          <a:xfrm>
            <a:off x="6674496" y="2031280"/>
            <a:ext cx="876300" cy="3112220"/>
          </a:xfrm>
          <a:custGeom>
            <a:avLst/>
            <a:gdLst>
              <a:gd name="connsiteX0" fmla="*/ 215900 w 876300"/>
              <a:gd name="connsiteY0" fmla="*/ 0 h 3835400"/>
              <a:gd name="connsiteX1" fmla="*/ 876300 w 876300"/>
              <a:gd name="connsiteY1" fmla="*/ 660400 h 3835400"/>
              <a:gd name="connsiteX2" fmla="*/ 0 w 876300"/>
              <a:gd name="connsiteY2" fmla="*/ 1511300 h 3835400"/>
              <a:gd name="connsiteX3" fmla="*/ 787400 w 876300"/>
              <a:gd name="connsiteY3" fmla="*/ 2260600 h 3835400"/>
              <a:gd name="connsiteX4" fmla="*/ 203200 w 876300"/>
              <a:gd name="connsiteY4" fmla="*/ 3124200 h 3835400"/>
              <a:gd name="connsiteX5" fmla="*/ 596900 w 876300"/>
              <a:gd name="connsiteY5" fmla="*/ 3835400 h 38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300" h="3835400">
                <a:moveTo>
                  <a:pt x="215900" y="0"/>
                </a:moveTo>
                <a:lnTo>
                  <a:pt x="876300" y="660400"/>
                </a:lnTo>
                <a:lnTo>
                  <a:pt x="0" y="1511300"/>
                </a:lnTo>
                <a:lnTo>
                  <a:pt x="787400" y="2260600"/>
                </a:lnTo>
                <a:lnTo>
                  <a:pt x="203200" y="3124200"/>
                </a:lnTo>
                <a:lnTo>
                  <a:pt x="596900" y="3835400"/>
                </a:ln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8" name="Group 7">
            <a:extLst>
              <a:ext uri="{FF2B5EF4-FFF2-40B4-BE49-F238E27FC236}">
                <a16:creationId xmlns:a16="http://schemas.microsoft.com/office/drawing/2014/main" id="{490CD49D-50F4-09D9-0549-360D89936186}"/>
              </a:ext>
            </a:extLst>
          </p:cNvPr>
          <p:cNvGrpSpPr/>
          <p:nvPr/>
        </p:nvGrpSpPr>
        <p:grpSpPr>
          <a:xfrm>
            <a:off x="2278778" y="2944432"/>
            <a:ext cx="2968050" cy="1974397"/>
            <a:chOff x="7043608" y="4796021"/>
            <a:chExt cx="2053299" cy="1365888"/>
          </a:xfrm>
          <a:solidFill>
            <a:schemeClr val="accent2">
              <a:lumMod val="75000"/>
            </a:schemeClr>
          </a:solidFill>
        </p:grpSpPr>
        <p:grpSp>
          <p:nvGrpSpPr>
            <p:cNvPr id="9" name="Group 8">
              <a:extLst>
                <a:ext uri="{FF2B5EF4-FFF2-40B4-BE49-F238E27FC236}">
                  <a16:creationId xmlns:a16="http://schemas.microsoft.com/office/drawing/2014/main" id="{A9BCC9D7-4E1C-CBEE-7D04-997E9F309256}"/>
                </a:ext>
              </a:extLst>
            </p:cNvPr>
            <p:cNvGrpSpPr/>
            <p:nvPr/>
          </p:nvGrpSpPr>
          <p:grpSpPr>
            <a:xfrm>
              <a:off x="7043608" y="5425827"/>
              <a:ext cx="393082" cy="731012"/>
              <a:chOff x="3524508" y="2679091"/>
              <a:chExt cx="327409" cy="608880"/>
            </a:xfrm>
            <a:grpFill/>
          </p:grpSpPr>
          <p:sp>
            <p:nvSpPr>
              <p:cNvPr id="20" name="Round Same Side Corner Rectangle 46">
                <a:extLst>
                  <a:ext uri="{FF2B5EF4-FFF2-40B4-BE49-F238E27FC236}">
                    <a16:creationId xmlns:a16="http://schemas.microsoft.com/office/drawing/2014/main" id="{C8875067-E2C7-818E-0ADA-5F7D897CC9B2}"/>
                  </a:ext>
                </a:extLst>
              </p:cNvPr>
              <p:cNvSpPr/>
              <p:nvPr/>
            </p:nvSpPr>
            <p:spPr>
              <a:xfrm>
                <a:off x="3526909" y="3062732"/>
                <a:ext cx="323729" cy="22523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1E2A5818-1D52-F91E-8D76-F2D9B2AC3F55}"/>
                  </a:ext>
                </a:extLst>
              </p:cNvPr>
              <p:cNvSpPr/>
              <p:nvPr/>
            </p:nvSpPr>
            <p:spPr>
              <a:xfrm>
                <a:off x="3524508" y="2679091"/>
                <a:ext cx="327409" cy="3274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59D65659-32EB-B765-2579-189341BED89C}"/>
                </a:ext>
              </a:extLst>
            </p:cNvPr>
            <p:cNvGrpSpPr/>
            <p:nvPr/>
          </p:nvGrpSpPr>
          <p:grpSpPr>
            <a:xfrm>
              <a:off x="7601037" y="5193108"/>
              <a:ext cx="393082" cy="968801"/>
              <a:chOff x="3524507" y="2679093"/>
              <a:chExt cx="327409" cy="806941"/>
            </a:xfrm>
            <a:grpFill/>
          </p:grpSpPr>
          <p:sp>
            <p:nvSpPr>
              <p:cNvPr id="18" name="Round Same Side Corner Rectangle 46">
                <a:extLst>
                  <a:ext uri="{FF2B5EF4-FFF2-40B4-BE49-F238E27FC236}">
                    <a16:creationId xmlns:a16="http://schemas.microsoft.com/office/drawing/2014/main" id="{A843EC2D-D034-6474-9CE3-03DEB387080F}"/>
                  </a:ext>
                </a:extLst>
              </p:cNvPr>
              <p:cNvSpPr/>
              <p:nvPr/>
            </p:nvSpPr>
            <p:spPr>
              <a:xfrm>
                <a:off x="3526909" y="3062732"/>
                <a:ext cx="323729" cy="423302"/>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0E6D7007-E842-4571-E45C-1412FD6AD57E}"/>
                  </a:ext>
                </a:extLst>
              </p:cNvPr>
              <p:cNvSpPr/>
              <p:nvPr/>
            </p:nvSpPr>
            <p:spPr>
              <a:xfrm>
                <a:off x="3524508" y="2679091"/>
                <a:ext cx="327409" cy="3274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sp>
          <p:nvSpPr>
            <p:cNvPr id="11" name="Round Same Side Corner Rectangle 46">
              <a:extLst>
                <a:ext uri="{FF2B5EF4-FFF2-40B4-BE49-F238E27FC236}">
                  <a16:creationId xmlns:a16="http://schemas.microsoft.com/office/drawing/2014/main" id="{8E26FB6F-AB89-89BD-0E77-05182468614C}"/>
                </a:ext>
              </a:extLst>
            </p:cNvPr>
            <p:cNvSpPr/>
            <p:nvPr/>
          </p:nvSpPr>
          <p:spPr>
            <a:xfrm>
              <a:off x="8149278" y="5435751"/>
              <a:ext cx="393082" cy="7210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F19ACA06-3ACC-3FF1-A11C-78E9F8B9F3E8}"/>
                </a:ext>
              </a:extLst>
            </p:cNvPr>
            <p:cNvSpPr/>
            <p:nvPr/>
          </p:nvSpPr>
          <p:spPr>
            <a:xfrm>
              <a:off x="8146396" y="4975159"/>
              <a:ext cx="393082" cy="3930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E99CC69-E68D-642C-52E4-1627F5418F55}"/>
                </a:ext>
              </a:extLst>
            </p:cNvPr>
            <p:cNvGrpSpPr/>
            <p:nvPr/>
          </p:nvGrpSpPr>
          <p:grpSpPr>
            <a:xfrm>
              <a:off x="8703825" y="4796021"/>
              <a:ext cx="393082" cy="1360818"/>
              <a:chOff x="3524508" y="2679091"/>
              <a:chExt cx="327409" cy="1133463"/>
            </a:xfrm>
            <a:grpFill/>
          </p:grpSpPr>
          <p:sp>
            <p:nvSpPr>
              <p:cNvPr id="16" name="Round Same Side Corner Rectangle 46">
                <a:extLst>
                  <a:ext uri="{FF2B5EF4-FFF2-40B4-BE49-F238E27FC236}">
                    <a16:creationId xmlns:a16="http://schemas.microsoft.com/office/drawing/2014/main" id="{47B68858-C87B-8A7C-F82D-DB7FEF5E92A0}"/>
                  </a:ext>
                </a:extLst>
              </p:cNvPr>
              <p:cNvSpPr/>
              <p:nvPr/>
            </p:nvSpPr>
            <p:spPr>
              <a:xfrm>
                <a:off x="3526909" y="3062730"/>
                <a:ext cx="323729" cy="74982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243A956E-9198-0BF2-AA9A-80E6703B57A6}"/>
                  </a:ext>
                </a:extLst>
              </p:cNvPr>
              <p:cNvSpPr/>
              <p:nvPr/>
            </p:nvSpPr>
            <p:spPr>
              <a:xfrm>
                <a:off x="3524508" y="2679091"/>
                <a:ext cx="327409" cy="3274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sp>
          <p:nvSpPr>
            <p:cNvPr id="14" name="Round Same Side Corner Rectangle 46">
              <a:extLst>
                <a:ext uri="{FF2B5EF4-FFF2-40B4-BE49-F238E27FC236}">
                  <a16:creationId xmlns:a16="http://schemas.microsoft.com/office/drawing/2014/main" id="{E4BC0DDC-E369-276B-D9CA-C27AB77DB7C8}"/>
                </a:ext>
              </a:extLst>
            </p:cNvPr>
            <p:cNvSpPr/>
            <p:nvPr/>
          </p:nvSpPr>
          <p:spPr>
            <a:xfrm>
              <a:off x="8313625" y="5859724"/>
              <a:ext cx="76459" cy="29711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ound Same Side Corner Rectangle 46">
              <a:extLst>
                <a:ext uri="{FF2B5EF4-FFF2-40B4-BE49-F238E27FC236}">
                  <a16:creationId xmlns:a16="http://schemas.microsoft.com/office/drawing/2014/main" id="{DF1E9E13-1401-4D3D-DEA5-4BD048639795}"/>
                </a:ext>
              </a:extLst>
            </p:cNvPr>
            <p:cNvSpPr/>
            <p:nvPr/>
          </p:nvSpPr>
          <p:spPr>
            <a:xfrm>
              <a:off x="7198811" y="6070622"/>
              <a:ext cx="75600" cy="86217"/>
            </a:xfrm>
            <a:prstGeom prst="round2SameRect">
              <a:avLst>
                <a:gd name="adj1" fmla="val 46112"/>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4" name="Group 23">
            <a:extLst>
              <a:ext uri="{FF2B5EF4-FFF2-40B4-BE49-F238E27FC236}">
                <a16:creationId xmlns:a16="http://schemas.microsoft.com/office/drawing/2014/main" id="{EAEC6047-DEA5-CBDF-CFFE-EBB65FCCF89A}"/>
              </a:ext>
            </a:extLst>
          </p:cNvPr>
          <p:cNvGrpSpPr/>
          <p:nvPr/>
        </p:nvGrpSpPr>
        <p:grpSpPr>
          <a:xfrm>
            <a:off x="9076564" y="3511088"/>
            <a:ext cx="568201" cy="1400410"/>
            <a:chOff x="2525745" y="3366021"/>
            <a:chExt cx="568201" cy="1400410"/>
          </a:xfrm>
          <a:solidFill>
            <a:schemeClr val="accent2">
              <a:lumMod val="75000"/>
            </a:schemeClr>
          </a:solidFill>
        </p:grpSpPr>
        <p:sp>
          <p:nvSpPr>
            <p:cNvPr id="22" name="Round Same Side Corner Rectangle 46">
              <a:extLst>
                <a:ext uri="{FF2B5EF4-FFF2-40B4-BE49-F238E27FC236}">
                  <a16:creationId xmlns:a16="http://schemas.microsoft.com/office/drawing/2014/main" id="{A013A874-0856-BBCB-7CE0-105C27236B51}"/>
                </a:ext>
              </a:extLst>
            </p:cNvPr>
            <p:cNvSpPr/>
            <p:nvPr/>
          </p:nvSpPr>
          <p:spPr>
            <a:xfrm>
              <a:off x="2529912" y="4031811"/>
              <a:ext cx="561815" cy="73462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a:extLst>
                <a:ext uri="{FF2B5EF4-FFF2-40B4-BE49-F238E27FC236}">
                  <a16:creationId xmlns:a16="http://schemas.microsoft.com/office/drawing/2014/main" id="{B335FE91-EE6A-6A08-D614-34F5271F8D65}"/>
                </a:ext>
              </a:extLst>
            </p:cNvPr>
            <p:cNvSpPr/>
            <p:nvPr/>
          </p:nvSpPr>
          <p:spPr>
            <a:xfrm>
              <a:off x="2525745" y="3366021"/>
              <a:ext cx="568201" cy="5682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632AD246-CAED-3A8A-5311-DD1A14E19F94}"/>
              </a:ext>
            </a:extLst>
          </p:cNvPr>
          <p:cNvGrpSpPr/>
          <p:nvPr/>
        </p:nvGrpSpPr>
        <p:grpSpPr>
          <a:xfrm>
            <a:off x="10228983" y="337468"/>
            <a:ext cx="1587872" cy="1368854"/>
            <a:chOff x="10228983" y="337468"/>
            <a:chExt cx="1587872" cy="1368854"/>
          </a:xfrm>
        </p:grpSpPr>
        <p:sp>
          <p:nvSpPr>
            <p:cNvPr id="4" name="Hexagon 3">
              <a:extLst>
                <a:ext uri="{FF2B5EF4-FFF2-40B4-BE49-F238E27FC236}">
                  <a16:creationId xmlns:a16="http://schemas.microsoft.com/office/drawing/2014/main" id="{4667DE9F-5EAF-C70B-81B1-4FE1EB06E1D7}"/>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5" name="Group 4">
              <a:extLst>
                <a:ext uri="{FF2B5EF4-FFF2-40B4-BE49-F238E27FC236}">
                  <a16:creationId xmlns:a16="http://schemas.microsoft.com/office/drawing/2014/main" id="{51E8D467-AD44-BFBD-8D82-EF3DA75DB42B}"/>
                </a:ext>
              </a:extLst>
            </p:cNvPr>
            <p:cNvGrpSpPr/>
            <p:nvPr/>
          </p:nvGrpSpPr>
          <p:grpSpPr>
            <a:xfrm>
              <a:off x="10621771" y="762700"/>
              <a:ext cx="562136" cy="634675"/>
              <a:chOff x="760175" y="830142"/>
              <a:chExt cx="867619" cy="979579"/>
            </a:xfrm>
          </p:grpSpPr>
          <p:sp>
            <p:nvSpPr>
              <p:cNvPr id="26" name="Rectangle 25">
                <a:extLst>
                  <a:ext uri="{FF2B5EF4-FFF2-40B4-BE49-F238E27FC236}">
                    <a16:creationId xmlns:a16="http://schemas.microsoft.com/office/drawing/2014/main" id="{AAB96EA9-5048-D076-8EF6-16A59B0A4BF2}"/>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x</a:t>
                </a:r>
              </a:p>
            </p:txBody>
          </p:sp>
          <p:sp>
            <p:nvSpPr>
              <p:cNvPr id="27" name="Rectangle 26">
                <a:extLst>
                  <a:ext uri="{FF2B5EF4-FFF2-40B4-BE49-F238E27FC236}">
                    <a16:creationId xmlns:a16="http://schemas.microsoft.com/office/drawing/2014/main" id="{655F54A0-AE00-BF03-0412-05FB9F30F253}"/>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 name="Group 5">
              <a:extLst>
                <a:ext uri="{FF2B5EF4-FFF2-40B4-BE49-F238E27FC236}">
                  <a16:creationId xmlns:a16="http://schemas.microsoft.com/office/drawing/2014/main" id="{66365DF7-B7F9-DDDB-8E33-3955439AB27D}"/>
                </a:ext>
              </a:extLst>
            </p:cNvPr>
            <p:cNvGrpSpPr/>
            <p:nvPr/>
          </p:nvGrpSpPr>
          <p:grpSpPr>
            <a:xfrm>
              <a:off x="11325415" y="762701"/>
              <a:ext cx="182192" cy="634674"/>
              <a:chOff x="2121762" y="2323619"/>
              <a:chExt cx="200378" cy="825210"/>
            </a:xfrm>
          </p:grpSpPr>
          <p:sp>
            <p:nvSpPr>
              <p:cNvPr id="7" name="Isosceles Triangle 6">
                <a:extLst>
                  <a:ext uri="{FF2B5EF4-FFF2-40B4-BE49-F238E27FC236}">
                    <a16:creationId xmlns:a16="http://schemas.microsoft.com/office/drawing/2014/main" id="{A92C6CB6-19C4-0E64-DD61-09F22113FDAE}"/>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Rectangle 24">
                <a:extLst>
                  <a:ext uri="{FF2B5EF4-FFF2-40B4-BE49-F238E27FC236}">
                    <a16:creationId xmlns:a16="http://schemas.microsoft.com/office/drawing/2014/main" id="{D2A91022-B378-F0B7-A934-0464B4DD4EBA}"/>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10" name="Rectangle 9">
            <a:extLst>
              <a:ext uri="{FF2B5EF4-FFF2-40B4-BE49-F238E27FC236}">
                <a16:creationId xmlns:a16="http://schemas.microsoft.com/office/drawing/2014/main" id="{F6D14CB1-1EF6-EC74-4DDE-DF11A99E1F94}"/>
              </a:ext>
            </a:extLst>
          </p:cNvPr>
          <p:cNvSpPr/>
          <p:nvPr/>
        </p:nvSpPr>
        <p:spPr>
          <a:xfrm>
            <a:off x="717954" y="1445669"/>
            <a:ext cx="2616201" cy="3326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10">
            <a:extLst>
              <a:ext uri="{FF2B5EF4-FFF2-40B4-BE49-F238E27FC236}">
                <a16:creationId xmlns:a16="http://schemas.microsoft.com/office/drawing/2014/main" id="{680732A1-D128-EEF9-21DA-1C55081E8C55}"/>
              </a:ext>
            </a:extLst>
          </p:cNvPr>
          <p:cNvSpPr/>
          <p:nvPr/>
        </p:nvSpPr>
        <p:spPr>
          <a:xfrm>
            <a:off x="6705599" y="2317153"/>
            <a:ext cx="4325567" cy="30521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itle 5">
            <a:extLst>
              <a:ext uri="{FF2B5EF4-FFF2-40B4-BE49-F238E27FC236}">
                <a16:creationId xmlns:a16="http://schemas.microsoft.com/office/drawing/2014/main" id="{BF914577-259F-E266-87F6-962FD75B21D9}"/>
              </a:ext>
            </a:extLst>
          </p:cNvPr>
          <p:cNvSpPr>
            <a:spLocks noGrp="1"/>
          </p:cNvSpPr>
          <p:nvPr>
            <p:ph type="title"/>
          </p:nvPr>
        </p:nvSpPr>
        <p:spPr/>
        <p:txBody>
          <a:bodyPr/>
          <a:lstStyle/>
          <a:p>
            <a:r>
              <a:rPr lang="es-ES_tradnl"/>
              <a:t>Causas de la separación</a:t>
            </a:r>
          </a:p>
        </p:txBody>
      </p:sp>
      <p:sp>
        <p:nvSpPr>
          <p:cNvPr id="8" name="Google Shape;258;p19">
            <a:extLst>
              <a:ext uri="{FF2B5EF4-FFF2-40B4-BE49-F238E27FC236}">
                <a16:creationId xmlns:a16="http://schemas.microsoft.com/office/drawing/2014/main" id="{27A3ECA8-248D-9C84-A790-24E1DFF94D1F}"/>
              </a:ext>
            </a:extLst>
          </p:cNvPr>
          <p:cNvSpPr txBox="1"/>
          <p:nvPr/>
        </p:nvSpPr>
        <p:spPr>
          <a:xfrm>
            <a:off x="640134" y="1397374"/>
            <a:ext cx="5397501" cy="4571467"/>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700" b="1" i="0" u="none" strike="noStrike" cap="none" dirty="0">
                <a:solidFill>
                  <a:srgbClr val="000000"/>
                </a:solidFill>
                <a:latin typeface="Arial"/>
                <a:ea typeface="Arial"/>
                <a:cs typeface="Arial"/>
                <a:sym typeface="Arial"/>
              </a:rPr>
              <a:t>CAUSAS PREEXISTENTES DE SEPARACIÓN FAMILIAR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endParaRPr lang="es-ES_tradnl" sz="1700" b="0" i="0" u="none" strike="noStrike" cap="none" dirty="0">
              <a:solidFill>
                <a:srgbClr val="000000"/>
              </a:solidFill>
              <a:latin typeface="Arial"/>
              <a:ea typeface="Arial"/>
              <a:cs typeface="Arial"/>
              <a:sym typeface="Arial"/>
            </a:endParaRP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Factores socioeconómicos y/o menores enviadas/os a trabajar</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Matrimonio infantil (</a:t>
            </a:r>
            <a:r>
              <a:rPr lang="es-ES_tradnl" sz="1700" dirty="0"/>
              <a:t>menor</a:t>
            </a:r>
            <a:r>
              <a:rPr lang="es-ES_tradnl" sz="1700" b="0" i="0" u="none" strike="noStrike" cap="none" dirty="0">
                <a:solidFill>
                  <a:srgbClr val="000000"/>
                </a:solidFill>
                <a:latin typeface="Arial"/>
                <a:ea typeface="Arial"/>
                <a:cs typeface="Arial"/>
                <a:sym typeface="Arial"/>
              </a:rPr>
              <a:t> separada</a:t>
            </a:r>
            <a:r>
              <a:rPr lang="es-ES_tradnl" sz="1700" dirty="0"/>
              <a:t>/o</a:t>
            </a:r>
            <a:r>
              <a:rPr lang="es-ES_tradnl" sz="1700" b="0" i="0" u="none" strike="noStrike" cap="none" dirty="0">
                <a:solidFill>
                  <a:srgbClr val="000000"/>
                </a:solidFill>
                <a:latin typeface="Arial"/>
                <a:ea typeface="Arial"/>
                <a:cs typeface="Arial"/>
                <a:sym typeface="Arial"/>
              </a:rPr>
              <a:t> de la familia para casarse)</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Menores que se desplazan a otros lugares para acceder a </a:t>
            </a:r>
            <a:r>
              <a:rPr lang="es-ES_tradnl" sz="1700" dirty="0"/>
              <a:t>la </a:t>
            </a:r>
            <a:r>
              <a:rPr lang="es-ES_tradnl" sz="1700" b="0" i="0" u="none" strike="noStrike" cap="none" dirty="0">
                <a:solidFill>
                  <a:srgbClr val="000000"/>
                </a:solidFill>
                <a:latin typeface="Arial"/>
                <a:ea typeface="Arial"/>
                <a:cs typeface="Arial"/>
                <a:sym typeface="Arial"/>
              </a:rPr>
              <a:t>educación</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dirty="0"/>
              <a:t>Menores</a:t>
            </a:r>
            <a:r>
              <a:rPr lang="es-ES_tradnl" sz="1700" b="0" i="0" u="none" strike="noStrike" cap="none" dirty="0">
                <a:solidFill>
                  <a:srgbClr val="000000"/>
                </a:solidFill>
                <a:latin typeface="Arial"/>
                <a:ea typeface="Arial"/>
                <a:cs typeface="Arial"/>
                <a:sym typeface="Arial"/>
              </a:rPr>
              <a:t> que viven en la calle</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Maltrato intrafamiliar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Muerte y/o enfermedad (terminal) del menor o de sus padres y/o cuidadores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Disputas y/o dificultades en el seno de la familia, que hacen que los cuidadores no puedan o no quieran ocuparse de las/os menores</a:t>
            </a:r>
          </a:p>
        </p:txBody>
      </p:sp>
      <p:sp>
        <p:nvSpPr>
          <p:cNvPr id="9" name="Google Shape;258;p19">
            <a:extLst>
              <a:ext uri="{FF2B5EF4-FFF2-40B4-BE49-F238E27FC236}">
                <a16:creationId xmlns:a16="http://schemas.microsoft.com/office/drawing/2014/main" id="{DBF57FA9-D9AE-A720-3B05-63AFFE8117C0}"/>
              </a:ext>
            </a:extLst>
          </p:cNvPr>
          <p:cNvSpPr txBox="1"/>
          <p:nvPr/>
        </p:nvSpPr>
        <p:spPr>
          <a:xfrm>
            <a:off x="6673445" y="2009873"/>
            <a:ext cx="4800601" cy="4011571"/>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700" b="1" i="0" u="none" strike="noStrike" cap="none" dirty="0">
                <a:solidFill>
                  <a:srgbClr val="000000"/>
                </a:solidFill>
                <a:latin typeface="Arial"/>
                <a:ea typeface="Arial"/>
                <a:cs typeface="Arial"/>
                <a:sym typeface="Arial"/>
              </a:rPr>
              <a:t>CAUSAS DE LA SEPARACIÓN FAMILIAR DERIVADAS DE LA CRISIS/EMERGENCIA</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endParaRPr lang="es-ES_tradnl" sz="1700" b="0" i="0" u="none" strike="noStrike" cap="none" dirty="0">
              <a:solidFill>
                <a:srgbClr val="000000"/>
              </a:solidFill>
              <a:latin typeface="Arial"/>
              <a:ea typeface="Arial"/>
              <a:cs typeface="Arial"/>
              <a:sym typeface="Arial"/>
            </a:endParaRP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Menores enviados/as  a otro lugar por motivos de seguridad</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Separación accidental durante los movimientos de población</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Muerte o lesiones de cuidadores por violencia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Detención del menor o </a:t>
            </a:r>
            <a:r>
              <a:rPr lang="es-ES_tradnl" sz="1700" dirty="0"/>
              <a:t>de sus </a:t>
            </a:r>
            <a:r>
              <a:rPr lang="es-ES_tradnl" sz="1700" b="0" i="0" u="none" strike="noStrike" cap="none" dirty="0">
                <a:solidFill>
                  <a:srgbClr val="000000"/>
                </a:solidFill>
                <a:latin typeface="Arial"/>
                <a:ea typeface="Arial"/>
                <a:cs typeface="Arial"/>
                <a:sym typeface="Arial"/>
              </a:rPr>
              <a:t>cuidadores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Evacuaciones médicas del menor o de sus cuidadores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Abandono por parte de los cuidadores </a:t>
            </a:r>
          </a:p>
          <a:p>
            <a:pPr marL="285750" marR="0" lvl="0" indent="-285750" rtl="0">
              <a:lnSpc>
                <a:spcPct val="107000"/>
              </a:lnSpc>
              <a:spcBef>
                <a:spcPts val="0"/>
              </a:spcBef>
              <a:spcAft>
                <a:spcPts val="0"/>
              </a:spcAft>
              <a:buClr>
                <a:srgbClr val="000000"/>
              </a:buClr>
              <a:buSzPts val="2400"/>
              <a:buFont typeface="Arial" panose="020B0604020202020204" pitchFamily="34" charset="0"/>
              <a:buChar char="•"/>
            </a:pPr>
            <a:r>
              <a:rPr lang="es-ES_tradnl" sz="1700" b="0" i="0" u="none" strike="noStrike" cap="none" dirty="0">
                <a:solidFill>
                  <a:srgbClr val="000000"/>
                </a:solidFill>
                <a:latin typeface="Arial"/>
                <a:ea typeface="Arial"/>
                <a:cs typeface="Arial"/>
                <a:sym typeface="Arial"/>
              </a:rPr>
              <a:t>Menores reclutados/as por actores armados</a:t>
            </a:r>
          </a:p>
        </p:txBody>
      </p:sp>
      <p:grpSp>
        <p:nvGrpSpPr>
          <p:cNvPr id="2" name="Group 1">
            <a:extLst>
              <a:ext uri="{FF2B5EF4-FFF2-40B4-BE49-F238E27FC236}">
                <a16:creationId xmlns:a16="http://schemas.microsoft.com/office/drawing/2014/main" id="{482A0C48-1102-5C0E-B77B-5BFDA1A1D6B7}"/>
              </a:ext>
            </a:extLst>
          </p:cNvPr>
          <p:cNvGrpSpPr/>
          <p:nvPr/>
        </p:nvGrpSpPr>
        <p:grpSpPr>
          <a:xfrm>
            <a:off x="10228983" y="337468"/>
            <a:ext cx="1587872" cy="1368854"/>
            <a:chOff x="10228983" y="337468"/>
            <a:chExt cx="1587872" cy="1368854"/>
          </a:xfrm>
        </p:grpSpPr>
        <p:sp>
          <p:nvSpPr>
            <p:cNvPr id="3" name="Hexagon 2">
              <a:extLst>
                <a:ext uri="{FF2B5EF4-FFF2-40B4-BE49-F238E27FC236}">
                  <a16:creationId xmlns:a16="http://schemas.microsoft.com/office/drawing/2014/main" id="{AF3ACC74-AE9D-26ED-3515-7E8C317D8549}"/>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4" name="Group 3">
              <a:extLst>
                <a:ext uri="{FF2B5EF4-FFF2-40B4-BE49-F238E27FC236}">
                  <a16:creationId xmlns:a16="http://schemas.microsoft.com/office/drawing/2014/main" id="{DECE2721-C2AE-0B9B-D0AD-959C1006FE86}"/>
                </a:ext>
              </a:extLst>
            </p:cNvPr>
            <p:cNvGrpSpPr/>
            <p:nvPr/>
          </p:nvGrpSpPr>
          <p:grpSpPr>
            <a:xfrm>
              <a:off x="10621771" y="762700"/>
              <a:ext cx="562136" cy="634675"/>
              <a:chOff x="760175" y="830142"/>
              <a:chExt cx="867619" cy="979579"/>
            </a:xfrm>
          </p:grpSpPr>
          <p:sp>
            <p:nvSpPr>
              <p:cNvPr id="13" name="Rectangle 12">
                <a:extLst>
                  <a:ext uri="{FF2B5EF4-FFF2-40B4-BE49-F238E27FC236}">
                    <a16:creationId xmlns:a16="http://schemas.microsoft.com/office/drawing/2014/main" id="{3EB5A626-55C3-85CB-F0BF-DD169A26DF75}"/>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10</a:t>
                </a:r>
              </a:p>
            </p:txBody>
          </p:sp>
          <p:sp>
            <p:nvSpPr>
              <p:cNvPr id="14" name="Rectangle 13">
                <a:extLst>
                  <a:ext uri="{FF2B5EF4-FFF2-40B4-BE49-F238E27FC236}">
                    <a16:creationId xmlns:a16="http://schemas.microsoft.com/office/drawing/2014/main" id="{8B5D585E-A724-2A35-8DF3-EB79C4BFEC6C}"/>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5" name="Group 4">
              <a:extLst>
                <a:ext uri="{FF2B5EF4-FFF2-40B4-BE49-F238E27FC236}">
                  <a16:creationId xmlns:a16="http://schemas.microsoft.com/office/drawing/2014/main" id="{1A4D1B12-E50D-AD0C-3F15-9A09918A49B5}"/>
                </a:ext>
              </a:extLst>
            </p:cNvPr>
            <p:cNvGrpSpPr/>
            <p:nvPr/>
          </p:nvGrpSpPr>
          <p:grpSpPr>
            <a:xfrm>
              <a:off x="11325415" y="762701"/>
              <a:ext cx="182192" cy="634674"/>
              <a:chOff x="2121762" y="2323619"/>
              <a:chExt cx="200378" cy="825210"/>
            </a:xfrm>
          </p:grpSpPr>
          <p:sp>
            <p:nvSpPr>
              <p:cNvPr id="7" name="Isosceles Triangle 6">
                <a:extLst>
                  <a:ext uri="{FF2B5EF4-FFF2-40B4-BE49-F238E27FC236}">
                    <a16:creationId xmlns:a16="http://schemas.microsoft.com/office/drawing/2014/main" id="{D9BEB0AB-469C-14CA-AC03-A6BDBF53F4CB}"/>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10339610-BAA7-BB28-D4BA-0F3D3EFC28A0}"/>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23"/>
        <p:cNvGrpSpPr/>
        <p:nvPr/>
      </p:nvGrpSpPr>
      <p:grpSpPr>
        <a:xfrm>
          <a:off x="0" y="0"/>
          <a:ext cx="0" cy="0"/>
          <a:chOff x="0" y="0"/>
          <a:chExt cx="0" cy="0"/>
        </a:xfrm>
      </p:grpSpPr>
      <p:sp>
        <p:nvSpPr>
          <p:cNvPr id="21" name="Title 72">
            <a:extLst>
              <a:ext uri="{FF2B5EF4-FFF2-40B4-BE49-F238E27FC236}">
                <a16:creationId xmlns:a16="http://schemas.microsoft.com/office/drawing/2014/main" id="{B4EF6EFF-882D-586A-0898-B03D7BABA98F}"/>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2785689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Guía del facilitador</a:t>
            </a:r>
            <a:endParaRPr lang="es-ES_tradnl" sz="5400" b="1" dirty="0">
              <a:solidFill>
                <a:schemeClr val="bg1">
                  <a:lumMod val="75000"/>
                </a:schemeClr>
              </a:solidFill>
            </a:endParaRPr>
          </a:p>
        </p:txBody>
      </p:sp>
    </p:spTree>
    <p:extLst>
      <p:ext uri="{BB962C8B-B14F-4D97-AF65-F5344CB8AC3E}">
        <p14:creationId xmlns:p14="http://schemas.microsoft.com/office/powerpoint/2010/main" val="1035743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19" name="TextBox 18">
            <a:extLst>
              <a:ext uri="{FF2B5EF4-FFF2-40B4-BE49-F238E27FC236}">
                <a16:creationId xmlns:a16="http://schemas.microsoft.com/office/drawing/2014/main" id="{5BF0E3D7-3019-EDC5-BFE9-BB60ADC413E9}"/>
              </a:ext>
            </a:extLst>
          </p:cNvPr>
          <p:cNvSpPr txBox="1"/>
          <p:nvPr/>
        </p:nvSpPr>
        <p:spPr>
          <a:xfrm>
            <a:off x="-577587" y="305068"/>
            <a:ext cx="3561174" cy="12403395"/>
          </a:xfrm>
          <a:prstGeom prst="rect">
            <a:avLst/>
          </a:prstGeom>
          <a:noFill/>
        </p:spPr>
        <p:txBody>
          <a:bodyPr wrap="square">
            <a:spAutoFit/>
          </a:bodyPr>
          <a:lstStyle/>
          <a:p>
            <a:pPr algn="ctr"/>
            <a:r>
              <a:rPr lang="es-ES_tradnl" sz="40000" b="1">
                <a:solidFill>
                  <a:schemeClr val="accent2">
                    <a:lumMod val="75000"/>
                  </a:schemeClr>
                </a:solidFill>
                <a:latin typeface="Britannic Bold" panose="020B0903060703020204" pitchFamily="34" charset="0"/>
              </a:rPr>
              <a:t>¡!</a:t>
            </a:r>
            <a:endParaRPr lang="es-ES_tradnl" sz="40000">
              <a:solidFill>
                <a:schemeClr val="accent2">
                  <a:lumMod val="75000"/>
                </a:schemeClr>
              </a:solidFill>
            </a:endParaRPr>
          </a:p>
        </p:txBody>
      </p:sp>
      <p:sp>
        <p:nvSpPr>
          <p:cNvPr id="390" name="Google Shape;390;p26"/>
          <p:cNvSpPr txBox="1">
            <a:spLocks noGrp="1"/>
          </p:cNvSpPr>
          <p:nvPr>
            <p:ph type="title"/>
          </p:nvPr>
        </p:nvSpPr>
        <p:spPr>
          <a:xfrm>
            <a:off x="-35338" y="119728"/>
            <a:ext cx="10515600" cy="86896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4"/>
              </a:buClr>
              <a:buSzPts val="3200"/>
              <a:buFont typeface="Arial"/>
              <a:buNone/>
            </a:pPr>
            <a:r>
              <a:rPr lang="es-ES_tradnl"/>
              <a:t> </a:t>
            </a:r>
            <a:br>
              <a:rPr lang="es-ES_tradnl"/>
            </a:br>
            <a:r>
              <a:rPr lang="es-ES_tradnl"/>
              <a:t>Posibles repercusiones y riesgos de la separación</a:t>
            </a:r>
            <a:br>
              <a:rPr lang="es-ES_tradnl"/>
            </a:br>
            <a:endParaRPr lang="es-ES_tradnl"/>
          </a:p>
        </p:txBody>
      </p:sp>
      <p:sp>
        <p:nvSpPr>
          <p:cNvPr id="392" name="Google Shape;392;p26"/>
          <p:cNvSpPr txBox="1"/>
          <p:nvPr/>
        </p:nvSpPr>
        <p:spPr>
          <a:xfrm>
            <a:off x="9000862" y="3490675"/>
            <a:ext cx="2580340"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endParaRPr lang="es-ES_tradnl" sz="1800" i="0" u="none" strike="noStrike" cap="none">
              <a:solidFill>
                <a:schemeClr val="tx1"/>
              </a:solidFill>
              <a:latin typeface="Arial"/>
              <a:ea typeface="Arial"/>
              <a:cs typeface="Arial"/>
              <a:sym typeface="Arial"/>
            </a:endParaRPr>
          </a:p>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Abuso físico, emocional y sexual, violencia y explotación</a:t>
            </a:r>
            <a:endParaRPr lang="es-ES_tradnl" sz="1100">
              <a:solidFill>
                <a:schemeClr val="tx1"/>
              </a:solidFill>
            </a:endParaRPr>
          </a:p>
        </p:txBody>
      </p:sp>
      <p:sp>
        <p:nvSpPr>
          <p:cNvPr id="393" name="Google Shape;393;p26"/>
          <p:cNvSpPr txBox="1"/>
          <p:nvPr/>
        </p:nvSpPr>
        <p:spPr>
          <a:xfrm>
            <a:off x="9000862" y="5091608"/>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Pérdida de identidad</a:t>
            </a:r>
            <a:endParaRPr lang="es-ES_tradnl" sz="1100">
              <a:solidFill>
                <a:schemeClr val="tx1"/>
              </a:solidFill>
            </a:endParaRPr>
          </a:p>
        </p:txBody>
      </p:sp>
      <p:sp>
        <p:nvSpPr>
          <p:cNvPr id="394" name="Google Shape;394;p26"/>
          <p:cNvSpPr txBox="1"/>
          <p:nvPr/>
        </p:nvSpPr>
        <p:spPr>
          <a:xfrm>
            <a:off x="3017427" y="5090828"/>
            <a:ext cx="2580340"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endParaRPr lang="es-ES_tradnl" sz="1800" dirty="0">
              <a:solidFill>
                <a:schemeClr val="tx1"/>
              </a:solidFill>
            </a:endParaRPr>
          </a:p>
          <a:p>
            <a:pPr marL="0" marR="0" lvl="0" indent="0" rtl="0">
              <a:lnSpc>
                <a:spcPct val="100000"/>
              </a:lnSpc>
              <a:spcBef>
                <a:spcPts val="0"/>
              </a:spcBef>
              <a:spcAft>
                <a:spcPts val="0"/>
              </a:spcAft>
              <a:buClr>
                <a:srgbClr val="000000"/>
              </a:buClr>
              <a:buSzPts val="2400"/>
              <a:buFont typeface="Arial"/>
              <a:buNone/>
            </a:pPr>
            <a:r>
              <a:rPr lang="es-ES_tradnl" sz="1800" i="0" u="none" strike="noStrike" cap="none" dirty="0">
                <a:solidFill>
                  <a:schemeClr val="tx1"/>
                </a:solidFill>
                <a:latin typeface="Arial"/>
                <a:ea typeface="Arial"/>
                <a:cs typeface="Arial"/>
                <a:sym typeface="Arial"/>
              </a:rPr>
              <a:t>Desatención</a:t>
            </a:r>
            <a:endParaRPr lang="es-ES_tradnl" sz="1100" dirty="0">
              <a:solidFill>
                <a:schemeClr val="tx1"/>
              </a:solidFill>
            </a:endParaRPr>
          </a:p>
        </p:txBody>
      </p:sp>
      <p:sp>
        <p:nvSpPr>
          <p:cNvPr id="395" name="Google Shape;395;p26"/>
          <p:cNvSpPr txBox="1"/>
          <p:nvPr/>
        </p:nvSpPr>
        <p:spPr>
          <a:xfrm>
            <a:off x="6008927" y="4536830"/>
            <a:ext cx="2580340"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endParaRPr lang="es-ES_tradnl" sz="1800" i="0" u="none" strike="noStrike" cap="none" dirty="0">
              <a:solidFill>
                <a:schemeClr val="tx1"/>
              </a:solidFill>
              <a:latin typeface="Arial"/>
              <a:ea typeface="Arial"/>
              <a:cs typeface="Arial"/>
              <a:sym typeface="Arial"/>
            </a:endParaRPr>
          </a:p>
          <a:p>
            <a:pPr marL="0" marR="0" lvl="0" indent="0" rtl="0">
              <a:lnSpc>
                <a:spcPct val="100000"/>
              </a:lnSpc>
              <a:spcBef>
                <a:spcPts val="0"/>
              </a:spcBef>
              <a:spcAft>
                <a:spcPts val="0"/>
              </a:spcAft>
              <a:buClr>
                <a:srgbClr val="000000"/>
              </a:buClr>
              <a:buSzPts val="2400"/>
              <a:buFont typeface="Arial"/>
              <a:buNone/>
            </a:pPr>
            <a:r>
              <a:rPr lang="es-ES_tradnl" sz="1800" i="0" u="none" strike="noStrike" cap="none" dirty="0">
                <a:solidFill>
                  <a:schemeClr val="tx1"/>
                </a:solidFill>
                <a:latin typeface="Arial"/>
                <a:ea typeface="Arial"/>
                <a:cs typeface="Arial"/>
                <a:sym typeface="Arial"/>
              </a:rPr>
              <a:t>Discriminación y negación de acceso a los servicios</a:t>
            </a:r>
            <a:endParaRPr lang="es-ES_tradnl" sz="1100" dirty="0">
              <a:solidFill>
                <a:schemeClr val="tx1"/>
              </a:solidFill>
            </a:endParaRPr>
          </a:p>
        </p:txBody>
      </p:sp>
      <p:sp>
        <p:nvSpPr>
          <p:cNvPr id="396" name="Google Shape;396;p26"/>
          <p:cNvSpPr txBox="1"/>
          <p:nvPr/>
        </p:nvSpPr>
        <p:spPr>
          <a:xfrm>
            <a:off x="6009362" y="3861785"/>
            <a:ext cx="2580340"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Tráfico y/o contrabando </a:t>
            </a:r>
            <a:endParaRPr lang="es-ES_tradnl" sz="1100">
              <a:solidFill>
                <a:schemeClr val="tx1"/>
              </a:solidFill>
            </a:endParaRPr>
          </a:p>
        </p:txBody>
      </p:sp>
      <p:sp>
        <p:nvSpPr>
          <p:cNvPr id="397" name="Google Shape;397;p26"/>
          <p:cNvSpPr txBox="1"/>
          <p:nvPr/>
        </p:nvSpPr>
        <p:spPr>
          <a:xfrm>
            <a:off x="9000862" y="2720739"/>
            <a:ext cx="2580340"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Muerte, lesión o enfermedad</a:t>
            </a:r>
            <a:endParaRPr lang="es-ES_tradnl" sz="1100">
              <a:solidFill>
                <a:schemeClr val="tx1"/>
              </a:solidFill>
            </a:endParaRPr>
          </a:p>
        </p:txBody>
      </p:sp>
      <p:sp>
        <p:nvSpPr>
          <p:cNvPr id="398" name="Google Shape;398;p26"/>
          <p:cNvSpPr txBox="1"/>
          <p:nvPr/>
        </p:nvSpPr>
        <p:spPr>
          <a:xfrm>
            <a:off x="6009362" y="2632439"/>
            <a:ext cx="2580340"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dirty="0">
                <a:solidFill>
                  <a:schemeClr val="tx1"/>
                </a:solidFill>
                <a:latin typeface="Arial"/>
                <a:ea typeface="Arial"/>
                <a:cs typeface="Arial"/>
                <a:sym typeface="Arial"/>
              </a:rPr>
              <a:t>Ausencia de entorno familiar y/o comunitario</a:t>
            </a:r>
            <a:endParaRPr lang="es-ES_tradnl" sz="1100" dirty="0">
              <a:solidFill>
                <a:schemeClr val="tx1"/>
              </a:solidFill>
            </a:endParaRPr>
          </a:p>
        </p:txBody>
      </p:sp>
      <p:sp>
        <p:nvSpPr>
          <p:cNvPr id="399" name="Google Shape;399;p26"/>
          <p:cNvSpPr txBox="1"/>
          <p:nvPr/>
        </p:nvSpPr>
        <p:spPr>
          <a:xfrm>
            <a:off x="3017427" y="3249564"/>
            <a:ext cx="2580339"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Alteración del desarrollo infantil</a:t>
            </a:r>
            <a:endParaRPr lang="es-ES_tradnl" sz="1100">
              <a:solidFill>
                <a:schemeClr val="tx1"/>
              </a:solidFill>
            </a:endParaRPr>
          </a:p>
        </p:txBody>
      </p:sp>
      <p:sp>
        <p:nvSpPr>
          <p:cNvPr id="400" name="Google Shape;400;p26"/>
          <p:cNvSpPr txBox="1"/>
          <p:nvPr/>
        </p:nvSpPr>
        <p:spPr>
          <a:xfrm>
            <a:off x="3017427" y="2605932"/>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Impacto psicosocial</a:t>
            </a:r>
            <a:endParaRPr lang="es-ES_tradnl" sz="1100">
              <a:solidFill>
                <a:schemeClr val="tx1"/>
              </a:solidFill>
            </a:endParaRPr>
          </a:p>
        </p:txBody>
      </p:sp>
      <p:sp>
        <p:nvSpPr>
          <p:cNvPr id="401" name="Google Shape;401;p26"/>
          <p:cNvSpPr txBox="1"/>
          <p:nvPr/>
        </p:nvSpPr>
        <p:spPr>
          <a:xfrm>
            <a:off x="3017427" y="4170195"/>
            <a:ext cx="2580341" cy="92328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Reclutamiento por fuerzas y/o grupos armados</a:t>
            </a:r>
            <a:endParaRPr lang="es-ES_tradnl" sz="1100">
              <a:solidFill>
                <a:schemeClr val="tx1"/>
              </a:solidFill>
            </a:endParaRPr>
          </a:p>
        </p:txBody>
      </p:sp>
      <p:sp>
        <p:nvSpPr>
          <p:cNvPr id="402" name="Google Shape;402;p26"/>
          <p:cNvSpPr txBox="1"/>
          <p:nvPr/>
        </p:nvSpPr>
        <p:spPr>
          <a:xfrm>
            <a:off x="9000862" y="1950803"/>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Trabajo infantil</a:t>
            </a:r>
            <a:endParaRPr lang="es-ES_tradnl" sz="1100">
              <a:solidFill>
                <a:schemeClr val="tx1"/>
              </a:solidFill>
            </a:endParaRPr>
          </a:p>
        </p:txBody>
      </p:sp>
      <p:sp>
        <p:nvSpPr>
          <p:cNvPr id="403" name="Google Shape;403;p26"/>
          <p:cNvSpPr txBox="1"/>
          <p:nvPr/>
        </p:nvSpPr>
        <p:spPr>
          <a:xfrm>
            <a:off x="6009362" y="1957091"/>
            <a:ext cx="258034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Detención</a:t>
            </a:r>
            <a:endParaRPr lang="es-ES_tradnl" sz="1100">
              <a:solidFill>
                <a:schemeClr val="tx1"/>
              </a:solidFill>
            </a:endParaRPr>
          </a:p>
        </p:txBody>
      </p:sp>
      <p:sp>
        <p:nvSpPr>
          <p:cNvPr id="404" name="Google Shape;404;p26"/>
          <p:cNvSpPr txBox="1"/>
          <p:nvPr/>
        </p:nvSpPr>
        <p:spPr>
          <a:xfrm>
            <a:off x="3017427" y="1962300"/>
            <a:ext cx="2580339"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i="0" u="none" strike="noStrike" cap="none">
                <a:solidFill>
                  <a:schemeClr val="tx1"/>
                </a:solidFill>
                <a:latin typeface="Arial"/>
                <a:ea typeface="Arial"/>
                <a:cs typeface="Arial"/>
                <a:sym typeface="Arial"/>
              </a:rPr>
              <a:t>Matrimonio infantil </a:t>
            </a:r>
            <a:endParaRPr lang="es-ES_tradnl" sz="1100">
              <a:solidFill>
                <a:schemeClr val="tx1"/>
              </a:solidFill>
            </a:endParaRPr>
          </a:p>
        </p:txBody>
      </p:sp>
      <p:grpSp>
        <p:nvGrpSpPr>
          <p:cNvPr id="18" name="Group 17">
            <a:extLst>
              <a:ext uri="{FF2B5EF4-FFF2-40B4-BE49-F238E27FC236}">
                <a16:creationId xmlns:a16="http://schemas.microsoft.com/office/drawing/2014/main" id="{8412D462-829D-5DD2-D2E2-70B99B895006}"/>
              </a:ext>
            </a:extLst>
          </p:cNvPr>
          <p:cNvGrpSpPr/>
          <p:nvPr/>
        </p:nvGrpSpPr>
        <p:grpSpPr>
          <a:xfrm>
            <a:off x="10228983" y="337468"/>
            <a:ext cx="1587872" cy="1368854"/>
            <a:chOff x="10228983" y="337468"/>
            <a:chExt cx="1587872" cy="1368854"/>
          </a:xfrm>
        </p:grpSpPr>
        <p:sp>
          <p:nvSpPr>
            <p:cNvPr id="20" name="Hexagon 19">
              <a:extLst>
                <a:ext uri="{FF2B5EF4-FFF2-40B4-BE49-F238E27FC236}">
                  <a16:creationId xmlns:a16="http://schemas.microsoft.com/office/drawing/2014/main" id="{8FC06661-C6EF-A254-9F3A-77F28B364B41}"/>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1" name="Group 20">
              <a:extLst>
                <a:ext uri="{FF2B5EF4-FFF2-40B4-BE49-F238E27FC236}">
                  <a16:creationId xmlns:a16="http://schemas.microsoft.com/office/drawing/2014/main" id="{4C6361D7-EEB6-F608-F310-75174F9B671E}"/>
                </a:ext>
              </a:extLst>
            </p:cNvPr>
            <p:cNvGrpSpPr/>
            <p:nvPr/>
          </p:nvGrpSpPr>
          <p:grpSpPr>
            <a:xfrm>
              <a:off x="10621771" y="762700"/>
              <a:ext cx="562136" cy="634675"/>
              <a:chOff x="760175" y="830142"/>
              <a:chExt cx="867619" cy="979579"/>
            </a:xfrm>
          </p:grpSpPr>
          <p:sp>
            <p:nvSpPr>
              <p:cNvPr id="25" name="Rectangle 24">
                <a:extLst>
                  <a:ext uri="{FF2B5EF4-FFF2-40B4-BE49-F238E27FC236}">
                    <a16:creationId xmlns:a16="http://schemas.microsoft.com/office/drawing/2014/main" id="{449F89DC-7040-8A7F-229E-B89BEB5735F3}"/>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11</a:t>
                </a:r>
              </a:p>
            </p:txBody>
          </p:sp>
          <p:sp>
            <p:nvSpPr>
              <p:cNvPr id="26" name="Rectangle 25">
                <a:extLst>
                  <a:ext uri="{FF2B5EF4-FFF2-40B4-BE49-F238E27FC236}">
                    <a16:creationId xmlns:a16="http://schemas.microsoft.com/office/drawing/2014/main" id="{8FC17F74-44FE-1525-E8C7-9F807CE71722}"/>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22" name="Group 21">
              <a:extLst>
                <a:ext uri="{FF2B5EF4-FFF2-40B4-BE49-F238E27FC236}">
                  <a16:creationId xmlns:a16="http://schemas.microsoft.com/office/drawing/2014/main" id="{B80C437A-B1EA-ED7E-0203-59E1A1EF65E9}"/>
                </a:ext>
              </a:extLst>
            </p:cNvPr>
            <p:cNvGrpSpPr/>
            <p:nvPr/>
          </p:nvGrpSpPr>
          <p:grpSpPr>
            <a:xfrm>
              <a:off x="11325415" y="762701"/>
              <a:ext cx="182192" cy="634674"/>
              <a:chOff x="2121762" y="2323619"/>
              <a:chExt cx="200378" cy="825210"/>
            </a:xfrm>
          </p:grpSpPr>
          <p:sp>
            <p:nvSpPr>
              <p:cNvPr id="23" name="Isosceles Triangle 22">
                <a:extLst>
                  <a:ext uri="{FF2B5EF4-FFF2-40B4-BE49-F238E27FC236}">
                    <a16:creationId xmlns:a16="http://schemas.microsoft.com/office/drawing/2014/main" id="{AC9D33CB-2105-D11D-340B-6011BD971DFC}"/>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ectangle 23">
                <a:extLst>
                  <a:ext uri="{FF2B5EF4-FFF2-40B4-BE49-F238E27FC236}">
                    <a16:creationId xmlns:a16="http://schemas.microsoft.com/office/drawing/2014/main" id="{453F4EAD-3E9B-6BC5-CDDB-AA786388B27A}"/>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4"/>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Separación secundaria</a:t>
            </a:r>
          </a:p>
        </p:txBody>
      </p:sp>
      <p:sp>
        <p:nvSpPr>
          <p:cNvPr id="364" name="Google Shape;364;p24"/>
          <p:cNvSpPr/>
          <p:nvPr/>
        </p:nvSpPr>
        <p:spPr>
          <a:xfrm>
            <a:off x="5337819" y="2270022"/>
            <a:ext cx="5754114" cy="292934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s-ES_tradnl" sz="4800" b="1" i="0" u="none" strike="noStrike" cap="none" dirty="0">
                <a:solidFill>
                  <a:srgbClr val="000000"/>
                </a:solidFill>
                <a:latin typeface="Arial"/>
                <a:ea typeface="Arial"/>
                <a:cs typeface="Arial"/>
                <a:sym typeface="Arial"/>
              </a:rPr>
              <a:t>¿Qué entendemos por “separación secundaria”?</a:t>
            </a:r>
            <a:endParaRPr lang="es-ES_tradnl" dirty="0"/>
          </a:p>
        </p:txBody>
      </p:sp>
      <p:grpSp>
        <p:nvGrpSpPr>
          <p:cNvPr id="2" name="Group 1">
            <a:extLst>
              <a:ext uri="{FF2B5EF4-FFF2-40B4-BE49-F238E27FC236}">
                <a16:creationId xmlns:a16="http://schemas.microsoft.com/office/drawing/2014/main" id="{C6CA99CD-85D5-6CA2-1F57-B88CDB966376}"/>
              </a:ext>
            </a:extLst>
          </p:cNvPr>
          <p:cNvGrpSpPr/>
          <p:nvPr/>
        </p:nvGrpSpPr>
        <p:grpSpPr>
          <a:xfrm>
            <a:off x="1320883" y="2410290"/>
            <a:ext cx="3415887" cy="2678824"/>
            <a:chOff x="1117683" y="2194390"/>
            <a:chExt cx="3415887" cy="2678824"/>
          </a:xfrm>
          <a:solidFill>
            <a:schemeClr val="accent2">
              <a:lumMod val="75000"/>
            </a:schemeClr>
          </a:solidFill>
        </p:grpSpPr>
        <p:sp>
          <p:nvSpPr>
            <p:cNvPr id="3" name="Speech Bubble: Rectangle with Corners Rounded 2">
              <a:extLst>
                <a:ext uri="{FF2B5EF4-FFF2-40B4-BE49-F238E27FC236}">
                  <a16:creationId xmlns:a16="http://schemas.microsoft.com/office/drawing/2014/main" id="{67E637E8-898E-857D-8ED1-6BD08A3E0A33}"/>
                </a:ext>
              </a:extLst>
            </p:cNvPr>
            <p:cNvSpPr/>
            <p:nvPr/>
          </p:nvSpPr>
          <p:spPr>
            <a:xfrm>
              <a:off x="1117683" y="2194390"/>
              <a:ext cx="1792248" cy="1200806"/>
            </a:xfrm>
            <a:prstGeom prst="wedgeRoundRectCallout">
              <a:avLst>
                <a:gd name="adj1" fmla="val 19938"/>
                <a:gd name="adj2" fmla="val 69216"/>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Speech Bubble: Rectangle with Corners Rounded 3">
              <a:extLst>
                <a:ext uri="{FF2B5EF4-FFF2-40B4-BE49-F238E27FC236}">
                  <a16:creationId xmlns:a16="http://schemas.microsoft.com/office/drawing/2014/main" id="{36ED9D66-CF25-E35F-433C-3443768B5FA4}"/>
                </a:ext>
              </a:extLst>
            </p:cNvPr>
            <p:cNvSpPr/>
            <p:nvPr/>
          </p:nvSpPr>
          <p:spPr>
            <a:xfrm>
              <a:off x="3240911" y="3671195"/>
              <a:ext cx="1292659" cy="866081"/>
            </a:xfrm>
            <a:prstGeom prst="wedgeRoundRectCallout">
              <a:avLst>
                <a:gd name="adj1" fmla="val -20501"/>
                <a:gd name="adj2" fmla="val 64241"/>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Speech Bubble: Rectangle with Corners Rounded 4">
              <a:extLst>
                <a:ext uri="{FF2B5EF4-FFF2-40B4-BE49-F238E27FC236}">
                  <a16:creationId xmlns:a16="http://schemas.microsoft.com/office/drawing/2014/main" id="{F94F90BC-FCD5-06C3-AF93-213618661C03}"/>
                </a:ext>
              </a:extLst>
            </p:cNvPr>
            <p:cNvSpPr/>
            <p:nvPr/>
          </p:nvSpPr>
          <p:spPr>
            <a:xfrm>
              <a:off x="1747778" y="4229639"/>
              <a:ext cx="1097717" cy="643575"/>
            </a:xfrm>
            <a:prstGeom prst="wedgeRoundRectCallout">
              <a:avLst>
                <a:gd name="adj1" fmla="val -20501"/>
                <a:gd name="adj2" fmla="val 84025"/>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7" name="Google Shape;114;p9">
            <a:extLst>
              <a:ext uri="{FF2B5EF4-FFF2-40B4-BE49-F238E27FC236}">
                <a16:creationId xmlns:a16="http://schemas.microsoft.com/office/drawing/2014/main" id="{863085B0-F188-8D96-BA81-F348C3580C16}"/>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s-ES_tradnl" sz="1800" b="1" i="0" u="none" strike="noStrike" cap="none">
                <a:solidFill>
                  <a:schemeClr val="accent2">
                    <a:lumMod val="75000"/>
                  </a:schemeClr>
                </a:solidFill>
                <a:latin typeface="Arial"/>
                <a:ea typeface="Arial"/>
                <a:cs typeface="Arial"/>
                <a:sym typeface="Arial"/>
              </a:rPr>
              <a:t>15 minutos  </a:t>
            </a:r>
            <a:endParaRPr lang="es-ES_tradnl" b="1">
              <a:solidFill>
                <a:schemeClr val="accent2">
                  <a:lumMod val="75000"/>
                </a:schemeClr>
              </a:solidFill>
            </a:endParaRPr>
          </a:p>
        </p:txBody>
      </p:sp>
      <p:grpSp>
        <p:nvGrpSpPr>
          <p:cNvPr id="8" name="Group 7">
            <a:extLst>
              <a:ext uri="{FF2B5EF4-FFF2-40B4-BE49-F238E27FC236}">
                <a16:creationId xmlns:a16="http://schemas.microsoft.com/office/drawing/2014/main" id="{CC071B22-2DD5-12F9-2A2A-88C0AF7B06DC}"/>
              </a:ext>
            </a:extLst>
          </p:cNvPr>
          <p:cNvGrpSpPr/>
          <p:nvPr/>
        </p:nvGrpSpPr>
        <p:grpSpPr>
          <a:xfrm>
            <a:off x="357066" y="1224523"/>
            <a:ext cx="369332" cy="369332"/>
            <a:chOff x="6784825" y="4717805"/>
            <a:chExt cx="1170980" cy="1170980"/>
          </a:xfrm>
        </p:grpSpPr>
        <p:sp>
          <p:nvSpPr>
            <p:cNvPr id="9" name="Oval 8">
              <a:extLst>
                <a:ext uri="{FF2B5EF4-FFF2-40B4-BE49-F238E27FC236}">
                  <a16:creationId xmlns:a16="http://schemas.microsoft.com/office/drawing/2014/main" id="{8D43BE64-7E6D-D550-68A4-52B9F56B2F87}"/>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Oval 9">
              <a:extLst>
                <a:ext uri="{FF2B5EF4-FFF2-40B4-BE49-F238E27FC236}">
                  <a16:creationId xmlns:a16="http://schemas.microsoft.com/office/drawing/2014/main" id="{900CAC11-B25B-71DD-3625-14750CF75735}"/>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10">
              <a:extLst>
                <a:ext uri="{FF2B5EF4-FFF2-40B4-BE49-F238E27FC236}">
                  <a16:creationId xmlns:a16="http://schemas.microsoft.com/office/drawing/2014/main" id="{9FB0A336-A745-9820-14F5-416610817CD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11">
              <a:extLst>
                <a:ext uri="{FF2B5EF4-FFF2-40B4-BE49-F238E27FC236}">
                  <a16:creationId xmlns:a16="http://schemas.microsoft.com/office/drawing/2014/main" id="{B0231A40-3461-C715-8168-1D57C459AD97}"/>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4" name="Google Shape;374;p25"/>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Causas de la separación</a:t>
            </a:r>
          </a:p>
        </p:txBody>
      </p:sp>
      <p:sp>
        <p:nvSpPr>
          <p:cNvPr id="375" name="Google Shape;375;p25"/>
          <p:cNvSpPr txBox="1"/>
          <p:nvPr/>
        </p:nvSpPr>
        <p:spPr>
          <a:xfrm>
            <a:off x="3099438" y="1854498"/>
            <a:ext cx="792675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ES_tradnl" sz="2400" b="1" i="0" u="none" strike="noStrike" cap="none" dirty="0">
                <a:solidFill>
                  <a:srgbClr val="000000"/>
                </a:solidFill>
                <a:latin typeface="Arial"/>
                <a:ea typeface="Arial"/>
                <a:cs typeface="Arial"/>
                <a:sym typeface="Arial"/>
              </a:rPr>
              <a:t>Trabajar en grupos de 4 a partir de los escenarios y encontrar ejemplos de:</a:t>
            </a:r>
            <a:endParaRPr lang="es-ES_tradnl" dirty="0"/>
          </a:p>
        </p:txBody>
      </p:sp>
      <p:sp>
        <p:nvSpPr>
          <p:cNvPr id="25" name="Speech Bubble: Rectangle with Corners Rounded 24">
            <a:extLst>
              <a:ext uri="{FF2B5EF4-FFF2-40B4-BE49-F238E27FC236}">
                <a16:creationId xmlns:a16="http://schemas.microsoft.com/office/drawing/2014/main" id="{0F333E9E-E897-7C94-480C-96963D273AE6}"/>
              </a:ext>
            </a:extLst>
          </p:cNvPr>
          <p:cNvSpPr/>
          <p:nvPr/>
        </p:nvSpPr>
        <p:spPr>
          <a:xfrm>
            <a:off x="3536345" y="2825354"/>
            <a:ext cx="4806528" cy="2743165"/>
          </a:xfrm>
          <a:prstGeom prst="wedgeRoundRectCallout">
            <a:avLst>
              <a:gd name="adj1" fmla="val 18276"/>
              <a:gd name="adj2" fmla="val 6208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_tradnl" sz="2000" dirty="0">
                <a:solidFill>
                  <a:schemeClr val="tx1"/>
                </a:solidFill>
                <a:latin typeface="Arial" panose="020B0604020202020204" pitchFamily="34" charset="0"/>
                <a:cs typeface="Arial" panose="020B0604020202020204" pitchFamily="34" charset="0"/>
              </a:rPr>
              <a:t>causas de la separación familiar anteriores a la crisis humanitaria</a:t>
            </a:r>
          </a:p>
          <a:p>
            <a:pPr marL="342900" indent="-342900">
              <a:buFont typeface="Arial" panose="020B0604020202020204" pitchFamily="34" charset="0"/>
              <a:buChar char="•"/>
            </a:pPr>
            <a:endParaRPr lang="es-ES_tradnl"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_tradnl" sz="2000" dirty="0">
                <a:solidFill>
                  <a:schemeClr val="tx1"/>
                </a:solidFill>
                <a:latin typeface="Arial" panose="020B0604020202020204" pitchFamily="34" charset="0"/>
                <a:cs typeface="Arial" panose="020B0604020202020204" pitchFamily="34" charset="0"/>
              </a:rPr>
              <a:t>separaciones derivadas de la crisis</a:t>
            </a:r>
          </a:p>
          <a:p>
            <a:endParaRPr lang="es-ES_tradnl"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S_tradnl" sz="2000" dirty="0">
                <a:solidFill>
                  <a:schemeClr val="tx1"/>
                </a:solidFill>
                <a:latin typeface="Arial" panose="020B0604020202020204" pitchFamily="34" charset="0"/>
                <a:cs typeface="Arial" panose="020B0604020202020204" pitchFamily="34" charset="0"/>
              </a:rPr>
              <a:t>causas accidentales y "voluntarias" de separación</a:t>
            </a:r>
          </a:p>
        </p:txBody>
      </p:sp>
      <p:sp>
        <p:nvSpPr>
          <p:cNvPr id="26" name="Speech Bubble: Rectangle with Corners Rounded 25">
            <a:extLst>
              <a:ext uri="{FF2B5EF4-FFF2-40B4-BE49-F238E27FC236}">
                <a16:creationId xmlns:a16="http://schemas.microsoft.com/office/drawing/2014/main" id="{FAF54492-D5DE-C4B3-C614-BE1791119E0A}"/>
              </a:ext>
            </a:extLst>
          </p:cNvPr>
          <p:cNvSpPr/>
          <p:nvPr/>
        </p:nvSpPr>
        <p:spPr>
          <a:xfrm>
            <a:off x="8879412" y="2825354"/>
            <a:ext cx="2538162" cy="2743165"/>
          </a:xfrm>
          <a:prstGeom prst="wedgeRoundRectCallout">
            <a:avLst>
              <a:gd name="adj1" fmla="val 18276"/>
              <a:gd name="adj2" fmla="val 6208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2000" dirty="0">
                <a:solidFill>
                  <a:schemeClr val="tx1"/>
                </a:solidFill>
                <a:latin typeface="Arial" panose="020B0604020202020204" pitchFamily="34" charset="0"/>
                <a:cs typeface="Arial" panose="020B0604020202020204" pitchFamily="34" charset="0"/>
              </a:rPr>
              <a:t>discutir el impacto potencial de la separación en los distintos escenarios</a:t>
            </a:r>
          </a:p>
        </p:txBody>
      </p:sp>
      <p:grpSp>
        <p:nvGrpSpPr>
          <p:cNvPr id="27" name="Group 26">
            <a:extLst>
              <a:ext uri="{FF2B5EF4-FFF2-40B4-BE49-F238E27FC236}">
                <a16:creationId xmlns:a16="http://schemas.microsoft.com/office/drawing/2014/main" id="{4F6B62B8-A1C6-7176-A871-09307F170CCF}"/>
              </a:ext>
            </a:extLst>
          </p:cNvPr>
          <p:cNvGrpSpPr/>
          <p:nvPr/>
        </p:nvGrpSpPr>
        <p:grpSpPr>
          <a:xfrm rot="16200000">
            <a:off x="-369718" y="2608903"/>
            <a:ext cx="3797875" cy="2525038"/>
            <a:chOff x="7208925" y="2604220"/>
            <a:chExt cx="1168511" cy="776891"/>
          </a:xfrm>
        </p:grpSpPr>
        <p:sp>
          <p:nvSpPr>
            <p:cNvPr id="28" name="Rectangle 27">
              <a:extLst>
                <a:ext uri="{FF2B5EF4-FFF2-40B4-BE49-F238E27FC236}">
                  <a16:creationId xmlns:a16="http://schemas.microsoft.com/office/drawing/2014/main" id="{DDB8A5B3-846F-4991-F805-89E4304B244F}"/>
                </a:ext>
              </a:extLst>
            </p:cNvPr>
            <p:cNvSpPr/>
            <p:nvPr/>
          </p:nvSpPr>
          <p:spPr>
            <a:xfrm>
              <a:off x="7425584" y="2840091"/>
              <a:ext cx="716280" cy="5410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Google Shape;315;p4">
              <a:extLst>
                <a:ext uri="{FF2B5EF4-FFF2-40B4-BE49-F238E27FC236}">
                  <a16:creationId xmlns:a16="http://schemas.microsoft.com/office/drawing/2014/main" id="{207DB63D-14A3-9103-C5DB-2D1144E47BEE}"/>
                </a:ext>
              </a:extLst>
            </p:cNvPr>
            <p:cNvSpPr/>
            <p:nvPr/>
          </p:nvSpPr>
          <p:spPr>
            <a:xfrm>
              <a:off x="7208925" y="2953324"/>
              <a:ext cx="356816" cy="356815"/>
            </a:xfrm>
            <a:prstGeom prst="ellipse">
              <a:avLst/>
            </a:prstGeom>
            <a:solidFill>
              <a:schemeClr val="accent2">
                <a:lumMod val="75000"/>
              </a:schemeClr>
            </a:solidFill>
            <a:ln w="38100">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30" name="Google Shape;315;p4">
              <a:extLst>
                <a:ext uri="{FF2B5EF4-FFF2-40B4-BE49-F238E27FC236}">
                  <a16:creationId xmlns:a16="http://schemas.microsoft.com/office/drawing/2014/main" id="{AEC8CE21-9D5B-376A-9FE9-82431DE10CBD}"/>
                </a:ext>
              </a:extLst>
            </p:cNvPr>
            <p:cNvSpPr/>
            <p:nvPr/>
          </p:nvSpPr>
          <p:spPr>
            <a:xfrm>
              <a:off x="7622905" y="2604220"/>
              <a:ext cx="356816" cy="356815"/>
            </a:xfrm>
            <a:prstGeom prst="ellipse">
              <a:avLst/>
            </a:prstGeom>
            <a:solidFill>
              <a:schemeClr val="accent2">
                <a:lumMod val="75000"/>
              </a:schemeClr>
            </a:solidFill>
            <a:ln w="38100">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31" name="Google Shape;315;p4">
              <a:extLst>
                <a:ext uri="{FF2B5EF4-FFF2-40B4-BE49-F238E27FC236}">
                  <a16:creationId xmlns:a16="http://schemas.microsoft.com/office/drawing/2014/main" id="{B271D2EE-3330-CFDD-7D55-A045FEF7241C}"/>
                </a:ext>
              </a:extLst>
            </p:cNvPr>
            <p:cNvSpPr/>
            <p:nvPr/>
          </p:nvSpPr>
          <p:spPr>
            <a:xfrm>
              <a:off x="8020620" y="2955992"/>
              <a:ext cx="356816" cy="356815"/>
            </a:xfrm>
            <a:prstGeom prst="ellipse">
              <a:avLst/>
            </a:prstGeom>
            <a:solidFill>
              <a:schemeClr val="accent2">
                <a:lumMod val="75000"/>
              </a:schemeClr>
            </a:solidFill>
            <a:ln w="38100">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32" name="Rectangle: Single Corner Snipped 31">
              <a:extLst>
                <a:ext uri="{FF2B5EF4-FFF2-40B4-BE49-F238E27FC236}">
                  <a16:creationId xmlns:a16="http://schemas.microsoft.com/office/drawing/2014/main" id="{F1621BD7-BFBB-7571-2028-17BEA4A06A5E}"/>
                </a:ext>
              </a:extLst>
            </p:cNvPr>
            <p:cNvSpPr/>
            <p:nvPr/>
          </p:nvSpPr>
          <p:spPr>
            <a:xfrm rot="3546506">
              <a:off x="7635233" y="3164183"/>
              <a:ext cx="115589" cy="149251"/>
            </a:xfrm>
            <a:prstGeom prst="snip1Rect">
              <a:avLst>
                <a:gd name="adj" fmla="val 23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angle: Single Corner Snipped 32">
              <a:extLst>
                <a:ext uri="{FF2B5EF4-FFF2-40B4-BE49-F238E27FC236}">
                  <a16:creationId xmlns:a16="http://schemas.microsoft.com/office/drawing/2014/main" id="{2E154856-DA79-786C-FC9E-B7DD53E5C5B3}"/>
                </a:ext>
              </a:extLst>
            </p:cNvPr>
            <p:cNvSpPr/>
            <p:nvPr/>
          </p:nvSpPr>
          <p:spPr>
            <a:xfrm rot="17435470">
              <a:off x="7817713" y="3021002"/>
              <a:ext cx="115589" cy="149251"/>
            </a:xfrm>
            <a:prstGeom prst="snip1Rect">
              <a:avLst>
                <a:gd name="adj" fmla="val 23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2" name="Group 1">
            <a:extLst>
              <a:ext uri="{FF2B5EF4-FFF2-40B4-BE49-F238E27FC236}">
                <a16:creationId xmlns:a16="http://schemas.microsoft.com/office/drawing/2014/main" id="{3C315A45-1DFE-40A9-D87F-C0729BB5C81D}"/>
              </a:ext>
            </a:extLst>
          </p:cNvPr>
          <p:cNvGrpSpPr/>
          <p:nvPr/>
        </p:nvGrpSpPr>
        <p:grpSpPr>
          <a:xfrm>
            <a:off x="10228983" y="337468"/>
            <a:ext cx="1587872" cy="1368854"/>
            <a:chOff x="10228983" y="337468"/>
            <a:chExt cx="1587872" cy="1368854"/>
          </a:xfrm>
        </p:grpSpPr>
        <p:sp>
          <p:nvSpPr>
            <p:cNvPr id="3" name="Hexagon 2">
              <a:extLst>
                <a:ext uri="{FF2B5EF4-FFF2-40B4-BE49-F238E27FC236}">
                  <a16:creationId xmlns:a16="http://schemas.microsoft.com/office/drawing/2014/main" id="{D31677AC-392C-0479-B0B1-583B0F9F1747}"/>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4" name="Group 3">
              <a:extLst>
                <a:ext uri="{FF2B5EF4-FFF2-40B4-BE49-F238E27FC236}">
                  <a16:creationId xmlns:a16="http://schemas.microsoft.com/office/drawing/2014/main" id="{675ACDFD-AD98-C2A0-E45F-CF3CCEB27D4D}"/>
                </a:ext>
              </a:extLst>
            </p:cNvPr>
            <p:cNvGrpSpPr/>
            <p:nvPr/>
          </p:nvGrpSpPr>
          <p:grpSpPr>
            <a:xfrm>
              <a:off x="10621771" y="762700"/>
              <a:ext cx="562136" cy="634675"/>
              <a:chOff x="760175" y="830142"/>
              <a:chExt cx="867619" cy="979579"/>
            </a:xfrm>
          </p:grpSpPr>
          <p:sp>
            <p:nvSpPr>
              <p:cNvPr id="8" name="Rectangle 7">
                <a:extLst>
                  <a:ext uri="{FF2B5EF4-FFF2-40B4-BE49-F238E27FC236}">
                    <a16:creationId xmlns:a16="http://schemas.microsoft.com/office/drawing/2014/main" id="{C8576C01-ACA1-CFFC-0768-A631D991F0AC}"/>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12</a:t>
                </a:r>
              </a:p>
            </p:txBody>
          </p:sp>
          <p:sp>
            <p:nvSpPr>
              <p:cNvPr id="9" name="Rectangle 8">
                <a:extLst>
                  <a:ext uri="{FF2B5EF4-FFF2-40B4-BE49-F238E27FC236}">
                    <a16:creationId xmlns:a16="http://schemas.microsoft.com/office/drawing/2014/main" id="{33225504-DF09-A4C7-C0C1-9253707DBC14}"/>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5" name="Group 4">
              <a:extLst>
                <a:ext uri="{FF2B5EF4-FFF2-40B4-BE49-F238E27FC236}">
                  <a16:creationId xmlns:a16="http://schemas.microsoft.com/office/drawing/2014/main" id="{20B27EF5-3841-CB7C-39DF-5ACCE624111E}"/>
                </a:ext>
              </a:extLst>
            </p:cNvPr>
            <p:cNvGrpSpPr/>
            <p:nvPr/>
          </p:nvGrpSpPr>
          <p:grpSpPr>
            <a:xfrm>
              <a:off x="11325415" y="762701"/>
              <a:ext cx="182192" cy="634674"/>
              <a:chOff x="2121762" y="2323619"/>
              <a:chExt cx="200378" cy="825210"/>
            </a:xfrm>
          </p:grpSpPr>
          <p:sp>
            <p:nvSpPr>
              <p:cNvPr id="6" name="Isosceles Triangle 5">
                <a:extLst>
                  <a:ext uri="{FF2B5EF4-FFF2-40B4-BE49-F238E27FC236}">
                    <a16:creationId xmlns:a16="http://schemas.microsoft.com/office/drawing/2014/main" id="{2D561037-5832-5DA9-8FA8-3789BE46D659}"/>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angle 6">
                <a:extLst>
                  <a:ext uri="{FF2B5EF4-FFF2-40B4-BE49-F238E27FC236}">
                    <a16:creationId xmlns:a16="http://schemas.microsoft.com/office/drawing/2014/main" id="{8C9675F0-817E-21BB-613D-69425312C215}"/>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10" name="Title 72">
            <a:extLst>
              <a:ext uri="{FF2B5EF4-FFF2-40B4-BE49-F238E27FC236}">
                <a16:creationId xmlns:a16="http://schemas.microsoft.com/office/drawing/2014/main" id="{FC1D7DCA-94C0-242F-2C98-5FFE367052ED}"/>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3113651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2" name="Title 72">
            <a:extLst>
              <a:ext uri="{FF2B5EF4-FFF2-40B4-BE49-F238E27FC236}">
                <a16:creationId xmlns:a16="http://schemas.microsoft.com/office/drawing/2014/main" id="{85E3FFAC-955F-4AC4-44A7-2DB4AA97E691}"/>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1078057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2" name="Title 72">
            <a:extLst>
              <a:ext uri="{FF2B5EF4-FFF2-40B4-BE49-F238E27FC236}">
                <a16:creationId xmlns:a16="http://schemas.microsoft.com/office/drawing/2014/main" id="{FEA2ED96-B45E-0F29-8693-2B6E51B6FF5A}"/>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2691794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3" name="Google Shape;563;p38"/>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4"/>
              </a:buClr>
              <a:buSzPts val="3200"/>
              <a:buFont typeface="Arial"/>
              <a:buNone/>
            </a:pPr>
            <a:r>
              <a:rPr lang="es-ES_tradnl" dirty="0">
                <a:highlight>
                  <a:srgbClr val="FFFF00"/>
                </a:highlight>
              </a:rPr>
              <a:t>Marco/sistema nacional y rol de los/as asistentes sociales </a:t>
            </a:r>
          </a:p>
        </p:txBody>
      </p:sp>
      <p:sp>
        <p:nvSpPr>
          <p:cNvPr id="3" name="Google Shape;114;p9">
            <a:extLst>
              <a:ext uri="{FF2B5EF4-FFF2-40B4-BE49-F238E27FC236}">
                <a16:creationId xmlns:a16="http://schemas.microsoft.com/office/drawing/2014/main" id="{B806D43B-DDBB-48F5-FDC5-AD29B542E551}"/>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s-ES_tradnl" sz="1800" b="1" i="0" u="none" strike="noStrike" cap="none">
                <a:solidFill>
                  <a:schemeClr val="accent2">
                    <a:lumMod val="75000"/>
                  </a:schemeClr>
                </a:solidFill>
                <a:latin typeface="Arial"/>
                <a:ea typeface="Arial"/>
                <a:cs typeface="Arial"/>
                <a:sym typeface="Arial"/>
              </a:rPr>
              <a:t>10 minutos  </a:t>
            </a:r>
            <a:endParaRPr lang="es-ES_tradnl" b="1">
              <a:solidFill>
                <a:schemeClr val="accent2">
                  <a:lumMod val="75000"/>
                </a:schemeClr>
              </a:solidFill>
            </a:endParaRPr>
          </a:p>
        </p:txBody>
      </p:sp>
      <p:sp>
        <p:nvSpPr>
          <p:cNvPr id="4" name="Speech Bubble: Rectangle with Corners Rounded 3">
            <a:extLst>
              <a:ext uri="{FF2B5EF4-FFF2-40B4-BE49-F238E27FC236}">
                <a16:creationId xmlns:a16="http://schemas.microsoft.com/office/drawing/2014/main" id="{25B2A88C-58FE-EA27-6CF3-ED530915F653}"/>
              </a:ext>
            </a:extLst>
          </p:cNvPr>
          <p:cNvSpPr/>
          <p:nvPr/>
        </p:nvSpPr>
        <p:spPr>
          <a:xfrm>
            <a:off x="518903" y="2416006"/>
            <a:ext cx="4699000" cy="2743165"/>
          </a:xfrm>
          <a:prstGeom prst="wedgeRoundRectCallout">
            <a:avLst>
              <a:gd name="adj1" fmla="val -18481"/>
              <a:gd name="adj2" fmla="val 63010"/>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600"/>
              </a:spcBef>
              <a:spcAft>
                <a:spcPts val="0"/>
              </a:spcAft>
              <a:buClr>
                <a:srgbClr val="000000"/>
              </a:buClr>
              <a:buSzPts val="2400"/>
              <a:buFont typeface="Arial"/>
              <a:buNone/>
            </a:pPr>
            <a:r>
              <a:rPr lang="es-ES_tradnl" sz="1800" b="0" i="0" u="none" strike="noStrike" cap="none" dirty="0">
                <a:solidFill>
                  <a:srgbClr val="000000"/>
                </a:solidFill>
                <a:latin typeface="Arial"/>
                <a:ea typeface="Arial"/>
                <a:cs typeface="Arial"/>
                <a:sym typeface="Arial"/>
              </a:rPr>
              <a:t>¿Puede explicar las disposiciones nacionales y los procesos de toma de decisiones para:</a:t>
            </a:r>
          </a:p>
          <a:p>
            <a:pPr marL="285750" indent="-285750">
              <a:spcBef>
                <a:spcPts val="600"/>
              </a:spcBef>
              <a:buSzPts val="2400"/>
              <a:buFont typeface="Arial" panose="020B0604020202020204" pitchFamily="34" charset="0"/>
              <a:buChar char="•"/>
            </a:pPr>
            <a:r>
              <a:rPr lang="es-ES_tradnl" sz="1800" b="0" i="0" u="none" strike="noStrike" cap="none" dirty="0">
                <a:solidFill>
                  <a:srgbClr val="000000"/>
                </a:solidFill>
                <a:latin typeface="Arial"/>
                <a:ea typeface="Arial"/>
                <a:cs typeface="Arial"/>
                <a:sym typeface="Arial"/>
              </a:rPr>
              <a:t>UASC y menores que necesitan ser trasladados/as fuera del hogar por motivos de seguridad?</a:t>
            </a:r>
          </a:p>
          <a:p>
            <a:pPr marL="285750" marR="0" lvl="0" indent="-285750" rtl="0">
              <a:spcBef>
                <a:spcPts val="600"/>
              </a:spcBef>
              <a:spcAft>
                <a:spcPts val="0"/>
              </a:spcAft>
              <a:buClr>
                <a:srgbClr val="000000"/>
              </a:buClr>
              <a:buSzPts val="2400"/>
              <a:buFont typeface="Arial" panose="020B0604020202020204" pitchFamily="34" charset="0"/>
              <a:buChar char="•"/>
            </a:pPr>
            <a:r>
              <a:rPr lang="es-ES_tradnl" sz="1800" dirty="0">
                <a:solidFill>
                  <a:srgbClr val="000000"/>
                </a:solidFill>
                <a:latin typeface="Arial"/>
                <a:ea typeface="Arial"/>
                <a:cs typeface="Arial"/>
              </a:rPr>
              <a:t>reunificación</a:t>
            </a:r>
            <a:r>
              <a:rPr lang="es-ES_tradnl" sz="1800" b="0" i="0" u="none" strike="noStrike" cap="none" dirty="0">
                <a:solidFill>
                  <a:srgbClr val="000000"/>
                </a:solidFill>
                <a:latin typeface="Arial"/>
                <a:ea typeface="Arial"/>
                <a:cs typeface="Arial"/>
                <a:sym typeface="Arial"/>
              </a:rPr>
              <a:t> familiar?</a:t>
            </a:r>
          </a:p>
          <a:p>
            <a:pPr marL="285750" marR="0" lvl="0" indent="-285750" rtl="0">
              <a:spcBef>
                <a:spcPts val="600"/>
              </a:spcBef>
              <a:spcAft>
                <a:spcPts val="0"/>
              </a:spcAft>
              <a:buClr>
                <a:srgbClr val="000000"/>
              </a:buClr>
              <a:buSzPts val="2400"/>
              <a:buFont typeface="Arial" panose="020B0604020202020204" pitchFamily="34" charset="0"/>
              <a:buChar char="•"/>
            </a:pPr>
            <a:r>
              <a:rPr lang="es-ES_tradnl" sz="1800" dirty="0">
                <a:solidFill>
                  <a:srgbClr val="000000"/>
                </a:solidFill>
                <a:latin typeface="Arial"/>
                <a:ea typeface="Arial"/>
                <a:cs typeface="Arial"/>
              </a:rPr>
              <a:t>r</a:t>
            </a:r>
            <a:r>
              <a:rPr lang="es-ES_tradnl" sz="1800" b="0" i="0" u="none" strike="noStrike" cap="none" dirty="0">
                <a:solidFill>
                  <a:srgbClr val="000000"/>
                </a:solidFill>
                <a:latin typeface="Arial"/>
                <a:ea typeface="Arial"/>
                <a:cs typeface="Arial"/>
                <a:sym typeface="Arial"/>
              </a:rPr>
              <a:t>eubicación en cuidados alternativos?</a:t>
            </a:r>
            <a:endParaRPr lang="es-ES_tradnl" sz="1800" dirty="0"/>
          </a:p>
        </p:txBody>
      </p:sp>
      <p:sp>
        <p:nvSpPr>
          <p:cNvPr id="5" name="Speech Bubble: Rectangle with Corners Rounded 4">
            <a:extLst>
              <a:ext uri="{FF2B5EF4-FFF2-40B4-BE49-F238E27FC236}">
                <a16:creationId xmlns:a16="http://schemas.microsoft.com/office/drawing/2014/main" id="{FD4CF8BC-FAD3-F657-9509-3791DE78FF40}"/>
              </a:ext>
            </a:extLst>
          </p:cNvPr>
          <p:cNvSpPr/>
          <p:nvPr/>
        </p:nvSpPr>
        <p:spPr>
          <a:xfrm>
            <a:off x="5724691" y="2457631"/>
            <a:ext cx="2880465" cy="2743165"/>
          </a:xfrm>
          <a:prstGeom prst="wedgeRoundRectCallout">
            <a:avLst>
              <a:gd name="adj1" fmla="val -11026"/>
              <a:gd name="adj2" fmla="val 63936"/>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600"/>
              </a:spcBef>
              <a:spcAft>
                <a:spcPts val="0"/>
              </a:spcAft>
              <a:buClr>
                <a:srgbClr val="000000"/>
              </a:buClr>
              <a:buSzPts val="2400"/>
              <a:buFont typeface="Arial"/>
              <a:buNone/>
            </a:pPr>
            <a:r>
              <a:rPr lang="es-ES_tradnl" sz="1800" dirty="0">
                <a:solidFill>
                  <a:schemeClr val="tx1"/>
                </a:solidFill>
              </a:rPr>
              <a:t>¿</a:t>
            </a:r>
            <a:r>
              <a:rPr lang="es-ES_tradnl" sz="1800" dirty="0">
                <a:solidFill>
                  <a:schemeClr val="tx1"/>
                </a:solidFill>
                <a:cs typeface="Arial"/>
              </a:rPr>
              <a:t>Tienen uds. </a:t>
            </a:r>
            <a:r>
              <a:rPr lang="es-ES_tradnl" sz="1800" dirty="0">
                <a:solidFill>
                  <a:schemeClr val="tx1"/>
                </a:solidFill>
                <a:latin typeface="+mn-lt"/>
                <a:ea typeface="Arial"/>
                <a:cs typeface="Arial"/>
                <a:sym typeface="Arial"/>
              </a:rPr>
              <a:t>conocimiento de la existencia de brechas y desafíos en el marco/sistema nacional de protección de la infancia? ¿Conocen casos de éxito?</a:t>
            </a:r>
            <a:endParaRPr lang="es-ES_tradnl" sz="1800" dirty="0">
              <a:solidFill>
                <a:schemeClr val="tx1"/>
              </a:solidFill>
            </a:endParaRPr>
          </a:p>
        </p:txBody>
      </p:sp>
      <p:sp>
        <p:nvSpPr>
          <p:cNvPr id="6" name="Speech Bubble: Rectangle with Corners Rounded 5">
            <a:extLst>
              <a:ext uri="{FF2B5EF4-FFF2-40B4-BE49-F238E27FC236}">
                <a16:creationId xmlns:a16="http://schemas.microsoft.com/office/drawing/2014/main" id="{CC5B8D1E-E01A-F67C-0062-FBA4FDEF57E2}"/>
              </a:ext>
            </a:extLst>
          </p:cNvPr>
          <p:cNvSpPr/>
          <p:nvPr/>
        </p:nvSpPr>
        <p:spPr>
          <a:xfrm>
            <a:off x="8942597" y="2457631"/>
            <a:ext cx="2730500" cy="2743165"/>
          </a:xfrm>
          <a:prstGeom prst="wedgeRoundRectCallout">
            <a:avLst>
              <a:gd name="adj1" fmla="val 18276"/>
              <a:gd name="adj2" fmla="val 6208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600"/>
              </a:spcBef>
              <a:spcAft>
                <a:spcPts val="0"/>
              </a:spcAft>
              <a:buClr>
                <a:srgbClr val="000000"/>
              </a:buClr>
              <a:buSzPts val="2400"/>
              <a:buFont typeface="Arial"/>
              <a:buNone/>
            </a:pPr>
            <a:r>
              <a:rPr lang="es-ES_tradnl" sz="1800" dirty="0">
                <a:solidFill>
                  <a:schemeClr val="tx1"/>
                </a:solidFill>
                <a:ea typeface="Arial"/>
                <a:cs typeface="Arial"/>
              </a:rPr>
              <a:t>¿</a:t>
            </a:r>
            <a:r>
              <a:rPr lang="es-ES_tradnl" sz="1800" dirty="0">
                <a:solidFill>
                  <a:schemeClr val="tx1"/>
                </a:solidFill>
                <a:latin typeface="+mn-lt"/>
                <a:ea typeface="Arial"/>
                <a:cs typeface="Arial"/>
                <a:sym typeface="Arial"/>
              </a:rPr>
              <a:t>Sabe uds. cuál es el rol/papel del asistente social en el marco o sistema nacional de protección de la infancia?</a:t>
            </a:r>
            <a:endParaRPr lang="es-ES_tradnl" sz="1800" dirty="0">
              <a:solidFill>
                <a:schemeClr val="tx1"/>
              </a:solidFill>
            </a:endParaRPr>
          </a:p>
        </p:txBody>
      </p:sp>
      <p:sp>
        <p:nvSpPr>
          <p:cNvPr id="8" name="TextBox 7">
            <a:extLst>
              <a:ext uri="{FF2B5EF4-FFF2-40B4-BE49-F238E27FC236}">
                <a16:creationId xmlns:a16="http://schemas.microsoft.com/office/drawing/2014/main" id="{CF6550AF-F5B2-EEB0-8C35-E8C1BA600076}"/>
              </a:ext>
            </a:extLst>
          </p:cNvPr>
          <p:cNvSpPr txBox="1"/>
          <p:nvPr/>
        </p:nvSpPr>
        <p:spPr>
          <a:xfrm>
            <a:off x="641813" y="1886863"/>
            <a:ext cx="3970241" cy="369332"/>
          </a:xfrm>
          <a:prstGeom prst="rect">
            <a:avLst/>
          </a:prstGeom>
          <a:noFill/>
        </p:spPr>
        <p:txBody>
          <a:bodyPr wrap="square">
            <a:spAutoFit/>
          </a:bodyPr>
          <a:lstStyle/>
          <a:p>
            <a:r>
              <a:rPr lang="es-ES_tradnl" sz="1800" b="1">
                <a:solidFill>
                  <a:schemeClr val="tx1"/>
                </a:solidFill>
                <a:latin typeface="Arial" panose="020B0604020202020204" pitchFamily="34" charset="0"/>
                <a:cs typeface="Arial" panose="020B0604020202020204" pitchFamily="34" charset="0"/>
              </a:rPr>
              <a:t>GRUPO 1</a:t>
            </a:r>
          </a:p>
        </p:txBody>
      </p:sp>
      <p:sp>
        <p:nvSpPr>
          <p:cNvPr id="9" name="TextBox 8">
            <a:extLst>
              <a:ext uri="{FF2B5EF4-FFF2-40B4-BE49-F238E27FC236}">
                <a16:creationId xmlns:a16="http://schemas.microsoft.com/office/drawing/2014/main" id="{97125380-6738-7BBE-882E-364A96DE7D0C}"/>
              </a:ext>
            </a:extLst>
          </p:cNvPr>
          <p:cNvSpPr txBox="1"/>
          <p:nvPr/>
        </p:nvSpPr>
        <p:spPr>
          <a:xfrm>
            <a:off x="5870742" y="1886863"/>
            <a:ext cx="2438400" cy="369332"/>
          </a:xfrm>
          <a:prstGeom prst="rect">
            <a:avLst/>
          </a:prstGeom>
          <a:noFill/>
        </p:spPr>
        <p:txBody>
          <a:bodyPr wrap="square">
            <a:spAutoFit/>
          </a:bodyPr>
          <a:lstStyle/>
          <a:p>
            <a:r>
              <a:rPr lang="es-ES_tradnl" sz="1800" b="1">
                <a:solidFill>
                  <a:schemeClr val="tx1"/>
                </a:solidFill>
                <a:latin typeface="Arial" panose="020B0604020202020204" pitchFamily="34" charset="0"/>
                <a:cs typeface="Arial" panose="020B0604020202020204" pitchFamily="34" charset="0"/>
              </a:rPr>
              <a:t>GRUPO 2</a:t>
            </a:r>
          </a:p>
        </p:txBody>
      </p:sp>
      <p:sp>
        <p:nvSpPr>
          <p:cNvPr id="10" name="TextBox 9">
            <a:extLst>
              <a:ext uri="{FF2B5EF4-FFF2-40B4-BE49-F238E27FC236}">
                <a16:creationId xmlns:a16="http://schemas.microsoft.com/office/drawing/2014/main" id="{F2DB4FCD-69B2-CE62-32D8-697DB92536BA}"/>
              </a:ext>
            </a:extLst>
          </p:cNvPr>
          <p:cNvSpPr txBox="1"/>
          <p:nvPr/>
        </p:nvSpPr>
        <p:spPr>
          <a:xfrm>
            <a:off x="9046768" y="1864897"/>
            <a:ext cx="2307032" cy="369332"/>
          </a:xfrm>
          <a:prstGeom prst="rect">
            <a:avLst/>
          </a:prstGeom>
          <a:noFill/>
        </p:spPr>
        <p:txBody>
          <a:bodyPr wrap="square">
            <a:spAutoFit/>
          </a:bodyPr>
          <a:lstStyle/>
          <a:p>
            <a:r>
              <a:rPr lang="es-ES_tradnl" sz="1800" b="1">
                <a:solidFill>
                  <a:schemeClr val="tx1"/>
                </a:solidFill>
                <a:latin typeface="Arial" panose="020B0604020202020204" pitchFamily="34" charset="0"/>
                <a:cs typeface="Arial" panose="020B0604020202020204" pitchFamily="34" charset="0"/>
              </a:rPr>
              <a:t>GRUPO 3</a:t>
            </a:r>
          </a:p>
        </p:txBody>
      </p:sp>
      <p:grpSp>
        <p:nvGrpSpPr>
          <p:cNvPr id="7" name="Group 6">
            <a:extLst>
              <a:ext uri="{FF2B5EF4-FFF2-40B4-BE49-F238E27FC236}">
                <a16:creationId xmlns:a16="http://schemas.microsoft.com/office/drawing/2014/main" id="{2A6A9F2C-76A4-8DD6-28FC-E91D4A929F8F}"/>
              </a:ext>
            </a:extLst>
          </p:cNvPr>
          <p:cNvGrpSpPr/>
          <p:nvPr/>
        </p:nvGrpSpPr>
        <p:grpSpPr>
          <a:xfrm>
            <a:off x="357066" y="1224523"/>
            <a:ext cx="369332" cy="369332"/>
            <a:chOff x="6784825" y="4717805"/>
            <a:chExt cx="1170980" cy="1170980"/>
          </a:xfrm>
        </p:grpSpPr>
        <p:sp>
          <p:nvSpPr>
            <p:cNvPr id="11" name="Oval 10">
              <a:extLst>
                <a:ext uri="{FF2B5EF4-FFF2-40B4-BE49-F238E27FC236}">
                  <a16:creationId xmlns:a16="http://schemas.microsoft.com/office/drawing/2014/main" id="{72599448-CD3D-C5EE-6126-4C4398955B78}"/>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Oval 11">
              <a:extLst>
                <a:ext uri="{FF2B5EF4-FFF2-40B4-BE49-F238E27FC236}">
                  <a16:creationId xmlns:a16="http://schemas.microsoft.com/office/drawing/2014/main" id="{DF2EB3FB-CFD9-6D8B-F4C2-EBAFB22BB206}"/>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12">
              <a:extLst>
                <a:ext uri="{FF2B5EF4-FFF2-40B4-BE49-F238E27FC236}">
                  <a16:creationId xmlns:a16="http://schemas.microsoft.com/office/drawing/2014/main" id="{D964749B-65EE-0A3F-BBF0-C10D9D63099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angle 13">
              <a:extLst>
                <a:ext uri="{FF2B5EF4-FFF2-40B4-BE49-F238E27FC236}">
                  <a16:creationId xmlns:a16="http://schemas.microsoft.com/office/drawing/2014/main" id="{363A5797-0C1D-804E-842B-F440DE136A6B}"/>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13" name="Title 72">
            <a:extLst>
              <a:ext uri="{FF2B5EF4-FFF2-40B4-BE49-F238E27FC236}">
                <a16:creationId xmlns:a16="http://schemas.microsoft.com/office/drawing/2014/main" id="{7F2F2945-9C10-509F-124A-0B01A2A61942}"/>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1485704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latin typeface="Arial"/>
                <a:ea typeface="Arial"/>
                <a:cs typeface="Arial"/>
                <a:sym typeface="Arial"/>
              </a:rPr>
              <a:t>Puntos clave de </a:t>
            </a:r>
            <a:r>
              <a:rPr lang="en-US" dirty="0" err="1">
                <a:latin typeface="Arial"/>
                <a:ea typeface="Arial"/>
                <a:cs typeface="Arial"/>
                <a:sym typeface="Arial"/>
              </a:rPr>
              <a:t>aprendizaje</a:t>
            </a:r>
            <a:endParaRPr dirty="0"/>
          </a:p>
        </p:txBody>
      </p:sp>
      <p:sp>
        <p:nvSpPr>
          <p:cNvPr id="410" name="Google Shape;410;p27"/>
          <p:cNvSpPr txBox="1"/>
          <p:nvPr/>
        </p:nvSpPr>
        <p:spPr>
          <a:xfrm>
            <a:off x="859391" y="3549179"/>
            <a:ext cx="3478101" cy="1574108"/>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mn-lt"/>
                <a:ea typeface="Arial"/>
                <a:cs typeface="Arial"/>
                <a:sym typeface="Arial"/>
              </a:rPr>
              <a:t>Es importante comprender las causas de la separación familiar para prevenir una separación secundaria y ofrecer un apoyo personalizado</a:t>
            </a:r>
          </a:p>
        </p:txBody>
      </p:sp>
      <p:sp>
        <p:nvSpPr>
          <p:cNvPr id="411" name="Google Shape;411;p27"/>
          <p:cNvSpPr/>
          <p:nvPr/>
        </p:nvSpPr>
        <p:spPr>
          <a:xfrm>
            <a:off x="1903650" y="2047344"/>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12" name="Google Shape;412;p27"/>
          <p:cNvSpPr/>
          <p:nvPr/>
        </p:nvSpPr>
        <p:spPr>
          <a:xfrm>
            <a:off x="5570220" y="2047344"/>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13" name="Google Shape;413;p27"/>
          <p:cNvSpPr/>
          <p:nvPr/>
        </p:nvSpPr>
        <p:spPr>
          <a:xfrm>
            <a:off x="9236790" y="2047344"/>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414" name="Google Shape;414;p27"/>
          <p:cNvSpPr txBox="1"/>
          <p:nvPr/>
        </p:nvSpPr>
        <p:spPr>
          <a:xfrm>
            <a:off x="4525960" y="3569543"/>
            <a:ext cx="3478102" cy="1277745"/>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mn-lt"/>
                <a:ea typeface="Arial"/>
                <a:cs typeface="Arial"/>
                <a:sym typeface="Arial"/>
              </a:rPr>
              <a:t>Comprender el impacto de la separación familiar significa que podemos responder a las necesidades de cada </a:t>
            </a:r>
            <a:r>
              <a:rPr lang="es-ES_tradnl" sz="1800" dirty="0">
                <a:latin typeface="+mn-lt"/>
              </a:rPr>
              <a:t>menor</a:t>
            </a:r>
            <a:endParaRPr lang="es-ES_tradnl" sz="1800" b="0" i="0" u="none" strike="noStrike" cap="none" dirty="0">
              <a:solidFill>
                <a:srgbClr val="000000"/>
              </a:solidFill>
              <a:latin typeface="+mn-lt"/>
              <a:ea typeface="Arial"/>
              <a:cs typeface="Arial"/>
              <a:sym typeface="Arial"/>
            </a:endParaRPr>
          </a:p>
        </p:txBody>
      </p:sp>
      <p:sp>
        <p:nvSpPr>
          <p:cNvPr id="415" name="Google Shape;415;p27"/>
          <p:cNvSpPr txBox="1"/>
          <p:nvPr/>
        </p:nvSpPr>
        <p:spPr>
          <a:xfrm>
            <a:off x="8192530" y="3549179"/>
            <a:ext cx="3478102" cy="2463198"/>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mn-lt"/>
                <a:ea typeface="Arial"/>
                <a:cs typeface="Arial"/>
                <a:sym typeface="Arial"/>
              </a:rPr>
              <a:t>La separación familiar puede tener graves consecuencias a largo plazo, por lo que el registro de los UASC para la gestión de casos y la búsqueda/localización y reunificación familiar es una prioridad urgente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419"/>
        <p:cNvGrpSpPr/>
        <p:nvPr/>
      </p:nvGrpSpPr>
      <p:grpSpPr>
        <a:xfrm>
          <a:off x="0" y="0"/>
          <a:ext cx="0" cy="0"/>
          <a:chOff x="0" y="0"/>
          <a:chExt cx="0" cy="0"/>
        </a:xfrm>
      </p:grpSpPr>
      <p:sp>
        <p:nvSpPr>
          <p:cNvPr id="420" name="Google Shape;420;p28"/>
          <p:cNvSpPr txBox="1">
            <a:spLocks noGrp="1"/>
          </p:cNvSpPr>
          <p:nvPr>
            <p:ph type="title"/>
          </p:nvPr>
        </p:nvSpPr>
        <p:spPr>
          <a:xfrm>
            <a:off x="796386" y="3089182"/>
            <a:ext cx="4171275"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Garamond"/>
              <a:buNone/>
            </a:pPr>
            <a:r>
              <a:rPr lang="es-ES_tradnl"/>
              <a:t>Sesión 3</a:t>
            </a:r>
            <a:br>
              <a:rPr lang="es-ES_tradnl"/>
            </a:br>
            <a:r>
              <a:rPr lang="es-ES_tradnl"/>
              <a:t>Normas y prácticas relativas a los UASC</a:t>
            </a:r>
          </a:p>
        </p:txBody>
      </p:sp>
      <p:sp>
        <p:nvSpPr>
          <p:cNvPr id="2" name="Google Shape;265;p20">
            <a:extLst>
              <a:ext uri="{FF2B5EF4-FFF2-40B4-BE49-F238E27FC236}">
                <a16:creationId xmlns:a16="http://schemas.microsoft.com/office/drawing/2014/main" id="{EA46D6FA-29C4-C225-70E5-5BFB81119F2F}"/>
              </a:ext>
            </a:extLst>
          </p:cNvPr>
          <p:cNvSpPr txBox="1"/>
          <p:nvPr/>
        </p:nvSpPr>
        <p:spPr>
          <a:xfrm>
            <a:off x="6453713" y="178439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s-ES_tradnl" sz="2000" b="1" i="0" u="none" strike="noStrike" cap="none" spc="300">
                <a:solidFill>
                  <a:schemeClr val="accent2">
                    <a:lumMod val="75000"/>
                  </a:schemeClr>
                </a:solidFill>
                <a:latin typeface="Arial"/>
                <a:ea typeface="Arial"/>
                <a:cs typeface="Arial"/>
                <a:sym typeface="Arial"/>
              </a:rPr>
              <a:t>OBJETIVOS DE APRENDIZAJE</a:t>
            </a:r>
            <a:endParaRPr lang="es-ES_tradnl" sz="2000" spc="300">
              <a:solidFill>
                <a:schemeClr val="accent2">
                  <a:lumMod val="75000"/>
                </a:schemeClr>
              </a:solidFill>
            </a:endParaRPr>
          </a:p>
        </p:txBody>
      </p:sp>
      <p:sp>
        <p:nvSpPr>
          <p:cNvPr id="3" name="Google Shape;266;p20">
            <a:extLst>
              <a:ext uri="{FF2B5EF4-FFF2-40B4-BE49-F238E27FC236}">
                <a16:creationId xmlns:a16="http://schemas.microsoft.com/office/drawing/2014/main" id="{9BAF0E74-44C2-D794-DAA2-EC42AF753186}"/>
              </a:ext>
            </a:extLst>
          </p:cNvPr>
          <p:cNvSpPr txBox="1"/>
          <p:nvPr/>
        </p:nvSpPr>
        <p:spPr>
          <a:xfrm>
            <a:off x="7388888" y="2643384"/>
            <a:ext cx="4142936"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_tradnl" sz="2400" dirty="0">
                <a:solidFill>
                  <a:schemeClr val="tx1"/>
                </a:solidFill>
                <a:latin typeface="+mn-lt"/>
                <a:ea typeface="Arial"/>
                <a:cs typeface="Arial"/>
                <a:sym typeface="Arial"/>
              </a:rPr>
              <a:t>Describir las normas socioculturales y religiosas y las prácticas tradicionales relacionadas con los UASC en su contexto y comprender por qué esto es importante para nuestro trabajo diario.</a:t>
            </a:r>
          </a:p>
        </p:txBody>
      </p:sp>
      <p:grpSp>
        <p:nvGrpSpPr>
          <p:cNvPr id="4" name="Google Shape;194;p14">
            <a:extLst>
              <a:ext uri="{FF2B5EF4-FFF2-40B4-BE49-F238E27FC236}">
                <a16:creationId xmlns:a16="http://schemas.microsoft.com/office/drawing/2014/main" id="{B5E2D6D2-0D6B-AC2E-ACBC-51AFFE79967E}"/>
              </a:ext>
            </a:extLst>
          </p:cNvPr>
          <p:cNvGrpSpPr/>
          <p:nvPr/>
        </p:nvGrpSpPr>
        <p:grpSpPr>
          <a:xfrm>
            <a:off x="6618813" y="2741485"/>
            <a:ext cx="560331" cy="592814"/>
            <a:chOff x="243840" y="1676400"/>
            <a:chExt cx="701040" cy="741680"/>
          </a:xfrm>
          <a:solidFill>
            <a:schemeClr val="accent2">
              <a:lumMod val="75000"/>
            </a:schemeClr>
          </a:solidFill>
        </p:grpSpPr>
        <p:sp>
          <p:nvSpPr>
            <p:cNvPr id="5" name="Google Shape;195;p14">
              <a:extLst>
                <a:ext uri="{FF2B5EF4-FFF2-40B4-BE49-F238E27FC236}">
                  <a16:creationId xmlns:a16="http://schemas.microsoft.com/office/drawing/2014/main" id="{4A4DC232-8F2F-C5F2-51C3-B0C8FA2AA93A}"/>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6" name="Google Shape;196;p14">
              <a:extLst>
                <a:ext uri="{FF2B5EF4-FFF2-40B4-BE49-F238E27FC236}">
                  <a16:creationId xmlns:a16="http://schemas.microsoft.com/office/drawing/2014/main" id="{51275EC1-4ED6-3B00-F4B4-A065430D58D6}"/>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Guía del facilitador</a:t>
            </a:r>
            <a:endParaRPr lang="es-ES_tradnl" sz="5400" b="1" dirty="0">
              <a:solidFill>
                <a:schemeClr val="bg1">
                  <a:lumMod val="75000"/>
                </a:schemeClr>
              </a:solidFill>
            </a:endParaRPr>
          </a:p>
        </p:txBody>
      </p:sp>
    </p:spTree>
    <p:extLst>
      <p:ext uri="{BB962C8B-B14F-4D97-AF65-F5344CB8AC3E}">
        <p14:creationId xmlns:p14="http://schemas.microsoft.com/office/powerpoint/2010/main" val="1612914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9"/>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t>Percepción de la infancia</a:t>
            </a:r>
            <a:endParaRPr dirty="0"/>
          </a:p>
        </p:txBody>
      </p:sp>
      <p:grpSp>
        <p:nvGrpSpPr>
          <p:cNvPr id="11" name="Group 10">
            <a:extLst>
              <a:ext uri="{FF2B5EF4-FFF2-40B4-BE49-F238E27FC236}">
                <a16:creationId xmlns:a16="http://schemas.microsoft.com/office/drawing/2014/main" id="{A97F980A-4874-3326-8CA3-74BFC8092A3F}"/>
              </a:ext>
            </a:extLst>
          </p:cNvPr>
          <p:cNvGrpSpPr/>
          <p:nvPr/>
        </p:nvGrpSpPr>
        <p:grpSpPr>
          <a:xfrm>
            <a:off x="1976769" y="2127357"/>
            <a:ext cx="2714058" cy="2239647"/>
            <a:chOff x="6653006" y="4766094"/>
            <a:chExt cx="1265201" cy="1044047"/>
          </a:xfrm>
          <a:solidFill>
            <a:schemeClr val="accent2">
              <a:lumMod val="20000"/>
              <a:lumOff val="80000"/>
            </a:schemeClr>
          </a:solidFill>
        </p:grpSpPr>
        <p:grpSp>
          <p:nvGrpSpPr>
            <p:cNvPr id="12" name="Group 11">
              <a:extLst>
                <a:ext uri="{FF2B5EF4-FFF2-40B4-BE49-F238E27FC236}">
                  <a16:creationId xmlns:a16="http://schemas.microsoft.com/office/drawing/2014/main" id="{54F8560F-FAE4-D597-97DB-98BB160903B3}"/>
                </a:ext>
              </a:extLst>
            </p:cNvPr>
            <p:cNvGrpSpPr/>
            <p:nvPr/>
          </p:nvGrpSpPr>
          <p:grpSpPr>
            <a:xfrm>
              <a:off x="6653006" y="5171897"/>
              <a:ext cx="500332" cy="459233"/>
              <a:chOff x="6220855" y="5079996"/>
              <a:chExt cx="774687" cy="711052"/>
            </a:xfrm>
            <a:grpFill/>
          </p:grpSpPr>
          <p:sp>
            <p:nvSpPr>
              <p:cNvPr id="19" name="Trapezoid 18">
                <a:extLst>
                  <a:ext uri="{FF2B5EF4-FFF2-40B4-BE49-F238E27FC236}">
                    <a16:creationId xmlns:a16="http://schemas.microsoft.com/office/drawing/2014/main" id="{AD1AB635-2F00-2D06-DCBC-0B74FC8171A3}"/>
                  </a:ext>
                </a:extLst>
              </p:cNvPr>
              <p:cNvSpPr/>
              <p:nvPr/>
            </p:nvSpPr>
            <p:spPr>
              <a:xfrm>
                <a:off x="6220855" y="5079996"/>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F0997F95-6613-0B6D-3A9B-B188D4B3EF6A}"/>
                  </a:ext>
                </a:extLst>
              </p:cNvPr>
              <p:cNvSpPr/>
              <p:nvPr/>
            </p:nvSpPr>
            <p:spPr>
              <a:xfrm>
                <a:off x="6287951" y="5391179"/>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3" name="Group 12">
              <a:extLst>
                <a:ext uri="{FF2B5EF4-FFF2-40B4-BE49-F238E27FC236}">
                  <a16:creationId xmlns:a16="http://schemas.microsoft.com/office/drawing/2014/main" id="{DC6A4ABD-B2C5-8634-3750-31103ED6927B}"/>
                </a:ext>
              </a:extLst>
            </p:cNvPr>
            <p:cNvGrpSpPr/>
            <p:nvPr/>
          </p:nvGrpSpPr>
          <p:grpSpPr>
            <a:xfrm>
              <a:off x="7300192" y="4766094"/>
              <a:ext cx="500332" cy="459236"/>
              <a:chOff x="6376458" y="4851543"/>
              <a:chExt cx="774687" cy="711057"/>
            </a:xfrm>
            <a:grpFill/>
          </p:grpSpPr>
          <p:sp>
            <p:nvSpPr>
              <p:cNvPr id="17" name="Trapezoid 16">
                <a:extLst>
                  <a:ext uri="{FF2B5EF4-FFF2-40B4-BE49-F238E27FC236}">
                    <a16:creationId xmlns:a16="http://schemas.microsoft.com/office/drawing/2014/main" id="{BDFFC222-4F6C-F792-6047-0B91284A6E68}"/>
                  </a:ext>
                </a:extLst>
              </p:cNvPr>
              <p:cNvSpPr/>
              <p:nvPr/>
            </p:nvSpPr>
            <p:spPr>
              <a:xfrm>
                <a:off x="6376458" y="4851543"/>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FB856392-CE0B-BA41-DFFA-93020A8C9CE4}"/>
                  </a:ext>
                </a:extLst>
              </p:cNvPr>
              <p:cNvSpPr/>
              <p:nvPr/>
            </p:nvSpPr>
            <p:spPr>
              <a:xfrm>
                <a:off x="6443558" y="5162731"/>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4" name="Group 13">
              <a:extLst>
                <a:ext uri="{FF2B5EF4-FFF2-40B4-BE49-F238E27FC236}">
                  <a16:creationId xmlns:a16="http://schemas.microsoft.com/office/drawing/2014/main" id="{BAB34DBA-F521-BE7D-25F4-E7A22210DA5A}"/>
                </a:ext>
              </a:extLst>
            </p:cNvPr>
            <p:cNvGrpSpPr/>
            <p:nvPr/>
          </p:nvGrpSpPr>
          <p:grpSpPr>
            <a:xfrm>
              <a:off x="7417875" y="5350905"/>
              <a:ext cx="500332" cy="459236"/>
              <a:chOff x="6376458" y="4851543"/>
              <a:chExt cx="774687" cy="711057"/>
            </a:xfrm>
            <a:grpFill/>
          </p:grpSpPr>
          <p:sp>
            <p:nvSpPr>
              <p:cNvPr id="15" name="Trapezoid 14">
                <a:extLst>
                  <a:ext uri="{FF2B5EF4-FFF2-40B4-BE49-F238E27FC236}">
                    <a16:creationId xmlns:a16="http://schemas.microsoft.com/office/drawing/2014/main" id="{A176B5FF-9F98-22CC-07EB-B87C9239E870}"/>
                  </a:ext>
                </a:extLst>
              </p:cNvPr>
              <p:cNvSpPr/>
              <p:nvPr/>
            </p:nvSpPr>
            <p:spPr>
              <a:xfrm>
                <a:off x="6376458" y="4851543"/>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a:extLst>
                  <a:ext uri="{FF2B5EF4-FFF2-40B4-BE49-F238E27FC236}">
                    <a16:creationId xmlns:a16="http://schemas.microsoft.com/office/drawing/2014/main" id="{861E4D21-6564-B5C3-148C-93EC8A7E9BE2}"/>
                  </a:ext>
                </a:extLst>
              </p:cNvPr>
              <p:cNvSpPr/>
              <p:nvPr/>
            </p:nvSpPr>
            <p:spPr>
              <a:xfrm>
                <a:off x="6443558" y="5162731"/>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grpSp>
        <p:nvGrpSpPr>
          <p:cNvPr id="10" name="Group 9">
            <a:extLst>
              <a:ext uri="{FF2B5EF4-FFF2-40B4-BE49-F238E27FC236}">
                <a16:creationId xmlns:a16="http://schemas.microsoft.com/office/drawing/2014/main" id="{48D817EF-C6AD-62B6-7A5E-04E9C61513DE}"/>
              </a:ext>
            </a:extLst>
          </p:cNvPr>
          <p:cNvGrpSpPr/>
          <p:nvPr/>
        </p:nvGrpSpPr>
        <p:grpSpPr>
          <a:xfrm>
            <a:off x="2507436" y="3813006"/>
            <a:ext cx="1673999" cy="1219200"/>
            <a:chOff x="6383007" y="2645224"/>
            <a:chExt cx="999606" cy="728029"/>
          </a:xfrm>
          <a:solidFill>
            <a:schemeClr val="accent2">
              <a:lumMod val="75000"/>
            </a:schemeClr>
          </a:solidFill>
        </p:grpSpPr>
        <p:grpSp>
          <p:nvGrpSpPr>
            <p:cNvPr id="2" name="Group 1">
              <a:extLst>
                <a:ext uri="{FF2B5EF4-FFF2-40B4-BE49-F238E27FC236}">
                  <a16:creationId xmlns:a16="http://schemas.microsoft.com/office/drawing/2014/main" id="{03DA8FA6-7D2E-C1C2-697E-B5828E56600E}"/>
                </a:ext>
              </a:extLst>
            </p:cNvPr>
            <p:cNvGrpSpPr/>
            <p:nvPr/>
          </p:nvGrpSpPr>
          <p:grpSpPr>
            <a:xfrm>
              <a:off x="6926973" y="2645224"/>
              <a:ext cx="455640" cy="728029"/>
              <a:chOff x="697842" y="3315817"/>
              <a:chExt cx="514964" cy="822818"/>
            </a:xfrm>
            <a:grpFill/>
          </p:grpSpPr>
          <p:sp>
            <p:nvSpPr>
              <p:cNvPr id="3" name="Trapezoid 2">
                <a:extLst>
                  <a:ext uri="{FF2B5EF4-FFF2-40B4-BE49-F238E27FC236}">
                    <a16:creationId xmlns:a16="http://schemas.microsoft.com/office/drawing/2014/main" id="{6BA3EF5D-1283-88B7-8D3E-02E5769D9216}"/>
                  </a:ext>
                </a:extLst>
              </p:cNvPr>
              <p:cNvSpPr/>
              <p:nvPr/>
            </p:nvSpPr>
            <p:spPr>
              <a:xfrm>
                <a:off x="697842" y="3826277"/>
                <a:ext cx="514964" cy="312358"/>
              </a:xfrm>
              <a:prstGeom prst="trapezoid">
                <a:avLst>
                  <a:gd name="adj" fmla="val 339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Round Same Side Corner Rectangle 46">
                <a:extLst>
                  <a:ext uri="{FF2B5EF4-FFF2-40B4-BE49-F238E27FC236}">
                    <a16:creationId xmlns:a16="http://schemas.microsoft.com/office/drawing/2014/main" id="{E5635DB1-4379-3692-1AF2-BCC115264AF3}"/>
                  </a:ext>
                </a:extLst>
              </p:cNvPr>
              <p:cNvSpPr/>
              <p:nvPr/>
            </p:nvSpPr>
            <p:spPr>
              <a:xfrm>
                <a:off x="776140" y="3745391"/>
                <a:ext cx="362490" cy="393243"/>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Oval 4">
                <a:extLst>
                  <a:ext uri="{FF2B5EF4-FFF2-40B4-BE49-F238E27FC236}">
                    <a16:creationId xmlns:a16="http://schemas.microsoft.com/office/drawing/2014/main" id="{74F8D167-62E5-05EC-B203-FEFA6E108789}"/>
                  </a:ext>
                </a:extLst>
              </p:cNvPr>
              <p:cNvSpPr/>
              <p:nvPr/>
            </p:nvSpPr>
            <p:spPr>
              <a:xfrm>
                <a:off x="772020" y="3315817"/>
                <a:ext cx="366610" cy="3666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9396D5CC-32AD-83A4-6A68-C3EB4810610D}"/>
                </a:ext>
              </a:extLst>
            </p:cNvPr>
            <p:cNvGrpSpPr/>
            <p:nvPr/>
          </p:nvGrpSpPr>
          <p:grpSpPr>
            <a:xfrm>
              <a:off x="6383007" y="2645224"/>
              <a:ext cx="324376" cy="728028"/>
              <a:chOff x="5960196" y="3632825"/>
              <a:chExt cx="324376" cy="728028"/>
            </a:xfrm>
            <a:grpFill/>
          </p:grpSpPr>
          <p:sp>
            <p:nvSpPr>
              <p:cNvPr id="7" name="Round Same Side Corner Rectangle 46">
                <a:extLst>
                  <a:ext uri="{FF2B5EF4-FFF2-40B4-BE49-F238E27FC236}">
                    <a16:creationId xmlns:a16="http://schemas.microsoft.com/office/drawing/2014/main" id="{6465E23B-AEF6-75C8-4593-43A3FE23F428}"/>
                  </a:ext>
                </a:extLst>
              </p:cNvPr>
              <p:cNvSpPr/>
              <p:nvPr/>
            </p:nvSpPr>
            <p:spPr>
              <a:xfrm>
                <a:off x="5962575" y="4012912"/>
                <a:ext cx="320731" cy="347941"/>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8EF53269-011C-F488-E7D0-C277CFB77233}"/>
                  </a:ext>
                </a:extLst>
              </p:cNvPr>
              <p:cNvSpPr/>
              <p:nvPr/>
            </p:nvSpPr>
            <p:spPr>
              <a:xfrm>
                <a:off x="5960196" y="3632825"/>
                <a:ext cx="324376" cy="324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sp>
            <p:nvSpPr>
              <p:cNvPr id="9" name="Round Same Side Corner Rectangle 46">
                <a:extLst>
                  <a:ext uri="{FF2B5EF4-FFF2-40B4-BE49-F238E27FC236}">
                    <a16:creationId xmlns:a16="http://schemas.microsoft.com/office/drawing/2014/main" id="{25EE9FBF-F35B-B416-26BC-797CA7FC1BE0}"/>
                  </a:ext>
                </a:extLst>
              </p:cNvPr>
              <p:cNvSpPr/>
              <p:nvPr/>
            </p:nvSpPr>
            <p:spPr>
              <a:xfrm>
                <a:off x="6087847" y="4201939"/>
                <a:ext cx="69074" cy="15891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grpSp>
        <p:nvGrpSpPr>
          <p:cNvPr id="21" name="Group 20">
            <a:extLst>
              <a:ext uri="{FF2B5EF4-FFF2-40B4-BE49-F238E27FC236}">
                <a16:creationId xmlns:a16="http://schemas.microsoft.com/office/drawing/2014/main" id="{E1CDCDDC-B96A-87C4-10D4-47F12EBEAAEF}"/>
              </a:ext>
            </a:extLst>
          </p:cNvPr>
          <p:cNvGrpSpPr/>
          <p:nvPr/>
        </p:nvGrpSpPr>
        <p:grpSpPr>
          <a:xfrm flipH="1">
            <a:off x="7411391" y="2127360"/>
            <a:ext cx="2416874" cy="2904846"/>
            <a:chOff x="6753502" y="4532416"/>
            <a:chExt cx="1166575" cy="1354140"/>
          </a:xfrm>
          <a:solidFill>
            <a:schemeClr val="accent2">
              <a:lumMod val="20000"/>
              <a:lumOff val="80000"/>
            </a:schemeClr>
          </a:solidFill>
        </p:grpSpPr>
        <p:grpSp>
          <p:nvGrpSpPr>
            <p:cNvPr id="22" name="Group 21">
              <a:extLst>
                <a:ext uri="{FF2B5EF4-FFF2-40B4-BE49-F238E27FC236}">
                  <a16:creationId xmlns:a16="http://schemas.microsoft.com/office/drawing/2014/main" id="{3454059F-9584-9429-6891-38AC72529BA4}"/>
                </a:ext>
              </a:extLst>
            </p:cNvPr>
            <p:cNvGrpSpPr/>
            <p:nvPr/>
          </p:nvGrpSpPr>
          <p:grpSpPr>
            <a:xfrm>
              <a:off x="6753502" y="5024349"/>
              <a:ext cx="500332" cy="459236"/>
              <a:chOff x="6376458" y="4851543"/>
              <a:chExt cx="774687" cy="711057"/>
            </a:xfrm>
            <a:grpFill/>
          </p:grpSpPr>
          <p:sp>
            <p:nvSpPr>
              <p:cNvPr id="29" name="Trapezoid 28">
                <a:extLst>
                  <a:ext uri="{FF2B5EF4-FFF2-40B4-BE49-F238E27FC236}">
                    <a16:creationId xmlns:a16="http://schemas.microsoft.com/office/drawing/2014/main" id="{AEA788EE-3138-3CE5-2D6B-C25CB72CD2D3}"/>
                  </a:ext>
                </a:extLst>
              </p:cNvPr>
              <p:cNvSpPr/>
              <p:nvPr/>
            </p:nvSpPr>
            <p:spPr>
              <a:xfrm>
                <a:off x="6376458" y="4851543"/>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2309BCBB-970C-B7BE-ECED-81C81A53AD02}"/>
                  </a:ext>
                </a:extLst>
              </p:cNvPr>
              <p:cNvSpPr/>
              <p:nvPr/>
            </p:nvSpPr>
            <p:spPr>
              <a:xfrm>
                <a:off x="6443558" y="5162731"/>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3" name="Group 22">
              <a:extLst>
                <a:ext uri="{FF2B5EF4-FFF2-40B4-BE49-F238E27FC236}">
                  <a16:creationId xmlns:a16="http://schemas.microsoft.com/office/drawing/2014/main" id="{1648EBC0-6B6F-8A18-70A5-26F02D8182B0}"/>
                </a:ext>
              </a:extLst>
            </p:cNvPr>
            <p:cNvGrpSpPr/>
            <p:nvPr/>
          </p:nvGrpSpPr>
          <p:grpSpPr>
            <a:xfrm>
              <a:off x="7282695" y="4532416"/>
              <a:ext cx="500332" cy="459236"/>
              <a:chOff x="6349367" y="4489734"/>
              <a:chExt cx="774687" cy="711058"/>
            </a:xfrm>
            <a:grpFill/>
          </p:grpSpPr>
          <p:sp>
            <p:nvSpPr>
              <p:cNvPr id="27" name="Trapezoid 26">
                <a:extLst>
                  <a:ext uri="{FF2B5EF4-FFF2-40B4-BE49-F238E27FC236}">
                    <a16:creationId xmlns:a16="http://schemas.microsoft.com/office/drawing/2014/main" id="{8F7BF66A-6CC6-EDF9-ED4E-73E4299B7826}"/>
                  </a:ext>
                </a:extLst>
              </p:cNvPr>
              <p:cNvSpPr/>
              <p:nvPr/>
            </p:nvSpPr>
            <p:spPr>
              <a:xfrm>
                <a:off x="6349367" y="4489734"/>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0F4555FC-191F-6EC5-35EE-42D32CBFAB8C}"/>
                  </a:ext>
                </a:extLst>
              </p:cNvPr>
              <p:cNvSpPr/>
              <p:nvPr/>
            </p:nvSpPr>
            <p:spPr>
              <a:xfrm>
                <a:off x="6416468" y="4800923"/>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4" name="Group 23">
              <a:extLst>
                <a:ext uri="{FF2B5EF4-FFF2-40B4-BE49-F238E27FC236}">
                  <a16:creationId xmlns:a16="http://schemas.microsoft.com/office/drawing/2014/main" id="{D981B4CE-A0A2-A6EF-9711-850EB25F3241}"/>
                </a:ext>
              </a:extLst>
            </p:cNvPr>
            <p:cNvGrpSpPr/>
            <p:nvPr/>
          </p:nvGrpSpPr>
          <p:grpSpPr>
            <a:xfrm>
              <a:off x="7419745" y="5427319"/>
              <a:ext cx="500332" cy="459237"/>
              <a:chOff x="6379353" y="4969861"/>
              <a:chExt cx="774687" cy="711059"/>
            </a:xfrm>
            <a:grpFill/>
          </p:grpSpPr>
          <p:sp>
            <p:nvSpPr>
              <p:cNvPr id="25" name="Trapezoid 24">
                <a:extLst>
                  <a:ext uri="{FF2B5EF4-FFF2-40B4-BE49-F238E27FC236}">
                    <a16:creationId xmlns:a16="http://schemas.microsoft.com/office/drawing/2014/main" id="{CEF753BF-1F3E-3465-770B-D967960A0029}"/>
                  </a:ext>
                </a:extLst>
              </p:cNvPr>
              <p:cNvSpPr/>
              <p:nvPr/>
            </p:nvSpPr>
            <p:spPr>
              <a:xfrm>
                <a:off x="6379353" y="4969861"/>
                <a:ext cx="774687" cy="31118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a:extLst>
                  <a:ext uri="{FF2B5EF4-FFF2-40B4-BE49-F238E27FC236}">
                    <a16:creationId xmlns:a16="http://schemas.microsoft.com/office/drawing/2014/main" id="{A91AFB6E-6E0B-0712-1A8C-9C80E2996FDD}"/>
                  </a:ext>
                </a:extLst>
              </p:cNvPr>
              <p:cNvSpPr/>
              <p:nvPr/>
            </p:nvSpPr>
            <p:spPr>
              <a:xfrm>
                <a:off x="6446453" y="5281051"/>
                <a:ext cx="640487" cy="3998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grpSp>
        <p:nvGrpSpPr>
          <p:cNvPr id="31" name="Group 30">
            <a:extLst>
              <a:ext uri="{FF2B5EF4-FFF2-40B4-BE49-F238E27FC236}">
                <a16:creationId xmlns:a16="http://schemas.microsoft.com/office/drawing/2014/main" id="{80717859-C64A-F0B9-B6B8-BF2C207453A0}"/>
              </a:ext>
            </a:extLst>
          </p:cNvPr>
          <p:cNvGrpSpPr/>
          <p:nvPr/>
        </p:nvGrpSpPr>
        <p:grpSpPr>
          <a:xfrm flipH="1">
            <a:off x="6585121" y="2554681"/>
            <a:ext cx="1616728" cy="1219200"/>
            <a:chOff x="6383007" y="2645224"/>
            <a:chExt cx="999606" cy="728029"/>
          </a:xfrm>
          <a:solidFill>
            <a:schemeClr val="accent2">
              <a:lumMod val="75000"/>
            </a:schemeClr>
          </a:solidFill>
        </p:grpSpPr>
        <p:grpSp>
          <p:nvGrpSpPr>
            <p:cNvPr id="32" name="Group 31">
              <a:extLst>
                <a:ext uri="{FF2B5EF4-FFF2-40B4-BE49-F238E27FC236}">
                  <a16:creationId xmlns:a16="http://schemas.microsoft.com/office/drawing/2014/main" id="{213A29FE-A1BB-72A4-A9CA-718499C6C0EC}"/>
                </a:ext>
              </a:extLst>
            </p:cNvPr>
            <p:cNvGrpSpPr/>
            <p:nvPr/>
          </p:nvGrpSpPr>
          <p:grpSpPr>
            <a:xfrm>
              <a:off x="6926973" y="2645224"/>
              <a:ext cx="455640" cy="728029"/>
              <a:chOff x="697842" y="3315817"/>
              <a:chExt cx="514964" cy="822818"/>
            </a:xfrm>
            <a:grpFill/>
          </p:grpSpPr>
          <p:sp>
            <p:nvSpPr>
              <p:cNvPr id="37" name="Trapezoid 36">
                <a:extLst>
                  <a:ext uri="{FF2B5EF4-FFF2-40B4-BE49-F238E27FC236}">
                    <a16:creationId xmlns:a16="http://schemas.microsoft.com/office/drawing/2014/main" id="{249C009F-9EE4-0953-B7BF-10100355E2AB}"/>
                  </a:ext>
                </a:extLst>
              </p:cNvPr>
              <p:cNvSpPr/>
              <p:nvPr/>
            </p:nvSpPr>
            <p:spPr>
              <a:xfrm>
                <a:off x="697842" y="3826277"/>
                <a:ext cx="514964" cy="312358"/>
              </a:xfrm>
              <a:prstGeom prst="trapezoid">
                <a:avLst>
                  <a:gd name="adj" fmla="val 339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Round Same Side Corner Rectangle 46">
                <a:extLst>
                  <a:ext uri="{FF2B5EF4-FFF2-40B4-BE49-F238E27FC236}">
                    <a16:creationId xmlns:a16="http://schemas.microsoft.com/office/drawing/2014/main" id="{B194EE9A-CE08-6CE0-1524-DBDCAD7B0056}"/>
                  </a:ext>
                </a:extLst>
              </p:cNvPr>
              <p:cNvSpPr/>
              <p:nvPr/>
            </p:nvSpPr>
            <p:spPr>
              <a:xfrm>
                <a:off x="776140" y="3745391"/>
                <a:ext cx="362490" cy="393243"/>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Oval 38">
                <a:extLst>
                  <a:ext uri="{FF2B5EF4-FFF2-40B4-BE49-F238E27FC236}">
                    <a16:creationId xmlns:a16="http://schemas.microsoft.com/office/drawing/2014/main" id="{400677E3-4F53-2C84-5275-DFF735D0DA70}"/>
                  </a:ext>
                </a:extLst>
              </p:cNvPr>
              <p:cNvSpPr/>
              <p:nvPr/>
            </p:nvSpPr>
            <p:spPr>
              <a:xfrm>
                <a:off x="772020" y="3315817"/>
                <a:ext cx="366610" cy="3666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B79ED47-12CC-7D71-DF3E-C0B74691E2E8}"/>
                </a:ext>
              </a:extLst>
            </p:cNvPr>
            <p:cNvGrpSpPr/>
            <p:nvPr/>
          </p:nvGrpSpPr>
          <p:grpSpPr>
            <a:xfrm>
              <a:off x="6383007" y="2645224"/>
              <a:ext cx="324376" cy="728028"/>
              <a:chOff x="5960196" y="3632825"/>
              <a:chExt cx="324376" cy="728028"/>
            </a:xfrm>
            <a:grpFill/>
          </p:grpSpPr>
          <p:sp>
            <p:nvSpPr>
              <p:cNvPr id="34" name="Round Same Side Corner Rectangle 46">
                <a:extLst>
                  <a:ext uri="{FF2B5EF4-FFF2-40B4-BE49-F238E27FC236}">
                    <a16:creationId xmlns:a16="http://schemas.microsoft.com/office/drawing/2014/main" id="{221D60D2-635D-D48A-C1D4-E16D12FD980C}"/>
                  </a:ext>
                </a:extLst>
              </p:cNvPr>
              <p:cNvSpPr/>
              <p:nvPr/>
            </p:nvSpPr>
            <p:spPr>
              <a:xfrm>
                <a:off x="5962575" y="4012912"/>
                <a:ext cx="320731" cy="347941"/>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Oval 34">
                <a:extLst>
                  <a:ext uri="{FF2B5EF4-FFF2-40B4-BE49-F238E27FC236}">
                    <a16:creationId xmlns:a16="http://schemas.microsoft.com/office/drawing/2014/main" id="{D85D746F-0CBD-CC7C-AC7B-E855B11440ED}"/>
                  </a:ext>
                </a:extLst>
              </p:cNvPr>
              <p:cNvSpPr/>
              <p:nvPr/>
            </p:nvSpPr>
            <p:spPr>
              <a:xfrm>
                <a:off x="5960196" y="3632825"/>
                <a:ext cx="324376" cy="324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bg1"/>
                  </a:solidFill>
                  <a:latin typeface="Arial" panose="020B0604020202020204" pitchFamily="34" charset="0"/>
                  <a:cs typeface="Arial" panose="020B0604020202020204" pitchFamily="34" charset="0"/>
                </a:endParaRPr>
              </a:p>
            </p:txBody>
          </p:sp>
          <p:sp>
            <p:nvSpPr>
              <p:cNvPr id="36" name="Round Same Side Corner Rectangle 46">
                <a:extLst>
                  <a:ext uri="{FF2B5EF4-FFF2-40B4-BE49-F238E27FC236}">
                    <a16:creationId xmlns:a16="http://schemas.microsoft.com/office/drawing/2014/main" id="{25378257-1B95-056B-8F26-6F618424A4F8}"/>
                  </a:ext>
                </a:extLst>
              </p:cNvPr>
              <p:cNvSpPr/>
              <p:nvPr/>
            </p:nvSpPr>
            <p:spPr>
              <a:xfrm>
                <a:off x="6087847" y="4201939"/>
                <a:ext cx="69074" cy="15891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0"/>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No hacer daño e interés superior del menor</a:t>
            </a:r>
          </a:p>
        </p:txBody>
      </p:sp>
      <p:grpSp>
        <p:nvGrpSpPr>
          <p:cNvPr id="446" name="Google Shape;446;p30"/>
          <p:cNvGrpSpPr/>
          <p:nvPr/>
        </p:nvGrpSpPr>
        <p:grpSpPr>
          <a:xfrm>
            <a:off x="3867001" y="1763318"/>
            <a:ext cx="4457998" cy="3824682"/>
            <a:chOff x="4375919" y="1952645"/>
            <a:chExt cx="1260435" cy="1015047"/>
          </a:xfrm>
          <a:solidFill>
            <a:schemeClr val="accent2">
              <a:lumMod val="75000"/>
            </a:schemeClr>
          </a:solidFill>
        </p:grpSpPr>
        <p:sp>
          <p:nvSpPr>
            <p:cNvPr id="447" name="Google Shape;447;p30"/>
            <p:cNvSpPr/>
            <p:nvPr/>
          </p:nvSpPr>
          <p:spPr>
            <a:xfrm rot="-1029978">
              <a:off x="4447704" y="2313235"/>
              <a:ext cx="155800" cy="509954"/>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48" name="Google Shape;448;p30"/>
            <p:cNvSpPr/>
            <p:nvPr/>
          </p:nvSpPr>
          <p:spPr>
            <a:xfrm rot="734835">
              <a:off x="4416926" y="2065608"/>
              <a:ext cx="152465" cy="385897"/>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49" name="Google Shape;449;p30"/>
            <p:cNvSpPr/>
            <p:nvPr/>
          </p:nvSpPr>
          <p:spPr>
            <a:xfrm rot="-567011">
              <a:off x="4615614" y="2373582"/>
              <a:ext cx="149730" cy="358638"/>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0" name="Google Shape;450;p30"/>
            <p:cNvSpPr/>
            <p:nvPr/>
          </p:nvSpPr>
          <p:spPr>
            <a:xfrm rot="4370022" flipH="1">
              <a:off x="4566067" y="2612552"/>
              <a:ext cx="197560" cy="305529"/>
            </a:xfrm>
            <a:prstGeom prst="flowChartManualInpu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1" name="Google Shape;451;p30"/>
            <p:cNvSpPr/>
            <p:nvPr/>
          </p:nvSpPr>
          <p:spPr>
            <a:xfrm rot="1076057" flipH="1">
              <a:off x="5400700" y="2349090"/>
              <a:ext cx="161053" cy="509954"/>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2" name="Google Shape;452;p30"/>
            <p:cNvSpPr/>
            <p:nvPr/>
          </p:nvSpPr>
          <p:spPr>
            <a:xfrm rot="-688756" flipH="1">
              <a:off x="5437935" y="2101053"/>
              <a:ext cx="157606" cy="398280"/>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3" name="Google Shape;453;p30"/>
            <p:cNvSpPr/>
            <p:nvPr/>
          </p:nvSpPr>
          <p:spPr>
            <a:xfrm rot="613090" flipH="1">
              <a:off x="5233983" y="2403167"/>
              <a:ext cx="154779" cy="358638"/>
            </a:xfrm>
            <a:prstGeom prst="roundRect">
              <a:avLst>
                <a:gd name="adj"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4" name="Google Shape;454;p30"/>
            <p:cNvSpPr/>
            <p:nvPr/>
          </p:nvSpPr>
          <p:spPr>
            <a:xfrm rot="-4323943">
              <a:off x="5238172" y="2640595"/>
              <a:ext cx="197560" cy="315831"/>
            </a:xfrm>
            <a:prstGeom prst="flowChartManualInpu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5" name="Google Shape;455;p30"/>
            <p:cNvSpPr/>
            <p:nvPr/>
          </p:nvSpPr>
          <p:spPr>
            <a:xfrm>
              <a:off x="4880503" y="2250894"/>
              <a:ext cx="251673" cy="267545"/>
            </a:xfrm>
            <a:prstGeom prst="round2SameRect">
              <a:avLst>
                <a:gd name="adj1" fmla="val 50000"/>
                <a:gd name="adj2"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6" name="Google Shape;456;p30"/>
            <p:cNvSpPr/>
            <p:nvPr/>
          </p:nvSpPr>
          <p:spPr>
            <a:xfrm>
              <a:off x="4878636" y="1952645"/>
              <a:ext cx="254533" cy="254533"/>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7" name="Google Shape;457;p30"/>
            <p:cNvSpPr/>
            <p:nvPr/>
          </p:nvSpPr>
          <p:spPr>
            <a:xfrm>
              <a:off x="4538838" y="2765316"/>
              <a:ext cx="241922" cy="202376"/>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58" name="Google Shape;458;p30"/>
            <p:cNvSpPr/>
            <p:nvPr/>
          </p:nvSpPr>
          <p:spPr>
            <a:xfrm>
              <a:off x="5217172" y="2765316"/>
              <a:ext cx="241922" cy="202376"/>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1"/>
          <p:cNvSpPr txBox="1">
            <a:spLocks noGrp="1"/>
          </p:cNvSpPr>
          <p:nvPr>
            <p:ph type="title"/>
          </p:nvPr>
        </p:nvSpPr>
        <p:spPr>
          <a:xfrm>
            <a:off x="1211567" y="68218"/>
            <a:ext cx="10515600" cy="86896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4"/>
              </a:buClr>
              <a:buSzPct val="100000"/>
              <a:buFont typeface="Arial"/>
              <a:buNone/>
            </a:pPr>
            <a:r>
              <a:rPr lang="es-ES_tradnl" dirty="0"/>
              <a:t>Influencias sociales y culturales en el cuidado de </a:t>
            </a:r>
            <a:br>
              <a:rPr lang="es-ES_tradnl" dirty="0"/>
            </a:br>
            <a:r>
              <a:rPr lang="es-ES_tradnl" dirty="0"/>
              <a:t>los niños y las niñas</a:t>
            </a:r>
          </a:p>
        </p:txBody>
      </p:sp>
      <p:sp>
        <p:nvSpPr>
          <p:cNvPr id="3" name="Google Shape;114;p9">
            <a:extLst>
              <a:ext uri="{FF2B5EF4-FFF2-40B4-BE49-F238E27FC236}">
                <a16:creationId xmlns:a16="http://schemas.microsoft.com/office/drawing/2014/main" id="{8AA08626-4571-DFB2-9642-E09C7494942D}"/>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s-ES_tradnl" sz="1800" b="1" i="0" u="none" strike="noStrike" cap="none">
                <a:solidFill>
                  <a:schemeClr val="accent2">
                    <a:lumMod val="75000"/>
                  </a:schemeClr>
                </a:solidFill>
                <a:latin typeface="Arial"/>
                <a:ea typeface="Arial"/>
                <a:cs typeface="Arial"/>
                <a:sym typeface="Arial"/>
              </a:rPr>
              <a:t>10 minutos  </a:t>
            </a:r>
            <a:endParaRPr lang="es-ES_tradnl" b="1">
              <a:solidFill>
                <a:schemeClr val="accent2">
                  <a:lumMod val="75000"/>
                </a:schemeClr>
              </a:solidFill>
            </a:endParaRPr>
          </a:p>
        </p:txBody>
      </p:sp>
      <p:grpSp>
        <p:nvGrpSpPr>
          <p:cNvPr id="4" name="Google Shape;314;p4">
            <a:extLst>
              <a:ext uri="{FF2B5EF4-FFF2-40B4-BE49-F238E27FC236}">
                <a16:creationId xmlns:a16="http://schemas.microsoft.com/office/drawing/2014/main" id="{25F18640-2375-09EF-6F87-5B4E16A91BAB}"/>
              </a:ext>
            </a:extLst>
          </p:cNvPr>
          <p:cNvGrpSpPr/>
          <p:nvPr/>
        </p:nvGrpSpPr>
        <p:grpSpPr>
          <a:xfrm>
            <a:off x="8278574" y="1772638"/>
            <a:ext cx="3075226" cy="1995918"/>
            <a:chOff x="3400707" y="1772174"/>
            <a:chExt cx="5758105" cy="3737192"/>
          </a:xfrm>
          <a:solidFill>
            <a:schemeClr val="accent2">
              <a:lumMod val="75000"/>
            </a:schemeClr>
          </a:solidFill>
        </p:grpSpPr>
        <p:sp>
          <p:nvSpPr>
            <p:cNvPr id="5" name="Google Shape;315;p4">
              <a:extLst>
                <a:ext uri="{FF2B5EF4-FFF2-40B4-BE49-F238E27FC236}">
                  <a16:creationId xmlns:a16="http://schemas.microsoft.com/office/drawing/2014/main" id="{8DEE75C0-E649-2968-3F2C-E2D13B305CDA}"/>
                </a:ext>
              </a:extLst>
            </p:cNvPr>
            <p:cNvSpPr/>
            <p:nvPr/>
          </p:nvSpPr>
          <p:spPr>
            <a:xfrm>
              <a:off x="3400707" y="2359766"/>
              <a:ext cx="1412240" cy="1412240"/>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6" name="Google Shape;316;p4">
              <a:extLst>
                <a:ext uri="{FF2B5EF4-FFF2-40B4-BE49-F238E27FC236}">
                  <a16:creationId xmlns:a16="http://schemas.microsoft.com/office/drawing/2014/main" id="{04A605A2-7BC8-8BC1-D587-37BA38ABE38A}"/>
                </a:ext>
              </a:extLst>
            </p:cNvPr>
            <p:cNvSpPr/>
            <p:nvPr/>
          </p:nvSpPr>
          <p:spPr>
            <a:xfrm>
              <a:off x="7746572" y="2359766"/>
              <a:ext cx="1412240" cy="1412240"/>
            </a:xfrm>
            <a:prstGeom prst="ellipse">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7" name="Google Shape;317;p4">
              <a:extLst>
                <a:ext uri="{FF2B5EF4-FFF2-40B4-BE49-F238E27FC236}">
                  <a16:creationId xmlns:a16="http://schemas.microsoft.com/office/drawing/2014/main" id="{7D864340-D184-2A1A-CDF2-9137C1FAE47B}"/>
                </a:ext>
              </a:extLst>
            </p:cNvPr>
            <p:cNvSpPr/>
            <p:nvPr/>
          </p:nvSpPr>
          <p:spPr>
            <a:xfrm>
              <a:off x="3400707" y="4048152"/>
              <a:ext cx="1335891" cy="1461214"/>
            </a:xfrm>
            <a:prstGeom prst="round2SameRect">
              <a:avLst>
                <a:gd name="adj1" fmla="val 50000"/>
                <a:gd name="adj2"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8" name="Google Shape;318;p4">
              <a:extLst>
                <a:ext uri="{FF2B5EF4-FFF2-40B4-BE49-F238E27FC236}">
                  <a16:creationId xmlns:a16="http://schemas.microsoft.com/office/drawing/2014/main" id="{758FC92D-1B5B-5B79-CAA0-DDEE156091B0}"/>
                </a:ext>
              </a:extLst>
            </p:cNvPr>
            <p:cNvSpPr/>
            <p:nvPr/>
          </p:nvSpPr>
          <p:spPr>
            <a:xfrm>
              <a:off x="7822921" y="4048152"/>
              <a:ext cx="1335891" cy="1461214"/>
            </a:xfrm>
            <a:prstGeom prst="round2SameRect">
              <a:avLst>
                <a:gd name="adj1" fmla="val 50000"/>
                <a:gd name="adj2" fmla="val 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9" name="Google Shape;319;p4">
              <a:extLst>
                <a:ext uri="{FF2B5EF4-FFF2-40B4-BE49-F238E27FC236}">
                  <a16:creationId xmlns:a16="http://schemas.microsoft.com/office/drawing/2014/main" id="{F6378EAE-48E3-7C59-28CB-D6F475C6261B}"/>
                </a:ext>
              </a:extLst>
            </p:cNvPr>
            <p:cNvSpPr/>
            <p:nvPr/>
          </p:nvSpPr>
          <p:spPr>
            <a:xfrm>
              <a:off x="4351095" y="2702772"/>
              <a:ext cx="771005" cy="771005"/>
            </a:xfrm>
            <a:prstGeom prst="chord">
              <a:avLst>
                <a:gd name="adj1" fmla="val 2700000"/>
                <a:gd name="adj2" fmla="val 9734345"/>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10" name="Google Shape;320;p4">
              <a:extLst>
                <a:ext uri="{FF2B5EF4-FFF2-40B4-BE49-F238E27FC236}">
                  <a16:creationId xmlns:a16="http://schemas.microsoft.com/office/drawing/2014/main" id="{09955288-411B-BB91-95FA-36F6498DA3D5}"/>
                </a:ext>
              </a:extLst>
            </p:cNvPr>
            <p:cNvSpPr/>
            <p:nvPr/>
          </p:nvSpPr>
          <p:spPr>
            <a:xfrm flipH="1">
              <a:off x="7347577" y="2785543"/>
              <a:ext cx="950687" cy="771005"/>
            </a:xfrm>
            <a:prstGeom prst="chord">
              <a:avLst>
                <a:gd name="adj1" fmla="val 2700000"/>
                <a:gd name="adj2" fmla="val 9734345"/>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11" name="Google Shape;321;p4">
              <a:extLst>
                <a:ext uri="{FF2B5EF4-FFF2-40B4-BE49-F238E27FC236}">
                  <a16:creationId xmlns:a16="http://schemas.microsoft.com/office/drawing/2014/main" id="{073980C2-FC79-B48A-9C8D-CD7577CEFDA6}"/>
                </a:ext>
              </a:extLst>
            </p:cNvPr>
            <p:cNvSpPr/>
            <p:nvPr/>
          </p:nvSpPr>
          <p:spPr>
            <a:xfrm>
              <a:off x="5001335" y="1772174"/>
              <a:ext cx="1524000" cy="1175183"/>
            </a:xfrm>
            <a:prstGeom prst="wedgeRoundRectCallou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12" name="Google Shape;322;p4">
              <a:extLst>
                <a:ext uri="{FF2B5EF4-FFF2-40B4-BE49-F238E27FC236}">
                  <a16:creationId xmlns:a16="http://schemas.microsoft.com/office/drawing/2014/main" id="{62DEB258-1C8D-F596-C254-2720B1E73A29}"/>
                </a:ext>
              </a:extLst>
            </p:cNvPr>
            <p:cNvSpPr/>
            <p:nvPr/>
          </p:nvSpPr>
          <p:spPr>
            <a:xfrm>
              <a:off x="6034184" y="2500682"/>
              <a:ext cx="1524000" cy="1175183"/>
            </a:xfrm>
            <a:prstGeom prst="wedgeRoundRectCallout">
              <a:avLst>
                <a:gd name="adj1" fmla="val 59833"/>
                <a:gd name="adj2" fmla="val 21866"/>
                <a:gd name="adj3" fmla="val 16667"/>
              </a:avLst>
            </a:prstGeom>
            <a:grp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grpSp>
      <p:sp>
        <p:nvSpPr>
          <p:cNvPr id="13" name="Speech Bubble: Rectangle with Corners Rounded 12">
            <a:extLst>
              <a:ext uri="{FF2B5EF4-FFF2-40B4-BE49-F238E27FC236}">
                <a16:creationId xmlns:a16="http://schemas.microsoft.com/office/drawing/2014/main" id="{E0D50D5B-FDC1-9A53-2FC7-A49B20591D99}"/>
              </a:ext>
            </a:extLst>
          </p:cNvPr>
          <p:cNvSpPr/>
          <p:nvPr/>
        </p:nvSpPr>
        <p:spPr>
          <a:xfrm>
            <a:off x="838200" y="1968849"/>
            <a:ext cx="3353814" cy="2049698"/>
          </a:xfrm>
          <a:prstGeom prst="wedgeRoundRectCallout">
            <a:avLst>
              <a:gd name="adj1" fmla="val 18276"/>
              <a:gd name="adj2" fmla="val 6208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_tradnl" sz="2000" dirty="0">
                <a:solidFill>
                  <a:schemeClr val="tx1"/>
                </a:solidFill>
                <a:latin typeface="Arial" panose="020B0604020202020204" pitchFamily="34" charset="0"/>
                <a:ea typeface="Calibri"/>
                <a:cs typeface="Arial" panose="020B0604020202020204" pitchFamily="34" charset="0"/>
                <a:sym typeface="Calibri"/>
              </a:rPr>
              <a:t>¿Existe en la sociedad una tradición sólida de responsabilidad comunitaria hacia las/os menores privados del cuidado de sus padres?</a:t>
            </a:r>
            <a:endParaRPr lang="es-ES_tradnl" sz="2000" dirty="0">
              <a:solidFill>
                <a:schemeClr val="tx1"/>
              </a:solidFill>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58FFC945-D54B-61A8-BE1F-6F91F478BFBE}"/>
              </a:ext>
            </a:extLst>
          </p:cNvPr>
          <p:cNvSpPr/>
          <p:nvPr/>
        </p:nvSpPr>
        <p:spPr>
          <a:xfrm>
            <a:off x="838200" y="4330700"/>
            <a:ext cx="5013239" cy="1216324"/>
          </a:xfrm>
          <a:prstGeom prst="wedgeRoundRectCallout">
            <a:avLst>
              <a:gd name="adj1" fmla="val -12663"/>
              <a:gd name="adj2" fmla="val 7071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2000" dirty="0">
                <a:solidFill>
                  <a:schemeClr val="tx1"/>
                </a:solidFill>
                <a:latin typeface="Arial" panose="020B0604020202020204" pitchFamily="34" charset="0"/>
                <a:cs typeface="Arial" panose="020B0604020202020204" pitchFamily="34" charset="0"/>
              </a:rPr>
              <a:t>¿Qué suele ocurrir con los menores privados del cuidado de sus padres cuando la separación no es resultado de una emergencia humanitaria?</a:t>
            </a:r>
          </a:p>
        </p:txBody>
      </p:sp>
      <p:sp>
        <p:nvSpPr>
          <p:cNvPr id="15" name="Speech Bubble: Rectangle with Corners Rounded 14">
            <a:extLst>
              <a:ext uri="{FF2B5EF4-FFF2-40B4-BE49-F238E27FC236}">
                <a16:creationId xmlns:a16="http://schemas.microsoft.com/office/drawing/2014/main" id="{14626E01-F740-9B3C-B481-65FC9EE6844F}"/>
              </a:ext>
            </a:extLst>
          </p:cNvPr>
          <p:cNvSpPr/>
          <p:nvPr/>
        </p:nvSpPr>
        <p:spPr>
          <a:xfrm>
            <a:off x="4666425" y="1968849"/>
            <a:ext cx="2894102" cy="1799707"/>
          </a:xfrm>
          <a:prstGeom prst="wedgeRoundRectCallout">
            <a:avLst>
              <a:gd name="adj1" fmla="val -12916"/>
              <a:gd name="adj2" fmla="val 634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2000" dirty="0">
                <a:solidFill>
                  <a:schemeClr val="tx1"/>
                </a:solidFill>
                <a:latin typeface="Arial" panose="020B0604020202020204" pitchFamily="34" charset="0"/>
                <a:cs typeface="Arial" panose="020B0604020202020204" pitchFamily="34" charset="0"/>
              </a:rPr>
              <a:t>¿Influyen la religión y la cultura en los cuidados alternativos? En caso afirmativo, ¿cómo influyen?</a:t>
            </a:r>
          </a:p>
        </p:txBody>
      </p:sp>
      <p:sp>
        <p:nvSpPr>
          <p:cNvPr id="16" name="Speech Bubble: Rectangle with Corners Rounded 15">
            <a:extLst>
              <a:ext uri="{FF2B5EF4-FFF2-40B4-BE49-F238E27FC236}">
                <a16:creationId xmlns:a16="http://schemas.microsoft.com/office/drawing/2014/main" id="{35BEDA59-D6ED-CB3B-601D-A78747A068D0}"/>
              </a:ext>
            </a:extLst>
          </p:cNvPr>
          <p:cNvSpPr/>
          <p:nvPr/>
        </p:nvSpPr>
        <p:spPr>
          <a:xfrm>
            <a:off x="6340564" y="4330701"/>
            <a:ext cx="5292474" cy="1216324"/>
          </a:xfrm>
          <a:prstGeom prst="wedgeRoundRectCallout">
            <a:avLst>
              <a:gd name="adj1" fmla="val 14889"/>
              <a:gd name="adj2" fmla="val 7192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2000" dirty="0">
                <a:solidFill>
                  <a:schemeClr val="tx1"/>
                </a:solidFill>
                <a:latin typeface="Arial" panose="020B0604020202020204" pitchFamily="34" charset="0"/>
                <a:cs typeface="Arial" panose="020B0604020202020204" pitchFamily="34" charset="0"/>
              </a:rPr>
              <a:t>¿Cuál </a:t>
            </a:r>
            <a:r>
              <a:rPr lang="es-ES_tradnl" sz="2000" dirty="0">
                <a:solidFill>
                  <a:schemeClr val="tx1"/>
                </a:solidFill>
                <a:latin typeface="Arial" panose="020B0604020202020204" pitchFamily="34" charset="0"/>
                <a:cs typeface="Arial" panose="020B0604020202020204" pitchFamily="34" charset="0"/>
                <a:sym typeface="Calibri"/>
              </a:rPr>
              <a:t>es el r</a:t>
            </a:r>
            <a:r>
              <a:rPr lang="es-ES_tradnl" sz="2000" dirty="0">
                <a:solidFill>
                  <a:schemeClr val="tx1"/>
                </a:solidFill>
                <a:latin typeface="Arial" panose="020B0604020202020204" pitchFamily="34" charset="0"/>
                <a:ea typeface="Calibri"/>
                <a:cs typeface="Arial" panose="020B0604020202020204" pitchFamily="34" charset="0"/>
                <a:sym typeface="Calibri"/>
              </a:rPr>
              <a:t>ol y estructura de la familia (ampliada) en el cuidado de los menores, incluyendo también a aquellos dentro del núcleo familiar extenso</a:t>
            </a:r>
            <a:r>
              <a:rPr lang="es-ES_tradnl" sz="2000" dirty="0">
                <a:solidFill>
                  <a:schemeClr val="tx1"/>
                </a:solidFill>
                <a:latin typeface="Arial" panose="020B0604020202020204" pitchFamily="34" charset="0"/>
                <a:cs typeface="Arial" panose="020B0604020202020204" pitchFamily="34" charset="0"/>
              </a:rPr>
              <a:t>?</a:t>
            </a:r>
          </a:p>
        </p:txBody>
      </p:sp>
      <p:grpSp>
        <p:nvGrpSpPr>
          <p:cNvPr id="18" name="Group 17">
            <a:extLst>
              <a:ext uri="{FF2B5EF4-FFF2-40B4-BE49-F238E27FC236}">
                <a16:creationId xmlns:a16="http://schemas.microsoft.com/office/drawing/2014/main" id="{B5B2C533-0C37-9934-345B-E17A62058373}"/>
              </a:ext>
            </a:extLst>
          </p:cNvPr>
          <p:cNvGrpSpPr/>
          <p:nvPr/>
        </p:nvGrpSpPr>
        <p:grpSpPr>
          <a:xfrm>
            <a:off x="357066" y="1224523"/>
            <a:ext cx="369332" cy="369332"/>
            <a:chOff x="6784825" y="4717805"/>
            <a:chExt cx="1170980" cy="1170980"/>
          </a:xfrm>
        </p:grpSpPr>
        <p:sp>
          <p:nvSpPr>
            <p:cNvPr id="19" name="Oval 18">
              <a:extLst>
                <a:ext uri="{FF2B5EF4-FFF2-40B4-BE49-F238E27FC236}">
                  <a16:creationId xmlns:a16="http://schemas.microsoft.com/office/drawing/2014/main" id="{3AD161D6-B88D-8CAF-C42F-87927E26D318}"/>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Oval 19">
              <a:extLst>
                <a:ext uri="{FF2B5EF4-FFF2-40B4-BE49-F238E27FC236}">
                  <a16:creationId xmlns:a16="http://schemas.microsoft.com/office/drawing/2014/main" id="{AB81B0CF-633D-6F36-20FD-117C9766C463}"/>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angle 20">
              <a:extLst>
                <a:ext uri="{FF2B5EF4-FFF2-40B4-BE49-F238E27FC236}">
                  <a16:creationId xmlns:a16="http://schemas.microsoft.com/office/drawing/2014/main" id="{31AC6D16-A3B7-CED3-9413-9389E685C1D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ectangle 21">
              <a:extLst>
                <a:ext uri="{FF2B5EF4-FFF2-40B4-BE49-F238E27FC236}">
                  <a16:creationId xmlns:a16="http://schemas.microsoft.com/office/drawing/2014/main" id="{CCED4131-2484-AC4C-34EE-AB3ADD79241E}"/>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23" name="Group 22">
            <a:extLst>
              <a:ext uri="{FF2B5EF4-FFF2-40B4-BE49-F238E27FC236}">
                <a16:creationId xmlns:a16="http://schemas.microsoft.com/office/drawing/2014/main" id="{91484E4D-ECCD-BBDB-3DC7-126C0CD1D8D7}"/>
              </a:ext>
            </a:extLst>
          </p:cNvPr>
          <p:cNvGrpSpPr/>
          <p:nvPr/>
        </p:nvGrpSpPr>
        <p:grpSpPr>
          <a:xfrm>
            <a:off x="10203135" y="209164"/>
            <a:ext cx="1587872" cy="1368854"/>
            <a:chOff x="10228983" y="337468"/>
            <a:chExt cx="1587872" cy="1368854"/>
          </a:xfrm>
        </p:grpSpPr>
        <p:sp>
          <p:nvSpPr>
            <p:cNvPr id="24" name="Hexagon 23">
              <a:extLst>
                <a:ext uri="{FF2B5EF4-FFF2-40B4-BE49-F238E27FC236}">
                  <a16:creationId xmlns:a16="http://schemas.microsoft.com/office/drawing/2014/main" id="{DECD560F-9980-A724-F6CB-92D2B28DB2FF}"/>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5" name="Group 24">
              <a:extLst>
                <a:ext uri="{FF2B5EF4-FFF2-40B4-BE49-F238E27FC236}">
                  <a16:creationId xmlns:a16="http://schemas.microsoft.com/office/drawing/2014/main" id="{2714A62F-9A43-50BD-A9E7-FA33FCF3D8A8}"/>
                </a:ext>
              </a:extLst>
            </p:cNvPr>
            <p:cNvGrpSpPr/>
            <p:nvPr/>
          </p:nvGrpSpPr>
          <p:grpSpPr>
            <a:xfrm>
              <a:off x="10621771" y="762700"/>
              <a:ext cx="562136" cy="634675"/>
              <a:chOff x="760175" y="830142"/>
              <a:chExt cx="867619" cy="979579"/>
            </a:xfrm>
          </p:grpSpPr>
          <p:sp>
            <p:nvSpPr>
              <p:cNvPr id="29" name="Rectangle 28">
                <a:extLst>
                  <a:ext uri="{FF2B5EF4-FFF2-40B4-BE49-F238E27FC236}">
                    <a16:creationId xmlns:a16="http://schemas.microsoft.com/office/drawing/2014/main" id="{31EC3C73-867F-D7A9-8619-5517F9D1A93F}"/>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14</a:t>
                </a:r>
              </a:p>
            </p:txBody>
          </p:sp>
          <p:sp>
            <p:nvSpPr>
              <p:cNvPr id="30" name="Rectangle 29">
                <a:extLst>
                  <a:ext uri="{FF2B5EF4-FFF2-40B4-BE49-F238E27FC236}">
                    <a16:creationId xmlns:a16="http://schemas.microsoft.com/office/drawing/2014/main" id="{D049E145-7E65-6FB9-87C1-B07155E09FA3}"/>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26" name="Group 25">
              <a:extLst>
                <a:ext uri="{FF2B5EF4-FFF2-40B4-BE49-F238E27FC236}">
                  <a16:creationId xmlns:a16="http://schemas.microsoft.com/office/drawing/2014/main" id="{8557009C-0E15-01AA-EEEE-51C51DE9883D}"/>
                </a:ext>
              </a:extLst>
            </p:cNvPr>
            <p:cNvGrpSpPr/>
            <p:nvPr/>
          </p:nvGrpSpPr>
          <p:grpSpPr>
            <a:xfrm>
              <a:off x="11325415" y="762701"/>
              <a:ext cx="182192" cy="634674"/>
              <a:chOff x="2121762" y="2323619"/>
              <a:chExt cx="200378" cy="825210"/>
            </a:xfrm>
          </p:grpSpPr>
          <p:sp>
            <p:nvSpPr>
              <p:cNvPr id="27" name="Isosceles Triangle 26">
                <a:extLst>
                  <a:ext uri="{FF2B5EF4-FFF2-40B4-BE49-F238E27FC236}">
                    <a16:creationId xmlns:a16="http://schemas.microsoft.com/office/drawing/2014/main" id="{B345ADCC-75F6-6C3A-F119-FF2D7FD79AA2}"/>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27">
                <a:extLst>
                  <a:ext uri="{FF2B5EF4-FFF2-40B4-BE49-F238E27FC236}">
                    <a16:creationId xmlns:a16="http://schemas.microsoft.com/office/drawing/2014/main" id="{86AE89A1-EAA9-A438-62C7-E9D084263495}"/>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2"/>
          <p:cNvSpPr txBox="1">
            <a:spLocks noGrp="1"/>
          </p:cNvSpPr>
          <p:nvPr>
            <p:ph type="title"/>
          </p:nvPr>
        </p:nvSpPr>
        <p:spPr>
          <a:xfrm>
            <a:off x="838200" y="82289"/>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dirty="0"/>
              <a:t>Enfoque </a:t>
            </a:r>
            <a:r>
              <a:rPr lang="es-ES_tradnl" dirty="0" err="1"/>
              <a:t>socioecológico</a:t>
            </a:r>
            <a:endParaRPr lang="es-ES_tradnl" dirty="0"/>
          </a:p>
        </p:txBody>
      </p:sp>
      <p:grpSp>
        <p:nvGrpSpPr>
          <p:cNvPr id="4" name="Group 3">
            <a:extLst>
              <a:ext uri="{FF2B5EF4-FFF2-40B4-BE49-F238E27FC236}">
                <a16:creationId xmlns:a16="http://schemas.microsoft.com/office/drawing/2014/main" id="{9339C9CF-41E9-F78C-236D-483A2857C15A}"/>
              </a:ext>
            </a:extLst>
          </p:cNvPr>
          <p:cNvGrpSpPr/>
          <p:nvPr/>
        </p:nvGrpSpPr>
        <p:grpSpPr>
          <a:xfrm>
            <a:off x="4760719" y="1709244"/>
            <a:ext cx="6917761" cy="4992583"/>
            <a:chOff x="5172639" y="951257"/>
            <a:chExt cx="10809659" cy="7801386"/>
          </a:xfrm>
        </p:grpSpPr>
        <p:grpSp>
          <p:nvGrpSpPr>
            <p:cNvPr id="495" name="Google Shape;495;p32"/>
            <p:cNvGrpSpPr/>
            <p:nvPr/>
          </p:nvGrpSpPr>
          <p:grpSpPr>
            <a:xfrm>
              <a:off x="8180912" y="951257"/>
              <a:ext cx="7801386" cy="7801386"/>
              <a:chOff x="3943574" y="1346805"/>
              <a:chExt cx="7801386" cy="7801386"/>
            </a:xfrm>
          </p:grpSpPr>
          <p:sp>
            <p:nvSpPr>
              <p:cNvPr id="496" name="Google Shape;496;p32"/>
              <p:cNvSpPr/>
              <p:nvPr/>
            </p:nvSpPr>
            <p:spPr>
              <a:xfrm>
                <a:off x="3943574" y="1346805"/>
                <a:ext cx="7801386" cy="7801386"/>
              </a:xfrm>
              <a:prstGeom prst="ellipse">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200" b="0" i="0" u="none" strike="noStrike" cap="none">
                  <a:solidFill>
                    <a:srgbClr val="FFFFFF"/>
                  </a:solidFill>
                  <a:latin typeface="Calibri"/>
                  <a:ea typeface="Calibri"/>
                  <a:cs typeface="Calibri"/>
                  <a:sym typeface="Calibri"/>
                </a:endParaRPr>
              </a:p>
            </p:txBody>
          </p:sp>
          <p:sp>
            <p:nvSpPr>
              <p:cNvPr id="497" name="Google Shape;497;p32"/>
              <p:cNvSpPr/>
              <p:nvPr/>
            </p:nvSpPr>
            <p:spPr>
              <a:xfrm>
                <a:off x="4541599" y="1956118"/>
                <a:ext cx="6574444" cy="6574444"/>
              </a:xfrm>
              <a:prstGeom prst="ellipse">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200" b="0" i="0" u="none" strike="noStrike" cap="none">
                  <a:solidFill>
                    <a:srgbClr val="FFFFFF"/>
                  </a:solidFill>
                  <a:latin typeface="Calibri"/>
                  <a:ea typeface="Calibri"/>
                  <a:cs typeface="Calibri"/>
                  <a:sym typeface="Calibri"/>
                </a:endParaRPr>
              </a:p>
            </p:txBody>
          </p:sp>
          <p:sp>
            <p:nvSpPr>
              <p:cNvPr id="498" name="Google Shape;498;p32"/>
              <p:cNvSpPr/>
              <p:nvPr/>
            </p:nvSpPr>
            <p:spPr>
              <a:xfrm>
                <a:off x="5121643" y="2523285"/>
                <a:ext cx="5385038" cy="538503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200" b="0" i="0" u="none" strike="noStrike" cap="none">
                  <a:solidFill>
                    <a:srgbClr val="FFFFFF"/>
                  </a:solidFill>
                  <a:latin typeface="Calibri"/>
                  <a:ea typeface="Calibri"/>
                  <a:cs typeface="Calibri"/>
                  <a:sym typeface="Calibri"/>
                </a:endParaRPr>
              </a:p>
            </p:txBody>
          </p:sp>
          <p:sp>
            <p:nvSpPr>
              <p:cNvPr id="499" name="Google Shape;499;p32"/>
              <p:cNvSpPr/>
              <p:nvPr/>
            </p:nvSpPr>
            <p:spPr>
              <a:xfrm>
                <a:off x="5741231" y="3105543"/>
                <a:ext cx="4145862" cy="4145862"/>
              </a:xfrm>
              <a:prstGeom prst="ellipse">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200" b="0" i="0" u="none" strike="noStrike" cap="none">
                  <a:solidFill>
                    <a:srgbClr val="FFFFFF"/>
                  </a:solidFill>
                  <a:latin typeface="Calibri"/>
                  <a:ea typeface="Calibri"/>
                  <a:cs typeface="Calibri"/>
                  <a:sym typeface="Calibri"/>
                </a:endParaRPr>
              </a:p>
            </p:txBody>
          </p:sp>
          <p:sp>
            <p:nvSpPr>
              <p:cNvPr id="500" name="Google Shape;500;p32"/>
              <p:cNvSpPr/>
              <p:nvPr/>
            </p:nvSpPr>
            <p:spPr>
              <a:xfrm>
                <a:off x="6442797" y="3734452"/>
                <a:ext cx="2802940" cy="2802940"/>
              </a:xfrm>
              <a:prstGeom prst="ellipse">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200" b="0" i="0" u="none" strike="noStrike" cap="none">
                  <a:solidFill>
                    <a:srgbClr val="FFFFFF"/>
                  </a:solidFill>
                  <a:latin typeface="Calibri"/>
                  <a:ea typeface="Calibri"/>
                  <a:cs typeface="Calibri"/>
                  <a:sym typeface="Calibri"/>
                </a:endParaRPr>
              </a:p>
            </p:txBody>
          </p:sp>
          <p:grpSp>
            <p:nvGrpSpPr>
              <p:cNvPr id="501" name="Google Shape;501;p32"/>
              <p:cNvGrpSpPr/>
              <p:nvPr/>
            </p:nvGrpSpPr>
            <p:grpSpPr>
              <a:xfrm>
                <a:off x="7480949" y="4391502"/>
                <a:ext cx="671707" cy="1493118"/>
                <a:chOff x="3524508" y="2679091"/>
                <a:chExt cx="327409" cy="727787"/>
              </a:xfrm>
            </p:grpSpPr>
            <p:sp>
              <p:nvSpPr>
                <p:cNvPr id="502" name="Google Shape;502;p32"/>
                <p:cNvSpPr/>
                <p:nvPr/>
              </p:nvSpPr>
              <p:spPr>
                <a:xfrm>
                  <a:off x="3526909" y="3062732"/>
                  <a:ext cx="323729" cy="344146"/>
                </a:xfrm>
                <a:prstGeom prst="round2SameRect">
                  <a:avLst>
                    <a:gd name="adj1" fmla="val 50000"/>
                    <a:gd name="adj2" fmla="val 0"/>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200" b="0" i="0" u="none" strike="noStrike" cap="none">
                    <a:solidFill>
                      <a:srgbClr val="FFFFFF"/>
                    </a:solidFill>
                    <a:latin typeface="Calibri"/>
                    <a:ea typeface="Calibri"/>
                    <a:cs typeface="Calibri"/>
                    <a:sym typeface="Calibri"/>
                  </a:endParaRPr>
                </a:p>
              </p:txBody>
            </p:sp>
            <p:sp>
              <p:nvSpPr>
                <p:cNvPr id="503" name="Google Shape;503;p32"/>
                <p:cNvSpPr/>
                <p:nvPr/>
              </p:nvSpPr>
              <p:spPr>
                <a:xfrm>
                  <a:off x="3524508" y="2679091"/>
                  <a:ext cx="327409" cy="327409"/>
                </a:xfrm>
                <a:prstGeom prst="ellipse">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200" b="0" i="0" u="none" strike="noStrike" cap="none">
                    <a:solidFill>
                      <a:srgbClr val="FFFFFF"/>
                    </a:solidFill>
                    <a:latin typeface="Calibri"/>
                    <a:ea typeface="Calibri"/>
                    <a:cs typeface="Calibri"/>
                    <a:sym typeface="Calibri"/>
                  </a:endParaRPr>
                </a:p>
              </p:txBody>
            </p:sp>
          </p:grpSp>
        </p:grpSp>
        <p:sp>
          <p:nvSpPr>
            <p:cNvPr id="504" name="Google Shape;504;p32"/>
            <p:cNvSpPr txBox="1"/>
            <p:nvPr/>
          </p:nvSpPr>
          <p:spPr>
            <a:xfrm>
              <a:off x="5172639" y="1247527"/>
              <a:ext cx="5507496" cy="586868"/>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FFFFFF"/>
                </a:buClr>
                <a:buSzPts val="2400"/>
                <a:buFont typeface="Helvetica Neue"/>
                <a:buNone/>
              </a:pPr>
              <a:r>
                <a:rPr lang="es-ES_tradnl" sz="1600" b="1" i="0" u="none" strike="noStrike" cap="none">
                  <a:solidFill>
                    <a:srgbClr val="FFFFFF"/>
                  </a:solidFill>
                  <a:latin typeface="+mn-lt"/>
                  <a:ea typeface="Helvetica Neue"/>
                  <a:cs typeface="Helvetica Neue"/>
                  <a:sym typeface="Helvetica Neue"/>
                </a:rPr>
                <a:t>	Normas socioculturales</a:t>
              </a:r>
              <a:endParaRPr lang="es-ES_tradnl" sz="1050">
                <a:latin typeface="+mn-lt"/>
              </a:endParaRPr>
            </a:p>
          </p:txBody>
        </p:sp>
        <p:sp>
          <p:nvSpPr>
            <p:cNvPr id="505" name="Google Shape;505;p32"/>
            <p:cNvSpPr txBox="1"/>
            <p:nvPr/>
          </p:nvSpPr>
          <p:spPr>
            <a:xfrm>
              <a:off x="5406360" y="2089655"/>
              <a:ext cx="4935657" cy="586868"/>
            </a:xfrm>
            <a:prstGeom prst="rect">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FFFFFF"/>
                </a:buClr>
                <a:buSzPts val="2400"/>
                <a:buFont typeface="Helvetica Neue"/>
                <a:buNone/>
              </a:pPr>
              <a:r>
                <a:rPr lang="es-ES_tradnl" sz="1600" b="1" i="0" u="none" strike="noStrike" cap="none">
                  <a:solidFill>
                    <a:srgbClr val="FFFFFF"/>
                  </a:solidFill>
                  <a:latin typeface="+mn-lt"/>
                  <a:ea typeface="Helvetica Neue"/>
                  <a:cs typeface="Helvetica Neue"/>
                  <a:sym typeface="Helvetica Neue"/>
                </a:rPr>
                <a:t>	Sociedad</a:t>
              </a:r>
              <a:endParaRPr lang="es-ES_tradnl" sz="1050">
                <a:latin typeface="+mn-lt"/>
              </a:endParaRPr>
            </a:p>
          </p:txBody>
        </p:sp>
        <p:sp>
          <p:nvSpPr>
            <p:cNvPr id="506" name="Google Shape;506;p32"/>
            <p:cNvSpPr txBox="1"/>
            <p:nvPr/>
          </p:nvSpPr>
          <p:spPr>
            <a:xfrm>
              <a:off x="5730363" y="2935932"/>
              <a:ext cx="4611654" cy="58686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2400"/>
                <a:buFont typeface="Helvetica Neue"/>
                <a:buNone/>
              </a:pPr>
              <a:r>
                <a:rPr lang="es-ES_tradnl" sz="1600" b="1" i="0" u="none" strike="noStrike" cap="none">
                  <a:solidFill>
                    <a:srgbClr val="000000"/>
                  </a:solidFill>
                  <a:latin typeface="+mn-lt"/>
                  <a:ea typeface="Helvetica Neue"/>
                  <a:cs typeface="Helvetica Neue"/>
                  <a:sym typeface="Helvetica Neue"/>
                </a:rPr>
                <a:t>	Comunidad</a:t>
              </a:r>
              <a:endParaRPr lang="es-ES_tradnl" sz="1050">
                <a:latin typeface="+mn-lt"/>
              </a:endParaRPr>
            </a:p>
          </p:txBody>
        </p:sp>
        <p:sp>
          <p:nvSpPr>
            <p:cNvPr id="507" name="Google Shape;507;p32"/>
            <p:cNvSpPr txBox="1"/>
            <p:nvPr/>
          </p:nvSpPr>
          <p:spPr>
            <a:xfrm>
              <a:off x="6056848" y="3782209"/>
              <a:ext cx="4356191" cy="586868"/>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2400"/>
                <a:buFont typeface="Helvetica Neue"/>
                <a:buNone/>
              </a:pPr>
              <a:r>
                <a:rPr lang="es-ES_tradnl" sz="1600" b="1" i="0" u="none" strike="noStrike" cap="none">
                  <a:solidFill>
                    <a:srgbClr val="000000"/>
                  </a:solidFill>
                  <a:latin typeface="+mn-lt"/>
                  <a:ea typeface="Helvetica Neue"/>
                  <a:cs typeface="Helvetica Neue"/>
                  <a:sym typeface="Helvetica Neue"/>
                </a:rPr>
                <a:t>	Famiia</a:t>
              </a:r>
              <a:endParaRPr lang="es-ES_tradnl" sz="1050">
                <a:latin typeface="+mn-lt"/>
              </a:endParaRPr>
            </a:p>
          </p:txBody>
        </p:sp>
        <p:sp>
          <p:nvSpPr>
            <p:cNvPr id="508" name="Google Shape;508;p32"/>
            <p:cNvSpPr txBox="1"/>
            <p:nvPr/>
          </p:nvSpPr>
          <p:spPr>
            <a:xfrm>
              <a:off x="6452942" y="4628486"/>
              <a:ext cx="4554244" cy="586869"/>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1600"/>
                <a:buFont typeface="Helvetica Neue"/>
                <a:buNone/>
              </a:pPr>
              <a:r>
                <a:rPr lang="es-ES_tradnl" sz="1600" b="1" i="0" u="none" strike="noStrike" cap="none">
                  <a:solidFill>
                    <a:srgbClr val="000000"/>
                  </a:solidFill>
                  <a:latin typeface="+mn-lt"/>
                  <a:ea typeface="Helvetica Neue"/>
                  <a:cs typeface="Helvetica Neue"/>
                  <a:sym typeface="Helvetica Neue"/>
                </a:rPr>
                <a:t>	Niño/a</a:t>
              </a:r>
              <a:endParaRPr lang="es-ES_tradnl" sz="1050">
                <a:latin typeface="+mn-lt"/>
              </a:endParaRPr>
            </a:p>
          </p:txBody>
        </p:sp>
      </p:grpSp>
      <p:sp>
        <p:nvSpPr>
          <p:cNvPr id="3" name="Google Shape;114;p9">
            <a:extLst>
              <a:ext uri="{FF2B5EF4-FFF2-40B4-BE49-F238E27FC236}">
                <a16:creationId xmlns:a16="http://schemas.microsoft.com/office/drawing/2014/main" id="{7FE1FAEF-2E71-C609-6221-F186D73940F7}"/>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s-ES_tradnl" sz="1800" b="1" i="0" u="none" strike="noStrike" cap="none">
                <a:solidFill>
                  <a:schemeClr val="accent2">
                    <a:lumMod val="75000"/>
                  </a:schemeClr>
                </a:solidFill>
                <a:latin typeface="Arial"/>
                <a:ea typeface="Arial"/>
                <a:cs typeface="Arial"/>
                <a:sym typeface="Arial"/>
              </a:rPr>
              <a:t>10 minutos  </a:t>
            </a:r>
            <a:endParaRPr lang="es-ES_tradnl" b="1">
              <a:solidFill>
                <a:schemeClr val="accent2">
                  <a:lumMod val="75000"/>
                </a:schemeClr>
              </a:solidFill>
            </a:endParaRPr>
          </a:p>
        </p:txBody>
      </p:sp>
      <p:sp>
        <p:nvSpPr>
          <p:cNvPr id="5" name="Rectangle: Single Corner Snipped 4">
            <a:extLst>
              <a:ext uri="{FF2B5EF4-FFF2-40B4-BE49-F238E27FC236}">
                <a16:creationId xmlns:a16="http://schemas.microsoft.com/office/drawing/2014/main" id="{E8D7BB46-B654-331B-A572-02057161A09D}"/>
              </a:ext>
            </a:extLst>
          </p:cNvPr>
          <p:cNvSpPr/>
          <p:nvPr/>
        </p:nvSpPr>
        <p:spPr>
          <a:xfrm>
            <a:off x="1003664" y="2270213"/>
            <a:ext cx="3115668" cy="3009187"/>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09" name="Google Shape;509;p32"/>
          <p:cNvSpPr txBox="1"/>
          <p:nvPr/>
        </p:nvSpPr>
        <p:spPr>
          <a:xfrm>
            <a:off x="1299633" y="2571749"/>
            <a:ext cx="2482458" cy="230828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ES_tradnl" sz="1800" b="1">
                <a:solidFill>
                  <a:schemeClr val="dk1"/>
                </a:solidFill>
                <a:latin typeface="+mn-lt"/>
                <a:ea typeface="Arial"/>
                <a:cs typeface="Arial"/>
                <a:sym typeface="Arial"/>
              </a:rPr>
              <a:t>Normas sociales, culturales, religiosas y prácticas tradicionales </a:t>
            </a:r>
            <a:r>
              <a:rPr lang="es-ES_tradnl" sz="1800">
                <a:solidFill>
                  <a:schemeClr val="dk1"/>
                </a:solidFill>
                <a:latin typeface="+mn-lt"/>
                <a:ea typeface="Arial"/>
                <a:cs typeface="Arial"/>
                <a:sym typeface="Arial"/>
              </a:rPr>
              <a:t>que afectan el cuidado de los niños y las niñas durante la separación familiar</a:t>
            </a:r>
            <a:endParaRPr lang="es-ES_tradnl" sz="1800">
              <a:latin typeface="+mn-lt"/>
            </a:endParaRPr>
          </a:p>
        </p:txBody>
      </p:sp>
      <p:sp>
        <p:nvSpPr>
          <p:cNvPr id="11" name="Rectangle: Single Corner Snipped 10">
            <a:extLst>
              <a:ext uri="{FF2B5EF4-FFF2-40B4-BE49-F238E27FC236}">
                <a16:creationId xmlns:a16="http://schemas.microsoft.com/office/drawing/2014/main" id="{0EE66333-474C-2AC8-1BEF-707504CCC52C}"/>
              </a:ext>
            </a:extLst>
          </p:cNvPr>
          <p:cNvSpPr/>
          <p:nvPr/>
        </p:nvSpPr>
        <p:spPr>
          <a:xfrm>
            <a:off x="8789994" y="1629744"/>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ectangle: Single Corner Snipped 11">
            <a:extLst>
              <a:ext uri="{FF2B5EF4-FFF2-40B4-BE49-F238E27FC236}">
                <a16:creationId xmlns:a16="http://schemas.microsoft.com/office/drawing/2014/main" id="{1F19C381-3761-034F-4138-F4D0CDC0BDD2}"/>
              </a:ext>
            </a:extLst>
          </p:cNvPr>
          <p:cNvSpPr/>
          <p:nvPr/>
        </p:nvSpPr>
        <p:spPr>
          <a:xfrm>
            <a:off x="7088530" y="4649648"/>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angle: Single Corner Snipped 12">
            <a:extLst>
              <a:ext uri="{FF2B5EF4-FFF2-40B4-BE49-F238E27FC236}">
                <a16:creationId xmlns:a16="http://schemas.microsoft.com/office/drawing/2014/main" id="{9C176B40-2D35-C61A-170A-05BA4D05F751}"/>
              </a:ext>
            </a:extLst>
          </p:cNvPr>
          <p:cNvSpPr/>
          <p:nvPr/>
        </p:nvSpPr>
        <p:spPr>
          <a:xfrm>
            <a:off x="7836327" y="4884718"/>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ectangle: Single Corner Snipped 13">
            <a:extLst>
              <a:ext uri="{FF2B5EF4-FFF2-40B4-BE49-F238E27FC236}">
                <a16:creationId xmlns:a16="http://schemas.microsoft.com/office/drawing/2014/main" id="{72038303-8DD9-F494-BAE0-8447AA96DEA8}"/>
              </a:ext>
            </a:extLst>
          </p:cNvPr>
          <p:cNvSpPr/>
          <p:nvPr/>
        </p:nvSpPr>
        <p:spPr>
          <a:xfrm>
            <a:off x="8065374" y="3094666"/>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Single Corner Snipped 14">
            <a:extLst>
              <a:ext uri="{FF2B5EF4-FFF2-40B4-BE49-F238E27FC236}">
                <a16:creationId xmlns:a16="http://schemas.microsoft.com/office/drawing/2014/main" id="{7B855FB5-BEAA-7CF2-3E91-E5B76F5503D0}"/>
              </a:ext>
            </a:extLst>
          </p:cNvPr>
          <p:cNvSpPr/>
          <p:nvPr/>
        </p:nvSpPr>
        <p:spPr>
          <a:xfrm>
            <a:off x="8532144" y="2750525"/>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angle: Single Corner Snipped 15">
            <a:extLst>
              <a:ext uri="{FF2B5EF4-FFF2-40B4-BE49-F238E27FC236}">
                <a16:creationId xmlns:a16="http://schemas.microsoft.com/office/drawing/2014/main" id="{8E5A6F04-4D21-8ADB-0C73-8DF74FE415C1}"/>
              </a:ext>
            </a:extLst>
          </p:cNvPr>
          <p:cNvSpPr/>
          <p:nvPr/>
        </p:nvSpPr>
        <p:spPr>
          <a:xfrm>
            <a:off x="8119701" y="2100179"/>
            <a:ext cx="417535" cy="403265"/>
          </a:xfrm>
          <a:prstGeom prst="snip1Rect">
            <a:avLst/>
          </a:prstGeom>
          <a:solidFill>
            <a:srgbClr val="F5F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6" name="Group 5">
            <a:extLst>
              <a:ext uri="{FF2B5EF4-FFF2-40B4-BE49-F238E27FC236}">
                <a16:creationId xmlns:a16="http://schemas.microsoft.com/office/drawing/2014/main" id="{30FC7181-0F56-FE80-872F-EA22F23FF7C8}"/>
              </a:ext>
            </a:extLst>
          </p:cNvPr>
          <p:cNvGrpSpPr/>
          <p:nvPr/>
        </p:nvGrpSpPr>
        <p:grpSpPr>
          <a:xfrm>
            <a:off x="357066" y="1224523"/>
            <a:ext cx="369332" cy="369332"/>
            <a:chOff x="6784825" y="4717805"/>
            <a:chExt cx="1170980" cy="1170980"/>
          </a:xfrm>
        </p:grpSpPr>
        <p:sp>
          <p:nvSpPr>
            <p:cNvPr id="7" name="Oval 6">
              <a:extLst>
                <a:ext uri="{FF2B5EF4-FFF2-40B4-BE49-F238E27FC236}">
                  <a16:creationId xmlns:a16="http://schemas.microsoft.com/office/drawing/2014/main" id="{C8E1D43F-7B49-E7E4-E33F-7A7F917837B3}"/>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Oval 7">
              <a:extLst>
                <a:ext uri="{FF2B5EF4-FFF2-40B4-BE49-F238E27FC236}">
                  <a16:creationId xmlns:a16="http://schemas.microsoft.com/office/drawing/2014/main" id="{04B20CA3-264B-7484-45A7-B713E3CD4980}"/>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8">
              <a:extLst>
                <a:ext uri="{FF2B5EF4-FFF2-40B4-BE49-F238E27FC236}">
                  <a16:creationId xmlns:a16="http://schemas.microsoft.com/office/drawing/2014/main" id="{F82BA9EF-8785-0209-7909-29B17D71FC26}"/>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angle 9">
              <a:extLst>
                <a:ext uri="{FF2B5EF4-FFF2-40B4-BE49-F238E27FC236}">
                  <a16:creationId xmlns:a16="http://schemas.microsoft.com/office/drawing/2014/main" id="{42990B14-EA86-9869-8ADB-F96F43BB0E85}"/>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17" name="Group 16">
            <a:extLst>
              <a:ext uri="{FF2B5EF4-FFF2-40B4-BE49-F238E27FC236}">
                <a16:creationId xmlns:a16="http://schemas.microsoft.com/office/drawing/2014/main" id="{C9E4823F-DACE-8839-24AF-DD48D902954F}"/>
              </a:ext>
            </a:extLst>
          </p:cNvPr>
          <p:cNvGrpSpPr/>
          <p:nvPr/>
        </p:nvGrpSpPr>
        <p:grpSpPr>
          <a:xfrm>
            <a:off x="10228983" y="337468"/>
            <a:ext cx="1587872" cy="1368854"/>
            <a:chOff x="10228983" y="337468"/>
            <a:chExt cx="1587872" cy="1368854"/>
          </a:xfrm>
        </p:grpSpPr>
        <p:sp>
          <p:nvSpPr>
            <p:cNvPr id="18" name="Hexagon 17">
              <a:extLst>
                <a:ext uri="{FF2B5EF4-FFF2-40B4-BE49-F238E27FC236}">
                  <a16:creationId xmlns:a16="http://schemas.microsoft.com/office/drawing/2014/main" id="{4A6BAF9F-BFB2-91B7-74B3-836B6AA0096D}"/>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9" name="Group 18">
              <a:extLst>
                <a:ext uri="{FF2B5EF4-FFF2-40B4-BE49-F238E27FC236}">
                  <a16:creationId xmlns:a16="http://schemas.microsoft.com/office/drawing/2014/main" id="{F0AB4145-36BD-614C-6C15-5F610BF283F4}"/>
                </a:ext>
              </a:extLst>
            </p:cNvPr>
            <p:cNvGrpSpPr/>
            <p:nvPr/>
          </p:nvGrpSpPr>
          <p:grpSpPr>
            <a:xfrm>
              <a:off x="10621771" y="762700"/>
              <a:ext cx="562136" cy="634675"/>
              <a:chOff x="760175" y="830142"/>
              <a:chExt cx="867619" cy="979579"/>
            </a:xfrm>
          </p:grpSpPr>
          <p:sp>
            <p:nvSpPr>
              <p:cNvPr id="23" name="Rectangle 22">
                <a:extLst>
                  <a:ext uri="{FF2B5EF4-FFF2-40B4-BE49-F238E27FC236}">
                    <a16:creationId xmlns:a16="http://schemas.microsoft.com/office/drawing/2014/main" id="{6E966B49-6F7E-634B-0580-4A9AD4D918DF}"/>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15</a:t>
                </a:r>
              </a:p>
            </p:txBody>
          </p:sp>
          <p:sp>
            <p:nvSpPr>
              <p:cNvPr id="24" name="Rectangle 23">
                <a:extLst>
                  <a:ext uri="{FF2B5EF4-FFF2-40B4-BE49-F238E27FC236}">
                    <a16:creationId xmlns:a16="http://schemas.microsoft.com/office/drawing/2014/main" id="{54A8175C-4FC6-5077-B8DE-3C7A7B5750FC}"/>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20" name="Group 19">
              <a:extLst>
                <a:ext uri="{FF2B5EF4-FFF2-40B4-BE49-F238E27FC236}">
                  <a16:creationId xmlns:a16="http://schemas.microsoft.com/office/drawing/2014/main" id="{FBB8926E-602F-7196-F428-216A3FD32487}"/>
                </a:ext>
              </a:extLst>
            </p:cNvPr>
            <p:cNvGrpSpPr/>
            <p:nvPr/>
          </p:nvGrpSpPr>
          <p:grpSpPr>
            <a:xfrm>
              <a:off x="11325415" y="762701"/>
              <a:ext cx="182192" cy="634674"/>
              <a:chOff x="2121762" y="2323619"/>
              <a:chExt cx="200378" cy="825210"/>
            </a:xfrm>
          </p:grpSpPr>
          <p:sp>
            <p:nvSpPr>
              <p:cNvPr id="21" name="Isosceles Triangle 20">
                <a:extLst>
                  <a:ext uri="{FF2B5EF4-FFF2-40B4-BE49-F238E27FC236}">
                    <a16:creationId xmlns:a16="http://schemas.microsoft.com/office/drawing/2014/main" id="{11BFF10F-0263-3B42-5FB6-ECA5C8B63DD0}"/>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ectangle 21">
                <a:extLst>
                  <a:ext uri="{FF2B5EF4-FFF2-40B4-BE49-F238E27FC236}">
                    <a16:creationId xmlns:a16="http://schemas.microsoft.com/office/drawing/2014/main" id="{D773081E-E471-5202-C842-34358C7C75AE}"/>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3"/>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n-US" dirty="0">
                <a:latin typeface="Arial"/>
                <a:ea typeface="Arial"/>
                <a:cs typeface="Arial"/>
                <a:sym typeface="Arial"/>
              </a:rPr>
              <a:t>Puntos clave de </a:t>
            </a:r>
            <a:r>
              <a:rPr lang="en-US" dirty="0" err="1">
                <a:latin typeface="Arial"/>
                <a:ea typeface="Arial"/>
                <a:cs typeface="Arial"/>
                <a:sym typeface="Arial"/>
              </a:rPr>
              <a:t>aprendizaje</a:t>
            </a:r>
            <a:endParaRPr dirty="0"/>
          </a:p>
        </p:txBody>
      </p:sp>
      <p:sp>
        <p:nvSpPr>
          <p:cNvPr id="517" name="Google Shape;517;p33"/>
          <p:cNvSpPr txBox="1"/>
          <p:nvPr/>
        </p:nvSpPr>
        <p:spPr>
          <a:xfrm>
            <a:off x="3680717" y="3546737"/>
            <a:ext cx="5210215" cy="2463198"/>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mn-lt"/>
                <a:ea typeface="Arial"/>
                <a:cs typeface="Arial"/>
                <a:sym typeface="Arial"/>
              </a:rPr>
              <a:t>Para potenciar los factores de protección, garantizar el interés superior del menor y abordar los mecanismos de supervivencia que puedan ser perjudiciales, es necesario comprender las normas socioculturales que regulan las prácticas de cuidado infantil y el modo en que la comunidad percibe y aborda la separación familiar</a:t>
            </a:r>
          </a:p>
        </p:txBody>
      </p:sp>
      <p:sp>
        <p:nvSpPr>
          <p:cNvPr id="518" name="Google Shape;518;p33"/>
          <p:cNvSpPr/>
          <p:nvPr/>
        </p:nvSpPr>
        <p:spPr>
          <a:xfrm>
            <a:off x="5760045" y="2047736"/>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522"/>
        <p:cNvGrpSpPr/>
        <p:nvPr/>
      </p:nvGrpSpPr>
      <p:grpSpPr>
        <a:xfrm>
          <a:off x="0" y="0"/>
          <a:ext cx="0" cy="0"/>
          <a:chOff x="0" y="0"/>
          <a:chExt cx="0" cy="0"/>
        </a:xfrm>
      </p:grpSpPr>
      <p:sp>
        <p:nvSpPr>
          <p:cNvPr id="523" name="Google Shape;523;p34"/>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Garamond"/>
              <a:buNone/>
            </a:pPr>
            <a:r>
              <a:rPr lang="es-ES_tradnl" sz="4000"/>
              <a:t>Sesión 4</a:t>
            </a:r>
            <a:br>
              <a:rPr lang="es-ES_tradnl" sz="4000"/>
            </a:br>
            <a:r>
              <a:rPr lang="es-ES_tradnl" sz="4000"/>
              <a:t>Legislación, políticas y prácticas relativas a los UASC y rol de las autoridades y otras partes interesadas clave</a:t>
            </a:r>
            <a:endParaRPr lang="es-ES_tradnl"/>
          </a:p>
        </p:txBody>
      </p:sp>
      <p:sp>
        <p:nvSpPr>
          <p:cNvPr id="2" name="Google Shape;265;p20">
            <a:extLst>
              <a:ext uri="{FF2B5EF4-FFF2-40B4-BE49-F238E27FC236}">
                <a16:creationId xmlns:a16="http://schemas.microsoft.com/office/drawing/2014/main" id="{73A0BF27-6537-CCEB-2E5E-C1BF4EE96736}"/>
              </a:ext>
            </a:extLst>
          </p:cNvPr>
          <p:cNvSpPr txBox="1"/>
          <p:nvPr/>
        </p:nvSpPr>
        <p:spPr>
          <a:xfrm>
            <a:off x="6333397" y="95139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s-ES_tradnl" sz="2000" b="1" i="0" u="none" strike="noStrike" cap="none" spc="300">
                <a:solidFill>
                  <a:schemeClr val="accent2">
                    <a:lumMod val="75000"/>
                  </a:schemeClr>
                </a:solidFill>
                <a:latin typeface="Arial"/>
                <a:ea typeface="Arial"/>
                <a:cs typeface="Arial"/>
                <a:sym typeface="Arial"/>
              </a:rPr>
              <a:t>OBJETIVOS DE APRENDIZAJE</a:t>
            </a:r>
            <a:endParaRPr lang="es-ES_tradnl" sz="2000" spc="300">
              <a:solidFill>
                <a:schemeClr val="accent2">
                  <a:lumMod val="75000"/>
                </a:schemeClr>
              </a:solidFill>
            </a:endParaRPr>
          </a:p>
        </p:txBody>
      </p:sp>
      <p:sp>
        <p:nvSpPr>
          <p:cNvPr id="3" name="Google Shape;266;p20">
            <a:extLst>
              <a:ext uri="{FF2B5EF4-FFF2-40B4-BE49-F238E27FC236}">
                <a16:creationId xmlns:a16="http://schemas.microsoft.com/office/drawing/2014/main" id="{2E68D1BD-C75F-C4D5-4AF5-3BB3D746B69A}"/>
              </a:ext>
            </a:extLst>
          </p:cNvPr>
          <p:cNvSpPr txBox="1"/>
          <p:nvPr/>
        </p:nvSpPr>
        <p:spPr>
          <a:xfrm>
            <a:off x="7388888" y="2021084"/>
            <a:ext cx="4142936" cy="43099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_tradnl" sz="2400" dirty="0">
                <a:solidFill>
                  <a:schemeClr val="tx1"/>
                </a:solidFill>
                <a:latin typeface="+mn-lt"/>
                <a:ea typeface="Arial"/>
                <a:cs typeface="Arial"/>
                <a:sym typeface="Arial"/>
              </a:rPr>
              <a:t>Relacionar la legislación nacional en materia de UASC con las intervenciones cotidianas para la gestión de casos.</a:t>
            </a:r>
          </a:p>
          <a:p>
            <a:pPr marL="0" marR="0" lvl="0" indent="0" algn="l" rtl="0">
              <a:lnSpc>
                <a:spcPct val="107000"/>
              </a:lnSpc>
              <a:spcBef>
                <a:spcPts val="0"/>
              </a:spcBef>
              <a:spcAft>
                <a:spcPts val="0"/>
              </a:spcAft>
              <a:buClr>
                <a:srgbClr val="000000"/>
              </a:buClr>
              <a:buSzPts val="2400"/>
              <a:buFont typeface="Arial"/>
              <a:buNone/>
            </a:pPr>
            <a:endParaRPr lang="es-ES_tradnl" sz="24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es-ES_tradnl" sz="2400" dirty="0">
                <a:solidFill>
                  <a:schemeClr val="tx1"/>
                </a:solidFill>
                <a:latin typeface="+mn-lt"/>
                <a:ea typeface="Arial"/>
                <a:cs typeface="Arial"/>
                <a:sym typeface="Arial"/>
              </a:rPr>
              <a:t>Describir las funciones y responsabilidades de las autoridades oficiales y de otras partes interesadas a nivel nacional.</a:t>
            </a:r>
          </a:p>
        </p:txBody>
      </p:sp>
      <p:grpSp>
        <p:nvGrpSpPr>
          <p:cNvPr id="4" name="Google Shape;194;p14">
            <a:extLst>
              <a:ext uri="{FF2B5EF4-FFF2-40B4-BE49-F238E27FC236}">
                <a16:creationId xmlns:a16="http://schemas.microsoft.com/office/drawing/2014/main" id="{338894B9-F5F2-1649-E61E-AFDD5279B2D5}"/>
              </a:ext>
            </a:extLst>
          </p:cNvPr>
          <p:cNvGrpSpPr/>
          <p:nvPr/>
        </p:nvGrpSpPr>
        <p:grpSpPr>
          <a:xfrm>
            <a:off x="6618813" y="2119185"/>
            <a:ext cx="560331" cy="592814"/>
            <a:chOff x="243840" y="1676400"/>
            <a:chExt cx="701040" cy="741680"/>
          </a:xfrm>
          <a:solidFill>
            <a:schemeClr val="accent2">
              <a:lumMod val="75000"/>
            </a:schemeClr>
          </a:solidFill>
        </p:grpSpPr>
        <p:sp>
          <p:nvSpPr>
            <p:cNvPr id="5" name="Google Shape;195;p14">
              <a:extLst>
                <a:ext uri="{FF2B5EF4-FFF2-40B4-BE49-F238E27FC236}">
                  <a16:creationId xmlns:a16="http://schemas.microsoft.com/office/drawing/2014/main" id="{41B97378-E17D-F9A7-53E2-52127AE457F5}"/>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6" name="Google Shape;196;p14">
              <a:extLst>
                <a:ext uri="{FF2B5EF4-FFF2-40B4-BE49-F238E27FC236}">
                  <a16:creationId xmlns:a16="http://schemas.microsoft.com/office/drawing/2014/main" id="{24AF9595-599B-8751-4BFB-5606F41473CF}"/>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grpSp>
        <p:nvGrpSpPr>
          <p:cNvPr id="7" name="Google Shape;194;p14">
            <a:extLst>
              <a:ext uri="{FF2B5EF4-FFF2-40B4-BE49-F238E27FC236}">
                <a16:creationId xmlns:a16="http://schemas.microsoft.com/office/drawing/2014/main" id="{5C7B8CB6-CF67-CD4C-0752-0FBDF25E3B91}"/>
              </a:ext>
            </a:extLst>
          </p:cNvPr>
          <p:cNvGrpSpPr/>
          <p:nvPr/>
        </p:nvGrpSpPr>
        <p:grpSpPr>
          <a:xfrm>
            <a:off x="6618813" y="4051236"/>
            <a:ext cx="560331" cy="592814"/>
            <a:chOff x="243840" y="1676400"/>
            <a:chExt cx="701040" cy="741680"/>
          </a:xfrm>
          <a:solidFill>
            <a:schemeClr val="accent2">
              <a:lumMod val="75000"/>
            </a:schemeClr>
          </a:solidFill>
        </p:grpSpPr>
        <p:sp>
          <p:nvSpPr>
            <p:cNvPr id="8" name="Google Shape;195;p14">
              <a:extLst>
                <a:ext uri="{FF2B5EF4-FFF2-40B4-BE49-F238E27FC236}">
                  <a16:creationId xmlns:a16="http://schemas.microsoft.com/office/drawing/2014/main" id="{B4A6A6A6-B1BD-F06F-B69B-63A7A6ED9170}"/>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9" name="Google Shape;196;p14">
              <a:extLst>
                <a:ext uri="{FF2B5EF4-FFF2-40B4-BE49-F238E27FC236}">
                  <a16:creationId xmlns:a16="http://schemas.microsoft.com/office/drawing/2014/main" id="{284174BF-3407-3004-58D4-8A71F8B97207}"/>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5"/>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Legislación internacional </a:t>
            </a:r>
          </a:p>
        </p:txBody>
      </p:sp>
      <p:sp>
        <p:nvSpPr>
          <p:cNvPr id="538" name="Google Shape;538;p35"/>
          <p:cNvSpPr txBox="1"/>
          <p:nvPr/>
        </p:nvSpPr>
        <p:spPr>
          <a:xfrm>
            <a:off x="1320798" y="4388832"/>
            <a:ext cx="2565401"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chemeClr val="dk1"/>
              </a:buClr>
              <a:buSzPts val="2800"/>
            </a:pPr>
            <a:r>
              <a:rPr lang="es-ES_tradnl" sz="1800" b="0" i="0" u="none" strike="noStrike" cap="none">
                <a:solidFill>
                  <a:schemeClr val="dk1"/>
                </a:solidFill>
                <a:latin typeface="+mn-lt"/>
                <a:ea typeface="Helvetica Neue"/>
                <a:cs typeface="Helvetica Neue"/>
                <a:sym typeface="Helvetica Neue"/>
              </a:rPr>
              <a:t>Convención de las Naciones Unidas sobre los Derechos del Niño</a:t>
            </a:r>
            <a:endParaRPr lang="es-ES_tradnl" sz="1800">
              <a:latin typeface="+mn-lt"/>
            </a:endParaRPr>
          </a:p>
        </p:txBody>
      </p:sp>
      <p:grpSp>
        <p:nvGrpSpPr>
          <p:cNvPr id="11" name="Group 10">
            <a:extLst>
              <a:ext uri="{FF2B5EF4-FFF2-40B4-BE49-F238E27FC236}">
                <a16:creationId xmlns:a16="http://schemas.microsoft.com/office/drawing/2014/main" id="{629914DE-DAA1-B522-26CE-66FCE06BE31A}"/>
              </a:ext>
            </a:extLst>
          </p:cNvPr>
          <p:cNvGrpSpPr/>
          <p:nvPr/>
        </p:nvGrpSpPr>
        <p:grpSpPr>
          <a:xfrm>
            <a:off x="1790699" y="2104903"/>
            <a:ext cx="1625600" cy="1819604"/>
            <a:chOff x="1155699" y="2130303"/>
            <a:chExt cx="1625600" cy="1819604"/>
          </a:xfrm>
        </p:grpSpPr>
        <p:sp>
          <p:nvSpPr>
            <p:cNvPr id="4" name="Rectangle: Single Corner Snipped 3">
              <a:extLst>
                <a:ext uri="{FF2B5EF4-FFF2-40B4-BE49-F238E27FC236}">
                  <a16:creationId xmlns:a16="http://schemas.microsoft.com/office/drawing/2014/main" id="{9AA603F0-3ED7-6C3D-DF68-FA55DDFC0FD3}"/>
                </a:ext>
              </a:extLst>
            </p:cNvPr>
            <p:cNvSpPr/>
            <p:nvPr/>
          </p:nvSpPr>
          <p:spPr>
            <a:xfrm>
              <a:off x="1155699" y="2130303"/>
              <a:ext cx="1625600" cy="1819604"/>
            </a:xfrm>
            <a:prstGeom prst="snip1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Graphic 2" descr="Court with solid fill">
              <a:extLst>
                <a:ext uri="{FF2B5EF4-FFF2-40B4-BE49-F238E27FC236}">
                  <a16:creationId xmlns:a16="http://schemas.microsoft.com/office/drawing/2014/main" id="{E5C6C31F-1853-7FFD-4B81-A13E9588BC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847" y="2301453"/>
              <a:ext cx="1477305" cy="1477305"/>
            </a:xfrm>
            <a:prstGeom prst="rect">
              <a:avLst/>
            </a:prstGeom>
          </p:spPr>
        </p:pic>
      </p:grpSp>
      <p:sp>
        <p:nvSpPr>
          <p:cNvPr id="9" name="Google Shape;538;p35">
            <a:extLst>
              <a:ext uri="{FF2B5EF4-FFF2-40B4-BE49-F238E27FC236}">
                <a16:creationId xmlns:a16="http://schemas.microsoft.com/office/drawing/2014/main" id="{67000314-F192-848B-C476-26F395DF055C}"/>
              </a:ext>
            </a:extLst>
          </p:cNvPr>
          <p:cNvSpPr txBox="1"/>
          <p:nvPr/>
        </p:nvSpPr>
        <p:spPr>
          <a:xfrm>
            <a:off x="5054597" y="4388832"/>
            <a:ext cx="2565401" cy="1200288"/>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chemeClr val="dk1"/>
              </a:buClr>
              <a:buSzPts val="2800"/>
            </a:pPr>
            <a:r>
              <a:rPr lang="es-ES_tradnl" sz="1800" b="0" i="0" u="none" strike="noStrike" cap="none">
                <a:solidFill>
                  <a:schemeClr val="dk1"/>
                </a:solidFill>
                <a:latin typeface="+mn-lt"/>
                <a:ea typeface="Helvetica Neue"/>
                <a:cs typeface="Helvetica Neue"/>
                <a:sym typeface="Helvetica Neue"/>
              </a:rPr>
              <a:t>Directrices de </a:t>
            </a:r>
            <a:r>
              <a:rPr lang="es-ES_tradnl" sz="1800">
                <a:solidFill>
                  <a:schemeClr val="dk1"/>
                </a:solidFill>
                <a:latin typeface="+mn-lt"/>
                <a:ea typeface="Helvetica Neue"/>
                <a:cs typeface="Helvetica Neue"/>
                <a:sym typeface="Helvetica Neue"/>
              </a:rPr>
              <a:t>la ONU sobre las </a:t>
            </a:r>
            <a:r>
              <a:rPr lang="es-ES_tradnl" sz="1800" b="0" i="0" u="none" strike="noStrike" cap="none">
                <a:solidFill>
                  <a:schemeClr val="dk1"/>
                </a:solidFill>
                <a:latin typeface="+mn-lt"/>
                <a:ea typeface="Helvetica Neue"/>
                <a:cs typeface="Helvetica Neue"/>
                <a:sym typeface="Helvetica Neue"/>
              </a:rPr>
              <a:t>modalidades alternativas de cuidado de las/os menores</a:t>
            </a:r>
            <a:endParaRPr lang="es-ES_tradnl" sz="1800">
              <a:latin typeface="+mn-lt"/>
            </a:endParaRPr>
          </a:p>
        </p:txBody>
      </p:sp>
      <p:sp>
        <p:nvSpPr>
          <p:cNvPr id="10" name="Google Shape;538;p35">
            <a:extLst>
              <a:ext uri="{FF2B5EF4-FFF2-40B4-BE49-F238E27FC236}">
                <a16:creationId xmlns:a16="http://schemas.microsoft.com/office/drawing/2014/main" id="{F553AB49-9E20-C008-70E8-75872515969E}"/>
              </a:ext>
            </a:extLst>
          </p:cNvPr>
          <p:cNvSpPr txBox="1"/>
          <p:nvPr/>
        </p:nvSpPr>
        <p:spPr>
          <a:xfrm>
            <a:off x="8788399" y="4388832"/>
            <a:ext cx="2565401"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chemeClr val="dk1"/>
              </a:buClr>
              <a:buSzPts val="2800"/>
            </a:pPr>
            <a:r>
              <a:rPr lang="es-ES_tradnl" sz="1800" b="0" i="0" u="none" strike="noStrike" cap="none">
                <a:solidFill>
                  <a:schemeClr val="dk1"/>
                </a:solidFill>
                <a:latin typeface="+mn-lt"/>
                <a:ea typeface="Helvetica Neue"/>
                <a:cs typeface="Helvetica Neue"/>
                <a:sym typeface="Helvetica Neue"/>
              </a:rPr>
              <a:t>Declaración de Derechos Humanos de la ONU </a:t>
            </a:r>
            <a:endParaRPr lang="es-ES_tradnl" sz="1800">
              <a:latin typeface="+mn-lt"/>
            </a:endParaRPr>
          </a:p>
        </p:txBody>
      </p:sp>
      <p:grpSp>
        <p:nvGrpSpPr>
          <p:cNvPr id="12" name="Group 11">
            <a:extLst>
              <a:ext uri="{FF2B5EF4-FFF2-40B4-BE49-F238E27FC236}">
                <a16:creationId xmlns:a16="http://schemas.microsoft.com/office/drawing/2014/main" id="{F2DDE887-9630-C2A1-B886-8E4DD3EDB59E}"/>
              </a:ext>
            </a:extLst>
          </p:cNvPr>
          <p:cNvGrpSpPr/>
          <p:nvPr/>
        </p:nvGrpSpPr>
        <p:grpSpPr>
          <a:xfrm>
            <a:off x="5524498" y="2104903"/>
            <a:ext cx="1625600" cy="1819604"/>
            <a:chOff x="1155699" y="2130303"/>
            <a:chExt cx="1625600" cy="1819604"/>
          </a:xfrm>
        </p:grpSpPr>
        <p:sp>
          <p:nvSpPr>
            <p:cNvPr id="13" name="Rectangle: Single Corner Snipped 12">
              <a:extLst>
                <a:ext uri="{FF2B5EF4-FFF2-40B4-BE49-F238E27FC236}">
                  <a16:creationId xmlns:a16="http://schemas.microsoft.com/office/drawing/2014/main" id="{147A34E0-872A-F31A-D60E-D7965D5511F8}"/>
                </a:ext>
              </a:extLst>
            </p:cNvPr>
            <p:cNvSpPr/>
            <p:nvPr/>
          </p:nvSpPr>
          <p:spPr>
            <a:xfrm>
              <a:off x="1155699" y="2130303"/>
              <a:ext cx="1625600" cy="1819604"/>
            </a:xfrm>
            <a:prstGeom prst="snip1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 name="Graphic 13" descr="Court with solid fill">
              <a:extLst>
                <a:ext uri="{FF2B5EF4-FFF2-40B4-BE49-F238E27FC236}">
                  <a16:creationId xmlns:a16="http://schemas.microsoft.com/office/drawing/2014/main" id="{238B1B97-2306-3605-19A7-86B7421531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847" y="2301453"/>
              <a:ext cx="1477305" cy="1477305"/>
            </a:xfrm>
            <a:prstGeom prst="rect">
              <a:avLst/>
            </a:prstGeom>
          </p:spPr>
        </p:pic>
      </p:grpSp>
      <p:grpSp>
        <p:nvGrpSpPr>
          <p:cNvPr id="15" name="Group 14">
            <a:extLst>
              <a:ext uri="{FF2B5EF4-FFF2-40B4-BE49-F238E27FC236}">
                <a16:creationId xmlns:a16="http://schemas.microsoft.com/office/drawing/2014/main" id="{E4598CB9-9DFE-9881-6509-8770C3D406F9}"/>
              </a:ext>
            </a:extLst>
          </p:cNvPr>
          <p:cNvGrpSpPr/>
          <p:nvPr/>
        </p:nvGrpSpPr>
        <p:grpSpPr>
          <a:xfrm>
            <a:off x="9184151" y="2104903"/>
            <a:ext cx="1625600" cy="1819604"/>
            <a:chOff x="1155699" y="2130303"/>
            <a:chExt cx="1625600" cy="1819604"/>
          </a:xfrm>
        </p:grpSpPr>
        <p:sp>
          <p:nvSpPr>
            <p:cNvPr id="16" name="Rectangle: Single Corner Snipped 15">
              <a:extLst>
                <a:ext uri="{FF2B5EF4-FFF2-40B4-BE49-F238E27FC236}">
                  <a16:creationId xmlns:a16="http://schemas.microsoft.com/office/drawing/2014/main" id="{3C2FBC0E-2C95-3083-371E-42CF3F85CC99}"/>
                </a:ext>
              </a:extLst>
            </p:cNvPr>
            <p:cNvSpPr/>
            <p:nvPr/>
          </p:nvSpPr>
          <p:spPr>
            <a:xfrm>
              <a:off x="1155699" y="2130303"/>
              <a:ext cx="1625600" cy="1819604"/>
            </a:xfrm>
            <a:prstGeom prst="snip1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7" name="Graphic 16" descr="Court with solid fill">
              <a:extLst>
                <a:ext uri="{FF2B5EF4-FFF2-40B4-BE49-F238E27FC236}">
                  <a16:creationId xmlns:a16="http://schemas.microsoft.com/office/drawing/2014/main" id="{1A62C465-727D-8C15-FAC3-CCF20C1520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9847" y="2301453"/>
              <a:ext cx="1477305" cy="1477305"/>
            </a:xfrm>
            <a:prstGeom prst="rect">
              <a:avLst/>
            </a:prstGeom>
          </p:spPr>
        </p:pic>
      </p:grpSp>
      <p:grpSp>
        <p:nvGrpSpPr>
          <p:cNvPr id="2" name="Group 1">
            <a:extLst>
              <a:ext uri="{FF2B5EF4-FFF2-40B4-BE49-F238E27FC236}">
                <a16:creationId xmlns:a16="http://schemas.microsoft.com/office/drawing/2014/main" id="{DF355EE1-9F19-12DB-EFA7-4B748FBAAB25}"/>
              </a:ext>
            </a:extLst>
          </p:cNvPr>
          <p:cNvGrpSpPr/>
          <p:nvPr/>
        </p:nvGrpSpPr>
        <p:grpSpPr>
          <a:xfrm>
            <a:off x="10228983" y="337468"/>
            <a:ext cx="1587872" cy="1368854"/>
            <a:chOff x="10228983" y="337468"/>
            <a:chExt cx="1587872" cy="1368854"/>
          </a:xfrm>
        </p:grpSpPr>
        <p:sp>
          <p:nvSpPr>
            <p:cNvPr id="5" name="Hexagon 4">
              <a:extLst>
                <a:ext uri="{FF2B5EF4-FFF2-40B4-BE49-F238E27FC236}">
                  <a16:creationId xmlns:a16="http://schemas.microsoft.com/office/drawing/2014/main" id="{E6D14AE9-9B1D-49B6-8F21-47FB854D2E13}"/>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6" name="Group 5">
              <a:extLst>
                <a:ext uri="{FF2B5EF4-FFF2-40B4-BE49-F238E27FC236}">
                  <a16:creationId xmlns:a16="http://schemas.microsoft.com/office/drawing/2014/main" id="{B49ACAF6-0FAA-12CD-F931-A9BB69169633}"/>
                </a:ext>
              </a:extLst>
            </p:cNvPr>
            <p:cNvGrpSpPr/>
            <p:nvPr/>
          </p:nvGrpSpPr>
          <p:grpSpPr>
            <a:xfrm>
              <a:off x="10621771" y="762700"/>
              <a:ext cx="562136" cy="634675"/>
              <a:chOff x="760175" y="830142"/>
              <a:chExt cx="867619" cy="979579"/>
            </a:xfrm>
          </p:grpSpPr>
          <p:sp>
            <p:nvSpPr>
              <p:cNvPr id="19" name="Rectangle 18">
                <a:extLst>
                  <a:ext uri="{FF2B5EF4-FFF2-40B4-BE49-F238E27FC236}">
                    <a16:creationId xmlns:a16="http://schemas.microsoft.com/office/drawing/2014/main" id="{4FF73748-1EDD-BA35-4DEB-BFDB0677C63E}"/>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17-19</a:t>
                </a:r>
              </a:p>
            </p:txBody>
          </p:sp>
          <p:sp>
            <p:nvSpPr>
              <p:cNvPr id="20" name="Rectangle 19">
                <a:extLst>
                  <a:ext uri="{FF2B5EF4-FFF2-40B4-BE49-F238E27FC236}">
                    <a16:creationId xmlns:a16="http://schemas.microsoft.com/office/drawing/2014/main" id="{0DC2BD66-AE68-A9A3-4880-765A94848857}"/>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7" name="Group 6">
              <a:extLst>
                <a:ext uri="{FF2B5EF4-FFF2-40B4-BE49-F238E27FC236}">
                  <a16:creationId xmlns:a16="http://schemas.microsoft.com/office/drawing/2014/main" id="{BFEC7C31-AB0C-D6B8-EACB-6489824466DE}"/>
                </a:ext>
              </a:extLst>
            </p:cNvPr>
            <p:cNvGrpSpPr/>
            <p:nvPr/>
          </p:nvGrpSpPr>
          <p:grpSpPr>
            <a:xfrm>
              <a:off x="11325415" y="762701"/>
              <a:ext cx="182192" cy="634674"/>
              <a:chOff x="2121762" y="2323619"/>
              <a:chExt cx="200378" cy="825210"/>
            </a:xfrm>
          </p:grpSpPr>
          <p:sp>
            <p:nvSpPr>
              <p:cNvPr id="8" name="Isosceles Triangle 7">
                <a:extLst>
                  <a:ext uri="{FF2B5EF4-FFF2-40B4-BE49-F238E27FC236}">
                    <a16:creationId xmlns:a16="http://schemas.microsoft.com/office/drawing/2014/main" id="{AA0D7947-226D-953D-8C23-35A013C19742}"/>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angle 17">
                <a:extLst>
                  <a:ext uri="{FF2B5EF4-FFF2-40B4-BE49-F238E27FC236}">
                    <a16:creationId xmlns:a16="http://schemas.microsoft.com/office/drawing/2014/main" id="{6EB721F7-6BC8-E9BA-AC57-2E3C5AE56A53}"/>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3" name="Picture 2" descr="A picture containing sky, outdoor, water, beach&#10;&#10;Description automatically generated">
            <a:extLst>
              <a:ext uri="{FF2B5EF4-FFF2-40B4-BE49-F238E27FC236}">
                <a16:creationId xmlns:a16="http://schemas.microsoft.com/office/drawing/2014/main" id="{034B88A9-7E0B-5BA1-46F5-1F1DCD62BB36}"/>
              </a:ext>
            </a:extLst>
          </p:cNvPr>
          <p:cNvPicPr>
            <a:picLocks noChangeAspect="1"/>
          </p:cNvPicPr>
          <p:nvPr/>
        </p:nvPicPr>
        <p:blipFill rotWithShape="1">
          <a:blip r:embed="rId3">
            <a:duotone>
              <a:prstClr val="black"/>
              <a:schemeClr val="accent2">
                <a:tint val="45000"/>
                <a:satMod val="400000"/>
              </a:schemeClr>
            </a:duotone>
          </a:blip>
          <a:srcRect l="1" t="19986" r="1" b="7813"/>
          <a:stretch/>
        </p:blipFill>
        <p:spPr>
          <a:xfrm>
            <a:off x="0" y="1013547"/>
            <a:ext cx="12192000" cy="5868516"/>
          </a:xfrm>
          <a:prstGeom prst="rect">
            <a:avLst/>
          </a:prstGeom>
        </p:spPr>
      </p:pic>
      <p:sp>
        <p:nvSpPr>
          <p:cNvPr id="544" name="Google Shape;544;p36"/>
          <p:cNvSpPr txBox="1">
            <a:spLocks noGrp="1"/>
          </p:cNvSpPr>
          <p:nvPr>
            <p:ph type="title"/>
          </p:nvPr>
        </p:nvSpPr>
        <p:spPr>
          <a:xfrm>
            <a:off x="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ct val="100000"/>
              <a:buFont typeface="Arial"/>
              <a:buNone/>
            </a:pPr>
            <a:r>
              <a:rPr lang="es-ES_tradnl"/>
              <a:t>Convención sobre los Derechos del Niño (CDN), 1989</a:t>
            </a:r>
          </a:p>
        </p:txBody>
      </p:sp>
      <p:sp>
        <p:nvSpPr>
          <p:cNvPr id="5" name="TextBox 4">
            <a:extLst>
              <a:ext uri="{FF2B5EF4-FFF2-40B4-BE49-F238E27FC236}">
                <a16:creationId xmlns:a16="http://schemas.microsoft.com/office/drawing/2014/main" id="{2962EE41-CD85-1D1A-F6E7-218D80F5A27C}"/>
              </a:ext>
            </a:extLst>
          </p:cNvPr>
          <p:cNvSpPr txBox="1"/>
          <p:nvPr/>
        </p:nvSpPr>
        <p:spPr>
          <a:xfrm>
            <a:off x="838200" y="1966997"/>
            <a:ext cx="3238500" cy="2308324"/>
          </a:xfrm>
          <a:prstGeom prst="rect">
            <a:avLst/>
          </a:prstGeom>
          <a:noFill/>
        </p:spPr>
        <p:txBody>
          <a:bodyPr wrap="square">
            <a:spAutoFit/>
          </a:bodyPr>
          <a:lstStyle/>
          <a:p>
            <a:pPr marL="0" marR="0" lvl="0" indent="0" rtl="0">
              <a:spcBef>
                <a:spcPts val="0"/>
              </a:spcBef>
              <a:spcAft>
                <a:spcPts val="0"/>
              </a:spcAft>
              <a:buNone/>
            </a:pPr>
            <a:r>
              <a:rPr lang="es-ES_tradnl" sz="2400" b="1" i="0" u="none" strike="noStrike" cap="none">
                <a:solidFill>
                  <a:schemeClr val="lt1"/>
                </a:solidFill>
                <a:latin typeface="Arial"/>
                <a:ea typeface="Arial"/>
                <a:cs typeface="Arial"/>
                <a:sym typeface="Arial"/>
              </a:rPr>
              <a:t>“Los niños tienen derecho a crecer en un entorno familiar y a ser cuidados por sus padres</a:t>
            </a:r>
            <a:r>
              <a:rPr lang="es-ES_tradnl" sz="2400" b="1">
                <a:solidFill>
                  <a:schemeClr val="lt1"/>
                </a:solidFill>
              </a:rPr>
              <a:t>”.</a:t>
            </a:r>
            <a:endParaRPr lang="es-ES_tradnl" sz="2400" b="1" i="0" u="none" strike="noStrike" cap="none">
              <a:solidFill>
                <a:schemeClr val="lt1"/>
              </a:solidFill>
              <a:latin typeface="Arial"/>
              <a:ea typeface="Arial"/>
              <a:cs typeface="Arial"/>
              <a:sym typeface="Arial"/>
            </a:endParaRPr>
          </a:p>
          <a:p>
            <a:pPr marL="0" marR="0" lvl="0" indent="0" rtl="0">
              <a:spcBef>
                <a:spcPts val="0"/>
              </a:spcBef>
              <a:spcAft>
                <a:spcPts val="0"/>
              </a:spcAft>
              <a:buNone/>
            </a:pPr>
            <a:r>
              <a:rPr lang="es-ES_tradnl" sz="2400" b="1" i="0" u="none" strike="noStrike" cap="none">
                <a:solidFill>
                  <a:schemeClr val="lt1"/>
                </a:solidFill>
                <a:latin typeface="Arial"/>
                <a:ea typeface="Arial"/>
                <a:cs typeface="Arial"/>
                <a:sym typeface="Arial"/>
              </a:rPr>
              <a:t>art. 7, 9, etc.</a:t>
            </a:r>
            <a:endParaRPr lang="es-ES_tradnl" sz="2400"/>
          </a:p>
        </p:txBody>
      </p:sp>
      <p:sp>
        <p:nvSpPr>
          <p:cNvPr id="8" name="TextBox 7">
            <a:extLst>
              <a:ext uri="{FF2B5EF4-FFF2-40B4-BE49-F238E27FC236}">
                <a16:creationId xmlns:a16="http://schemas.microsoft.com/office/drawing/2014/main" id="{3F3FB1B0-56B5-8958-6365-8DB0FC1465A7}"/>
              </a:ext>
            </a:extLst>
          </p:cNvPr>
          <p:cNvSpPr txBox="1"/>
          <p:nvPr/>
        </p:nvSpPr>
        <p:spPr>
          <a:xfrm>
            <a:off x="7848600" y="1966997"/>
            <a:ext cx="3403600" cy="2031325"/>
          </a:xfrm>
          <a:prstGeom prst="rect">
            <a:avLst/>
          </a:prstGeom>
          <a:noFill/>
        </p:spPr>
        <p:txBody>
          <a:bodyPr wrap="square">
            <a:spAutoFit/>
          </a:bodyPr>
          <a:lstStyle/>
          <a:p>
            <a:pPr marL="0" marR="0" lvl="0" indent="0" rtl="0">
              <a:spcBef>
                <a:spcPts val="0"/>
              </a:spcBef>
              <a:spcAft>
                <a:spcPts val="0"/>
              </a:spcAft>
              <a:buNone/>
            </a:pPr>
            <a:r>
              <a:rPr lang="es-ES_tradnl" sz="1800" b="1" i="0" u="none" strike="noStrike" cap="none">
                <a:solidFill>
                  <a:schemeClr val="lt1"/>
                </a:solidFill>
                <a:latin typeface="Arial"/>
                <a:ea typeface="Arial"/>
                <a:cs typeface="Arial"/>
                <a:sym typeface="Arial"/>
              </a:rPr>
              <a:t>"Cuando se vean temporal o permanentemente privados del medio familiar, los/as niños/as tendrán derecho a una protección y una asistencia especiales</a:t>
            </a:r>
            <a:r>
              <a:rPr lang="es-ES_tradnl" sz="1800" b="1">
                <a:solidFill>
                  <a:schemeClr val="lt1"/>
                </a:solidFill>
              </a:rPr>
              <a:t>”.</a:t>
            </a:r>
            <a:endParaRPr lang="es-ES_tradnl" sz="1800" b="1" i="0" u="none" strike="noStrike" cap="none">
              <a:solidFill>
                <a:schemeClr val="lt1"/>
              </a:solidFill>
              <a:latin typeface="Arial"/>
              <a:ea typeface="Arial"/>
              <a:cs typeface="Arial"/>
              <a:sym typeface="Arial"/>
            </a:endParaRPr>
          </a:p>
          <a:p>
            <a:pPr marL="0" marR="0" lvl="0" indent="0" rtl="0">
              <a:spcBef>
                <a:spcPts val="0"/>
              </a:spcBef>
              <a:spcAft>
                <a:spcPts val="0"/>
              </a:spcAft>
              <a:buNone/>
            </a:pPr>
            <a:r>
              <a:rPr lang="es-ES_tradnl" sz="1800" b="1">
                <a:solidFill>
                  <a:schemeClr val="lt1"/>
                </a:solidFill>
              </a:rPr>
              <a:t>art. 20</a:t>
            </a:r>
            <a:endParaRPr lang="es-ES_tradnl" sz="1800" b="1" i="0" u="none" strike="noStrike" cap="none">
              <a:solidFill>
                <a:schemeClr val="lt1"/>
              </a:solidFill>
              <a:latin typeface="Arial"/>
              <a:ea typeface="Arial"/>
              <a:cs typeface="Arial"/>
              <a:sym typeface="Arial"/>
            </a:endParaRPr>
          </a:p>
        </p:txBody>
      </p:sp>
      <p:sp>
        <p:nvSpPr>
          <p:cNvPr id="9" name="TextBox 8">
            <a:extLst>
              <a:ext uri="{FF2B5EF4-FFF2-40B4-BE49-F238E27FC236}">
                <a16:creationId xmlns:a16="http://schemas.microsoft.com/office/drawing/2014/main" id="{DD37144D-9A7D-4197-47EE-BA7E71F87BC5}"/>
              </a:ext>
            </a:extLst>
          </p:cNvPr>
          <p:cNvSpPr txBox="1"/>
          <p:nvPr/>
        </p:nvSpPr>
        <p:spPr>
          <a:xfrm>
            <a:off x="7848600" y="4155807"/>
            <a:ext cx="3403600" cy="2031325"/>
          </a:xfrm>
          <a:prstGeom prst="rect">
            <a:avLst/>
          </a:prstGeom>
          <a:noFill/>
        </p:spPr>
        <p:txBody>
          <a:bodyPr wrap="square">
            <a:spAutoFit/>
          </a:bodyPr>
          <a:lstStyle/>
          <a:p>
            <a:pPr marL="0" marR="0" lvl="0" indent="0" rtl="0">
              <a:spcBef>
                <a:spcPts val="0"/>
              </a:spcBef>
              <a:spcAft>
                <a:spcPts val="0"/>
              </a:spcAft>
              <a:buNone/>
            </a:pPr>
            <a:r>
              <a:rPr lang="es-ES_tradnl" sz="1800" b="1" i="0" u="none" strike="noStrike" cap="none">
                <a:solidFill>
                  <a:schemeClr val="lt1"/>
                </a:solidFill>
                <a:latin typeface="Arial"/>
                <a:ea typeface="Arial"/>
                <a:cs typeface="Arial"/>
                <a:sym typeface="Arial"/>
              </a:rPr>
              <a:t>"El ingreso de un niño en un centro de acogida solo debería utilizarse como medida de último recurso y durante el periodo de tiempo más breve possible</a:t>
            </a:r>
            <a:r>
              <a:rPr lang="es-ES_tradnl" sz="1800" b="1">
                <a:solidFill>
                  <a:schemeClr val="lt1"/>
                </a:solidFill>
              </a:rPr>
              <a:t>”.</a:t>
            </a:r>
            <a:endParaRPr lang="es-ES_tradnl" sz="1800" b="1" i="0" u="none" strike="noStrike" cap="none">
              <a:solidFill>
                <a:schemeClr val="lt1"/>
              </a:solidFill>
              <a:latin typeface="Arial"/>
              <a:ea typeface="Arial"/>
              <a:cs typeface="Arial"/>
              <a:sym typeface="Arial"/>
            </a:endParaRPr>
          </a:p>
          <a:p>
            <a:pPr marL="0" marR="0" lvl="0" indent="0" rtl="0">
              <a:spcBef>
                <a:spcPts val="0"/>
              </a:spcBef>
              <a:spcAft>
                <a:spcPts val="0"/>
              </a:spcAft>
              <a:buNone/>
            </a:pPr>
            <a:r>
              <a:rPr lang="es-ES_tradnl" sz="1800" b="1" i="0" u="none" strike="noStrike" cap="none">
                <a:solidFill>
                  <a:schemeClr val="lt1"/>
                </a:solidFill>
                <a:latin typeface="Arial"/>
                <a:ea typeface="Arial"/>
                <a:cs typeface="Arial"/>
                <a:sym typeface="Arial"/>
              </a:rPr>
              <a:t>art. 37b</a:t>
            </a:r>
          </a:p>
        </p:txBody>
      </p:sp>
      <p:grpSp>
        <p:nvGrpSpPr>
          <p:cNvPr id="2" name="Group 1">
            <a:extLst>
              <a:ext uri="{FF2B5EF4-FFF2-40B4-BE49-F238E27FC236}">
                <a16:creationId xmlns:a16="http://schemas.microsoft.com/office/drawing/2014/main" id="{23046CF9-5E7C-CFC7-425B-3D7E812E9F62}"/>
              </a:ext>
            </a:extLst>
          </p:cNvPr>
          <p:cNvGrpSpPr/>
          <p:nvPr/>
        </p:nvGrpSpPr>
        <p:grpSpPr>
          <a:xfrm>
            <a:off x="10458264" y="334703"/>
            <a:ext cx="1587872" cy="1368854"/>
            <a:chOff x="10228983" y="337468"/>
            <a:chExt cx="1587872" cy="1368854"/>
          </a:xfrm>
        </p:grpSpPr>
        <p:sp>
          <p:nvSpPr>
            <p:cNvPr id="4" name="Hexagon 3">
              <a:extLst>
                <a:ext uri="{FF2B5EF4-FFF2-40B4-BE49-F238E27FC236}">
                  <a16:creationId xmlns:a16="http://schemas.microsoft.com/office/drawing/2014/main" id="{8C2D1BF8-D424-2C55-3D12-08E832D54316}"/>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6" name="Group 5">
              <a:extLst>
                <a:ext uri="{FF2B5EF4-FFF2-40B4-BE49-F238E27FC236}">
                  <a16:creationId xmlns:a16="http://schemas.microsoft.com/office/drawing/2014/main" id="{9125EB45-77E7-8FBA-F30E-18AC41E49692}"/>
                </a:ext>
              </a:extLst>
            </p:cNvPr>
            <p:cNvGrpSpPr/>
            <p:nvPr/>
          </p:nvGrpSpPr>
          <p:grpSpPr>
            <a:xfrm>
              <a:off x="10621771" y="762700"/>
              <a:ext cx="562136" cy="634675"/>
              <a:chOff x="760175" y="830142"/>
              <a:chExt cx="867619" cy="979579"/>
            </a:xfrm>
          </p:grpSpPr>
          <p:sp>
            <p:nvSpPr>
              <p:cNvPr id="12" name="Rectangle 11">
                <a:extLst>
                  <a:ext uri="{FF2B5EF4-FFF2-40B4-BE49-F238E27FC236}">
                    <a16:creationId xmlns:a16="http://schemas.microsoft.com/office/drawing/2014/main" id="{C3ADA7B8-67FC-58BD-BB33-09B7A04FD309}"/>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latin typeface="Arial" panose="020B0604020202020204" pitchFamily="34" charset="0"/>
                    <a:cs typeface="Arial" panose="020B0604020202020204" pitchFamily="34" charset="0"/>
                  </a:rPr>
                  <a:t>20-21</a:t>
                </a:r>
              </a:p>
            </p:txBody>
          </p:sp>
          <p:sp>
            <p:nvSpPr>
              <p:cNvPr id="13" name="Rectangle 12">
                <a:extLst>
                  <a:ext uri="{FF2B5EF4-FFF2-40B4-BE49-F238E27FC236}">
                    <a16:creationId xmlns:a16="http://schemas.microsoft.com/office/drawing/2014/main" id="{1D1D4BB5-80E0-6F27-362C-8934435C72C0}"/>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7" name="Group 6">
              <a:extLst>
                <a:ext uri="{FF2B5EF4-FFF2-40B4-BE49-F238E27FC236}">
                  <a16:creationId xmlns:a16="http://schemas.microsoft.com/office/drawing/2014/main" id="{60E6F265-54A2-6012-E913-1A49CC4E1504}"/>
                </a:ext>
              </a:extLst>
            </p:cNvPr>
            <p:cNvGrpSpPr/>
            <p:nvPr/>
          </p:nvGrpSpPr>
          <p:grpSpPr>
            <a:xfrm>
              <a:off x="11325415" y="762701"/>
              <a:ext cx="182192" cy="634674"/>
              <a:chOff x="2121762" y="2323619"/>
              <a:chExt cx="200378" cy="825210"/>
            </a:xfrm>
          </p:grpSpPr>
          <p:sp>
            <p:nvSpPr>
              <p:cNvPr id="10" name="Isosceles Triangle 9">
                <a:extLst>
                  <a:ext uri="{FF2B5EF4-FFF2-40B4-BE49-F238E27FC236}">
                    <a16:creationId xmlns:a16="http://schemas.microsoft.com/office/drawing/2014/main" id="{C543B025-91E7-6140-5DC5-08469C2DF6BB}"/>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angle 10">
                <a:extLst>
                  <a:ext uri="{FF2B5EF4-FFF2-40B4-BE49-F238E27FC236}">
                    <a16:creationId xmlns:a16="http://schemas.microsoft.com/office/drawing/2014/main" id="{C8302F4E-9D82-7158-DDFC-31FCBCF2D97B}"/>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7"/>
          <p:cNvSpPr txBox="1">
            <a:spLocks noGrp="1"/>
          </p:cNvSpPr>
          <p:nvPr>
            <p:ph type="title"/>
          </p:nvPr>
        </p:nvSpPr>
        <p:spPr>
          <a:xfrm>
            <a:off x="495300" y="120516"/>
            <a:ext cx="11201400" cy="8689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4"/>
              </a:buClr>
              <a:buSzPct val="100000"/>
              <a:buFont typeface="Arial"/>
              <a:buNone/>
            </a:pPr>
            <a:r>
              <a:rPr lang="es-ES_tradnl" dirty="0">
                <a:latin typeface="Arial"/>
                <a:ea typeface="Arial"/>
                <a:cs typeface="Arial"/>
                <a:sym typeface="Arial"/>
              </a:rPr>
              <a:t>Legislación, políticas y prácticas nacionales relativas UASC</a:t>
            </a:r>
            <a:endParaRPr lang="es-ES_tradnl" dirty="0"/>
          </a:p>
        </p:txBody>
      </p:sp>
      <p:sp>
        <p:nvSpPr>
          <p:cNvPr id="553" name="Google Shape;553;p37"/>
          <p:cNvSpPr txBox="1"/>
          <p:nvPr/>
        </p:nvSpPr>
        <p:spPr>
          <a:xfrm>
            <a:off x="838200" y="1312745"/>
            <a:ext cx="4991100" cy="3721101"/>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FF0000"/>
              </a:buClr>
              <a:buSzPts val="2800"/>
              <a:buFont typeface="Arial"/>
              <a:buNone/>
            </a:pPr>
            <a:r>
              <a:rPr lang="es-ES_tradnl" sz="1800" b="0" i="0" u="none" strike="noStrike" cap="none" dirty="0">
                <a:solidFill>
                  <a:srgbClr val="FF0000"/>
                </a:solidFill>
                <a:highlight>
                  <a:srgbClr val="FFFF00"/>
                </a:highlight>
                <a:latin typeface="Arial"/>
                <a:ea typeface="Arial"/>
                <a:cs typeface="Arial"/>
                <a:sym typeface="Arial"/>
              </a:rPr>
              <a:t>[Insertar aquí ejemplos del contexto en que se encuentre].</a:t>
            </a:r>
            <a:endParaRPr lang="es-ES_tradnl" sz="1800" dirty="0">
              <a:highlight>
                <a:srgbClr val="FFFF00"/>
              </a:highlight>
            </a:endParaRPr>
          </a:p>
        </p:txBody>
      </p:sp>
      <p:sp>
        <p:nvSpPr>
          <p:cNvPr id="2" name="Google Shape;553;p37">
            <a:extLst>
              <a:ext uri="{FF2B5EF4-FFF2-40B4-BE49-F238E27FC236}">
                <a16:creationId xmlns:a16="http://schemas.microsoft.com/office/drawing/2014/main" id="{DF5EE9F0-97C6-3028-E9F6-62D746D7BF03}"/>
              </a:ext>
            </a:extLst>
          </p:cNvPr>
          <p:cNvSpPr txBox="1"/>
          <p:nvPr/>
        </p:nvSpPr>
        <p:spPr>
          <a:xfrm>
            <a:off x="6362700" y="1803399"/>
            <a:ext cx="4991100" cy="3721101"/>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rgbClr val="FF0000"/>
              </a:buClr>
              <a:buSzPts val="2800"/>
              <a:buFont typeface="Arial"/>
              <a:buNone/>
            </a:pPr>
            <a:r>
              <a:rPr lang="es-ES_tradnl" sz="1800" b="0" i="0" u="none" strike="noStrike" cap="none" dirty="0">
                <a:solidFill>
                  <a:srgbClr val="FF0000"/>
                </a:solidFill>
                <a:highlight>
                  <a:srgbClr val="FFFF00"/>
                </a:highlight>
                <a:latin typeface="Arial"/>
                <a:ea typeface="Arial"/>
                <a:cs typeface="Arial"/>
                <a:sym typeface="Arial"/>
              </a:rPr>
              <a:t>[Insertar aquí ejemplos del contexto en que se encuentre].</a:t>
            </a:r>
            <a:endParaRPr lang="es-ES_tradnl" sz="1800" dirty="0">
              <a:highlight>
                <a:srgbClr val="FFFF00"/>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2" name="Title 72">
            <a:extLst>
              <a:ext uri="{FF2B5EF4-FFF2-40B4-BE49-F238E27FC236}">
                <a16:creationId xmlns:a16="http://schemas.microsoft.com/office/drawing/2014/main" id="{FEA2ED96-B45E-0F29-8693-2B6E51B6FF5A}"/>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749011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Guía del facilitador</a:t>
            </a:r>
            <a:endParaRPr lang="es-ES_tradnl" sz="5400" b="1" dirty="0">
              <a:solidFill>
                <a:schemeClr val="bg1">
                  <a:lumMod val="75000"/>
                </a:schemeClr>
              </a:solidFill>
            </a:endParaRPr>
          </a:p>
        </p:txBody>
      </p:sp>
    </p:spTree>
    <p:extLst>
      <p:ext uri="{BB962C8B-B14F-4D97-AF65-F5344CB8AC3E}">
        <p14:creationId xmlns:p14="http://schemas.microsoft.com/office/powerpoint/2010/main" val="2276180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9"/>
          <p:cNvSpPr txBox="1">
            <a:spLocks noGrp="1"/>
          </p:cNvSpPr>
          <p:nvPr>
            <p:ph type="title"/>
          </p:nvPr>
        </p:nvSpPr>
        <p:spPr>
          <a:xfrm>
            <a:off x="315670" y="52733"/>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ct val="100000"/>
              <a:buFont typeface="Arial"/>
              <a:buNone/>
            </a:pPr>
            <a:r>
              <a:rPr lang="en-US" dirty="0"/>
              <a:t>Pasos en la toma de decisiones para UASC </a:t>
            </a:r>
            <a:endParaRPr dirty="0"/>
          </a:p>
        </p:txBody>
      </p:sp>
      <p:sp>
        <p:nvSpPr>
          <p:cNvPr id="574" name="Google Shape;574;p39"/>
          <p:cNvSpPr/>
          <p:nvPr/>
        </p:nvSpPr>
        <p:spPr>
          <a:xfrm>
            <a:off x="1097490" y="2790847"/>
            <a:ext cx="1933290" cy="1276307"/>
          </a:xfrm>
          <a:prstGeom prst="roundRect">
            <a:avLst>
              <a:gd name="adj" fmla="val 10000"/>
            </a:avLst>
          </a:prstGeom>
          <a:solidFill>
            <a:schemeClr val="accent2">
              <a:lumMod val="50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39"/>
          <p:cNvSpPr/>
          <p:nvPr/>
        </p:nvSpPr>
        <p:spPr>
          <a:xfrm rot="19457599">
            <a:off x="2941267" y="3040863"/>
            <a:ext cx="952341"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39"/>
          <p:cNvSpPr/>
          <p:nvPr/>
        </p:nvSpPr>
        <p:spPr>
          <a:xfrm>
            <a:off x="3804096" y="2056969"/>
            <a:ext cx="1933290" cy="1276307"/>
          </a:xfrm>
          <a:prstGeom prst="roundRect">
            <a:avLst>
              <a:gd name="adj" fmla="val 10000"/>
            </a:avLst>
          </a:prstGeom>
          <a:solidFill>
            <a:schemeClr val="accent2">
              <a:lumMod val="75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39"/>
          <p:cNvSpPr/>
          <p:nvPr/>
        </p:nvSpPr>
        <p:spPr>
          <a:xfrm>
            <a:off x="5737387" y="2673925"/>
            <a:ext cx="773315"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39"/>
          <p:cNvSpPr/>
          <p:nvPr/>
        </p:nvSpPr>
        <p:spPr>
          <a:xfrm>
            <a:off x="6510703" y="2056969"/>
            <a:ext cx="1933290" cy="1276307"/>
          </a:xfrm>
          <a:prstGeom prst="roundRect">
            <a:avLst>
              <a:gd name="adj" fmla="val 10000"/>
            </a:avLst>
          </a:prstGeom>
          <a:solidFill>
            <a:schemeClr val="accent2">
              <a:lumMod val="60000"/>
              <a:lumOff val="40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39"/>
          <p:cNvSpPr/>
          <p:nvPr/>
        </p:nvSpPr>
        <p:spPr>
          <a:xfrm rot="2142401">
            <a:off x="2941267" y="3774741"/>
            <a:ext cx="952341"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39"/>
          <p:cNvSpPr/>
          <p:nvPr/>
        </p:nvSpPr>
        <p:spPr>
          <a:xfrm>
            <a:off x="3804096" y="3524723"/>
            <a:ext cx="1933290" cy="1276307"/>
          </a:xfrm>
          <a:prstGeom prst="roundRect">
            <a:avLst>
              <a:gd name="adj" fmla="val 10000"/>
            </a:avLst>
          </a:prstGeom>
          <a:solidFill>
            <a:schemeClr val="accent2">
              <a:lumMod val="75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39"/>
          <p:cNvSpPr/>
          <p:nvPr/>
        </p:nvSpPr>
        <p:spPr>
          <a:xfrm>
            <a:off x="5737387" y="4141680"/>
            <a:ext cx="773315"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39"/>
          <p:cNvSpPr/>
          <p:nvPr/>
        </p:nvSpPr>
        <p:spPr>
          <a:xfrm>
            <a:off x="6510703" y="3524723"/>
            <a:ext cx="1933290" cy="1276307"/>
          </a:xfrm>
          <a:prstGeom prst="roundRect">
            <a:avLst>
              <a:gd name="adj" fmla="val 10000"/>
            </a:avLst>
          </a:prstGeom>
          <a:solidFill>
            <a:schemeClr val="accent2">
              <a:lumMod val="60000"/>
              <a:lumOff val="40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39"/>
          <p:cNvSpPr/>
          <p:nvPr/>
        </p:nvSpPr>
        <p:spPr>
          <a:xfrm>
            <a:off x="8443994" y="4141680"/>
            <a:ext cx="773315" cy="42396"/>
          </a:xfrm>
          <a:custGeom>
            <a:avLst/>
            <a:gdLst/>
            <a:ahLst/>
            <a:cxnLst/>
            <a:rect l="l" t="t" r="r" b="b"/>
            <a:pathLst>
              <a:path w="120000" h="120000" extrusionOk="0">
                <a:moveTo>
                  <a:pt x="0" y="59998"/>
                </a:moveTo>
                <a:lnTo>
                  <a:pt x="120000" y="59998"/>
                </a:lnTo>
              </a:path>
            </a:pathLst>
          </a:custGeom>
          <a:noFill/>
          <a:ln w="12700" cap="flat" cmpd="sng">
            <a:solidFill>
              <a:schemeClr val="accent2">
                <a:lumMod val="50000"/>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39"/>
          <p:cNvSpPr txBox="1"/>
          <p:nvPr/>
        </p:nvSpPr>
        <p:spPr>
          <a:xfrm>
            <a:off x="8811319" y="4137351"/>
            <a:ext cx="38665" cy="5105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dirty="0">
              <a:solidFill>
                <a:schemeClr val="dk1"/>
              </a:solidFill>
              <a:latin typeface="Calibri"/>
              <a:ea typeface="Calibri"/>
              <a:cs typeface="Calibri"/>
              <a:sym typeface="Calibri"/>
            </a:endParaRPr>
          </a:p>
        </p:txBody>
      </p:sp>
      <p:sp>
        <p:nvSpPr>
          <p:cNvPr id="594" name="Google Shape;594;p39"/>
          <p:cNvSpPr/>
          <p:nvPr/>
        </p:nvSpPr>
        <p:spPr>
          <a:xfrm>
            <a:off x="9217309" y="3524723"/>
            <a:ext cx="1933290" cy="1276307"/>
          </a:xfrm>
          <a:prstGeom prst="roundRect">
            <a:avLst>
              <a:gd name="adj" fmla="val 10000"/>
            </a:avLst>
          </a:prstGeom>
          <a:solidFill>
            <a:schemeClr val="accent2">
              <a:lumMod val="40000"/>
              <a:lumOff val="60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roup 1">
            <a:extLst>
              <a:ext uri="{FF2B5EF4-FFF2-40B4-BE49-F238E27FC236}">
                <a16:creationId xmlns:a16="http://schemas.microsoft.com/office/drawing/2014/main" id="{01B562DB-688F-BD32-61C7-6EBDD4E568D2}"/>
              </a:ext>
            </a:extLst>
          </p:cNvPr>
          <p:cNvGrpSpPr/>
          <p:nvPr/>
        </p:nvGrpSpPr>
        <p:grpSpPr>
          <a:xfrm>
            <a:off x="10228983" y="337468"/>
            <a:ext cx="1587872" cy="1368854"/>
            <a:chOff x="10228983" y="337468"/>
            <a:chExt cx="1587872" cy="1368854"/>
          </a:xfrm>
        </p:grpSpPr>
        <p:sp>
          <p:nvSpPr>
            <p:cNvPr id="3" name="Hexagon 2">
              <a:extLst>
                <a:ext uri="{FF2B5EF4-FFF2-40B4-BE49-F238E27FC236}">
                  <a16:creationId xmlns:a16="http://schemas.microsoft.com/office/drawing/2014/main" id="{52236D9B-0863-7212-FE80-EF45CFC96819}"/>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4" name="Group 3">
              <a:extLst>
                <a:ext uri="{FF2B5EF4-FFF2-40B4-BE49-F238E27FC236}">
                  <a16:creationId xmlns:a16="http://schemas.microsoft.com/office/drawing/2014/main" id="{E3A3F3A0-83A4-B906-BC07-0301C7E0A659}"/>
                </a:ext>
              </a:extLst>
            </p:cNvPr>
            <p:cNvGrpSpPr/>
            <p:nvPr/>
          </p:nvGrpSpPr>
          <p:grpSpPr>
            <a:xfrm>
              <a:off x="10621771" y="762700"/>
              <a:ext cx="562136" cy="634675"/>
              <a:chOff x="760175" y="830142"/>
              <a:chExt cx="867619" cy="979579"/>
            </a:xfrm>
          </p:grpSpPr>
          <p:sp>
            <p:nvSpPr>
              <p:cNvPr id="8" name="Rectangle 7">
                <a:extLst>
                  <a:ext uri="{FF2B5EF4-FFF2-40B4-BE49-F238E27FC236}">
                    <a16:creationId xmlns:a16="http://schemas.microsoft.com/office/drawing/2014/main" id="{1747F5CF-14C0-4AF0-D41A-78D3CAF0989D}"/>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latin typeface="Arial" panose="020B0604020202020204" pitchFamily="34" charset="0"/>
                    <a:cs typeface="Arial" panose="020B0604020202020204" pitchFamily="34" charset="0"/>
                  </a:rPr>
                  <a:t>22</a:t>
                </a:r>
              </a:p>
            </p:txBody>
          </p:sp>
          <p:sp>
            <p:nvSpPr>
              <p:cNvPr id="9" name="Rectangle 8">
                <a:extLst>
                  <a:ext uri="{FF2B5EF4-FFF2-40B4-BE49-F238E27FC236}">
                    <a16:creationId xmlns:a16="http://schemas.microsoft.com/office/drawing/2014/main" id="{24E5E75C-12CA-231F-E7F5-03B31774BB78}"/>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 name="Group 4">
              <a:extLst>
                <a:ext uri="{FF2B5EF4-FFF2-40B4-BE49-F238E27FC236}">
                  <a16:creationId xmlns:a16="http://schemas.microsoft.com/office/drawing/2014/main" id="{B374D705-43A9-067E-E7C1-B75345B9D063}"/>
                </a:ext>
              </a:extLst>
            </p:cNvPr>
            <p:cNvGrpSpPr/>
            <p:nvPr/>
          </p:nvGrpSpPr>
          <p:grpSpPr>
            <a:xfrm>
              <a:off x="11325415" y="762701"/>
              <a:ext cx="182192" cy="634674"/>
              <a:chOff x="2121762" y="2323619"/>
              <a:chExt cx="200378" cy="825210"/>
            </a:xfrm>
          </p:grpSpPr>
          <p:sp>
            <p:nvSpPr>
              <p:cNvPr id="6" name="Isosceles Triangle 5">
                <a:extLst>
                  <a:ext uri="{FF2B5EF4-FFF2-40B4-BE49-F238E27FC236}">
                    <a16:creationId xmlns:a16="http://schemas.microsoft.com/office/drawing/2014/main" id="{03CA77E1-C2D0-356C-79EA-D77938A4A06A}"/>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AB16095F-442E-A7EE-9F3F-4A3AC91452A6}"/>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2" name="Title 72">
            <a:extLst>
              <a:ext uri="{FF2B5EF4-FFF2-40B4-BE49-F238E27FC236}">
                <a16:creationId xmlns:a16="http://schemas.microsoft.com/office/drawing/2014/main" id="{FEA2ED96-B45E-0F29-8693-2B6E51B6FF5A}"/>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3908275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0"/>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latin typeface="Arial"/>
                <a:ea typeface="Arial"/>
                <a:cs typeface="Arial"/>
                <a:sym typeface="Arial"/>
              </a:rPr>
              <a:t>Puntos clave de aprendizaje</a:t>
            </a:r>
            <a:endParaRPr lang="es-ES_tradnl"/>
          </a:p>
        </p:txBody>
      </p:sp>
      <p:sp>
        <p:nvSpPr>
          <p:cNvPr id="601" name="Google Shape;601;p40"/>
          <p:cNvSpPr txBox="1"/>
          <p:nvPr/>
        </p:nvSpPr>
        <p:spPr>
          <a:xfrm>
            <a:off x="1255134" y="3577810"/>
            <a:ext cx="4770417" cy="2166835"/>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Arial" panose="020B0604020202020204" pitchFamily="34" charset="0"/>
                <a:cs typeface="Arial" panose="020B0604020202020204" pitchFamily="34" charset="0"/>
                <a:sym typeface="Arial"/>
              </a:rPr>
              <a:t>Para prestar un apoyo adecuado a los UASC, los asistentes sociales deben conocer el marco jurídico nacional, el rol de las partes interesadas clave y sus propias funciones, y velar por que las decisiones que afecten a los UASC cumplan con el marco jurídico vigente</a:t>
            </a:r>
          </a:p>
        </p:txBody>
      </p:sp>
      <p:sp>
        <p:nvSpPr>
          <p:cNvPr id="602" name="Google Shape;602;p40"/>
          <p:cNvSpPr txBox="1"/>
          <p:nvPr/>
        </p:nvSpPr>
        <p:spPr>
          <a:xfrm>
            <a:off x="6584894" y="3577810"/>
            <a:ext cx="4652528"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Arial"/>
                <a:ea typeface="Arial"/>
                <a:cs typeface="Arial"/>
                <a:sym typeface="Arial"/>
              </a:rPr>
              <a:t>En la medida de lo posible, la gestión de casos, la BRF y el cuidado alternativo de emergencia deben fortalecer la capacidad de respuesta de los países</a:t>
            </a:r>
          </a:p>
        </p:txBody>
      </p:sp>
      <p:sp>
        <p:nvSpPr>
          <p:cNvPr id="603" name="Google Shape;603;p40"/>
          <p:cNvSpPr/>
          <p:nvPr/>
        </p:nvSpPr>
        <p:spPr>
          <a:xfrm>
            <a:off x="3114561" y="1895302"/>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604" name="Google Shape;604;p40"/>
          <p:cNvSpPr/>
          <p:nvPr/>
        </p:nvSpPr>
        <p:spPr>
          <a:xfrm>
            <a:off x="8385378" y="1895302"/>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608"/>
        <p:cNvGrpSpPr/>
        <p:nvPr/>
      </p:nvGrpSpPr>
      <p:grpSpPr>
        <a:xfrm>
          <a:off x="0" y="0"/>
          <a:ext cx="0" cy="0"/>
          <a:chOff x="0" y="0"/>
          <a:chExt cx="0" cy="0"/>
        </a:xfrm>
      </p:grpSpPr>
      <p:sp>
        <p:nvSpPr>
          <p:cNvPr id="609" name="Google Shape;609;p41"/>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Garamond"/>
              <a:buNone/>
            </a:pPr>
            <a:r>
              <a:rPr lang="es-ES_tradnl" sz="4400"/>
              <a:t>Sesión 5</a:t>
            </a:r>
            <a:br>
              <a:rPr lang="es-ES_tradnl" sz="4400"/>
            </a:br>
            <a:r>
              <a:rPr lang="es-ES_tradnl" sz="4000"/>
              <a:t>Panorama general de los programas y coordinación para UASC</a:t>
            </a:r>
            <a:endParaRPr lang="es-ES_tradnl" sz="4400"/>
          </a:p>
        </p:txBody>
      </p:sp>
      <p:sp>
        <p:nvSpPr>
          <p:cNvPr id="4" name="Google Shape;265;p20">
            <a:extLst>
              <a:ext uri="{FF2B5EF4-FFF2-40B4-BE49-F238E27FC236}">
                <a16:creationId xmlns:a16="http://schemas.microsoft.com/office/drawing/2014/main" id="{F079D2D6-63D9-83AD-0563-B9BEB13B7D7B}"/>
              </a:ext>
            </a:extLst>
          </p:cNvPr>
          <p:cNvSpPr txBox="1"/>
          <p:nvPr/>
        </p:nvSpPr>
        <p:spPr>
          <a:xfrm>
            <a:off x="6453713" y="1936796"/>
            <a:ext cx="494190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s-ES_tradnl" sz="2000" b="1" i="0" u="none" strike="noStrike" cap="none" spc="300">
                <a:solidFill>
                  <a:schemeClr val="accent2">
                    <a:lumMod val="75000"/>
                  </a:schemeClr>
                </a:solidFill>
                <a:latin typeface="Arial"/>
                <a:ea typeface="Arial"/>
                <a:cs typeface="Arial"/>
                <a:sym typeface="Arial"/>
              </a:rPr>
              <a:t>OBJETIVOS DE APRENDIZAJE</a:t>
            </a:r>
            <a:endParaRPr lang="es-ES_tradnl" sz="2000" spc="300">
              <a:solidFill>
                <a:schemeClr val="accent2">
                  <a:lumMod val="75000"/>
                </a:schemeClr>
              </a:solidFill>
            </a:endParaRPr>
          </a:p>
        </p:txBody>
      </p:sp>
      <p:sp>
        <p:nvSpPr>
          <p:cNvPr id="5" name="Google Shape;266;p20">
            <a:extLst>
              <a:ext uri="{FF2B5EF4-FFF2-40B4-BE49-F238E27FC236}">
                <a16:creationId xmlns:a16="http://schemas.microsoft.com/office/drawing/2014/main" id="{9DAF85CF-A0FB-5C39-0F9D-4960A92BC468}"/>
              </a:ext>
            </a:extLst>
          </p:cNvPr>
          <p:cNvSpPr txBox="1"/>
          <p:nvPr/>
        </p:nvSpPr>
        <p:spPr>
          <a:xfrm>
            <a:off x="7388888" y="2795784"/>
            <a:ext cx="4142936"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_tradnl" sz="2400">
                <a:solidFill>
                  <a:schemeClr val="tx1"/>
                </a:solidFill>
                <a:latin typeface="+mn-lt"/>
                <a:ea typeface="Arial"/>
                <a:cs typeface="Arial"/>
                <a:sym typeface="Arial"/>
              </a:rPr>
              <a:t>Explicar el </a:t>
            </a:r>
            <a:r>
              <a:rPr lang="es-ES_tradnl" sz="2400">
                <a:solidFill>
                  <a:schemeClr val="tx1"/>
                </a:solidFill>
                <a:latin typeface="+mn-lt"/>
              </a:rPr>
              <a:t>rol </a:t>
            </a:r>
            <a:r>
              <a:rPr lang="es-ES_tradnl" sz="2400">
                <a:solidFill>
                  <a:schemeClr val="tx1"/>
                </a:solidFill>
                <a:latin typeface="+mn-lt"/>
                <a:ea typeface="Arial"/>
                <a:cs typeface="Arial"/>
                <a:sym typeface="Arial"/>
              </a:rPr>
              <a:t>del asistente social en el apoyo a los UASC como parte de un sistema más amplio de gestión de casos y protección de la infancia</a:t>
            </a:r>
          </a:p>
        </p:txBody>
      </p:sp>
      <p:grpSp>
        <p:nvGrpSpPr>
          <p:cNvPr id="6" name="Google Shape;194;p14">
            <a:extLst>
              <a:ext uri="{FF2B5EF4-FFF2-40B4-BE49-F238E27FC236}">
                <a16:creationId xmlns:a16="http://schemas.microsoft.com/office/drawing/2014/main" id="{FDB1F414-D40F-6861-B0E8-8A34542DC0DC}"/>
              </a:ext>
            </a:extLst>
          </p:cNvPr>
          <p:cNvGrpSpPr/>
          <p:nvPr/>
        </p:nvGrpSpPr>
        <p:grpSpPr>
          <a:xfrm>
            <a:off x="6618813" y="2893885"/>
            <a:ext cx="560331" cy="592814"/>
            <a:chOff x="243840" y="1676400"/>
            <a:chExt cx="701040" cy="741680"/>
          </a:xfrm>
          <a:solidFill>
            <a:schemeClr val="accent2">
              <a:lumMod val="75000"/>
            </a:schemeClr>
          </a:solidFill>
        </p:grpSpPr>
        <p:sp>
          <p:nvSpPr>
            <p:cNvPr id="7" name="Google Shape;195;p14">
              <a:extLst>
                <a:ext uri="{FF2B5EF4-FFF2-40B4-BE49-F238E27FC236}">
                  <a16:creationId xmlns:a16="http://schemas.microsoft.com/office/drawing/2014/main" id="{AB336E47-E484-DD7A-3138-342F10788460}"/>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8" name="Google Shape;196;p14">
              <a:extLst>
                <a:ext uri="{FF2B5EF4-FFF2-40B4-BE49-F238E27FC236}">
                  <a16:creationId xmlns:a16="http://schemas.microsoft.com/office/drawing/2014/main" id="{FAA68E21-86B9-CB62-B98E-1753063AD4E7}"/>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2"/>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dirty="0">
                <a:highlight>
                  <a:srgbClr val="FFFF00"/>
                </a:highlight>
              </a:rPr>
              <a:t>Componentes básicos de un programa para UASC</a:t>
            </a:r>
          </a:p>
        </p:txBody>
      </p:sp>
      <p:grpSp>
        <p:nvGrpSpPr>
          <p:cNvPr id="13" name="Group 12">
            <a:extLst>
              <a:ext uri="{FF2B5EF4-FFF2-40B4-BE49-F238E27FC236}">
                <a16:creationId xmlns:a16="http://schemas.microsoft.com/office/drawing/2014/main" id="{57A03F9B-7FF9-159F-A73E-535CB3548262}"/>
              </a:ext>
            </a:extLst>
          </p:cNvPr>
          <p:cNvGrpSpPr/>
          <p:nvPr/>
        </p:nvGrpSpPr>
        <p:grpSpPr>
          <a:xfrm>
            <a:off x="2799233" y="1402969"/>
            <a:ext cx="7403823" cy="4416745"/>
            <a:chOff x="2799233" y="1402969"/>
            <a:chExt cx="7403823" cy="4416745"/>
          </a:xfrm>
          <a:solidFill>
            <a:schemeClr val="accent2">
              <a:lumMod val="20000"/>
              <a:lumOff val="80000"/>
            </a:schemeClr>
          </a:solidFill>
        </p:grpSpPr>
        <p:grpSp>
          <p:nvGrpSpPr>
            <p:cNvPr id="10" name="Group 9">
              <a:extLst>
                <a:ext uri="{FF2B5EF4-FFF2-40B4-BE49-F238E27FC236}">
                  <a16:creationId xmlns:a16="http://schemas.microsoft.com/office/drawing/2014/main" id="{4A1DD794-A2A6-9041-9FC4-B0DAF506C953}"/>
                </a:ext>
              </a:extLst>
            </p:cNvPr>
            <p:cNvGrpSpPr/>
            <p:nvPr/>
          </p:nvGrpSpPr>
          <p:grpSpPr>
            <a:xfrm>
              <a:off x="2799233" y="4781555"/>
              <a:ext cx="7403820" cy="1038159"/>
              <a:chOff x="2799233" y="4781555"/>
              <a:chExt cx="7403820" cy="1038159"/>
            </a:xfrm>
            <a:grpFill/>
          </p:grpSpPr>
          <p:sp>
            <p:nvSpPr>
              <p:cNvPr id="11" name="Rectangle 10">
                <a:extLst>
                  <a:ext uri="{FF2B5EF4-FFF2-40B4-BE49-F238E27FC236}">
                    <a16:creationId xmlns:a16="http://schemas.microsoft.com/office/drawing/2014/main" id="{886D449B-7072-D865-DA1B-B9C39AA8F806}"/>
                  </a:ext>
                </a:extLst>
              </p:cNvPr>
              <p:cNvSpPr/>
              <p:nvPr/>
            </p:nvSpPr>
            <p:spPr>
              <a:xfrm>
                <a:off x="2799233" y="4950742"/>
                <a:ext cx="6593530" cy="868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a:solidFill>
                      <a:schemeClr val="tx1"/>
                    </a:solidFill>
                  </a:rPr>
                  <a:t>Recursos humanos</a:t>
                </a:r>
              </a:p>
              <a:p>
                <a:pPr algn="ctr"/>
                <a:r>
                  <a:rPr lang="es-ES_tradnl">
                    <a:solidFill>
                      <a:schemeClr val="tx1"/>
                    </a:solidFill>
                  </a:rPr>
                  <a:t>Por ejemplo, el asistente social, el personal de protección de menores, las personas voluntarias</a:t>
                </a:r>
              </a:p>
            </p:txBody>
          </p:sp>
          <p:sp>
            <p:nvSpPr>
              <p:cNvPr id="2" name="Parallelogram 1">
                <a:extLst>
                  <a:ext uri="{FF2B5EF4-FFF2-40B4-BE49-F238E27FC236}">
                    <a16:creationId xmlns:a16="http://schemas.microsoft.com/office/drawing/2014/main" id="{6B526238-DD25-D4D9-1E18-6385FB3022B7}"/>
                  </a:ext>
                </a:extLst>
              </p:cNvPr>
              <p:cNvSpPr/>
              <p:nvPr/>
            </p:nvSpPr>
            <p:spPr>
              <a:xfrm rot="16200000" flipH="1">
                <a:off x="9316929" y="4933591"/>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9" name="Group 8">
              <a:extLst>
                <a:ext uri="{FF2B5EF4-FFF2-40B4-BE49-F238E27FC236}">
                  <a16:creationId xmlns:a16="http://schemas.microsoft.com/office/drawing/2014/main" id="{D0BB1738-D9CC-442B-B695-D2A05D3A11D0}"/>
                </a:ext>
              </a:extLst>
            </p:cNvPr>
            <p:cNvGrpSpPr/>
            <p:nvPr/>
          </p:nvGrpSpPr>
          <p:grpSpPr>
            <a:xfrm>
              <a:off x="2799233" y="3653639"/>
              <a:ext cx="7403821" cy="1038159"/>
              <a:chOff x="2799233" y="3653639"/>
              <a:chExt cx="7403821" cy="1038159"/>
            </a:xfrm>
            <a:grpFill/>
          </p:grpSpPr>
          <p:sp>
            <p:nvSpPr>
              <p:cNvPr id="14" name="Rectangle 13">
                <a:extLst>
                  <a:ext uri="{FF2B5EF4-FFF2-40B4-BE49-F238E27FC236}">
                    <a16:creationId xmlns:a16="http://schemas.microsoft.com/office/drawing/2014/main" id="{A661154D-AE94-196C-3EC6-C27A2C9E28CD}"/>
                  </a:ext>
                </a:extLst>
              </p:cNvPr>
              <p:cNvSpPr/>
              <p:nvPr/>
            </p:nvSpPr>
            <p:spPr>
              <a:xfrm>
                <a:off x="2799233" y="3822827"/>
                <a:ext cx="659353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rPr>
                  <a:t>Herramientas</a:t>
                </a:r>
              </a:p>
              <a:p>
                <a:pPr algn="ctr"/>
                <a:r>
                  <a:rPr lang="es-ES_tradnl" dirty="0">
                    <a:solidFill>
                      <a:schemeClr val="tx1"/>
                    </a:solidFill>
                  </a:rPr>
                  <a:t>Por ejemplo, formularios, sistema de mensajería instantánea</a:t>
                </a:r>
              </a:p>
            </p:txBody>
          </p:sp>
          <p:sp>
            <p:nvSpPr>
              <p:cNvPr id="3" name="Parallelogram 2">
                <a:extLst>
                  <a:ext uri="{FF2B5EF4-FFF2-40B4-BE49-F238E27FC236}">
                    <a16:creationId xmlns:a16="http://schemas.microsoft.com/office/drawing/2014/main" id="{97EC6FFB-E820-C0F8-3387-B666406CA347}"/>
                  </a:ext>
                </a:extLst>
              </p:cNvPr>
              <p:cNvSpPr/>
              <p:nvPr/>
            </p:nvSpPr>
            <p:spPr>
              <a:xfrm rot="16200000" flipH="1">
                <a:off x="9316930" y="3805675"/>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8" name="Group 7">
              <a:extLst>
                <a:ext uri="{FF2B5EF4-FFF2-40B4-BE49-F238E27FC236}">
                  <a16:creationId xmlns:a16="http://schemas.microsoft.com/office/drawing/2014/main" id="{FAE44DA5-DF4F-AF7B-9957-12F351C174BA}"/>
                </a:ext>
              </a:extLst>
            </p:cNvPr>
            <p:cNvGrpSpPr/>
            <p:nvPr/>
          </p:nvGrpSpPr>
          <p:grpSpPr>
            <a:xfrm>
              <a:off x="2799235" y="2615480"/>
              <a:ext cx="7403820" cy="1038159"/>
              <a:chOff x="2799235" y="2530885"/>
              <a:chExt cx="7403820" cy="1038159"/>
            </a:xfrm>
            <a:grpFill/>
          </p:grpSpPr>
          <p:sp>
            <p:nvSpPr>
              <p:cNvPr id="12" name="Rectangle 11">
                <a:extLst>
                  <a:ext uri="{FF2B5EF4-FFF2-40B4-BE49-F238E27FC236}">
                    <a16:creationId xmlns:a16="http://schemas.microsoft.com/office/drawing/2014/main" id="{A2348906-D16A-E7DE-DEDD-E4AA69C520F2}"/>
                  </a:ext>
                </a:extLst>
              </p:cNvPr>
              <p:cNvSpPr/>
              <p:nvPr/>
            </p:nvSpPr>
            <p:spPr>
              <a:xfrm>
                <a:off x="2799235" y="2694912"/>
                <a:ext cx="6593530" cy="868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tx1"/>
                    </a:solidFill>
                  </a:rPr>
                  <a:t>Procedimientos</a:t>
                </a:r>
              </a:p>
              <a:p>
                <a:pPr algn="ctr"/>
                <a:r>
                  <a:rPr lang="es-ES_tradnl" dirty="0">
                    <a:solidFill>
                      <a:schemeClr val="tx1"/>
                    </a:solidFill>
                  </a:rPr>
                  <a:t> Por ejemplo, POS, protocolo para la protección de datos e intercambio de la información</a:t>
                </a:r>
              </a:p>
            </p:txBody>
          </p:sp>
          <p:sp>
            <p:nvSpPr>
              <p:cNvPr id="4" name="Parallelogram 3">
                <a:extLst>
                  <a:ext uri="{FF2B5EF4-FFF2-40B4-BE49-F238E27FC236}">
                    <a16:creationId xmlns:a16="http://schemas.microsoft.com/office/drawing/2014/main" id="{E38FE943-7AA2-A49B-83D3-7167FB1215F3}"/>
                  </a:ext>
                </a:extLst>
              </p:cNvPr>
              <p:cNvSpPr/>
              <p:nvPr/>
            </p:nvSpPr>
            <p:spPr>
              <a:xfrm rot="16200000" flipH="1">
                <a:off x="9316931" y="2682921"/>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7" name="Group 6">
              <a:extLst>
                <a:ext uri="{FF2B5EF4-FFF2-40B4-BE49-F238E27FC236}">
                  <a16:creationId xmlns:a16="http://schemas.microsoft.com/office/drawing/2014/main" id="{3E8197B9-662B-C2D6-616B-AE1737CCAFB7}"/>
                </a:ext>
              </a:extLst>
            </p:cNvPr>
            <p:cNvGrpSpPr/>
            <p:nvPr/>
          </p:nvGrpSpPr>
          <p:grpSpPr>
            <a:xfrm>
              <a:off x="2799233" y="1402969"/>
              <a:ext cx="7403823" cy="1117592"/>
              <a:chOff x="2799233" y="1318374"/>
              <a:chExt cx="7403823" cy="1117592"/>
            </a:xfrm>
            <a:grpFill/>
          </p:grpSpPr>
          <p:sp>
            <p:nvSpPr>
              <p:cNvPr id="20" name="Rectangle 19">
                <a:extLst>
                  <a:ext uri="{FF2B5EF4-FFF2-40B4-BE49-F238E27FC236}">
                    <a16:creationId xmlns:a16="http://schemas.microsoft.com/office/drawing/2014/main" id="{1A9A7026-3A4B-6167-3E31-89E0025D272A}"/>
                  </a:ext>
                </a:extLst>
              </p:cNvPr>
              <p:cNvSpPr/>
              <p:nvPr/>
            </p:nvSpPr>
            <p:spPr>
              <a:xfrm>
                <a:off x="2799234" y="1566998"/>
                <a:ext cx="659353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a:solidFill>
                      <a:schemeClr val="tx1"/>
                    </a:solidFill>
                  </a:rPr>
                  <a:t>Servicios de protección de la infancia</a:t>
                </a:r>
              </a:p>
              <a:p>
                <a:pPr algn="ctr"/>
                <a:r>
                  <a:rPr lang="es-ES_tradnl">
                    <a:solidFill>
                      <a:schemeClr val="tx1"/>
                    </a:solidFill>
                  </a:rPr>
                  <a:t>Por ejemplo, gestión de casos, cuidados alternativos, búsqueda de familiares, etc.</a:t>
                </a:r>
              </a:p>
            </p:txBody>
          </p:sp>
          <p:sp>
            <p:nvSpPr>
              <p:cNvPr id="5" name="Parallelogram 4">
                <a:extLst>
                  <a:ext uri="{FF2B5EF4-FFF2-40B4-BE49-F238E27FC236}">
                    <a16:creationId xmlns:a16="http://schemas.microsoft.com/office/drawing/2014/main" id="{D2AD1F9A-3760-9ABD-F392-73FB97829D12}"/>
                  </a:ext>
                </a:extLst>
              </p:cNvPr>
              <p:cNvSpPr/>
              <p:nvPr/>
            </p:nvSpPr>
            <p:spPr>
              <a:xfrm rot="16200000" flipH="1">
                <a:off x="9316932" y="1541636"/>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Parallelogram 5">
                <a:extLst>
                  <a:ext uri="{FF2B5EF4-FFF2-40B4-BE49-F238E27FC236}">
                    <a16:creationId xmlns:a16="http://schemas.microsoft.com/office/drawing/2014/main" id="{A03759A3-5B48-8895-DACA-FD370E735135}"/>
                  </a:ext>
                </a:extLst>
              </p:cNvPr>
              <p:cNvSpPr/>
              <p:nvPr/>
            </p:nvSpPr>
            <p:spPr>
              <a:xfrm flipH="1" flipV="1">
                <a:off x="2799233" y="1318374"/>
                <a:ext cx="7403822" cy="175780"/>
              </a:xfrm>
              <a:prstGeom prst="parallelogram">
                <a:avLst>
                  <a:gd name="adj" fmla="val 4119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3"/>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dirty="0"/>
              <a:t>Panorama de la ayuda disponible para UASC</a:t>
            </a:r>
          </a:p>
        </p:txBody>
      </p:sp>
      <p:sp>
        <p:nvSpPr>
          <p:cNvPr id="642" name="Google Shape;642;p43"/>
          <p:cNvSpPr txBox="1"/>
          <p:nvPr/>
        </p:nvSpPr>
        <p:spPr>
          <a:xfrm>
            <a:off x="1388229" y="2082921"/>
            <a:ext cx="4029661" cy="147728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Arial"/>
                <a:ea typeface="Arial"/>
                <a:cs typeface="Arial"/>
                <a:sym typeface="Arial"/>
              </a:rPr>
              <a:t>Teniendo en cuenta los elementos básicos que hemos debatido, ¿cómo es esto en la práctica en términos de servicios y ayudas disponibles en nuestro contexto?</a:t>
            </a:r>
            <a:endParaRPr lang="es-ES_tradnl" sz="1800" dirty="0"/>
          </a:p>
        </p:txBody>
      </p:sp>
      <p:sp>
        <p:nvSpPr>
          <p:cNvPr id="3" name="Google Shape;114;p9">
            <a:extLst>
              <a:ext uri="{FF2B5EF4-FFF2-40B4-BE49-F238E27FC236}">
                <a16:creationId xmlns:a16="http://schemas.microsoft.com/office/drawing/2014/main" id="{F9E3FDB8-86FC-2E4F-F4AC-25843EC8D464}"/>
              </a:ext>
            </a:extLst>
          </p:cNvPr>
          <p:cNvSpPr txBox="1"/>
          <p:nvPr/>
        </p:nvSpPr>
        <p:spPr>
          <a:xfrm>
            <a:off x="794079" y="1219596"/>
            <a:ext cx="1559124" cy="36933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s-ES_tradnl" sz="1800" b="1" i="0" u="none" strike="noStrike" cap="none">
                <a:solidFill>
                  <a:schemeClr val="accent2">
                    <a:lumMod val="75000"/>
                  </a:schemeClr>
                </a:solidFill>
                <a:latin typeface="Arial"/>
                <a:ea typeface="Arial"/>
                <a:cs typeface="Arial"/>
                <a:sym typeface="Arial"/>
              </a:rPr>
              <a:t>10 minutos  </a:t>
            </a:r>
            <a:endParaRPr lang="es-ES_tradnl" b="1">
              <a:solidFill>
                <a:schemeClr val="accent2">
                  <a:lumMod val="75000"/>
                </a:schemeClr>
              </a:solidFill>
            </a:endParaRPr>
          </a:p>
        </p:txBody>
      </p:sp>
      <p:sp>
        <p:nvSpPr>
          <p:cNvPr id="9" name="Rectangle: Single Corner Snipped 8">
            <a:extLst>
              <a:ext uri="{FF2B5EF4-FFF2-40B4-BE49-F238E27FC236}">
                <a16:creationId xmlns:a16="http://schemas.microsoft.com/office/drawing/2014/main" id="{D911AE44-664A-CAB1-0A48-C511395793A1}"/>
              </a:ext>
            </a:extLst>
          </p:cNvPr>
          <p:cNvSpPr/>
          <p:nvPr/>
        </p:nvSpPr>
        <p:spPr>
          <a:xfrm>
            <a:off x="1388230" y="3716213"/>
            <a:ext cx="1739900" cy="173990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marR="0" lvl="0" algn="ctr" rtl="0">
              <a:lnSpc>
                <a:spcPct val="100000"/>
              </a:lnSpc>
              <a:spcBef>
                <a:spcPts val="0"/>
              </a:spcBef>
              <a:spcAft>
                <a:spcPts val="0"/>
              </a:spcAft>
              <a:buClr>
                <a:srgbClr val="000000"/>
              </a:buClr>
              <a:buSzPts val="2400"/>
            </a:pPr>
            <a:r>
              <a:rPr lang="es-ES_tradnl" sz="1600" b="0" i="0" u="none" strike="noStrike" cap="none">
                <a:solidFill>
                  <a:schemeClr val="tx1"/>
                </a:solidFill>
                <a:latin typeface="Arial"/>
                <a:ea typeface="Arial"/>
                <a:cs typeface="Arial"/>
                <a:sym typeface="Arial"/>
              </a:rPr>
              <a:t>Proveedores de servicios clave, servicios y tipos de apoyo </a:t>
            </a:r>
            <a:r>
              <a:rPr lang="es-ES_tradnl" sz="1600" b="1" i="0" u="none" strike="noStrike" cap="none">
                <a:solidFill>
                  <a:schemeClr val="tx1"/>
                </a:solidFill>
                <a:latin typeface="Arial"/>
                <a:ea typeface="Arial"/>
                <a:cs typeface="Arial"/>
                <a:sym typeface="Arial"/>
              </a:rPr>
              <a:t>formales</a:t>
            </a:r>
            <a:endParaRPr lang="es-ES_tradnl" sz="1600">
              <a:solidFill>
                <a:schemeClr val="tx1"/>
              </a:solidFill>
            </a:endParaRPr>
          </a:p>
        </p:txBody>
      </p:sp>
      <p:sp>
        <p:nvSpPr>
          <p:cNvPr id="10" name="Rectangle: Single Corner Snipped 9">
            <a:extLst>
              <a:ext uri="{FF2B5EF4-FFF2-40B4-BE49-F238E27FC236}">
                <a16:creationId xmlns:a16="http://schemas.microsoft.com/office/drawing/2014/main" id="{53A84467-F564-64E7-26C2-FFD604DC1960}"/>
              </a:ext>
            </a:extLst>
          </p:cNvPr>
          <p:cNvSpPr/>
          <p:nvPr/>
        </p:nvSpPr>
        <p:spPr>
          <a:xfrm>
            <a:off x="3655180" y="3716213"/>
            <a:ext cx="1739900" cy="1739900"/>
          </a:xfrm>
          <a:prstGeom prst="snip1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marR="0" lvl="0" algn="ctr" rtl="0">
              <a:lnSpc>
                <a:spcPct val="100000"/>
              </a:lnSpc>
              <a:spcBef>
                <a:spcPts val="0"/>
              </a:spcBef>
              <a:spcAft>
                <a:spcPts val="0"/>
              </a:spcAft>
              <a:buClr>
                <a:srgbClr val="000000"/>
              </a:buClr>
              <a:buSzPts val="2400"/>
            </a:pPr>
            <a:r>
              <a:rPr lang="es-ES_tradnl" sz="1600">
                <a:solidFill>
                  <a:schemeClr val="tx1"/>
                </a:solidFill>
              </a:rPr>
              <a:t>Agentes, servicios y tipos de apoyo </a:t>
            </a:r>
            <a:r>
              <a:rPr lang="es-ES_tradnl" sz="1600" b="1">
                <a:solidFill>
                  <a:schemeClr val="tx1"/>
                </a:solidFill>
              </a:rPr>
              <a:t>informales</a:t>
            </a:r>
          </a:p>
        </p:txBody>
      </p:sp>
      <p:grpSp>
        <p:nvGrpSpPr>
          <p:cNvPr id="23" name="Group 22">
            <a:extLst>
              <a:ext uri="{FF2B5EF4-FFF2-40B4-BE49-F238E27FC236}">
                <a16:creationId xmlns:a16="http://schemas.microsoft.com/office/drawing/2014/main" id="{E472A9AB-B5F8-0AD5-E7A1-423E1F8CF12F}"/>
              </a:ext>
            </a:extLst>
          </p:cNvPr>
          <p:cNvGrpSpPr/>
          <p:nvPr/>
        </p:nvGrpSpPr>
        <p:grpSpPr>
          <a:xfrm>
            <a:off x="6324600" y="2082921"/>
            <a:ext cx="5029200" cy="3259013"/>
            <a:chOff x="2799233" y="1318374"/>
            <a:chExt cx="7403823" cy="4501340"/>
          </a:xfrm>
          <a:solidFill>
            <a:schemeClr val="accent2">
              <a:lumMod val="20000"/>
              <a:lumOff val="80000"/>
            </a:schemeClr>
          </a:solidFill>
        </p:grpSpPr>
        <p:grpSp>
          <p:nvGrpSpPr>
            <p:cNvPr id="8" name="Group 7">
              <a:extLst>
                <a:ext uri="{FF2B5EF4-FFF2-40B4-BE49-F238E27FC236}">
                  <a16:creationId xmlns:a16="http://schemas.microsoft.com/office/drawing/2014/main" id="{D1D05F03-8C96-6769-2468-49603A22CE28}"/>
                </a:ext>
              </a:extLst>
            </p:cNvPr>
            <p:cNvGrpSpPr/>
            <p:nvPr/>
          </p:nvGrpSpPr>
          <p:grpSpPr>
            <a:xfrm>
              <a:off x="2799233" y="4781555"/>
              <a:ext cx="7403820" cy="1038159"/>
              <a:chOff x="2799233" y="4781555"/>
              <a:chExt cx="7403820" cy="1038159"/>
            </a:xfrm>
            <a:grpFill/>
          </p:grpSpPr>
          <p:sp>
            <p:nvSpPr>
              <p:cNvPr id="11" name="Rectangle 10">
                <a:extLst>
                  <a:ext uri="{FF2B5EF4-FFF2-40B4-BE49-F238E27FC236}">
                    <a16:creationId xmlns:a16="http://schemas.microsoft.com/office/drawing/2014/main" id="{D6983EFA-697F-306B-18E8-9392644950D7}"/>
                  </a:ext>
                </a:extLst>
              </p:cNvPr>
              <p:cNvSpPr/>
              <p:nvPr/>
            </p:nvSpPr>
            <p:spPr>
              <a:xfrm>
                <a:off x="2799233" y="4950742"/>
                <a:ext cx="6593530" cy="868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a:solidFill>
                      <a:schemeClr val="tx1"/>
                    </a:solidFill>
                  </a:rPr>
                  <a:t>Recursos humanos</a:t>
                </a:r>
              </a:p>
              <a:p>
                <a:pPr algn="ctr"/>
                <a:r>
                  <a:rPr lang="es-ES_tradnl" sz="1100">
                    <a:solidFill>
                      <a:schemeClr val="tx1"/>
                    </a:solidFill>
                  </a:rPr>
                  <a:t>Por ejemplo, el asistente social, el personal de protección de menores, las personas voluntarias</a:t>
                </a:r>
              </a:p>
            </p:txBody>
          </p:sp>
          <p:sp>
            <p:nvSpPr>
              <p:cNvPr id="12" name="Parallelogram 11">
                <a:extLst>
                  <a:ext uri="{FF2B5EF4-FFF2-40B4-BE49-F238E27FC236}">
                    <a16:creationId xmlns:a16="http://schemas.microsoft.com/office/drawing/2014/main" id="{A01C5B75-A1F3-8355-CE43-A079F5B87241}"/>
                  </a:ext>
                </a:extLst>
              </p:cNvPr>
              <p:cNvSpPr/>
              <p:nvPr/>
            </p:nvSpPr>
            <p:spPr>
              <a:xfrm rot="16200000" flipH="1">
                <a:off x="9316929" y="4933591"/>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a:p>
            </p:txBody>
          </p:sp>
        </p:grpSp>
        <p:grpSp>
          <p:nvGrpSpPr>
            <p:cNvPr id="13" name="Group 12">
              <a:extLst>
                <a:ext uri="{FF2B5EF4-FFF2-40B4-BE49-F238E27FC236}">
                  <a16:creationId xmlns:a16="http://schemas.microsoft.com/office/drawing/2014/main" id="{3AE6BCC9-2CFD-C8CF-8B68-58041E26B687}"/>
                </a:ext>
              </a:extLst>
            </p:cNvPr>
            <p:cNvGrpSpPr/>
            <p:nvPr/>
          </p:nvGrpSpPr>
          <p:grpSpPr>
            <a:xfrm>
              <a:off x="2799233" y="3653639"/>
              <a:ext cx="7403821" cy="1038159"/>
              <a:chOff x="2799233" y="3653639"/>
              <a:chExt cx="7403821" cy="1038159"/>
            </a:xfrm>
            <a:grpFill/>
          </p:grpSpPr>
          <p:sp>
            <p:nvSpPr>
              <p:cNvPr id="14" name="Rectangle 13">
                <a:extLst>
                  <a:ext uri="{FF2B5EF4-FFF2-40B4-BE49-F238E27FC236}">
                    <a16:creationId xmlns:a16="http://schemas.microsoft.com/office/drawing/2014/main" id="{D94EE91B-57B5-9D2E-9760-15A07B6E93EC}"/>
                  </a:ext>
                </a:extLst>
              </p:cNvPr>
              <p:cNvSpPr/>
              <p:nvPr/>
            </p:nvSpPr>
            <p:spPr>
              <a:xfrm>
                <a:off x="2799233" y="3822827"/>
                <a:ext cx="659353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a:solidFill>
                      <a:schemeClr val="tx1"/>
                    </a:solidFill>
                  </a:rPr>
                  <a:t>Herramientas</a:t>
                </a:r>
              </a:p>
              <a:p>
                <a:pPr algn="ctr"/>
                <a:r>
                  <a:rPr lang="es-ES_tradnl" sz="1100">
                    <a:solidFill>
                      <a:schemeClr val="tx1"/>
                    </a:solidFill>
                  </a:rPr>
                  <a:t>Por ejemplo, formularios, sistema de mensajería instantánea</a:t>
                </a:r>
              </a:p>
            </p:txBody>
          </p:sp>
          <p:sp>
            <p:nvSpPr>
              <p:cNvPr id="15" name="Parallelogram 14">
                <a:extLst>
                  <a:ext uri="{FF2B5EF4-FFF2-40B4-BE49-F238E27FC236}">
                    <a16:creationId xmlns:a16="http://schemas.microsoft.com/office/drawing/2014/main" id="{22A032B1-3FEC-FF97-97ED-BD1894B39A40}"/>
                  </a:ext>
                </a:extLst>
              </p:cNvPr>
              <p:cNvSpPr/>
              <p:nvPr/>
            </p:nvSpPr>
            <p:spPr>
              <a:xfrm rot="16200000" flipH="1">
                <a:off x="9316930" y="3805675"/>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a:p>
            </p:txBody>
          </p:sp>
        </p:grpSp>
        <p:grpSp>
          <p:nvGrpSpPr>
            <p:cNvPr id="16" name="Group 15">
              <a:extLst>
                <a:ext uri="{FF2B5EF4-FFF2-40B4-BE49-F238E27FC236}">
                  <a16:creationId xmlns:a16="http://schemas.microsoft.com/office/drawing/2014/main" id="{FF6056FB-E7B1-010C-E1EA-234DD794622F}"/>
                </a:ext>
              </a:extLst>
            </p:cNvPr>
            <p:cNvGrpSpPr/>
            <p:nvPr/>
          </p:nvGrpSpPr>
          <p:grpSpPr>
            <a:xfrm>
              <a:off x="2799235" y="2530885"/>
              <a:ext cx="7403820" cy="1038159"/>
              <a:chOff x="2799235" y="2530885"/>
              <a:chExt cx="7403820" cy="1038159"/>
            </a:xfrm>
            <a:grpFill/>
          </p:grpSpPr>
          <p:sp>
            <p:nvSpPr>
              <p:cNvPr id="17" name="Rectangle 16">
                <a:extLst>
                  <a:ext uri="{FF2B5EF4-FFF2-40B4-BE49-F238E27FC236}">
                    <a16:creationId xmlns:a16="http://schemas.microsoft.com/office/drawing/2014/main" id="{6015178B-9CC3-1A60-00C8-C276E1A7FA64}"/>
                  </a:ext>
                </a:extLst>
              </p:cNvPr>
              <p:cNvSpPr/>
              <p:nvPr/>
            </p:nvSpPr>
            <p:spPr>
              <a:xfrm>
                <a:off x="2799235" y="2694912"/>
                <a:ext cx="6593530" cy="868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dirty="0">
                    <a:solidFill>
                      <a:schemeClr val="tx1"/>
                    </a:solidFill>
                  </a:rPr>
                  <a:t>Procedimientos</a:t>
                </a:r>
              </a:p>
              <a:p>
                <a:pPr algn="ctr"/>
                <a:r>
                  <a:rPr lang="es-ES_tradnl" sz="1100" dirty="0">
                    <a:solidFill>
                      <a:schemeClr val="tx1"/>
                    </a:solidFill>
                  </a:rPr>
                  <a:t> Por ejemplo, SOP, protocolo protección de datos e intercambio información</a:t>
                </a:r>
              </a:p>
            </p:txBody>
          </p:sp>
          <p:sp>
            <p:nvSpPr>
              <p:cNvPr id="18" name="Parallelogram 17">
                <a:extLst>
                  <a:ext uri="{FF2B5EF4-FFF2-40B4-BE49-F238E27FC236}">
                    <a16:creationId xmlns:a16="http://schemas.microsoft.com/office/drawing/2014/main" id="{F8D2D120-FC39-63DB-A709-231DBFB2BBBF}"/>
                  </a:ext>
                </a:extLst>
              </p:cNvPr>
              <p:cNvSpPr/>
              <p:nvPr/>
            </p:nvSpPr>
            <p:spPr>
              <a:xfrm rot="16200000" flipH="1">
                <a:off x="9316931" y="2682921"/>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a:p>
            </p:txBody>
          </p:sp>
        </p:grpSp>
        <p:grpSp>
          <p:nvGrpSpPr>
            <p:cNvPr id="19" name="Group 18">
              <a:extLst>
                <a:ext uri="{FF2B5EF4-FFF2-40B4-BE49-F238E27FC236}">
                  <a16:creationId xmlns:a16="http://schemas.microsoft.com/office/drawing/2014/main" id="{BB75227C-97B2-5FEB-2362-54AEE6DD7A0C}"/>
                </a:ext>
              </a:extLst>
            </p:cNvPr>
            <p:cNvGrpSpPr/>
            <p:nvPr/>
          </p:nvGrpSpPr>
          <p:grpSpPr>
            <a:xfrm>
              <a:off x="2799233" y="1318374"/>
              <a:ext cx="7403823" cy="1117592"/>
              <a:chOff x="2799233" y="1318374"/>
              <a:chExt cx="7403823" cy="1117592"/>
            </a:xfrm>
            <a:grpFill/>
          </p:grpSpPr>
          <p:sp>
            <p:nvSpPr>
              <p:cNvPr id="20" name="Rectangle 19">
                <a:extLst>
                  <a:ext uri="{FF2B5EF4-FFF2-40B4-BE49-F238E27FC236}">
                    <a16:creationId xmlns:a16="http://schemas.microsoft.com/office/drawing/2014/main" id="{D7BE5F52-9E10-DB4C-7973-EF8238D8E643}"/>
                  </a:ext>
                </a:extLst>
              </p:cNvPr>
              <p:cNvSpPr/>
              <p:nvPr/>
            </p:nvSpPr>
            <p:spPr>
              <a:xfrm>
                <a:off x="2799234" y="1566998"/>
                <a:ext cx="659353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b="1">
                    <a:solidFill>
                      <a:schemeClr val="tx1"/>
                    </a:solidFill>
                  </a:rPr>
                  <a:t>Servicios de protección de la infancia</a:t>
                </a:r>
              </a:p>
              <a:p>
                <a:pPr algn="ctr"/>
                <a:r>
                  <a:rPr lang="es-ES_tradnl" sz="1100">
                    <a:solidFill>
                      <a:schemeClr val="tx1"/>
                    </a:solidFill>
                  </a:rPr>
                  <a:t>Por ejemplo, gestión de casos, cuidados alternativos, búsqueda de familiares, etc.</a:t>
                </a:r>
              </a:p>
            </p:txBody>
          </p:sp>
          <p:sp>
            <p:nvSpPr>
              <p:cNvPr id="21" name="Parallelogram 20">
                <a:extLst>
                  <a:ext uri="{FF2B5EF4-FFF2-40B4-BE49-F238E27FC236}">
                    <a16:creationId xmlns:a16="http://schemas.microsoft.com/office/drawing/2014/main" id="{091B3FF8-A55D-F142-B92D-0FF641464A3D}"/>
                  </a:ext>
                </a:extLst>
              </p:cNvPr>
              <p:cNvSpPr/>
              <p:nvPr/>
            </p:nvSpPr>
            <p:spPr>
              <a:xfrm rot="16200000" flipH="1">
                <a:off x="9316932" y="1541636"/>
                <a:ext cx="1038159" cy="73408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a:p>
            </p:txBody>
          </p:sp>
          <p:sp>
            <p:nvSpPr>
              <p:cNvPr id="22" name="Parallelogram 21">
                <a:extLst>
                  <a:ext uri="{FF2B5EF4-FFF2-40B4-BE49-F238E27FC236}">
                    <a16:creationId xmlns:a16="http://schemas.microsoft.com/office/drawing/2014/main" id="{1E4E90F3-C9EA-DF0E-29C5-30C584328395}"/>
                  </a:ext>
                </a:extLst>
              </p:cNvPr>
              <p:cNvSpPr/>
              <p:nvPr/>
            </p:nvSpPr>
            <p:spPr>
              <a:xfrm flipH="1" flipV="1">
                <a:off x="2799233" y="1318374"/>
                <a:ext cx="7403822" cy="175780"/>
              </a:xfrm>
              <a:prstGeom prst="parallelogram">
                <a:avLst>
                  <a:gd name="adj" fmla="val 4119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100"/>
              </a:p>
            </p:txBody>
          </p:sp>
        </p:grpSp>
      </p:grpSp>
      <p:grpSp>
        <p:nvGrpSpPr>
          <p:cNvPr id="24" name="Group 23">
            <a:extLst>
              <a:ext uri="{FF2B5EF4-FFF2-40B4-BE49-F238E27FC236}">
                <a16:creationId xmlns:a16="http://schemas.microsoft.com/office/drawing/2014/main" id="{B7C08872-310A-6008-5679-1166B5A689F2}"/>
              </a:ext>
            </a:extLst>
          </p:cNvPr>
          <p:cNvGrpSpPr/>
          <p:nvPr/>
        </p:nvGrpSpPr>
        <p:grpSpPr>
          <a:xfrm>
            <a:off x="357066" y="1224523"/>
            <a:ext cx="369332" cy="369332"/>
            <a:chOff x="6784825" y="4717805"/>
            <a:chExt cx="1170980" cy="1170980"/>
          </a:xfrm>
        </p:grpSpPr>
        <p:sp>
          <p:nvSpPr>
            <p:cNvPr id="25" name="Oval 24">
              <a:extLst>
                <a:ext uri="{FF2B5EF4-FFF2-40B4-BE49-F238E27FC236}">
                  <a16:creationId xmlns:a16="http://schemas.microsoft.com/office/drawing/2014/main" id="{B72A3F98-5728-B763-8AB6-327A4222DFA4}"/>
                </a:ext>
              </a:extLst>
            </p:cNvPr>
            <p:cNvSpPr/>
            <p:nvPr/>
          </p:nvSpPr>
          <p:spPr>
            <a:xfrm>
              <a:off x="6784825" y="4717805"/>
              <a:ext cx="1170980" cy="1170980"/>
            </a:xfrm>
            <a:prstGeom prst="ellipse">
              <a:avLst/>
            </a:prstGeom>
            <a:solidFill>
              <a:schemeClr val="accent2">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Oval 25">
              <a:extLst>
                <a:ext uri="{FF2B5EF4-FFF2-40B4-BE49-F238E27FC236}">
                  <a16:creationId xmlns:a16="http://schemas.microsoft.com/office/drawing/2014/main" id="{295D5022-F5EA-2820-779B-812E4B7527B3}"/>
                </a:ext>
              </a:extLst>
            </p:cNvPr>
            <p:cNvSpPr/>
            <p:nvPr/>
          </p:nvSpPr>
          <p:spPr>
            <a:xfrm>
              <a:off x="7276868" y="5237982"/>
              <a:ext cx="189079" cy="18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Rectangle 26">
              <a:extLst>
                <a:ext uri="{FF2B5EF4-FFF2-40B4-BE49-F238E27FC236}">
                  <a16:creationId xmlns:a16="http://schemas.microsoft.com/office/drawing/2014/main" id="{1867E33A-D0EF-12A4-A134-C0D47F98D0DD}"/>
                </a:ext>
              </a:extLst>
            </p:cNvPr>
            <p:cNvSpPr/>
            <p:nvPr/>
          </p:nvSpPr>
          <p:spPr>
            <a:xfrm rot="16200000">
              <a:off x="7134823" y="5040376"/>
              <a:ext cx="464812" cy="113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27">
              <a:extLst>
                <a:ext uri="{FF2B5EF4-FFF2-40B4-BE49-F238E27FC236}">
                  <a16:creationId xmlns:a16="http://schemas.microsoft.com/office/drawing/2014/main" id="{C3DC50C0-A82F-5255-D08F-999FFBB92477}"/>
                </a:ext>
              </a:extLst>
            </p:cNvPr>
            <p:cNvSpPr/>
            <p:nvPr/>
          </p:nvSpPr>
          <p:spPr>
            <a:xfrm rot="13453060">
              <a:off x="7365088" y="5440995"/>
              <a:ext cx="331413" cy="109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B2B08300-1B3C-9CA3-E15B-96E16A5F349D}"/>
              </a:ext>
            </a:extLst>
          </p:cNvPr>
          <p:cNvSpPr/>
          <p:nvPr/>
        </p:nvSpPr>
        <p:spPr>
          <a:xfrm>
            <a:off x="6351759" y="2385011"/>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s-ES_tradnl" sz="1800" b="1">
                <a:solidFill>
                  <a:schemeClr val="tx1"/>
                </a:solidFill>
                <a:latin typeface="+mn-lt"/>
                <a:ea typeface="Calibri"/>
                <a:cs typeface="Calibri"/>
                <a:sym typeface="Calibri"/>
              </a:rPr>
              <a:t>Coordinación</a:t>
            </a:r>
          </a:p>
        </p:txBody>
      </p:sp>
      <p:sp>
        <p:nvSpPr>
          <p:cNvPr id="23" name="Rectangle: Rounded Corners 22">
            <a:extLst>
              <a:ext uri="{FF2B5EF4-FFF2-40B4-BE49-F238E27FC236}">
                <a16:creationId xmlns:a16="http://schemas.microsoft.com/office/drawing/2014/main" id="{C59F1CE1-7335-0F20-3990-931CB49B3782}"/>
              </a:ext>
            </a:extLst>
          </p:cNvPr>
          <p:cNvSpPr/>
          <p:nvPr/>
        </p:nvSpPr>
        <p:spPr>
          <a:xfrm>
            <a:off x="7112096" y="3672638"/>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s-ES_tradnl" sz="1800" b="1">
                <a:solidFill>
                  <a:schemeClr val="tx1"/>
                </a:solidFill>
                <a:latin typeface="+mn-lt"/>
                <a:ea typeface="Calibri"/>
                <a:cs typeface="Calibri"/>
                <a:sym typeface="Calibri"/>
              </a:rPr>
              <a:t>Gestión de la información</a:t>
            </a:r>
          </a:p>
        </p:txBody>
      </p:sp>
      <p:sp>
        <p:nvSpPr>
          <p:cNvPr id="19" name="Rectangle: Rounded Corners 18">
            <a:extLst>
              <a:ext uri="{FF2B5EF4-FFF2-40B4-BE49-F238E27FC236}">
                <a16:creationId xmlns:a16="http://schemas.microsoft.com/office/drawing/2014/main" id="{BEAD850B-47FB-61F2-FBE0-E34F9C17C6C3}"/>
              </a:ext>
            </a:extLst>
          </p:cNvPr>
          <p:cNvSpPr/>
          <p:nvPr/>
        </p:nvSpPr>
        <p:spPr>
          <a:xfrm>
            <a:off x="1765300" y="2055274"/>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s-ES_tradnl" sz="1800" b="1">
                <a:solidFill>
                  <a:schemeClr val="tx1"/>
                </a:solidFill>
                <a:latin typeface="+mn-lt"/>
                <a:ea typeface="Calibri"/>
                <a:cs typeface="Calibri"/>
                <a:sym typeface="Calibri"/>
              </a:rPr>
              <a:t>En general</a:t>
            </a:r>
          </a:p>
        </p:txBody>
      </p:sp>
      <p:sp>
        <p:nvSpPr>
          <p:cNvPr id="20" name="Rectangle: Rounded Corners 19">
            <a:extLst>
              <a:ext uri="{FF2B5EF4-FFF2-40B4-BE49-F238E27FC236}">
                <a16:creationId xmlns:a16="http://schemas.microsoft.com/office/drawing/2014/main" id="{2CB5C885-0C6B-2DB5-C20A-428412FC8F54}"/>
              </a:ext>
            </a:extLst>
          </p:cNvPr>
          <p:cNvSpPr/>
          <p:nvPr/>
        </p:nvSpPr>
        <p:spPr>
          <a:xfrm>
            <a:off x="1765300" y="3357883"/>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r>
              <a:rPr lang="es-ES_tradnl" sz="1800" b="1">
                <a:solidFill>
                  <a:schemeClr val="tx1"/>
                </a:solidFill>
                <a:latin typeface="+mn-lt"/>
                <a:ea typeface="Calibri"/>
                <a:cs typeface="Calibri"/>
                <a:sym typeface="Calibri"/>
              </a:rPr>
              <a:t>Cuidados alternativos</a:t>
            </a:r>
          </a:p>
        </p:txBody>
      </p:sp>
      <p:sp>
        <p:nvSpPr>
          <p:cNvPr id="21" name="Rectangle: Rounded Corners 20">
            <a:extLst>
              <a:ext uri="{FF2B5EF4-FFF2-40B4-BE49-F238E27FC236}">
                <a16:creationId xmlns:a16="http://schemas.microsoft.com/office/drawing/2014/main" id="{B637A0E9-B8E1-0CF8-BD9D-14778FEC4A61}"/>
              </a:ext>
            </a:extLst>
          </p:cNvPr>
          <p:cNvSpPr/>
          <p:nvPr/>
        </p:nvSpPr>
        <p:spPr>
          <a:xfrm>
            <a:off x="1765300" y="4645918"/>
            <a:ext cx="4631214" cy="51459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0"/>
              </a:spcBef>
              <a:spcAft>
                <a:spcPts val="0"/>
              </a:spcAft>
              <a:buNone/>
            </a:pPr>
            <a:r>
              <a:rPr lang="es-ES_tradnl" sz="1800" b="1" dirty="0">
                <a:solidFill>
                  <a:schemeClr val="tx1"/>
                </a:solidFill>
                <a:latin typeface="+mn-lt"/>
                <a:ea typeface="Calibri"/>
                <a:cs typeface="Calibri"/>
                <a:sym typeface="Calibri"/>
              </a:rPr>
              <a:t>   Búsqueda y reagrupación familiar</a:t>
            </a:r>
          </a:p>
        </p:txBody>
      </p:sp>
      <p:sp>
        <p:nvSpPr>
          <p:cNvPr id="651" name="Google Shape;651;p44"/>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highlight>
                  <a:srgbClr val="FFFF00"/>
                </a:highlight>
              </a:rPr>
              <a:t>El rol del asistente social</a:t>
            </a:r>
          </a:p>
        </p:txBody>
      </p:sp>
      <p:grpSp>
        <p:nvGrpSpPr>
          <p:cNvPr id="2" name="Group 1">
            <a:extLst>
              <a:ext uri="{FF2B5EF4-FFF2-40B4-BE49-F238E27FC236}">
                <a16:creationId xmlns:a16="http://schemas.microsoft.com/office/drawing/2014/main" id="{8DFA8C51-F8F7-CA0E-FB8B-46ED65176B96}"/>
              </a:ext>
            </a:extLst>
          </p:cNvPr>
          <p:cNvGrpSpPr/>
          <p:nvPr/>
        </p:nvGrpSpPr>
        <p:grpSpPr>
          <a:xfrm>
            <a:off x="5409983" y="1935157"/>
            <a:ext cx="1883552" cy="3360050"/>
            <a:chOff x="5102983" y="1330093"/>
            <a:chExt cx="611190" cy="1090296"/>
          </a:xfrm>
          <a:solidFill>
            <a:schemeClr val="accent2">
              <a:lumMod val="75000"/>
            </a:schemeClr>
          </a:solidFill>
        </p:grpSpPr>
        <p:grpSp>
          <p:nvGrpSpPr>
            <p:cNvPr id="3" name="Group 2">
              <a:extLst>
                <a:ext uri="{FF2B5EF4-FFF2-40B4-BE49-F238E27FC236}">
                  <a16:creationId xmlns:a16="http://schemas.microsoft.com/office/drawing/2014/main" id="{E8848D09-767D-DB44-34B1-1034906B94B5}"/>
                </a:ext>
              </a:extLst>
            </p:cNvPr>
            <p:cNvGrpSpPr/>
            <p:nvPr/>
          </p:nvGrpSpPr>
          <p:grpSpPr>
            <a:xfrm>
              <a:off x="5157952" y="1808115"/>
              <a:ext cx="241654" cy="277569"/>
              <a:chOff x="2968390" y="1782471"/>
              <a:chExt cx="241654" cy="277569"/>
            </a:xfrm>
            <a:grpFill/>
          </p:grpSpPr>
          <p:sp>
            <p:nvSpPr>
              <p:cNvPr id="11" name="Round Same Side Corner Rectangle 25">
                <a:extLst>
                  <a:ext uri="{FF2B5EF4-FFF2-40B4-BE49-F238E27FC236}">
                    <a16:creationId xmlns:a16="http://schemas.microsoft.com/office/drawing/2014/main" id="{9CBFDF2B-49B2-A584-65FA-18E419454633}"/>
                  </a:ext>
                </a:extLst>
              </p:cNvPr>
              <p:cNvSpPr/>
              <p:nvPr/>
            </p:nvSpPr>
            <p:spPr>
              <a:xfrm rot="12859561">
                <a:off x="3108478" y="1782471"/>
                <a:ext cx="101566" cy="245105"/>
              </a:xfrm>
              <a:prstGeom prst="round2SameRect">
                <a:avLst>
                  <a:gd name="adj1" fmla="val 493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ound Same Side Corner Rectangle 26">
                <a:extLst>
                  <a:ext uri="{FF2B5EF4-FFF2-40B4-BE49-F238E27FC236}">
                    <a16:creationId xmlns:a16="http://schemas.microsoft.com/office/drawing/2014/main" id="{AB5E59F4-5D86-BEE3-CE46-BE9DFD304CC7}"/>
                  </a:ext>
                </a:extLst>
              </p:cNvPr>
              <p:cNvSpPr/>
              <p:nvPr/>
            </p:nvSpPr>
            <p:spPr>
              <a:xfrm rot="14101202">
                <a:off x="3000569" y="1926295"/>
                <a:ext cx="101566" cy="165924"/>
              </a:xfrm>
              <a:prstGeom prst="round2SameRect">
                <a:avLst>
                  <a:gd name="adj1" fmla="val 493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4" name="Rectangle 3">
              <a:extLst>
                <a:ext uri="{FF2B5EF4-FFF2-40B4-BE49-F238E27FC236}">
                  <a16:creationId xmlns:a16="http://schemas.microsoft.com/office/drawing/2014/main" id="{FA5F4F0F-5539-D8A8-3BA3-4CF93936AF91}"/>
                </a:ext>
              </a:extLst>
            </p:cNvPr>
            <p:cNvSpPr/>
            <p:nvPr/>
          </p:nvSpPr>
          <p:spPr>
            <a:xfrm rot="20505316">
              <a:off x="5102983" y="1656859"/>
              <a:ext cx="45719" cy="3548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ound Same Side Corner Rectangle 26">
              <a:extLst>
                <a:ext uri="{FF2B5EF4-FFF2-40B4-BE49-F238E27FC236}">
                  <a16:creationId xmlns:a16="http://schemas.microsoft.com/office/drawing/2014/main" id="{AA10F998-7F66-FDA8-342F-E127D09AE93B}"/>
                </a:ext>
              </a:extLst>
            </p:cNvPr>
            <p:cNvSpPr/>
            <p:nvPr/>
          </p:nvSpPr>
          <p:spPr>
            <a:xfrm rot="16535945">
              <a:off x="5265161" y="1680146"/>
              <a:ext cx="101003" cy="279895"/>
            </a:xfrm>
            <a:prstGeom prst="round2SameRect">
              <a:avLst>
                <a:gd name="adj1" fmla="val 493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6" name="Straight Arrow Connector 5">
              <a:extLst>
                <a:ext uri="{FF2B5EF4-FFF2-40B4-BE49-F238E27FC236}">
                  <a16:creationId xmlns:a16="http://schemas.microsoft.com/office/drawing/2014/main" id="{2A1FCC73-62DF-9AF3-999F-78DEE89BF8BC}"/>
                </a:ext>
              </a:extLst>
            </p:cNvPr>
            <p:cNvCxnSpPr>
              <a:cxnSpLocks/>
            </p:cNvCxnSpPr>
            <p:nvPr/>
          </p:nvCxnSpPr>
          <p:spPr>
            <a:xfrm flipH="1">
              <a:off x="5175388" y="1694718"/>
              <a:ext cx="74812" cy="109302"/>
            </a:xfrm>
            <a:prstGeom prst="straightConnector1">
              <a:avLst/>
            </a:prstGeom>
            <a:grpFill/>
            <a:ln w="28575">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C67BE27-3AF1-556B-B267-78D0C46A4C29}"/>
                </a:ext>
              </a:extLst>
            </p:cNvPr>
            <p:cNvGrpSpPr/>
            <p:nvPr/>
          </p:nvGrpSpPr>
          <p:grpSpPr>
            <a:xfrm>
              <a:off x="5274909" y="1330093"/>
              <a:ext cx="439264" cy="1090296"/>
              <a:chOff x="4152776" y="1302447"/>
              <a:chExt cx="365595" cy="907443"/>
            </a:xfrm>
            <a:grpFill/>
          </p:grpSpPr>
          <p:sp>
            <p:nvSpPr>
              <p:cNvPr id="8" name="Flowchart: Manual Operation 7">
                <a:extLst>
                  <a:ext uri="{FF2B5EF4-FFF2-40B4-BE49-F238E27FC236}">
                    <a16:creationId xmlns:a16="http://schemas.microsoft.com/office/drawing/2014/main" id="{6AE5B04F-6687-52D6-0651-AF1D6E89C61E}"/>
                  </a:ext>
                </a:extLst>
              </p:cNvPr>
              <p:cNvSpPr/>
              <p:nvPr/>
            </p:nvSpPr>
            <p:spPr>
              <a:xfrm rot="10800000">
                <a:off x="4152776" y="1702969"/>
                <a:ext cx="365595" cy="506921"/>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ound Same Side Corner Rectangle 23">
                <a:extLst>
                  <a:ext uri="{FF2B5EF4-FFF2-40B4-BE49-F238E27FC236}">
                    <a16:creationId xmlns:a16="http://schemas.microsoft.com/office/drawing/2014/main" id="{35FA75CA-D582-AA63-04DF-D9776819288A}"/>
                  </a:ext>
                </a:extLst>
              </p:cNvPr>
              <p:cNvSpPr/>
              <p:nvPr/>
            </p:nvSpPr>
            <p:spPr>
              <a:xfrm>
                <a:off x="4202705" y="1618460"/>
                <a:ext cx="266665" cy="58484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Oval 9">
                <a:extLst>
                  <a:ext uri="{FF2B5EF4-FFF2-40B4-BE49-F238E27FC236}">
                    <a16:creationId xmlns:a16="http://schemas.microsoft.com/office/drawing/2014/main" id="{E4CF7161-4E87-859D-5D8D-7C470D209C0F}"/>
                  </a:ext>
                </a:extLst>
              </p:cNvPr>
              <p:cNvSpPr/>
              <p:nvPr/>
            </p:nvSpPr>
            <p:spPr>
              <a:xfrm>
                <a:off x="4200727" y="1302447"/>
                <a:ext cx="269696" cy="2696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Title 72">
            <a:extLst>
              <a:ext uri="{FF2B5EF4-FFF2-40B4-BE49-F238E27FC236}">
                <a16:creationId xmlns:a16="http://schemas.microsoft.com/office/drawing/2014/main" id="{EA65718F-AFF9-4939-49D0-3E711C1C2050}"/>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Diapositiva adicional para la/el facilitador/a </a:t>
            </a:r>
            <a:endParaRPr lang="es-ES_tradnl" sz="5400" b="1" dirty="0">
              <a:solidFill>
                <a:schemeClr val="bg1">
                  <a:lumMod val="75000"/>
                </a:schemeClr>
              </a:solidFill>
            </a:endParaRPr>
          </a:p>
        </p:txBody>
      </p:sp>
    </p:spTree>
    <p:extLst>
      <p:ext uri="{BB962C8B-B14F-4D97-AF65-F5344CB8AC3E}">
        <p14:creationId xmlns:p14="http://schemas.microsoft.com/office/powerpoint/2010/main" val="4062244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45"/>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latin typeface="Arial"/>
                <a:ea typeface="Arial"/>
                <a:cs typeface="Arial"/>
                <a:sym typeface="Arial"/>
              </a:rPr>
              <a:t>Puntos clave de aprendizaje</a:t>
            </a:r>
            <a:endParaRPr lang="es-ES_tradnl"/>
          </a:p>
        </p:txBody>
      </p:sp>
      <p:sp>
        <p:nvSpPr>
          <p:cNvPr id="673" name="Google Shape;673;p45"/>
          <p:cNvSpPr/>
          <p:nvPr/>
        </p:nvSpPr>
        <p:spPr>
          <a:xfrm>
            <a:off x="5701445" y="1874115"/>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674" name="Google Shape;674;p45"/>
          <p:cNvSpPr/>
          <p:nvPr/>
        </p:nvSpPr>
        <p:spPr>
          <a:xfrm>
            <a:off x="9582528" y="1874115"/>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675" name="Google Shape;675;p45"/>
          <p:cNvSpPr txBox="1"/>
          <p:nvPr/>
        </p:nvSpPr>
        <p:spPr>
          <a:xfrm>
            <a:off x="8572054" y="3429000"/>
            <a:ext cx="3216886" cy="2166835"/>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mn-lt"/>
                <a:ea typeface="Arial"/>
                <a:cs typeface="Arial"/>
                <a:sym typeface="Arial"/>
              </a:rPr>
              <a:t>En la medida de lo posible, los asistentes sociales deben trabajar en estrecha colaboración con grupos de la comunidad que apoyen la BRF y los cuidados alternativos</a:t>
            </a:r>
          </a:p>
        </p:txBody>
      </p:sp>
      <p:sp>
        <p:nvSpPr>
          <p:cNvPr id="676" name="Google Shape;676;p45"/>
          <p:cNvSpPr txBox="1"/>
          <p:nvPr/>
        </p:nvSpPr>
        <p:spPr>
          <a:xfrm>
            <a:off x="4789348" y="3429000"/>
            <a:ext cx="3488120" cy="1277745"/>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mn-lt"/>
                <a:ea typeface="Arial"/>
                <a:cs typeface="Arial"/>
                <a:sym typeface="Arial"/>
              </a:rPr>
              <a:t>Es indispensable que las partes implicadas en la BRF y los cuidados alternativos trabajen de forma coordinada</a:t>
            </a:r>
          </a:p>
        </p:txBody>
      </p:sp>
      <p:sp>
        <p:nvSpPr>
          <p:cNvPr id="677" name="Google Shape;677;p45"/>
          <p:cNvSpPr txBox="1"/>
          <p:nvPr/>
        </p:nvSpPr>
        <p:spPr>
          <a:xfrm>
            <a:off x="609313" y="3429000"/>
            <a:ext cx="3885448" cy="2463198"/>
          </a:xfrm>
          <a:prstGeom prst="rect">
            <a:avLst/>
          </a:prstGeom>
          <a:noFill/>
          <a:ln>
            <a:noFill/>
          </a:ln>
        </p:spPr>
        <p:txBody>
          <a:bodyPr spcFirstLastPara="1" wrap="square" lIns="91425" tIns="45700" rIns="91425" bIns="45700" anchor="t" anchorCtr="0">
            <a:spAutoFit/>
          </a:bodyPr>
          <a:lstStyle/>
          <a:p>
            <a:pPr marL="0" marR="0" lvl="0" indent="0" rtl="0">
              <a:lnSpc>
                <a:spcPct val="107000"/>
              </a:lnSpc>
              <a:spcBef>
                <a:spcPts val="0"/>
              </a:spcBef>
              <a:spcAft>
                <a:spcPts val="0"/>
              </a:spcAft>
              <a:buClr>
                <a:srgbClr val="000000"/>
              </a:buClr>
              <a:buSzPts val="2400"/>
              <a:buFont typeface="Arial"/>
              <a:buNone/>
            </a:pPr>
            <a:r>
              <a:rPr lang="es-ES_tradnl" sz="1800" b="0" i="0" u="none" strike="noStrike" cap="none" dirty="0">
                <a:solidFill>
                  <a:srgbClr val="000000"/>
                </a:solidFill>
                <a:latin typeface="+mn-lt"/>
                <a:ea typeface="Arial"/>
                <a:cs typeface="Arial"/>
                <a:sym typeface="Arial"/>
              </a:rPr>
              <a:t>Los asistentes sociales tienen un rol fundamental en la protección de los menores en situación de desamparo al ofrecerles apoyo en el proceso de BRF y en la provisión de cuidados alternativos, además de atender otras necesidades en materia de protección de la infancia</a:t>
            </a:r>
          </a:p>
        </p:txBody>
      </p:sp>
      <p:sp>
        <p:nvSpPr>
          <p:cNvPr id="678" name="Google Shape;678;p45"/>
          <p:cNvSpPr/>
          <p:nvPr/>
        </p:nvSpPr>
        <p:spPr>
          <a:xfrm>
            <a:off x="1873152" y="1874115"/>
            <a:ext cx="1051560" cy="1051560"/>
          </a:xfrm>
          <a:prstGeom prst="star5">
            <a:avLst>
              <a:gd name="adj" fmla="val 28143"/>
              <a:gd name="hf" fmla="val 105146"/>
              <a:gd name="vf" fmla="val 110557"/>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682"/>
        <p:cNvGrpSpPr/>
        <p:nvPr/>
      </p:nvGrpSpPr>
      <p:grpSpPr>
        <a:xfrm>
          <a:off x="0" y="0"/>
          <a:ext cx="0" cy="0"/>
          <a:chOff x="0" y="0"/>
          <a:chExt cx="0" cy="0"/>
        </a:xfrm>
      </p:grpSpPr>
      <p:sp>
        <p:nvSpPr>
          <p:cNvPr id="683" name="Google Shape;683;p46"/>
          <p:cNvSpPr txBox="1">
            <a:spLocks noGrp="1"/>
          </p:cNvSpPr>
          <p:nvPr>
            <p:ph type="title"/>
          </p:nvPr>
        </p:nvSpPr>
        <p:spPr>
          <a:xfrm>
            <a:off x="796386" y="3099692"/>
            <a:ext cx="4015311" cy="562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Garamond"/>
              <a:buNone/>
            </a:pPr>
            <a:r>
              <a:rPr lang="es-ES_tradnl"/>
              <a:t>Sesión de clausura</a:t>
            </a:r>
          </a:p>
        </p:txBody>
      </p:sp>
      <p:sp>
        <p:nvSpPr>
          <p:cNvPr id="2" name="Google Shape;265;p20">
            <a:extLst>
              <a:ext uri="{FF2B5EF4-FFF2-40B4-BE49-F238E27FC236}">
                <a16:creationId xmlns:a16="http://schemas.microsoft.com/office/drawing/2014/main" id="{66C6CAAC-9BDB-ABBF-E555-4DB122B7E775}"/>
              </a:ext>
            </a:extLst>
          </p:cNvPr>
          <p:cNvSpPr txBox="1"/>
          <p:nvPr/>
        </p:nvSpPr>
        <p:spPr>
          <a:xfrm>
            <a:off x="6669613" y="766111"/>
            <a:ext cx="4628125"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D8CC8"/>
              </a:buClr>
              <a:buSzPts val="2400"/>
              <a:buFont typeface="Arial"/>
              <a:buNone/>
            </a:pPr>
            <a:r>
              <a:rPr lang="es-ES_tradnl" sz="2000" b="1" i="0" u="none" strike="noStrike" cap="none" spc="300">
                <a:solidFill>
                  <a:schemeClr val="accent2">
                    <a:lumMod val="75000"/>
                  </a:schemeClr>
                </a:solidFill>
                <a:latin typeface="Arial"/>
                <a:ea typeface="Arial"/>
                <a:cs typeface="Arial"/>
                <a:sym typeface="Arial"/>
              </a:rPr>
              <a:t>OBJETIVOS DE APRENDIZAJE</a:t>
            </a:r>
            <a:endParaRPr lang="es-ES_tradnl" sz="2000" spc="300">
              <a:solidFill>
                <a:schemeClr val="accent2">
                  <a:lumMod val="75000"/>
                </a:schemeClr>
              </a:solidFill>
            </a:endParaRPr>
          </a:p>
        </p:txBody>
      </p:sp>
      <p:sp>
        <p:nvSpPr>
          <p:cNvPr id="3" name="Google Shape;266;p20">
            <a:extLst>
              <a:ext uri="{FF2B5EF4-FFF2-40B4-BE49-F238E27FC236}">
                <a16:creationId xmlns:a16="http://schemas.microsoft.com/office/drawing/2014/main" id="{78334BC8-2313-B1D7-ADEB-1D0FB0DE80B3}"/>
              </a:ext>
            </a:extLst>
          </p:cNvPr>
          <p:cNvSpPr txBox="1"/>
          <p:nvPr/>
        </p:nvSpPr>
        <p:spPr>
          <a:xfrm>
            <a:off x="7604788" y="2006182"/>
            <a:ext cx="3692950" cy="364884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400"/>
              <a:buFont typeface="Arial"/>
              <a:buNone/>
            </a:pPr>
            <a:r>
              <a:rPr lang="es-ES_tradnl" sz="2400" b="0" i="0" u="none" strike="noStrike" cap="none" dirty="0">
                <a:solidFill>
                  <a:srgbClr val="000000"/>
                </a:solidFill>
                <a:latin typeface="Arial"/>
                <a:ea typeface="Arial"/>
                <a:cs typeface="Arial"/>
                <a:sym typeface="Arial"/>
              </a:rPr>
              <a:t>Recapitular y reforzar lo aprendido en este módulo</a:t>
            </a:r>
          </a:p>
          <a:p>
            <a:pPr marL="0" marR="0" lvl="0" indent="0" algn="l" rtl="0">
              <a:lnSpc>
                <a:spcPct val="107000"/>
              </a:lnSpc>
              <a:spcBef>
                <a:spcPts val="0"/>
              </a:spcBef>
              <a:spcAft>
                <a:spcPts val="0"/>
              </a:spcAft>
              <a:buClr>
                <a:srgbClr val="000000"/>
              </a:buClr>
              <a:buSzPts val="2400"/>
              <a:buFont typeface="Arial"/>
              <a:buNone/>
            </a:pPr>
            <a:endParaRPr lang="es-ES_tradnl" sz="2400" dirty="0"/>
          </a:p>
          <a:p>
            <a:pPr marL="0" marR="0" lvl="0" indent="0" algn="l" rtl="0">
              <a:lnSpc>
                <a:spcPct val="107000"/>
              </a:lnSpc>
              <a:spcBef>
                <a:spcPts val="0"/>
              </a:spcBef>
              <a:spcAft>
                <a:spcPts val="0"/>
              </a:spcAft>
              <a:buClr>
                <a:srgbClr val="000000"/>
              </a:buClr>
              <a:buSzPts val="2400"/>
              <a:buFont typeface="Arial"/>
              <a:buNone/>
            </a:pPr>
            <a:r>
              <a:rPr lang="es-ES_tradnl" sz="2400" b="0" i="0" u="none" strike="noStrike" cap="none" dirty="0">
                <a:solidFill>
                  <a:srgbClr val="000000"/>
                </a:solidFill>
                <a:latin typeface="Arial"/>
                <a:ea typeface="Arial"/>
                <a:cs typeface="Arial"/>
                <a:sym typeface="Arial"/>
              </a:rPr>
              <a:t>Dar nuestra opinión sobre el módulo</a:t>
            </a:r>
          </a:p>
          <a:p>
            <a:pPr marL="0" marR="0" lvl="0" indent="0" algn="l" rtl="0">
              <a:lnSpc>
                <a:spcPct val="107000"/>
              </a:lnSpc>
              <a:spcBef>
                <a:spcPts val="0"/>
              </a:spcBef>
              <a:spcAft>
                <a:spcPts val="0"/>
              </a:spcAft>
              <a:buClr>
                <a:srgbClr val="000000"/>
              </a:buClr>
              <a:buSzPts val="2400"/>
              <a:buFont typeface="Arial"/>
              <a:buNone/>
            </a:pPr>
            <a:endParaRPr lang="es-ES_tradnl" sz="2400" dirty="0"/>
          </a:p>
          <a:p>
            <a:pPr marL="0" marR="0" lvl="0" indent="0" algn="l" rtl="0">
              <a:lnSpc>
                <a:spcPct val="107000"/>
              </a:lnSpc>
              <a:spcBef>
                <a:spcPts val="0"/>
              </a:spcBef>
              <a:spcAft>
                <a:spcPts val="0"/>
              </a:spcAft>
              <a:buClr>
                <a:srgbClr val="000000"/>
              </a:buClr>
              <a:buSzPts val="2400"/>
              <a:buFont typeface="Arial"/>
              <a:buNone/>
            </a:pPr>
            <a:r>
              <a:rPr lang="es-ES_tradnl" sz="2400" b="0" i="0" u="none" strike="noStrike" cap="none" dirty="0">
                <a:solidFill>
                  <a:srgbClr val="000000"/>
                </a:solidFill>
                <a:latin typeface="Arial"/>
                <a:ea typeface="Arial"/>
                <a:cs typeface="Arial"/>
                <a:sym typeface="Arial"/>
              </a:rPr>
              <a:t>Debatir los próximos pasos</a:t>
            </a:r>
          </a:p>
        </p:txBody>
      </p:sp>
      <p:grpSp>
        <p:nvGrpSpPr>
          <p:cNvPr id="4" name="Google Shape;194;p14">
            <a:extLst>
              <a:ext uri="{FF2B5EF4-FFF2-40B4-BE49-F238E27FC236}">
                <a16:creationId xmlns:a16="http://schemas.microsoft.com/office/drawing/2014/main" id="{D8E1204D-AD4E-00B1-2320-299E4AAA24B8}"/>
              </a:ext>
            </a:extLst>
          </p:cNvPr>
          <p:cNvGrpSpPr/>
          <p:nvPr/>
        </p:nvGrpSpPr>
        <p:grpSpPr>
          <a:xfrm>
            <a:off x="6834713" y="2095575"/>
            <a:ext cx="560331" cy="592814"/>
            <a:chOff x="243840" y="1676400"/>
            <a:chExt cx="701040" cy="741680"/>
          </a:xfrm>
          <a:solidFill>
            <a:schemeClr val="accent2">
              <a:lumMod val="75000"/>
            </a:schemeClr>
          </a:solidFill>
        </p:grpSpPr>
        <p:sp>
          <p:nvSpPr>
            <p:cNvPr id="5" name="Google Shape;195;p14">
              <a:extLst>
                <a:ext uri="{FF2B5EF4-FFF2-40B4-BE49-F238E27FC236}">
                  <a16:creationId xmlns:a16="http://schemas.microsoft.com/office/drawing/2014/main" id="{4AEB81C2-B803-6F71-D7C6-1236C8C370B1}"/>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6" name="Google Shape;196;p14">
              <a:extLst>
                <a:ext uri="{FF2B5EF4-FFF2-40B4-BE49-F238E27FC236}">
                  <a16:creationId xmlns:a16="http://schemas.microsoft.com/office/drawing/2014/main" id="{A2F4B41A-8F65-9323-2507-FFBD1BB59AF4}"/>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grpSp>
        <p:nvGrpSpPr>
          <p:cNvPr id="7" name="Google Shape;194;p14">
            <a:extLst>
              <a:ext uri="{FF2B5EF4-FFF2-40B4-BE49-F238E27FC236}">
                <a16:creationId xmlns:a16="http://schemas.microsoft.com/office/drawing/2014/main" id="{38468790-4B2E-3A59-6937-5E710C81B9CE}"/>
              </a:ext>
            </a:extLst>
          </p:cNvPr>
          <p:cNvGrpSpPr/>
          <p:nvPr/>
        </p:nvGrpSpPr>
        <p:grpSpPr>
          <a:xfrm>
            <a:off x="6834713" y="3617785"/>
            <a:ext cx="560331" cy="592814"/>
            <a:chOff x="243840" y="1676400"/>
            <a:chExt cx="701040" cy="741680"/>
          </a:xfrm>
          <a:solidFill>
            <a:schemeClr val="accent2">
              <a:lumMod val="75000"/>
            </a:schemeClr>
          </a:solidFill>
        </p:grpSpPr>
        <p:sp>
          <p:nvSpPr>
            <p:cNvPr id="8" name="Google Shape;195;p14">
              <a:extLst>
                <a:ext uri="{FF2B5EF4-FFF2-40B4-BE49-F238E27FC236}">
                  <a16:creationId xmlns:a16="http://schemas.microsoft.com/office/drawing/2014/main" id="{986AE1A2-8F23-2E00-971A-8D07009B6EFB}"/>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9" name="Google Shape;196;p14">
              <a:extLst>
                <a:ext uri="{FF2B5EF4-FFF2-40B4-BE49-F238E27FC236}">
                  <a16:creationId xmlns:a16="http://schemas.microsoft.com/office/drawing/2014/main" id="{409CD73A-88D9-DB41-963A-F646BEBC65E1}"/>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grpSp>
        <p:nvGrpSpPr>
          <p:cNvPr id="10" name="Google Shape;194;p14">
            <a:extLst>
              <a:ext uri="{FF2B5EF4-FFF2-40B4-BE49-F238E27FC236}">
                <a16:creationId xmlns:a16="http://schemas.microsoft.com/office/drawing/2014/main" id="{A37B69D8-0927-492A-7505-CC78AF16FC76}"/>
              </a:ext>
            </a:extLst>
          </p:cNvPr>
          <p:cNvGrpSpPr/>
          <p:nvPr/>
        </p:nvGrpSpPr>
        <p:grpSpPr>
          <a:xfrm>
            <a:off x="6834713" y="4786185"/>
            <a:ext cx="560331" cy="592814"/>
            <a:chOff x="243840" y="1676400"/>
            <a:chExt cx="701040" cy="741680"/>
          </a:xfrm>
          <a:solidFill>
            <a:schemeClr val="accent2">
              <a:lumMod val="75000"/>
            </a:schemeClr>
          </a:solidFill>
        </p:grpSpPr>
        <p:sp>
          <p:nvSpPr>
            <p:cNvPr id="11" name="Google Shape;195;p14">
              <a:extLst>
                <a:ext uri="{FF2B5EF4-FFF2-40B4-BE49-F238E27FC236}">
                  <a16:creationId xmlns:a16="http://schemas.microsoft.com/office/drawing/2014/main" id="{0A6F06C5-A73B-5FE5-F3A2-DA8412C3E2E9}"/>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sp>
          <p:nvSpPr>
            <p:cNvPr id="12" name="Google Shape;196;p14">
              <a:extLst>
                <a:ext uri="{FF2B5EF4-FFF2-40B4-BE49-F238E27FC236}">
                  <a16:creationId xmlns:a16="http://schemas.microsoft.com/office/drawing/2014/main" id="{F9376573-AFF3-C4B5-38F7-F1400319C9B4}"/>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es-ES_tradnl" sz="1800">
                <a:solidFill>
                  <a:schemeClr val="lt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35"/>
        <p:cNvGrpSpPr/>
        <p:nvPr/>
      </p:nvGrpSpPr>
      <p:grpSpPr>
        <a:xfrm>
          <a:off x="0" y="0"/>
          <a:ext cx="0" cy="0"/>
          <a:chOff x="0" y="0"/>
          <a:chExt cx="0" cy="0"/>
        </a:xfrm>
      </p:grpSpPr>
      <p:sp>
        <p:nvSpPr>
          <p:cNvPr id="2" name="Title 72">
            <a:extLst>
              <a:ext uri="{FF2B5EF4-FFF2-40B4-BE49-F238E27FC236}">
                <a16:creationId xmlns:a16="http://schemas.microsoft.com/office/drawing/2014/main" id="{41605473-5107-7E0D-24F9-9CD4957A994C}"/>
              </a:ext>
            </a:extLst>
          </p:cNvPr>
          <p:cNvSpPr txBox="1">
            <a:spLocks/>
          </p:cNvSpPr>
          <p:nvPr/>
        </p:nvSpPr>
        <p:spPr>
          <a:xfrm>
            <a:off x="796386" y="3099692"/>
            <a:ext cx="5915913" cy="562168"/>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s-ES_tradnl" sz="5400" b="1" dirty="0">
                <a:solidFill>
                  <a:schemeClr val="bg1">
                    <a:lumMod val="75000"/>
                  </a:schemeClr>
                </a:solidFill>
                <a:latin typeface="Garamond"/>
              </a:rPr>
              <a:t>Guía del facilitador</a:t>
            </a:r>
            <a:endParaRPr lang="es-ES_tradnl" sz="5400" b="1" dirty="0">
              <a:solidFill>
                <a:schemeClr val="bg1">
                  <a:lumMod val="75000"/>
                </a:schemeClr>
              </a:solidFill>
            </a:endParaRPr>
          </a:p>
        </p:txBody>
      </p:sp>
    </p:spTree>
    <p:extLst>
      <p:ext uri="{BB962C8B-B14F-4D97-AF65-F5344CB8AC3E}">
        <p14:creationId xmlns:p14="http://schemas.microsoft.com/office/powerpoint/2010/main" val="3405940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7"/>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latin typeface="Arial"/>
                <a:ea typeface="Arial"/>
                <a:cs typeface="Arial"/>
                <a:sym typeface="Arial"/>
              </a:rPr>
              <a:t>Recapitulemos</a:t>
            </a:r>
            <a:endParaRPr lang="es-ES_tradnl"/>
          </a:p>
        </p:txBody>
      </p:sp>
      <p:sp>
        <p:nvSpPr>
          <p:cNvPr id="20" name="Google Shape;142;p12">
            <a:extLst>
              <a:ext uri="{FF2B5EF4-FFF2-40B4-BE49-F238E27FC236}">
                <a16:creationId xmlns:a16="http://schemas.microsoft.com/office/drawing/2014/main" id="{E6630BAB-4990-884B-8FA3-6F94806B8DD8}"/>
              </a:ext>
            </a:extLst>
          </p:cNvPr>
          <p:cNvSpPr txBox="1"/>
          <p:nvPr/>
        </p:nvSpPr>
        <p:spPr>
          <a:xfrm>
            <a:off x="8305863" y="3708232"/>
            <a:ext cx="3053844"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_tradnl" sz="2000" dirty="0">
                <a:solidFill>
                  <a:schemeClr val="tx1"/>
                </a:solidFill>
                <a:latin typeface="+mn-lt"/>
                <a:ea typeface="Arial"/>
                <a:cs typeface="Arial"/>
                <a:sym typeface="Arial"/>
              </a:rPr>
              <a:t>Describir las normas y prácticas jurídicas, culturales y contextuales relacionadas con el trabajo con los UASC</a:t>
            </a:r>
          </a:p>
        </p:txBody>
      </p:sp>
      <p:grpSp>
        <p:nvGrpSpPr>
          <p:cNvPr id="21" name="Google Shape;143;p12">
            <a:extLst>
              <a:ext uri="{FF2B5EF4-FFF2-40B4-BE49-F238E27FC236}">
                <a16:creationId xmlns:a16="http://schemas.microsoft.com/office/drawing/2014/main" id="{8BD0C84F-0598-14DC-E677-579301D05648}"/>
              </a:ext>
            </a:extLst>
          </p:cNvPr>
          <p:cNvGrpSpPr/>
          <p:nvPr/>
        </p:nvGrpSpPr>
        <p:grpSpPr>
          <a:xfrm>
            <a:off x="5404501" y="2228248"/>
            <a:ext cx="1408652" cy="974395"/>
            <a:chOff x="6878053" y="1156317"/>
            <a:chExt cx="1431178" cy="1039513"/>
          </a:xfrm>
          <a:solidFill>
            <a:schemeClr val="accent2">
              <a:lumMod val="75000"/>
            </a:schemeClr>
          </a:solidFill>
        </p:grpSpPr>
        <p:grpSp>
          <p:nvGrpSpPr>
            <p:cNvPr id="22" name="Google Shape;144;p12">
              <a:extLst>
                <a:ext uri="{FF2B5EF4-FFF2-40B4-BE49-F238E27FC236}">
                  <a16:creationId xmlns:a16="http://schemas.microsoft.com/office/drawing/2014/main" id="{EACF1C28-FE11-32CC-8254-35FDC692EC96}"/>
                </a:ext>
              </a:extLst>
            </p:cNvPr>
            <p:cNvGrpSpPr/>
            <p:nvPr/>
          </p:nvGrpSpPr>
          <p:grpSpPr>
            <a:xfrm>
              <a:off x="7672978" y="1156317"/>
              <a:ext cx="412941" cy="436880"/>
              <a:chOff x="243840" y="1676400"/>
              <a:chExt cx="701040" cy="741680"/>
            </a:xfrm>
            <a:grpFill/>
          </p:grpSpPr>
          <p:sp>
            <p:nvSpPr>
              <p:cNvPr id="25" name="Google Shape;145;p12">
                <a:extLst>
                  <a:ext uri="{FF2B5EF4-FFF2-40B4-BE49-F238E27FC236}">
                    <a16:creationId xmlns:a16="http://schemas.microsoft.com/office/drawing/2014/main" id="{917B5A08-CD0B-C312-86D6-D1BD50EC5F75}"/>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26" name="Google Shape;146;p12">
                <a:extLst>
                  <a:ext uri="{FF2B5EF4-FFF2-40B4-BE49-F238E27FC236}">
                    <a16:creationId xmlns:a16="http://schemas.microsoft.com/office/drawing/2014/main" id="{C4323D02-8D26-6D39-9CD8-D755C5156BA0}"/>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grpSp>
        <p:sp>
          <p:nvSpPr>
            <p:cNvPr id="23" name="Google Shape;147;p12">
              <a:extLst>
                <a:ext uri="{FF2B5EF4-FFF2-40B4-BE49-F238E27FC236}">
                  <a16:creationId xmlns:a16="http://schemas.microsoft.com/office/drawing/2014/main" id="{322875B2-3F3D-5505-C99B-55808C9C3AB4}"/>
                </a:ext>
              </a:extLst>
            </p:cNvPr>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24" name="Google Shape;148;p12">
              <a:extLst>
                <a:ext uri="{FF2B5EF4-FFF2-40B4-BE49-F238E27FC236}">
                  <a16:creationId xmlns:a16="http://schemas.microsoft.com/office/drawing/2014/main" id="{AB0552BB-BB80-492F-5DBD-8D8BBB45CAD9}"/>
                </a:ext>
              </a:extLst>
            </p:cNvPr>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grpSp>
      <p:grpSp>
        <p:nvGrpSpPr>
          <p:cNvPr id="27" name="Google Shape;149;p12">
            <a:extLst>
              <a:ext uri="{FF2B5EF4-FFF2-40B4-BE49-F238E27FC236}">
                <a16:creationId xmlns:a16="http://schemas.microsoft.com/office/drawing/2014/main" id="{F30F34BC-2B3D-91AF-C10B-1925346BEBA1}"/>
              </a:ext>
            </a:extLst>
          </p:cNvPr>
          <p:cNvGrpSpPr/>
          <p:nvPr/>
        </p:nvGrpSpPr>
        <p:grpSpPr>
          <a:xfrm>
            <a:off x="1801109" y="2228248"/>
            <a:ext cx="1408652" cy="974395"/>
            <a:chOff x="6878053" y="1156317"/>
            <a:chExt cx="1431178" cy="1039513"/>
          </a:xfrm>
          <a:solidFill>
            <a:schemeClr val="accent2">
              <a:lumMod val="75000"/>
            </a:schemeClr>
          </a:solidFill>
        </p:grpSpPr>
        <p:grpSp>
          <p:nvGrpSpPr>
            <p:cNvPr id="28" name="Google Shape;150;p12">
              <a:extLst>
                <a:ext uri="{FF2B5EF4-FFF2-40B4-BE49-F238E27FC236}">
                  <a16:creationId xmlns:a16="http://schemas.microsoft.com/office/drawing/2014/main" id="{C045B485-DC71-1E61-DF85-18C15102D91C}"/>
                </a:ext>
              </a:extLst>
            </p:cNvPr>
            <p:cNvGrpSpPr/>
            <p:nvPr/>
          </p:nvGrpSpPr>
          <p:grpSpPr>
            <a:xfrm>
              <a:off x="7672978" y="1156317"/>
              <a:ext cx="412941" cy="436880"/>
              <a:chOff x="243840" y="1676400"/>
              <a:chExt cx="701040" cy="741680"/>
            </a:xfrm>
            <a:grpFill/>
          </p:grpSpPr>
          <p:sp>
            <p:nvSpPr>
              <p:cNvPr id="31" name="Google Shape;151;p12">
                <a:extLst>
                  <a:ext uri="{FF2B5EF4-FFF2-40B4-BE49-F238E27FC236}">
                    <a16:creationId xmlns:a16="http://schemas.microsoft.com/office/drawing/2014/main" id="{5F21CE22-975A-699A-AC99-ACD2DE23D57A}"/>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32" name="Google Shape;152;p12">
                <a:extLst>
                  <a:ext uri="{FF2B5EF4-FFF2-40B4-BE49-F238E27FC236}">
                    <a16:creationId xmlns:a16="http://schemas.microsoft.com/office/drawing/2014/main" id="{AC58F95C-0AF9-3406-4A72-E81620BA013C}"/>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grpSp>
        <p:sp>
          <p:nvSpPr>
            <p:cNvPr id="29" name="Google Shape;153;p12">
              <a:extLst>
                <a:ext uri="{FF2B5EF4-FFF2-40B4-BE49-F238E27FC236}">
                  <a16:creationId xmlns:a16="http://schemas.microsoft.com/office/drawing/2014/main" id="{C68B4F56-50E6-3CE3-9B5B-E0349240B779}"/>
                </a:ext>
              </a:extLst>
            </p:cNvPr>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30" name="Google Shape;154;p12">
              <a:extLst>
                <a:ext uri="{FF2B5EF4-FFF2-40B4-BE49-F238E27FC236}">
                  <a16:creationId xmlns:a16="http://schemas.microsoft.com/office/drawing/2014/main" id="{1AFCD34E-2DEC-E098-798A-82D3FD044BF1}"/>
                </a:ext>
              </a:extLst>
            </p:cNvPr>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grpSp>
      <p:grpSp>
        <p:nvGrpSpPr>
          <p:cNvPr id="33" name="Google Shape;155;p12">
            <a:extLst>
              <a:ext uri="{FF2B5EF4-FFF2-40B4-BE49-F238E27FC236}">
                <a16:creationId xmlns:a16="http://schemas.microsoft.com/office/drawing/2014/main" id="{56517B59-43EC-F2E1-80B4-E08824143BF3}"/>
              </a:ext>
            </a:extLst>
          </p:cNvPr>
          <p:cNvGrpSpPr/>
          <p:nvPr/>
        </p:nvGrpSpPr>
        <p:grpSpPr>
          <a:xfrm>
            <a:off x="9024010" y="2228248"/>
            <a:ext cx="1408652" cy="974395"/>
            <a:chOff x="6878053" y="1156317"/>
            <a:chExt cx="1431178" cy="1039513"/>
          </a:xfrm>
          <a:solidFill>
            <a:schemeClr val="accent2">
              <a:lumMod val="75000"/>
            </a:schemeClr>
          </a:solidFill>
        </p:grpSpPr>
        <p:grpSp>
          <p:nvGrpSpPr>
            <p:cNvPr id="34" name="Google Shape;156;p12">
              <a:extLst>
                <a:ext uri="{FF2B5EF4-FFF2-40B4-BE49-F238E27FC236}">
                  <a16:creationId xmlns:a16="http://schemas.microsoft.com/office/drawing/2014/main" id="{8D820A7F-E456-9870-079A-B2BEA0C6CE6D}"/>
                </a:ext>
              </a:extLst>
            </p:cNvPr>
            <p:cNvGrpSpPr/>
            <p:nvPr/>
          </p:nvGrpSpPr>
          <p:grpSpPr>
            <a:xfrm>
              <a:off x="7672978" y="1156317"/>
              <a:ext cx="412941" cy="436880"/>
              <a:chOff x="243840" y="1676400"/>
              <a:chExt cx="701040" cy="741680"/>
            </a:xfrm>
            <a:grpFill/>
          </p:grpSpPr>
          <p:sp>
            <p:nvSpPr>
              <p:cNvPr id="37" name="Google Shape;157;p12">
                <a:extLst>
                  <a:ext uri="{FF2B5EF4-FFF2-40B4-BE49-F238E27FC236}">
                    <a16:creationId xmlns:a16="http://schemas.microsoft.com/office/drawing/2014/main" id="{559E0ECD-CB6F-5B5D-CA97-41660D1EEC8B}"/>
                  </a:ext>
                </a:extLst>
              </p:cNvPr>
              <p:cNvSpPr/>
              <p:nvPr/>
            </p:nvSpPr>
            <p:spPr>
              <a:xfrm>
                <a:off x="243840" y="1676400"/>
                <a:ext cx="116839" cy="7416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38" name="Google Shape;158;p12">
                <a:extLst>
                  <a:ext uri="{FF2B5EF4-FFF2-40B4-BE49-F238E27FC236}">
                    <a16:creationId xmlns:a16="http://schemas.microsoft.com/office/drawing/2014/main" id="{5B517A6E-0EF3-7B37-E33D-135B95353EFB}"/>
                  </a:ext>
                </a:extLst>
              </p:cNvPr>
              <p:cNvSpPr/>
              <p:nvPr/>
            </p:nvSpPr>
            <p:spPr>
              <a:xfrm>
                <a:off x="314960" y="1676400"/>
                <a:ext cx="629920" cy="43688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grpSp>
        <p:sp>
          <p:nvSpPr>
            <p:cNvPr id="35" name="Google Shape;159;p12">
              <a:extLst>
                <a:ext uri="{FF2B5EF4-FFF2-40B4-BE49-F238E27FC236}">
                  <a16:creationId xmlns:a16="http://schemas.microsoft.com/office/drawing/2014/main" id="{628457F5-2053-C8B2-925A-0FA56D86C8E8}"/>
                </a:ext>
              </a:extLst>
            </p:cNvPr>
            <p:cNvSpPr/>
            <p:nvPr/>
          </p:nvSpPr>
          <p:spPr>
            <a:xfrm>
              <a:off x="7120511" y="1517650"/>
              <a:ext cx="1188720" cy="678180"/>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sp>
          <p:nvSpPr>
            <p:cNvPr id="36" name="Google Shape;160;p12">
              <a:extLst>
                <a:ext uri="{FF2B5EF4-FFF2-40B4-BE49-F238E27FC236}">
                  <a16:creationId xmlns:a16="http://schemas.microsoft.com/office/drawing/2014/main" id="{003D2D48-8A16-2405-ACB3-F1F804BBACB5}"/>
                </a:ext>
              </a:extLst>
            </p:cNvPr>
            <p:cNvSpPr/>
            <p:nvPr/>
          </p:nvSpPr>
          <p:spPr>
            <a:xfrm>
              <a:off x="6878053" y="1727035"/>
              <a:ext cx="821708" cy="468795"/>
            </a:xfrm>
            <a:prstGeom prst="triangle">
              <a:avLst>
                <a:gd name="adj" fmla="val 50000"/>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lang="es-ES_tradnl" sz="1800" b="0" i="0" u="none" strike="noStrike" cap="none">
                <a:solidFill>
                  <a:srgbClr val="FFFFFF"/>
                </a:solidFill>
                <a:latin typeface="Calibri"/>
                <a:ea typeface="Calibri"/>
                <a:cs typeface="Calibri"/>
                <a:sym typeface="Calibri"/>
              </a:endParaRPr>
            </a:p>
          </p:txBody>
        </p:sp>
      </p:grpSp>
      <p:sp>
        <p:nvSpPr>
          <p:cNvPr id="39" name="Google Shape;161;p12">
            <a:extLst>
              <a:ext uri="{FF2B5EF4-FFF2-40B4-BE49-F238E27FC236}">
                <a16:creationId xmlns:a16="http://schemas.microsoft.com/office/drawing/2014/main" id="{FEEFBA87-5798-4FF8-0E5E-650B756B135B}"/>
              </a:ext>
            </a:extLst>
          </p:cNvPr>
          <p:cNvSpPr txBox="1"/>
          <p:nvPr/>
        </p:nvSpPr>
        <p:spPr>
          <a:xfrm>
            <a:off x="1125728" y="3708232"/>
            <a:ext cx="2759415"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a:buNone/>
            </a:pPr>
            <a:r>
              <a:rPr lang="es-ES_tradnl" sz="2000" b="0" i="0" u="none" strike="noStrike" cap="none" dirty="0">
                <a:solidFill>
                  <a:srgbClr val="000000"/>
                </a:solidFill>
                <a:latin typeface="+mn-lt"/>
                <a:ea typeface="Helvetica Neue"/>
                <a:cs typeface="Helvetica Neue"/>
                <a:sym typeface="Helvetica Neue"/>
              </a:rPr>
              <a:t>Comparar y contrastar las definiciones de UASC</a:t>
            </a:r>
          </a:p>
        </p:txBody>
      </p:sp>
      <p:sp>
        <p:nvSpPr>
          <p:cNvPr id="40" name="Google Shape;162;p12">
            <a:extLst>
              <a:ext uri="{FF2B5EF4-FFF2-40B4-BE49-F238E27FC236}">
                <a16:creationId xmlns:a16="http://schemas.microsoft.com/office/drawing/2014/main" id="{7BC47AA7-A001-EB96-138C-535CC5506786}"/>
              </a:ext>
            </a:extLst>
          </p:cNvPr>
          <p:cNvSpPr txBox="1"/>
          <p:nvPr/>
        </p:nvSpPr>
        <p:spPr>
          <a:xfrm>
            <a:off x="4716292" y="3708232"/>
            <a:ext cx="2759416"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_tradnl" sz="2000" dirty="0">
                <a:solidFill>
                  <a:schemeClr val="tx1"/>
                </a:solidFill>
                <a:latin typeface="+mn-lt"/>
                <a:ea typeface="Arial"/>
                <a:cs typeface="Arial"/>
                <a:sym typeface="Arial"/>
              </a:rPr>
              <a:t>Analizar el impacto de la separación familiar en</a:t>
            </a:r>
            <a:r>
              <a:rPr lang="es-ES_tradnl" sz="2000" dirty="0">
                <a:solidFill>
                  <a:schemeClr val="tx1"/>
                </a:solidFill>
                <a:latin typeface="+mn-lt"/>
              </a:rPr>
              <a:t> las/os menores </a:t>
            </a:r>
            <a:r>
              <a:rPr lang="es-ES_tradnl" sz="2000" dirty="0">
                <a:solidFill>
                  <a:schemeClr val="tx1"/>
                </a:solidFill>
                <a:latin typeface="+mn-lt"/>
                <a:ea typeface="Arial"/>
                <a:cs typeface="Arial"/>
                <a:sym typeface="Arial"/>
              </a:rPr>
              <a:t>y explicar las medidas de prevención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8"/>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Fin del módulo 1</a:t>
            </a:r>
          </a:p>
        </p:txBody>
      </p:sp>
      <p:sp>
        <p:nvSpPr>
          <p:cNvPr id="2" name="Speech Bubble: Rectangle with Corners Rounded 1">
            <a:extLst>
              <a:ext uri="{FF2B5EF4-FFF2-40B4-BE49-F238E27FC236}">
                <a16:creationId xmlns:a16="http://schemas.microsoft.com/office/drawing/2014/main" id="{D39B8F7D-AB3C-AC61-E83E-5C4BF6B69C63}"/>
              </a:ext>
            </a:extLst>
          </p:cNvPr>
          <p:cNvSpPr/>
          <p:nvPr/>
        </p:nvSpPr>
        <p:spPr>
          <a:xfrm>
            <a:off x="838200" y="2182283"/>
            <a:ext cx="3011003" cy="2493433"/>
          </a:xfrm>
          <a:prstGeom prst="wedgeRoundRectCallout">
            <a:avLst>
              <a:gd name="adj1" fmla="val -9127"/>
              <a:gd name="adj2" fmla="val 69575"/>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a:solidFill>
                  <a:schemeClr val="tx1"/>
                </a:solidFill>
                <a:latin typeface="Arial" panose="020B0604020202020204" pitchFamily="34" charset="0"/>
                <a:cs typeface="Arial" panose="020B0604020202020204" pitchFamily="34" charset="0"/>
              </a:rPr>
              <a:t>Reflexión sobre lo que hemos aprendido hoy</a:t>
            </a:r>
          </a:p>
        </p:txBody>
      </p:sp>
      <p:sp>
        <p:nvSpPr>
          <p:cNvPr id="3" name="Speech Bubble: Rectangle with Corners Rounded 2">
            <a:extLst>
              <a:ext uri="{FF2B5EF4-FFF2-40B4-BE49-F238E27FC236}">
                <a16:creationId xmlns:a16="http://schemas.microsoft.com/office/drawing/2014/main" id="{6F95ED47-C738-C89D-EDC9-D7CD1F879B71}"/>
              </a:ext>
            </a:extLst>
          </p:cNvPr>
          <p:cNvSpPr/>
          <p:nvPr/>
        </p:nvSpPr>
        <p:spPr>
          <a:xfrm>
            <a:off x="4590498" y="2182283"/>
            <a:ext cx="3011003" cy="2493433"/>
          </a:xfrm>
          <a:prstGeom prst="wedgeRoundRectCallout">
            <a:avLst>
              <a:gd name="adj1" fmla="val 237"/>
              <a:gd name="adj2" fmla="val 67688"/>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a:solidFill>
                  <a:schemeClr val="tx1"/>
                </a:solidFill>
                <a:latin typeface="Arial" panose="020B0604020202020204" pitchFamily="34" charset="0"/>
                <a:cs typeface="Arial" panose="020B0604020202020204" pitchFamily="34" charset="0"/>
              </a:rPr>
              <a:t>Próximos pasos</a:t>
            </a:r>
          </a:p>
        </p:txBody>
      </p:sp>
      <p:sp>
        <p:nvSpPr>
          <p:cNvPr id="4" name="Speech Bubble: Rectangle with Corners Rounded 3">
            <a:extLst>
              <a:ext uri="{FF2B5EF4-FFF2-40B4-BE49-F238E27FC236}">
                <a16:creationId xmlns:a16="http://schemas.microsoft.com/office/drawing/2014/main" id="{D455042A-B2A8-1D05-2C65-4051365489F6}"/>
              </a:ext>
            </a:extLst>
          </p:cNvPr>
          <p:cNvSpPr/>
          <p:nvPr/>
        </p:nvSpPr>
        <p:spPr>
          <a:xfrm>
            <a:off x="8342797" y="2182283"/>
            <a:ext cx="3011003" cy="2493433"/>
          </a:xfrm>
          <a:prstGeom prst="wedgeRoundRectCallout">
            <a:avLst>
              <a:gd name="adj1" fmla="val 237"/>
              <a:gd name="adj2" fmla="val 67688"/>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solidFill>
                  <a:schemeClr val="tx1"/>
                </a:solidFill>
                <a:latin typeface="Arial" panose="020B0604020202020204" pitchFamily="34" charset="0"/>
                <a:cs typeface="Arial" panose="020B0604020202020204" pitchFamily="34" charset="0"/>
              </a:rPr>
              <a:t>Cierre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Ronda de presentaciones</a:t>
            </a:r>
          </a:p>
        </p:txBody>
      </p:sp>
      <p:grpSp>
        <p:nvGrpSpPr>
          <p:cNvPr id="2" name="Google Shape;314;p4">
            <a:extLst>
              <a:ext uri="{FF2B5EF4-FFF2-40B4-BE49-F238E27FC236}">
                <a16:creationId xmlns:a16="http://schemas.microsoft.com/office/drawing/2014/main" id="{E2F7E9DF-7E3F-282A-6DDF-B63299480DFD}"/>
              </a:ext>
            </a:extLst>
          </p:cNvPr>
          <p:cNvGrpSpPr/>
          <p:nvPr/>
        </p:nvGrpSpPr>
        <p:grpSpPr>
          <a:xfrm>
            <a:off x="3278347" y="1779033"/>
            <a:ext cx="5635306" cy="3657490"/>
            <a:chOff x="3400707" y="1772174"/>
            <a:chExt cx="5758105" cy="3737192"/>
          </a:xfrm>
          <a:solidFill>
            <a:schemeClr val="accent4"/>
          </a:solidFill>
        </p:grpSpPr>
        <p:sp>
          <p:nvSpPr>
            <p:cNvPr id="3" name="Google Shape;315;p4">
              <a:extLst>
                <a:ext uri="{FF2B5EF4-FFF2-40B4-BE49-F238E27FC236}">
                  <a16:creationId xmlns:a16="http://schemas.microsoft.com/office/drawing/2014/main" id="{D61AFB98-00A8-79CC-6681-2DD142AAB49D}"/>
                </a:ext>
              </a:extLst>
            </p:cNvPr>
            <p:cNvSpPr/>
            <p:nvPr/>
          </p:nvSpPr>
          <p:spPr>
            <a:xfrm>
              <a:off x="3400707" y="2359766"/>
              <a:ext cx="1412240" cy="1412240"/>
            </a:xfrm>
            <a:prstGeom prst="ellipse">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4" name="Google Shape;316;p4">
              <a:extLst>
                <a:ext uri="{FF2B5EF4-FFF2-40B4-BE49-F238E27FC236}">
                  <a16:creationId xmlns:a16="http://schemas.microsoft.com/office/drawing/2014/main" id="{86E7DC15-6A8E-8C62-6B6E-C3D9FCBE250B}"/>
                </a:ext>
              </a:extLst>
            </p:cNvPr>
            <p:cNvSpPr/>
            <p:nvPr/>
          </p:nvSpPr>
          <p:spPr>
            <a:xfrm>
              <a:off x="7746572" y="2359766"/>
              <a:ext cx="1412240" cy="1412240"/>
            </a:xfrm>
            <a:prstGeom prst="ellipse">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5" name="Google Shape;317;p4">
              <a:extLst>
                <a:ext uri="{FF2B5EF4-FFF2-40B4-BE49-F238E27FC236}">
                  <a16:creationId xmlns:a16="http://schemas.microsoft.com/office/drawing/2014/main" id="{42C8A092-2BD2-332D-41EE-A4365C872A5F}"/>
                </a:ext>
              </a:extLst>
            </p:cNvPr>
            <p:cNvSpPr/>
            <p:nvPr/>
          </p:nvSpPr>
          <p:spPr>
            <a:xfrm>
              <a:off x="3400707" y="4048152"/>
              <a:ext cx="1335891" cy="1461214"/>
            </a:xfrm>
            <a:prstGeom prst="round2SameRect">
              <a:avLst>
                <a:gd name="adj1" fmla="val 50000"/>
                <a:gd name="adj2" fmla="val 0"/>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6" name="Google Shape;318;p4">
              <a:extLst>
                <a:ext uri="{FF2B5EF4-FFF2-40B4-BE49-F238E27FC236}">
                  <a16:creationId xmlns:a16="http://schemas.microsoft.com/office/drawing/2014/main" id="{2B3F2A36-4910-9B51-0E88-BD475868B6BB}"/>
                </a:ext>
              </a:extLst>
            </p:cNvPr>
            <p:cNvSpPr/>
            <p:nvPr/>
          </p:nvSpPr>
          <p:spPr>
            <a:xfrm>
              <a:off x="7822921" y="4048152"/>
              <a:ext cx="1335891" cy="1461214"/>
            </a:xfrm>
            <a:prstGeom prst="round2SameRect">
              <a:avLst>
                <a:gd name="adj1" fmla="val 50000"/>
                <a:gd name="adj2" fmla="val 0"/>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7" name="Google Shape;319;p4">
              <a:extLst>
                <a:ext uri="{FF2B5EF4-FFF2-40B4-BE49-F238E27FC236}">
                  <a16:creationId xmlns:a16="http://schemas.microsoft.com/office/drawing/2014/main" id="{959F21D9-1231-9264-BACB-94B863658E06}"/>
                </a:ext>
              </a:extLst>
            </p:cNvPr>
            <p:cNvSpPr/>
            <p:nvPr/>
          </p:nvSpPr>
          <p:spPr>
            <a:xfrm>
              <a:off x="4351095" y="2702772"/>
              <a:ext cx="771005" cy="771005"/>
            </a:xfrm>
            <a:prstGeom prst="chord">
              <a:avLst>
                <a:gd name="adj1" fmla="val 2700000"/>
                <a:gd name="adj2" fmla="val 9734345"/>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8" name="Google Shape;320;p4">
              <a:extLst>
                <a:ext uri="{FF2B5EF4-FFF2-40B4-BE49-F238E27FC236}">
                  <a16:creationId xmlns:a16="http://schemas.microsoft.com/office/drawing/2014/main" id="{BC0D9445-38B0-5FE4-5E52-22883BDBABDD}"/>
                </a:ext>
              </a:extLst>
            </p:cNvPr>
            <p:cNvSpPr/>
            <p:nvPr/>
          </p:nvSpPr>
          <p:spPr>
            <a:xfrm flipH="1">
              <a:off x="7347577" y="2785543"/>
              <a:ext cx="950687" cy="771005"/>
            </a:xfrm>
            <a:prstGeom prst="chord">
              <a:avLst>
                <a:gd name="adj1" fmla="val 2700000"/>
                <a:gd name="adj2" fmla="val 9734345"/>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9" name="Google Shape;321;p4">
              <a:extLst>
                <a:ext uri="{FF2B5EF4-FFF2-40B4-BE49-F238E27FC236}">
                  <a16:creationId xmlns:a16="http://schemas.microsoft.com/office/drawing/2014/main" id="{0C3FAF09-C49A-45A0-1561-DDCEEA3AA3EA}"/>
                </a:ext>
              </a:extLst>
            </p:cNvPr>
            <p:cNvSpPr/>
            <p:nvPr/>
          </p:nvSpPr>
          <p:spPr>
            <a:xfrm>
              <a:off x="5001335" y="1772174"/>
              <a:ext cx="1524000" cy="1175183"/>
            </a:xfrm>
            <a:prstGeom prst="wedgeRoundRectCallout">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sp>
          <p:nvSpPr>
            <p:cNvPr id="10" name="Google Shape;322;p4">
              <a:extLst>
                <a:ext uri="{FF2B5EF4-FFF2-40B4-BE49-F238E27FC236}">
                  <a16:creationId xmlns:a16="http://schemas.microsoft.com/office/drawing/2014/main" id="{3FEC10E1-F4E7-4B41-6AED-4BFA2050838E}"/>
                </a:ext>
              </a:extLst>
            </p:cNvPr>
            <p:cNvSpPr/>
            <p:nvPr/>
          </p:nvSpPr>
          <p:spPr>
            <a:xfrm>
              <a:off x="6034184" y="2500682"/>
              <a:ext cx="1524000" cy="1175183"/>
            </a:xfrm>
            <a:prstGeom prst="wedgeRoundRectCallout">
              <a:avLst>
                <a:gd name="adj1" fmla="val 59833"/>
                <a:gd name="adj2" fmla="val 21866"/>
                <a:gd name="adj3" fmla="val 16667"/>
              </a:avLst>
            </a:prstGeom>
            <a:solidFill>
              <a:schemeClr val="accent2">
                <a:lumMod val="75000"/>
              </a:schemeClr>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solidFill>
                  <a:schemeClr val="lt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4"/>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dirty="0">
                <a:latin typeface="Arial"/>
                <a:cs typeface="Arial"/>
              </a:rPr>
              <a:t>Acuerdos de aprendizaje grupales</a:t>
            </a:r>
            <a:endParaRPr dirty="0"/>
          </a:p>
        </p:txBody>
      </p:sp>
      <p:sp>
        <p:nvSpPr>
          <p:cNvPr id="60" name="Google Shape;60;p4"/>
          <p:cNvSpPr/>
          <p:nvPr/>
        </p:nvSpPr>
        <p:spPr>
          <a:xfrm>
            <a:off x="4752535" y="2450632"/>
            <a:ext cx="2686929" cy="166864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 name="Flowchart: Card 1">
            <a:extLst>
              <a:ext uri="{FF2B5EF4-FFF2-40B4-BE49-F238E27FC236}">
                <a16:creationId xmlns:a16="http://schemas.microsoft.com/office/drawing/2014/main" id="{3DCED1BB-B6FB-0A5C-BBDB-9A1777B6EEEA}"/>
              </a:ext>
            </a:extLst>
          </p:cNvPr>
          <p:cNvSpPr/>
          <p:nvPr/>
        </p:nvSpPr>
        <p:spPr>
          <a:xfrm flipH="1">
            <a:off x="5430177" y="2555382"/>
            <a:ext cx="2146300" cy="2501900"/>
          </a:xfrm>
          <a:prstGeom prst="flowChartPunchedCar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 name="Group 2">
            <a:extLst>
              <a:ext uri="{FF2B5EF4-FFF2-40B4-BE49-F238E27FC236}">
                <a16:creationId xmlns:a16="http://schemas.microsoft.com/office/drawing/2014/main" id="{A3E2FF25-0F84-04E1-5DAB-61D36676CDAF}"/>
              </a:ext>
            </a:extLst>
          </p:cNvPr>
          <p:cNvGrpSpPr/>
          <p:nvPr/>
        </p:nvGrpSpPr>
        <p:grpSpPr>
          <a:xfrm rot="3724370">
            <a:off x="8492234" y="2677176"/>
            <a:ext cx="262462" cy="1611331"/>
            <a:chOff x="1282700" y="1709132"/>
            <a:chExt cx="165100" cy="1013598"/>
          </a:xfrm>
          <a:solidFill>
            <a:schemeClr val="accent2">
              <a:lumMod val="75000"/>
            </a:schemeClr>
          </a:solidFill>
        </p:grpSpPr>
        <p:sp>
          <p:nvSpPr>
            <p:cNvPr id="4" name="Rectangle 3">
              <a:extLst>
                <a:ext uri="{FF2B5EF4-FFF2-40B4-BE49-F238E27FC236}">
                  <a16:creationId xmlns:a16="http://schemas.microsoft.com/office/drawing/2014/main" id="{46AB11A8-8630-722B-2981-FC61C42E2B42}"/>
                </a:ext>
              </a:extLst>
            </p:cNvPr>
            <p:cNvSpPr/>
            <p:nvPr/>
          </p:nvSpPr>
          <p:spPr>
            <a:xfrm>
              <a:off x="1282700" y="1709132"/>
              <a:ext cx="16510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Isosceles Triangle 4">
              <a:extLst>
                <a:ext uri="{FF2B5EF4-FFF2-40B4-BE49-F238E27FC236}">
                  <a16:creationId xmlns:a16="http://schemas.microsoft.com/office/drawing/2014/main" id="{C2964206-AEDE-A1AE-D761-765A787A60E8}"/>
                </a:ext>
              </a:extLst>
            </p:cNvPr>
            <p:cNvSpPr/>
            <p:nvPr/>
          </p:nvSpPr>
          <p:spPr>
            <a:xfrm rot="10800000">
              <a:off x="1282700" y="2578100"/>
              <a:ext cx="165100" cy="1446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6" name="Oval 5">
            <a:extLst>
              <a:ext uri="{FF2B5EF4-FFF2-40B4-BE49-F238E27FC236}">
                <a16:creationId xmlns:a16="http://schemas.microsoft.com/office/drawing/2014/main" id="{BCDFDD46-D82A-025B-05E0-B0FE17EB5410}"/>
              </a:ext>
            </a:extLst>
          </p:cNvPr>
          <p:cNvSpPr/>
          <p:nvPr/>
        </p:nvSpPr>
        <p:spPr>
          <a:xfrm rot="1924370">
            <a:off x="8278112" y="3072130"/>
            <a:ext cx="919914" cy="91991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7" name="Group 6">
            <a:extLst>
              <a:ext uri="{FF2B5EF4-FFF2-40B4-BE49-F238E27FC236}">
                <a16:creationId xmlns:a16="http://schemas.microsoft.com/office/drawing/2014/main" id="{54EECC2B-90C7-D271-A991-D6541797981D}"/>
              </a:ext>
            </a:extLst>
          </p:cNvPr>
          <p:cNvGrpSpPr/>
          <p:nvPr/>
        </p:nvGrpSpPr>
        <p:grpSpPr>
          <a:xfrm rot="19133848">
            <a:off x="3467093" y="1894104"/>
            <a:ext cx="262462" cy="1611331"/>
            <a:chOff x="1282700" y="1709132"/>
            <a:chExt cx="165100" cy="1013598"/>
          </a:xfrm>
          <a:solidFill>
            <a:schemeClr val="accent2">
              <a:lumMod val="75000"/>
            </a:schemeClr>
          </a:solidFill>
        </p:grpSpPr>
        <p:sp>
          <p:nvSpPr>
            <p:cNvPr id="8" name="Rectangle 7">
              <a:extLst>
                <a:ext uri="{FF2B5EF4-FFF2-40B4-BE49-F238E27FC236}">
                  <a16:creationId xmlns:a16="http://schemas.microsoft.com/office/drawing/2014/main" id="{A1EF89BF-C72C-EE66-AD61-CB2D32F152CE}"/>
                </a:ext>
              </a:extLst>
            </p:cNvPr>
            <p:cNvSpPr/>
            <p:nvPr/>
          </p:nvSpPr>
          <p:spPr>
            <a:xfrm>
              <a:off x="1282700" y="1709132"/>
              <a:ext cx="16510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Isosceles Triangle 8">
              <a:extLst>
                <a:ext uri="{FF2B5EF4-FFF2-40B4-BE49-F238E27FC236}">
                  <a16:creationId xmlns:a16="http://schemas.microsoft.com/office/drawing/2014/main" id="{D7BE72DE-6A0E-3317-164F-A9B5FF7610B9}"/>
                </a:ext>
              </a:extLst>
            </p:cNvPr>
            <p:cNvSpPr/>
            <p:nvPr/>
          </p:nvSpPr>
          <p:spPr>
            <a:xfrm rot="10800000">
              <a:off x="1282700" y="2578100"/>
              <a:ext cx="165100" cy="1446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0" name="Oval 9">
            <a:extLst>
              <a:ext uri="{FF2B5EF4-FFF2-40B4-BE49-F238E27FC236}">
                <a16:creationId xmlns:a16="http://schemas.microsoft.com/office/drawing/2014/main" id="{C6EE1283-6DC1-349E-B946-0AC7DAD2BAC7}"/>
              </a:ext>
            </a:extLst>
          </p:cNvPr>
          <p:cNvSpPr/>
          <p:nvPr/>
        </p:nvSpPr>
        <p:spPr>
          <a:xfrm>
            <a:off x="2973359" y="2271417"/>
            <a:ext cx="919914" cy="91991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Rounded Corners 10">
            <a:extLst>
              <a:ext uri="{FF2B5EF4-FFF2-40B4-BE49-F238E27FC236}">
                <a16:creationId xmlns:a16="http://schemas.microsoft.com/office/drawing/2014/main" id="{62CDF606-4C0E-7D42-6841-3D4A22EEA4BB}"/>
              </a:ext>
            </a:extLst>
          </p:cNvPr>
          <p:cNvSpPr/>
          <p:nvPr/>
        </p:nvSpPr>
        <p:spPr>
          <a:xfrm rot="1207745">
            <a:off x="1519193" y="1989114"/>
            <a:ext cx="1354741" cy="660970"/>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Rounded Corners 11">
            <a:extLst>
              <a:ext uri="{FF2B5EF4-FFF2-40B4-BE49-F238E27FC236}">
                <a16:creationId xmlns:a16="http://schemas.microsoft.com/office/drawing/2014/main" id="{FE2ABBCF-EA58-4E4D-FF9A-01BEDCF69E34}"/>
              </a:ext>
            </a:extLst>
          </p:cNvPr>
          <p:cNvSpPr/>
          <p:nvPr/>
        </p:nvSpPr>
        <p:spPr>
          <a:xfrm rot="21015201">
            <a:off x="2234681" y="4567268"/>
            <a:ext cx="1354741" cy="660970"/>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Rounded Corners 12">
            <a:extLst>
              <a:ext uri="{FF2B5EF4-FFF2-40B4-BE49-F238E27FC236}">
                <a16:creationId xmlns:a16="http://schemas.microsoft.com/office/drawing/2014/main" id="{346EF7E4-9072-DC4C-9379-6C0CACA88572}"/>
              </a:ext>
            </a:extLst>
          </p:cNvPr>
          <p:cNvSpPr/>
          <p:nvPr/>
        </p:nvSpPr>
        <p:spPr>
          <a:xfrm rot="1853661">
            <a:off x="9171759" y="3836560"/>
            <a:ext cx="1354741" cy="660970"/>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4" name="Group 13">
            <a:extLst>
              <a:ext uri="{FF2B5EF4-FFF2-40B4-BE49-F238E27FC236}">
                <a16:creationId xmlns:a16="http://schemas.microsoft.com/office/drawing/2014/main" id="{2F1F63BF-E440-A67D-2082-628D515B2B20}"/>
              </a:ext>
            </a:extLst>
          </p:cNvPr>
          <p:cNvGrpSpPr/>
          <p:nvPr/>
        </p:nvGrpSpPr>
        <p:grpSpPr>
          <a:xfrm rot="16762852">
            <a:off x="4092884" y="3779875"/>
            <a:ext cx="262462" cy="1611331"/>
            <a:chOff x="1282700" y="1709132"/>
            <a:chExt cx="165100" cy="1013598"/>
          </a:xfrm>
          <a:solidFill>
            <a:schemeClr val="accent2">
              <a:lumMod val="75000"/>
            </a:schemeClr>
          </a:solidFill>
        </p:grpSpPr>
        <p:sp>
          <p:nvSpPr>
            <p:cNvPr id="15" name="Rectangle 14">
              <a:extLst>
                <a:ext uri="{FF2B5EF4-FFF2-40B4-BE49-F238E27FC236}">
                  <a16:creationId xmlns:a16="http://schemas.microsoft.com/office/drawing/2014/main" id="{5AA310BF-B8DE-3B6F-9708-C20131DDDF71}"/>
                </a:ext>
              </a:extLst>
            </p:cNvPr>
            <p:cNvSpPr/>
            <p:nvPr/>
          </p:nvSpPr>
          <p:spPr>
            <a:xfrm>
              <a:off x="1282700" y="1709132"/>
              <a:ext cx="165100" cy="8689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Isosceles Triangle 15">
              <a:extLst>
                <a:ext uri="{FF2B5EF4-FFF2-40B4-BE49-F238E27FC236}">
                  <a16:creationId xmlns:a16="http://schemas.microsoft.com/office/drawing/2014/main" id="{440918B8-F9EA-FDD9-1FE2-58582ED97A1B}"/>
                </a:ext>
              </a:extLst>
            </p:cNvPr>
            <p:cNvSpPr/>
            <p:nvPr/>
          </p:nvSpPr>
          <p:spPr>
            <a:xfrm rot="10800000">
              <a:off x="1282700" y="2578100"/>
              <a:ext cx="165100" cy="1446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7" name="Oval 16">
            <a:extLst>
              <a:ext uri="{FF2B5EF4-FFF2-40B4-BE49-F238E27FC236}">
                <a16:creationId xmlns:a16="http://schemas.microsoft.com/office/drawing/2014/main" id="{7DD20313-0431-C0CA-B1D4-37E13C201C84}"/>
              </a:ext>
            </a:extLst>
          </p:cNvPr>
          <p:cNvSpPr/>
          <p:nvPr/>
        </p:nvSpPr>
        <p:spPr>
          <a:xfrm>
            <a:off x="3704514" y="4235850"/>
            <a:ext cx="919914" cy="91991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DA8CBA31-915A-70DE-FA1D-C4E808A93168}"/>
              </a:ext>
            </a:extLst>
          </p:cNvPr>
          <p:cNvSpPr/>
          <p:nvPr/>
        </p:nvSpPr>
        <p:spPr>
          <a:xfrm>
            <a:off x="5880694" y="3328096"/>
            <a:ext cx="1260767" cy="20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a:extLst>
              <a:ext uri="{FF2B5EF4-FFF2-40B4-BE49-F238E27FC236}">
                <a16:creationId xmlns:a16="http://schemas.microsoft.com/office/drawing/2014/main" id="{2E9BC418-9E74-C58F-3ED6-B56DF06AF866}"/>
              </a:ext>
            </a:extLst>
          </p:cNvPr>
          <p:cNvSpPr/>
          <p:nvPr/>
        </p:nvSpPr>
        <p:spPr>
          <a:xfrm>
            <a:off x="5880694" y="3803397"/>
            <a:ext cx="1260767" cy="20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A0154D60-5202-8B5C-9DBB-3D232492A891}"/>
              </a:ext>
            </a:extLst>
          </p:cNvPr>
          <p:cNvSpPr/>
          <p:nvPr/>
        </p:nvSpPr>
        <p:spPr>
          <a:xfrm>
            <a:off x="5880694" y="4302844"/>
            <a:ext cx="1260767" cy="201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5"/>
          <p:cNvSpPr txBox="1">
            <a:spLocks noGrp="1"/>
          </p:cNvSpPr>
          <p:nvPr>
            <p:ph type="title"/>
          </p:nvPr>
        </p:nvSpPr>
        <p:spPr>
          <a:xfrm>
            <a:off x="838200" y="120516"/>
            <a:ext cx="10515600" cy="868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200"/>
              <a:buFont typeface="Arial"/>
              <a:buNone/>
            </a:pPr>
            <a:r>
              <a:rPr lang="es-ES_tradnl"/>
              <a:t>Cuaderno del participante </a:t>
            </a:r>
          </a:p>
        </p:txBody>
      </p:sp>
      <p:sp>
        <p:nvSpPr>
          <p:cNvPr id="76" name="Google Shape;76;p5"/>
          <p:cNvSpPr txBox="1"/>
          <p:nvPr/>
        </p:nvSpPr>
        <p:spPr>
          <a:xfrm>
            <a:off x="6600304" y="3882763"/>
            <a:ext cx="3818416"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_tradnl" sz="2400" b="0" i="0" u="none" strike="noStrike" cap="none" dirty="0">
                <a:solidFill>
                  <a:schemeClr val="dk1"/>
                </a:solidFill>
                <a:latin typeface="Arial"/>
                <a:ea typeface="Arial"/>
                <a:cs typeface="Arial"/>
                <a:sym typeface="Arial"/>
              </a:rPr>
              <a:t>Este símbolo indica el número de página correspondiente en </a:t>
            </a:r>
            <a:r>
              <a:rPr lang="es-ES_tradnl" sz="2400" dirty="0">
                <a:solidFill>
                  <a:schemeClr val="dk1"/>
                </a:solidFill>
              </a:rPr>
              <a:t>el </a:t>
            </a:r>
            <a:r>
              <a:rPr lang="es-ES_tradnl" sz="2400" b="0" i="0" u="none" strike="noStrike" cap="none" dirty="0">
                <a:solidFill>
                  <a:schemeClr val="dk1"/>
                </a:solidFill>
                <a:latin typeface="Arial"/>
                <a:ea typeface="Arial"/>
                <a:cs typeface="Arial"/>
                <a:sym typeface="Arial"/>
              </a:rPr>
              <a:t>cuaderno</a:t>
            </a:r>
            <a:endParaRPr lang="es-ES_tradnl" dirty="0"/>
          </a:p>
        </p:txBody>
      </p:sp>
      <p:pic>
        <p:nvPicPr>
          <p:cNvPr id="3" name="Graphic 2" descr="Closed book with solid fill">
            <a:extLst>
              <a:ext uri="{FF2B5EF4-FFF2-40B4-BE49-F238E27FC236}">
                <a16:creationId xmlns:a16="http://schemas.microsoft.com/office/drawing/2014/main" id="{8D3694EF-2E8D-16E0-FCD8-E048E3C574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1887" y="1709292"/>
            <a:ext cx="4134321" cy="4134321"/>
          </a:xfrm>
          <a:prstGeom prst="rect">
            <a:avLst/>
          </a:prstGeom>
        </p:spPr>
      </p:pic>
      <p:grpSp>
        <p:nvGrpSpPr>
          <p:cNvPr id="2" name="Group 1">
            <a:extLst>
              <a:ext uri="{FF2B5EF4-FFF2-40B4-BE49-F238E27FC236}">
                <a16:creationId xmlns:a16="http://schemas.microsoft.com/office/drawing/2014/main" id="{9020B9B2-B940-3663-2B1C-A28CB6705B2F}"/>
              </a:ext>
            </a:extLst>
          </p:cNvPr>
          <p:cNvGrpSpPr/>
          <p:nvPr/>
        </p:nvGrpSpPr>
        <p:grpSpPr>
          <a:xfrm>
            <a:off x="7715576" y="1899568"/>
            <a:ext cx="1587872" cy="1368854"/>
            <a:chOff x="10228983" y="337468"/>
            <a:chExt cx="1587872" cy="1368854"/>
          </a:xfrm>
        </p:grpSpPr>
        <p:sp>
          <p:nvSpPr>
            <p:cNvPr id="4" name="Hexagon 3">
              <a:extLst>
                <a:ext uri="{FF2B5EF4-FFF2-40B4-BE49-F238E27FC236}">
                  <a16:creationId xmlns:a16="http://schemas.microsoft.com/office/drawing/2014/main" id="{5F315FAB-0353-0371-4B0C-4D5AF9637461}"/>
                </a:ext>
              </a:extLst>
            </p:cNvPr>
            <p:cNvSpPr/>
            <p:nvPr/>
          </p:nvSpPr>
          <p:spPr>
            <a:xfrm rot="1782986">
              <a:off x="10228983" y="337468"/>
              <a:ext cx="1587872" cy="1368854"/>
            </a:xfrm>
            <a:prstGeom prst="hexagon">
              <a:avLst>
                <a:gd name="adj" fmla="val 28965"/>
                <a:gd name="vf" fmla="val 11547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13" name="Group 12">
              <a:extLst>
                <a:ext uri="{FF2B5EF4-FFF2-40B4-BE49-F238E27FC236}">
                  <a16:creationId xmlns:a16="http://schemas.microsoft.com/office/drawing/2014/main" id="{6F01FA2A-F0DB-357D-E4AE-832F2877BD3C}"/>
                </a:ext>
              </a:extLst>
            </p:cNvPr>
            <p:cNvGrpSpPr/>
            <p:nvPr/>
          </p:nvGrpSpPr>
          <p:grpSpPr>
            <a:xfrm>
              <a:off x="10621771" y="762700"/>
              <a:ext cx="562136" cy="634675"/>
              <a:chOff x="760175" y="830142"/>
              <a:chExt cx="867619" cy="979579"/>
            </a:xfrm>
          </p:grpSpPr>
          <p:sp>
            <p:nvSpPr>
              <p:cNvPr id="17" name="Rectangle 16">
                <a:extLst>
                  <a:ext uri="{FF2B5EF4-FFF2-40B4-BE49-F238E27FC236}">
                    <a16:creationId xmlns:a16="http://schemas.microsoft.com/office/drawing/2014/main" id="{B82E2548-4415-E354-EEA6-B55865FC0CA7}"/>
                  </a:ext>
                </a:extLst>
              </p:cNvPr>
              <p:cNvSpPr/>
              <p:nvPr/>
            </p:nvSpPr>
            <p:spPr>
              <a:xfrm>
                <a:off x="864636" y="830142"/>
                <a:ext cx="763158" cy="9795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1">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87C4EF1-BDD7-F45D-3C15-3BD72F846D08}"/>
                  </a:ext>
                </a:extLst>
              </p:cNvPr>
              <p:cNvSpPr/>
              <p:nvPr/>
            </p:nvSpPr>
            <p:spPr>
              <a:xfrm>
                <a:off x="760175" y="830144"/>
                <a:ext cx="149292" cy="9795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14" name="Group 13">
              <a:extLst>
                <a:ext uri="{FF2B5EF4-FFF2-40B4-BE49-F238E27FC236}">
                  <a16:creationId xmlns:a16="http://schemas.microsoft.com/office/drawing/2014/main" id="{EBC1B5B1-85E3-0D4A-7DC9-57FBEC0C3EB0}"/>
                </a:ext>
              </a:extLst>
            </p:cNvPr>
            <p:cNvGrpSpPr/>
            <p:nvPr/>
          </p:nvGrpSpPr>
          <p:grpSpPr>
            <a:xfrm>
              <a:off x="11325415" y="762701"/>
              <a:ext cx="182192" cy="634674"/>
              <a:chOff x="2121762" y="2323619"/>
              <a:chExt cx="200378" cy="825210"/>
            </a:xfrm>
          </p:grpSpPr>
          <p:sp>
            <p:nvSpPr>
              <p:cNvPr id="15" name="Isosceles Triangle 14">
                <a:extLst>
                  <a:ext uri="{FF2B5EF4-FFF2-40B4-BE49-F238E27FC236}">
                    <a16:creationId xmlns:a16="http://schemas.microsoft.com/office/drawing/2014/main" id="{9F98D393-E2FD-B907-8D44-77F1D78D5043}"/>
                  </a:ext>
                </a:extLst>
              </p:cNvPr>
              <p:cNvSpPr/>
              <p:nvPr/>
            </p:nvSpPr>
            <p:spPr>
              <a:xfrm>
                <a:off x="2121763" y="2323619"/>
                <a:ext cx="200377" cy="172739"/>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ectangle 15">
                <a:extLst>
                  <a:ext uri="{FF2B5EF4-FFF2-40B4-BE49-F238E27FC236}">
                    <a16:creationId xmlns:a16="http://schemas.microsoft.com/office/drawing/2014/main" id="{DC88808F-98EB-C557-4356-5A40B579BA86}"/>
                  </a:ext>
                </a:extLst>
              </p:cNvPr>
              <p:cNvSpPr/>
              <p:nvPr/>
            </p:nvSpPr>
            <p:spPr>
              <a:xfrm>
                <a:off x="2121762" y="2496169"/>
                <a:ext cx="200377" cy="6526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Tree>
  </p:cSld>
  <p:clrMapOvr>
    <a:masterClrMapping/>
  </p:clrMapOvr>
</p:sld>
</file>

<file path=ppt/theme/theme1.xml><?xml version="1.0" encoding="utf-8"?>
<a:theme xmlns:a="http://schemas.openxmlformats.org/drawingml/2006/main" name="1_Office Theme">
  <a:themeElements>
    <a:clrScheme name="CPCM">
      <a:dk1>
        <a:srgbClr val="000000"/>
      </a:dk1>
      <a:lt1>
        <a:srgbClr val="FFFFFF"/>
      </a:lt1>
      <a:dk2>
        <a:srgbClr val="406078"/>
      </a:dk2>
      <a:lt2>
        <a:srgbClr val="E7E6E6"/>
      </a:lt2>
      <a:accent1>
        <a:srgbClr val="954D84"/>
      </a:accent1>
      <a:accent2>
        <a:srgbClr val="B08BA1"/>
      </a:accent2>
      <a:accent3>
        <a:srgbClr val="8ACA84"/>
      </a:accent3>
      <a:accent4>
        <a:srgbClr val="1D8CC8"/>
      </a:accent4>
      <a:accent5>
        <a:srgbClr val="5FC6C5"/>
      </a:accent5>
      <a:accent6>
        <a:srgbClr val="8D9EAE"/>
      </a:accent6>
      <a:hlink>
        <a:srgbClr val="C190B1"/>
      </a:hlink>
      <a:folHlink>
        <a:srgbClr val="BFE0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2939</TotalTime>
  <Words>12413</Words>
  <Application>Microsoft Office PowerPoint</Application>
  <PresentationFormat>Widescreen</PresentationFormat>
  <Paragraphs>1069</Paragraphs>
  <Slides>61</Slides>
  <Notes>61</Notes>
  <HiddenSlides>11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Britannic Bold</vt:lpstr>
      <vt:lpstr>Garamond</vt:lpstr>
      <vt:lpstr>Helvetica Neue</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Ronda de presentaciones</vt:lpstr>
      <vt:lpstr>Acuerdos de aprendizaje grupales</vt:lpstr>
      <vt:lpstr>Cuaderno del participante </vt:lpstr>
      <vt:lpstr>Objetivo de la formación</vt:lpstr>
      <vt:lpstr>Sesiones del módulo 1</vt:lpstr>
      <vt:lpstr>Sesiones del módulo 2</vt:lpstr>
      <vt:lpstr>Normas mínimas para la protección de la infancia</vt:lpstr>
      <vt:lpstr>Cuestionario pre-</vt:lpstr>
      <vt:lpstr>PowerPoint Presentation</vt:lpstr>
      <vt:lpstr>Objetivo del módulo</vt:lpstr>
      <vt:lpstr>Objetivos de aprendizaje</vt:lpstr>
      <vt:lpstr>Agenda</vt:lpstr>
      <vt:lpstr>Sesión 1 Introducción y definiciones</vt:lpstr>
      <vt:lpstr>Norma 13: Menores no acompañados y separados (UASC)</vt:lpstr>
      <vt:lpstr>Definiciones</vt:lpstr>
      <vt:lpstr>Definiciones</vt:lpstr>
      <vt:lpstr>PowerPoint Presentation</vt:lpstr>
      <vt:lpstr>¿No acompañados o separados?</vt:lpstr>
      <vt:lpstr>Cierre de la sesión</vt:lpstr>
      <vt:lpstr>Sesión 2 Causas e impacto de la separación familiar</vt:lpstr>
      <vt:lpstr>Causas de la separación</vt:lpstr>
      <vt:lpstr>Causas de la separación</vt:lpstr>
      <vt:lpstr>PowerPoint Presentation</vt:lpstr>
      <vt:lpstr>  Posibles repercusiones y riesgos de la separación </vt:lpstr>
      <vt:lpstr>Separación secundaria</vt:lpstr>
      <vt:lpstr>Causas de la separación</vt:lpstr>
      <vt:lpstr>PowerPoint Presentation</vt:lpstr>
      <vt:lpstr>PowerPoint Presentation</vt:lpstr>
      <vt:lpstr>PowerPoint Presentation</vt:lpstr>
      <vt:lpstr>Marco/sistema nacional y rol de los/as asistentes sociales </vt:lpstr>
      <vt:lpstr>PowerPoint Presentation</vt:lpstr>
      <vt:lpstr>Puntos clave de aprendizaje</vt:lpstr>
      <vt:lpstr>Sesión 3 Normas y prácticas relativas a los UASC</vt:lpstr>
      <vt:lpstr>Percepción de la infancia</vt:lpstr>
      <vt:lpstr>No hacer daño e interés superior del menor</vt:lpstr>
      <vt:lpstr>Influencias sociales y culturales en el cuidado de  los niños y las niñas</vt:lpstr>
      <vt:lpstr>Enfoque socioecológico</vt:lpstr>
      <vt:lpstr>Puntos clave de aprendizaje</vt:lpstr>
      <vt:lpstr>Sesión 4 Legislación, políticas y prácticas relativas a los UASC y rol de las autoridades y otras partes interesadas clave</vt:lpstr>
      <vt:lpstr>Legislación internacional </vt:lpstr>
      <vt:lpstr>Convención sobre los Derechos del Niño (CDN), 1989</vt:lpstr>
      <vt:lpstr>Legislación, políticas y prácticas nacionales relativas UASC</vt:lpstr>
      <vt:lpstr>PowerPoint Presentation</vt:lpstr>
      <vt:lpstr>Pasos en la toma de decisiones para UASC </vt:lpstr>
      <vt:lpstr>PowerPoint Presentation</vt:lpstr>
      <vt:lpstr>Puntos clave de aprendizaje</vt:lpstr>
      <vt:lpstr>Sesión 5 Panorama general de los programas y coordinación para UASC</vt:lpstr>
      <vt:lpstr>Componentes básicos de un programa para UASC</vt:lpstr>
      <vt:lpstr>Panorama de la ayuda disponible para UASC</vt:lpstr>
      <vt:lpstr>El rol del asistente social</vt:lpstr>
      <vt:lpstr>PowerPoint Presentation</vt:lpstr>
      <vt:lpstr>Puntos clave de aprendizaje</vt:lpstr>
      <vt:lpstr>Sesión de clausura</vt:lpstr>
      <vt:lpstr>Recapitulemos</vt:lpstr>
      <vt:lpstr>Fin del módulo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keywords>, docId:A7B1A101E100E5266DF1C3F1782EFC3C</cp:keywords>
  <cp:lastModifiedBy>Ilse Van der Straeten</cp:lastModifiedBy>
  <cp:revision>44</cp:revision>
  <cp:lastPrinted>2023-02-16T02:18:31Z</cp:lastPrinted>
  <dcterms:created xsi:type="dcterms:W3CDTF">2017-12-20T18:51:03Z</dcterms:created>
  <dcterms:modified xsi:type="dcterms:W3CDTF">2023-05-05T11:10:38Z</dcterms:modified>
</cp:coreProperties>
</file>