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0"/>
  </p:notesMasterIdLst>
  <p:sldIdLst>
    <p:sldId id="256" r:id="rId2"/>
    <p:sldId id="289" r:id="rId3"/>
    <p:sldId id="290" r:id="rId4"/>
    <p:sldId id="295" r:id="rId5"/>
    <p:sldId id="293" r:id="rId6"/>
    <p:sldId id="292" r:id="rId7"/>
    <p:sldId id="296" r:id="rId8"/>
    <p:sldId id="294" r:id="rId9"/>
    <p:sldId id="297" r:id="rId10"/>
    <p:sldId id="313" r:id="rId11"/>
    <p:sldId id="300" r:id="rId12"/>
    <p:sldId id="299" r:id="rId13"/>
    <p:sldId id="314" r:id="rId14"/>
    <p:sldId id="302" r:id="rId15"/>
    <p:sldId id="275" r:id="rId16"/>
    <p:sldId id="303" r:id="rId17"/>
    <p:sldId id="304" r:id="rId18"/>
    <p:sldId id="311" r:id="rId19"/>
    <p:sldId id="312" r:id="rId20"/>
    <p:sldId id="305" r:id="rId21"/>
    <p:sldId id="306" r:id="rId22"/>
    <p:sldId id="307" r:id="rId23"/>
    <p:sldId id="308" r:id="rId24"/>
    <p:sldId id="309" r:id="rId25"/>
    <p:sldId id="310" r:id="rId26"/>
    <p:sldId id="286" r:id="rId27"/>
    <p:sldId id="291" r:id="rId28"/>
    <p:sldId id="288" r:id="rId29"/>
  </p:sldIdLst>
  <p:sldSz cx="6858000" cy="9906000" type="A4"/>
  <p:notesSz cx="6858000" cy="9525000"/>
  <p:embeddedFontLst>
    <p:embeddedFont>
      <p:font typeface="Calibri" panose="020F0502020204030204" pitchFamily="34" charset="0"/>
      <p:regular r:id="rId31"/>
      <p:bold r:id="rId32"/>
      <p:italic r:id="rId33"/>
      <p:boldItalic r:id="rId34"/>
    </p:embeddedFont>
    <p:embeddedFont>
      <p:font typeface="Garamond" panose="02020404030301010803" pitchFamily="18" charset="0"/>
      <p:regular r:id="rId35"/>
      <p:bold r:id="rId36"/>
      <p:italic r:id="rId37"/>
      <p:boldItalic r:id="rId38"/>
    </p:embeddedFont>
    <p:embeddedFont>
      <p:font typeface="Helvetica Neue" panose="020B0604020202020204" charset="0"/>
      <p:regular r:id="rId39"/>
      <p:bold r:id="rId40"/>
      <p:italic r:id="rId41"/>
      <p:boldItalic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1" roundtripDataSignature="AMtx7mh3sVjWvCT+KLO7/4v3OEPTENYN0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D60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314E755-B2AA-4937-9A26-76DDAAFDEC49}">
  <a:tblStyle styleId="{A314E755-B2AA-4937-9A26-76DDAAFDEC49}" styleName="Table_0">
    <a:wholeTbl>
      <a:tcTxStyle b="off" i="off">
        <a:font>
          <a:latin typeface="Calibri"/>
          <a:ea typeface="Calibri"/>
          <a:cs typeface="Calibri"/>
        </a:font>
        <a:schemeClr val="dk1"/>
      </a:tcTxStyle>
      <a:tcStyle>
        <a:tcBdr>
          <a:left>
            <a:ln w="12700" cap="flat" cmpd="sng">
              <a:solidFill>
                <a:schemeClr val="dk1"/>
              </a:solidFill>
              <a:prstDash val="solid"/>
              <a:round/>
              <a:headEnd type="none" w="sm" len="sm"/>
              <a:tailEnd type="none" w="sm" len="sm"/>
            </a:ln>
          </a:left>
          <a:right>
            <a:ln w="12700" cap="flat" cmpd="sng">
              <a:solidFill>
                <a:schemeClr val="dk1"/>
              </a:solidFill>
              <a:prstDash val="solid"/>
              <a:round/>
              <a:headEnd type="none" w="sm" len="sm"/>
              <a:tailEnd type="none" w="sm" len="sm"/>
            </a:ln>
          </a:right>
          <a:top>
            <a:ln w="12700" cap="flat" cmpd="sng">
              <a:solidFill>
                <a:schemeClr val="dk1"/>
              </a:solidFill>
              <a:prstDash val="solid"/>
              <a:round/>
              <a:headEnd type="none" w="sm" len="sm"/>
              <a:tailEnd type="none" w="sm" len="sm"/>
            </a:ln>
          </a:top>
          <a:bottom>
            <a:ln w="12700" cap="flat" cmpd="sng">
              <a:solidFill>
                <a:schemeClr val="dk1"/>
              </a:solidFill>
              <a:prstDash val="solid"/>
              <a:round/>
              <a:headEnd type="none" w="sm" len="sm"/>
              <a:tailEnd type="none" w="sm" len="sm"/>
            </a:ln>
          </a:bottom>
          <a:insideH>
            <a:ln w="12700" cap="flat" cmpd="sng">
              <a:solidFill>
                <a:schemeClr val="dk1"/>
              </a:solidFill>
              <a:prstDash val="solid"/>
              <a:round/>
              <a:headEnd type="none" w="sm" len="sm"/>
              <a:tailEnd type="none" w="sm" len="sm"/>
            </a:ln>
          </a:insideH>
          <a:insideV>
            <a:ln w="12700" cap="flat" cmpd="sng">
              <a:solidFill>
                <a:schemeClr val="dk1"/>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798"/>
    <p:restoredTop sz="91429"/>
  </p:normalViewPr>
  <p:slideViewPr>
    <p:cSldViewPr snapToGrid="0">
      <p:cViewPr varScale="1">
        <p:scale>
          <a:sx n="48" d="100"/>
          <a:sy n="48" d="100"/>
        </p:scale>
        <p:origin x="2064" y="48"/>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78" d="100"/>
          <a:sy n="78" d="100"/>
        </p:scale>
        <p:origin x="3966"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9.fntdata"/><Relationship Id="rId21" Type="http://schemas.openxmlformats.org/officeDocument/2006/relationships/slide" Target="slides/slide20.xml"/><Relationship Id="rId34" Type="http://schemas.openxmlformats.org/officeDocument/2006/relationships/font" Target="fonts/font4.fntdata"/><Relationship Id="rId42" Type="http://schemas.openxmlformats.org/officeDocument/2006/relationships/font" Target="fonts/font12.fntdata"/><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5.fntdata"/><Relationship Id="rId8" Type="http://schemas.openxmlformats.org/officeDocument/2006/relationships/slide" Target="slides/slide7.xml"/><Relationship Id="rId51" Type="http://customschemas.google.com/relationships/presentationmetadata" Target="meta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font" Target="fonts/font8.fntdata"/><Relationship Id="rId20" Type="http://schemas.openxmlformats.org/officeDocument/2006/relationships/slide" Target="slides/slide19.xml"/><Relationship Id="rId41" Type="http://schemas.openxmlformats.org/officeDocument/2006/relationships/font" Target="fonts/font11.fntdata"/><Relationship Id="rId5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77904"/>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4" name="Google Shape;4;n"/>
          <p:cNvSpPr txBox="1">
            <a:spLocks noGrp="1"/>
          </p:cNvSpPr>
          <p:nvPr>
            <p:ph type="dt" idx="10"/>
          </p:nvPr>
        </p:nvSpPr>
        <p:spPr>
          <a:xfrm>
            <a:off x="3884613" y="0"/>
            <a:ext cx="2971800" cy="477904"/>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5" name="Google Shape;5;n"/>
          <p:cNvSpPr>
            <a:spLocks noGrp="1" noRot="1" noChangeAspect="1"/>
          </p:cNvSpPr>
          <p:nvPr>
            <p:ph type="sldImg" idx="3"/>
          </p:nvPr>
        </p:nvSpPr>
        <p:spPr>
          <a:xfrm>
            <a:off x="2317750" y="1190625"/>
            <a:ext cx="2222500" cy="32146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583906"/>
            <a:ext cx="5486400" cy="3750469"/>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047097"/>
            <a:ext cx="2971800" cy="477903"/>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8" name="Google Shape;8;n"/>
          <p:cNvSpPr txBox="1">
            <a:spLocks noGrp="1"/>
          </p:cNvSpPr>
          <p:nvPr>
            <p:ph type="sldNum" idx="12"/>
          </p:nvPr>
        </p:nvSpPr>
        <p:spPr>
          <a:xfrm>
            <a:off x="3884613" y="9047097"/>
            <a:ext cx="2971800" cy="477903"/>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dirty="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583906"/>
            <a:ext cx="5486400" cy="3750469"/>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6" name="Google Shape;86;p1:notes"/>
          <p:cNvSpPr>
            <a:spLocks noGrp="1" noRot="1" noChangeAspect="1"/>
          </p:cNvSpPr>
          <p:nvPr>
            <p:ph type="sldImg" idx="2"/>
          </p:nvPr>
        </p:nvSpPr>
        <p:spPr>
          <a:xfrm>
            <a:off x="2317750" y="1190625"/>
            <a:ext cx="2222500" cy="32146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p20:notes"/>
          <p:cNvSpPr txBox="1">
            <a:spLocks noGrp="1"/>
          </p:cNvSpPr>
          <p:nvPr>
            <p:ph type="body" idx="1"/>
          </p:nvPr>
        </p:nvSpPr>
        <p:spPr>
          <a:xfrm>
            <a:off x="685800" y="4583906"/>
            <a:ext cx="5486400" cy="3750469"/>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29" name="Google Shape;429;p20:notes"/>
          <p:cNvSpPr>
            <a:spLocks noGrp="1" noRot="1" noChangeAspect="1"/>
          </p:cNvSpPr>
          <p:nvPr>
            <p:ph type="sldImg" idx="2"/>
          </p:nvPr>
        </p:nvSpPr>
        <p:spPr>
          <a:xfrm>
            <a:off x="2317750" y="1190625"/>
            <a:ext cx="2222500" cy="32146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6"/>
        <p:cNvGrpSpPr/>
        <p:nvPr/>
      </p:nvGrpSpPr>
      <p:grpSpPr>
        <a:xfrm>
          <a:off x="0" y="0"/>
          <a:ext cx="0" cy="0"/>
          <a:chOff x="0" y="0"/>
          <a:chExt cx="0" cy="0"/>
        </a:xfrm>
      </p:grpSpPr>
      <p:sp>
        <p:nvSpPr>
          <p:cNvPr id="627" name="Google Shape;627;p31:notes"/>
          <p:cNvSpPr txBox="1">
            <a:spLocks noGrp="1"/>
          </p:cNvSpPr>
          <p:nvPr>
            <p:ph type="body" idx="1"/>
          </p:nvPr>
        </p:nvSpPr>
        <p:spPr>
          <a:xfrm>
            <a:off x="685800" y="4583906"/>
            <a:ext cx="5486400" cy="3750469"/>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628" name="Google Shape;628;p31:notes"/>
          <p:cNvSpPr>
            <a:spLocks noGrp="1" noRot="1" noChangeAspect="1"/>
          </p:cNvSpPr>
          <p:nvPr>
            <p:ph type="sldImg" idx="2"/>
          </p:nvPr>
        </p:nvSpPr>
        <p:spPr>
          <a:xfrm>
            <a:off x="2317750" y="1190625"/>
            <a:ext cx="2222500" cy="32146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1"/>
        <p:cNvGrpSpPr/>
        <p:nvPr/>
      </p:nvGrpSpPr>
      <p:grpSpPr>
        <a:xfrm>
          <a:off x="0" y="0"/>
          <a:ext cx="0" cy="0"/>
          <a:chOff x="0" y="0"/>
          <a:chExt cx="0" cy="0"/>
        </a:xfrm>
      </p:grpSpPr>
      <p:sp>
        <p:nvSpPr>
          <p:cNvPr id="662" name="Google Shape;662;p33:notes"/>
          <p:cNvSpPr txBox="1">
            <a:spLocks noGrp="1"/>
          </p:cNvSpPr>
          <p:nvPr>
            <p:ph type="body" idx="1"/>
          </p:nvPr>
        </p:nvSpPr>
        <p:spPr>
          <a:xfrm>
            <a:off x="685800" y="4583906"/>
            <a:ext cx="5486400" cy="3750469"/>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663" name="Google Shape;663;p33:notes"/>
          <p:cNvSpPr>
            <a:spLocks noGrp="1" noRot="1" noChangeAspect="1"/>
          </p:cNvSpPr>
          <p:nvPr>
            <p:ph type="sldImg" idx="2"/>
          </p:nvPr>
        </p:nvSpPr>
        <p:spPr>
          <a:xfrm>
            <a:off x="2317750" y="1190625"/>
            <a:ext cx="2222500" cy="32146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Blank" type="blank">
  <p:cSld name="BLANK">
    <p:spTree>
      <p:nvGrpSpPr>
        <p:cNvPr id="1" name="Shape 15"/>
        <p:cNvGrpSpPr/>
        <p:nvPr/>
      </p:nvGrpSpPr>
      <p:grpSpPr>
        <a:xfrm>
          <a:off x="0" y="0"/>
          <a:ext cx="0" cy="0"/>
          <a:chOff x="0" y="0"/>
          <a:chExt cx="0" cy="0"/>
        </a:xfrm>
      </p:grpSpPr>
      <p:sp>
        <p:nvSpPr>
          <p:cNvPr id="2" name="Rectangle 1">
            <a:extLst>
              <a:ext uri="{FF2B5EF4-FFF2-40B4-BE49-F238E27FC236}">
                <a16:creationId xmlns:a16="http://schemas.microsoft.com/office/drawing/2014/main" id="{38FB1749-37EA-2FD9-8E5F-3F513770EDA9}"/>
              </a:ext>
            </a:extLst>
          </p:cNvPr>
          <p:cNvSpPr/>
          <p:nvPr userDrawn="1"/>
        </p:nvSpPr>
        <p:spPr>
          <a:xfrm>
            <a:off x="5694749" y="9381000"/>
            <a:ext cx="896112" cy="230832"/>
          </a:xfrm>
          <a:prstGeom prst="rect">
            <a:avLst/>
          </a:prstGeom>
        </p:spPr>
        <p:txBody>
          <a:bodyPr wrap="square">
            <a:spAutoFit/>
          </a:bodyPr>
          <a:lstStyle/>
          <a:p>
            <a:pPr algn="r"/>
            <a:fld id="{F40E2D1A-FC8F-4142-8C94-11D42F0C1FBE}" type="slidenum">
              <a:rPr lang="en-CA" sz="900" b="1" smtClean="0">
                <a:solidFill>
                  <a:schemeClr val="tx1">
                    <a:lumMod val="50000"/>
                    <a:lumOff val="50000"/>
                  </a:schemeClr>
                </a:solidFill>
                <a:latin typeface="+mn-lt"/>
              </a:rPr>
              <a:t>‹#›</a:t>
            </a:fld>
            <a:endParaRPr lang="en-CA" sz="900" b="1" dirty="0">
              <a:solidFill>
                <a:schemeClr val="tx1">
                  <a:lumMod val="50000"/>
                  <a:lumOff val="50000"/>
                </a:schemeClr>
              </a:solidFill>
              <a:latin typeface="+mn-lt"/>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44"/>
          <p:cNvSpPr txBox="1">
            <a:spLocks noGrp="1"/>
          </p:cNvSpPr>
          <p:nvPr>
            <p:ph type="title"/>
          </p:nvPr>
        </p:nvSpPr>
        <p:spPr>
          <a:xfrm>
            <a:off x="472381" y="660400"/>
            <a:ext cx="2211884" cy="23114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44"/>
          <p:cNvSpPr>
            <a:spLocks noGrp="1"/>
          </p:cNvSpPr>
          <p:nvPr>
            <p:ph type="pic" idx="2"/>
          </p:nvPr>
        </p:nvSpPr>
        <p:spPr>
          <a:xfrm>
            <a:off x="2915543" y="1426283"/>
            <a:ext cx="3471863" cy="7039681"/>
          </a:xfrm>
          <a:prstGeom prst="rect">
            <a:avLst/>
          </a:prstGeom>
          <a:noFill/>
          <a:ln>
            <a:noFill/>
          </a:ln>
        </p:spPr>
      </p:sp>
      <p:sp>
        <p:nvSpPr>
          <p:cNvPr id="68" name="Google Shape;68;p44"/>
          <p:cNvSpPr txBox="1">
            <a:spLocks noGrp="1"/>
          </p:cNvSpPr>
          <p:nvPr>
            <p:ph type="body" idx="1"/>
          </p:nvPr>
        </p:nvSpPr>
        <p:spPr>
          <a:xfrm>
            <a:off x="472381" y="2971800"/>
            <a:ext cx="2211884" cy="550562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69" name="Google Shape;69;p44"/>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0" name="Google Shape;70;p44"/>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1" name="Google Shape;71;p44"/>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45"/>
          <p:cNvSpPr txBox="1">
            <a:spLocks noGrp="1"/>
          </p:cNvSpPr>
          <p:nvPr>
            <p:ph type="title"/>
          </p:nvPr>
        </p:nvSpPr>
        <p:spPr>
          <a:xfrm>
            <a:off x="471488" y="527405"/>
            <a:ext cx="5915025" cy="19147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45"/>
          <p:cNvSpPr txBox="1">
            <a:spLocks noGrp="1"/>
          </p:cNvSpPr>
          <p:nvPr>
            <p:ph type="body" idx="1"/>
          </p:nvPr>
        </p:nvSpPr>
        <p:spPr>
          <a:xfrm rot="5400000">
            <a:off x="286367" y="2822135"/>
            <a:ext cx="6285266" cy="59150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5" name="Google Shape;75;p45"/>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6" name="Google Shape;76;p45"/>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7" name="Google Shape;77;p45"/>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46"/>
          <p:cNvSpPr txBox="1">
            <a:spLocks noGrp="1"/>
          </p:cNvSpPr>
          <p:nvPr>
            <p:ph type="title"/>
          </p:nvPr>
        </p:nvSpPr>
        <p:spPr>
          <a:xfrm rot="5400000">
            <a:off x="1449696" y="3985464"/>
            <a:ext cx="8394877" cy="147875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46"/>
          <p:cNvSpPr txBox="1">
            <a:spLocks noGrp="1"/>
          </p:cNvSpPr>
          <p:nvPr>
            <p:ph type="body" idx="1"/>
          </p:nvPr>
        </p:nvSpPr>
        <p:spPr>
          <a:xfrm rot="5400000">
            <a:off x="-1550679" y="2549570"/>
            <a:ext cx="8394877" cy="435054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81" name="Google Shape;81;p46"/>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82" name="Google Shape;82;p46"/>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83" name="Google Shape;83;p46"/>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7"/>
        <p:cNvGrpSpPr/>
        <p:nvPr/>
      </p:nvGrpSpPr>
      <p:grpSpPr>
        <a:xfrm>
          <a:off x="0" y="0"/>
          <a:ext cx="0" cy="0"/>
          <a:chOff x="0" y="0"/>
          <a:chExt cx="0" cy="0"/>
        </a:xfrm>
      </p:grpSpPr>
      <p:sp>
        <p:nvSpPr>
          <p:cNvPr id="18" name="Google Shape;18;p36"/>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9" name="Google Shape;19;p36"/>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0" name="Google Shape;20;p36"/>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7"/>
          <p:cNvSpPr txBox="1">
            <a:spLocks noGrp="1"/>
          </p:cNvSpPr>
          <p:nvPr>
            <p:ph type="title"/>
          </p:nvPr>
        </p:nvSpPr>
        <p:spPr>
          <a:xfrm>
            <a:off x="471488" y="527405"/>
            <a:ext cx="5915025" cy="19147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7"/>
          <p:cNvSpPr txBox="1">
            <a:spLocks noGrp="1"/>
          </p:cNvSpPr>
          <p:nvPr>
            <p:ph type="body" idx="1"/>
          </p:nvPr>
        </p:nvSpPr>
        <p:spPr>
          <a:xfrm>
            <a:off x="471488" y="2637014"/>
            <a:ext cx="5915025" cy="628526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4" name="Google Shape;24;p37"/>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5" name="Google Shape;25;p37"/>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6" name="Google Shape;26;p37"/>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38"/>
          <p:cNvSpPr txBox="1">
            <a:spLocks noGrp="1"/>
          </p:cNvSpPr>
          <p:nvPr>
            <p:ph type="title"/>
          </p:nvPr>
        </p:nvSpPr>
        <p:spPr>
          <a:xfrm>
            <a:off x="467916" y="2469624"/>
            <a:ext cx="5915025" cy="412062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38"/>
          <p:cNvSpPr txBox="1">
            <a:spLocks noGrp="1"/>
          </p:cNvSpPr>
          <p:nvPr>
            <p:ph type="body" idx="1"/>
          </p:nvPr>
        </p:nvSpPr>
        <p:spPr>
          <a:xfrm>
            <a:off x="467916" y="6629226"/>
            <a:ext cx="5915025" cy="216693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800"/>
              <a:buNone/>
              <a:defRPr sz="1800">
                <a:solidFill>
                  <a:schemeClr val="dk1"/>
                </a:solidFill>
              </a:defRPr>
            </a:lvl1pPr>
            <a:lvl2pPr marL="914400" lvl="1" indent="-228600" algn="l">
              <a:lnSpc>
                <a:spcPct val="90000"/>
              </a:lnSpc>
              <a:spcBef>
                <a:spcPts val="375"/>
              </a:spcBef>
              <a:spcAft>
                <a:spcPts val="0"/>
              </a:spcAft>
              <a:buClr>
                <a:srgbClr val="888888"/>
              </a:buClr>
              <a:buSzPts val="1500"/>
              <a:buNone/>
              <a:defRPr sz="1500">
                <a:solidFill>
                  <a:srgbClr val="888888"/>
                </a:solidFill>
              </a:defRPr>
            </a:lvl2pPr>
            <a:lvl3pPr marL="1371600" lvl="2" indent="-228600" algn="l">
              <a:lnSpc>
                <a:spcPct val="90000"/>
              </a:lnSpc>
              <a:spcBef>
                <a:spcPts val="375"/>
              </a:spcBef>
              <a:spcAft>
                <a:spcPts val="0"/>
              </a:spcAft>
              <a:buClr>
                <a:srgbClr val="888888"/>
              </a:buClr>
              <a:buSzPts val="1350"/>
              <a:buNone/>
              <a:defRPr sz="1350">
                <a:solidFill>
                  <a:srgbClr val="888888"/>
                </a:solidFill>
              </a:defRPr>
            </a:lvl3pPr>
            <a:lvl4pPr marL="1828800" lvl="3" indent="-228600" algn="l">
              <a:lnSpc>
                <a:spcPct val="90000"/>
              </a:lnSpc>
              <a:spcBef>
                <a:spcPts val="375"/>
              </a:spcBef>
              <a:spcAft>
                <a:spcPts val="0"/>
              </a:spcAft>
              <a:buClr>
                <a:srgbClr val="888888"/>
              </a:buClr>
              <a:buSzPts val="1200"/>
              <a:buNone/>
              <a:defRPr sz="1200">
                <a:solidFill>
                  <a:srgbClr val="888888"/>
                </a:solidFill>
              </a:defRPr>
            </a:lvl4pPr>
            <a:lvl5pPr marL="2286000" lvl="4" indent="-228600" algn="l">
              <a:lnSpc>
                <a:spcPct val="90000"/>
              </a:lnSpc>
              <a:spcBef>
                <a:spcPts val="375"/>
              </a:spcBef>
              <a:spcAft>
                <a:spcPts val="0"/>
              </a:spcAft>
              <a:buClr>
                <a:srgbClr val="888888"/>
              </a:buClr>
              <a:buSzPts val="1200"/>
              <a:buNone/>
              <a:defRPr sz="1200">
                <a:solidFill>
                  <a:srgbClr val="888888"/>
                </a:solidFill>
              </a:defRPr>
            </a:lvl5pPr>
            <a:lvl6pPr marL="2743200" lvl="5" indent="-228600" algn="l">
              <a:lnSpc>
                <a:spcPct val="90000"/>
              </a:lnSpc>
              <a:spcBef>
                <a:spcPts val="375"/>
              </a:spcBef>
              <a:spcAft>
                <a:spcPts val="0"/>
              </a:spcAft>
              <a:buClr>
                <a:srgbClr val="888888"/>
              </a:buClr>
              <a:buSzPts val="1200"/>
              <a:buNone/>
              <a:defRPr sz="1200">
                <a:solidFill>
                  <a:srgbClr val="888888"/>
                </a:solidFill>
              </a:defRPr>
            </a:lvl6pPr>
            <a:lvl7pPr marL="3200400" lvl="6" indent="-228600" algn="l">
              <a:lnSpc>
                <a:spcPct val="90000"/>
              </a:lnSpc>
              <a:spcBef>
                <a:spcPts val="375"/>
              </a:spcBef>
              <a:spcAft>
                <a:spcPts val="0"/>
              </a:spcAft>
              <a:buClr>
                <a:srgbClr val="888888"/>
              </a:buClr>
              <a:buSzPts val="1200"/>
              <a:buNone/>
              <a:defRPr sz="1200">
                <a:solidFill>
                  <a:srgbClr val="888888"/>
                </a:solidFill>
              </a:defRPr>
            </a:lvl7pPr>
            <a:lvl8pPr marL="3657600" lvl="7" indent="-228600" algn="l">
              <a:lnSpc>
                <a:spcPct val="90000"/>
              </a:lnSpc>
              <a:spcBef>
                <a:spcPts val="375"/>
              </a:spcBef>
              <a:spcAft>
                <a:spcPts val="0"/>
              </a:spcAft>
              <a:buClr>
                <a:srgbClr val="888888"/>
              </a:buClr>
              <a:buSzPts val="1200"/>
              <a:buNone/>
              <a:defRPr sz="1200">
                <a:solidFill>
                  <a:srgbClr val="888888"/>
                </a:solidFill>
              </a:defRPr>
            </a:lvl8pPr>
            <a:lvl9pPr marL="4114800" lvl="8" indent="-228600" algn="l">
              <a:lnSpc>
                <a:spcPct val="90000"/>
              </a:lnSpc>
              <a:spcBef>
                <a:spcPts val="375"/>
              </a:spcBef>
              <a:spcAft>
                <a:spcPts val="0"/>
              </a:spcAft>
              <a:buClr>
                <a:srgbClr val="888888"/>
              </a:buClr>
              <a:buSzPts val="1200"/>
              <a:buNone/>
              <a:defRPr sz="1200">
                <a:solidFill>
                  <a:srgbClr val="888888"/>
                </a:solidFill>
              </a:defRPr>
            </a:lvl9pPr>
          </a:lstStyle>
          <a:p>
            <a:endParaRPr/>
          </a:p>
        </p:txBody>
      </p:sp>
      <p:sp>
        <p:nvSpPr>
          <p:cNvPr id="30" name="Google Shape;30;p38"/>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1" name="Google Shape;31;p38"/>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2" name="Google Shape;32;p38"/>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39"/>
          <p:cNvSpPr txBox="1">
            <a:spLocks noGrp="1"/>
          </p:cNvSpPr>
          <p:nvPr>
            <p:ph type="title"/>
          </p:nvPr>
        </p:nvSpPr>
        <p:spPr>
          <a:xfrm>
            <a:off x="471488" y="527405"/>
            <a:ext cx="5915025" cy="19147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39"/>
          <p:cNvSpPr txBox="1">
            <a:spLocks noGrp="1"/>
          </p:cNvSpPr>
          <p:nvPr>
            <p:ph type="body" idx="1"/>
          </p:nvPr>
        </p:nvSpPr>
        <p:spPr>
          <a:xfrm>
            <a:off x="471488" y="2637014"/>
            <a:ext cx="2914650" cy="628526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6" name="Google Shape;36;p39"/>
          <p:cNvSpPr txBox="1">
            <a:spLocks noGrp="1"/>
          </p:cNvSpPr>
          <p:nvPr>
            <p:ph type="body" idx="2"/>
          </p:nvPr>
        </p:nvSpPr>
        <p:spPr>
          <a:xfrm>
            <a:off x="3471863" y="2637014"/>
            <a:ext cx="2914650" cy="628526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7" name="Google Shape;37;p39"/>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8" name="Google Shape;38;p39"/>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9" name="Google Shape;39;p39"/>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40"/>
          <p:cNvSpPr txBox="1">
            <a:spLocks noGrp="1"/>
          </p:cNvSpPr>
          <p:nvPr>
            <p:ph type="title"/>
          </p:nvPr>
        </p:nvSpPr>
        <p:spPr>
          <a:xfrm>
            <a:off x="472381" y="527405"/>
            <a:ext cx="5915025" cy="19147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40"/>
          <p:cNvSpPr txBox="1">
            <a:spLocks noGrp="1"/>
          </p:cNvSpPr>
          <p:nvPr>
            <p:ph type="body" idx="1"/>
          </p:nvPr>
        </p:nvSpPr>
        <p:spPr>
          <a:xfrm>
            <a:off x="472381" y="2428347"/>
            <a:ext cx="2901255" cy="1190095"/>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43" name="Google Shape;43;p40"/>
          <p:cNvSpPr txBox="1">
            <a:spLocks noGrp="1"/>
          </p:cNvSpPr>
          <p:nvPr>
            <p:ph type="body" idx="2"/>
          </p:nvPr>
        </p:nvSpPr>
        <p:spPr>
          <a:xfrm>
            <a:off x="472381" y="3618442"/>
            <a:ext cx="2901255" cy="532218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4" name="Google Shape;44;p40"/>
          <p:cNvSpPr txBox="1">
            <a:spLocks noGrp="1"/>
          </p:cNvSpPr>
          <p:nvPr>
            <p:ph type="body" idx="3"/>
          </p:nvPr>
        </p:nvSpPr>
        <p:spPr>
          <a:xfrm>
            <a:off x="3471863" y="2428347"/>
            <a:ext cx="2915543" cy="1190095"/>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45" name="Google Shape;45;p40"/>
          <p:cNvSpPr txBox="1">
            <a:spLocks noGrp="1"/>
          </p:cNvSpPr>
          <p:nvPr>
            <p:ph type="body" idx="4"/>
          </p:nvPr>
        </p:nvSpPr>
        <p:spPr>
          <a:xfrm>
            <a:off x="3471863" y="3618442"/>
            <a:ext cx="2915543" cy="532218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6" name="Google Shape;46;p40"/>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7" name="Google Shape;47;p40"/>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8" name="Google Shape;48;p40"/>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41"/>
          <p:cNvSpPr txBox="1">
            <a:spLocks noGrp="1"/>
          </p:cNvSpPr>
          <p:nvPr>
            <p:ph type="title"/>
          </p:nvPr>
        </p:nvSpPr>
        <p:spPr>
          <a:xfrm>
            <a:off x="471488" y="527405"/>
            <a:ext cx="5915025" cy="19147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41"/>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2" name="Google Shape;52;p41"/>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3" name="Google Shape;53;p41"/>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54"/>
        <p:cNvGrpSpPr/>
        <p:nvPr/>
      </p:nvGrpSpPr>
      <p:grpSpPr>
        <a:xfrm>
          <a:off x="0" y="0"/>
          <a:ext cx="0" cy="0"/>
          <a:chOff x="0" y="0"/>
          <a:chExt cx="0" cy="0"/>
        </a:xfrm>
      </p:grpSpPr>
      <p:sp>
        <p:nvSpPr>
          <p:cNvPr id="55" name="Google Shape;55;p42"/>
          <p:cNvSpPr/>
          <p:nvPr/>
        </p:nvSpPr>
        <p:spPr>
          <a:xfrm>
            <a:off x="335817" y="9332516"/>
            <a:ext cx="284734" cy="327800"/>
          </a:xfrm>
          <a:prstGeom prst="rect">
            <a:avLst/>
          </a:prstGeom>
          <a:noFill/>
          <a:ln>
            <a:noFill/>
          </a:ln>
        </p:spPr>
      </p:sp>
      <p:pic>
        <p:nvPicPr>
          <p:cNvPr id="4" name="Picture 3">
            <a:extLst>
              <a:ext uri="{FF2B5EF4-FFF2-40B4-BE49-F238E27FC236}">
                <a16:creationId xmlns:a16="http://schemas.microsoft.com/office/drawing/2014/main" id="{9D58F8AA-AECC-5C52-6209-CFBE1E0AD12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5817" y="9332516"/>
            <a:ext cx="284734" cy="327800"/>
          </a:xfrm>
          <a:prstGeom prst="rect">
            <a:avLst/>
          </a:prstGeom>
        </p:spPr>
      </p:pic>
      <p:sp>
        <p:nvSpPr>
          <p:cNvPr id="5" name="Rectangle 4">
            <a:extLst>
              <a:ext uri="{FF2B5EF4-FFF2-40B4-BE49-F238E27FC236}">
                <a16:creationId xmlns:a16="http://schemas.microsoft.com/office/drawing/2014/main" id="{FC7A34FF-EABC-D31B-D3D0-8293F76739DB}"/>
              </a:ext>
            </a:extLst>
          </p:cNvPr>
          <p:cNvSpPr/>
          <p:nvPr userDrawn="1"/>
        </p:nvSpPr>
        <p:spPr>
          <a:xfrm>
            <a:off x="685530" y="9381474"/>
            <a:ext cx="4719847" cy="230832"/>
          </a:xfrm>
          <a:prstGeom prst="rect">
            <a:avLst/>
          </a:prstGeom>
        </p:spPr>
        <p:txBody>
          <a:bodyPr wrap="square">
            <a:spAutoFit/>
          </a:bodyPr>
          <a:lstStyle/>
          <a:p>
            <a:pPr marL="0" marR="0" lvl="0" indent="0" algn="l" rtl="0">
              <a:spcBef>
                <a:spcPts val="0"/>
              </a:spcBef>
              <a:spcAft>
                <a:spcPts val="0"/>
              </a:spcAft>
              <a:buNone/>
            </a:pPr>
            <a:r>
              <a:rPr lang="en-US" sz="900" b="0" dirty="0">
                <a:solidFill>
                  <a:schemeClr val="tx1">
                    <a:lumMod val="50000"/>
                    <a:lumOff val="50000"/>
                  </a:schemeClr>
                </a:solidFill>
                <a:latin typeface="Calibri"/>
                <a:ea typeface="Calibri"/>
                <a:cs typeface="Calibri"/>
                <a:sym typeface="Calibri"/>
              </a:rPr>
              <a:t>Level 3: </a:t>
            </a:r>
            <a:r>
              <a:rPr lang="en-US" sz="900" b="1" dirty="0">
                <a:solidFill>
                  <a:schemeClr val="tx1">
                    <a:lumMod val="50000"/>
                    <a:lumOff val="50000"/>
                  </a:schemeClr>
                </a:solidFill>
                <a:latin typeface="Calibri"/>
                <a:ea typeface="Calibri"/>
                <a:cs typeface="Calibri"/>
                <a:sym typeface="Calibri"/>
              </a:rPr>
              <a:t>UASC</a:t>
            </a:r>
            <a:r>
              <a:rPr lang="en-US" sz="900" b="0" dirty="0">
                <a:solidFill>
                  <a:schemeClr val="tx1">
                    <a:lumMod val="50000"/>
                    <a:lumOff val="50000"/>
                  </a:schemeClr>
                </a:solidFill>
                <a:latin typeface="Calibri"/>
                <a:ea typeface="Calibri"/>
                <a:cs typeface="Calibri"/>
                <a:sym typeface="Calibri"/>
              </a:rPr>
              <a:t> Module 1: </a:t>
            </a:r>
            <a:r>
              <a:rPr lang="en-US" sz="900" b="1" dirty="0">
                <a:solidFill>
                  <a:schemeClr val="tx1">
                    <a:lumMod val="50000"/>
                    <a:lumOff val="50000"/>
                  </a:schemeClr>
                </a:solidFill>
                <a:latin typeface="Calibri"/>
                <a:ea typeface="Calibri"/>
                <a:cs typeface="Calibri"/>
                <a:sym typeface="Calibri"/>
              </a:rPr>
              <a:t>Understanding the Causes, Impact and Risks of Family Separation</a:t>
            </a:r>
            <a:endParaRPr lang="en-US" sz="900" b="0" dirty="0">
              <a:solidFill>
                <a:schemeClr val="tx1">
                  <a:lumMod val="50000"/>
                  <a:lumOff val="50000"/>
                </a:schemeClr>
              </a:solidFill>
              <a:latin typeface="Calibri"/>
              <a:ea typeface="Calibri"/>
              <a:cs typeface="Calibri"/>
              <a:sym typeface="Calibri"/>
            </a:endParaRPr>
          </a:p>
        </p:txBody>
      </p:sp>
      <p:sp>
        <p:nvSpPr>
          <p:cNvPr id="6" name="Rectangle 5">
            <a:extLst>
              <a:ext uri="{FF2B5EF4-FFF2-40B4-BE49-F238E27FC236}">
                <a16:creationId xmlns:a16="http://schemas.microsoft.com/office/drawing/2014/main" id="{F960A88A-AD97-8E36-0C33-4B9FF43C189F}"/>
              </a:ext>
            </a:extLst>
          </p:cNvPr>
          <p:cNvSpPr/>
          <p:nvPr userDrawn="1"/>
        </p:nvSpPr>
        <p:spPr>
          <a:xfrm>
            <a:off x="5694749" y="9381000"/>
            <a:ext cx="896112" cy="230832"/>
          </a:xfrm>
          <a:prstGeom prst="rect">
            <a:avLst/>
          </a:prstGeom>
        </p:spPr>
        <p:txBody>
          <a:bodyPr wrap="square">
            <a:spAutoFit/>
          </a:bodyPr>
          <a:lstStyle/>
          <a:p>
            <a:pPr algn="r"/>
            <a:fld id="{F40E2D1A-FC8F-4142-8C94-11D42F0C1FBE}" type="slidenum">
              <a:rPr lang="en-CA" sz="900" b="1" smtClean="0">
                <a:solidFill>
                  <a:schemeClr val="tx1">
                    <a:lumMod val="50000"/>
                    <a:lumOff val="50000"/>
                  </a:schemeClr>
                </a:solidFill>
                <a:latin typeface="+mn-lt"/>
              </a:rPr>
              <a:t>‹#›</a:t>
            </a:fld>
            <a:endParaRPr lang="en-CA" sz="900" b="1" dirty="0">
              <a:solidFill>
                <a:schemeClr val="tx1">
                  <a:lumMod val="50000"/>
                  <a:lumOff val="50000"/>
                </a:schemeClr>
              </a:solidFill>
              <a:latin typeface="+mn-lt"/>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43"/>
          <p:cNvSpPr txBox="1">
            <a:spLocks noGrp="1"/>
          </p:cNvSpPr>
          <p:nvPr>
            <p:ph type="title"/>
          </p:nvPr>
        </p:nvSpPr>
        <p:spPr>
          <a:xfrm>
            <a:off x="472381" y="660400"/>
            <a:ext cx="2211884" cy="23114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43"/>
          <p:cNvSpPr txBox="1">
            <a:spLocks noGrp="1"/>
          </p:cNvSpPr>
          <p:nvPr>
            <p:ph type="body" idx="1"/>
          </p:nvPr>
        </p:nvSpPr>
        <p:spPr>
          <a:xfrm>
            <a:off x="2915543" y="1426283"/>
            <a:ext cx="3471863" cy="7039681"/>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750"/>
              </a:spcBef>
              <a:spcAft>
                <a:spcPts val="0"/>
              </a:spcAft>
              <a:buClr>
                <a:schemeClr val="dk1"/>
              </a:buClr>
              <a:buSzPts val="2400"/>
              <a:buChar char="•"/>
              <a:defRPr sz="2400"/>
            </a:lvl1pPr>
            <a:lvl2pPr marL="914400" lvl="1" indent="-361950" algn="l">
              <a:lnSpc>
                <a:spcPct val="90000"/>
              </a:lnSpc>
              <a:spcBef>
                <a:spcPts val="375"/>
              </a:spcBef>
              <a:spcAft>
                <a:spcPts val="0"/>
              </a:spcAft>
              <a:buClr>
                <a:schemeClr val="dk1"/>
              </a:buClr>
              <a:buSzPts val="2100"/>
              <a:buChar char="•"/>
              <a:defRPr sz="2100"/>
            </a:lvl2pPr>
            <a:lvl3pPr marL="1371600" lvl="2" indent="-342900" algn="l">
              <a:lnSpc>
                <a:spcPct val="90000"/>
              </a:lnSpc>
              <a:spcBef>
                <a:spcPts val="375"/>
              </a:spcBef>
              <a:spcAft>
                <a:spcPts val="0"/>
              </a:spcAft>
              <a:buClr>
                <a:schemeClr val="dk1"/>
              </a:buClr>
              <a:buSzPts val="1800"/>
              <a:buChar char="•"/>
              <a:defRPr sz="1800"/>
            </a:lvl3pPr>
            <a:lvl4pPr marL="1828800" lvl="3" indent="-323850" algn="l">
              <a:lnSpc>
                <a:spcPct val="90000"/>
              </a:lnSpc>
              <a:spcBef>
                <a:spcPts val="375"/>
              </a:spcBef>
              <a:spcAft>
                <a:spcPts val="0"/>
              </a:spcAft>
              <a:buClr>
                <a:schemeClr val="dk1"/>
              </a:buClr>
              <a:buSzPts val="1500"/>
              <a:buChar char="•"/>
              <a:defRPr sz="1500"/>
            </a:lvl4pPr>
            <a:lvl5pPr marL="2286000" lvl="4" indent="-323850" algn="l">
              <a:lnSpc>
                <a:spcPct val="90000"/>
              </a:lnSpc>
              <a:spcBef>
                <a:spcPts val="375"/>
              </a:spcBef>
              <a:spcAft>
                <a:spcPts val="0"/>
              </a:spcAft>
              <a:buClr>
                <a:schemeClr val="dk1"/>
              </a:buClr>
              <a:buSzPts val="1500"/>
              <a:buChar char="•"/>
              <a:defRPr sz="1500"/>
            </a:lvl5pPr>
            <a:lvl6pPr marL="2743200" lvl="5" indent="-323850" algn="l">
              <a:lnSpc>
                <a:spcPct val="90000"/>
              </a:lnSpc>
              <a:spcBef>
                <a:spcPts val="375"/>
              </a:spcBef>
              <a:spcAft>
                <a:spcPts val="0"/>
              </a:spcAft>
              <a:buClr>
                <a:schemeClr val="dk1"/>
              </a:buClr>
              <a:buSzPts val="1500"/>
              <a:buChar char="•"/>
              <a:defRPr sz="1500"/>
            </a:lvl6pPr>
            <a:lvl7pPr marL="3200400" lvl="6" indent="-323850" algn="l">
              <a:lnSpc>
                <a:spcPct val="90000"/>
              </a:lnSpc>
              <a:spcBef>
                <a:spcPts val="375"/>
              </a:spcBef>
              <a:spcAft>
                <a:spcPts val="0"/>
              </a:spcAft>
              <a:buClr>
                <a:schemeClr val="dk1"/>
              </a:buClr>
              <a:buSzPts val="1500"/>
              <a:buChar char="•"/>
              <a:defRPr sz="1500"/>
            </a:lvl7pPr>
            <a:lvl8pPr marL="3657600" lvl="7" indent="-323850" algn="l">
              <a:lnSpc>
                <a:spcPct val="90000"/>
              </a:lnSpc>
              <a:spcBef>
                <a:spcPts val="375"/>
              </a:spcBef>
              <a:spcAft>
                <a:spcPts val="0"/>
              </a:spcAft>
              <a:buClr>
                <a:schemeClr val="dk1"/>
              </a:buClr>
              <a:buSzPts val="1500"/>
              <a:buChar char="•"/>
              <a:defRPr sz="1500"/>
            </a:lvl8pPr>
            <a:lvl9pPr marL="4114800" lvl="8" indent="-323850" algn="l">
              <a:lnSpc>
                <a:spcPct val="90000"/>
              </a:lnSpc>
              <a:spcBef>
                <a:spcPts val="375"/>
              </a:spcBef>
              <a:spcAft>
                <a:spcPts val="0"/>
              </a:spcAft>
              <a:buClr>
                <a:schemeClr val="dk1"/>
              </a:buClr>
              <a:buSzPts val="1500"/>
              <a:buChar char="•"/>
              <a:defRPr sz="1500"/>
            </a:lvl9pPr>
          </a:lstStyle>
          <a:p>
            <a:endParaRPr/>
          </a:p>
        </p:txBody>
      </p:sp>
      <p:sp>
        <p:nvSpPr>
          <p:cNvPr id="61" name="Google Shape;61;p43"/>
          <p:cNvSpPr txBox="1">
            <a:spLocks noGrp="1"/>
          </p:cNvSpPr>
          <p:nvPr>
            <p:ph type="body" idx="2"/>
          </p:nvPr>
        </p:nvSpPr>
        <p:spPr>
          <a:xfrm>
            <a:off x="472381" y="2971800"/>
            <a:ext cx="2211884" cy="550562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62" name="Google Shape;62;p43"/>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3" name="Google Shape;63;p43"/>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4" name="Google Shape;64;p43"/>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4"/>
          <p:cNvSpPr txBox="1">
            <a:spLocks noGrp="1"/>
          </p:cNvSpPr>
          <p:nvPr>
            <p:ph type="title"/>
          </p:nvPr>
        </p:nvSpPr>
        <p:spPr>
          <a:xfrm>
            <a:off x="471488" y="527405"/>
            <a:ext cx="5915025" cy="1914702"/>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34"/>
          <p:cNvSpPr txBox="1">
            <a:spLocks noGrp="1"/>
          </p:cNvSpPr>
          <p:nvPr>
            <p:ph type="body" idx="1"/>
          </p:nvPr>
        </p:nvSpPr>
        <p:spPr>
          <a:xfrm>
            <a:off x="471488" y="2637014"/>
            <a:ext cx="5915025" cy="6285266"/>
          </a:xfrm>
          <a:prstGeom prst="rect">
            <a:avLst/>
          </a:prstGeom>
          <a:noFill/>
          <a:ln>
            <a:noFill/>
          </a:ln>
        </p:spPr>
        <p:txBody>
          <a:bodyPr spcFirstLastPara="1" wrap="square" lIns="91425" tIns="45700" rIns="91425" bIns="45700" anchor="t" anchorCtr="0">
            <a:norm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2" name="Google Shape;12;p34"/>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13" name="Google Shape;13;p34"/>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14" name="Google Shape;14;p34"/>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hyperlink" Target="https://www.alliancecpha.org/en/system/tdf/library/attachments/the_alliance_ld_toolkit.pdf?file=1&amp;type=node&amp;id=44420" TargetMode="External"/><Relationship Id="rId2" Type="http://schemas.openxmlformats.org/officeDocument/2006/relationships/hyperlink" Target="https://www.alliancecpha.org/en/system/tdf/library/attachments/cpha012_-_ftr_and_covid_19_v2.pdf?file=1&amp;type=node&amp;id=44698" TargetMode="External"/><Relationship Id="rId1" Type="http://schemas.openxmlformats.org/officeDocument/2006/relationships/slideLayout" Target="../slideLayouts/slideLayout8.xml"/><Relationship Id="rId6" Type="http://schemas.openxmlformats.org/officeDocument/2006/relationships/hyperlink" Target="https://www.unhcr.org/60d43f824" TargetMode="External"/><Relationship Id="rId5" Type="http://schemas.openxmlformats.org/officeDocument/2006/relationships/hyperlink" Target="https://resourcecentre.savethechildren.net/library/money-matters-toolkit-caseworkers-support-adult-and-adolescent-clients-basic-money" TargetMode="External"/><Relationship Id="rId4" Type="http://schemas.openxmlformats.org/officeDocument/2006/relationships/hyperlink" Target="https://resourcecentre.savethechildren.net/library/toolkit-monitoring-and-evaluating-child-protection-when-using-cash-and-voucher-assistance"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
          <p:cNvSpPr txBox="1"/>
          <p:nvPr/>
        </p:nvSpPr>
        <p:spPr>
          <a:xfrm>
            <a:off x="684708" y="5497370"/>
            <a:ext cx="5488582" cy="280072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_tradnl" sz="2400" b="1" i="0" u="none" strike="noStrike" cap="none" dirty="0">
                <a:solidFill>
                  <a:schemeClr val="bg2"/>
                </a:solidFill>
                <a:latin typeface="Garamond"/>
                <a:ea typeface="Garamond"/>
                <a:cs typeface="Garamond"/>
                <a:sym typeface="Garamond"/>
              </a:rPr>
              <a:t>NIVEL 3 </a:t>
            </a:r>
            <a:r>
              <a:rPr lang="es-ES_tradnl" sz="2400" b="1" dirty="0">
                <a:solidFill>
                  <a:schemeClr val="bg2"/>
                </a:solidFill>
                <a:latin typeface="Garamond" panose="02020404030301010803" pitchFamily="18" charset="0"/>
                <a:ea typeface="Garamond"/>
                <a:cs typeface="Garamond"/>
                <a:sym typeface="Garamond"/>
              </a:rPr>
              <a:t>MENORES </a:t>
            </a:r>
            <a:r>
              <a:rPr lang="es-ES_tradnl" sz="2400" b="1" dirty="0">
                <a:solidFill>
                  <a:schemeClr val="bg2"/>
                </a:solidFill>
                <a:latin typeface="Garamond" panose="02020404030301010803" pitchFamily="18" charset="0"/>
              </a:rPr>
              <a:t>NO ACOMPAÑADOS Y SEPARADOS </a:t>
            </a:r>
            <a:endParaRPr lang="es-ES_tradnl" sz="2400" i="0" u="none" strike="noStrike" cap="none" dirty="0">
              <a:solidFill>
                <a:schemeClr val="bg2"/>
              </a:solidFill>
              <a:latin typeface="Garamond"/>
              <a:ea typeface="Garamond"/>
              <a:cs typeface="Garamond"/>
              <a:sym typeface="Garamond"/>
            </a:endParaRPr>
          </a:p>
          <a:p>
            <a:pPr marL="0" marR="0" lvl="0" indent="0" algn="ctr" rtl="0">
              <a:spcBef>
                <a:spcPts val="0"/>
              </a:spcBef>
              <a:spcAft>
                <a:spcPts val="0"/>
              </a:spcAft>
              <a:buNone/>
            </a:pPr>
            <a:r>
              <a:rPr lang="es-ES_tradnl" sz="2400" b="1" dirty="0">
                <a:solidFill>
                  <a:schemeClr val="bg2"/>
                </a:solidFill>
                <a:latin typeface="Garamond"/>
                <a:ea typeface="Garamond"/>
                <a:cs typeface="Garamond"/>
                <a:sym typeface="Garamond"/>
              </a:rPr>
              <a:t>MÓDULO 1</a:t>
            </a:r>
            <a:endParaRPr lang="es-ES_tradnl" sz="2400" b="1" i="0" u="none" strike="noStrike" cap="none" dirty="0">
              <a:solidFill>
                <a:schemeClr val="bg2"/>
              </a:solidFill>
              <a:latin typeface="Garamond"/>
              <a:ea typeface="Garamond"/>
              <a:cs typeface="Garamond"/>
              <a:sym typeface="Garamond"/>
            </a:endParaRPr>
          </a:p>
          <a:p>
            <a:pPr marL="0" marR="0" lvl="0" indent="0" algn="ctr" rtl="0">
              <a:spcBef>
                <a:spcPts val="0"/>
              </a:spcBef>
              <a:spcAft>
                <a:spcPts val="0"/>
              </a:spcAft>
              <a:buNone/>
            </a:pPr>
            <a:endParaRPr lang="es-ES_tradnl" sz="3200" b="1" i="0" u="none" strike="noStrike" cap="none" dirty="0">
              <a:solidFill>
                <a:schemeClr val="dk2"/>
              </a:solidFill>
              <a:latin typeface="Garamond"/>
              <a:ea typeface="Garamond"/>
              <a:cs typeface="Garamond"/>
              <a:sym typeface="Garamond"/>
            </a:endParaRPr>
          </a:p>
          <a:p>
            <a:pPr marL="0" marR="0" lvl="0" indent="0" algn="ctr" rtl="0">
              <a:spcBef>
                <a:spcPts val="0"/>
              </a:spcBef>
              <a:spcAft>
                <a:spcPts val="0"/>
              </a:spcAft>
              <a:buNone/>
            </a:pPr>
            <a:r>
              <a:rPr lang="es-ES_tradnl" sz="3600" b="1" i="0" u="none" strike="noStrike" cap="none" dirty="0">
                <a:solidFill>
                  <a:schemeClr val="dk2"/>
                </a:solidFill>
                <a:latin typeface="Garamond"/>
                <a:ea typeface="Garamond"/>
                <a:cs typeface="Garamond"/>
                <a:sym typeface="Garamond"/>
              </a:rPr>
              <a:t>Causas, impacto y riesgos de la separación familiar</a:t>
            </a:r>
            <a:endParaRPr lang="es-ES_tradnl" sz="1200" dirty="0"/>
          </a:p>
        </p:txBody>
      </p:sp>
      <p:pic>
        <p:nvPicPr>
          <p:cNvPr id="90" name="Google Shape;90;p1"/>
          <p:cNvPicPr preferRelativeResize="0"/>
          <p:nvPr/>
        </p:nvPicPr>
        <p:blipFill rotWithShape="1">
          <a:blip r:embed="rId3">
            <a:alphaModFix/>
          </a:blip>
          <a:srcRect l="-2325" t="-858" b="-2501"/>
          <a:stretch/>
        </p:blipFill>
        <p:spPr>
          <a:xfrm>
            <a:off x="4498254" y="9018739"/>
            <a:ext cx="2114099" cy="626301"/>
          </a:xfrm>
          <a:prstGeom prst="rect">
            <a:avLst/>
          </a:prstGeom>
          <a:noFill/>
          <a:ln>
            <a:noFill/>
          </a:ln>
        </p:spPr>
      </p:pic>
      <p:pic>
        <p:nvPicPr>
          <p:cNvPr id="2" name="Picture 1" descr="Icon&#10;&#10;Description automatically generated">
            <a:extLst>
              <a:ext uri="{FF2B5EF4-FFF2-40B4-BE49-F238E27FC236}">
                <a16:creationId xmlns:a16="http://schemas.microsoft.com/office/drawing/2014/main" id="{EE66AC35-D29C-C24F-4BE1-39CC3750C0E6}"/>
              </a:ext>
            </a:extLst>
          </p:cNvPr>
          <p:cNvPicPr>
            <a:picLocks noChangeAspect="1"/>
          </p:cNvPicPr>
          <p:nvPr/>
        </p:nvPicPr>
        <p:blipFill>
          <a:blip r:embed="rId4"/>
          <a:stretch>
            <a:fillRect/>
          </a:stretch>
        </p:blipFill>
        <p:spPr>
          <a:xfrm>
            <a:off x="1594813" y="738765"/>
            <a:ext cx="3668373" cy="416107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B592193B-59FD-99DD-6B7C-4926672E43D5}"/>
              </a:ext>
            </a:extLst>
          </p:cNvPr>
          <p:cNvSpPr txBox="1"/>
          <p:nvPr/>
        </p:nvSpPr>
        <p:spPr>
          <a:xfrm>
            <a:off x="996287" y="713169"/>
            <a:ext cx="4913991" cy="523220"/>
          </a:xfrm>
          <a:prstGeom prst="rect">
            <a:avLst/>
          </a:prstGeom>
          <a:noFill/>
        </p:spPr>
        <p:txBody>
          <a:bodyPr wrap="square">
            <a:spAutoFit/>
          </a:bodyPr>
          <a:lstStyle/>
          <a:p>
            <a:pPr marL="0" marR="0" lvl="0" indent="0" algn="l" rtl="0">
              <a:spcBef>
                <a:spcPts val="0"/>
              </a:spcBef>
              <a:spcAft>
                <a:spcPts val="1800"/>
              </a:spcAft>
              <a:buNone/>
            </a:pPr>
            <a:r>
              <a:rPr lang="es-ES_tradnl" b="1" spc="300">
                <a:solidFill>
                  <a:schemeClr val="bg1"/>
                </a:solidFill>
                <a:highlight>
                  <a:srgbClr val="8D607A"/>
                </a:highlight>
                <a:latin typeface="Calibri"/>
                <a:ea typeface="Calibri"/>
                <a:cs typeface="Calibri"/>
                <a:sym typeface="Calibri"/>
              </a:rPr>
              <a:t>SESIÓN 2: CAUSAS E IMPACTO DE LA SEPARACIÓN FAMILIAR</a:t>
            </a:r>
          </a:p>
        </p:txBody>
      </p:sp>
      <p:sp>
        <p:nvSpPr>
          <p:cNvPr id="19" name="TextBox 18">
            <a:extLst>
              <a:ext uri="{FF2B5EF4-FFF2-40B4-BE49-F238E27FC236}">
                <a16:creationId xmlns:a16="http://schemas.microsoft.com/office/drawing/2014/main" id="{3803F443-FE0E-9E53-E320-1BB04742B19F}"/>
              </a:ext>
            </a:extLst>
          </p:cNvPr>
          <p:cNvSpPr txBox="1"/>
          <p:nvPr/>
        </p:nvSpPr>
        <p:spPr>
          <a:xfrm>
            <a:off x="996287" y="1625489"/>
            <a:ext cx="4913992" cy="276999"/>
          </a:xfrm>
          <a:prstGeom prst="rect">
            <a:avLst/>
          </a:prstGeom>
          <a:noFill/>
        </p:spPr>
        <p:txBody>
          <a:bodyPr wrap="square" rtlCol="0">
            <a:spAutoFit/>
          </a:bodyPr>
          <a:lstStyle/>
          <a:p>
            <a:r>
              <a:rPr lang="es-ES_tradnl" sz="1200" b="1" spc="300">
                <a:solidFill>
                  <a:schemeClr val="tx1"/>
                </a:solidFill>
              </a:rPr>
              <a:t>OBJETIVOS DE APRENDIZAJE </a:t>
            </a:r>
          </a:p>
        </p:txBody>
      </p:sp>
      <p:sp>
        <p:nvSpPr>
          <p:cNvPr id="2" name="TextBox 1">
            <a:extLst>
              <a:ext uri="{FF2B5EF4-FFF2-40B4-BE49-F238E27FC236}">
                <a16:creationId xmlns:a16="http://schemas.microsoft.com/office/drawing/2014/main" id="{9C123385-9A1D-F5A2-D61C-512B690D32B5}"/>
              </a:ext>
            </a:extLst>
          </p:cNvPr>
          <p:cNvSpPr txBox="1"/>
          <p:nvPr/>
        </p:nvSpPr>
        <p:spPr>
          <a:xfrm>
            <a:off x="1720761" y="2178391"/>
            <a:ext cx="4529568" cy="276999"/>
          </a:xfrm>
          <a:prstGeom prst="rect">
            <a:avLst/>
          </a:prstGeom>
          <a:noFill/>
        </p:spPr>
        <p:txBody>
          <a:bodyPr wrap="square" rtlCol="0">
            <a:spAutoFit/>
          </a:bodyPr>
          <a:lstStyle/>
          <a:p>
            <a:pPr marL="0" marR="0" lvl="0" indent="0" algn="l" rtl="0">
              <a:spcBef>
                <a:spcPts val="0"/>
              </a:spcBef>
              <a:spcAft>
                <a:spcPts val="0"/>
              </a:spcAft>
              <a:buNone/>
            </a:pPr>
            <a:r>
              <a:rPr lang="es-ES_tradnl" sz="1200" dirty="0">
                <a:solidFill>
                  <a:schemeClr val="tx1"/>
                </a:solidFill>
                <a:latin typeface="+mn-lt"/>
                <a:ea typeface="Arial"/>
                <a:cs typeface="Arial"/>
                <a:sym typeface="Arial"/>
              </a:rPr>
              <a:t>Analizar las causas de la separación familiar en las crisis humanitarias.</a:t>
            </a:r>
          </a:p>
        </p:txBody>
      </p:sp>
      <p:sp>
        <p:nvSpPr>
          <p:cNvPr id="3" name="TextBox 2">
            <a:extLst>
              <a:ext uri="{FF2B5EF4-FFF2-40B4-BE49-F238E27FC236}">
                <a16:creationId xmlns:a16="http://schemas.microsoft.com/office/drawing/2014/main" id="{A0F55873-C223-01AF-7EF6-42E0DF46C035}"/>
              </a:ext>
            </a:extLst>
          </p:cNvPr>
          <p:cNvSpPr txBox="1"/>
          <p:nvPr/>
        </p:nvSpPr>
        <p:spPr>
          <a:xfrm>
            <a:off x="1720761" y="2644403"/>
            <a:ext cx="4529568" cy="461665"/>
          </a:xfrm>
          <a:prstGeom prst="rect">
            <a:avLst/>
          </a:prstGeom>
          <a:noFill/>
        </p:spPr>
        <p:txBody>
          <a:bodyPr wrap="square" rtlCol="0">
            <a:spAutoFit/>
          </a:bodyPr>
          <a:lstStyle/>
          <a:p>
            <a:pPr marL="0" marR="0" lvl="0" indent="0" algn="l" rtl="0">
              <a:spcBef>
                <a:spcPts val="0"/>
              </a:spcBef>
              <a:spcAft>
                <a:spcPts val="0"/>
              </a:spcAft>
              <a:buNone/>
            </a:pPr>
            <a:r>
              <a:rPr lang="es-ES_tradnl" sz="1200" dirty="0">
                <a:solidFill>
                  <a:schemeClr val="tx1"/>
                </a:solidFill>
                <a:latin typeface="+mn-lt"/>
                <a:ea typeface="Arial"/>
                <a:cs typeface="Arial"/>
                <a:sym typeface="Arial"/>
              </a:rPr>
              <a:t>Explicar el impacto de la separación familiar, y los riesgos y amenazas potenciales para los UASC.</a:t>
            </a:r>
          </a:p>
        </p:txBody>
      </p:sp>
      <p:grpSp>
        <p:nvGrpSpPr>
          <p:cNvPr id="33" name="Google Shape;194;p14">
            <a:extLst>
              <a:ext uri="{FF2B5EF4-FFF2-40B4-BE49-F238E27FC236}">
                <a16:creationId xmlns:a16="http://schemas.microsoft.com/office/drawing/2014/main" id="{01BC34CA-DE6A-6A1B-8925-1E5E81907828}"/>
              </a:ext>
            </a:extLst>
          </p:cNvPr>
          <p:cNvGrpSpPr/>
          <p:nvPr/>
        </p:nvGrpSpPr>
        <p:grpSpPr>
          <a:xfrm>
            <a:off x="1153785" y="2161263"/>
            <a:ext cx="367261" cy="388552"/>
            <a:chOff x="243840" y="1676400"/>
            <a:chExt cx="701040" cy="741680"/>
          </a:xfrm>
          <a:solidFill>
            <a:schemeClr val="accent2">
              <a:lumMod val="75000"/>
            </a:schemeClr>
          </a:solidFill>
        </p:grpSpPr>
        <p:sp>
          <p:nvSpPr>
            <p:cNvPr id="34" name="Google Shape;195;p14">
              <a:extLst>
                <a:ext uri="{FF2B5EF4-FFF2-40B4-BE49-F238E27FC236}">
                  <a16:creationId xmlns:a16="http://schemas.microsoft.com/office/drawing/2014/main" id="{836C395A-34BA-2044-3814-CEB5BD14DD05}"/>
                </a:ext>
              </a:extLst>
            </p:cNvPr>
            <p:cNvSpPr/>
            <p:nvPr/>
          </p:nvSpPr>
          <p:spPr>
            <a:xfrm>
              <a:off x="243840" y="1676400"/>
              <a:ext cx="116839" cy="741680"/>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lang="es-ES_tradnl" sz="1800">
                <a:solidFill>
                  <a:schemeClr val="lt1"/>
                </a:solidFill>
                <a:latin typeface="Calibri"/>
                <a:ea typeface="Calibri"/>
                <a:cs typeface="Calibri"/>
                <a:sym typeface="Calibri"/>
              </a:endParaRPr>
            </a:p>
          </p:txBody>
        </p:sp>
        <p:sp>
          <p:nvSpPr>
            <p:cNvPr id="35" name="Google Shape;196;p14">
              <a:extLst>
                <a:ext uri="{FF2B5EF4-FFF2-40B4-BE49-F238E27FC236}">
                  <a16:creationId xmlns:a16="http://schemas.microsoft.com/office/drawing/2014/main" id="{1F02318C-6C3E-56DA-E1FE-063BF637A069}"/>
                </a:ext>
              </a:extLst>
            </p:cNvPr>
            <p:cNvSpPr/>
            <p:nvPr/>
          </p:nvSpPr>
          <p:spPr>
            <a:xfrm>
              <a:off x="314960" y="1676400"/>
              <a:ext cx="629920" cy="436880"/>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lang="es-ES_tradnl" sz="1800">
                <a:solidFill>
                  <a:schemeClr val="lt1"/>
                </a:solidFill>
                <a:latin typeface="Calibri"/>
                <a:ea typeface="Calibri"/>
                <a:cs typeface="Calibri"/>
                <a:sym typeface="Calibri"/>
              </a:endParaRPr>
            </a:p>
          </p:txBody>
        </p:sp>
      </p:grpSp>
      <p:grpSp>
        <p:nvGrpSpPr>
          <p:cNvPr id="36" name="Google Shape;194;p14">
            <a:extLst>
              <a:ext uri="{FF2B5EF4-FFF2-40B4-BE49-F238E27FC236}">
                <a16:creationId xmlns:a16="http://schemas.microsoft.com/office/drawing/2014/main" id="{F416F821-0615-D27F-11BA-C884CDDB5918}"/>
              </a:ext>
            </a:extLst>
          </p:cNvPr>
          <p:cNvGrpSpPr/>
          <p:nvPr/>
        </p:nvGrpSpPr>
        <p:grpSpPr>
          <a:xfrm>
            <a:off x="1153785" y="2717516"/>
            <a:ext cx="367261" cy="388552"/>
            <a:chOff x="243840" y="1676400"/>
            <a:chExt cx="701040" cy="741680"/>
          </a:xfrm>
          <a:solidFill>
            <a:schemeClr val="accent2">
              <a:lumMod val="75000"/>
            </a:schemeClr>
          </a:solidFill>
        </p:grpSpPr>
        <p:sp>
          <p:nvSpPr>
            <p:cNvPr id="37" name="Google Shape;195;p14">
              <a:extLst>
                <a:ext uri="{FF2B5EF4-FFF2-40B4-BE49-F238E27FC236}">
                  <a16:creationId xmlns:a16="http://schemas.microsoft.com/office/drawing/2014/main" id="{EAE035D6-A015-CED2-667F-DBBEE14B11A3}"/>
                </a:ext>
              </a:extLst>
            </p:cNvPr>
            <p:cNvSpPr/>
            <p:nvPr/>
          </p:nvSpPr>
          <p:spPr>
            <a:xfrm>
              <a:off x="243840" y="1676400"/>
              <a:ext cx="116839" cy="741680"/>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lang="es-ES_tradnl" sz="1800">
                <a:solidFill>
                  <a:schemeClr val="lt1"/>
                </a:solidFill>
                <a:latin typeface="Calibri"/>
                <a:ea typeface="Calibri"/>
                <a:cs typeface="Calibri"/>
                <a:sym typeface="Calibri"/>
              </a:endParaRPr>
            </a:p>
          </p:txBody>
        </p:sp>
        <p:sp>
          <p:nvSpPr>
            <p:cNvPr id="38" name="Google Shape;196;p14">
              <a:extLst>
                <a:ext uri="{FF2B5EF4-FFF2-40B4-BE49-F238E27FC236}">
                  <a16:creationId xmlns:a16="http://schemas.microsoft.com/office/drawing/2014/main" id="{A36079ED-F758-0A3B-0C07-6FFE8659990A}"/>
                </a:ext>
              </a:extLst>
            </p:cNvPr>
            <p:cNvSpPr/>
            <p:nvPr/>
          </p:nvSpPr>
          <p:spPr>
            <a:xfrm>
              <a:off x="314960" y="1676400"/>
              <a:ext cx="629920" cy="436880"/>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lang="es-ES_tradnl" sz="1800">
                <a:solidFill>
                  <a:schemeClr val="lt1"/>
                </a:solidFill>
                <a:latin typeface="Calibri"/>
                <a:ea typeface="Calibri"/>
                <a:cs typeface="Calibri"/>
                <a:sym typeface="Calibri"/>
              </a:endParaRPr>
            </a:p>
          </p:txBody>
        </p:sp>
      </p:grpSp>
      <p:sp>
        <p:nvSpPr>
          <p:cNvPr id="48" name="Hexagon 47">
            <a:extLst>
              <a:ext uri="{FF2B5EF4-FFF2-40B4-BE49-F238E27FC236}">
                <a16:creationId xmlns:a16="http://schemas.microsoft.com/office/drawing/2014/main" id="{8B140037-F5B4-B49B-BB87-8FCF04CD56CC}"/>
              </a:ext>
            </a:extLst>
          </p:cNvPr>
          <p:cNvSpPr/>
          <p:nvPr/>
        </p:nvSpPr>
        <p:spPr>
          <a:xfrm rot="1782986">
            <a:off x="286724" y="301110"/>
            <a:ext cx="335595" cy="289306"/>
          </a:xfrm>
          <a:prstGeom prst="hexagon">
            <a:avLst>
              <a:gd name="adj" fmla="val 28965"/>
              <a:gd name="vf" fmla="val 115470"/>
            </a:avLst>
          </a:prstGeom>
          <a:solidFill>
            <a:schemeClr val="accent2">
              <a:lumMod val="60000"/>
              <a:lumOff val="4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49" name="Hexagon 48">
            <a:extLst>
              <a:ext uri="{FF2B5EF4-FFF2-40B4-BE49-F238E27FC236}">
                <a16:creationId xmlns:a16="http://schemas.microsoft.com/office/drawing/2014/main" id="{F4144A6A-CD1C-F73C-457B-CCDE7050E792}"/>
              </a:ext>
            </a:extLst>
          </p:cNvPr>
          <p:cNvSpPr/>
          <p:nvPr/>
        </p:nvSpPr>
        <p:spPr>
          <a:xfrm rot="1782986">
            <a:off x="286724" y="763955"/>
            <a:ext cx="335595" cy="289306"/>
          </a:xfrm>
          <a:prstGeom prst="hexagon">
            <a:avLst>
              <a:gd name="adj" fmla="val 28965"/>
              <a:gd name="vf" fmla="val 115470"/>
            </a:avLst>
          </a:prstGeom>
          <a:solidFill>
            <a:schemeClr val="accent2">
              <a:lumMod val="60000"/>
              <a:lumOff val="4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50" name="Hexagon 49">
            <a:extLst>
              <a:ext uri="{FF2B5EF4-FFF2-40B4-BE49-F238E27FC236}">
                <a16:creationId xmlns:a16="http://schemas.microsoft.com/office/drawing/2014/main" id="{BBE70907-4E67-39D4-0962-4EE51FBA0A8A}"/>
              </a:ext>
            </a:extLst>
          </p:cNvPr>
          <p:cNvSpPr/>
          <p:nvPr/>
        </p:nvSpPr>
        <p:spPr>
          <a:xfrm rot="1782986">
            <a:off x="286724" y="1226800"/>
            <a:ext cx="335595" cy="289306"/>
          </a:xfrm>
          <a:prstGeom prst="hexagon">
            <a:avLst>
              <a:gd name="adj" fmla="val 28965"/>
              <a:gd name="vf" fmla="val 115470"/>
            </a:avLst>
          </a:prstGeom>
          <a:solidFill>
            <a:schemeClr val="accent2">
              <a:lumMod val="60000"/>
              <a:lumOff val="4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51" name="Hexagon 50">
            <a:extLst>
              <a:ext uri="{FF2B5EF4-FFF2-40B4-BE49-F238E27FC236}">
                <a16:creationId xmlns:a16="http://schemas.microsoft.com/office/drawing/2014/main" id="{FEC97EEA-575F-7AF4-5EF7-DD926F696B96}"/>
              </a:ext>
            </a:extLst>
          </p:cNvPr>
          <p:cNvSpPr/>
          <p:nvPr/>
        </p:nvSpPr>
        <p:spPr>
          <a:xfrm rot="1782986">
            <a:off x="286724" y="1689645"/>
            <a:ext cx="335595" cy="289306"/>
          </a:xfrm>
          <a:prstGeom prst="hexagon">
            <a:avLst>
              <a:gd name="adj" fmla="val 28965"/>
              <a:gd name="vf" fmla="val 115470"/>
            </a:avLst>
          </a:prstGeom>
          <a:solidFill>
            <a:schemeClr val="accent2">
              <a:lumMod val="60000"/>
              <a:lumOff val="4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52" name="Hexagon 51">
            <a:extLst>
              <a:ext uri="{FF2B5EF4-FFF2-40B4-BE49-F238E27FC236}">
                <a16:creationId xmlns:a16="http://schemas.microsoft.com/office/drawing/2014/main" id="{1FB00F2C-E0BB-6FB6-7E12-57DA1EA9D976}"/>
              </a:ext>
            </a:extLst>
          </p:cNvPr>
          <p:cNvSpPr/>
          <p:nvPr/>
        </p:nvSpPr>
        <p:spPr>
          <a:xfrm rot="1782986">
            <a:off x="286724" y="2152490"/>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53" name="Hexagon 52">
            <a:extLst>
              <a:ext uri="{FF2B5EF4-FFF2-40B4-BE49-F238E27FC236}">
                <a16:creationId xmlns:a16="http://schemas.microsoft.com/office/drawing/2014/main" id="{9DE32CB8-0667-0AB1-0CAA-FDC071E8857A}"/>
              </a:ext>
            </a:extLst>
          </p:cNvPr>
          <p:cNvSpPr/>
          <p:nvPr/>
        </p:nvSpPr>
        <p:spPr>
          <a:xfrm rot="1782986">
            <a:off x="286724" y="2615335"/>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54" name="Hexagon 53">
            <a:extLst>
              <a:ext uri="{FF2B5EF4-FFF2-40B4-BE49-F238E27FC236}">
                <a16:creationId xmlns:a16="http://schemas.microsoft.com/office/drawing/2014/main" id="{B5B7266A-FC9F-6865-15AB-DAD9F34E484B}"/>
              </a:ext>
            </a:extLst>
          </p:cNvPr>
          <p:cNvSpPr/>
          <p:nvPr/>
        </p:nvSpPr>
        <p:spPr>
          <a:xfrm rot="1782986">
            <a:off x="286725" y="3078179"/>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55" name="Hexagon 54">
            <a:extLst>
              <a:ext uri="{FF2B5EF4-FFF2-40B4-BE49-F238E27FC236}">
                <a16:creationId xmlns:a16="http://schemas.microsoft.com/office/drawing/2014/main" id="{CF23F629-4637-92B1-DEA3-23561892E906}"/>
              </a:ext>
            </a:extLst>
          </p:cNvPr>
          <p:cNvSpPr/>
          <p:nvPr/>
        </p:nvSpPr>
        <p:spPr>
          <a:xfrm rot="1782986">
            <a:off x="286726" y="3541021"/>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4" name="TextBox 3">
            <a:extLst>
              <a:ext uri="{FF2B5EF4-FFF2-40B4-BE49-F238E27FC236}">
                <a16:creationId xmlns:a16="http://schemas.microsoft.com/office/drawing/2014/main" id="{4D920A60-96CD-A299-DFEE-F60259C21A23}"/>
              </a:ext>
            </a:extLst>
          </p:cNvPr>
          <p:cNvSpPr txBox="1"/>
          <p:nvPr/>
        </p:nvSpPr>
        <p:spPr>
          <a:xfrm>
            <a:off x="1720761" y="3293141"/>
            <a:ext cx="4529568" cy="276999"/>
          </a:xfrm>
          <a:prstGeom prst="rect">
            <a:avLst/>
          </a:prstGeom>
          <a:noFill/>
        </p:spPr>
        <p:txBody>
          <a:bodyPr wrap="square" rtlCol="0">
            <a:spAutoFit/>
          </a:bodyPr>
          <a:lstStyle/>
          <a:p>
            <a:pPr marL="0" marR="0" lvl="0" indent="0" algn="l" rtl="0">
              <a:spcBef>
                <a:spcPts val="0"/>
              </a:spcBef>
              <a:spcAft>
                <a:spcPts val="0"/>
              </a:spcAft>
              <a:buNone/>
            </a:pPr>
            <a:r>
              <a:rPr lang="es-ES_tradnl" sz="1200" dirty="0">
                <a:solidFill>
                  <a:schemeClr val="tx1"/>
                </a:solidFill>
                <a:latin typeface="+mn-lt"/>
                <a:ea typeface="Arial"/>
                <a:cs typeface="Arial"/>
                <a:sym typeface="Arial"/>
              </a:rPr>
              <a:t>Describir la importancia de prevenir las separaciones.</a:t>
            </a:r>
          </a:p>
        </p:txBody>
      </p:sp>
      <p:grpSp>
        <p:nvGrpSpPr>
          <p:cNvPr id="5" name="Google Shape;194;p14">
            <a:extLst>
              <a:ext uri="{FF2B5EF4-FFF2-40B4-BE49-F238E27FC236}">
                <a16:creationId xmlns:a16="http://schemas.microsoft.com/office/drawing/2014/main" id="{619373FD-1366-13DB-0B39-BA79943237CE}"/>
              </a:ext>
            </a:extLst>
          </p:cNvPr>
          <p:cNvGrpSpPr/>
          <p:nvPr/>
        </p:nvGrpSpPr>
        <p:grpSpPr>
          <a:xfrm>
            <a:off x="1153785" y="3237364"/>
            <a:ext cx="367261" cy="388552"/>
            <a:chOff x="243840" y="1676400"/>
            <a:chExt cx="701040" cy="741680"/>
          </a:xfrm>
          <a:solidFill>
            <a:schemeClr val="accent2">
              <a:lumMod val="75000"/>
            </a:schemeClr>
          </a:solidFill>
        </p:grpSpPr>
        <p:sp>
          <p:nvSpPr>
            <p:cNvPr id="6" name="Google Shape;195;p14">
              <a:extLst>
                <a:ext uri="{FF2B5EF4-FFF2-40B4-BE49-F238E27FC236}">
                  <a16:creationId xmlns:a16="http://schemas.microsoft.com/office/drawing/2014/main" id="{CCDC679D-9D91-EE74-AABB-6130DC846BBC}"/>
                </a:ext>
              </a:extLst>
            </p:cNvPr>
            <p:cNvSpPr/>
            <p:nvPr/>
          </p:nvSpPr>
          <p:spPr>
            <a:xfrm>
              <a:off x="243840" y="1676400"/>
              <a:ext cx="116839" cy="741680"/>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lang="es-ES_tradnl" sz="1800">
                <a:solidFill>
                  <a:schemeClr val="lt1"/>
                </a:solidFill>
                <a:latin typeface="Calibri"/>
                <a:ea typeface="Calibri"/>
                <a:cs typeface="Calibri"/>
                <a:sym typeface="Calibri"/>
              </a:endParaRPr>
            </a:p>
          </p:txBody>
        </p:sp>
        <p:sp>
          <p:nvSpPr>
            <p:cNvPr id="7" name="Google Shape;196;p14">
              <a:extLst>
                <a:ext uri="{FF2B5EF4-FFF2-40B4-BE49-F238E27FC236}">
                  <a16:creationId xmlns:a16="http://schemas.microsoft.com/office/drawing/2014/main" id="{179EB959-7D7F-97C2-1FC9-D3D7B7F321A7}"/>
                </a:ext>
              </a:extLst>
            </p:cNvPr>
            <p:cNvSpPr/>
            <p:nvPr/>
          </p:nvSpPr>
          <p:spPr>
            <a:xfrm>
              <a:off x="314960" y="1676400"/>
              <a:ext cx="629920" cy="436880"/>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lang="es-ES_tradnl" sz="1800">
                <a:solidFill>
                  <a:schemeClr val="lt1"/>
                </a:solidFill>
                <a:latin typeface="Calibri"/>
                <a:ea typeface="Calibri"/>
                <a:cs typeface="Calibri"/>
                <a:sym typeface="Calibri"/>
              </a:endParaRPr>
            </a:p>
          </p:txBody>
        </p:sp>
      </p:grpSp>
      <p:sp>
        <p:nvSpPr>
          <p:cNvPr id="8" name="TextBox 7">
            <a:extLst>
              <a:ext uri="{FF2B5EF4-FFF2-40B4-BE49-F238E27FC236}">
                <a16:creationId xmlns:a16="http://schemas.microsoft.com/office/drawing/2014/main" id="{583E0C42-FD4D-1D20-52DE-84AF433AB38A}"/>
              </a:ext>
            </a:extLst>
          </p:cNvPr>
          <p:cNvSpPr txBox="1"/>
          <p:nvPr/>
        </p:nvSpPr>
        <p:spPr>
          <a:xfrm>
            <a:off x="996287" y="4169727"/>
            <a:ext cx="5268304" cy="276999"/>
          </a:xfrm>
          <a:prstGeom prst="rect">
            <a:avLst/>
          </a:prstGeom>
          <a:noFill/>
        </p:spPr>
        <p:txBody>
          <a:bodyPr wrap="square" rtlCol="0">
            <a:spAutoFit/>
          </a:bodyPr>
          <a:lstStyle/>
          <a:p>
            <a:r>
              <a:rPr lang="es-ES_tradnl" sz="1200" b="1" spc="300">
                <a:solidFill>
                  <a:schemeClr val="tx1"/>
                </a:solidFill>
              </a:rPr>
              <a:t>CAUSAS DE LA SEPARACIÓN FAMILIAR</a:t>
            </a:r>
          </a:p>
        </p:txBody>
      </p:sp>
      <p:sp>
        <p:nvSpPr>
          <p:cNvPr id="9" name="TextBox 8">
            <a:extLst>
              <a:ext uri="{FF2B5EF4-FFF2-40B4-BE49-F238E27FC236}">
                <a16:creationId xmlns:a16="http://schemas.microsoft.com/office/drawing/2014/main" id="{BE423EF0-A3AA-CBA6-822D-5B9B4636A1DF}"/>
              </a:ext>
            </a:extLst>
          </p:cNvPr>
          <p:cNvSpPr txBox="1"/>
          <p:nvPr/>
        </p:nvSpPr>
        <p:spPr>
          <a:xfrm>
            <a:off x="996287" y="4539324"/>
            <a:ext cx="5268303" cy="276999"/>
          </a:xfrm>
          <a:prstGeom prst="rect">
            <a:avLst/>
          </a:prstGeom>
          <a:noFill/>
        </p:spPr>
        <p:txBody>
          <a:bodyPr wrap="square" rtlCol="0">
            <a:spAutoFit/>
          </a:bodyPr>
          <a:lstStyle/>
          <a:p>
            <a:pPr marL="0" marR="0" lvl="0" indent="0" algn="l" rtl="0">
              <a:spcBef>
                <a:spcPts val="0"/>
              </a:spcBef>
              <a:spcAft>
                <a:spcPts val="0"/>
              </a:spcAft>
              <a:buNone/>
            </a:pPr>
            <a:r>
              <a:rPr lang="es-ES_tradnl" sz="1200">
                <a:solidFill>
                  <a:schemeClr val="tx1"/>
                </a:solidFill>
                <a:latin typeface="+mn-lt"/>
                <a:ea typeface="Arial"/>
                <a:cs typeface="Arial"/>
                <a:sym typeface="Arial"/>
              </a:rPr>
              <a:t>Causas preexistentes de separación familiar en este contexto:</a:t>
            </a:r>
          </a:p>
        </p:txBody>
      </p:sp>
      <p:sp>
        <p:nvSpPr>
          <p:cNvPr id="10" name="TextBox 9">
            <a:extLst>
              <a:ext uri="{FF2B5EF4-FFF2-40B4-BE49-F238E27FC236}">
                <a16:creationId xmlns:a16="http://schemas.microsoft.com/office/drawing/2014/main" id="{11B818D0-E6A7-5611-2FD8-939AEEE20855}"/>
              </a:ext>
            </a:extLst>
          </p:cNvPr>
          <p:cNvSpPr txBox="1"/>
          <p:nvPr/>
        </p:nvSpPr>
        <p:spPr>
          <a:xfrm>
            <a:off x="996287" y="6687723"/>
            <a:ext cx="5268303" cy="276999"/>
          </a:xfrm>
          <a:prstGeom prst="rect">
            <a:avLst/>
          </a:prstGeom>
          <a:noFill/>
        </p:spPr>
        <p:txBody>
          <a:bodyPr wrap="square" rtlCol="0">
            <a:spAutoFit/>
          </a:bodyPr>
          <a:lstStyle/>
          <a:p>
            <a:pPr marL="0" marR="0" lvl="0" indent="0" algn="l" rtl="0">
              <a:spcBef>
                <a:spcPts val="0"/>
              </a:spcBef>
              <a:spcAft>
                <a:spcPts val="0"/>
              </a:spcAft>
              <a:buNone/>
            </a:pPr>
            <a:r>
              <a:rPr lang="es-ES_tradnl" sz="1200" dirty="0">
                <a:solidFill>
                  <a:schemeClr val="tx1"/>
                </a:solidFill>
                <a:latin typeface="+mn-lt"/>
                <a:ea typeface="Arial"/>
                <a:cs typeface="Arial"/>
                <a:sym typeface="Arial"/>
              </a:rPr>
              <a:t>Causas de la separación familiar derivadas de la crisis/emergencia:</a:t>
            </a:r>
          </a:p>
        </p:txBody>
      </p:sp>
      <p:sp>
        <p:nvSpPr>
          <p:cNvPr id="11" name="Google Shape;275;p12">
            <a:extLst>
              <a:ext uri="{FF2B5EF4-FFF2-40B4-BE49-F238E27FC236}">
                <a16:creationId xmlns:a16="http://schemas.microsoft.com/office/drawing/2014/main" id="{14C35876-9AF1-3EE1-D7A7-1DAD76C59B87}"/>
              </a:ext>
            </a:extLst>
          </p:cNvPr>
          <p:cNvSpPr/>
          <p:nvPr/>
        </p:nvSpPr>
        <p:spPr>
          <a:xfrm>
            <a:off x="996287" y="4972382"/>
            <a:ext cx="5254042" cy="1559282"/>
          </a:xfrm>
          <a:prstGeom prst="rect">
            <a:avLst/>
          </a:prstGeom>
          <a:noFill/>
          <a:ln w="12700" cap="flat" cmpd="sng">
            <a:solidFill>
              <a:schemeClr val="accent2">
                <a:lumMod val="75000"/>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ES_tradnl" sz="1800">
              <a:solidFill>
                <a:schemeClr val="lt1"/>
              </a:solidFill>
              <a:latin typeface="Calibri"/>
              <a:ea typeface="Calibri"/>
              <a:cs typeface="Calibri"/>
              <a:sym typeface="Calibri"/>
            </a:endParaRPr>
          </a:p>
        </p:txBody>
      </p:sp>
      <p:sp>
        <p:nvSpPr>
          <p:cNvPr id="12" name="Google Shape;275;p12">
            <a:extLst>
              <a:ext uri="{FF2B5EF4-FFF2-40B4-BE49-F238E27FC236}">
                <a16:creationId xmlns:a16="http://schemas.microsoft.com/office/drawing/2014/main" id="{7D95431F-14B9-166B-A573-13B76B7BB558}"/>
              </a:ext>
            </a:extLst>
          </p:cNvPr>
          <p:cNvSpPr/>
          <p:nvPr/>
        </p:nvSpPr>
        <p:spPr>
          <a:xfrm>
            <a:off x="996287" y="7044613"/>
            <a:ext cx="5254042" cy="1559282"/>
          </a:xfrm>
          <a:prstGeom prst="rect">
            <a:avLst/>
          </a:prstGeom>
          <a:noFill/>
          <a:ln w="12700" cap="flat" cmpd="sng">
            <a:solidFill>
              <a:schemeClr val="accent2">
                <a:lumMod val="75000"/>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ES_tradnl" sz="1800">
              <a:solidFill>
                <a:schemeClr val="lt1"/>
              </a:solidFill>
              <a:latin typeface="Calibri"/>
              <a:ea typeface="Calibri"/>
              <a:cs typeface="Calibri"/>
              <a:sym typeface="Calibri"/>
            </a:endParaRPr>
          </a:p>
        </p:txBody>
      </p:sp>
      <p:sp>
        <p:nvSpPr>
          <p:cNvPr id="13" name="Hexagon 12">
            <a:extLst>
              <a:ext uri="{FF2B5EF4-FFF2-40B4-BE49-F238E27FC236}">
                <a16:creationId xmlns:a16="http://schemas.microsoft.com/office/drawing/2014/main" id="{FAEB324C-BF76-F400-031D-B3497CF176FE}"/>
              </a:ext>
            </a:extLst>
          </p:cNvPr>
          <p:cNvSpPr/>
          <p:nvPr/>
        </p:nvSpPr>
        <p:spPr>
          <a:xfrm rot="1782986">
            <a:off x="286726" y="4003862"/>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23910121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3803F443-FE0E-9E53-E320-1BB04742B19F}"/>
              </a:ext>
            </a:extLst>
          </p:cNvPr>
          <p:cNvSpPr txBox="1"/>
          <p:nvPr/>
        </p:nvSpPr>
        <p:spPr>
          <a:xfrm>
            <a:off x="996287" y="761627"/>
            <a:ext cx="4913992" cy="461665"/>
          </a:xfrm>
          <a:prstGeom prst="rect">
            <a:avLst/>
          </a:prstGeom>
          <a:noFill/>
        </p:spPr>
        <p:txBody>
          <a:bodyPr wrap="square" rtlCol="0">
            <a:spAutoFit/>
          </a:bodyPr>
          <a:lstStyle/>
          <a:p>
            <a:r>
              <a:rPr lang="es-ES_tradnl" sz="1200" b="1" spc="300" dirty="0">
                <a:solidFill>
                  <a:schemeClr val="tx1"/>
                </a:solidFill>
              </a:rPr>
              <a:t>EL IMPACTO Y LOS RIESGOS DE LA SEPARACIÓN</a:t>
            </a:r>
          </a:p>
        </p:txBody>
      </p:sp>
      <p:sp>
        <p:nvSpPr>
          <p:cNvPr id="26" name="Google Shape;275;p12">
            <a:extLst>
              <a:ext uri="{FF2B5EF4-FFF2-40B4-BE49-F238E27FC236}">
                <a16:creationId xmlns:a16="http://schemas.microsoft.com/office/drawing/2014/main" id="{C4F3F325-C7E8-76D0-32AE-FC7199858515}"/>
              </a:ext>
            </a:extLst>
          </p:cNvPr>
          <p:cNvSpPr/>
          <p:nvPr/>
        </p:nvSpPr>
        <p:spPr>
          <a:xfrm>
            <a:off x="996287" y="1291915"/>
            <a:ext cx="5254042" cy="7674664"/>
          </a:xfrm>
          <a:prstGeom prst="rect">
            <a:avLst/>
          </a:prstGeom>
          <a:noFill/>
          <a:ln w="12700" cap="flat" cmpd="sng">
            <a:solidFill>
              <a:schemeClr val="accent2">
                <a:lumMod val="75000"/>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ES_tradnl" sz="1800">
              <a:solidFill>
                <a:schemeClr val="lt1"/>
              </a:solidFill>
              <a:latin typeface="Calibri"/>
              <a:ea typeface="Calibri"/>
              <a:cs typeface="Calibri"/>
              <a:sym typeface="Calibri"/>
            </a:endParaRPr>
          </a:p>
        </p:txBody>
      </p:sp>
      <p:sp>
        <p:nvSpPr>
          <p:cNvPr id="12" name="Hexagon 11">
            <a:extLst>
              <a:ext uri="{FF2B5EF4-FFF2-40B4-BE49-F238E27FC236}">
                <a16:creationId xmlns:a16="http://schemas.microsoft.com/office/drawing/2014/main" id="{229BA4FC-59F4-4243-0EC7-41AFD44A557E}"/>
              </a:ext>
            </a:extLst>
          </p:cNvPr>
          <p:cNvSpPr/>
          <p:nvPr/>
        </p:nvSpPr>
        <p:spPr>
          <a:xfrm rot="1782986">
            <a:off x="286724" y="2152490"/>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3" name="Hexagon 12">
            <a:extLst>
              <a:ext uri="{FF2B5EF4-FFF2-40B4-BE49-F238E27FC236}">
                <a16:creationId xmlns:a16="http://schemas.microsoft.com/office/drawing/2014/main" id="{150A7B03-E5F8-A93F-3EEA-6721EB1EF724}"/>
              </a:ext>
            </a:extLst>
          </p:cNvPr>
          <p:cNvSpPr/>
          <p:nvPr/>
        </p:nvSpPr>
        <p:spPr>
          <a:xfrm rot="1782986">
            <a:off x="286724" y="2615335"/>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4" name="Hexagon 13">
            <a:extLst>
              <a:ext uri="{FF2B5EF4-FFF2-40B4-BE49-F238E27FC236}">
                <a16:creationId xmlns:a16="http://schemas.microsoft.com/office/drawing/2014/main" id="{F22A0AE2-F649-9786-BF23-EC752C130059}"/>
              </a:ext>
            </a:extLst>
          </p:cNvPr>
          <p:cNvSpPr/>
          <p:nvPr/>
        </p:nvSpPr>
        <p:spPr>
          <a:xfrm rot="1782986">
            <a:off x="286725" y="3078179"/>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5" name="Hexagon 14">
            <a:extLst>
              <a:ext uri="{FF2B5EF4-FFF2-40B4-BE49-F238E27FC236}">
                <a16:creationId xmlns:a16="http://schemas.microsoft.com/office/drawing/2014/main" id="{F9F5ECA7-D47C-A9E0-5682-1DEA59B02358}"/>
              </a:ext>
            </a:extLst>
          </p:cNvPr>
          <p:cNvSpPr/>
          <p:nvPr/>
        </p:nvSpPr>
        <p:spPr>
          <a:xfrm rot="1782986">
            <a:off x="286726" y="3541021"/>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7" name="Hexagon 16">
            <a:extLst>
              <a:ext uri="{FF2B5EF4-FFF2-40B4-BE49-F238E27FC236}">
                <a16:creationId xmlns:a16="http://schemas.microsoft.com/office/drawing/2014/main" id="{8C831625-841B-FE2A-9F99-2EFB5BD14017}"/>
              </a:ext>
            </a:extLst>
          </p:cNvPr>
          <p:cNvSpPr/>
          <p:nvPr/>
        </p:nvSpPr>
        <p:spPr>
          <a:xfrm rot="1782986">
            <a:off x="286724" y="301110"/>
            <a:ext cx="335595" cy="289306"/>
          </a:xfrm>
          <a:prstGeom prst="hexagon">
            <a:avLst>
              <a:gd name="adj" fmla="val 28965"/>
              <a:gd name="vf" fmla="val 115470"/>
            </a:avLst>
          </a:prstGeom>
          <a:solidFill>
            <a:schemeClr val="accent2">
              <a:lumMod val="60000"/>
              <a:lumOff val="4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8" name="Hexagon 17">
            <a:extLst>
              <a:ext uri="{FF2B5EF4-FFF2-40B4-BE49-F238E27FC236}">
                <a16:creationId xmlns:a16="http://schemas.microsoft.com/office/drawing/2014/main" id="{E376EAA9-8E29-A0AE-7419-309EB08767F1}"/>
              </a:ext>
            </a:extLst>
          </p:cNvPr>
          <p:cNvSpPr/>
          <p:nvPr/>
        </p:nvSpPr>
        <p:spPr>
          <a:xfrm rot="1782986">
            <a:off x="286724" y="763955"/>
            <a:ext cx="335595" cy="289306"/>
          </a:xfrm>
          <a:prstGeom prst="hexagon">
            <a:avLst>
              <a:gd name="adj" fmla="val 28965"/>
              <a:gd name="vf" fmla="val 115470"/>
            </a:avLst>
          </a:prstGeom>
          <a:solidFill>
            <a:schemeClr val="accent2">
              <a:lumMod val="60000"/>
              <a:lumOff val="4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0" name="Hexagon 29">
            <a:extLst>
              <a:ext uri="{FF2B5EF4-FFF2-40B4-BE49-F238E27FC236}">
                <a16:creationId xmlns:a16="http://schemas.microsoft.com/office/drawing/2014/main" id="{A7E7BB21-3386-70FD-C37E-DF31F4C36DB3}"/>
              </a:ext>
            </a:extLst>
          </p:cNvPr>
          <p:cNvSpPr/>
          <p:nvPr/>
        </p:nvSpPr>
        <p:spPr>
          <a:xfrm rot="1782986">
            <a:off x="286724" y="1226800"/>
            <a:ext cx="335595" cy="289306"/>
          </a:xfrm>
          <a:prstGeom prst="hexagon">
            <a:avLst>
              <a:gd name="adj" fmla="val 28965"/>
              <a:gd name="vf" fmla="val 115470"/>
            </a:avLst>
          </a:prstGeom>
          <a:solidFill>
            <a:schemeClr val="accent2">
              <a:lumMod val="60000"/>
              <a:lumOff val="4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1" name="Hexagon 30">
            <a:extLst>
              <a:ext uri="{FF2B5EF4-FFF2-40B4-BE49-F238E27FC236}">
                <a16:creationId xmlns:a16="http://schemas.microsoft.com/office/drawing/2014/main" id="{C2D02A20-0680-195C-C2BE-5D6D4B210CD0}"/>
              </a:ext>
            </a:extLst>
          </p:cNvPr>
          <p:cNvSpPr/>
          <p:nvPr/>
        </p:nvSpPr>
        <p:spPr>
          <a:xfrm rot="1782986">
            <a:off x="286724" y="1689645"/>
            <a:ext cx="335595" cy="289306"/>
          </a:xfrm>
          <a:prstGeom prst="hexagon">
            <a:avLst>
              <a:gd name="adj" fmla="val 28965"/>
              <a:gd name="vf" fmla="val 115470"/>
            </a:avLst>
          </a:prstGeom>
          <a:solidFill>
            <a:schemeClr val="accent2">
              <a:lumMod val="60000"/>
              <a:lumOff val="4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2" name="Hexagon 31">
            <a:extLst>
              <a:ext uri="{FF2B5EF4-FFF2-40B4-BE49-F238E27FC236}">
                <a16:creationId xmlns:a16="http://schemas.microsoft.com/office/drawing/2014/main" id="{F7730082-B88A-A2F9-0187-B54F94399CB4}"/>
              </a:ext>
            </a:extLst>
          </p:cNvPr>
          <p:cNvSpPr/>
          <p:nvPr/>
        </p:nvSpPr>
        <p:spPr>
          <a:xfrm rot="1782986">
            <a:off x="286726" y="4003862"/>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34416224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3803F443-FE0E-9E53-E320-1BB04742B19F}"/>
              </a:ext>
            </a:extLst>
          </p:cNvPr>
          <p:cNvSpPr txBox="1"/>
          <p:nvPr/>
        </p:nvSpPr>
        <p:spPr>
          <a:xfrm>
            <a:off x="996287" y="761627"/>
            <a:ext cx="4913992" cy="276999"/>
          </a:xfrm>
          <a:prstGeom prst="rect">
            <a:avLst/>
          </a:prstGeom>
          <a:noFill/>
        </p:spPr>
        <p:txBody>
          <a:bodyPr wrap="square" rtlCol="0">
            <a:spAutoFit/>
          </a:bodyPr>
          <a:lstStyle/>
          <a:p>
            <a:r>
              <a:rPr lang="es-ES_tradnl" sz="1200" b="1" spc="300">
                <a:solidFill>
                  <a:schemeClr val="tx1"/>
                </a:solidFill>
              </a:rPr>
              <a:t>CAUSAS DE LA SEPARACIÓN</a:t>
            </a:r>
          </a:p>
        </p:txBody>
      </p:sp>
      <p:sp>
        <p:nvSpPr>
          <p:cNvPr id="20" name="Google Shape;275;p12">
            <a:extLst>
              <a:ext uri="{FF2B5EF4-FFF2-40B4-BE49-F238E27FC236}">
                <a16:creationId xmlns:a16="http://schemas.microsoft.com/office/drawing/2014/main" id="{9B9DF4F5-7403-AB93-75E0-C0023B0A493E}"/>
              </a:ext>
            </a:extLst>
          </p:cNvPr>
          <p:cNvSpPr/>
          <p:nvPr/>
        </p:nvSpPr>
        <p:spPr>
          <a:xfrm>
            <a:off x="2230959" y="1308693"/>
            <a:ext cx="4006067" cy="417618"/>
          </a:xfrm>
          <a:prstGeom prst="rect">
            <a:avLst/>
          </a:prstGeom>
          <a:noFill/>
          <a:ln w="12700" cap="flat" cmpd="sng">
            <a:solidFill>
              <a:schemeClr val="accent2">
                <a:lumMod val="75000"/>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ES_tradnl" sz="1800">
              <a:solidFill>
                <a:schemeClr val="lt1"/>
              </a:solidFill>
              <a:latin typeface="Calibri"/>
              <a:ea typeface="Calibri"/>
              <a:cs typeface="Calibri"/>
              <a:sym typeface="Calibri"/>
            </a:endParaRPr>
          </a:p>
        </p:txBody>
      </p:sp>
      <p:sp>
        <p:nvSpPr>
          <p:cNvPr id="21" name="Google Shape;334;p15">
            <a:extLst>
              <a:ext uri="{FF2B5EF4-FFF2-40B4-BE49-F238E27FC236}">
                <a16:creationId xmlns:a16="http://schemas.microsoft.com/office/drawing/2014/main" id="{7A3141F3-E522-4D6C-7DDA-4C35B68AFECD}"/>
              </a:ext>
            </a:extLst>
          </p:cNvPr>
          <p:cNvSpPr txBox="1"/>
          <p:nvPr/>
        </p:nvSpPr>
        <p:spPr>
          <a:xfrm>
            <a:off x="1001517" y="1990500"/>
            <a:ext cx="1106238" cy="110799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_tradnl" sz="1100" b="1">
                <a:solidFill>
                  <a:schemeClr val="tx1"/>
                </a:solidFill>
                <a:latin typeface="Calibri"/>
                <a:ea typeface="Calibri"/>
                <a:cs typeface="Calibri"/>
                <a:sym typeface="Calibri"/>
              </a:rPr>
              <a:t>Causas de la separación familiar anteriores a la crisis humanitaria</a:t>
            </a:r>
            <a:endParaRPr lang="es-ES_tradnl">
              <a:solidFill>
                <a:schemeClr val="tx1"/>
              </a:solidFill>
            </a:endParaRPr>
          </a:p>
        </p:txBody>
      </p:sp>
      <p:sp>
        <p:nvSpPr>
          <p:cNvPr id="22" name="Google Shape;335;p15">
            <a:extLst>
              <a:ext uri="{FF2B5EF4-FFF2-40B4-BE49-F238E27FC236}">
                <a16:creationId xmlns:a16="http://schemas.microsoft.com/office/drawing/2014/main" id="{DCD44F86-5E2E-0D4B-0D8F-CD37F34CD0A1}"/>
              </a:ext>
            </a:extLst>
          </p:cNvPr>
          <p:cNvSpPr txBox="1"/>
          <p:nvPr/>
        </p:nvSpPr>
        <p:spPr>
          <a:xfrm>
            <a:off x="1001517" y="3821520"/>
            <a:ext cx="1106238" cy="6001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_tradnl" sz="1100" b="1">
                <a:solidFill>
                  <a:schemeClr val="tx1"/>
                </a:solidFill>
                <a:latin typeface="Calibri"/>
                <a:ea typeface="Calibri"/>
                <a:cs typeface="Calibri"/>
                <a:sym typeface="Calibri"/>
              </a:rPr>
              <a:t>Separaciones derivadas de la crisis </a:t>
            </a:r>
            <a:endParaRPr lang="es-ES_tradnl">
              <a:solidFill>
                <a:schemeClr val="tx1"/>
              </a:solidFill>
            </a:endParaRPr>
          </a:p>
        </p:txBody>
      </p:sp>
      <p:sp>
        <p:nvSpPr>
          <p:cNvPr id="23" name="Google Shape;336;p15">
            <a:extLst>
              <a:ext uri="{FF2B5EF4-FFF2-40B4-BE49-F238E27FC236}">
                <a16:creationId xmlns:a16="http://schemas.microsoft.com/office/drawing/2014/main" id="{3F9D4550-12AB-26E1-89FA-BD0426AADA41}"/>
              </a:ext>
            </a:extLst>
          </p:cNvPr>
          <p:cNvSpPr txBox="1"/>
          <p:nvPr/>
        </p:nvSpPr>
        <p:spPr>
          <a:xfrm>
            <a:off x="1001517" y="5663229"/>
            <a:ext cx="1106238"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_tradnl" sz="1100" b="1" dirty="0">
                <a:solidFill>
                  <a:schemeClr val="tx1"/>
                </a:solidFill>
                <a:latin typeface="Calibri"/>
                <a:ea typeface="Calibri"/>
                <a:cs typeface="Calibri"/>
                <a:sym typeface="Calibri"/>
              </a:rPr>
              <a:t>Causas accidentales y “voluntarias” de separación</a:t>
            </a:r>
            <a:endParaRPr lang="es-ES_tradnl" dirty="0">
              <a:solidFill>
                <a:schemeClr val="tx1"/>
              </a:solidFill>
            </a:endParaRPr>
          </a:p>
        </p:txBody>
      </p:sp>
      <p:sp>
        <p:nvSpPr>
          <p:cNvPr id="24" name="Google Shape;337;p15">
            <a:extLst>
              <a:ext uri="{FF2B5EF4-FFF2-40B4-BE49-F238E27FC236}">
                <a16:creationId xmlns:a16="http://schemas.microsoft.com/office/drawing/2014/main" id="{3FB28F68-9B33-0F44-9FF7-3120C9E3715B}"/>
              </a:ext>
            </a:extLst>
          </p:cNvPr>
          <p:cNvSpPr txBox="1"/>
          <p:nvPr/>
        </p:nvSpPr>
        <p:spPr>
          <a:xfrm>
            <a:off x="1001517" y="7507699"/>
            <a:ext cx="1106238" cy="93867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_tradnl" sz="1100" b="1" dirty="0">
                <a:solidFill>
                  <a:schemeClr val="tx1"/>
                </a:solidFill>
                <a:latin typeface="Calibri"/>
                <a:ea typeface="Calibri"/>
                <a:cs typeface="Calibri"/>
                <a:sym typeface="Calibri"/>
              </a:rPr>
              <a:t>Impacto potencial de la separación para los distintos escenarios</a:t>
            </a:r>
            <a:endParaRPr lang="es-ES_tradnl" dirty="0">
              <a:solidFill>
                <a:schemeClr val="tx1"/>
              </a:solidFill>
            </a:endParaRPr>
          </a:p>
        </p:txBody>
      </p:sp>
      <p:sp>
        <p:nvSpPr>
          <p:cNvPr id="25" name="Google Shape;354;p15">
            <a:extLst>
              <a:ext uri="{FF2B5EF4-FFF2-40B4-BE49-F238E27FC236}">
                <a16:creationId xmlns:a16="http://schemas.microsoft.com/office/drawing/2014/main" id="{1EE223EF-70E2-2FB0-CA5B-0D591ED148CB}"/>
              </a:ext>
            </a:extLst>
          </p:cNvPr>
          <p:cNvSpPr txBox="1"/>
          <p:nvPr/>
        </p:nvSpPr>
        <p:spPr>
          <a:xfrm>
            <a:off x="1001518" y="1379022"/>
            <a:ext cx="1229441"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_tradnl" sz="1200" b="1">
                <a:solidFill>
                  <a:schemeClr val="tx1"/>
                </a:solidFill>
                <a:latin typeface="Calibri"/>
                <a:ea typeface="Calibri"/>
                <a:cs typeface="Calibri"/>
                <a:sym typeface="Calibri"/>
              </a:rPr>
              <a:t>Mi(s) escenario(s)</a:t>
            </a:r>
            <a:endParaRPr lang="es-ES_tradnl">
              <a:solidFill>
                <a:schemeClr val="tx1"/>
              </a:solidFill>
            </a:endParaRPr>
          </a:p>
        </p:txBody>
      </p:sp>
      <p:sp>
        <p:nvSpPr>
          <p:cNvPr id="26" name="Google Shape;275;p12">
            <a:extLst>
              <a:ext uri="{FF2B5EF4-FFF2-40B4-BE49-F238E27FC236}">
                <a16:creationId xmlns:a16="http://schemas.microsoft.com/office/drawing/2014/main" id="{C4F3F325-C7E8-76D0-32AE-FC7199858515}"/>
              </a:ext>
            </a:extLst>
          </p:cNvPr>
          <p:cNvSpPr/>
          <p:nvPr/>
        </p:nvSpPr>
        <p:spPr>
          <a:xfrm>
            <a:off x="2230959" y="2005236"/>
            <a:ext cx="4006067" cy="1506884"/>
          </a:xfrm>
          <a:prstGeom prst="rect">
            <a:avLst/>
          </a:prstGeom>
          <a:noFill/>
          <a:ln w="12700" cap="flat" cmpd="sng">
            <a:solidFill>
              <a:schemeClr val="accent2">
                <a:lumMod val="75000"/>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ES_tradnl" sz="1800">
              <a:solidFill>
                <a:schemeClr val="lt1"/>
              </a:solidFill>
              <a:latin typeface="Calibri"/>
              <a:ea typeface="Calibri"/>
              <a:cs typeface="Calibri"/>
              <a:sym typeface="Calibri"/>
            </a:endParaRPr>
          </a:p>
        </p:txBody>
      </p:sp>
      <p:sp>
        <p:nvSpPr>
          <p:cNvPr id="27" name="Google Shape;275;p12">
            <a:extLst>
              <a:ext uri="{FF2B5EF4-FFF2-40B4-BE49-F238E27FC236}">
                <a16:creationId xmlns:a16="http://schemas.microsoft.com/office/drawing/2014/main" id="{6F7CCF4B-8C61-C942-F1DA-E1B01FD45875}"/>
              </a:ext>
            </a:extLst>
          </p:cNvPr>
          <p:cNvSpPr/>
          <p:nvPr/>
        </p:nvSpPr>
        <p:spPr>
          <a:xfrm>
            <a:off x="2230959" y="3821520"/>
            <a:ext cx="4006067" cy="1506884"/>
          </a:xfrm>
          <a:prstGeom prst="rect">
            <a:avLst/>
          </a:prstGeom>
          <a:noFill/>
          <a:ln w="12700" cap="flat" cmpd="sng">
            <a:solidFill>
              <a:schemeClr val="accent2">
                <a:lumMod val="75000"/>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ES_tradnl" sz="1800">
              <a:solidFill>
                <a:schemeClr val="lt1"/>
              </a:solidFill>
              <a:latin typeface="Calibri"/>
              <a:ea typeface="Calibri"/>
              <a:cs typeface="Calibri"/>
              <a:sym typeface="Calibri"/>
            </a:endParaRPr>
          </a:p>
        </p:txBody>
      </p:sp>
      <p:sp>
        <p:nvSpPr>
          <p:cNvPr id="28" name="Google Shape;275;p12">
            <a:extLst>
              <a:ext uri="{FF2B5EF4-FFF2-40B4-BE49-F238E27FC236}">
                <a16:creationId xmlns:a16="http://schemas.microsoft.com/office/drawing/2014/main" id="{C57B5721-9648-75ED-231B-ECD4895A5E5E}"/>
              </a:ext>
            </a:extLst>
          </p:cNvPr>
          <p:cNvSpPr/>
          <p:nvPr/>
        </p:nvSpPr>
        <p:spPr>
          <a:xfrm>
            <a:off x="2230959" y="5606488"/>
            <a:ext cx="4006067" cy="1506884"/>
          </a:xfrm>
          <a:prstGeom prst="rect">
            <a:avLst/>
          </a:prstGeom>
          <a:noFill/>
          <a:ln w="12700" cap="flat" cmpd="sng">
            <a:solidFill>
              <a:schemeClr val="accent2">
                <a:lumMod val="75000"/>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ES_tradnl" sz="1800">
              <a:solidFill>
                <a:schemeClr val="lt1"/>
              </a:solidFill>
              <a:latin typeface="Calibri"/>
              <a:ea typeface="Calibri"/>
              <a:cs typeface="Calibri"/>
              <a:sym typeface="Calibri"/>
            </a:endParaRPr>
          </a:p>
        </p:txBody>
      </p:sp>
      <p:sp>
        <p:nvSpPr>
          <p:cNvPr id="29" name="Google Shape;275;p12">
            <a:extLst>
              <a:ext uri="{FF2B5EF4-FFF2-40B4-BE49-F238E27FC236}">
                <a16:creationId xmlns:a16="http://schemas.microsoft.com/office/drawing/2014/main" id="{8DE6DB0B-5331-3D05-3800-156D1C120CF7}"/>
              </a:ext>
            </a:extLst>
          </p:cNvPr>
          <p:cNvSpPr/>
          <p:nvPr/>
        </p:nvSpPr>
        <p:spPr>
          <a:xfrm>
            <a:off x="2230959" y="7391456"/>
            <a:ext cx="4006067" cy="1506884"/>
          </a:xfrm>
          <a:prstGeom prst="rect">
            <a:avLst/>
          </a:prstGeom>
          <a:noFill/>
          <a:ln w="12700" cap="flat" cmpd="sng">
            <a:solidFill>
              <a:schemeClr val="accent2">
                <a:lumMod val="75000"/>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ES_tradnl" sz="1800">
              <a:solidFill>
                <a:schemeClr val="lt1"/>
              </a:solidFill>
              <a:latin typeface="Calibri"/>
              <a:ea typeface="Calibri"/>
              <a:cs typeface="Calibri"/>
              <a:sym typeface="Calibri"/>
            </a:endParaRPr>
          </a:p>
        </p:txBody>
      </p:sp>
      <p:sp>
        <p:nvSpPr>
          <p:cNvPr id="40" name="Hexagon 39">
            <a:extLst>
              <a:ext uri="{FF2B5EF4-FFF2-40B4-BE49-F238E27FC236}">
                <a16:creationId xmlns:a16="http://schemas.microsoft.com/office/drawing/2014/main" id="{1E100544-3D75-2DFC-2D86-A48D1AD3AA78}"/>
              </a:ext>
            </a:extLst>
          </p:cNvPr>
          <p:cNvSpPr/>
          <p:nvPr/>
        </p:nvSpPr>
        <p:spPr>
          <a:xfrm rot="1782986">
            <a:off x="286724" y="2152490"/>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41" name="Hexagon 40">
            <a:extLst>
              <a:ext uri="{FF2B5EF4-FFF2-40B4-BE49-F238E27FC236}">
                <a16:creationId xmlns:a16="http://schemas.microsoft.com/office/drawing/2014/main" id="{9ADE645E-BC0B-34CA-C7F4-DEDECA0F06E6}"/>
              </a:ext>
            </a:extLst>
          </p:cNvPr>
          <p:cNvSpPr/>
          <p:nvPr/>
        </p:nvSpPr>
        <p:spPr>
          <a:xfrm rot="1782986">
            <a:off x="286724" y="2615335"/>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42" name="Hexagon 41">
            <a:extLst>
              <a:ext uri="{FF2B5EF4-FFF2-40B4-BE49-F238E27FC236}">
                <a16:creationId xmlns:a16="http://schemas.microsoft.com/office/drawing/2014/main" id="{FBD34A42-B466-CB78-1D91-49A850416092}"/>
              </a:ext>
            </a:extLst>
          </p:cNvPr>
          <p:cNvSpPr/>
          <p:nvPr/>
        </p:nvSpPr>
        <p:spPr>
          <a:xfrm rot="1782986">
            <a:off x="286725" y="3078179"/>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43" name="Hexagon 42">
            <a:extLst>
              <a:ext uri="{FF2B5EF4-FFF2-40B4-BE49-F238E27FC236}">
                <a16:creationId xmlns:a16="http://schemas.microsoft.com/office/drawing/2014/main" id="{E673F3C6-923E-B6CD-C862-708FB8AAEF0C}"/>
              </a:ext>
            </a:extLst>
          </p:cNvPr>
          <p:cNvSpPr/>
          <p:nvPr/>
        </p:nvSpPr>
        <p:spPr>
          <a:xfrm rot="1782986">
            <a:off x="286726" y="3541021"/>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45" name="Hexagon 44">
            <a:extLst>
              <a:ext uri="{FF2B5EF4-FFF2-40B4-BE49-F238E27FC236}">
                <a16:creationId xmlns:a16="http://schemas.microsoft.com/office/drawing/2014/main" id="{5DC606D2-D792-0402-53A0-BDE975C9FFC0}"/>
              </a:ext>
            </a:extLst>
          </p:cNvPr>
          <p:cNvSpPr/>
          <p:nvPr/>
        </p:nvSpPr>
        <p:spPr>
          <a:xfrm rot="1782986">
            <a:off x="286724" y="301110"/>
            <a:ext cx="335595" cy="289306"/>
          </a:xfrm>
          <a:prstGeom prst="hexagon">
            <a:avLst>
              <a:gd name="adj" fmla="val 28965"/>
              <a:gd name="vf" fmla="val 115470"/>
            </a:avLst>
          </a:prstGeom>
          <a:solidFill>
            <a:schemeClr val="accent2">
              <a:lumMod val="60000"/>
              <a:lumOff val="4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46" name="Hexagon 45">
            <a:extLst>
              <a:ext uri="{FF2B5EF4-FFF2-40B4-BE49-F238E27FC236}">
                <a16:creationId xmlns:a16="http://schemas.microsoft.com/office/drawing/2014/main" id="{03BA7244-5155-379C-BC50-6AE9F99646C7}"/>
              </a:ext>
            </a:extLst>
          </p:cNvPr>
          <p:cNvSpPr/>
          <p:nvPr/>
        </p:nvSpPr>
        <p:spPr>
          <a:xfrm rot="1782986">
            <a:off x="286724" y="763955"/>
            <a:ext cx="335595" cy="289306"/>
          </a:xfrm>
          <a:prstGeom prst="hexagon">
            <a:avLst>
              <a:gd name="adj" fmla="val 28965"/>
              <a:gd name="vf" fmla="val 115470"/>
            </a:avLst>
          </a:prstGeom>
          <a:solidFill>
            <a:schemeClr val="accent2">
              <a:lumMod val="60000"/>
              <a:lumOff val="4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47" name="Hexagon 46">
            <a:extLst>
              <a:ext uri="{FF2B5EF4-FFF2-40B4-BE49-F238E27FC236}">
                <a16:creationId xmlns:a16="http://schemas.microsoft.com/office/drawing/2014/main" id="{75E246EA-D267-7304-F6C3-9964F3CCF841}"/>
              </a:ext>
            </a:extLst>
          </p:cNvPr>
          <p:cNvSpPr/>
          <p:nvPr/>
        </p:nvSpPr>
        <p:spPr>
          <a:xfrm rot="1782986">
            <a:off x="286724" y="1226800"/>
            <a:ext cx="335595" cy="289306"/>
          </a:xfrm>
          <a:prstGeom prst="hexagon">
            <a:avLst>
              <a:gd name="adj" fmla="val 28965"/>
              <a:gd name="vf" fmla="val 115470"/>
            </a:avLst>
          </a:prstGeom>
          <a:solidFill>
            <a:schemeClr val="accent2">
              <a:lumMod val="60000"/>
              <a:lumOff val="4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48" name="Hexagon 47">
            <a:extLst>
              <a:ext uri="{FF2B5EF4-FFF2-40B4-BE49-F238E27FC236}">
                <a16:creationId xmlns:a16="http://schemas.microsoft.com/office/drawing/2014/main" id="{B496A192-F2A3-3AA4-6A1F-9637E056414B}"/>
              </a:ext>
            </a:extLst>
          </p:cNvPr>
          <p:cNvSpPr/>
          <p:nvPr/>
        </p:nvSpPr>
        <p:spPr>
          <a:xfrm rot="1782986">
            <a:off x="286724" y="1689645"/>
            <a:ext cx="335595" cy="289306"/>
          </a:xfrm>
          <a:prstGeom prst="hexagon">
            <a:avLst>
              <a:gd name="adj" fmla="val 28965"/>
              <a:gd name="vf" fmla="val 115470"/>
            </a:avLst>
          </a:prstGeom>
          <a:solidFill>
            <a:schemeClr val="accent2">
              <a:lumMod val="60000"/>
              <a:lumOff val="4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49" name="Hexagon 48">
            <a:extLst>
              <a:ext uri="{FF2B5EF4-FFF2-40B4-BE49-F238E27FC236}">
                <a16:creationId xmlns:a16="http://schemas.microsoft.com/office/drawing/2014/main" id="{E1B29E21-0FB4-46E9-3B67-55CAC127DFF0}"/>
              </a:ext>
            </a:extLst>
          </p:cNvPr>
          <p:cNvSpPr/>
          <p:nvPr/>
        </p:nvSpPr>
        <p:spPr>
          <a:xfrm rot="1782986">
            <a:off x="286726" y="4003862"/>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31432094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2F5C113-8FCE-3DDD-0D92-CE56DC55344B}"/>
              </a:ext>
            </a:extLst>
          </p:cNvPr>
          <p:cNvSpPr txBox="1"/>
          <p:nvPr/>
        </p:nvSpPr>
        <p:spPr>
          <a:xfrm>
            <a:off x="982985" y="713169"/>
            <a:ext cx="4325427" cy="276999"/>
          </a:xfrm>
          <a:prstGeom prst="rect">
            <a:avLst/>
          </a:prstGeom>
          <a:noFill/>
        </p:spPr>
        <p:txBody>
          <a:bodyPr wrap="square" rtlCol="0">
            <a:spAutoFit/>
          </a:bodyPr>
          <a:lstStyle/>
          <a:p>
            <a:r>
              <a:rPr lang="es-ES_tradnl" sz="1200" b="1" spc="300" dirty="0">
                <a:solidFill>
                  <a:schemeClr val="tx1"/>
                </a:solidFill>
              </a:rPr>
              <a:t>PUNTOS CLAVE DE APRENDIZAJE</a:t>
            </a:r>
          </a:p>
        </p:txBody>
      </p:sp>
      <p:sp>
        <p:nvSpPr>
          <p:cNvPr id="11" name="Google Shape;256;p19">
            <a:extLst>
              <a:ext uri="{FF2B5EF4-FFF2-40B4-BE49-F238E27FC236}">
                <a16:creationId xmlns:a16="http://schemas.microsoft.com/office/drawing/2014/main" id="{4B4BAE65-425D-6981-DD81-97025B1C6D4B}"/>
              </a:ext>
            </a:extLst>
          </p:cNvPr>
          <p:cNvSpPr/>
          <p:nvPr/>
        </p:nvSpPr>
        <p:spPr>
          <a:xfrm>
            <a:off x="1072579" y="1270199"/>
            <a:ext cx="343714" cy="343714"/>
          </a:xfrm>
          <a:prstGeom prst="star5">
            <a:avLst>
              <a:gd name="adj" fmla="val 28143"/>
              <a:gd name="hf" fmla="val 105146"/>
              <a:gd name="vf" fmla="val 110557"/>
            </a:avLst>
          </a:prstGeom>
          <a:solidFill>
            <a:schemeClr val="accent2">
              <a:lumMod val="75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s-ES_tradnl" sz="1800" b="0" i="0" u="none" strike="noStrike" cap="none">
              <a:solidFill>
                <a:srgbClr val="FFFFFF"/>
              </a:solidFill>
              <a:latin typeface="Calibri"/>
              <a:ea typeface="Calibri"/>
              <a:cs typeface="Calibri"/>
              <a:sym typeface="Calibri"/>
            </a:endParaRPr>
          </a:p>
        </p:txBody>
      </p:sp>
      <p:sp>
        <p:nvSpPr>
          <p:cNvPr id="13" name="Google Shape;258;p19">
            <a:extLst>
              <a:ext uri="{FF2B5EF4-FFF2-40B4-BE49-F238E27FC236}">
                <a16:creationId xmlns:a16="http://schemas.microsoft.com/office/drawing/2014/main" id="{889AA28E-0CF3-DA8D-1AC5-4218B4966AF7}"/>
              </a:ext>
            </a:extLst>
          </p:cNvPr>
          <p:cNvSpPr txBox="1"/>
          <p:nvPr/>
        </p:nvSpPr>
        <p:spPr>
          <a:xfrm>
            <a:off x="1599723" y="1248606"/>
            <a:ext cx="4637303" cy="454571"/>
          </a:xfrm>
          <a:prstGeom prst="rect">
            <a:avLst/>
          </a:prstGeom>
          <a:noFill/>
          <a:ln>
            <a:noFill/>
          </a:ln>
        </p:spPr>
        <p:txBody>
          <a:bodyPr spcFirstLastPara="1" wrap="square" lIns="91425" tIns="45700" rIns="91425" bIns="45700" anchor="t" anchorCtr="0">
            <a:spAutoFit/>
          </a:bodyPr>
          <a:lstStyle/>
          <a:p>
            <a:pPr marL="0" marR="0" lvl="0" indent="0" rtl="0">
              <a:lnSpc>
                <a:spcPct val="107000"/>
              </a:lnSpc>
              <a:spcBef>
                <a:spcPts val="0"/>
              </a:spcBef>
              <a:spcAft>
                <a:spcPts val="0"/>
              </a:spcAft>
              <a:buClr>
                <a:srgbClr val="000000"/>
              </a:buClr>
              <a:buSzPts val="2400"/>
              <a:buFont typeface="Arial"/>
              <a:buNone/>
            </a:pPr>
            <a:r>
              <a:rPr lang="es-ES_tradnl" sz="1100" b="0" i="0" u="none" strike="noStrike" cap="none" dirty="0">
                <a:solidFill>
                  <a:srgbClr val="000000"/>
                </a:solidFill>
                <a:latin typeface="+mn-lt"/>
                <a:ea typeface="Arial"/>
                <a:cs typeface="Arial"/>
                <a:sym typeface="Arial"/>
              </a:rPr>
              <a:t>Es importante comprender las causas de la separación familiar para prevenir una separación secundaria y ofrecer un apoyo personalizado.</a:t>
            </a:r>
          </a:p>
        </p:txBody>
      </p:sp>
      <p:sp>
        <p:nvSpPr>
          <p:cNvPr id="14" name="Google Shape;256;p19">
            <a:extLst>
              <a:ext uri="{FF2B5EF4-FFF2-40B4-BE49-F238E27FC236}">
                <a16:creationId xmlns:a16="http://schemas.microsoft.com/office/drawing/2014/main" id="{B6FB47BA-3B85-B48A-6972-510DA438B0AF}"/>
              </a:ext>
            </a:extLst>
          </p:cNvPr>
          <p:cNvSpPr/>
          <p:nvPr/>
        </p:nvSpPr>
        <p:spPr>
          <a:xfrm>
            <a:off x="1072579" y="1742366"/>
            <a:ext cx="343714" cy="343714"/>
          </a:xfrm>
          <a:prstGeom prst="star5">
            <a:avLst>
              <a:gd name="adj" fmla="val 28143"/>
              <a:gd name="hf" fmla="val 105146"/>
              <a:gd name="vf" fmla="val 110557"/>
            </a:avLst>
          </a:prstGeom>
          <a:solidFill>
            <a:schemeClr val="accent2">
              <a:lumMod val="75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s-ES_tradnl" sz="1800" b="0" i="0" u="none" strike="noStrike" cap="none">
              <a:solidFill>
                <a:srgbClr val="FFFFFF"/>
              </a:solidFill>
              <a:latin typeface="Calibri"/>
              <a:ea typeface="Calibri"/>
              <a:cs typeface="Calibri"/>
              <a:sym typeface="Calibri"/>
            </a:endParaRPr>
          </a:p>
        </p:txBody>
      </p:sp>
      <p:sp>
        <p:nvSpPr>
          <p:cNvPr id="15" name="Google Shape;258;p19">
            <a:extLst>
              <a:ext uri="{FF2B5EF4-FFF2-40B4-BE49-F238E27FC236}">
                <a16:creationId xmlns:a16="http://schemas.microsoft.com/office/drawing/2014/main" id="{50B4E8DD-23D2-7973-17B1-6C0F717D265F}"/>
              </a:ext>
            </a:extLst>
          </p:cNvPr>
          <p:cNvSpPr txBox="1"/>
          <p:nvPr/>
        </p:nvSpPr>
        <p:spPr>
          <a:xfrm>
            <a:off x="1599724" y="1776474"/>
            <a:ext cx="4637302" cy="454571"/>
          </a:xfrm>
          <a:prstGeom prst="rect">
            <a:avLst/>
          </a:prstGeom>
          <a:noFill/>
          <a:ln>
            <a:noFill/>
          </a:ln>
        </p:spPr>
        <p:txBody>
          <a:bodyPr spcFirstLastPara="1" wrap="square" lIns="91425" tIns="45700" rIns="91425" bIns="45700" anchor="t" anchorCtr="0">
            <a:spAutoFit/>
          </a:bodyPr>
          <a:lstStyle/>
          <a:p>
            <a:pPr marL="0" marR="0" lvl="0" indent="0" rtl="0">
              <a:lnSpc>
                <a:spcPct val="107000"/>
              </a:lnSpc>
              <a:spcBef>
                <a:spcPts val="0"/>
              </a:spcBef>
              <a:spcAft>
                <a:spcPts val="0"/>
              </a:spcAft>
              <a:buClr>
                <a:srgbClr val="000000"/>
              </a:buClr>
              <a:buSzPts val="2400"/>
              <a:buFont typeface="Arial"/>
              <a:buNone/>
            </a:pPr>
            <a:r>
              <a:rPr lang="es-ES_tradnl" sz="1100" b="0" i="0" u="none" strike="noStrike" cap="none" dirty="0">
                <a:solidFill>
                  <a:srgbClr val="000000"/>
                </a:solidFill>
                <a:latin typeface="+mn-lt"/>
                <a:ea typeface="Arial"/>
                <a:cs typeface="Arial"/>
                <a:sym typeface="Arial"/>
              </a:rPr>
              <a:t>Comprender el impacto de la separación familiar significa que podemos responder a las necesidades de cada </a:t>
            </a:r>
            <a:r>
              <a:rPr lang="es-ES_tradnl" sz="1100" dirty="0">
                <a:latin typeface="+mn-lt"/>
              </a:rPr>
              <a:t>menor.</a:t>
            </a:r>
            <a:endParaRPr lang="es-ES_tradnl" sz="1100" b="0" i="0" u="none" strike="noStrike" cap="none" dirty="0">
              <a:solidFill>
                <a:srgbClr val="000000"/>
              </a:solidFill>
              <a:latin typeface="+mn-lt"/>
              <a:ea typeface="Arial"/>
              <a:cs typeface="Arial"/>
              <a:sym typeface="Arial"/>
            </a:endParaRPr>
          </a:p>
        </p:txBody>
      </p:sp>
      <p:sp>
        <p:nvSpPr>
          <p:cNvPr id="16" name="Google Shape;275;p12">
            <a:extLst>
              <a:ext uri="{FF2B5EF4-FFF2-40B4-BE49-F238E27FC236}">
                <a16:creationId xmlns:a16="http://schemas.microsoft.com/office/drawing/2014/main" id="{D694830F-549C-D6B3-4034-5C42085E9B34}"/>
              </a:ext>
            </a:extLst>
          </p:cNvPr>
          <p:cNvSpPr/>
          <p:nvPr/>
        </p:nvSpPr>
        <p:spPr>
          <a:xfrm>
            <a:off x="982985" y="3920703"/>
            <a:ext cx="5254042" cy="4991067"/>
          </a:xfrm>
          <a:prstGeom prst="rect">
            <a:avLst/>
          </a:prstGeom>
          <a:noFill/>
          <a:ln w="12700" cap="flat" cmpd="sng">
            <a:solidFill>
              <a:schemeClr val="accent2">
                <a:lumMod val="75000"/>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ES_tradnl" sz="1800">
              <a:solidFill>
                <a:schemeClr val="lt1"/>
              </a:solidFill>
              <a:latin typeface="Calibri"/>
              <a:ea typeface="Calibri"/>
              <a:cs typeface="Calibri"/>
              <a:sym typeface="Calibri"/>
            </a:endParaRPr>
          </a:p>
        </p:txBody>
      </p:sp>
      <p:sp>
        <p:nvSpPr>
          <p:cNvPr id="17" name="TextBox 16">
            <a:extLst>
              <a:ext uri="{FF2B5EF4-FFF2-40B4-BE49-F238E27FC236}">
                <a16:creationId xmlns:a16="http://schemas.microsoft.com/office/drawing/2014/main" id="{D299B37E-DD48-BC3E-0FFA-3CDAB9A45965}"/>
              </a:ext>
            </a:extLst>
          </p:cNvPr>
          <p:cNvSpPr txBox="1"/>
          <p:nvPr/>
        </p:nvSpPr>
        <p:spPr>
          <a:xfrm>
            <a:off x="982985" y="3397436"/>
            <a:ext cx="4637302" cy="276999"/>
          </a:xfrm>
          <a:prstGeom prst="rect">
            <a:avLst/>
          </a:prstGeom>
          <a:noFill/>
        </p:spPr>
        <p:txBody>
          <a:bodyPr wrap="square" rtlCol="0">
            <a:spAutoFit/>
          </a:bodyPr>
          <a:lstStyle/>
          <a:p>
            <a:r>
              <a:rPr lang="es-ES_tradnl" sz="1200" b="1" spc="300">
                <a:solidFill>
                  <a:schemeClr val="tx1"/>
                </a:solidFill>
              </a:rPr>
              <a:t>NOTAS DE LA SESIÓN</a:t>
            </a:r>
          </a:p>
        </p:txBody>
      </p:sp>
      <p:sp>
        <p:nvSpPr>
          <p:cNvPr id="22" name="Hexagon 21">
            <a:extLst>
              <a:ext uri="{FF2B5EF4-FFF2-40B4-BE49-F238E27FC236}">
                <a16:creationId xmlns:a16="http://schemas.microsoft.com/office/drawing/2014/main" id="{53E4DF64-F492-8734-1AFC-7EC3D903BB14}"/>
              </a:ext>
            </a:extLst>
          </p:cNvPr>
          <p:cNvSpPr/>
          <p:nvPr/>
        </p:nvSpPr>
        <p:spPr>
          <a:xfrm rot="1782986">
            <a:off x="286724" y="2152490"/>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3" name="Hexagon 22">
            <a:extLst>
              <a:ext uri="{FF2B5EF4-FFF2-40B4-BE49-F238E27FC236}">
                <a16:creationId xmlns:a16="http://schemas.microsoft.com/office/drawing/2014/main" id="{A0A1D70E-F1F5-DC3B-52CD-17497188B64B}"/>
              </a:ext>
            </a:extLst>
          </p:cNvPr>
          <p:cNvSpPr/>
          <p:nvPr/>
        </p:nvSpPr>
        <p:spPr>
          <a:xfrm rot="1782986">
            <a:off x="286724" y="2615335"/>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4" name="Hexagon 23">
            <a:extLst>
              <a:ext uri="{FF2B5EF4-FFF2-40B4-BE49-F238E27FC236}">
                <a16:creationId xmlns:a16="http://schemas.microsoft.com/office/drawing/2014/main" id="{9813647E-1693-B5A8-0867-2DD6061B4030}"/>
              </a:ext>
            </a:extLst>
          </p:cNvPr>
          <p:cNvSpPr/>
          <p:nvPr/>
        </p:nvSpPr>
        <p:spPr>
          <a:xfrm rot="1782986">
            <a:off x="286725" y="3078179"/>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5" name="Hexagon 24">
            <a:extLst>
              <a:ext uri="{FF2B5EF4-FFF2-40B4-BE49-F238E27FC236}">
                <a16:creationId xmlns:a16="http://schemas.microsoft.com/office/drawing/2014/main" id="{9A3A1281-BC52-1BF8-FC81-689851DE3D45}"/>
              </a:ext>
            </a:extLst>
          </p:cNvPr>
          <p:cNvSpPr/>
          <p:nvPr/>
        </p:nvSpPr>
        <p:spPr>
          <a:xfrm rot="1782986">
            <a:off x="286726" y="3541021"/>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9" name="Google Shape;258;p19">
            <a:extLst>
              <a:ext uri="{FF2B5EF4-FFF2-40B4-BE49-F238E27FC236}">
                <a16:creationId xmlns:a16="http://schemas.microsoft.com/office/drawing/2014/main" id="{8EF68701-5213-84DD-9F7C-EB1E26F39EF8}"/>
              </a:ext>
            </a:extLst>
          </p:cNvPr>
          <p:cNvSpPr txBox="1"/>
          <p:nvPr/>
        </p:nvSpPr>
        <p:spPr>
          <a:xfrm>
            <a:off x="1599724" y="2304342"/>
            <a:ext cx="4637302" cy="635711"/>
          </a:xfrm>
          <a:prstGeom prst="rect">
            <a:avLst/>
          </a:prstGeom>
          <a:noFill/>
          <a:ln>
            <a:noFill/>
          </a:ln>
        </p:spPr>
        <p:txBody>
          <a:bodyPr spcFirstLastPara="1" wrap="square" lIns="91425" tIns="45700" rIns="91425" bIns="45700" anchor="t" anchorCtr="0">
            <a:spAutoFit/>
          </a:bodyPr>
          <a:lstStyle/>
          <a:p>
            <a:pPr marL="0" marR="0" lvl="0" indent="0" rtl="0">
              <a:lnSpc>
                <a:spcPct val="107000"/>
              </a:lnSpc>
              <a:spcBef>
                <a:spcPts val="0"/>
              </a:spcBef>
              <a:spcAft>
                <a:spcPts val="0"/>
              </a:spcAft>
              <a:buClr>
                <a:srgbClr val="000000"/>
              </a:buClr>
              <a:buSzPts val="2400"/>
              <a:buFont typeface="Arial"/>
              <a:buNone/>
            </a:pPr>
            <a:r>
              <a:rPr lang="es-ES_tradnl" sz="1100" b="0" i="0" u="none" strike="noStrike" cap="none" dirty="0">
                <a:solidFill>
                  <a:srgbClr val="000000"/>
                </a:solidFill>
                <a:latin typeface="+mn-lt"/>
                <a:ea typeface="Arial"/>
                <a:cs typeface="Arial"/>
                <a:sym typeface="Arial"/>
              </a:rPr>
              <a:t>La separación familiar puede tener graves consecuencias a largo plazo, por lo que el registro de los UASC para la gestión de casos y la localización y reunificación familiar es una prioridad urgente.</a:t>
            </a:r>
          </a:p>
        </p:txBody>
      </p:sp>
      <p:sp>
        <p:nvSpPr>
          <p:cNvPr id="10" name="Google Shape;256;p19">
            <a:extLst>
              <a:ext uri="{FF2B5EF4-FFF2-40B4-BE49-F238E27FC236}">
                <a16:creationId xmlns:a16="http://schemas.microsoft.com/office/drawing/2014/main" id="{8AC876CC-E6F0-B523-9C93-AD989FA3CBFB}"/>
              </a:ext>
            </a:extLst>
          </p:cNvPr>
          <p:cNvSpPr/>
          <p:nvPr/>
        </p:nvSpPr>
        <p:spPr>
          <a:xfrm>
            <a:off x="1072579" y="2428181"/>
            <a:ext cx="343714" cy="343714"/>
          </a:xfrm>
          <a:prstGeom prst="star5">
            <a:avLst>
              <a:gd name="adj" fmla="val 28143"/>
              <a:gd name="hf" fmla="val 105146"/>
              <a:gd name="vf" fmla="val 110557"/>
            </a:avLst>
          </a:prstGeom>
          <a:solidFill>
            <a:schemeClr val="accent2">
              <a:lumMod val="75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s-ES_tradnl" sz="1800" b="0" i="0" u="none" strike="noStrike" cap="none">
              <a:solidFill>
                <a:srgbClr val="FFFFFF"/>
              </a:solidFill>
              <a:latin typeface="Calibri"/>
              <a:ea typeface="Calibri"/>
              <a:cs typeface="Calibri"/>
              <a:sym typeface="Calibri"/>
            </a:endParaRPr>
          </a:p>
        </p:txBody>
      </p:sp>
      <p:sp>
        <p:nvSpPr>
          <p:cNvPr id="26" name="Hexagon 25">
            <a:extLst>
              <a:ext uri="{FF2B5EF4-FFF2-40B4-BE49-F238E27FC236}">
                <a16:creationId xmlns:a16="http://schemas.microsoft.com/office/drawing/2014/main" id="{F6F443AF-E8B8-F8AA-E7EE-F414B307923F}"/>
              </a:ext>
            </a:extLst>
          </p:cNvPr>
          <p:cNvSpPr/>
          <p:nvPr/>
        </p:nvSpPr>
        <p:spPr>
          <a:xfrm rot="1782986">
            <a:off x="286724" y="301110"/>
            <a:ext cx="335595" cy="289306"/>
          </a:xfrm>
          <a:prstGeom prst="hexagon">
            <a:avLst>
              <a:gd name="adj" fmla="val 28965"/>
              <a:gd name="vf" fmla="val 115470"/>
            </a:avLst>
          </a:prstGeom>
          <a:solidFill>
            <a:schemeClr val="accent2">
              <a:lumMod val="60000"/>
              <a:lumOff val="4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7" name="Hexagon 26">
            <a:extLst>
              <a:ext uri="{FF2B5EF4-FFF2-40B4-BE49-F238E27FC236}">
                <a16:creationId xmlns:a16="http://schemas.microsoft.com/office/drawing/2014/main" id="{63E256FF-AA07-D271-D8AD-B64596D0487B}"/>
              </a:ext>
            </a:extLst>
          </p:cNvPr>
          <p:cNvSpPr/>
          <p:nvPr/>
        </p:nvSpPr>
        <p:spPr>
          <a:xfrm rot="1782986">
            <a:off x="286724" y="763955"/>
            <a:ext cx="335595" cy="289306"/>
          </a:xfrm>
          <a:prstGeom prst="hexagon">
            <a:avLst>
              <a:gd name="adj" fmla="val 28965"/>
              <a:gd name="vf" fmla="val 115470"/>
            </a:avLst>
          </a:prstGeom>
          <a:solidFill>
            <a:schemeClr val="accent2">
              <a:lumMod val="60000"/>
              <a:lumOff val="4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8" name="Hexagon 27">
            <a:extLst>
              <a:ext uri="{FF2B5EF4-FFF2-40B4-BE49-F238E27FC236}">
                <a16:creationId xmlns:a16="http://schemas.microsoft.com/office/drawing/2014/main" id="{D58E2998-F545-A68E-4A49-5046816CE8BE}"/>
              </a:ext>
            </a:extLst>
          </p:cNvPr>
          <p:cNvSpPr/>
          <p:nvPr/>
        </p:nvSpPr>
        <p:spPr>
          <a:xfrm rot="1782986">
            <a:off x="286724" y="1226800"/>
            <a:ext cx="335595" cy="289306"/>
          </a:xfrm>
          <a:prstGeom prst="hexagon">
            <a:avLst>
              <a:gd name="adj" fmla="val 28965"/>
              <a:gd name="vf" fmla="val 115470"/>
            </a:avLst>
          </a:prstGeom>
          <a:solidFill>
            <a:schemeClr val="accent2">
              <a:lumMod val="60000"/>
              <a:lumOff val="4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9" name="Hexagon 28">
            <a:extLst>
              <a:ext uri="{FF2B5EF4-FFF2-40B4-BE49-F238E27FC236}">
                <a16:creationId xmlns:a16="http://schemas.microsoft.com/office/drawing/2014/main" id="{54B40776-E413-DE82-13F3-D41626B6291E}"/>
              </a:ext>
            </a:extLst>
          </p:cNvPr>
          <p:cNvSpPr/>
          <p:nvPr/>
        </p:nvSpPr>
        <p:spPr>
          <a:xfrm rot="1782986">
            <a:off x="286724" y="1689645"/>
            <a:ext cx="335595" cy="289306"/>
          </a:xfrm>
          <a:prstGeom prst="hexagon">
            <a:avLst>
              <a:gd name="adj" fmla="val 28965"/>
              <a:gd name="vf" fmla="val 115470"/>
            </a:avLst>
          </a:prstGeom>
          <a:solidFill>
            <a:schemeClr val="accent2">
              <a:lumMod val="60000"/>
              <a:lumOff val="4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0" name="Hexagon 29">
            <a:extLst>
              <a:ext uri="{FF2B5EF4-FFF2-40B4-BE49-F238E27FC236}">
                <a16:creationId xmlns:a16="http://schemas.microsoft.com/office/drawing/2014/main" id="{38531291-C7F0-457C-BBC3-84E6B4612EC3}"/>
              </a:ext>
            </a:extLst>
          </p:cNvPr>
          <p:cNvSpPr/>
          <p:nvPr/>
        </p:nvSpPr>
        <p:spPr>
          <a:xfrm rot="1782986">
            <a:off x="286726" y="4003862"/>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26501672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B592193B-59FD-99DD-6B7C-4926672E43D5}"/>
              </a:ext>
            </a:extLst>
          </p:cNvPr>
          <p:cNvSpPr txBox="1"/>
          <p:nvPr/>
        </p:nvSpPr>
        <p:spPr>
          <a:xfrm>
            <a:off x="982985" y="713169"/>
            <a:ext cx="5267343" cy="738664"/>
          </a:xfrm>
          <a:prstGeom prst="rect">
            <a:avLst/>
          </a:prstGeom>
          <a:noFill/>
        </p:spPr>
        <p:txBody>
          <a:bodyPr wrap="square">
            <a:spAutoFit/>
          </a:bodyPr>
          <a:lstStyle/>
          <a:p>
            <a:pPr marL="0" marR="0" lvl="0" indent="0" algn="l" rtl="0">
              <a:spcBef>
                <a:spcPts val="0"/>
              </a:spcBef>
              <a:spcAft>
                <a:spcPts val="1800"/>
              </a:spcAft>
              <a:buNone/>
            </a:pPr>
            <a:r>
              <a:rPr lang="es-ES_tradnl" b="1" spc="300" dirty="0">
                <a:solidFill>
                  <a:schemeClr val="bg1"/>
                </a:solidFill>
                <a:highlight>
                  <a:srgbClr val="8D607A"/>
                </a:highlight>
                <a:latin typeface="Calibri"/>
                <a:ea typeface="Calibri"/>
                <a:cs typeface="Calibri"/>
                <a:sym typeface="Calibri"/>
              </a:rPr>
              <a:t>SESIÓN 3: NORMAS Y PRÁCTICAS RELATIVAS A LOS/AS MENORES NO ACOMPAÑADOS/AS Y SEPARADOS/AS (UASC)</a:t>
            </a:r>
          </a:p>
        </p:txBody>
      </p:sp>
      <p:sp>
        <p:nvSpPr>
          <p:cNvPr id="19" name="TextBox 18">
            <a:extLst>
              <a:ext uri="{FF2B5EF4-FFF2-40B4-BE49-F238E27FC236}">
                <a16:creationId xmlns:a16="http://schemas.microsoft.com/office/drawing/2014/main" id="{3803F443-FE0E-9E53-E320-1BB04742B19F}"/>
              </a:ext>
            </a:extLst>
          </p:cNvPr>
          <p:cNvSpPr txBox="1"/>
          <p:nvPr/>
        </p:nvSpPr>
        <p:spPr>
          <a:xfrm>
            <a:off x="982985" y="1625489"/>
            <a:ext cx="4913992" cy="276999"/>
          </a:xfrm>
          <a:prstGeom prst="rect">
            <a:avLst/>
          </a:prstGeom>
          <a:noFill/>
        </p:spPr>
        <p:txBody>
          <a:bodyPr wrap="square" rtlCol="0">
            <a:spAutoFit/>
          </a:bodyPr>
          <a:lstStyle/>
          <a:p>
            <a:r>
              <a:rPr lang="es-ES_tradnl" sz="1200" b="1" spc="300">
                <a:solidFill>
                  <a:schemeClr val="tx1"/>
                </a:solidFill>
              </a:rPr>
              <a:t>OBJETIVOS DE APRENDIZAJE </a:t>
            </a:r>
          </a:p>
        </p:txBody>
      </p:sp>
      <p:sp>
        <p:nvSpPr>
          <p:cNvPr id="2" name="TextBox 1">
            <a:extLst>
              <a:ext uri="{FF2B5EF4-FFF2-40B4-BE49-F238E27FC236}">
                <a16:creationId xmlns:a16="http://schemas.microsoft.com/office/drawing/2014/main" id="{9C123385-9A1D-F5A2-D61C-512B690D32B5}"/>
              </a:ext>
            </a:extLst>
          </p:cNvPr>
          <p:cNvSpPr txBox="1"/>
          <p:nvPr/>
        </p:nvSpPr>
        <p:spPr>
          <a:xfrm>
            <a:off x="1611087" y="2053490"/>
            <a:ext cx="4639242" cy="646331"/>
          </a:xfrm>
          <a:prstGeom prst="rect">
            <a:avLst/>
          </a:prstGeom>
          <a:noFill/>
        </p:spPr>
        <p:txBody>
          <a:bodyPr wrap="square" rtlCol="0">
            <a:spAutoFit/>
          </a:bodyPr>
          <a:lstStyle/>
          <a:p>
            <a:pPr marL="0" marR="0" lvl="0" indent="0" algn="l" rtl="0">
              <a:spcBef>
                <a:spcPts val="0"/>
              </a:spcBef>
              <a:spcAft>
                <a:spcPts val="0"/>
              </a:spcAft>
              <a:buNone/>
            </a:pPr>
            <a:r>
              <a:rPr lang="es-ES_tradnl" sz="1200" dirty="0">
                <a:solidFill>
                  <a:schemeClr val="tx1"/>
                </a:solidFill>
                <a:latin typeface="+mn-lt"/>
                <a:ea typeface="Arial"/>
                <a:cs typeface="Arial"/>
                <a:sym typeface="Arial"/>
              </a:rPr>
              <a:t>Describir las normas socioculturales y religiosas y las prácticas tradicionales relacionadas con los UASC en su contexto y comprender por qué esto es importante para nuestro trabajo diario.</a:t>
            </a:r>
          </a:p>
        </p:txBody>
      </p:sp>
      <p:grpSp>
        <p:nvGrpSpPr>
          <p:cNvPr id="33" name="Google Shape;194;p14">
            <a:extLst>
              <a:ext uri="{FF2B5EF4-FFF2-40B4-BE49-F238E27FC236}">
                <a16:creationId xmlns:a16="http://schemas.microsoft.com/office/drawing/2014/main" id="{01BC34CA-DE6A-6A1B-8925-1E5E81907828}"/>
              </a:ext>
            </a:extLst>
          </p:cNvPr>
          <p:cNvGrpSpPr/>
          <p:nvPr/>
        </p:nvGrpSpPr>
        <p:grpSpPr>
          <a:xfrm>
            <a:off x="1115237" y="2161263"/>
            <a:ext cx="367261" cy="388552"/>
            <a:chOff x="243840" y="1676400"/>
            <a:chExt cx="701040" cy="741680"/>
          </a:xfrm>
          <a:solidFill>
            <a:schemeClr val="accent2">
              <a:lumMod val="75000"/>
            </a:schemeClr>
          </a:solidFill>
        </p:grpSpPr>
        <p:sp>
          <p:nvSpPr>
            <p:cNvPr id="34" name="Google Shape;195;p14">
              <a:extLst>
                <a:ext uri="{FF2B5EF4-FFF2-40B4-BE49-F238E27FC236}">
                  <a16:creationId xmlns:a16="http://schemas.microsoft.com/office/drawing/2014/main" id="{836C395A-34BA-2044-3814-CEB5BD14DD05}"/>
                </a:ext>
              </a:extLst>
            </p:cNvPr>
            <p:cNvSpPr/>
            <p:nvPr/>
          </p:nvSpPr>
          <p:spPr>
            <a:xfrm>
              <a:off x="243840" y="1676400"/>
              <a:ext cx="116839" cy="741680"/>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lang="es-ES_tradnl" sz="1800">
                <a:solidFill>
                  <a:schemeClr val="lt1"/>
                </a:solidFill>
                <a:latin typeface="Calibri"/>
                <a:ea typeface="Calibri"/>
                <a:cs typeface="Calibri"/>
                <a:sym typeface="Calibri"/>
              </a:endParaRPr>
            </a:p>
          </p:txBody>
        </p:sp>
        <p:sp>
          <p:nvSpPr>
            <p:cNvPr id="35" name="Google Shape;196;p14">
              <a:extLst>
                <a:ext uri="{FF2B5EF4-FFF2-40B4-BE49-F238E27FC236}">
                  <a16:creationId xmlns:a16="http://schemas.microsoft.com/office/drawing/2014/main" id="{1F02318C-6C3E-56DA-E1FE-063BF637A069}"/>
                </a:ext>
              </a:extLst>
            </p:cNvPr>
            <p:cNvSpPr/>
            <p:nvPr/>
          </p:nvSpPr>
          <p:spPr>
            <a:xfrm>
              <a:off x="314960" y="1676400"/>
              <a:ext cx="629920" cy="436880"/>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lang="es-ES_tradnl" sz="1800">
                <a:solidFill>
                  <a:schemeClr val="lt1"/>
                </a:solidFill>
                <a:latin typeface="Calibri"/>
                <a:ea typeface="Calibri"/>
                <a:cs typeface="Calibri"/>
                <a:sym typeface="Calibri"/>
              </a:endParaRPr>
            </a:p>
          </p:txBody>
        </p:sp>
      </p:grpSp>
      <p:sp>
        <p:nvSpPr>
          <p:cNvPr id="14" name="TextBox 13">
            <a:extLst>
              <a:ext uri="{FF2B5EF4-FFF2-40B4-BE49-F238E27FC236}">
                <a16:creationId xmlns:a16="http://schemas.microsoft.com/office/drawing/2014/main" id="{C795D598-87E8-CFAD-A3F0-3B9526C5CEDC}"/>
              </a:ext>
            </a:extLst>
          </p:cNvPr>
          <p:cNvSpPr txBox="1"/>
          <p:nvPr/>
        </p:nvSpPr>
        <p:spPr>
          <a:xfrm>
            <a:off x="982985" y="3070016"/>
            <a:ext cx="5267344" cy="461665"/>
          </a:xfrm>
          <a:prstGeom prst="rect">
            <a:avLst/>
          </a:prstGeom>
          <a:noFill/>
        </p:spPr>
        <p:txBody>
          <a:bodyPr wrap="square" rtlCol="0">
            <a:spAutoFit/>
          </a:bodyPr>
          <a:lstStyle/>
          <a:p>
            <a:r>
              <a:rPr lang="es-ES_tradnl" sz="1200" b="1" spc="300">
                <a:solidFill>
                  <a:schemeClr val="tx1"/>
                </a:solidFill>
              </a:rPr>
              <a:t>INFLUENCIAS SOCIALES Y CULTURALES EN EL CUIDADO DE LAS/OS MENORES</a:t>
            </a:r>
          </a:p>
        </p:txBody>
      </p:sp>
      <p:sp>
        <p:nvSpPr>
          <p:cNvPr id="21" name="Google Shape;413;p19">
            <a:extLst>
              <a:ext uri="{FF2B5EF4-FFF2-40B4-BE49-F238E27FC236}">
                <a16:creationId xmlns:a16="http://schemas.microsoft.com/office/drawing/2014/main" id="{C0B09FB9-5518-DFD2-04F3-94DECC621C2F}"/>
              </a:ext>
            </a:extLst>
          </p:cNvPr>
          <p:cNvSpPr txBox="1"/>
          <p:nvPr/>
        </p:nvSpPr>
        <p:spPr>
          <a:xfrm>
            <a:off x="999126" y="3772376"/>
            <a:ext cx="1614865" cy="110795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_tradnl" sz="1100" dirty="0">
                <a:solidFill>
                  <a:schemeClr val="tx1"/>
                </a:solidFill>
                <a:latin typeface="Calibri"/>
                <a:ea typeface="Calibri"/>
                <a:cs typeface="Calibri"/>
                <a:sym typeface="Calibri"/>
              </a:rPr>
              <a:t>¿Existe en la sociedad una tradición sólida de responsabilidad comunitaria hacia las/os menores privados del cuidado de sus padres?</a:t>
            </a:r>
            <a:endParaRPr lang="es-ES_tradnl" dirty="0">
              <a:solidFill>
                <a:schemeClr val="tx1"/>
              </a:solidFill>
            </a:endParaRPr>
          </a:p>
        </p:txBody>
      </p:sp>
      <p:sp>
        <p:nvSpPr>
          <p:cNvPr id="22" name="Google Shape;414;p19">
            <a:extLst>
              <a:ext uri="{FF2B5EF4-FFF2-40B4-BE49-F238E27FC236}">
                <a16:creationId xmlns:a16="http://schemas.microsoft.com/office/drawing/2014/main" id="{72D8BC17-4332-ADD8-84FA-4F8095A74743}"/>
              </a:ext>
            </a:extLst>
          </p:cNvPr>
          <p:cNvSpPr txBox="1"/>
          <p:nvPr/>
        </p:nvSpPr>
        <p:spPr>
          <a:xfrm>
            <a:off x="999124" y="5128378"/>
            <a:ext cx="1614865" cy="12772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_tradnl" sz="1100" dirty="0">
                <a:solidFill>
                  <a:schemeClr val="tx1"/>
                </a:solidFill>
                <a:latin typeface="Calibri"/>
                <a:ea typeface="Calibri"/>
                <a:cs typeface="Calibri"/>
                <a:sym typeface="Calibri"/>
              </a:rPr>
              <a:t>¿Qué suele ocurrir con los menores privados del cuidado de sus padres cuando la separación no es resultado de una emergencia humanitaria?</a:t>
            </a:r>
            <a:endParaRPr lang="es-ES_tradnl" dirty="0">
              <a:solidFill>
                <a:schemeClr val="tx1"/>
              </a:solidFill>
            </a:endParaRPr>
          </a:p>
        </p:txBody>
      </p:sp>
      <p:sp>
        <p:nvSpPr>
          <p:cNvPr id="23" name="Google Shape;415;p19">
            <a:extLst>
              <a:ext uri="{FF2B5EF4-FFF2-40B4-BE49-F238E27FC236}">
                <a16:creationId xmlns:a16="http://schemas.microsoft.com/office/drawing/2014/main" id="{CC818228-1C36-0483-91E9-AD4D7C9A6DCE}"/>
              </a:ext>
            </a:extLst>
          </p:cNvPr>
          <p:cNvSpPr txBox="1"/>
          <p:nvPr/>
        </p:nvSpPr>
        <p:spPr>
          <a:xfrm>
            <a:off x="999124" y="6498022"/>
            <a:ext cx="1507957" cy="93867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_tradnl" sz="1100" dirty="0">
                <a:solidFill>
                  <a:schemeClr val="tx1"/>
                </a:solidFill>
                <a:latin typeface="Calibri"/>
                <a:ea typeface="Calibri"/>
                <a:cs typeface="Calibri"/>
                <a:sym typeface="Calibri"/>
              </a:rPr>
              <a:t>¿Influyen la religión y la cultura en los cuidados alternativos? En caso afirmativo, ¿cómo influyen?</a:t>
            </a:r>
            <a:endParaRPr lang="es-ES_tradnl" dirty="0">
              <a:solidFill>
                <a:schemeClr val="tx1"/>
              </a:solidFill>
            </a:endParaRPr>
          </a:p>
        </p:txBody>
      </p:sp>
      <p:sp>
        <p:nvSpPr>
          <p:cNvPr id="24" name="Google Shape;416;p19">
            <a:extLst>
              <a:ext uri="{FF2B5EF4-FFF2-40B4-BE49-F238E27FC236}">
                <a16:creationId xmlns:a16="http://schemas.microsoft.com/office/drawing/2014/main" id="{B92A3BE2-C345-CBC7-7E0F-CC9307E5FAD5}"/>
              </a:ext>
            </a:extLst>
          </p:cNvPr>
          <p:cNvSpPr txBox="1"/>
          <p:nvPr/>
        </p:nvSpPr>
        <p:spPr>
          <a:xfrm>
            <a:off x="999124" y="7558341"/>
            <a:ext cx="1507957" cy="144650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_tradnl" sz="1100" dirty="0">
                <a:solidFill>
                  <a:schemeClr val="tx1"/>
                </a:solidFill>
                <a:latin typeface="Calibri"/>
                <a:ea typeface="Calibri"/>
                <a:cs typeface="Calibri"/>
                <a:sym typeface="Calibri"/>
              </a:rPr>
              <a:t>¿Cuál es el rol y estructura de la familia (ampliada) en el cuidado de los menores, incluyendo también a aquellos dentro del núcleo familiar extenso?</a:t>
            </a:r>
          </a:p>
        </p:txBody>
      </p:sp>
      <p:sp>
        <p:nvSpPr>
          <p:cNvPr id="18" name="Google Shape;275;p12">
            <a:extLst>
              <a:ext uri="{FF2B5EF4-FFF2-40B4-BE49-F238E27FC236}">
                <a16:creationId xmlns:a16="http://schemas.microsoft.com/office/drawing/2014/main" id="{15014E01-D797-E44F-CAE3-49BAA12CE8B6}"/>
              </a:ext>
            </a:extLst>
          </p:cNvPr>
          <p:cNvSpPr/>
          <p:nvPr/>
        </p:nvSpPr>
        <p:spPr>
          <a:xfrm>
            <a:off x="2699656" y="3774650"/>
            <a:ext cx="3537369" cy="1082690"/>
          </a:xfrm>
          <a:prstGeom prst="rect">
            <a:avLst/>
          </a:prstGeom>
          <a:noFill/>
          <a:ln w="12700" cap="flat" cmpd="sng">
            <a:solidFill>
              <a:schemeClr val="accent2">
                <a:lumMod val="75000"/>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ES_tradnl" sz="1800">
              <a:solidFill>
                <a:schemeClr val="lt1"/>
              </a:solidFill>
              <a:latin typeface="Calibri"/>
              <a:ea typeface="Calibri"/>
              <a:cs typeface="Calibri"/>
              <a:sym typeface="Calibri"/>
            </a:endParaRPr>
          </a:p>
        </p:txBody>
      </p:sp>
      <p:sp>
        <p:nvSpPr>
          <p:cNvPr id="25" name="Google Shape;275;p12">
            <a:extLst>
              <a:ext uri="{FF2B5EF4-FFF2-40B4-BE49-F238E27FC236}">
                <a16:creationId xmlns:a16="http://schemas.microsoft.com/office/drawing/2014/main" id="{4C696BDA-4913-50D9-8AAB-EB490D64CE5D}"/>
              </a:ext>
            </a:extLst>
          </p:cNvPr>
          <p:cNvSpPr/>
          <p:nvPr/>
        </p:nvSpPr>
        <p:spPr>
          <a:xfrm>
            <a:off x="2699656" y="5121026"/>
            <a:ext cx="3537369" cy="1082690"/>
          </a:xfrm>
          <a:prstGeom prst="rect">
            <a:avLst/>
          </a:prstGeom>
          <a:noFill/>
          <a:ln w="12700" cap="flat" cmpd="sng">
            <a:solidFill>
              <a:schemeClr val="accent2">
                <a:lumMod val="75000"/>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ES_tradnl" sz="1800">
              <a:solidFill>
                <a:schemeClr val="lt1"/>
              </a:solidFill>
              <a:latin typeface="Calibri"/>
              <a:ea typeface="Calibri"/>
              <a:cs typeface="Calibri"/>
              <a:sym typeface="Calibri"/>
            </a:endParaRPr>
          </a:p>
        </p:txBody>
      </p:sp>
      <p:sp>
        <p:nvSpPr>
          <p:cNvPr id="26" name="Google Shape;275;p12">
            <a:extLst>
              <a:ext uri="{FF2B5EF4-FFF2-40B4-BE49-F238E27FC236}">
                <a16:creationId xmlns:a16="http://schemas.microsoft.com/office/drawing/2014/main" id="{F321DECF-9D81-CEC2-E15C-287E74B24542}"/>
              </a:ext>
            </a:extLst>
          </p:cNvPr>
          <p:cNvSpPr/>
          <p:nvPr/>
        </p:nvSpPr>
        <p:spPr>
          <a:xfrm>
            <a:off x="2699656" y="6467402"/>
            <a:ext cx="3537369" cy="1082690"/>
          </a:xfrm>
          <a:prstGeom prst="rect">
            <a:avLst/>
          </a:prstGeom>
          <a:noFill/>
          <a:ln w="12700" cap="flat" cmpd="sng">
            <a:solidFill>
              <a:schemeClr val="accent2">
                <a:lumMod val="75000"/>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ES_tradnl" sz="1800">
              <a:solidFill>
                <a:schemeClr val="lt1"/>
              </a:solidFill>
              <a:latin typeface="Calibri"/>
              <a:ea typeface="Calibri"/>
              <a:cs typeface="Calibri"/>
              <a:sym typeface="Calibri"/>
            </a:endParaRPr>
          </a:p>
        </p:txBody>
      </p:sp>
      <p:sp>
        <p:nvSpPr>
          <p:cNvPr id="27" name="Google Shape;275;p12">
            <a:extLst>
              <a:ext uri="{FF2B5EF4-FFF2-40B4-BE49-F238E27FC236}">
                <a16:creationId xmlns:a16="http://schemas.microsoft.com/office/drawing/2014/main" id="{8E3ABDA1-666D-6BC7-5FA9-DFD314C6D74E}"/>
              </a:ext>
            </a:extLst>
          </p:cNvPr>
          <p:cNvSpPr/>
          <p:nvPr/>
        </p:nvSpPr>
        <p:spPr>
          <a:xfrm>
            <a:off x="2699656" y="7813779"/>
            <a:ext cx="3537369" cy="1082690"/>
          </a:xfrm>
          <a:prstGeom prst="rect">
            <a:avLst/>
          </a:prstGeom>
          <a:noFill/>
          <a:ln w="12700" cap="flat" cmpd="sng">
            <a:solidFill>
              <a:schemeClr val="accent2">
                <a:lumMod val="75000"/>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ES_tradnl" sz="1800">
              <a:solidFill>
                <a:schemeClr val="lt1"/>
              </a:solidFill>
              <a:latin typeface="Calibri"/>
              <a:ea typeface="Calibri"/>
              <a:cs typeface="Calibri"/>
              <a:sym typeface="Calibri"/>
            </a:endParaRPr>
          </a:p>
        </p:txBody>
      </p:sp>
      <p:sp>
        <p:nvSpPr>
          <p:cNvPr id="29" name="Hexagon 28">
            <a:extLst>
              <a:ext uri="{FF2B5EF4-FFF2-40B4-BE49-F238E27FC236}">
                <a16:creationId xmlns:a16="http://schemas.microsoft.com/office/drawing/2014/main" id="{E08DBED7-4789-6B2B-1906-0449688F65ED}"/>
              </a:ext>
            </a:extLst>
          </p:cNvPr>
          <p:cNvSpPr/>
          <p:nvPr/>
        </p:nvSpPr>
        <p:spPr>
          <a:xfrm rot="1782986">
            <a:off x="286724" y="301110"/>
            <a:ext cx="335595" cy="289306"/>
          </a:xfrm>
          <a:prstGeom prst="hexagon">
            <a:avLst>
              <a:gd name="adj" fmla="val 28965"/>
              <a:gd name="vf" fmla="val 115470"/>
            </a:avLst>
          </a:prstGeom>
          <a:solidFill>
            <a:schemeClr val="accent2">
              <a:lumMod val="60000"/>
              <a:lumOff val="4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0" name="Hexagon 29">
            <a:extLst>
              <a:ext uri="{FF2B5EF4-FFF2-40B4-BE49-F238E27FC236}">
                <a16:creationId xmlns:a16="http://schemas.microsoft.com/office/drawing/2014/main" id="{DA4EA212-F7AF-4385-77DF-C407E3E7B672}"/>
              </a:ext>
            </a:extLst>
          </p:cNvPr>
          <p:cNvSpPr/>
          <p:nvPr/>
        </p:nvSpPr>
        <p:spPr>
          <a:xfrm rot="1782986">
            <a:off x="286724" y="763955"/>
            <a:ext cx="335595" cy="289306"/>
          </a:xfrm>
          <a:prstGeom prst="hexagon">
            <a:avLst>
              <a:gd name="adj" fmla="val 28965"/>
              <a:gd name="vf" fmla="val 115470"/>
            </a:avLst>
          </a:prstGeom>
          <a:solidFill>
            <a:schemeClr val="accent2">
              <a:lumMod val="60000"/>
              <a:lumOff val="4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1" name="Hexagon 30">
            <a:extLst>
              <a:ext uri="{FF2B5EF4-FFF2-40B4-BE49-F238E27FC236}">
                <a16:creationId xmlns:a16="http://schemas.microsoft.com/office/drawing/2014/main" id="{EE9252F1-5E5A-0804-FC47-E7B77F1A1A23}"/>
              </a:ext>
            </a:extLst>
          </p:cNvPr>
          <p:cNvSpPr/>
          <p:nvPr/>
        </p:nvSpPr>
        <p:spPr>
          <a:xfrm rot="1782986">
            <a:off x="286724" y="1226800"/>
            <a:ext cx="335595" cy="289306"/>
          </a:xfrm>
          <a:prstGeom prst="hexagon">
            <a:avLst>
              <a:gd name="adj" fmla="val 28965"/>
              <a:gd name="vf" fmla="val 115470"/>
            </a:avLst>
          </a:prstGeom>
          <a:solidFill>
            <a:schemeClr val="accent2">
              <a:lumMod val="60000"/>
              <a:lumOff val="4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2" name="Hexagon 31">
            <a:extLst>
              <a:ext uri="{FF2B5EF4-FFF2-40B4-BE49-F238E27FC236}">
                <a16:creationId xmlns:a16="http://schemas.microsoft.com/office/drawing/2014/main" id="{566A3772-3CB9-6C15-2AC1-1B3D1FD089A0}"/>
              </a:ext>
            </a:extLst>
          </p:cNvPr>
          <p:cNvSpPr/>
          <p:nvPr/>
        </p:nvSpPr>
        <p:spPr>
          <a:xfrm rot="1782986">
            <a:off x="286724" y="1689645"/>
            <a:ext cx="335595" cy="289306"/>
          </a:xfrm>
          <a:prstGeom prst="hexagon">
            <a:avLst>
              <a:gd name="adj" fmla="val 28965"/>
              <a:gd name="vf" fmla="val 115470"/>
            </a:avLst>
          </a:prstGeom>
          <a:solidFill>
            <a:schemeClr val="accent2">
              <a:lumMod val="60000"/>
              <a:lumOff val="4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9" name="Hexagon 38">
            <a:extLst>
              <a:ext uri="{FF2B5EF4-FFF2-40B4-BE49-F238E27FC236}">
                <a16:creationId xmlns:a16="http://schemas.microsoft.com/office/drawing/2014/main" id="{D4A14A64-8012-9DD9-6B18-753ED3DAB7A2}"/>
              </a:ext>
            </a:extLst>
          </p:cNvPr>
          <p:cNvSpPr/>
          <p:nvPr/>
        </p:nvSpPr>
        <p:spPr>
          <a:xfrm rot="1782986">
            <a:off x="286724" y="2152490"/>
            <a:ext cx="335595" cy="289306"/>
          </a:xfrm>
          <a:prstGeom prst="hexagon">
            <a:avLst>
              <a:gd name="adj" fmla="val 28965"/>
              <a:gd name="vf" fmla="val 115470"/>
            </a:avLst>
          </a:prstGeom>
          <a:solidFill>
            <a:schemeClr val="accent2">
              <a:lumMod val="60000"/>
              <a:lumOff val="4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40" name="Hexagon 39">
            <a:extLst>
              <a:ext uri="{FF2B5EF4-FFF2-40B4-BE49-F238E27FC236}">
                <a16:creationId xmlns:a16="http://schemas.microsoft.com/office/drawing/2014/main" id="{2E05AE7C-276B-F93A-BCC7-52EE2144D35B}"/>
              </a:ext>
            </a:extLst>
          </p:cNvPr>
          <p:cNvSpPr/>
          <p:nvPr/>
        </p:nvSpPr>
        <p:spPr>
          <a:xfrm rot="1782986">
            <a:off x="286724" y="2615335"/>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41" name="Hexagon 40">
            <a:extLst>
              <a:ext uri="{FF2B5EF4-FFF2-40B4-BE49-F238E27FC236}">
                <a16:creationId xmlns:a16="http://schemas.microsoft.com/office/drawing/2014/main" id="{981774DF-B0FF-349A-7E8A-90116790F878}"/>
              </a:ext>
            </a:extLst>
          </p:cNvPr>
          <p:cNvSpPr/>
          <p:nvPr/>
        </p:nvSpPr>
        <p:spPr>
          <a:xfrm rot="1782986">
            <a:off x="286725" y="3078179"/>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42" name="Hexagon 41">
            <a:extLst>
              <a:ext uri="{FF2B5EF4-FFF2-40B4-BE49-F238E27FC236}">
                <a16:creationId xmlns:a16="http://schemas.microsoft.com/office/drawing/2014/main" id="{FFAAC9A1-E651-2A3D-49AB-E9B9737BA63D}"/>
              </a:ext>
            </a:extLst>
          </p:cNvPr>
          <p:cNvSpPr/>
          <p:nvPr/>
        </p:nvSpPr>
        <p:spPr>
          <a:xfrm rot="1782986">
            <a:off x="286726" y="3541021"/>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47" name="Hexagon 46">
            <a:extLst>
              <a:ext uri="{FF2B5EF4-FFF2-40B4-BE49-F238E27FC236}">
                <a16:creationId xmlns:a16="http://schemas.microsoft.com/office/drawing/2014/main" id="{C2EC2160-FC86-7C37-A9A0-A907A6FB2C84}"/>
              </a:ext>
            </a:extLst>
          </p:cNvPr>
          <p:cNvSpPr/>
          <p:nvPr/>
        </p:nvSpPr>
        <p:spPr>
          <a:xfrm rot="1782986">
            <a:off x="286726" y="4003862"/>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998694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3" name="Google Shape;433;p20"/>
          <p:cNvSpPr/>
          <p:nvPr/>
        </p:nvSpPr>
        <p:spPr>
          <a:xfrm>
            <a:off x="2303756" y="1745358"/>
            <a:ext cx="4554244" cy="4380534"/>
          </a:xfrm>
          <a:prstGeom prst="ellipse">
            <a:avLst/>
          </a:prstGeom>
          <a:solidFill>
            <a:schemeClr val="accent2">
              <a:lumMod val="5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s-ES_tradnl" sz="1800" b="0" i="0" u="none" strike="noStrike" cap="none">
              <a:solidFill>
                <a:srgbClr val="FFFFFF"/>
              </a:solidFill>
              <a:latin typeface="Calibri"/>
              <a:ea typeface="Calibri"/>
              <a:cs typeface="Calibri"/>
              <a:sym typeface="Calibri"/>
            </a:endParaRPr>
          </a:p>
        </p:txBody>
      </p:sp>
      <p:sp>
        <p:nvSpPr>
          <p:cNvPr id="434" name="Google Shape;434;p20"/>
          <p:cNvSpPr/>
          <p:nvPr/>
        </p:nvSpPr>
        <p:spPr>
          <a:xfrm>
            <a:off x="2652867" y="2087492"/>
            <a:ext cx="3837988" cy="3691597"/>
          </a:xfrm>
          <a:prstGeom prst="ellipse">
            <a:avLst/>
          </a:prstGeom>
          <a:solidFill>
            <a:schemeClr val="accent2">
              <a:lumMod val="75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s-ES_tradnl" sz="1800" b="0" i="0" u="none" strike="noStrike" cap="none">
              <a:solidFill>
                <a:srgbClr val="FFFFFF"/>
              </a:solidFill>
              <a:latin typeface="Calibri"/>
              <a:ea typeface="Calibri"/>
              <a:cs typeface="Calibri"/>
              <a:sym typeface="Calibri"/>
            </a:endParaRPr>
          </a:p>
        </p:txBody>
      </p:sp>
      <p:sp>
        <p:nvSpPr>
          <p:cNvPr id="435" name="Google Shape;435;p20"/>
          <p:cNvSpPr/>
          <p:nvPr/>
        </p:nvSpPr>
        <p:spPr>
          <a:xfrm>
            <a:off x="2991482" y="2405960"/>
            <a:ext cx="3143644" cy="3023737"/>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s-ES_tradnl" sz="1800" b="0" i="0" u="none" strike="noStrike" cap="none">
              <a:solidFill>
                <a:srgbClr val="FFFFFF"/>
              </a:solidFill>
              <a:latin typeface="Calibri"/>
              <a:ea typeface="Calibri"/>
              <a:cs typeface="Calibri"/>
              <a:sym typeface="Calibri"/>
            </a:endParaRPr>
          </a:p>
        </p:txBody>
      </p:sp>
      <p:sp>
        <p:nvSpPr>
          <p:cNvPr id="436" name="Google Shape;436;p20"/>
          <p:cNvSpPr/>
          <p:nvPr/>
        </p:nvSpPr>
        <p:spPr>
          <a:xfrm>
            <a:off x="3353181" y="2732902"/>
            <a:ext cx="2420245" cy="2327931"/>
          </a:xfrm>
          <a:prstGeom prst="ellipse">
            <a:avLst/>
          </a:prstGeom>
          <a:solidFill>
            <a:schemeClr val="accent2">
              <a:lumMod val="60000"/>
              <a:lumOff val="4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s-ES_tradnl" sz="1800" b="0" i="0" u="none" strike="noStrike" cap="none">
              <a:solidFill>
                <a:srgbClr val="FFFFFF"/>
              </a:solidFill>
              <a:latin typeface="Calibri"/>
              <a:ea typeface="Calibri"/>
              <a:cs typeface="Calibri"/>
              <a:sym typeface="Calibri"/>
            </a:endParaRPr>
          </a:p>
        </p:txBody>
      </p:sp>
      <p:sp>
        <p:nvSpPr>
          <p:cNvPr id="437" name="Google Shape;437;p20"/>
          <p:cNvSpPr/>
          <p:nvPr/>
        </p:nvSpPr>
        <p:spPr>
          <a:xfrm>
            <a:off x="3762737" y="3086039"/>
            <a:ext cx="1636283" cy="1573871"/>
          </a:xfrm>
          <a:prstGeom prst="ellipse">
            <a:avLst/>
          </a:prstGeom>
          <a:solidFill>
            <a:schemeClr val="accent2">
              <a:lumMod val="40000"/>
              <a:lumOff val="6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s-ES_tradnl" sz="1800" b="0" i="0" u="none" strike="noStrike" cap="none">
              <a:solidFill>
                <a:srgbClr val="FFFFFF"/>
              </a:solidFill>
              <a:latin typeface="Calibri"/>
              <a:ea typeface="Calibri"/>
              <a:cs typeface="Calibri"/>
              <a:sym typeface="Calibri"/>
            </a:endParaRPr>
          </a:p>
        </p:txBody>
      </p:sp>
      <p:sp>
        <p:nvSpPr>
          <p:cNvPr id="441" name="Google Shape;441;p20"/>
          <p:cNvSpPr txBox="1"/>
          <p:nvPr/>
        </p:nvSpPr>
        <p:spPr>
          <a:xfrm>
            <a:off x="832655" y="1745358"/>
            <a:ext cx="3609615" cy="342052"/>
          </a:xfrm>
          <a:prstGeom prst="rect">
            <a:avLst/>
          </a:prstGeom>
          <a:solidFill>
            <a:schemeClr val="accent2">
              <a:lumMod val="50000"/>
            </a:schemeClr>
          </a:solidFill>
          <a:ln>
            <a:noFill/>
          </a:ln>
        </p:spPr>
        <p:txBody>
          <a:bodyPr spcFirstLastPara="1" wrap="square" lIns="91425" tIns="45700" rIns="91425" bIns="45700" anchor="ctr" anchorCtr="0">
            <a:noAutofit/>
          </a:bodyPr>
          <a:lstStyle/>
          <a:p>
            <a:pPr marL="0" marR="0" lvl="0" indent="0" algn="l" rtl="0">
              <a:lnSpc>
                <a:spcPct val="107000"/>
              </a:lnSpc>
              <a:spcBef>
                <a:spcPts val="0"/>
              </a:spcBef>
              <a:spcAft>
                <a:spcPts val="0"/>
              </a:spcAft>
              <a:buClr>
                <a:srgbClr val="FFFFFF"/>
              </a:buClr>
              <a:buSzPts val="1400"/>
              <a:buFont typeface="Helvetica Neue"/>
              <a:buNone/>
            </a:pPr>
            <a:r>
              <a:rPr lang="es-ES_tradnl" sz="1400" b="1" i="0" u="none" strike="noStrike" cap="none">
                <a:solidFill>
                  <a:srgbClr val="FFFFFF"/>
                </a:solidFill>
                <a:latin typeface="Helvetica Neue"/>
                <a:ea typeface="Helvetica Neue"/>
                <a:cs typeface="Helvetica Neue"/>
                <a:sym typeface="Helvetica Neue"/>
              </a:rPr>
              <a:t>	Normas socioculturales</a:t>
            </a:r>
            <a:endParaRPr lang="es-ES_tradnl"/>
          </a:p>
        </p:txBody>
      </p:sp>
      <p:sp>
        <p:nvSpPr>
          <p:cNvPr id="442" name="Google Shape;442;p20"/>
          <p:cNvSpPr txBox="1"/>
          <p:nvPr/>
        </p:nvSpPr>
        <p:spPr>
          <a:xfrm>
            <a:off x="1042988" y="2087410"/>
            <a:ext cx="3399283" cy="316968"/>
          </a:xfrm>
          <a:prstGeom prst="rect">
            <a:avLst/>
          </a:prstGeom>
          <a:solidFill>
            <a:schemeClr val="accent2">
              <a:lumMod val="75000"/>
            </a:schemeClr>
          </a:solidFill>
          <a:ln>
            <a:noFill/>
          </a:ln>
        </p:spPr>
        <p:txBody>
          <a:bodyPr spcFirstLastPara="1" wrap="square" lIns="91425" tIns="45700" rIns="91425" bIns="45700" anchor="ctr" anchorCtr="0">
            <a:noAutofit/>
          </a:bodyPr>
          <a:lstStyle/>
          <a:p>
            <a:pPr marL="0" marR="0" lvl="0" indent="0" algn="l" rtl="0">
              <a:lnSpc>
                <a:spcPct val="107000"/>
              </a:lnSpc>
              <a:spcBef>
                <a:spcPts val="0"/>
              </a:spcBef>
              <a:spcAft>
                <a:spcPts val="0"/>
              </a:spcAft>
              <a:buClr>
                <a:srgbClr val="FFFFFF"/>
              </a:buClr>
              <a:buSzPts val="1400"/>
              <a:buFont typeface="Helvetica Neue"/>
              <a:buNone/>
            </a:pPr>
            <a:r>
              <a:rPr lang="es-ES_tradnl" sz="1400" b="1" i="0" u="none" strike="noStrike" cap="none">
                <a:solidFill>
                  <a:srgbClr val="FFFFFF"/>
                </a:solidFill>
                <a:latin typeface="Helvetica Neue"/>
                <a:ea typeface="Helvetica Neue"/>
                <a:cs typeface="Helvetica Neue"/>
                <a:sym typeface="Helvetica Neue"/>
              </a:rPr>
              <a:t>	Sociedad</a:t>
            </a:r>
            <a:endParaRPr lang="es-ES_tradnl"/>
          </a:p>
        </p:txBody>
      </p:sp>
      <p:sp>
        <p:nvSpPr>
          <p:cNvPr id="443" name="Google Shape;443;p20"/>
          <p:cNvSpPr txBox="1"/>
          <p:nvPr/>
        </p:nvSpPr>
        <p:spPr>
          <a:xfrm>
            <a:off x="1419658" y="2406669"/>
            <a:ext cx="3143645" cy="325442"/>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l" rtl="0">
              <a:lnSpc>
                <a:spcPct val="107000"/>
              </a:lnSpc>
              <a:spcBef>
                <a:spcPts val="0"/>
              </a:spcBef>
              <a:spcAft>
                <a:spcPts val="0"/>
              </a:spcAft>
              <a:buClr>
                <a:srgbClr val="000000"/>
              </a:buClr>
              <a:buSzPts val="1400"/>
              <a:buFont typeface="Helvetica Neue"/>
              <a:buNone/>
            </a:pPr>
            <a:r>
              <a:rPr lang="es-ES_tradnl" sz="1400" b="1" i="0" u="none" strike="noStrike" cap="none">
                <a:solidFill>
                  <a:srgbClr val="000000"/>
                </a:solidFill>
                <a:latin typeface="Helvetica Neue"/>
                <a:ea typeface="Helvetica Neue"/>
                <a:cs typeface="Helvetica Neue"/>
                <a:sym typeface="Helvetica Neue"/>
              </a:rPr>
              <a:t>	Comunidad</a:t>
            </a:r>
            <a:endParaRPr lang="es-ES_tradnl"/>
          </a:p>
        </p:txBody>
      </p:sp>
      <p:sp>
        <p:nvSpPr>
          <p:cNvPr id="444" name="Google Shape;444;p20"/>
          <p:cNvSpPr txBox="1"/>
          <p:nvPr/>
        </p:nvSpPr>
        <p:spPr>
          <a:xfrm>
            <a:off x="2143058" y="2725426"/>
            <a:ext cx="2420245" cy="354016"/>
          </a:xfrm>
          <a:prstGeom prst="rect">
            <a:avLst/>
          </a:prstGeom>
          <a:solidFill>
            <a:schemeClr val="accent2">
              <a:lumMod val="60000"/>
              <a:lumOff val="40000"/>
            </a:schemeClr>
          </a:solidFill>
          <a:ln>
            <a:noFill/>
          </a:ln>
        </p:spPr>
        <p:txBody>
          <a:bodyPr spcFirstLastPara="1" wrap="square" lIns="91425" tIns="45700" rIns="91425" bIns="45700" anchor="ctr" anchorCtr="0">
            <a:noAutofit/>
          </a:bodyPr>
          <a:lstStyle/>
          <a:p>
            <a:pPr marL="0" marR="0" lvl="0" indent="0" algn="l" rtl="0">
              <a:lnSpc>
                <a:spcPct val="107000"/>
              </a:lnSpc>
              <a:spcBef>
                <a:spcPts val="0"/>
              </a:spcBef>
              <a:spcAft>
                <a:spcPts val="0"/>
              </a:spcAft>
              <a:buClr>
                <a:srgbClr val="000000"/>
              </a:buClr>
              <a:buSzPts val="1600"/>
              <a:buFont typeface="Helvetica Neue"/>
              <a:buNone/>
            </a:pPr>
            <a:r>
              <a:rPr lang="es-ES_tradnl" sz="1400" b="1" i="0" u="none" strike="noStrike" cap="none">
                <a:solidFill>
                  <a:srgbClr val="000000"/>
                </a:solidFill>
                <a:latin typeface="Helvetica Neue"/>
                <a:ea typeface="Helvetica Neue"/>
                <a:cs typeface="Helvetica Neue"/>
                <a:sym typeface="Helvetica Neue"/>
              </a:rPr>
              <a:t>	Familia</a:t>
            </a:r>
            <a:endParaRPr lang="es-ES_tradnl" sz="1600" b="1" i="0" u="none" strike="noStrike" cap="none">
              <a:solidFill>
                <a:srgbClr val="000000"/>
              </a:solidFill>
              <a:latin typeface="Helvetica Neue"/>
              <a:ea typeface="Helvetica Neue"/>
              <a:cs typeface="Helvetica Neue"/>
              <a:sym typeface="Helvetica Neue"/>
            </a:endParaRPr>
          </a:p>
        </p:txBody>
      </p:sp>
      <p:sp>
        <p:nvSpPr>
          <p:cNvPr id="445" name="Google Shape;445;p20"/>
          <p:cNvSpPr txBox="1"/>
          <p:nvPr/>
        </p:nvSpPr>
        <p:spPr>
          <a:xfrm>
            <a:off x="2652867" y="3086039"/>
            <a:ext cx="2050051" cy="377169"/>
          </a:xfrm>
          <a:prstGeom prst="rect">
            <a:avLst/>
          </a:prstGeom>
          <a:solidFill>
            <a:schemeClr val="accent2">
              <a:lumMod val="40000"/>
              <a:lumOff val="60000"/>
            </a:schemeClr>
          </a:solidFill>
          <a:ln>
            <a:noFill/>
          </a:ln>
        </p:spPr>
        <p:txBody>
          <a:bodyPr spcFirstLastPara="1" wrap="square" lIns="91425" tIns="45700" rIns="91425" bIns="45700" anchor="ctr" anchorCtr="0">
            <a:noAutofit/>
          </a:bodyPr>
          <a:lstStyle/>
          <a:p>
            <a:pPr marL="0" marR="0" lvl="0" indent="0" algn="l" rtl="0">
              <a:lnSpc>
                <a:spcPct val="107000"/>
              </a:lnSpc>
              <a:spcBef>
                <a:spcPts val="0"/>
              </a:spcBef>
              <a:spcAft>
                <a:spcPts val="0"/>
              </a:spcAft>
              <a:buClr>
                <a:srgbClr val="000000"/>
              </a:buClr>
              <a:buSzPts val="1600"/>
              <a:buFont typeface="Helvetica Neue"/>
              <a:buNone/>
            </a:pPr>
            <a:r>
              <a:rPr lang="es-ES_tradnl" sz="1400" b="1" i="0" u="none" strike="noStrike" cap="none">
                <a:solidFill>
                  <a:srgbClr val="000000"/>
                </a:solidFill>
                <a:latin typeface="Helvetica Neue"/>
                <a:ea typeface="Helvetica Neue"/>
                <a:cs typeface="Helvetica Neue"/>
                <a:sym typeface="Helvetica Neue"/>
              </a:rPr>
              <a:t>	</a:t>
            </a:r>
            <a:r>
              <a:rPr lang="es-ES_tradnl" b="1">
                <a:latin typeface="Helvetica Neue"/>
                <a:ea typeface="Helvetica Neue"/>
                <a:cs typeface="Helvetica Neue"/>
                <a:sym typeface="Helvetica Neue"/>
              </a:rPr>
              <a:t>Menor</a:t>
            </a:r>
            <a:endParaRPr lang="es-ES_tradnl" sz="1600" b="1" i="0" u="none" strike="noStrike" cap="none">
              <a:solidFill>
                <a:srgbClr val="000000"/>
              </a:solidFill>
              <a:latin typeface="Helvetica Neue"/>
              <a:ea typeface="Helvetica Neue"/>
              <a:cs typeface="Helvetica Neue"/>
              <a:sym typeface="Helvetica Neue"/>
            </a:endParaRPr>
          </a:p>
        </p:txBody>
      </p:sp>
      <p:cxnSp>
        <p:nvCxnSpPr>
          <p:cNvPr id="446" name="Google Shape;446;p20"/>
          <p:cNvCxnSpPr>
            <a:stCxn id="437" idx="5"/>
          </p:cNvCxnSpPr>
          <p:nvPr/>
        </p:nvCxnSpPr>
        <p:spPr>
          <a:xfrm>
            <a:off x="5159391" y="4429422"/>
            <a:ext cx="614100" cy="2499900"/>
          </a:xfrm>
          <a:prstGeom prst="straightConnector1">
            <a:avLst/>
          </a:prstGeom>
          <a:noFill/>
          <a:ln w="9525" cap="flat" cmpd="sng">
            <a:solidFill>
              <a:schemeClr val="accent2">
                <a:lumMod val="40000"/>
                <a:lumOff val="60000"/>
              </a:schemeClr>
            </a:solidFill>
            <a:prstDash val="solid"/>
            <a:miter lim="800000"/>
            <a:headEnd type="none" w="sm" len="sm"/>
            <a:tailEnd type="none" w="sm" len="sm"/>
          </a:ln>
        </p:spPr>
      </p:cxnSp>
      <p:cxnSp>
        <p:nvCxnSpPr>
          <p:cNvPr id="447" name="Google Shape;447;p20"/>
          <p:cNvCxnSpPr>
            <a:stCxn id="436" idx="4"/>
          </p:cNvCxnSpPr>
          <p:nvPr/>
        </p:nvCxnSpPr>
        <p:spPr>
          <a:xfrm>
            <a:off x="4563303" y="5060833"/>
            <a:ext cx="596100" cy="2640000"/>
          </a:xfrm>
          <a:prstGeom prst="straightConnector1">
            <a:avLst/>
          </a:prstGeom>
          <a:noFill/>
          <a:ln w="9525" cap="flat" cmpd="sng">
            <a:solidFill>
              <a:schemeClr val="accent2">
                <a:lumMod val="40000"/>
                <a:lumOff val="60000"/>
              </a:schemeClr>
            </a:solidFill>
            <a:prstDash val="solid"/>
            <a:miter lim="800000"/>
            <a:headEnd type="none" w="sm" len="sm"/>
            <a:tailEnd type="none" w="sm" len="sm"/>
          </a:ln>
        </p:spPr>
      </p:cxnSp>
      <p:cxnSp>
        <p:nvCxnSpPr>
          <p:cNvPr id="448" name="Google Shape;448;p20"/>
          <p:cNvCxnSpPr>
            <a:stCxn id="435" idx="3"/>
          </p:cNvCxnSpPr>
          <p:nvPr/>
        </p:nvCxnSpPr>
        <p:spPr>
          <a:xfrm flipH="1">
            <a:off x="2414458" y="4986881"/>
            <a:ext cx="1037400" cy="1161000"/>
          </a:xfrm>
          <a:prstGeom prst="straightConnector1">
            <a:avLst/>
          </a:prstGeom>
          <a:noFill/>
          <a:ln w="9525" cap="flat" cmpd="sng">
            <a:solidFill>
              <a:schemeClr val="accent2">
                <a:lumMod val="40000"/>
                <a:lumOff val="60000"/>
              </a:schemeClr>
            </a:solidFill>
            <a:prstDash val="solid"/>
            <a:miter lim="800000"/>
            <a:headEnd type="none" w="sm" len="sm"/>
            <a:tailEnd type="none" w="sm" len="sm"/>
          </a:ln>
        </p:spPr>
      </p:cxnSp>
      <p:cxnSp>
        <p:nvCxnSpPr>
          <p:cNvPr id="449" name="Google Shape;449;p20"/>
          <p:cNvCxnSpPr>
            <a:stCxn id="434" idx="2"/>
          </p:cNvCxnSpPr>
          <p:nvPr/>
        </p:nvCxnSpPr>
        <p:spPr>
          <a:xfrm flipH="1">
            <a:off x="1419567" y="3933290"/>
            <a:ext cx="1233300" cy="77100"/>
          </a:xfrm>
          <a:prstGeom prst="straightConnector1">
            <a:avLst/>
          </a:prstGeom>
          <a:noFill/>
          <a:ln w="9525" cap="flat" cmpd="sng">
            <a:solidFill>
              <a:schemeClr val="accent2">
                <a:lumMod val="40000"/>
                <a:lumOff val="60000"/>
              </a:schemeClr>
            </a:solidFill>
            <a:prstDash val="solid"/>
            <a:miter lim="800000"/>
            <a:headEnd type="none" w="sm" len="sm"/>
            <a:tailEnd type="none" w="sm" len="sm"/>
          </a:ln>
        </p:spPr>
      </p:cxnSp>
      <p:cxnSp>
        <p:nvCxnSpPr>
          <p:cNvPr id="450" name="Google Shape;450;p20"/>
          <p:cNvCxnSpPr/>
          <p:nvPr/>
        </p:nvCxnSpPr>
        <p:spPr>
          <a:xfrm flipH="1">
            <a:off x="3762737" y="5429697"/>
            <a:ext cx="606046" cy="2388811"/>
          </a:xfrm>
          <a:prstGeom prst="straightConnector1">
            <a:avLst/>
          </a:prstGeom>
          <a:noFill/>
          <a:ln w="9525" cap="flat" cmpd="sng">
            <a:solidFill>
              <a:schemeClr val="accent2">
                <a:lumMod val="40000"/>
                <a:lumOff val="60000"/>
              </a:schemeClr>
            </a:solidFill>
            <a:prstDash val="solid"/>
            <a:miter lim="800000"/>
            <a:headEnd type="none" w="sm" len="sm"/>
            <a:tailEnd type="none" w="sm" len="sm"/>
          </a:ln>
        </p:spPr>
      </p:cxnSp>
      <p:cxnSp>
        <p:nvCxnSpPr>
          <p:cNvPr id="451" name="Google Shape;451;p20"/>
          <p:cNvCxnSpPr/>
          <p:nvPr/>
        </p:nvCxnSpPr>
        <p:spPr>
          <a:xfrm flipH="1">
            <a:off x="838200" y="4724688"/>
            <a:ext cx="1576388" cy="668450"/>
          </a:xfrm>
          <a:prstGeom prst="straightConnector1">
            <a:avLst/>
          </a:prstGeom>
          <a:noFill/>
          <a:ln w="9525" cap="flat" cmpd="sng">
            <a:solidFill>
              <a:schemeClr val="accent2">
                <a:lumMod val="40000"/>
                <a:lumOff val="60000"/>
              </a:schemeClr>
            </a:solidFill>
            <a:prstDash val="solid"/>
            <a:miter lim="800000"/>
            <a:headEnd type="none" w="sm" len="sm"/>
            <a:tailEnd type="none" w="sm" len="sm"/>
          </a:ln>
        </p:spPr>
      </p:cxnSp>
      <p:cxnSp>
        <p:nvCxnSpPr>
          <p:cNvPr id="452" name="Google Shape;452;p20"/>
          <p:cNvCxnSpPr/>
          <p:nvPr/>
        </p:nvCxnSpPr>
        <p:spPr>
          <a:xfrm flipH="1">
            <a:off x="2414588" y="4659910"/>
            <a:ext cx="1954195" cy="3500732"/>
          </a:xfrm>
          <a:prstGeom prst="straightConnector1">
            <a:avLst/>
          </a:prstGeom>
          <a:noFill/>
          <a:ln w="9525" cap="flat" cmpd="sng">
            <a:solidFill>
              <a:schemeClr val="accent2">
                <a:lumMod val="40000"/>
                <a:lumOff val="60000"/>
              </a:schemeClr>
            </a:solidFill>
            <a:prstDash val="solid"/>
            <a:miter lim="800000"/>
            <a:headEnd type="none" w="sm" len="sm"/>
            <a:tailEnd type="none" w="sm" len="sm"/>
          </a:ln>
        </p:spPr>
      </p:cxnSp>
      <p:sp>
        <p:nvSpPr>
          <p:cNvPr id="2" name="TextBox 1">
            <a:extLst>
              <a:ext uri="{FF2B5EF4-FFF2-40B4-BE49-F238E27FC236}">
                <a16:creationId xmlns:a16="http://schemas.microsoft.com/office/drawing/2014/main" id="{1664DE7C-FC16-3321-DDFC-BA8827F0F16C}"/>
              </a:ext>
            </a:extLst>
          </p:cNvPr>
          <p:cNvSpPr txBox="1"/>
          <p:nvPr/>
        </p:nvSpPr>
        <p:spPr>
          <a:xfrm>
            <a:off x="1336337" y="713169"/>
            <a:ext cx="4914338" cy="276999"/>
          </a:xfrm>
          <a:prstGeom prst="rect">
            <a:avLst/>
          </a:prstGeom>
          <a:noFill/>
        </p:spPr>
        <p:txBody>
          <a:bodyPr wrap="square" rtlCol="0">
            <a:spAutoFit/>
          </a:bodyPr>
          <a:lstStyle/>
          <a:p>
            <a:r>
              <a:rPr lang="es-ES_tradnl" sz="1200" b="1" spc="300" dirty="0">
                <a:solidFill>
                  <a:schemeClr val="tx1"/>
                </a:solidFill>
              </a:rPr>
              <a:t>EL ENFOQUE SOCIOECOLÓGICO</a:t>
            </a:r>
          </a:p>
        </p:txBody>
      </p:sp>
      <p:grpSp>
        <p:nvGrpSpPr>
          <p:cNvPr id="438" name="Google Shape;438;p20"/>
          <p:cNvGrpSpPr/>
          <p:nvPr/>
        </p:nvGrpSpPr>
        <p:grpSpPr>
          <a:xfrm>
            <a:off x="4368783" y="3454977"/>
            <a:ext cx="392125" cy="838396"/>
            <a:chOff x="3524508" y="2679091"/>
            <a:chExt cx="327409" cy="727787"/>
          </a:xfrm>
          <a:solidFill>
            <a:schemeClr val="accent2">
              <a:lumMod val="75000"/>
            </a:schemeClr>
          </a:solidFill>
        </p:grpSpPr>
        <p:sp>
          <p:nvSpPr>
            <p:cNvPr id="439" name="Google Shape;439;p20"/>
            <p:cNvSpPr/>
            <p:nvPr/>
          </p:nvSpPr>
          <p:spPr>
            <a:xfrm>
              <a:off x="3526909" y="3062732"/>
              <a:ext cx="323729" cy="344146"/>
            </a:xfrm>
            <a:prstGeom prst="round2SameRect">
              <a:avLst>
                <a:gd name="adj1" fmla="val 50000"/>
                <a:gd name="adj2" fmla="val 0"/>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s-ES_tradnl" sz="1800" b="0" i="0" u="none" strike="noStrike" cap="none">
                <a:solidFill>
                  <a:srgbClr val="FFFFFF"/>
                </a:solidFill>
                <a:latin typeface="Calibri"/>
                <a:ea typeface="Calibri"/>
                <a:cs typeface="Calibri"/>
                <a:sym typeface="Calibri"/>
              </a:endParaRPr>
            </a:p>
          </p:txBody>
        </p:sp>
        <p:sp>
          <p:nvSpPr>
            <p:cNvPr id="440" name="Google Shape;440;p20"/>
            <p:cNvSpPr/>
            <p:nvPr/>
          </p:nvSpPr>
          <p:spPr>
            <a:xfrm>
              <a:off x="3524508" y="2679091"/>
              <a:ext cx="327409" cy="327409"/>
            </a:xfrm>
            <a:prstGeom prst="ellipse">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s-ES_tradnl" sz="1800" b="0" i="0" u="none" strike="noStrike" cap="none">
                <a:solidFill>
                  <a:srgbClr val="FFFFFF"/>
                </a:solidFill>
                <a:latin typeface="Calibri"/>
                <a:ea typeface="Calibri"/>
                <a:cs typeface="Calibri"/>
                <a:sym typeface="Calibri"/>
              </a:endParaRPr>
            </a:p>
          </p:txBody>
        </p:sp>
      </p:grpSp>
      <p:sp>
        <p:nvSpPr>
          <p:cNvPr id="8" name="Hexagon 7">
            <a:extLst>
              <a:ext uri="{FF2B5EF4-FFF2-40B4-BE49-F238E27FC236}">
                <a16:creationId xmlns:a16="http://schemas.microsoft.com/office/drawing/2014/main" id="{3DD1AA55-DF91-80A7-4694-FB972F865941}"/>
              </a:ext>
            </a:extLst>
          </p:cNvPr>
          <p:cNvSpPr/>
          <p:nvPr/>
        </p:nvSpPr>
        <p:spPr>
          <a:xfrm rot="1782986">
            <a:off x="286724" y="2615335"/>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9" name="Hexagon 8">
            <a:extLst>
              <a:ext uri="{FF2B5EF4-FFF2-40B4-BE49-F238E27FC236}">
                <a16:creationId xmlns:a16="http://schemas.microsoft.com/office/drawing/2014/main" id="{B5F4FE33-7B13-5598-6CAC-6ED6B6032AE9}"/>
              </a:ext>
            </a:extLst>
          </p:cNvPr>
          <p:cNvSpPr/>
          <p:nvPr/>
        </p:nvSpPr>
        <p:spPr>
          <a:xfrm rot="1782986">
            <a:off x="286725" y="3078179"/>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0" name="Hexagon 9">
            <a:extLst>
              <a:ext uri="{FF2B5EF4-FFF2-40B4-BE49-F238E27FC236}">
                <a16:creationId xmlns:a16="http://schemas.microsoft.com/office/drawing/2014/main" id="{20895646-4346-08F8-CC2E-9874CE5C46C7}"/>
              </a:ext>
            </a:extLst>
          </p:cNvPr>
          <p:cNvSpPr/>
          <p:nvPr/>
        </p:nvSpPr>
        <p:spPr>
          <a:xfrm rot="1782986">
            <a:off x="286726" y="3541021"/>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2" name="Hexagon 11">
            <a:extLst>
              <a:ext uri="{FF2B5EF4-FFF2-40B4-BE49-F238E27FC236}">
                <a16:creationId xmlns:a16="http://schemas.microsoft.com/office/drawing/2014/main" id="{5A9D5434-6EA1-780E-8C0C-27C661589208}"/>
              </a:ext>
            </a:extLst>
          </p:cNvPr>
          <p:cNvSpPr/>
          <p:nvPr/>
        </p:nvSpPr>
        <p:spPr>
          <a:xfrm rot="1782986">
            <a:off x="286724" y="301110"/>
            <a:ext cx="335595" cy="289306"/>
          </a:xfrm>
          <a:prstGeom prst="hexagon">
            <a:avLst>
              <a:gd name="adj" fmla="val 28965"/>
              <a:gd name="vf" fmla="val 115470"/>
            </a:avLst>
          </a:prstGeom>
          <a:solidFill>
            <a:schemeClr val="accent2">
              <a:lumMod val="60000"/>
              <a:lumOff val="4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3" name="Hexagon 12">
            <a:extLst>
              <a:ext uri="{FF2B5EF4-FFF2-40B4-BE49-F238E27FC236}">
                <a16:creationId xmlns:a16="http://schemas.microsoft.com/office/drawing/2014/main" id="{BA817FF2-6FA0-A258-AB20-7CCEF12982EC}"/>
              </a:ext>
            </a:extLst>
          </p:cNvPr>
          <p:cNvSpPr/>
          <p:nvPr/>
        </p:nvSpPr>
        <p:spPr>
          <a:xfrm rot="1782986">
            <a:off x="286724" y="763955"/>
            <a:ext cx="335595" cy="289306"/>
          </a:xfrm>
          <a:prstGeom prst="hexagon">
            <a:avLst>
              <a:gd name="adj" fmla="val 28965"/>
              <a:gd name="vf" fmla="val 115470"/>
            </a:avLst>
          </a:prstGeom>
          <a:solidFill>
            <a:schemeClr val="accent2">
              <a:lumMod val="60000"/>
              <a:lumOff val="4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4" name="Hexagon 13">
            <a:extLst>
              <a:ext uri="{FF2B5EF4-FFF2-40B4-BE49-F238E27FC236}">
                <a16:creationId xmlns:a16="http://schemas.microsoft.com/office/drawing/2014/main" id="{871BC998-13C8-D756-0927-693E700CCE5F}"/>
              </a:ext>
            </a:extLst>
          </p:cNvPr>
          <p:cNvSpPr/>
          <p:nvPr/>
        </p:nvSpPr>
        <p:spPr>
          <a:xfrm rot="1782986">
            <a:off x="286724" y="1226800"/>
            <a:ext cx="335595" cy="289306"/>
          </a:xfrm>
          <a:prstGeom prst="hexagon">
            <a:avLst>
              <a:gd name="adj" fmla="val 28965"/>
              <a:gd name="vf" fmla="val 115470"/>
            </a:avLst>
          </a:prstGeom>
          <a:solidFill>
            <a:schemeClr val="accent2">
              <a:lumMod val="60000"/>
              <a:lumOff val="4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5" name="Hexagon 14">
            <a:extLst>
              <a:ext uri="{FF2B5EF4-FFF2-40B4-BE49-F238E27FC236}">
                <a16:creationId xmlns:a16="http://schemas.microsoft.com/office/drawing/2014/main" id="{80D3610C-58CB-B9EA-06A8-A41299935FC4}"/>
              </a:ext>
            </a:extLst>
          </p:cNvPr>
          <p:cNvSpPr/>
          <p:nvPr/>
        </p:nvSpPr>
        <p:spPr>
          <a:xfrm rot="1782986">
            <a:off x="286724" y="1689645"/>
            <a:ext cx="335595" cy="289306"/>
          </a:xfrm>
          <a:prstGeom prst="hexagon">
            <a:avLst>
              <a:gd name="adj" fmla="val 28965"/>
              <a:gd name="vf" fmla="val 115470"/>
            </a:avLst>
          </a:prstGeom>
          <a:solidFill>
            <a:schemeClr val="accent2">
              <a:lumMod val="60000"/>
              <a:lumOff val="4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6" name="Hexagon 15">
            <a:extLst>
              <a:ext uri="{FF2B5EF4-FFF2-40B4-BE49-F238E27FC236}">
                <a16:creationId xmlns:a16="http://schemas.microsoft.com/office/drawing/2014/main" id="{F563B2F7-0894-DD98-9DFD-0D802E8A6AFE}"/>
              </a:ext>
            </a:extLst>
          </p:cNvPr>
          <p:cNvSpPr/>
          <p:nvPr/>
        </p:nvSpPr>
        <p:spPr>
          <a:xfrm rot="1782986">
            <a:off x="286724" y="2152490"/>
            <a:ext cx="335595" cy="289306"/>
          </a:xfrm>
          <a:prstGeom prst="hexagon">
            <a:avLst>
              <a:gd name="adj" fmla="val 28965"/>
              <a:gd name="vf" fmla="val 115470"/>
            </a:avLst>
          </a:prstGeom>
          <a:solidFill>
            <a:schemeClr val="accent2">
              <a:lumMod val="60000"/>
              <a:lumOff val="4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7" name="Hexagon 16">
            <a:extLst>
              <a:ext uri="{FF2B5EF4-FFF2-40B4-BE49-F238E27FC236}">
                <a16:creationId xmlns:a16="http://schemas.microsoft.com/office/drawing/2014/main" id="{71E933CA-0D3C-3910-779D-F0EB41779345}"/>
              </a:ext>
            </a:extLst>
          </p:cNvPr>
          <p:cNvSpPr/>
          <p:nvPr/>
        </p:nvSpPr>
        <p:spPr>
          <a:xfrm rot="1782986">
            <a:off x="286726" y="4003862"/>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2F5C113-8FCE-3DDD-0D92-CE56DC55344B}"/>
              </a:ext>
            </a:extLst>
          </p:cNvPr>
          <p:cNvSpPr txBox="1"/>
          <p:nvPr/>
        </p:nvSpPr>
        <p:spPr>
          <a:xfrm>
            <a:off x="982983" y="713169"/>
            <a:ext cx="4325427" cy="276999"/>
          </a:xfrm>
          <a:prstGeom prst="rect">
            <a:avLst/>
          </a:prstGeom>
          <a:noFill/>
        </p:spPr>
        <p:txBody>
          <a:bodyPr wrap="square" rtlCol="0">
            <a:spAutoFit/>
          </a:bodyPr>
          <a:lstStyle/>
          <a:p>
            <a:r>
              <a:rPr lang="es-ES_tradnl" sz="1200" b="1" spc="300" dirty="0">
                <a:solidFill>
                  <a:schemeClr val="tx1"/>
                </a:solidFill>
              </a:rPr>
              <a:t>PUNTOS CLAVE DE APRENDIZAJE</a:t>
            </a:r>
          </a:p>
        </p:txBody>
      </p:sp>
      <p:sp>
        <p:nvSpPr>
          <p:cNvPr id="11" name="Google Shape;256;p19">
            <a:extLst>
              <a:ext uri="{FF2B5EF4-FFF2-40B4-BE49-F238E27FC236}">
                <a16:creationId xmlns:a16="http://schemas.microsoft.com/office/drawing/2014/main" id="{4B4BAE65-425D-6981-DD81-97025B1C6D4B}"/>
              </a:ext>
            </a:extLst>
          </p:cNvPr>
          <p:cNvSpPr/>
          <p:nvPr/>
        </p:nvSpPr>
        <p:spPr>
          <a:xfrm>
            <a:off x="1061451" y="1371453"/>
            <a:ext cx="343714" cy="343714"/>
          </a:xfrm>
          <a:prstGeom prst="star5">
            <a:avLst>
              <a:gd name="adj" fmla="val 28143"/>
              <a:gd name="hf" fmla="val 105146"/>
              <a:gd name="vf" fmla="val 110557"/>
            </a:avLst>
          </a:prstGeom>
          <a:solidFill>
            <a:schemeClr val="accent2">
              <a:lumMod val="75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s-ES_tradnl" sz="1800" b="0" i="0" u="none" strike="noStrike" cap="none">
              <a:solidFill>
                <a:srgbClr val="FFFFFF"/>
              </a:solidFill>
              <a:latin typeface="Calibri"/>
              <a:ea typeface="Calibri"/>
              <a:cs typeface="Calibri"/>
              <a:sym typeface="Calibri"/>
            </a:endParaRPr>
          </a:p>
        </p:txBody>
      </p:sp>
      <p:sp>
        <p:nvSpPr>
          <p:cNvPr id="13" name="Google Shape;258;p19">
            <a:extLst>
              <a:ext uri="{FF2B5EF4-FFF2-40B4-BE49-F238E27FC236}">
                <a16:creationId xmlns:a16="http://schemas.microsoft.com/office/drawing/2014/main" id="{889AA28E-0CF3-DA8D-1AC5-4218B4966AF7}"/>
              </a:ext>
            </a:extLst>
          </p:cNvPr>
          <p:cNvSpPr txBox="1"/>
          <p:nvPr/>
        </p:nvSpPr>
        <p:spPr>
          <a:xfrm>
            <a:off x="1538514" y="1197983"/>
            <a:ext cx="4698512" cy="997990"/>
          </a:xfrm>
          <a:prstGeom prst="rect">
            <a:avLst/>
          </a:prstGeom>
          <a:noFill/>
          <a:ln>
            <a:noFill/>
          </a:ln>
        </p:spPr>
        <p:txBody>
          <a:bodyPr spcFirstLastPara="1" wrap="square" lIns="91425" tIns="45700" rIns="91425" bIns="45700" anchor="t" anchorCtr="0">
            <a:spAutoFit/>
          </a:bodyPr>
          <a:lstStyle/>
          <a:p>
            <a:pPr marL="0" marR="0" lvl="0" indent="0" rtl="0">
              <a:lnSpc>
                <a:spcPct val="107000"/>
              </a:lnSpc>
              <a:spcBef>
                <a:spcPts val="0"/>
              </a:spcBef>
              <a:spcAft>
                <a:spcPts val="0"/>
              </a:spcAft>
              <a:buClr>
                <a:srgbClr val="000000"/>
              </a:buClr>
              <a:buSzPts val="2400"/>
              <a:buFont typeface="Arial"/>
              <a:buNone/>
            </a:pPr>
            <a:r>
              <a:rPr lang="es-ES_tradnl" sz="1100" b="0" i="0" u="none" strike="noStrike" cap="none" dirty="0">
                <a:solidFill>
                  <a:srgbClr val="000000"/>
                </a:solidFill>
                <a:latin typeface="+mn-lt"/>
                <a:ea typeface="Arial"/>
                <a:cs typeface="Arial"/>
                <a:sym typeface="Arial"/>
              </a:rPr>
              <a:t>Para potenciar los factores de protección, garantizar el interés superior del menor y abordar los mecanismos de supervivencia que puedan ser perjudiciales, es necesario comprender las normas socioculturales que regulan las prácticas de cuidado infantil y el modo en que la comunidad percibe y aborda la separación familiar.</a:t>
            </a:r>
          </a:p>
        </p:txBody>
      </p:sp>
      <p:sp>
        <p:nvSpPr>
          <p:cNvPr id="16" name="Google Shape;275;p12">
            <a:extLst>
              <a:ext uri="{FF2B5EF4-FFF2-40B4-BE49-F238E27FC236}">
                <a16:creationId xmlns:a16="http://schemas.microsoft.com/office/drawing/2014/main" id="{D694830F-549C-D6B3-4034-5C42085E9B34}"/>
              </a:ext>
            </a:extLst>
          </p:cNvPr>
          <p:cNvSpPr/>
          <p:nvPr/>
        </p:nvSpPr>
        <p:spPr>
          <a:xfrm>
            <a:off x="982983" y="2855843"/>
            <a:ext cx="5254043" cy="5987906"/>
          </a:xfrm>
          <a:prstGeom prst="rect">
            <a:avLst/>
          </a:prstGeom>
          <a:noFill/>
          <a:ln w="12700" cap="flat" cmpd="sng">
            <a:solidFill>
              <a:schemeClr val="accent2">
                <a:lumMod val="75000"/>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ES_tradnl" sz="1800">
              <a:solidFill>
                <a:schemeClr val="lt1"/>
              </a:solidFill>
              <a:latin typeface="Calibri"/>
              <a:ea typeface="Calibri"/>
              <a:cs typeface="Calibri"/>
              <a:sym typeface="Calibri"/>
            </a:endParaRPr>
          </a:p>
        </p:txBody>
      </p:sp>
      <p:sp>
        <p:nvSpPr>
          <p:cNvPr id="17" name="TextBox 16">
            <a:extLst>
              <a:ext uri="{FF2B5EF4-FFF2-40B4-BE49-F238E27FC236}">
                <a16:creationId xmlns:a16="http://schemas.microsoft.com/office/drawing/2014/main" id="{D299B37E-DD48-BC3E-0FFA-3CDAB9A45965}"/>
              </a:ext>
            </a:extLst>
          </p:cNvPr>
          <p:cNvSpPr txBox="1"/>
          <p:nvPr/>
        </p:nvSpPr>
        <p:spPr>
          <a:xfrm>
            <a:off x="982983" y="2332575"/>
            <a:ext cx="4325427" cy="276999"/>
          </a:xfrm>
          <a:prstGeom prst="rect">
            <a:avLst/>
          </a:prstGeom>
          <a:noFill/>
        </p:spPr>
        <p:txBody>
          <a:bodyPr wrap="square" rtlCol="0">
            <a:spAutoFit/>
          </a:bodyPr>
          <a:lstStyle/>
          <a:p>
            <a:r>
              <a:rPr lang="es-ES_tradnl" sz="1200" b="1" spc="300">
                <a:solidFill>
                  <a:schemeClr val="tx1"/>
                </a:solidFill>
              </a:rPr>
              <a:t>NOTAS DE LA SESIÓN</a:t>
            </a:r>
          </a:p>
        </p:txBody>
      </p:sp>
      <p:sp>
        <p:nvSpPr>
          <p:cNvPr id="22" name="Hexagon 21">
            <a:extLst>
              <a:ext uri="{FF2B5EF4-FFF2-40B4-BE49-F238E27FC236}">
                <a16:creationId xmlns:a16="http://schemas.microsoft.com/office/drawing/2014/main" id="{CABE44E1-259D-576C-985E-CCAC87794B6F}"/>
              </a:ext>
            </a:extLst>
          </p:cNvPr>
          <p:cNvSpPr/>
          <p:nvPr/>
        </p:nvSpPr>
        <p:spPr>
          <a:xfrm rot="1782986">
            <a:off x="286724" y="2615335"/>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3" name="Hexagon 22">
            <a:extLst>
              <a:ext uri="{FF2B5EF4-FFF2-40B4-BE49-F238E27FC236}">
                <a16:creationId xmlns:a16="http://schemas.microsoft.com/office/drawing/2014/main" id="{056917BD-DEF2-2C31-A10A-6C624A4B2F47}"/>
              </a:ext>
            </a:extLst>
          </p:cNvPr>
          <p:cNvSpPr/>
          <p:nvPr/>
        </p:nvSpPr>
        <p:spPr>
          <a:xfrm rot="1782986">
            <a:off x="286725" y="3078179"/>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4" name="Hexagon 23">
            <a:extLst>
              <a:ext uri="{FF2B5EF4-FFF2-40B4-BE49-F238E27FC236}">
                <a16:creationId xmlns:a16="http://schemas.microsoft.com/office/drawing/2014/main" id="{CEF7AA52-7BD2-C647-9941-5730BBE40096}"/>
              </a:ext>
            </a:extLst>
          </p:cNvPr>
          <p:cNvSpPr/>
          <p:nvPr/>
        </p:nvSpPr>
        <p:spPr>
          <a:xfrm rot="1782986">
            <a:off x="286726" y="3541021"/>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6" name="Hexagon 25">
            <a:extLst>
              <a:ext uri="{FF2B5EF4-FFF2-40B4-BE49-F238E27FC236}">
                <a16:creationId xmlns:a16="http://schemas.microsoft.com/office/drawing/2014/main" id="{380755B6-2669-1B80-D9D0-9DDC3581E006}"/>
              </a:ext>
            </a:extLst>
          </p:cNvPr>
          <p:cNvSpPr/>
          <p:nvPr/>
        </p:nvSpPr>
        <p:spPr>
          <a:xfrm rot="1782986">
            <a:off x="286724" y="301110"/>
            <a:ext cx="335595" cy="289306"/>
          </a:xfrm>
          <a:prstGeom prst="hexagon">
            <a:avLst>
              <a:gd name="adj" fmla="val 28965"/>
              <a:gd name="vf" fmla="val 115470"/>
            </a:avLst>
          </a:prstGeom>
          <a:solidFill>
            <a:schemeClr val="accent2">
              <a:lumMod val="60000"/>
              <a:lumOff val="4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7" name="Hexagon 26">
            <a:extLst>
              <a:ext uri="{FF2B5EF4-FFF2-40B4-BE49-F238E27FC236}">
                <a16:creationId xmlns:a16="http://schemas.microsoft.com/office/drawing/2014/main" id="{63A05B30-3E07-5D0D-0680-1E67F9674DBA}"/>
              </a:ext>
            </a:extLst>
          </p:cNvPr>
          <p:cNvSpPr/>
          <p:nvPr/>
        </p:nvSpPr>
        <p:spPr>
          <a:xfrm rot="1782986">
            <a:off x="286724" y="763955"/>
            <a:ext cx="335595" cy="289306"/>
          </a:xfrm>
          <a:prstGeom prst="hexagon">
            <a:avLst>
              <a:gd name="adj" fmla="val 28965"/>
              <a:gd name="vf" fmla="val 115470"/>
            </a:avLst>
          </a:prstGeom>
          <a:solidFill>
            <a:schemeClr val="accent2">
              <a:lumMod val="60000"/>
              <a:lumOff val="4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8" name="Hexagon 27">
            <a:extLst>
              <a:ext uri="{FF2B5EF4-FFF2-40B4-BE49-F238E27FC236}">
                <a16:creationId xmlns:a16="http://schemas.microsoft.com/office/drawing/2014/main" id="{810172BD-24B0-4E69-7F30-129C481919CD}"/>
              </a:ext>
            </a:extLst>
          </p:cNvPr>
          <p:cNvSpPr/>
          <p:nvPr/>
        </p:nvSpPr>
        <p:spPr>
          <a:xfrm rot="1782986">
            <a:off x="286724" y="1226800"/>
            <a:ext cx="335595" cy="289306"/>
          </a:xfrm>
          <a:prstGeom prst="hexagon">
            <a:avLst>
              <a:gd name="adj" fmla="val 28965"/>
              <a:gd name="vf" fmla="val 115470"/>
            </a:avLst>
          </a:prstGeom>
          <a:solidFill>
            <a:schemeClr val="accent2">
              <a:lumMod val="60000"/>
              <a:lumOff val="4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9" name="Hexagon 28">
            <a:extLst>
              <a:ext uri="{FF2B5EF4-FFF2-40B4-BE49-F238E27FC236}">
                <a16:creationId xmlns:a16="http://schemas.microsoft.com/office/drawing/2014/main" id="{8A184003-9098-63B2-C624-1BB063BF2C43}"/>
              </a:ext>
            </a:extLst>
          </p:cNvPr>
          <p:cNvSpPr/>
          <p:nvPr/>
        </p:nvSpPr>
        <p:spPr>
          <a:xfrm rot="1782986">
            <a:off x="286724" y="1689645"/>
            <a:ext cx="335595" cy="289306"/>
          </a:xfrm>
          <a:prstGeom prst="hexagon">
            <a:avLst>
              <a:gd name="adj" fmla="val 28965"/>
              <a:gd name="vf" fmla="val 115470"/>
            </a:avLst>
          </a:prstGeom>
          <a:solidFill>
            <a:schemeClr val="accent2">
              <a:lumMod val="60000"/>
              <a:lumOff val="4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0" name="Hexagon 29">
            <a:extLst>
              <a:ext uri="{FF2B5EF4-FFF2-40B4-BE49-F238E27FC236}">
                <a16:creationId xmlns:a16="http://schemas.microsoft.com/office/drawing/2014/main" id="{BCF4BC58-EB73-D057-35FD-6DB026B3CB1F}"/>
              </a:ext>
            </a:extLst>
          </p:cNvPr>
          <p:cNvSpPr/>
          <p:nvPr/>
        </p:nvSpPr>
        <p:spPr>
          <a:xfrm rot="1782986">
            <a:off x="286724" y="2152490"/>
            <a:ext cx="335595" cy="289306"/>
          </a:xfrm>
          <a:prstGeom prst="hexagon">
            <a:avLst>
              <a:gd name="adj" fmla="val 28965"/>
              <a:gd name="vf" fmla="val 115470"/>
            </a:avLst>
          </a:prstGeom>
          <a:solidFill>
            <a:schemeClr val="accent2">
              <a:lumMod val="60000"/>
              <a:lumOff val="4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1" name="Hexagon 30">
            <a:extLst>
              <a:ext uri="{FF2B5EF4-FFF2-40B4-BE49-F238E27FC236}">
                <a16:creationId xmlns:a16="http://schemas.microsoft.com/office/drawing/2014/main" id="{3E48EDFB-50D8-E454-DD17-B9FDD13F4BC8}"/>
              </a:ext>
            </a:extLst>
          </p:cNvPr>
          <p:cNvSpPr/>
          <p:nvPr/>
        </p:nvSpPr>
        <p:spPr>
          <a:xfrm rot="1782986">
            <a:off x="286726" y="4003862"/>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20102013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B592193B-59FD-99DD-6B7C-4926672E43D5}"/>
              </a:ext>
            </a:extLst>
          </p:cNvPr>
          <p:cNvSpPr txBox="1"/>
          <p:nvPr/>
        </p:nvSpPr>
        <p:spPr>
          <a:xfrm>
            <a:off x="982985" y="713169"/>
            <a:ext cx="5267343" cy="954107"/>
          </a:xfrm>
          <a:prstGeom prst="rect">
            <a:avLst/>
          </a:prstGeom>
          <a:noFill/>
        </p:spPr>
        <p:txBody>
          <a:bodyPr wrap="square">
            <a:spAutoFit/>
          </a:bodyPr>
          <a:lstStyle/>
          <a:p>
            <a:pPr>
              <a:spcAft>
                <a:spcPts val="1800"/>
              </a:spcAft>
            </a:pPr>
            <a:r>
              <a:rPr lang="es-ES_tradnl" b="1" spc="300" dirty="0">
                <a:solidFill>
                  <a:schemeClr val="bg1"/>
                </a:solidFill>
                <a:highlight>
                  <a:srgbClr val="8D607A"/>
                </a:highlight>
                <a:latin typeface="Calibri"/>
                <a:ea typeface="Calibri"/>
                <a:cs typeface="Calibri"/>
                <a:sym typeface="Calibri"/>
              </a:rPr>
              <a:t>SESIÓN 4: LEGISLACIÓN, POLÍTICAS Y PRÁCTICAS RELATIVAS A LOS UASC Y ROL DE LAS AUTORIDADES ESTATUTARIAS Y OTRAS PARTES INTERESADAS CLAVE</a:t>
            </a:r>
          </a:p>
        </p:txBody>
      </p:sp>
      <p:sp>
        <p:nvSpPr>
          <p:cNvPr id="19" name="TextBox 18">
            <a:extLst>
              <a:ext uri="{FF2B5EF4-FFF2-40B4-BE49-F238E27FC236}">
                <a16:creationId xmlns:a16="http://schemas.microsoft.com/office/drawing/2014/main" id="{3803F443-FE0E-9E53-E320-1BB04742B19F}"/>
              </a:ext>
            </a:extLst>
          </p:cNvPr>
          <p:cNvSpPr txBox="1"/>
          <p:nvPr/>
        </p:nvSpPr>
        <p:spPr>
          <a:xfrm>
            <a:off x="982985" y="1766108"/>
            <a:ext cx="5267344" cy="276999"/>
          </a:xfrm>
          <a:prstGeom prst="rect">
            <a:avLst/>
          </a:prstGeom>
          <a:noFill/>
        </p:spPr>
        <p:txBody>
          <a:bodyPr wrap="square" rtlCol="0">
            <a:spAutoFit/>
          </a:bodyPr>
          <a:lstStyle/>
          <a:p>
            <a:r>
              <a:rPr lang="es-ES_tradnl" sz="1200" b="1" spc="300">
                <a:solidFill>
                  <a:schemeClr val="tx1"/>
                </a:solidFill>
              </a:rPr>
              <a:t>OBJETIVOS DE APRENDIZAJE </a:t>
            </a:r>
          </a:p>
        </p:txBody>
      </p:sp>
      <p:sp>
        <p:nvSpPr>
          <p:cNvPr id="2" name="TextBox 1">
            <a:extLst>
              <a:ext uri="{FF2B5EF4-FFF2-40B4-BE49-F238E27FC236}">
                <a16:creationId xmlns:a16="http://schemas.microsoft.com/office/drawing/2014/main" id="{9C123385-9A1D-F5A2-D61C-512B690D32B5}"/>
              </a:ext>
            </a:extLst>
          </p:cNvPr>
          <p:cNvSpPr txBox="1"/>
          <p:nvPr/>
        </p:nvSpPr>
        <p:spPr>
          <a:xfrm>
            <a:off x="1687499" y="2301882"/>
            <a:ext cx="4562829" cy="461665"/>
          </a:xfrm>
          <a:prstGeom prst="rect">
            <a:avLst/>
          </a:prstGeom>
          <a:noFill/>
        </p:spPr>
        <p:txBody>
          <a:bodyPr wrap="square" rtlCol="0">
            <a:spAutoFit/>
          </a:bodyPr>
          <a:lstStyle/>
          <a:p>
            <a:pPr marL="0" marR="0" lvl="0" indent="0" algn="l" rtl="0">
              <a:spcBef>
                <a:spcPts val="0"/>
              </a:spcBef>
              <a:spcAft>
                <a:spcPts val="0"/>
              </a:spcAft>
              <a:buNone/>
            </a:pPr>
            <a:r>
              <a:rPr lang="es-ES_tradnl" sz="1200" dirty="0">
                <a:solidFill>
                  <a:schemeClr val="tx1"/>
                </a:solidFill>
                <a:latin typeface="+mn-lt"/>
                <a:ea typeface="Arial"/>
                <a:cs typeface="Arial"/>
                <a:sym typeface="Arial"/>
              </a:rPr>
              <a:t>Relacionar la legislación nacional en materia de UASC con las intervenciones cotidianas para la gestión de casos.</a:t>
            </a:r>
          </a:p>
        </p:txBody>
      </p:sp>
      <p:grpSp>
        <p:nvGrpSpPr>
          <p:cNvPr id="33" name="Google Shape;194;p14">
            <a:extLst>
              <a:ext uri="{FF2B5EF4-FFF2-40B4-BE49-F238E27FC236}">
                <a16:creationId xmlns:a16="http://schemas.microsoft.com/office/drawing/2014/main" id="{01BC34CA-DE6A-6A1B-8925-1E5E81907828}"/>
              </a:ext>
            </a:extLst>
          </p:cNvPr>
          <p:cNvGrpSpPr/>
          <p:nvPr/>
        </p:nvGrpSpPr>
        <p:grpSpPr>
          <a:xfrm>
            <a:off x="1160560" y="2301882"/>
            <a:ext cx="367261" cy="388552"/>
            <a:chOff x="243840" y="1676400"/>
            <a:chExt cx="701040" cy="741680"/>
          </a:xfrm>
          <a:solidFill>
            <a:schemeClr val="accent2">
              <a:lumMod val="75000"/>
            </a:schemeClr>
          </a:solidFill>
        </p:grpSpPr>
        <p:sp>
          <p:nvSpPr>
            <p:cNvPr id="34" name="Google Shape;195;p14">
              <a:extLst>
                <a:ext uri="{FF2B5EF4-FFF2-40B4-BE49-F238E27FC236}">
                  <a16:creationId xmlns:a16="http://schemas.microsoft.com/office/drawing/2014/main" id="{836C395A-34BA-2044-3814-CEB5BD14DD05}"/>
                </a:ext>
              </a:extLst>
            </p:cNvPr>
            <p:cNvSpPr/>
            <p:nvPr/>
          </p:nvSpPr>
          <p:spPr>
            <a:xfrm>
              <a:off x="243840" y="1676400"/>
              <a:ext cx="116839" cy="741680"/>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lang="es-ES_tradnl" sz="1800">
                <a:solidFill>
                  <a:schemeClr val="lt1"/>
                </a:solidFill>
                <a:latin typeface="Calibri"/>
                <a:ea typeface="Calibri"/>
                <a:cs typeface="Calibri"/>
                <a:sym typeface="Calibri"/>
              </a:endParaRPr>
            </a:p>
          </p:txBody>
        </p:sp>
        <p:sp>
          <p:nvSpPr>
            <p:cNvPr id="35" name="Google Shape;196;p14">
              <a:extLst>
                <a:ext uri="{FF2B5EF4-FFF2-40B4-BE49-F238E27FC236}">
                  <a16:creationId xmlns:a16="http://schemas.microsoft.com/office/drawing/2014/main" id="{1F02318C-6C3E-56DA-E1FE-063BF637A069}"/>
                </a:ext>
              </a:extLst>
            </p:cNvPr>
            <p:cNvSpPr/>
            <p:nvPr/>
          </p:nvSpPr>
          <p:spPr>
            <a:xfrm>
              <a:off x="314960" y="1676400"/>
              <a:ext cx="629920" cy="436880"/>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lang="es-ES_tradnl" sz="1800">
                <a:solidFill>
                  <a:schemeClr val="lt1"/>
                </a:solidFill>
                <a:latin typeface="Calibri"/>
                <a:ea typeface="Calibri"/>
                <a:cs typeface="Calibri"/>
                <a:sym typeface="Calibri"/>
              </a:endParaRPr>
            </a:p>
          </p:txBody>
        </p:sp>
      </p:grpSp>
      <p:sp>
        <p:nvSpPr>
          <p:cNvPr id="3" name="TextBox 2">
            <a:extLst>
              <a:ext uri="{FF2B5EF4-FFF2-40B4-BE49-F238E27FC236}">
                <a16:creationId xmlns:a16="http://schemas.microsoft.com/office/drawing/2014/main" id="{00AD7956-3DE2-F927-A797-F253DBD99209}"/>
              </a:ext>
            </a:extLst>
          </p:cNvPr>
          <p:cNvSpPr txBox="1"/>
          <p:nvPr/>
        </p:nvSpPr>
        <p:spPr>
          <a:xfrm>
            <a:off x="1687499" y="3020588"/>
            <a:ext cx="4562829" cy="461665"/>
          </a:xfrm>
          <a:prstGeom prst="rect">
            <a:avLst/>
          </a:prstGeom>
          <a:noFill/>
        </p:spPr>
        <p:txBody>
          <a:bodyPr wrap="square" rtlCol="0">
            <a:spAutoFit/>
          </a:bodyPr>
          <a:lstStyle/>
          <a:p>
            <a:pPr marL="0" marR="0" lvl="0" indent="0" algn="l" rtl="0">
              <a:spcBef>
                <a:spcPts val="0"/>
              </a:spcBef>
              <a:spcAft>
                <a:spcPts val="0"/>
              </a:spcAft>
              <a:buNone/>
            </a:pPr>
            <a:r>
              <a:rPr lang="es-ES_tradnl" sz="1200" dirty="0">
                <a:solidFill>
                  <a:schemeClr val="tx1"/>
                </a:solidFill>
                <a:latin typeface="+mn-lt"/>
                <a:ea typeface="Arial"/>
                <a:cs typeface="Arial"/>
                <a:sym typeface="Arial"/>
              </a:rPr>
              <a:t>Describir las funciones y responsabilidades de las autoridades oficiales y de otras partes interesadas a nivel nacional.</a:t>
            </a:r>
          </a:p>
        </p:txBody>
      </p:sp>
      <p:grpSp>
        <p:nvGrpSpPr>
          <p:cNvPr id="4" name="Google Shape;194;p14">
            <a:extLst>
              <a:ext uri="{FF2B5EF4-FFF2-40B4-BE49-F238E27FC236}">
                <a16:creationId xmlns:a16="http://schemas.microsoft.com/office/drawing/2014/main" id="{669DB5C9-E411-539B-EBA5-178D84B51F59}"/>
              </a:ext>
            </a:extLst>
          </p:cNvPr>
          <p:cNvGrpSpPr/>
          <p:nvPr/>
        </p:nvGrpSpPr>
        <p:grpSpPr>
          <a:xfrm>
            <a:off x="1160560" y="3020588"/>
            <a:ext cx="367261" cy="388552"/>
            <a:chOff x="243840" y="1676400"/>
            <a:chExt cx="701040" cy="741680"/>
          </a:xfrm>
          <a:solidFill>
            <a:schemeClr val="accent2">
              <a:lumMod val="75000"/>
            </a:schemeClr>
          </a:solidFill>
        </p:grpSpPr>
        <p:sp>
          <p:nvSpPr>
            <p:cNvPr id="11" name="Google Shape;195;p14">
              <a:extLst>
                <a:ext uri="{FF2B5EF4-FFF2-40B4-BE49-F238E27FC236}">
                  <a16:creationId xmlns:a16="http://schemas.microsoft.com/office/drawing/2014/main" id="{030EA5DF-4722-5DB0-6C8B-A94B9F1AC3FA}"/>
                </a:ext>
              </a:extLst>
            </p:cNvPr>
            <p:cNvSpPr/>
            <p:nvPr/>
          </p:nvSpPr>
          <p:spPr>
            <a:xfrm>
              <a:off x="243840" y="1676400"/>
              <a:ext cx="116839" cy="741680"/>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lang="es-ES_tradnl" sz="1800">
                <a:solidFill>
                  <a:schemeClr val="lt1"/>
                </a:solidFill>
                <a:latin typeface="Calibri"/>
                <a:ea typeface="Calibri"/>
                <a:cs typeface="Calibri"/>
                <a:sym typeface="Calibri"/>
              </a:endParaRPr>
            </a:p>
          </p:txBody>
        </p:sp>
        <p:sp>
          <p:nvSpPr>
            <p:cNvPr id="12" name="Google Shape;196;p14">
              <a:extLst>
                <a:ext uri="{FF2B5EF4-FFF2-40B4-BE49-F238E27FC236}">
                  <a16:creationId xmlns:a16="http://schemas.microsoft.com/office/drawing/2014/main" id="{47155A1A-FAF7-8592-B897-6AB3388C1523}"/>
                </a:ext>
              </a:extLst>
            </p:cNvPr>
            <p:cNvSpPr/>
            <p:nvPr/>
          </p:nvSpPr>
          <p:spPr>
            <a:xfrm>
              <a:off x="314960" y="1676400"/>
              <a:ext cx="629920" cy="436880"/>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lang="es-ES_tradnl" sz="1800">
                <a:solidFill>
                  <a:schemeClr val="lt1"/>
                </a:solidFill>
                <a:latin typeface="Calibri"/>
                <a:ea typeface="Calibri"/>
                <a:cs typeface="Calibri"/>
                <a:sym typeface="Calibri"/>
              </a:endParaRPr>
            </a:p>
          </p:txBody>
        </p:sp>
      </p:grpSp>
      <p:sp>
        <p:nvSpPr>
          <p:cNvPr id="41" name="Hexagon 40">
            <a:extLst>
              <a:ext uri="{FF2B5EF4-FFF2-40B4-BE49-F238E27FC236}">
                <a16:creationId xmlns:a16="http://schemas.microsoft.com/office/drawing/2014/main" id="{11158007-4462-38EA-3C23-53AE82EA229D}"/>
              </a:ext>
            </a:extLst>
          </p:cNvPr>
          <p:cNvSpPr/>
          <p:nvPr/>
        </p:nvSpPr>
        <p:spPr>
          <a:xfrm rot="1782986">
            <a:off x="286724" y="301110"/>
            <a:ext cx="335595" cy="289306"/>
          </a:xfrm>
          <a:prstGeom prst="hexagon">
            <a:avLst>
              <a:gd name="adj" fmla="val 28965"/>
              <a:gd name="vf" fmla="val 115470"/>
            </a:avLst>
          </a:prstGeom>
          <a:solidFill>
            <a:schemeClr val="accent2">
              <a:lumMod val="60000"/>
              <a:lumOff val="4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42" name="Hexagon 41">
            <a:extLst>
              <a:ext uri="{FF2B5EF4-FFF2-40B4-BE49-F238E27FC236}">
                <a16:creationId xmlns:a16="http://schemas.microsoft.com/office/drawing/2014/main" id="{DAB7CB7B-DD3F-1694-6389-F73A1AF03199}"/>
              </a:ext>
            </a:extLst>
          </p:cNvPr>
          <p:cNvSpPr/>
          <p:nvPr/>
        </p:nvSpPr>
        <p:spPr>
          <a:xfrm rot="1782986">
            <a:off x="286724" y="763955"/>
            <a:ext cx="335595" cy="289306"/>
          </a:xfrm>
          <a:prstGeom prst="hexagon">
            <a:avLst>
              <a:gd name="adj" fmla="val 28965"/>
              <a:gd name="vf" fmla="val 115470"/>
            </a:avLst>
          </a:prstGeom>
          <a:solidFill>
            <a:schemeClr val="accent2">
              <a:lumMod val="60000"/>
              <a:lumOff val="4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43" name="Hexagon 42">
            <a:extLst>
              <a:ext uri="{FF2B5EF4-FFF2-40B4-BE49-F238E27FC236}">
                <a16:creationId xmlns:a16="http://schemas.microsoft.com/office/drawing/2014/main" id="{47FC4559-7FF9-F55F-A1BA-124F617C655F}"/>
              </a:ext>
            </a:extLst>
          </p:cNvPr>
          <p:cNvSpPr/>
          <p:nvPr/>
        </p:nvSpPr>
        <p:spPr>
          <a:xfrm rot="1782986">
            <a:off x="286724" y="1226800"/>
            <a:ext cx="335595" cy="289306"/>
          </a:xfrm>
          <a:prstGeom prst="hexagon">
            <a:avLst>
              <a:gd name="adj" fmla="val 28965"/>
              <a:gd name="vf" fmla="val 115470"/>
            </a:avLst>
          </a:prstGeom>
          <a:solidFill>
            <a:schemeClr val="accent2">
              <a:lumMod val="60000"/>
              <a:lumOff val="4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44" name="Hexagon 43">
            <a:extLst>
              <a:ext uri="{FF2B5EF4-FFF2-40B4-BE49-F238E27FC236}">
                <a16:creationId xmlns:a16="http://schemas.microsoft.com/office/drawing/2014/main" id="{F425757E-FCD4-5855-37F3-73A82D94D153}"/>
              </a:ext>
            </a:extLst>
          </p:cNvPr>
          <p:cNvSpPr/>
          <p:nvPr/>
        </p:nvSpPr>
        <p:spPr>
          <a:xfrm rot="1782986">
            <a:off x="286724" y="1689645"/>
            <a:ext cx="335595" cy="289306"/>
          </a:xfrm>
          <a:prstGeom prst="hexagon">
            <a:avLst>
              <a:gd name="adj" fmla="val 28965"/>
              <a:gd name="vf" fmla="val 115470"/>
            </a:avLst>
          </a:prstGeom>
          <a:solidFill>
            <a:schemeClr val="accent2">
              <a:lumMod val="60000"/>
              <a:lumOff val="4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45" name="Hexagon 44">
            <a:extLst>
              <a:ext uri="{FF2B5EF4-FFF2-40B4-BE49-F238E27FC236}">
                <a16:creationId xmlns:a16="http://schemas.microsoft.com/office/drawing/2014/main" id="{C3732CF0-8DDB-3675-1AB5-19FBB3D376D7}"/>
              </a:ext>
            </a:extLst>
          </p:cNvPr>
          <p:cNvSpPr/>
          <p:nvPr/>
        </p:nvSpPr>
        <p:spPr>
          <a:xfrm rot="1782986">
            <a:off x="286724" y="2152490"/>
            <a:ext cx="335595" cy="289306"/>
          </a:xfrm>
          <a:prstGeom prst="hexagon">
            <a:avLst>
              <a:gd name="adj" fmla="val 28965"/>
              <a:gd name="vf" fmla="val 115470"/>
            </a:avLst>
          </a:prstGeom>
          <a:solidFill>
            <a:schemeClr val="accent2">
              <a:lumMod val="60000"/>
              <a:lumOff val="4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46" name="Hexagon 45">
            <a:extLst>
              <a:ext uri="{FF2B5EF4-FFF2-40B4-BE49-F238E27FC236}">
                <a16:creationId xmlns:a16="http://schemas.microsoft.com/office/drawing/2014/main" id="{6290F030-60A4-4151-3E7C-553F1FFA52CA}"/>
              </a:ext>
            </a:extLst>
          </p:cNvPr>
          <p:cNvSpPr/>
          <p:nvPr/>
        </p:nvSpPr>
        <p:spPr>
          <a:xfrm rot="1782986">
            <a:off x="286724" y="2615335"/>
            <a:ext cx="335595" cy="289306"/>
          </a:xfrm>
          <a:prstGeom prst="hexagon">
            <a:avLst>
              <a:gd name="adj" fmla="val 28965"/>
              <a:gd name="vf" fmla="val 115470"/>
            </a:avLst>
          </a:prstGeom>
          <a:solidFill>
            <a:schemeClr val="accent2">
              <a:lumMod val="60000"/>
              <a:lumOff val="4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47" name="Hexagon 46">
            <a:extLst>
              <a:ext uri="{FF2B5EF4-FFF2-40B4-BE49-F238E27FC236}">
                <a16:creationId xmlns:a16="http://schemas.microsoft.com/office/drawing/2014/main" id="{94B223EB-A7C9-8D3E-DB07-BD7155BCBB6D}"/>
              </a:ext>
            </a:extLst>
          </p:cNvPr>
          <p:cNvSpPr/>
          <p:nvPr/>
        </p:nvSpPr>
        <p:spPr>
          <a:xfrm rot="1782986">
            <a:off x="286725" y="3078179"/>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48" name="Hexagon 47">
            <a:extLst>
              <a:ext uri="{FF2B5EF4-FFF2-40B4-BE49-F238E27FC236}">
                <a16:creationId xmlns:a16="http://schemas.microsoft.com/office/drawing/2014/main" id="{D85FC72F-7E7D-B6F2-7FC4-1C3B2AA491EF}"/>
              </a:ext>
            </a:extLst>
          </p:cNvPr>
          <p:cNvSpPr/>
          <p:nvPr/>
        </p:nvSpPr>
        <p:spPr>
          <a:xfrm rot="1782986">
            <a:off x="286726" y="3541021"/>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49" name="TextBox 48">
            <a:extLst>
              <a:ext uri="{FF2B5EF4-FFF2-40B4-BE49-F238E27FC236}">
                <a16:creationId xmlns:a16="http://schemas.microsoft.com/office/drawing/2014/main" id="{34C585E1-3188-73D3-11FD-CB0DC1BAB6EC}"/>
              </a:ext>
            </a:extLst>
          </p:cNvPr>
          <p:cNvSpPr txBox="1"/>
          <p:nvPr/>
        </p:nvSpPr>
        <p:spPr>
          <a:xfrm>
            <a:off x="982984" y="3894483"/>
            <a:ext cx="5267345" cy="461665"/>
          </a:xfrm>
          <a:prstGeom prst="rect">
            <a:avLst/>
          </a:prstGeom>
          <a:noFill/>
        </p:spPr>
        <p:txBody>
          <a:bodyPr wrap="square" rtlCol="0">
            <a:spAutoFit/>
          </a:bodyPr>
          <a:lstStyle/>
          <a:p>
            <a:r>
              <a:rPr lang="es-ES_tradnl" sz="1200" b="1" spc="300" dirty="0">
                <a:solidFill>
                  <a:schemeClr val="tx1"/>
                </a:solidFill>
              </a:rPr>
              <a:t>MARCO JURÍDICO INTERNACIONAL PARA UASC Y LOS CUIDADOS ALTERNATIVOS</a:t>
            </a:r>
          </a:p>
        </p:txBody>
      </p:sp>
      <p:sp>
        <p:nvSpPr>
          <p:cNvPr id="50" name="TextBox 49">
            <a:extLst>
              <a:ext uri="{FF2B5EF4-FFF2-40B4-BE49-F238E27FC236}">
                <a16:creationId xmlns:a16="http://schemas.microsoft.com/office/drawing/2014/main" id="{66DF70ED-84EA-D6B0-7CD7-A6FAD4751E5D}"/>
              </a:ext>
            </a:extLst>
          </p:cNvPr>
          <p:cNvSpPr txBox="1"/>
          <p:nvPr/>
        </p:nvSpPr>
        <p:spPr>
          <a:xfrm>
            <a:off x="982985" y="4552767"/>
            <a:ext cx="5267344" cy="2631490"/>
          </a:xfrm>
          <a:prstGeom prst="rect">
            <a:avLst/>
          </a:prstGeom>
          <a:noFill/>
        </p:spPr>
        <p:txBody>
          <a:bodyPr wrap="square">
            <a:spAutoFit/>
          </a:bodyPr>
          <a:lstStyle/>
          <a:p>
            <a:pPr marL="0" marR="0" lvl="0" indent="0" algn="l" rtl="0">
              <a:spcBef>
                <a:spcPts val="0"/>
              </a:spcBef>
              <a:spcAft>
                <a:spcPts val="0"/>
              </a:spcAft>
              <a:buNone/>
            </a:pPr>
            <a:r>
              <a:rPr lang="es-ES_tradnl" sz="1100" b="1" dirty="0">
                <a:solidFill>
                  <a:schemeClr val="dk1"/>
                </a:solidFill>
                <a:latin typeface="+mn-lt"/>
                <a:ea typeface="Helvetica Neue"/>
                <a:cs typeface="Helvetica Neue"/>
                <a:sym typeface="Helvetica Neue"/>
              </a:rPr>
              <a:t>Convención de Naciones Unidas sobre los Derechos del Niño (CDN), 1989</a:t>
            </a:r>
          </a:p>
          <a:p>
            <a:pPr marL="0" marR="0" lvl="0" indent="0" algn="l" rtl="0">
              <a:spcBef>
                <a:spcPts val="0"/>
              </a:spcBef>
              <a:spcAft>
                <a:spcPts val="0"/>
              </a:spcAft>
              <a:buNone/>
            </a:pPr>
            <a:r>
              <a:rPr lang="es-ES_tradnl" sz="1100" dirty="0">
                <a:solidFill>
                  <a:schemeClr val="dk1"/>
                </a:solidFill>
                <a:latin typeface="+mn-lt"/>
                <a:ea typeface="Helvetica Neue"/>
                <a:cs typeface="Helvetica Neue"/>
                <a:sym typeface="Helvetica Neue"/>
              </a:rPr>
              <a:t>La Convención sobre los Derechos del Niño es el convenio referente a los derechos de la infancia más ampliamente ratificado. Ofrece los más altos niveles de protección y asistencia a los menores en cuestiones relacionadas con su cuidado y protección. Aplica a todos los menores en cualquier circunstancia, e incluye cláusulas adicionales relativas a los derechos de los menores refugiados.</a:t>
            </a:r>
          </a:p>
          <a:p>
            <a:pPr marL="0" marR="0" lvl="0" indent="0" algn="l" rtl="0">
              <a:spcBef>
                <a:spcPts val="0"/>
              </a:spcBef>
              <a:spcAft>
                <a:spcPts val="0"/>
              </a:spcAft>
              <a:buNone/>
            </a:pPr>
            <a:r>
              <a:rPr lang="es-ES_tradnl" sz="1100" dirty="0">
                <a:solidFill>
                  <a:schemeClr val="dk1"/>
                </a:solidFill>
                <a:latin typeface="+mn-lt"/>
                <a:ea typeface="Helvetica Neue"/>
                <a:cs typeface="Helvetica Neue"/>
                <a:sym typeface="Helvetica Neue"/>
              </a:rPr>
              <a:t> </a:t>
            </a:r>
          </a:p>
          <a:p>
            <a:pPr marL="0" marR="0" lvl="0" indent="0" algn="l" rtl="0">
              <a:spcBef>
                <a:spcPts val="0"/>
              </a:spcBef>
              <a:spcAft>
                <a:spcPts val="0"/>
              </a:spcAft>
              <a:buNone/>
            </a:pPr>
            <a:r>
              <a:rPr lang="es-ES_tradnl" sz="1100" b="1" dirty="0">
                <a:solidFill>
                  <a:schemeClr val="dk1"/>
                </a:solidFill>
                <a:latin typeface="+mn-lt"/>
                <a:ea typeface="Helvetica Neue"/>
                <a:cs typeface="Helvetica Neue"/>
                <a:sym typeface="Helvetica Neue"/>
              </a:rPr>
              <a:t>La CDN subraya la importancia de crecer en un entorno familiar. Al consagrar el derecho de todo menor a ser cuidado por sus padres (artículos 7, 8, 9, 18 y 27 de la CDN), la CDN exige que las intervenciones en el contexto de la separación familiar tengan por objeto: </a:t>
            </a:r>
            <a:br>
              <a:rPr lang="es-ES_tradnl" sz="1100" b="1" dirty="0">
                <a:solidFill>
                  <a:schemeClr val="dk1"/>
                </a:solidFill>
                <a:latin typeface="+mn-lt"/>
                <a:ea typeface="Helvetica Neue"/>
                <a:cs typeface="Helvetica Neue"/>
                <a:sym typeface="Helvetica Neue"/>
              </a:rPr>
            </a:br>
            <a:endParaRPr lang="es-ES_tradnl" sz="1100" b="1" dirty="0">
              <a:solidFill>
                <a:schemeClr val="dk1"/>
              </a:solidFill>
              <a:latin typeface="+mn-lt"/>
              <a:ea typeface="Helvetica Neue"/>
              <a:cs typeface="Helvetica Neue"/>
              <a:sym typeface="Helvetica Neue"/>
            </a:endParaRPr>
          </a:p>
          <a:p>
            <a:pPr marL="171450" marR="0" lvl="0" indent="-171450" algn="l" rtl="0">
              <a:spcBef>
                <a:spcPts val="0"/>
              </a:spcBef>
              <a:spcAft>
                <a:spcPts val="0"/>
              </a:spcAft>
              <a:buFont typeface="Arial" panose="020B0604020202020204" pitchFamily="34" charset="0"/>
              <a:buChar char="•"/>
            </a:pPr>
            <a:r>
              <a:rPr lang="es-ES_tradnl" sz="1100" dirty="0">
                <a:solidFill>
                  <a:schemeClr val="dk1"/>
                </a:solidFill>
                <a:latin typeface="+mn-lt"/>
                <a:ea typeface="Helvetica Neue"/>
                <a:cs typeface="Helvetica Neue"/>
                <a:sym typeface="Helvetica Neue"/>
              </a:rPr>
              <a:t>preservar la unidad familiar con carácter prioritario; y</a:t>
            </a:r>
          </a:p>
          <a:p>
            <a:pPr marL="171450" marR="0" lvl="0" indent="-171450" algn="l" rtl="0">
              <a:spcBef>
                <a:spcPts val="0"/>
              </a:spcBef>
              <a:spcAft>
                <a:spcPts val="0"/>
              </a:spcAft>
              <a:buFont typeface="Arial" panose="020B0604020202020204" pitchFamily="34" charset="0"/>
              <a:buChar char="•"/>
            </a:pPr>
            <a:r>
              <a:rPr lang="es-ES_tradnl" sz="1100" dirty="0">
                <a:solidFill>
                  <a:schemeClr val="dk1"/>
                </a:solidFill>
                <a:latin typeface="+mn-lt"/>
                <a:ea typeface="Helvetica Neue"/>
                <a:cs typeface="Helvetica Neue"/>
                <a:sym typeface="Helvetica Neue"/>
              </a:rPr>
              <a:t>reunir a las familias separadas lo antes posible. </a:t>
            </a:r>
          </a:p>
          <a:p>
            <a:pPr marL="0" marR="0" lvl="0" indent="0" algn="l" rtl="0">
              <a:spcBef>
                <a:spcPts val="0"/>
              </a:spcBef>
              <a:spcAft>
                <a:spcPts val="0"/>
              </a:spcAft>
              <a:buNone/>
            </a:pPr>
            <a:endParaRPr lang="es-ES_tradnl" sz="1100" dirty="0">
              <a:solidFill>
                <a:schemeClr val="dk1"/>
              </a:solidFill>
              <a:latin typeface="+mn-lt"/>
              <a:ea typeface="Helvetica Neue"/>
              <a:cs typeface="Helvetica Neue"/>
              <a:sym typeface="Helvetica Neue"/>
            </a:endParaRPr>
          </a:p>
        </p:txBody>
      </p:sp>
      <p:sp>
        <p:nvSpPr>
          <p:cNvPr id="53" name="Hexagon 52">
            <a:extLst>
              <a:ext uri="{FF2B5EF4-FFF2-40B4-BE49-F238E27FC236}">
                <a16:creationId xmlns:a16="http://schemas.microsoft.com/office/drawing/2014/main" id="{EE617453-F590-3A4C-9A9F-FE4CDE6BF7C8}"/>
              </a:ext>
            </a:extLst>
          </p:cNvPr>
          <p:cNvSpPr/>
          <p:nvPr/>
        </p:nvSpPr>
        <p:spPr>
          <a:xfrm rot="1782986">
            <a:off x="286726" y="4003862"/>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29632927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3E0C8F5-4F14-24AA-72DF-9BC26F1D80CC}"/>
              </a:ext>
            </a:extLst>
          </p:cNvPr>
          <p:cNvSpPr txBox="1"/>
          <p:nvPr/>
        </p:nvSpPr>
        <p:spPr>
          <a:xfrm>
            <a:off x="982985" y="713169"/>
            <a:ext cx="5267344" cy="8048357"/>
          </a:xfrm>
          <a:prstGeom prst="rect">
            <a:avLst/>
          </a:prstGeom>
          <a:noFill/>
        </p:spPr>
        <p:txBody>
          <a:bodyPr wrap="square">
            <a:spAutoFit/>
          </a:bodyPr>
          <a:lstStyle/>
          <a:p>
            <a:pPr marL="0" marR="0" lvl="0" indent="0" algn="l" rtl="0">
              <a:spcBef>
                <a:spcPts val="0"/>
              </a:spcBef>
              <a:spcAft>
                <a:spcPts val="0"/>
              </a:spcAft>
              <a:buNone/>
            </a:pPr>
            <a:r>
              <a:rPr lang="es-ES_tradnl" sz="1100" b="1" dirty="0">
                <a:solidFill>
                  <a:schemeClr val="dk1"/>
                </a:solidFill>
                <a:latin typeface="+mn-lt"/>
                <a:ea typeface="Helvetica Neue"/>
                <a:cs typeface="Helvetica Neue"/>
                <a:sym typeface="Helvetica Neue"/>
              </a:rPr>
              <a:t>A continuación se enumeran los principales derechos contemplados en la CDN específicamente relacionados con los menores no acompañados y separados:</a:t>
            </a:r>
          </a:p>
          <a:p>
            <a:pPr marL="171450" marR="0" lvl="0" indent="-171450" algn="l" rtl="0">
              <a:spcBef>
                <a:spcPts val="0"/>
              </a:spcBef>
              <a:spcAft>
                <a:spcPts val="0"/>
              </a:spcAft>
              <a:buFont typeface="Arial" panose="020B0604020202020204" pitchFamily="34" charset="0"/>
              <a:buChar char="•"/>
            </a:pPr>
            <a:r>
              <a:rPr lang="es-ES_tradnl" sz="1100" dirty="0">
                <a:solidFill>
                  <a:schemeClr val="dk1"/>
                </a:solidFill>
                <a:latin typeface="+mn-lt"/>
                <a:ea typeface="Helvetica Neue"/>
                <a:cs typeface="Helvetica Neue"/>
                <a:sym typeface="Helvetica Neue"/>
              </a:rPr>
              <a:t>Derecho a que todas las acciones se basen en el interés superior del menor (artículo 3)</a:t>
            </a:r>
          </a:p>
          <a:p>
            <a:pPr marL="171450" marR="0" lvl="0" indent="-171450" algn="l" rtl="0">
              <a:spcBef>
                <a:spcPts val="0"/>
              </a:spcBef>
              <a:spcAft>
                <a:spcPts val="0"/>
              </a:spcAft>
              <a:buFont typeface="Arial" panose="020B0604020202020204" pitchFamily="34" charset="0"/>
              <a:buChar char="•"/>
            </a:pPr>
            <a:r>
              <a:rPr lang="es-ES_tradnl" sz="1100" dirty="0">
                <a:solidFill>
                  <a:schemeClr val="dk1"/>
                </a:solidFill>
                <a:latin typeface="+mn-lt"/>
                <a:ea typeface="Helvetica Neue"/>
                <a:cs typeface="Helvetica Neue"/>
                <a:sym typeface="Helvetica Neue"/>
              </a:rPr>
              <a:t>Derecho al registro de nacimiento y a conocer a sus padres y a ser cuidado/a por ellos (artículo 7)</a:t>
            </a:r>
          </a:p>
          <a:p>
            <a:pPr marL="171450" marR="0" lvl="0" indent="-171450" algn="l" rtl="0">
              <a:spcBef>
                <a:spcPts val="0"/>
              </a:spcBef>
              <a:spcAft>
                <a:spcPts val="0"/>
              </a:spcAft>
              <a:buFont typeface="Arial" panose="020B0604020202020204" pitchFamily="34" charset="0"/>
              <a:buChar char="•"/>
            </a:pPr>
            <a:r>
              <a:rPr lang="es-ES_tradnl" sz="1100" dirty="0">
                <a:solidFill>
                  <a:schemeClr val="dk1"/>
                </a:solidFill>
                <a:latin typeface="+mn-lt"/>
                <a:ea typeface="Helvetica Neue"/>
                <a:cs typeface="Helvetica Neue"/>
                <a:sym typeface="Helvetica Neue"/>
              </a:rPr>
              <a:t>Derecho a que se preserve su identidad (artículo 8)</a:t>
            </a:r>
          </a:p>
          <a:p>
            <a:pPr marL="171450" marR="0" lvl="0" indent="-171450" algn="l" rtl="0">
              <a:spcBef>
                <a:spcPts val="0"/>
              </a:spcBef>
              <a:spcAft>
                <a:spcPts val="0"/>
              </a:spcAft>
              <a:buFont typeface="Arial" panose="020B0604020202020204" pitchFamily="34" charset="0"/>
              <a:buChar char="•"/>
            </a:pPr>
            <a:r>
              <a:rPr lang="es-ES_tradnl" sz="1100" dirty="0">
                <a:solidFill>
                  <a:schemeClr val="dk1"/>
                </a:solidFill>
                <a:latin typeface="+mn-lt"/>
                <a:ea typeface="Helvetica Neue"/>
                <a:cs typeface="Helvetica Neue"/>
                <a:sym typeface="Helvetica Neue"/>
              </a:rPr>
              <a:t>Derecho a vivir con sus padres, a menos que esto se considere incompatible con el interés superior del menor (artículo 9)</a:t>
            </a:r>
          </a:p>
          <a:p>
            <a:pPr marL="171450" marR="0" lvl="0" indent="-171450" algn="l" rtl="0">
              <a:spcBef>
                <a:spcPts val="0"/>
              </a:spcBef>
              <a:spcAft>
                <a:spcPts val="0"/>
              </a:spcAft>
              <a:buFont typeface="Arial" panose="020B0604020202020204" pitchFamily="34" charset="0"/>
              <a:buChar char="•"/>
            </a:pPr>
            <a:r>
              <a:rPr lang="es-ES_tradnl" sz="1100" dirty="0">
                <a:solidFill>
                  <a:schemeClr val="dk1"/>
                </a:solidFill>
                <a:latin typeface="+mn-lt"/>
                <a:ea typeface="Helvetica Neue"/>
                <a:cs typeface="Helvetica Neue"/>
                <a:sym typeface="Helvetica Neue"/>
              </a:rPr>
              <a:t>Derecho a mantener el contacto con ambos progenitores si está separado/a de uno o de ambos (artículo 9)</a:t>
            </a:r>
          </a:p>
          <a:p>
            <a:pPr marL="171450" marR="0" lvl="0" indent="-171450" algn="l" rtl="0">
              <a:spcBef>
                <a:spcPts val="0"/>
              </a:spcBef>
              <a:spcAft>
                <a:spcPts val="0"/>
              </a:spcAft>
              <a:buFont typeface="Arial" panose="020B0604020202020204" pitchFamily="34" charset="0"/>
              <a:buChar char="•"/>
            </a:pPr>
            <a:r>
              <a:rPr lang="es-ES_tradnl" sz="1100" dirty="0">
                <a:solidFill>
                  <a:schemeClr val="dk1"/>
                </a:solidFill>
                <a:latin typeface="+mn-lt"/>
                <a:ea typeface="Helvetica Neue"/>
                <a:cs typeface="Helvetica Neue"/>
                <a:sym typeface="Helvetica Neue"/>
              </a:rPr>
              <a:t>Derecho a la reunificación familiar, incluido el derecho de las/os menores y de sus padres a salir de un Estado Parte o a entrar en él con fines de reunión familiar o para mantener la relación entre el/la menor y sus padres (artículo 10)</a:t>
            </a:r>
          </a:p>
          <a:p>
            <a:pPr marL="171450" marR="0" lvl="0" indent="-171450" algn="l" rtl="0">
              <a:spcBef>
                <a:spcPts val="0"/>
              </a:spcBef>
              <a:spcAft>
                <a:spcPts val="0"/>
              </a:spcAft>
              <a:buFont typeface="Arial" panose="020B0604020202020204" pitchFamily="34" charset="0"/>
              <a:buChar char="•"/>
            </a:pPr>
            <a:r>
              <a:rPr lang="es-ES_tradnl" sz="1100" dirty="0">
                <a:solidFill>
                  <a:schemeClr val="dk1"/>
                </a:solidFill>
                <a:latin typeface="+mn-lt"/>
                <a:ea typeface="Helvetica Neue"/>
                <a:cs typeface="Helvetica Neue"/>
                <a:sym typeface="Helvetica Neue"/>
              </a:rPr>
              <a:t>Derecho a expresar su opinión libremente y a que esta sea tenida en cuenta en cualquier asunto o procedimiento que afecte al menor (artículo 12)</a:t>
            </a:r>
          </a:p>
          <a:p>
            <a:pPr marL="171450" marR="0" lvl="0" indent="-171450" algn="l" rtl="0">
              <a:spcBef>
                <a:spcPts val="0"/>
              </a:spcBef>
              <a:spcAft>
                <a:spcPts val="0"/>
              </a:spcAft>
              <a:buFont typeface="Arial" panose="020B0604020202020204" pitchFamily="34" charset="0"/>
              <a:buChar char="•"/>
            </a:pPr>
            <a:r>
              <a:rPr lang="es-ES_tradnl" sz="1100" dirty="0">
                <a:solidFill>
                  <a:schemeClr val="dk1"/>
                </a:solidFill>
                <a:latin typeface="+mn-lt"/>
                <a:ea typeface="Helvetica Neue"/>
                <a:cs typeface="Helvetica Neue"/>
                <a:sym typeface="Helvetica Neue"/>
              </a:rPr>
              <a:t>Derecho de los padres, tutores legales y otras personas responsables del menor a recibir apoyo en el cumplimiento de sus responsabilidades en la crianza del menor y para garantizar que las condiciones de vida sean adecuadas para su desarrollo físico, mental, espiritual, moral y social (artículo 18, 27)</a:t>
            </a:r>
          </a:p>
          <a:p>
            <a:pPr marL="171450" marR="0" lvl="0" indent="-171450" algn="l" rtl="0">
              <a:spcBef>
                <a:spcPts val="0"/>
              </a:spcBef>
              <a:spcAft>
                <a:spcPts val="0"/>
              </a:spcAft>
              <a:buFont typeface="Arial" panose="020B0604020202020204" pitchFamily="34" charset="0"/>
              <a:buChar char="•"/>
            </a:pPr>
            <a:r>
              <a:rPr lang="es-ES_tradnl" sz="1100" dirty="0">
                <a:solidFill>
                  <a:schemeClr val="dk1"/>
                </a:solidFill>
                <a:latin typeface="+mn-lt"/>
                <a:ea typeface="Helvetica Neue"/>
                <a:cs typeface="Helvetica Neue"/>
                <a:sym typeface="Helvetica Neue"/>
              </a:rPr>
              <a:t>Derecho a un cuidado alternativo adecuado cuando sea necesario (artículo 20)</a:t>
            </a:r>
          </a:p>
          <a:p>
            <a:pPr marL="171450" marR="0" lvl="0" indent="-171450" algn="l" rtl="0">
              <a:spcBef>
                <a:spcPts val="0"/>
              </a:spcBef>
              <a:spcAft>
                <a:spcPts val="0"/>
              </a:spcAft>
              <a:buFont typeface="Arial" panose="020B0604020202020204" pitchFamily="34" charset="0"/>
              <a:buChar char="•"/>
            </a:pPr>
            <a:r>
              <a:rPr lang="es-ES_tradnl" sz="1100" dirty="0">
                <a:solidFill>
                  <a:schemeClr val="dk1"/>
                </a:solidFill>
                <a:latin typeface="+mn-lt"/>
                <a:ea typeface="Helvetica Neue"/>
                <a:cs typeface="Helvetica Neue"/>
                <a:sym typeface="Helvetica Neue"/>
              </a:rPr>
              <a:t>Derecho a la protección contra el maltrato, el abandono y la explotación por parte de los padres u otras personas responsables de su cuidado (artículos 19, 32, 33, 34, 35 y 36)</a:t>
            </a:r>
          </a:p>
          <a:p>
            <a:pPr marL="171450" marR="0" lvl="0" indent="-171450" algn="l" rtl="0">
              <a:spcBef>
                <a:spcPts val="0"/>
              </a:spcBef>
              <a:spcAft>
                <a:spcPts val="0"/>
              </a:spcAft>
              <a:buFont typeface="Arial" panose="020B0604020202020204" pitchFamily="34" charset="0"/>
              <a:buChar char="•"/>
            </a:pPr>
            <a:r>
              <a:rPr lang="es-ES_tradnl" sz="1100" dirty="0">
                <a:solidFill>
                  <a:schemeClr val="dk1"/>
                </a:solidFill>
                <a:latin typeface="+mn-lt"/>
                <a:ea typeface="Helvetica Neue"/>
                <a:cs typeface="Helvetica Neue"/>
                <a:sym typeface="Helvetica Neue"/>
              </a:rPr>
              <a:t>Derecho a la recuperación física y psicológica y a la reintegración social de las/os menores sobrevivientes de cualquier forma de abandono, explotación o abuso; tortura o cualquier otra forma de trato o castigo cruel, inhumano o degradante; o conflictos armados (artículo 19, 20, 39)</a:t>
            </a:r>
          </a:p>
          <a:p>
            <a:pPr marL="171450" marR="0" lvl="0" indent="-171450" algn="l" rtl="0">
              <a:spcBef>
                <a:spcPts val="0"/>
              </a:spcBef>
              <a:spcAft>
                <a:spcPts val="0"/>
              </a:spcAft>
              <a:buFont typeface="Arial" panose="020B0604020202020204" pitchFamily="34" charset="0"/>
              <a:buChar char="•"/>
            </a:pPr>
            <a:r>
              <a:rPr lang="es-ES_tradnl" sz="1100" dirty="0">
                <a:solidFill>
                  <a:schemeClr val="dk1"/>
                </a:solidFill>
                <a:latin typeface="+mn-lt"/>
                <a:ea typeface="Helvetica Neue"/>
                <a:cs typeface="Helvetica Neue"/>
                <a:sym typeface="Helvetica Neue"/>
              </a:rPr>
              <a:t>Derecho a que la adopción se lleve a cabo de acuerdo con el interés superior del menor, y solo con la autorización de las autoridades competentes, y salvaguardas para el/la menor (artículo 21)</a:t>
            </a:r>
          </a:p>
          <a:p>
            <a:pPr marL="171450" marR="0" lvl="0" indent="-171450" algn="l" rtl="0">
              <a:spcBef>
                <a:spcPts val="0"/>
              </a:spcBef>
              <a:spcAft>
                <a:spcPts val="0"/>
              </a:spcAft>
              <a:buFont typeface="Arial" panose="020B0604020202020204" pitchFamily="34" charset="0"/>
              <a:buChar char="•"/>
            </a:pPr>
            <a:r>
              <a:rPr lang="es-ES_tradnl" sz="1100" dirty="0">
                <a:solidFill>
                  <a:schemeClr val="dk1"/>
                </a:solidFill>
                <a:latin typeface="+mn-lt"/>
                <a:ea typeface="Helvetica Neue"/>
                <a:cs typeface="Helvetica Neue"/>
                <a:sym typeface="Helvetica Neue"/>
              </a:rPr>
              <a:t>Derecho a recibir evaluación periódica en centros de acogida (artículo 25)</a:t>
            </a:r>
          </a:p>
          <a:p>
            <a:pPr marL="171450" marR="0" lvl="0" indent="-171450" algn="l" rtl="0">
              <a:spcBef>
                <a:spcPts val="0"/>
              </a:spcBef>
              <a:spcAft>
                <a:spcPts val="0"/>
              </a:spcAft>
              <a:buFont typeface="Arial" panose="020B0604020202020204" pitchFamily="34" charset="0"/>
              <a:buChar char="•"/>
            </a:pPr>
            <a:r>
              <a:rPr lang="es-ES_tradnl" sz="1100" dirty="0">
                <a:solidFill>
                  <a:schemeClr val="dk1"/>
                </a:solidFill>
                <a:latin typeface="+mn-lt"/>
                <a:ea typeface="Helvetica Neue"/>
                <a:cs typeface="Helvetica Neue"/>
                <a:sym typeface="Helvetica Neue"/>
              </a:rPr>
              <a:t>Derecho a la educación y al ocio, juego y recreación acordes a la edad del/de la menor (artículos 28, 29 y 31)</a:t>
            </a:r>
          </a:p>
          <a:p>
            <a:pPr marL="171450" marR="0" lvl="0" indent="-171450" algn="l" rtl="0">
              <a:spcBef>
                <a:spcPts val="0"/>
              </a:spcBef>
              <a:spcAft>
                <a:spcPts val="0"/>
              </a:spcAft>
              <a:buFont typeface="Arial" panose="020B0604020202020204" pitchFamily="34" charset="0"/>
              <a:buChar char="•"/>
            </a:pPr>
            <a:endParaRPr lang="es-ES_tradnl" sz="1100" dirty="0">
              <a:solidFill>
                <a:schemeClr val="dk1"/>
              </a:solidFill>
              <a:latin typeface="+mn-lt"/>
              <a:ea typeface="Helvetica Neue"/>
              <a:cs typeface="Helvetica Neue"/>
              <a:sym typeface="Helvetica Neue"/>
            </a:endParaRPr>
          </a:p>
          <a:p>
            <a:pPr marL="0" marR="0" lvl="0" indent="0" algn="l" rtl="0">
              <a:spcBef>
                <a:spcPts val="0"/>
              </a:spcBef>
              <a:spcAft>
                <a:spcPts val="0"/>
              </a:spcAft>
              <a:buNone/>
            </a:pPr>
            <a:r>
              <a:rPr lang="es-ES_tradnl" sz="1100" b="1" dirty="0">
                <a:solidFill>
                  <a:schemeClr val="dk1"/>
                </a:solidFill>
                <a:latin typeface="+mn-lt"/>
                <a:ea typeface="Helvetica Neue"/>
                <a:cs typeface="Helvetica Neue"/>
                <a:sym typeface="Helvetica Neue"/>
              </a:rPr>
              <a:t>En relación con el cuidado alternativo, la CDN estipula de manera más concreta lo siguiente: </a:t>
            </a:r>
          </a:p>
          <a:p>
            <a:pPr marL="171450" marR="0" lvl="0" indent="-171450" algn="l" rtl="0">
              <a:spcBef>
                <a:spcPts val="0"/>
              </a:spcBef>
              <a:spcAft>
                <a:spcPts val="0"/>
              </a:spcAft>
              <a:buFont typeface="Arial" panose="020B0604020202020204" pitchFamily="34" charset="0"/>
              <a:buChar char="•"/>
            </a:pPr>
            <a:r>
              <a:rPr lang="es-ES_tradnl" sz="1100" dirty="0">
                <a:solidFill>
                  <a:schemeClr val="dk1"/>
                </a:solidFill>
                <a:latin typeface="+mn-lt"/>
                <a:ea typeface="Helvetica Neue"/>
                <a:cs typeface="Helvetica Neue"/>
                <a:sym typeface="Helvetica Neue"/>
              </a:rPr>
              <a:t>El/la menor privado/a de su medio familiar de manera temporal o permanente, o cuyo interés superior exija que no permanezca en ese medio, tendrá derecho a la protección y asistencia especiales del Estado.</a:t>
            </a:r>
          </a:p>
          <a:p>
            <a:pPr marL="171450" marR="0" lvl="0" indent="-171450" algn="l" rtl="0">
              <a:spcBef>
                <a:spcPts val="0"/>
              </a:spcBef>
              <a:spcAft>
                <a:spcPts val="0"/>
              </a:spcAft>
              <a:buFont typeface="Arial" panose="020B0604020202020204" pitchFamily="34" charset="0"/>
              <a:buChar char="•"/>
            </a:pPr>
            <a:r>
              <a:rPr lang="es-ES_tradnl" sz="1100" dirty="0">
                <a:solidFill>
                  <a:schemeClr val="dk1"/>
                </a:solidFill>
                <a:latin typeface="+mn-lt"/>
                <a:ea typeface="Helvetica Neue"/>
                <a:cs typeface="Helvetica Neue"/>
                <a:sym typeface="Helvetica Neue"/>
              </a:rPr>
              <a:t>Los Estados Parte garantizarán, de conformidad con su legislación nacional, otros tipos de tutela para menores en esa situación.</a:t>
            </a:r>
          </a:p>
          <a:p>
            <a:pPr marL="171450" marR="0" lvl="0" indent="-171450" algn="l" rtl="0">
              <a:spcBef>
                <a:spcPts val="0"/>
              </a:spcBef>
              <a:spcAft>
                <a:spcPts val="0"/>
              </a:spcAft>
              <a:buFont typeface="Arial" panose="020B0604020202020204" pitchFamily="34" charset="0"/>
              <a:buChar char="•"/>
            </a:pPr>
            <a:r>
              <a:rPr lang="es-ES_tradnl" sz="1100" dirty="0">
                <a:solidFill>
                  <a:schemeClr val="dk1"/>
                </a:solidFill>
                <a:latin typeface="+mn-lt"/>
                <a:ea typeface="Helvetica Neue"/>
                <a:cs typeface="Helvetica Neue"/>
                <a:sym typeface="Helvetica Neue"/>
              </a:rPr>
              <a:t>Este cuidado podría incluir, entre otros, la reubicación en familias de acogida, la </a:t>
            </a:r>
            <a:r>
              <a:rPr lang="es-ES_tradnl" sz="1100" dirty="0" err="1">
                <a:solidFill>
                  <a:schemeClr val="dk1"/>
                </a:solidFill>
                <a:latin typeface="+mn-lt"/>
                <a:ea typeface="Helvetica Neue"/>
                <a:cs typeface="Helvetica Neue"/>
                <a:sym typeface="Helvetica Neue"/>
              </a:rPr>
              <a:t>kafala</a:t>
            </a:r>
            <a:r>
              <a:rPr lang="es-ES_tradnl" sz="1100" dirty="0">
                <a:solidFill>
                  <a:schemeClr val="dk1"/>
                </a:solidFill>
                <a:latin typeface="+mn-lt"/>
                <a:ea typeface="Helvetica Neue"/>
                <a:cs typeface="Helvetica Neue"/>
                <a:sym typeface="Helvetica Neue"/>
              </a:rPr>
              <a:t> de la ley islámica, la adopción o, en caso necesario, la reubicación en instituciones adecuadas para el cuidado de las/os menores. Al considerar las opciones disponibles, se tendrá debidamente en cuenta la conveniencia de la continuidad en la crianza del menor, así como su origen étnico, religioso, cultural y lingüístico.</a:t>
            </a:r>
          </a:p>
          <a:p>
            <a:pPr marL="171450" marR="0" lvl="0" indent="-171450" algn="l" rtl="0">
              <a:spcBef>
                <a:spcPts val="0"/>
              </a:spcBef>
              <a:spcAft>
                <a:spcPts val="0"/>
              </a:spcAft>
              <a:buFont typeface="Arial" panose="020B0604020202020204" pitchFamily="34" charset="0"/>
              <a:buChar char="•"/>
            </a:pPr>
            <a:endParaRPr lang="es-ES_tradnl" sz="1100" dirty="0">
              <a:solidFill>
                <a:schemeClr val="dk1"/>
              </a:solidFill>
              <a:latin typeface="+mn-lt"/>
              <a:ea typeface="Helvetica Neue"/>
              <a:cs typeface="Helvetica Neue"/>
              <a:sym typeface="Helvetica Neue"/>
            </a:endParaRPr>
          </a:p>
        </p:txBody>
      </p:sp>
      <p:sp>
        <p:nvSpPr>
          <p:cNvPr id="5" name="Hexagon 4">
            <a:extLst>
              <a:ext uri="{FF2B5EF4-FFF2-40B4-BE49-F238E27FC236}">
                <a16:creationId xmlns:a16="http://schemas.microsoft.com/office/drawing/2014/main" id="{62CBC840-AF70-FBD5-0389-0FAD169936AD}"/>
              </a:ext>
            </a:extLst>
          </p:cNvPr>
          <p:cNvSpPr/>
          <p:nvPr/>
        </p:nvSpPr>
        <p:spPr>
          <a:xfrm rot="1782986">
            <a:off x="286724" y="301110"/>
            <a:ext cx="335595" cy="289306"/>
          </a:xfrm>
          <a:prstGeom prst="hexagon">
            <a:avLst>
              <a:gd name="adj" fmla="val 28965"/>
              <a:gd name="vf" fmla="val 115470"/>
            </a:avLst>
          </a:prstGeom>
          <a:solidFill>
            <a:schemeClr val="accent2">
              <a:lumMod val="60000"/>
              <a:lumOff val="4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6" name="Hexagon 5">
            <a:extLst>
              <a:ext uri="{FF2B5EF4-FFF2-40B4-BE49-F238E27FC236}">
                <a16:creationId xmlns:a16="http://schemas.microsoft.com/office/drawing/2014/main" id="{837E095C-0998-067E-0D96-7B9673F078FC}"/>
              </a:ext>
            </a:extLst>
          </p:cNvPr>
          <p:cNvSpPr/>
          <p:nvPr/>
        </p:nvSpPr>
        <p:spPr>
          <a:xfrm rot="1782986">
            <a:off x="286724" y="763955"/>
            <a:ext cx="335595" cy="289306"/>
          </a:xfrm>
          <a:prstGeom prst="hexagon">
            <a:avLst>
              <a:gd name="adj" fmla="val 28965"/>
              <a:gd name="vf" fmla="val 115470"/>
            </a:avLst>
          </a:prstGeom>
          <a:solidFill>
            <a:schemeClr val="accent2">
              <a:lumMod val="60000"/>
              <a:lumOff val="4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7" name="Hexagon 6">
            <a:extLst>
              <a:ext uri="{FF2B5EF4-FFF2-40B4-BE49-F238E27FC236}">
                <a16:creationId xmlns:a16="http://schemas.microsoft.com/office/drawing/2014/main" id="{BB86816B-35FC-C8B0-084D-EA00CA504F6C}"/>
              </a:ext>
            </a:extLst>
          </p:cNvPr>
          <p:cNvSpPr/>
          <p:nvPr/>
        </p:nvSpPr>
        <p:spPr>
          <a:xfrm rot="1782986">
            <a:off x="286724" y="1226800"/>
            <a:ext cx="335595" cy="289306"/>
          </a:xfrm>
          <a:prstGeom prst="hexagon">
            <a:avLst>
              <a:gd name="adj" fmla="val 28965"/>
              <a:gd name="vf" fmla="val 115470"/>
            </a:avLst>
          </a:prstGeom>
          <a:solidFill>
            <a:schemeClr val="accent2">
              <a:lumMod val="60000"/>
              <a:lumOff val="4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8" name="Hexagon 7">
            <a:extLst>
              <a:ext uri="{FF2B5EF4-FFF2-40B4-BE49-F238E27FC236}">
                <a16:creationId xmlns:a16="http://schemas.microsoft.com/office/drawing/2014/main" id="{78260400-19B4-4B19-BC75-CC4E4F4C0C21}"/>
              </a:ext>
            </a:extLst>
          </p:cNvPr>
          <p:cNvSpPr/>
          <p:nvPr/>
        </p:nvSpPr>
        <p:spPr>
          <a:xfrm rot="1782986">
            <a:off x="286724" y="1689645"/>
            <a:ext cx="335595" cy="289306"/>
          </a:xfrm>
          <a:prstGeom prst="hexagon">
            <a:avLst>
              <a:gd name="adj" fmla="val 28965"/>
              <a:gd name="vf" fmla="val 115470"/>
            </a:avLst>
          </a:prstGeom>
          <a:solidFill>
            <a:schemeClr val="accent2">
              <a:lumMod val="60000"/>
              <a:lumOff val="4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9" name="Hexagon 8">
            <a:extLst>
              <a:ext uri="{FF2B5EF4-FFF2-40B4-BE49-F238E27FC236}">
                <a16:creationId xmlns:a16="http://schemas.microsoft.com/office/drawing/2014/main" id="{26889BC5-4F93-FA83-AE20-1ED55B32E08E}"/>
              </a:ext>
            </a:extLst>
          </p:cNvPr>
          <p:cNvSpPr/>
          <p:nvPr/>
        </p:nvSpPr>
        <p:spPr>
          <a:xfrm rot="1782986">
            <a:off x="286724" y="2152490"/>
            <a:ext cx="335595" cy="289306"/>
          </a:xfrm>
          <a:prstGeom prst="hexagon">
            <a:avLst>
              <a:gd name="adj" fmla="val 28965"/>
              <a:gd name="vf" fmla="val 115470"/>
            </a:avLst>
          </a:prstGeom>
          <a:solidFill>
            <a:schemeClr val="accent2">
              <a:lumMod val="60000"/>
              <a:lumOff val="4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0" name="Hexagon 9">
            <a:extLst>
              <a:ext uri="{FF2B5EF4-FFF2-40B4-BE49-F238E27FC236}">
                <a16:creationId xmlns:a16="http://schemas.microsoft.com/office/drawing/2014/main" id="{4232F13F-9CE7-9A7C-BBEE-1898F2E8E889}"/>
              </a:ext>
            </a:extLst>
          </p:cNvPr>
          <p:cNvSpPr/>
          <p:nvPr/>
        </p:nvSpPr>
        <p:spPr>
          <a:xfrm rot="1782986">
            <a:off x="286724" y="2615335"/>
            <a:ext cx="335595" cy="289306"/>
          </a:xfrm>
          <a:prstGeom prst="hexagon">
            <a:avLst>
              <a:gd name="adj" fmla="val 28965"/>
              <a:gd name="vf" fmla="val 115470"/>
            </a:avLst>
          </a:prstGeom>
          <a:solidFill>
            <a:schemeClr val="accent2">
              <a:lumMod val="60000"/>
              <a:lumOff val="4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4" name="Hexagon 13">
            <a:extLst>
              <a:ext uri="{FF2B5EF4-FFF2-40B4-BE49-F238E27FC236}">
                <a16:creationId xmlns:a16="http://schemas.microsoft.com/office/drawing/2014/main" id="{7C7A4245-03ED-7D62-01C4-56BA409CE8A8}"/>
              </a:ext>
            </a:extLst>
          </p:cNvPr>
          <p:cNvSpPr/>
          <p:nvPr/>
        </p:nvSpPr>
        <p:spPr>
          <a:xfrm rot="1782986">
            <a:off x="286725" y="3078179"/>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5" name="Hexagon 14">
            <a:extLst>
              <a:ext uri="{FF2B5EF4-FFF2-40B4-BE49-F238E27FC236}">
                <a16:creationId xmlns:a16="http://schemas.microsoft.com/office/drawing/2014/main" id="{78C16E5D-8A80-4C7B-6D26-F54269307586}"/>
              </a:ext>
            </a:extLst>
          </p:cNvPr>
          <p:cNvSpPr/>
          <p:nvPr/>
        </p:nvSpPr>
        <p:spPr>
          <a:xfrm rot="1782986">
            <a:off x="286726" y="3541021"/>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5" name="Hexagon 24">
            <a:extLst>
              <a:ext uri="{FF2B5EF4-FFF2-40B4-BE49-F238E27FC236}">
                <a16:creationId xmlns:a16="http://schemas.microsoft.com/office/drawing/2014/main" id="{EA46DC40-77C5-B5AD-5EAC-000A67498036}"/>
              </a:ext>
            </a:extLst>
          </p:cNvPr>
          <p:cNvSpPr/>
          <p:nvPr/>
        </p:nvSpPr>
        <p:spPr>
          <a:xfrm rot="1782986">
            <a:off x="286726" y="4003862"/>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39676539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3E0C8F5-4F14-24AA-72DF-9BC26F1D80CC}"/>
              </a:ext>
            </a:extLst>
          </p:cNvPr>
          <p:cNvSpPr txBox="1"/>
          <p:nvPr/>
        </p:nvSpPr>
        <p:spPr>
          <a:xfrm>
            <a:off x="982985" y="713169"/>
            <a:ext cx="5267344" cy="8217634"/>
          </a:xfrm>
          <a:prstGeom prst="rect">
            <a:avLst/>
          </a:prstGeom>
          <a:noFill/>
        </p:spPr>
        <p:txBody>
          <a:bodyPr wrap="square">
            <a:spAutoFit/>
          </a:bodyPr>
          <a:lstStyle/>
          <a:p>
            <a:pPr marL="0" marR="0" lvl="0" indent="0" algn="l" rtl="0">
              <a:spcBef>
                <a:spcPts val="0"/>
              </a:spcBef>
              <a:spcAft>
                <a:spcPts val="0"/>
              </a:spcAft>
              <a:buNone/>
            </a:pPr>
            <a:r>
              <a:rPr lang="es-ES_tradnl" sz="1100" b="1" dirty="0">
                <a:solidFill>
                  <a:schemeClr val="dk1"/>
                </a:solidFill>
                <a:latin typeface="+mn-lt"/>
                <a:ea typeface="Helvetica Neue"/>
                <a:cs typeface="Helvetica Neue"/>
                <a:sym typeface="Helvetica Neue"/>
              </a:rPr>
              <a:t>La Declaración Universal de los Derechos Humanos y la Convención sobre el Estatuto de los Refugiados de 1951 también hacen hincapié en la unidad familiar.</a:t>
            </a:r>
          </a:p>
          <a:p>
            <a:pPr marL="0" marR="0" lvl="0" indent="0" algn="l" rtl="0">
              <a:spcBef>
                <a:spcPts val="0"/>
              </a:spcBef>
              <a:spcAft>
                <a:spcPts val="0"/>
              </a:spcAft>
              <a:buNone/>
            </a:pPr>
            <a:r>
              <a:rPr lang="es-ES_tradnl" sz="1100" dirty="0">
                <a:solidFill>
                  <a:schemeClr val="dk1"/>
                </a:solidFill>
                <a:latin typeface="+mn-lt"/>
                <a:ea typeface="Helvetica Neue"/>
                <a:cs typeface="Helvetica Neue"/>
                <a:sym typeface="Helvetica Neue"/>
              </a:rPr>
              <a:t> </a:t>
            </a:r>
          </a:p>
          <a:p>
            <a:pPr marL="0" marR="0" lvl="0" indent="0" algn="l" rtl="0">
              <a:spcBef>
                <a:spcPts val="0"/>
              </a:spcBef>
              <a:spcAft>
                <a:spcPts val="0"/>
              </a:spcAft>
              <a:buNone/>
            </a:pPr>
            <a:r>
              <a:rPr lang="es-ES_tradnl" sz="1100" b="1" dirty="0">
                <a:solidFill>
                  <a:schemeClr val="dk1"/>
                </a:solidFill>
                <a:latin typeface="+mn-lt"/>
                <a:ea typeface="Helvetica Neue"/>
                <a:cs typeface="Helvetica Neue"/>
                <a:sym typeface="Helvetica Neue"/>
              </a:rPr>
              <a:t>Convenio de La Haya relativo a la Protección del Niño y a la Cooperación en materia de Adopción Internacional, 1993</a:t>
            </a:r>
          </a:p>
          <a:p>
            <a:pPr marL="171450" marR="0" lvl="0" indent="-171450" algn="l" rtl="0">
              <a:spcBef>
                <a:spcPts val="0"/>
              </a:spcBef>
              <a:spcAft>
                <a:spcPts val="0"/>
              </a:spcAft>
              <a:buFont typeface="Arial" panose="020B0604020202020204" pitchFamily="34" charset="0"/>
              <a:buChar char="•"/>
            </a:pPr>
            <a:r>
              <a:rPr lang="es-ES_tradnl" sz="1100" dirty="0">
                <a:solidFill>
                  <a:schemeClr val="dk1"/>
                </a:solidFill>
                <a:latin typeface="+mn-lt"/>
                <a:ea typeface="Helvetica Neue"/>
                <a:cs typeface="Helvetica Neue"/>
                <a:sym typeface="Helvetica Neue"/>
              </a:rPr>
              <a:t>El Convenio de La Haya es la normativa internacional que establece las normas sobre cómo debe llevarse a cabo la adopción entre países. </a:t>
            </a:r>
          </a:p>
          <a:p>
            <a:pPr marL="171450" marR="0" lvl="0" indent="-171450" algn="l" rtl="0">
              <a:spcBef>
                <a:spcPts val="0"/>
              </a:spcBef>
              <a:spcAft>
                <a:spcPts val="0"/>
              </a:spcAft>
              <a:buFont typeface="Arial" panose="020B0604020202020204" pitchFamily="34" charset="0"/>
              <a:buChar char="•"/>
            </a:pPr>
            <a:r>
              <a:rPr lang="es-ES_tradnl" sz="1100" dirty="0">
                <a:solidFill>
                  <a:schemeClr val="dk1"/>
                </a:solidFill>
                <a:latin typeface="+mn-lt"/>
                <a:ea typeface="Helvetica Neue"/>
                <a:cs typeface="Helvetica Neue"/>
                <a:sym typeface="Helvetica Neue"/>
              </a:rPr>
              <a:t>Proporciona el marco de cooperación internacional para garantizar que las adopciones internacionales se realicen en el interés superior del menor y respetando sus derechos fundamentales.</a:t>
            </a:r>
          </a:p>
          <a:p>
            <a:pPr marL="171450" marR="0" lvl="0" indent="-171450" algn="l" rtl="0">
              <a:spcBef>
                <a:spcPts val="0"/>
              </a:spcBef>
              <a:spcAft>
                <a:spcPts val="0"/>
              </a:spcAft>
              <a:buFont typeface="Arial" panose="020B0604020202020204" pitchFamily="34" charset="0"/>
              <a:buChar char="•"/>
            </a:pPr>
            <a:r>
              <a:rPr lang="es-ES_tradnl" sz="1100" dirty="0">
                <a:solidFill>
                  <a:schemeClr val="dk1"/>
                </a:solidFill>
                <a:latin typeface="+mn-lt"/>
                <a:ea typeface="Helvetica Neue"/>
                <a:cs typeface="Helvetica Neue"/>
                <a:sym typeface="Helvetica Neue"/>
              </a:rPr>
              <a:t>Estas salvaguardas pretenden evitar el secuestro, la venta, el tráfico u otros abusos hacia menores dados en adopción.</a:t>
            </a:r>
          </a:p>
          <a:p>
            <a:pPr marL="0" marR="0" lvl="0" indent="0" algn="l" rtl="0">
              <a:spcBef>
                <a:spcPts val="0"/>
              </a:spcBef>
              <a:spcAft>
                <a:spcPts val="0"/>
              </a:spcAft>
              <a:buNone/>
            </a:pPr>
            <a:r>
              <a:rPr lang="es-ES_tradnl" sz="1100" dirty="0">
                <a:solidFill>
                  <a:schemeClr val="dk1"/>
                </a:solidFill>
                <a:latin typeface="+mn-lt"/>
                <a:ea typeface="Helvetica Neue"/>
                <a:cs typeface="Helvetica Neue"/>
                <a:sym typeface="Helvetica Neue"/>
              </a:rPr>
              <a:t> </a:t>
            </a:r>
          </a:p>
          <a:p>
            <a:pPr marL="0" marR="0" lvl="0" indent="0" algn="l" rtl="0">
              <a:spcBef>
                <a:spcPts val="0"/>
              </a:spcBef>
              <a:spcAft>
                <a:spcPts val="0"/>
              </a:spcAft>
              <a:buNone/>
            </a:pPr>
            <a:r>
              <a:rPr lang="es-ES_tradnl" sz="1100" b="1" dirty="0">
                <a:solidFill>
                  <a:schemeClr val="dk1"/>
                </a:solidFill>
                <a:latin typeface="+mn-lt"/>
                <a:ea typeface="Helvetica Neue"/>
                <a:cs typeface="Helvetica Neue"/>
                <a:sym typeface="Helvetica Neue"/>
              </a:rPr>
              <a:t>Convenio de La Haya relativo a la competencia, la ley aplicable, el reconocimiento, la ejecución y la cooperación en materia de responsabilidades de los padres y medidas de protección de menores</a:t>
            </a:r>
          </a:p>
          <a:p>
            <a:pPr marL="171450" marR="0" lvl="0" indent="-171450" algn="l" rtl="0">
              <a:spcBef>
                <a:spcPts val="0"/>
              </a:spcBef>
              <a:spcAft>
                <a:spcPts val="0"/>
              </a:spcAft>
              <a:buFont typeface="Arial" panose="020B0604020202020204" pitchFamily="34" charset="0"/>
              <a:buChar char="•"/>
            </a:pPr>
            <a:r>
              <a:rPr lang="es-ES_tradnl" sz="1100" dirty="0">
                <a:solidFill>
                  <a:schemeClr val="dk1"/>
                </a:solidFill>
                <a:latin typeface="+mn-lt"/>
                <a:ea typeface="Helvetica Neue"/>
                <a:cs typeface="Helvetica Neue"/>
                <a:sym typeface="Helvetica Neue"/>
              </a:rPr>
              <a:t>Este tratado tiene especial relevancia en los casos en que los niños necesitan otro tipo de tutela/cuidados alternativos por encontrarse fuera de su país de residencia habitual.</a:t>
            </a:r>
          </a:p>
          <a:p>
            <a:pPr marL="0" marR="0" lvl="0" indent="0" algn="l" rtl="0">
              <a:spcBef>
                <a:spcPts val="0"/>
              </a:spcBef>
              <a:spcAft>
                <a:spcPts val="0"/>
              </a:spcAft>
              <a:buNone/>
            </a:pPr>
            <a:r>
              <a:rPr lang="es-ES_tradnl" sz="1100" dirty="0">
                <a:solidFill>
                  <a:schemeClr val="dk1"/>
                </a:solidFill>
                <a:latin typeface="+mn-lt"/>
                <a:ea typeface="Helvetica Neue"/>
                <a:cs typeface="Helvetica Neue"/>
                <a:sym typeface="Helvetica Neue"/>
              </a:rPr>
              <a:t> </a:t>
            </a:r>
          </a:p>
          <a:p>
            <a:pPr marL="0" marR="0" lvl="0" indent="0" algn="l" rtl="0">
              <a:spcBef>
                <a:spcPts val="0"/>
              </a:spcBef>
              <a:spcAft>
                <a:spcPts val="0"/>
              </a:spcAft>
              <a:buNone/>
            </a:pPr>
            <a:r>
              <a:rPr lang="es-ES_tradnl" sz="1100" b="1" dirty="0">
                <a:solidFill>
                  <a:schemeClr val="dk1"/>
                </a:solidFill>
                <a:latin typeface="+mn-lt"/>
                <a:ea typeface="Helvetica Neue"/>
                <a:cs typeface="Helvetica Neue"/>
                <a:sym typeface="Helvetica Neue"/>
              </a:rPr>
              <a:t>Directrices sobre las modalidades alternativas de cuidado de menores, Naciones Unidas, 2009</a:t>
            </a:r>
          </a:p>
          <a:p>
            <a:pPr marL="171450" marR="0" lvl="0" indent="-171450" algn="l" rtl="0">
              <a:spcBef>
                <a:spcPts val="0"/>
              </a:spcBef>
              <a:spcAft>
                <a:spcPts val="0"/>
              </a:spcAft>
              <a:buFont typeface="Arial" panose="020B0604020202020204" pitchFamily="34" charset="0"/>
              <a:buChar char="•"/>
            </a:pPr>
            <a:r>
              <a:rPr lang="es-ES_tradnl" sz="1100" dirty="0">
                <a:solidFill>
                  <a:schemeClr val="dk1"/>
                </a:solidFill>
                <a:latin typeface="+mn-lt"/>
                <a:ea typeface="Helvetica Neue"/>
                <a:cs typeface="Helvetica Neue"/>
                <a:sym typeface="Helvetica Neue"/>
              </a:rPr>
              <a:t>Las Directrices sobre las modalidades alternativas de cuidado de menores establecen los principios rectores para ofrecerles una atención de calidad. Estas directrices estipulan que la prestación de cuidados de emergencia y provisionales debe atenerse a los siguientes principios básicos, a saber:</a:t>
            </a:r>
          </a:p>
          <a:p>
            <a:pPr marL="171450" marR="0" lvl="0" indent="-171450" algn="l" rtl="0">
              <a:spcBef>
                <a:spcPts val="0"/>
              </a:spcBef>
              <a:spcAft>
                <a:spcPts val="0"/>
              </a:spcAft>
              <a:buFont typeface="Arial" panose="020B0604020202020204" pitchFamily="34" charset="0"/>
              <a:buChar char="•"/>
            </a:pPr>
            <a:r>
              <a:rPr lang="es-ES_tradnl" sz="1100" dirty="0">
                <a:solidFill>
                  <a:schemeClr val="dk1"/>
                </a:solidFill>
                <a:latin typeface="+mn-lt"/>
                <a:ea typeface="Helvetica Neue"/>
                <a:cs typeface="Helvetica Neue"/>
                <a:sym typeface="Helvetica Neue"/>
              </a:rPr>
              <a:t>las/os menores no deben recibir cuidados alternativos a menos que esto se justifique;</a:t>
            </a:r>
          </a:p>
          <a:p>
            <a:pPr marL="171450" marR="0" lvl="0" indent="-171450" algn="l" rtl="0">
              <a:spcBef>
                <a:spcPts val="0"/>
              </a:spcBef>
              <a:spcAft>
                <a:spcPts val="0"/>
              </a:spcAft>
              <a:buFont typeface="Arial" panose="020B0604020202020204" pitchFamily="34" charset="0"/>
              <a:buChar char="•"/>
            </a:pPr>
            <a:r>
              <a:rPr lang="es-ES_tradnl" sz="1100" dirty="0">
                <a:solidFill>
                  <a:schemeClr val="dk1"/>
                </a:solidFill>
                <a:latin typeface="+mn-lt"/>
                <a:ea typeface="Helvetica Neue"/>
                <a:cs typeface="Helvetica Neue"/>
                <a:sym typeface="Helvetica Neue"/>
              </a:rPr>
              <a:t>los esfuerzos deben dirigirse principalmente a permitir que las/os menores permanezcan o vuelvan a estar al cuidado de sus padres o de otros familiares cercanos si es necesario;</a:t>
            </a:r>
          </a:p>
          <a:p>
            <a:pPr marL="171450" marR="0" lvl="0" indent="-171450" algn="l" rtl="0">
              <a:spcBef>
                <a:spcPts val="0"/>
              </a:spcBef>
              <a:spcAft>
                <a:spcPts val="0"/>
              </a:spcAft>
              <a:buFont typeface="Arial" panose="020B0604020202020204" pitchFamily="34" charset="0"/>
              <a:buChar char="•"/>
            </a:pPr>
            <a:r>
              <a:rPr lang="es-ES_tradnl" sz="1100" dirty="0">
                <a:solidFill>
                  <a:schemeClr val="dk1"/>
                </a:solidFill>
                <a:latin typeface="+mn-lt"/>
                <a:ea typeface="Helvetica Neue"/>
                <a:cs typeface="Helvetica Neue"/>
                <a:sym typeface="Helvetica Neue"/>
              </a:rPr>
              <a:t>la separación de un menor de su familia debe ser considerada una opción de último recurso y debe durar el menor tiempo posible;</a:t>
            </a:r>
          </a:p>
          <a:p>
            <a:pPr marL="171450" marR="0" lvl="0" indent="-171450" algn="l" rtl="0">
              <a:spcBef>
                <a:spcPts val="0"/>
              </a:spcBef>
              <a:spcAft>
                <a:spcPts val="0"/>
              </a:spcAft>
              <a:buFont typeface="Arial" panose="020B0604020202020204" pitchFamily="34" charset="0"/>
              <a:buChar char="•"/>
            </a:pPr>
            <a:r>
              <a:rPr lang="es-ES_tradnl" sz="1100" dirty="0">
                <a:solidFill>
                  <a:schemeClr val="dk1"/>
                </a:solidFill>
                <a:latin typeface="+mn-lt"/>
                <a:ea typeface="Helvetica Neue"/>
                <a:cs typeface="Helvetica Neue"/>
                <a:sym typeface="Helvetica Neue"/>
              </a:rPr>
              <a:t>el Estado tiene la responsabilidad de garantizar al menor un acogimiento alternativo adecuado únicamente cuando la familia sea incapaz, aun con el apoyo adecuado, de proporcionarle los cuidados necesarios y apropiados.</a:t>
            </a:r>
          </a:p>
          <a:p>
            <a:pPr marL="171450" marR="0" lvl="0" indent="-171450" algn="l" rtl="0">
              <a:spcBef>
                <a:spcPts val="0"/>
              </a:spcBef>
              <a:spcAft>
                <a:spcPts val="0"/>
              </a:spcAft>
              <a:buFont typeface="Arial" panose="020B0604020202020204" pitchFamily="34" charset="0"/>
              <a:buChar char="•"/>
            </a:pPr>
            <a:r>
              <a:rPr lang="es-ES_tradnl" sz="1100" dirty="0">
                <a:solidFill>
                  <a:schemeClr val="dk1"/>
                </a:solidFill>
                <a:latin typeface="+mn-lt"/>
                <a:ea typeface="Helvetica Neue"/>
                <a:cs typeface="Helvetica Neue"/>
                <a:sym typeface="Helvetica Neue"/>
              </a:rPr>
              <a:t>Toda modalidad de acogimiento alternativo debe ser determinada y proporcionada por profesionales cualificados en función de cada caso, y debe responder al interés superior del menor en cuestión, previa consulta.</a:t>
            </a:r>
          </a:p>
          <a:p>
            <a:pPr marL="0" marR="0" lvl="0" indent="0" algn="l" rtl="0">
              <a:spcBef>
                <a:spcPts val="0"/>
              </a:spcBef>
              <a:spcAft>
                <a:spcPts val="0"/>
              </a:spcAft>
              <a:buNone/>
            </a:pPr>
            <a:r>
              <a:rPr lang="es-ES_tradnl" sz="1100" dirty="0">
                <a:solidFill>
                  <a:schemeClr val="dk1"/>
                </a:solidFill>
                <a:latin typeface="+mn-lt"/>
                <a:ea typeface="Helvetica Neue"/>
                <a:cs typeface="Helvetica Neue"/>
                <a:sym typeface="Helvetica Neue"/>
              </a:rPr>
              <a:t> </a:t>
            </a:r>
          </a:p>
          <a:p>
            <a:pPr marL="0" marR="0" lvl="0" indent="0" algn="l" rtl="0">
              <a:spcBef>
                <a:spcPts val="0"/>
              </a:spcBef>
              <a:spcAft>
                <a:spcPts val="0"/>
              </a:spcAft>
              <a:buNone/>
            </a:pPr>
            <a:r>
              <a:rPr lang="es-ES_tradnl" sz="1100" b="1" dirty="0">
                <a:solidFill>
                  <a:schemeClr val="dk1"/>
                </a:solidFill>
                <a:latin typeface="+mn-lt"/>
                <a:ea typeface="Helvetica Neue"/>
                <a:cs typeface="Helvetica Neue"/>
                <a:sym typeface="Helvetica Neue"/>
              </a:rPr>
              <a:t>Normas</a:t>
            </a:r>
          </a:p>
          <a:p>
            <a:pPr marL="171450" marR="0" lvl="0" indent="-171450" algn="l" rtl="0">
              <a:spcBef>
                <a:spcPts val="0"/>
              </a:spcBef>
              <a:spcAft>
                <a:spcPts val="0"/>
              </a:spcAft>
              <a:buFont typeface="Arial" panose="020B0604020202020204" pitchFamily="34" charset="0"/>
              <a:buChar char="•"/>
            </a:pPr>
            <a:r>
              <a:rPr lang="es-ES_tradnl" sz="1100" dirty="0">
                <a:solidFill>
                  <a:schemeClr val="dk1"/>
                </a:solidFill>
                <a:latin typeface="+mn-lt"/>
                <a:ea typeface="Helvetica Neue"/>
                <a:cs typeface="Helvetica Neue"/>
                <a:sym typeface="Helvetica Neue"/>
              </a:rPr>
              <a:t>Alianza para la Protección de la Infancia en la Acción Humanitaria, Normas mínimas para la protección de la infancia en la acción humanitaria, Normas 13 y 19, Edición 2019.</a:t>
            </a:r>
          </a:p>
          <a:p>
            <a:pPr marL="171450" marR="0" lvl="0" indent="-171450" algn="l" rtl="0">
              <a:spcBef>
                <a:spcPts val="0"/>
              </a:spcBef>
              <a:spcAft>
                <a:spcPts val="0"/>
              </a:spcAft>
              <a:buFont typeface="Arial" panose="020B0604020202020204" pitchFamily="34" charset="0"/>
              <a:buChar char="•"/>
            </a:pPr>
            <a:r>
              <a:rPr lang="es-ES_tradnl" sz="1100" dirty="0">
                <a:solidFill>
                  <a:schemeClr val="dk1"/>
                </a:solidFill>
                <a:latin typeface="+mn-lt"/>
                <a:ea typeface="Helvetica Neue"/>
                <a:cs typeface="Helvetica Neue"/>
                <a:sym typeface="Helvetica Neue"/>
              </a:rPr>
              <a:t>Comité Internacional de la Cruz Roja, Directrices interinstitucionales sobre menores no acompañados y separados, 2004.</a:t>
            </a:r>
          </a:p>
          <a:p>
            <a:pPr marL="171450" marR="0" lvl="0" indent="-171450" algn="l" rtl="0">
              <a:spcBef>
                <a:spcPts val="0"/>
              </a:spcBef>
              <a:spcAft>
                <a:spcPts val="0"/>
              </a:spcAft>
              <a:buFont typeface="Arial" panose="020B0604020202020204" pitchFamily="34" charset="0"/>
              <a:buChar char="•"/>
            </a:pPr>
            <a:r>
              <a:rPr lang="es-ES_tradnl" sz="1100" dirty="0">
                <a:solidFill>
                  <a:schemeClr val="dk1"/>
                </a:solidFill>
                <a:latin typeface="+mn-lt"/>
                <a:ea typeface="Helvetica Neue"/>
                <a:cs typeface="Helvetica Neue"/>
                <a:sym typeface="Helvetica Neue"/>
              </a:rPr>
              <a:t>Directrices para evaluar y determinar el interés superior del menor, ACNUR, 2019.</a:t>
            </a:r>
          </a:p>
          <a:p>
            <a:pPr marL="0" marR="0" lvl="0" indent="0" algn="l" rtl="0">
              <a:spcBef>
                <a:spcPts val="0"/>
              </a:spcBef>
              <a:spcAft>
                <a:spcPts val="0"/>
              </a:spcAft>
              <a:buNone/>
            </a:pPr>
            <a:endParaRPr lang="es-ES_tradnl" sz="1100" dirty="0">
              <a:solidFill>
                <a:schemeClr val="dk1"/>
              </a:solidFill>
              <a:latin typeface="+mn-lt"/>
              <a:ea typeface="Helvetica Neue"/>
              <a:cs typeface="Helvetica Neue"/>
              <a:sym typeface="Helvetica Neue"/>
            </a:endParaRPr>
          </a:p>
        </p:txBody>
      </p:sp>
      <p:sp>
        <p:nvSpPr>
          <p:cNvPr id="5" name="Hexagon 4">
            <a:extLst>
              <a:ext uri="{FF2B5EF4-FFF2-40B4-BE49-F238E27FC236}">
                <a16:creationId xmlns:a16="http://schemas.microsoft.com/office/drawing/2014/main" id="{D45B9580-C3DA-B09B-1F42-C398F965C902}"/>
              </a:ext>
            </a:extLst>
          </p:cNvPr>
          <p:cNvSpPr/>
          <p:nvPr/>
        </p:nvSpPr>
        <p:spPr>
          <a:xfrm rot="1782986">
            <a:off x="286724" y="301110"/>
            <a:ext cx="335595" cy="289306"/>
          </a:xfrm>
          <a:prstGeom prst="hexagon">
            <a:avLst>
              <a:gd name="adj" fmla="val 28965"/>
              <a:gd name="vf" fmla="val 115470"/>
            </a:avLst>
          </a:prstGeom>
          <a:solidFill>
            <a:schemeClr val="accent2">
              <a:lumMod val="60000"/>
              <a:lumOff val="4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6" name="Hexagon 5">
            <a:extLst>
              <a:ext uri="{FF2B5EF4-FFF2-40B4-BE49-F238E27FC236}">
                <a16:creationId xmlns:a16="http://schemas.microsoft.com/office/drawing/2014/main" id="{F655D8DD-2B2B-41E5-056A-C16DA8DF457F}"/>
              </a:ext>
            </a:extLst>
          </p:cNvPr>
          <p:cNvSpPr/>
          <p:nvPr/>
        </p:nvSpPr>
        <p:spPr>
          <a:xfrm rot="1782986">
            <a:off x="286724" y="763955"/>
            <a:ext cx="335595" cy="289306"/>
          </a:xfrm>
          <a:prstGeom prst="hexagon">
            <a:avLst>
              <a:gd name="adj" fmla="val 28965"/>
              <a:gd name="vf" fmla="val 115470"/>
            </a:avLst>
          </a:prstGeom>
          <a:solidFill>
            <a:schemeClr val="accent2">
              <a:lumMod val="60000"/>
              <a:lumOff val="4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7" name="Hexagon 6">
            <a:extLst>
              <a:ext uri="{FF2B5EF4-FFF2-40B4-BE49-F238E27FC236}">
                <a16:creationId xmlns:a16="http://schemas.microsoft.com/office/drawing/2014/main" id="{F2958C2C-CD31-616F-E3B0-6921E2B3284A}"/>
              </a:ext>
            </a:extLst>
          </p:cNvPr>
          <p:cNvSpPr/>
          <p:nvPr/>
        </p:nvSpPr>
        <p:spPr>
          <a:xfrm rot="1782986">
            <a:off x="286724" y="1226800"/>
            <a:ext cx="335595" cy="289306"/>
          </a:xfrm>
          <a:prstGeom prst="hexagon">
            <a:avLst>
              <a:gd name="adj" fmla="val 28965"/>
              <a:gd name="vf" fmla="val 115470"/>
            </a:avLst>
          </a:prstGeom>
          <a:solidFill>
            <a:schemeClr val="accent2">
              <a:lumMod val="60000"/>
              <a:lumOff val="4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8" name="Hexagon 7">
            <a:extLst>
              <a:ext uri="{FF2B5EF4-FFF2-40B4-BE49-F238E27FC236}">
                <a16:creationId xmlns:a16="http://schemas.microsoft.com/office/drawing/2014/main" id="{E26FA016-2E85-AD9F-B2B9-1AC2296048A6}"/>
              </a:ext>
            </a:extLst>
          </p:cNvPr>
          <p:cNvSpPr/>
          <p:nvPr/>
        </p:nvSpPr>
        <p:spPr>
          <a:xfrm rot="1782986">
            <a:off x="286724" y="1689645"/>
            <a:ext cx="335595" cy="289306"/>
          </a:xfrm>
          <a:prstGeom prst="hexagon">
            <a:avLst>
              <a:gd name="adj" fmla="val 28965"/>
              <a:gd name="vf" fmla="val 115470"/>
            </a:avLst>
          </a:prstGeom>
          <a:solidFill>
            <a:schemeClr val="accent2">
              <a:lumMod val="60000"/>
              <a:lumOff val="4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9" name="Hexagon 8">
            <a:extLst>
              <a:ext uri="{FF2B5EF4-FFF2-40B4-BE49-F238E27FC236}">
                <a16:creationId xmlns:a16="http://schemas.microsoft.com/office/drawing/2014/main" id="{183815A9-ADCB-BFF6-4267-BCC29245340F}"/>
              </a:ext>
            </a:extLst>
          </p:cNvPr>
          <p:cNvSpPr/>
          <p:nvPr/>
        </p:nvSpPr>
        <p:spPr>
          <a:xfrm rot="1782986">
            <a:off x="286724" y="2152490"/>
            <a:ext cx="335595" cy="289306"/>
          </a:xfrm>
          <a:prstGeom prst="hexagon">
            <a:avLst>
              <a:gd name="adj" fmla="val 28965"/>
              <a:gd name="vf" fmla="val 115470"/>
            </a:avLst>
          </a:prstGeom>
          <a:solidFill>
            <a:schemeClr val="accent2">
              <a:lumMod val="60000"/>
              <a:lumOff val="4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0" name="Hexagon 9">
            <a:extLst>
              <a:ext uri="{FF2B5EF4-FFF2-40B4-BE49-F238E27FC236}">
                <a16:creationId xmlns:a16="http://schemas.microsoft.com/office/drawing/2014/main" id="{E5D949E1-F68B-B858-56EC-9E3A00D6E794}"/>
              </a:ext>
            </a:extLst>
          </p:cNvPr>
          <p:cNvSpPr/>
          <p:nvPr/>
        </p:nvSpPr>
        <p:spPr>
          <a:xfrm rot="1782986">
            <a:off x="286724" y="2615335"/>
            <a:ext cx="335595" cy="289306"/>
          </a:xfrm>
          <a:prstGeom prst="hexagon">
            <a:avLst>
              <a:gd name="adj" fmla="val 28965"/>
              <a:gd name="vf" fmla="val 115470"/>
            </a:avLst>
          </a:prstGeom>
          <a:solidFill>
            <a:schemeClr val="accent2">
              <a:lumMod val="60000"/>
              <a:lumOff val="4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1" name="Hexagon 10">
            <a:extLst>
              <a:ext uri="{FF2B5EF4-FFF2-40B4-BE49-F238E27FC236}">
                <a16:creationId xmlns:a16="http://schemas.microsoft.com/office/drawing/2014/main" id="{0AF8865C-7F60-F921-C596-333F14F3FBBB}"/>
              </a:ext>
            </a:extLst>
          </p:cNvPr>
          <p:cNvSpPr/>
          <p:nvPr/>
        </p:nvSpPr>
        <p:spPr>
          <a:xfrm rot="1782986">
            <a:off x="286725" y="3078179"/>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3" name="Hexagon 12">
            <a:extLst>
              <a:ext uri="{FF2B5EF4-FFF2-40B4-BE49-F238E27FC236}">
                <a16:creationId xmlns:a16="http://schemas.microsoft.com/office/drawing/2014/main" id="{BE79B105-6075-28D5-F197-2E9F3BA621D6}"/>
              </a:ext>
            </a:extLst>
          </p:cNvPr>
          <p:cNvSpPr/>
          <p:nvPr/>
        </p:nvSpPr>
        <p:spPr>
          <a:xfrm rot="1782986">
            <a:off x="286726" y="3541021"/>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4" name="Hexagon 13">
            <a:extLst>
              <a:ext uri="{FF2B5EF4-FFF2-40B4-BE49-F238E27FC236}">
                <a16:creationId xmlns:a16="http://schemas.microsoft.com/office/drawing/2014/main" id="{910310BD-FBFC-46F0-C209-3722AD2460F5}"/>
              </a:ext>
            </a:extLst>
          </p:cNvPr>
          <p:cNvSpPr/>
          <p:nvPr/>
        </p:nvSpPr>
        <p:spPr>
          <a:xfrm rot="1782986">
            <a:off x="286726" y="4003862"/>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12227935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004DEF0-2852-5BF6-B998-946C37CBD212}"/>
              </a:ext>
            </a:extLst>
          </p:cNvPr>
          <p:cNvSpPr txBox="1"/>
          <p:nvPr/>
        </p:nvSpPr>
        <p:spPr>
          <a:xfrm>
            <a:off x="1567786" y="1328197"/>
            <a:ext cx="4859140" cy="4078039"/>
          </a:xfrm>
          <a:prstGeom prst="rect">
            <a:avLst/>
          </a:prstGeom>
          <a:noFill/>
        </p:spPr>
        <p:txBody>
          <a:bodyPr wrap="square" rtlCol="0">
            <a:spAutoFit/>
          </a:bodyPr>
          <a:lstStyle/>
          <a:p>
            <a:pPr marL="0" marR="0" lvl="0" indent="0" algn="l" rtl="0">
              <a:spcBef>
                <a:spcPts val="0"/>
              </a:spcBef>
              <a:spcAft>
                <a:spcPts val="1800"/>
              </a:spcAft>
              <a:buNone/>
            </a:pPr>
            <a:r>
              <a:rPr lang="es-ES_tradnl" sz="1100" dirty="0">
                <a:solidFill>
                  <a:schemeClr val="tx1"/>
                </a:solidFill>
                <a:latin typeface="Calibri"/>
                <a:ea typeface="Calibri"/>
                <a:cs typeface="Calibri"/>
                <a:sym typeface="Calibri"/>
              </a:rPr>
              <a:t>Acerca de esta formación</a:t>
            </a:r>
          </a:p>
          <a:p>
            <a:pPr marL="0" marR="0" lvl="0" indent="0" algn="l" rtl="0">
              <a:spcBef>
                <a:spcPts val="0"/>
              </a:spcBef>
              <a:spcAft>
                <a:spcPts val="1800"/>
              </a:spcAft>
              <a:buNone/>
            </a:pPr>
            <a:r>
              <a:rPr lang="es-ES_tradnl" sz="1100" dirty="0">
                <a:solidFill>
                  <a:schemeClr val="tx1"/>
                </a:solidFill>
                <a:latin typeface="Calibri"/>
                <a:ea typeface="Calibri"/>
                <a:cs typeface="Calibri"/>
                <a:sym typeface="Calibri"/>
              </a:rPr>
              <a:t>Apertura del módulo</a:t>
            </a:r>
          </a:p>
          <a:p>
            <a:pPr marL="0" marR="0" lvl="0" indent="0" algn="l" rtl="0">
              <a:spcBef>
                <a:spcPts val="0"/>
              </a:spcBef>
              <a:spcAft>
                <a:spcPts val="1800"/>
              </a:spcAft>
              <a:buNone/>
            </a:pPr>
            <a:r>
              <a:rPr lang="es-ES_tradnl" sz="1100" b="1" dirty="0">
                <a:solidFill>
                  <a:schemeClr val="tx1"/>
                </a:solidFill>
                <a:latin typeface="Calibri"/>
                <a:ea typeface="Calibri"/>
                <a:cs typeface="Calibri"/>
                <a:sym typeface="Calibri"/>
              </a:rPr>
              <a:t>Sesión 1: </a:t>
            </a:r>
            <a:r>
              <a:rPr lang="es-ES_tradnl" sz="1100" dirty="0">
                <a:solidFill>
                  <a:schemeClr val="tx1"/>
                </a:solidFill>
                <a:latin typeface="Calibri"/>
                <a:ea typeface="Calibri"/>
                <a:cs typeface="Calibri"/>
                <a:sym typeface="Calibri"/>
              </a:rPr>
              <a:t>Introducción y definiciones</a:t>
            </a:r>
            <a:endParaRPr lang="es-ES_tradnl" sz="1100" dirty="0">
              <a:solidFill>
                <a:schemeClr val="tx1"/>
              </a:solidFill>
            </a:endParaRPr>
          </a:p>
          <a:p>
            <a:pPr marL="0" marR="0" lvl="0" indent="0" algn="l" rtl="0">
              <a:spcBef>
                <a:spcPts val="0"/>
              </a:spcBef>
              <a:spcAft>
                <a:spcPts val="1800"/>
              </a:spcAft>
              <a:buNone/>
            </a:pPr>
            <a:r>
              <a:rPr lang="es-ES_tradnl" sz="1100" b="1" dirty="0">
                <a:solidFill>
                  <a:schemeClr val="tx1"/>
                </a:solidFill>
                <a:latin typeface="Calibri"/>
                <a:ea typeface="Calibri"/>
                <a:cs typeface="Calibri"/>
                <a:sym typeface="Calibri"/>
              </a:rPr>
              <a:t>Sesión 2: </a:t>
            </a:r>
            <a:r>
              <a:rPr lang="es-ES_tradnl" sz="1100" dirty="0">
                <a:solidFill>
                  <a:schemeClr val="tx1"/>
                </a:solidFill>
                <a:latin typeface="Calibri"/>
                <a:ea typeface="Calibri"/>
                <a:cs typeface="Calibri"/>
                <a:sym typeface="Calibri"/>
              </a:rPr>
              <a:t>Causas e impacto de la separación familiar</a:t>
            </a:r>
            <a:endParaRPr lang="es-ES_tradnl" sz="1100" dirty="0">
              <a:solidFill>
                <a:schemeClr val="tx1"/>
              </a:solidFill>
            </a:endParaRPr>
          </a:p>
          <a:p>
            <a:pPr marL="0" marR="0" lvl="0" indent="0" algn="l" rtl="0">
              <a:spcBef>
                <a:spcPts val="0"/>
              </a:spcBef>
              <a:spcAft>
                <a:spcPts val="1800"/>
              </a:spcAft>
              <a:buNone/>
            </a:pPr>
            <a:r>
              <a:rPr lang="es-ES_tradnl" sz="1100" b="1" dirty="0">
                <a:solidFill>
                  <a:schemeClr val="tx1"/>
                </a:solidFill>
                <a:latin typeface="Calibri"/>
                <a:ea typeface="Calibri"/>
                <a:cs typeface="Calibri"/>
                <a:sym typeface="Calibri"/>
              </a:rPr>
              <a:t>Sesión 3: </a:t>
            </a:r>
            <a:r>
              <a:rPr lang="es-ES_tradnl" sz="1100" dirty="0">
                <a:solidFill>
                  <a:schemeClr val="tx1"/>
                </a:solidFill>
                <a:latin typeface="Calibri"/>
                <a:ea typeface="Calibri"/>
                <a:cs typeface="Calibri"/>
                <a:sym typeface="Calibri"/>
              </a:rPr>
              <a:t>Normas socioculturales y religiosas y prácticas tradicionales relativas a los/as menores no acompañados/as </a:t>
            </a:r>
            <a:r>
              <a:rPr lang="es-ES_tradnl" sz="1100" dirty="0">
                <a:solidFill>
                  <a:schemeClr val="tx1"/>
                </a:solidFill>
                <a:latin typeface="+mn-lt"/>
                <a:ea typeface="Arial"/>
                <a:cs typeface="Arial"/>
                <a:sym typeface="Arial"/>
              </a:rPr>
              <a:t>y separados/as de sus familias (UASC)</a:t>
            </a:r>
            <a:endParaRPr lang="es-ES_tradnl" sz="1100" dirty="0">
              <a:solidFill>
                <a:schemeClr val="tx1"/>
              </a:solidFill>
            </a:endParaRPr>
          </a:p>
          <a:p>
            <a:pPr marL="0" marR="0" lvl="0" indent="0" algn="l" rtl="0">
              <a:spcBef>
                <a:spcPts val="0"/>
              </a:spcBef>
              <a:spcAft>
                <a:spcPts val="1800"/>
              </a:spcAft>
              <a:buNone/>
            </a:pPr>
            <a:r>
              <a:rPr lang="es-ES_tradnl" sz="1100" b="1" dirty="0">
                <a:solidFill>
                  <a:schemeClr val="tx1"/>
                </a:solidFill>
                <a:latin typeface="Calibri"/>
                <a:ea typeface="Calibri"/>
                <a:cs typeface="Calibri"/>
                <a:sym typeface="Calibri"/>
              </a:rPr>
              <a:t>Sesión 4: </a:t>
            </a:r>
            <a:r>
              <a:rPr lang="es-ES_tradnl" sz="1100" dirty="0">
                <a:solidFill>
                  <a:schemeClr val="tx1"/>
                </a:solidFill>
                <a:latin typeface="Calibri"/>
                <a:ea typeface="Calibri"/>
                <a:cs typeface="Calibri"/>
                <a:sym typeface="Calibri"/>
              </a:rPr>
              <a:t>Legislación, políticas y prácticas relativas a los/as menores no acompañados/as </a:t>
            </a:r>
            <a:r>
              <a:rPr lang="es-ES_tradnl" sz="1100" dirty="0">
                <a:solidFill>
                  <a:schemeClr val="tx1"/>
                </a:solidFill>
                <a:latin typeface="+mn-lt"/>
                <a:ea typeface="Arial"/>
                <a:cs typeface="Arial"/>
                <a:sym typeface="Arial"/>
              </a:rPr>
              <a:t>y separados/as de sus familias</a:t>
            </a:r>
            <a:r>
              <a:rPr lang="es-ES_tradnl" sz="1100" dirty="0">
                <a:solidFill>
                  <a:schemeClr val="tx1"/>
                </a:solidFill>
                <a:latin typeface="Calibri"/>
                <a:ea typeface="Calibri"/>
                <a:cs typeface="Calibri"/>
                <a:sym typeface="Calibri"/>
              </a:rPr>
              <a:t> y rol de las autoridades estatutarias y otras partes interesadas clave</a:t>
            </a:r>
            <a:br>
              <a:rPr lang="es-ES_tradnl" sz="1100" dirty="0">
                <a:solidFill>
                  <a:schemeClr val="tx1"/>
                </a:solidFill>
                <a:ea typeface="Calibri"/>
              </a:rPr>
            </a:br>
            <a:br>
              <a:rPr lang="es-ES_tradnl" sz="1100" dirty="0">
                <a:solidFill>
                  <a:schemeClr val="tx1"/>
                </a:solidFill>
                <a:ea typeface="Calibri"/>
              </a:rPr>
            </a:br>
            <a:r>
              <a:rPr lang="es-ES_tradnl" sz="1100" b="1" dirty="0">
                <a:solidFill>
                  <a:schemeClr val="tx1"/>
                </a:solidFill>
                <a:latin typeface="Calibri"/>
                <a:ea typeface="Calibri"/>
                <a:cs typeface="Calibri"/>
                <a:sym typeface="Calibri"/>
              </a:rPr>
              <a:t>Sesión 5: </a:t>
            </a:r>
            <a:r>
              <a:rPr lang="es-ES_tradnl" sz="1100" dirty="0">
                <a:solidFill>
                  <a:schemeClr val="tx1"/>
                </a:solidFill>
                <a:latin typeface="Calibri"/>
                <a:ea typeface="Calibri"/>
                <a:cs typeface="Calibri"/>
                <a:sym typeface="Calibri"/>
              </a:rPr>
              <a:t>Panorama general de los programas para menores no acompañados/as y separados/as (UASC)</a:t>
            </a:r>
            <a:endParaRPr lang="es-ES_tradnl" sz="1100" dirty="0">
              <a:solidFill>
                <a:schemeClr val="tx1"/>
              </a:solidFill>
            </a:endParaRPr>
          </a:p>
          <a:p>
            <a:pPr marL="0" marR="0" lvl="0" indent="0" algn="l" rtl="0">
              <a:spcBef>
                <a:spcPts val="0"/>
              </a:spcBef>
              <a:spcAft>
                <a:spcPts val="1800"/>
              </a:spcAft>
              <a:buNone/>
            </a:pPr>
            <a:r>
              <a:rPr lang="es-ES_tradnl" sz="1100" dirty="0">
                <a:solidFill>
                  <a:schemeClr val="tx1"/>
                </a:solidFill>
                <a:latin typeface="Calibri"/>
                <a:ea typeface="Calibri"/>
                <a:cs typeface="Calibri"/>
                <a:sym typeface="Calibri"/>
              </a:rPr>
              <a:t>Cierre del módulo </a:t>
            </a:r>
          </a:p>
          <a:p>
            <a:pPr marL="0" marR="0" lvl="0" indent="0" algn="l" rtl="0">
              <a:spcBef>
                <a:spcPts val="0"/>
              </a:spcBef>
              <a:spcAft>
                <a:spcPts val="1800"/>
              </a:spcAft>
              <a:buNone/>
            </a:pPr>
            <a:r>
              <a:rPr lang="es-ES_tradnl" sz="1100" dirty="0">
                <a:solidFill>
                  <a:schemeClr val="tx1"/>
                </a:solidFill>
                <a:latin typeface="Calibri"/>
                <a:cs typeface="Calibri"/>
                <a:sym typeface="Calibri"/>
              </a:rPr>
              <a:t>Lecturas complementarias</a:t>
            </a:r>
            <a:endParaRPr lang="es-ES_tradnl" sz="1100" dirty="0">
              <a:solidFill>
                <a:schemeClr val="tx1"/>
              </a:solidFill>
            </a:endParaRPr>
          </a:p>
        </p:txBody>
      </p:sp>
      <p:sp>
        <p:nvSpPr>
          <p:cNvPr id="4" name="TextBox 3">
            <a:extLst>
              <a:ext uri="{FF2B5EF4-FFF2-40B4-BE49-F238E27FC236}">
                <a16:creationId xmlns:a16="http://schemas.microsoft.com/office/drawing/2014/main" id="{20B95ED0-0DE9-4A6C-00D1-FF9F3715D49E}"/>
              </a:ext>
            </a:extLst>
          </p:cNvPr>
          <p:cNvSpPr txBox="1"/>
          <p:nvPr/>
        </p:nvSpPr>
        <p:spPr>
          <a:xfrm>
            <a:off x="1064660" y="1310779"/>
            <a:ext cx="503127" cy="4139595"/>
          </a:xfrm>
          <a:prstGeom prst="rect">
            <a:avLst/>
          </a:prstGeom>
          <a:noFill/>
        </p:spPr>
        <p:txBody>
          <a:bodyPr wrap="square" rtlCol="0">
            <a:spAutoFit/>
          </a:bodyPr>
          <a:lstStyle/>
          <a:p>
            <a:pPr>
              <a:spcAft>
                <a:spcPts val="1800"/>
              </a:spcAft>
            </a:pPr>
            <a:r>
              <a:rPr lang="es-ES_tradnl" sz="1100" dirty="0">
                <a:solidFill>
                  <a:schemeClr val="tx1"/>
                </a:solidFill>
                <a:latin typeface="+mn-lt"/>
              </a:rPr>
              <a:t>3</a:t>
            </a:r>
          </a:p>
          <a:p>
            <a:pPr>
              <a:spcAft>
                <a:spcPts val="1800"/>
              </a:spcAft>
            </a:pPr>
            <a:r>
              <a:rPr lang="es-ES_tradnl" sz="1100" dirty="0">
                <a:solidFill>
                  <a:schemeClr val="tx1"/>
                </a:solidFill>
                <a:latin typeface="+mn-lt"/>
              </a:rPr>
              <a:t>4</a:t>
            </a:r>
          </a:p>
          <a:p>
            <a:pPr>
              <a:spcAft>
                <a:spcPts val="1800"/>
              </a:spcAft>
            </a:pPr>
            <a:r>
              <a:rPr lang="es-ES_tradnl" sz="1100" dirty="0">
                <a:solidFill>
                  <a:schemeClr val="tx1"/>
                </a:solidFill>
                <a:latin typeface="+mn-lt"/>
              </a:rPr>
              <a:t>7</a:t>
            </a:r>
          </a:p>
          <a:p>
            <a:pPr>
              <a:spcAft>
                <a:spcPts val="1800"/>
              </a:spcAft>
            </a:pPr>
            <a:r>
              <a:rPr lang="es-ES_tradnl" sz="1100" dirty="0">
                <a:solidFill>
                  <a:schemeClr val="tx1"/>
                </a:solidFill>
                <a:latin typeface="+mn-lt"/>
              </a:rPr>
              <a:t>10</a:t>
            </a:r>
          </a:p>
          <a:p>
            <a:pPr>
              <a:spcAft>
                <a:spcPts val="1800"/>
              </a:spcAft>
            </a:pPr>
            <a:r>
              <a:rPr lang="es-ES_tradnl" sz="1100" dirty="0">
                <a:solidFill>
                  <a:schemeClr val="tx1"/>
                </a:solidFill>
                <a:latin typeface="+mn-lt"/>
              </a:rPr>
              <a:t>14</a:t>
            </a:r>
            <a:br>
              <a:rPr lang="es-ES_tradnl" sz="1100" dirty="0">
                <a:solidFill>
                  <a:schemeClr val="tx1"/>
                </a:solidFill>
                <a:latin typeface="+mn-lt"/>
              </a:rPr>
            </a:br>
            <a:endParaRPr lang="es-ES_tradnl" sz="1100" dirty="0">
              <a:solidFill>
                <a:schemeClr val="tx1"/>
              </a:solidFill>
              <a:latin typeface="+mn-lt"/>
            </a:endParaRPr>
          </a:p>
          <a:p>
            <a:pPr>
              <a:spcAft>
                <a:spcPts val="1800"/>
              </a:spcAft>
            </a:pPr>
            <a:r>
              <a:rPr lang="es-ES_tradnl" sz="1100" dirty="0">
                <a:solidFill>
                  <a:schemeClr val="tx1"/>
                </a:solidFill>
                <a:latin typeface="+mn-lt"/>
              </a:rPr>
              <a:t>17</a:t>
            </a:r>
            <a:br>
              <a:rPr lang="es-ES_tradnl" sz="1100" dirty="0">
                <a:solidFill>
                  <a:schemeClr val="tx1"/>
                </a:solidFill>
                <a:latin typeface="+mn-lt"/>
              </a:rPr>
            </a:br>
            <a:br>
              <a:rPr lang="es-ES_tradnl" sz="1100" dirty="0">
                <a:solidFill>
                  <a:schemeClr val="tx1"/>
                </a:solidFill>
                <a:latin typeface="+mn-lt"/>
              </a:rPr>
            </a:br>
            <a:endParaRPr lang="es-ES_tradnl" sz="1100" dirty="0">
              <a:solidFill>
                <a:schemeClr val="tx1"/>
              </a:solidFill>
              <a:latin typeface="+mn-lt"/>
            </a:endParaRPr>
          </a:p>
          <a:p>
            <a:pPr>
              <a:spcAft>
                <a:spcPts val="1800"/>
              </a:spcAft>
            </a:pPr>
            <a:r>
              <a:rPr lang="es-ES_tradnl" sz="1100" dirty="0">
                <a:solidFill>
                  <a:schemeClr val="tx1"/>
                </a:solidFill>
                <a:latin typeface="+mn-lt"/>
              </a:rPr>
              <a:t>24</a:t>
            </a:r>
            <a:br>
              <a:rPr lang="es-ES_tradnl" sz="1100" dirty="0">
                <a:solidFill>
                  <a:schemeClr val="tx1"/>
                </a:solidFill>
                <a:latin typeface="+mn-lt"/>
              </a:rPr>
            </a:br>
            <a:endParaRPr lang="es-ES_tradnl" sz="1100" dirty="0">
              <a:solidFill>
                <a:schemeClr val="tx1"/>
              </a:solidFill>
              <a:latin typeface="+mn-lt"/>
            </a:endParaRPr>
          </a:p>
          <a:p>
            <a:pPr>
              <a:spcAft>
                <a:spcPts val="1800"/>
              </a:spcAft>
            </a:pPr>
            <a:r>
              <a:rPr lang="es-ES_tradnl" sz="1100" dirty="0">
                <a:solidFill>
                  <a:schemeClr val="tx1"/>
                </a:solidFill>
                <a:latin typeface="+mn-lt"/>
              </a:rPr>
              <a:t>26</a:t>
            </a:r>
          </a:p>
          <a:p>
            <a:pPr>
              <a:spcAft>
                <a:spcPts val="1800"/>
              </a:spcAft>
            </a:pPr>
            <a:r>
              <a:rPr lang="es-ES_tradnl" sz="1100" dirty="0">
                <a:solidFill>
                  <a:schemeClr val="tx1"/>
                </a:solidFill>
                <a:latin typeface="+mn-lt"/>
              </a:rPr>
              <a:t>27</a:t>
            </a:r>
          </a:p>
        </p:txBody>
      </p:sp>
      <p:sp>
        <p:nvSpPr>
          <p:cNvPr id="5" name="Hexagon 4">
            <a:extLst>
              <a:ext uri="{FF2B5EF4-FFF2-40B4-BE49-F238E27FC236}">
                <a16:creationId xmlns:a16="http://schemas.microsoft.com/office/drawing/2014/main" id="{1C375FB2-37D5-B520-B0A7-5D567FC5443F}"/>
              </a:ext>
            </a:extLst>
          </p:cNvPr>
          <p:cNvSpPr/>
          <p:nvPr/>
        </p:nvSpPr>
        <p:spPr>
          <a:xfrm rot="1782986">
            <a:off x="286724" y="301110"/>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6" name="Hexagon 5">
            <a:extLst>
              <a:ext uri="{FF2B5EF4-FFF2-40B4-BE49-F238E27FC236}">
                <a16:creationId xmlns:a16="http://schemas.microsoft.com/office/drawing/2014/main" id="{975516C0-0431-F48B-30AC-96CF1609F40A}"/>
              </a:ext>
            </a:extLst>
          </p:cNvPr>
          <p:cNvSpPr/>
          <p:nvPr/>
        </p:nvSpPr>
        <p:spPr>
          <a:xfrm rot="1782986">
            <a:off x="286724" y="763955"/>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7" name="Hexagon 6">
            <a:extLst>
              <a:ext uri="{FF2B5EF4-FFF2-40B4-BE49-F238E27FC236}">
                <a16:creationId xmlns:a16="http://schemas.microsoft.com/office/drawing/2014/main" id="{77C78886-B090-C431-97CE-CBC142BB45B5}"/>
              </a:ext>
            </a:extLst>
          </p:cNvPr>
          <p:cNvSpPr/>
          <p:nvPr/>
        </p:nvSpPr>
        <p:spPr>
          <a:xfrm rot="1782986">
            <a:off x="286724" y="1226800"/>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8" name="Hexagon 7">
            <a:extLst>
              <a:ext uri="{FF2B5EF4-FFF2-40B4-BE49-F238E27FC236}">
                <a16:creationId xmlns:a16="http://schemas.microsoft.com/office/drawing/2014/main" id="{40420F3C-2915-1246-6E58-5E612C685605}"/>
              </a:ext>
            </a:extLst>
          </p:cNvPr>
          <p:cNvSpPr/>
          <p:nvPr/>
        </p:nvSpPr>
        <p:spPr>
          <a:xfrm rot="1782986">
            <a:off x="286724" y="1689645"/>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9" name="Hexagon 8">
            <a:extLst>
              <a:ext uri="{FF2B5EF4-FFF2-40B4-BE49-F238E27FC236}">
                <a16:creationId xmlns:a16="http://schemas.microsoft.com/office/drawing/2014/main" id="{D3E12FF9-F4A0-CC8A-76DC-D4FA91ABDAF8}"/>
              </a:ext>
            </a:extLst>
          </p:cNvPr>
          <p:cNvSpPr/>
          <p:nvPr/>
        </p:nvSpPr>
        <p:spPr>
          <a:xfrm rot="1782986">
            <a:off x="286724" y="2152490"/>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0" name="Hexagon 9">
            <a:extLst>
              <a:ext uri="{FF2B5EF4-FFF2-40B4-BE49-F238E27FC236}">
                <a16:creationId xmlns:a16="http://schemas.microsoft.com/office/drawing/2014/main" id="{E3A883FF-A5D6-38E8-EE12-3DA5484B20E4}"/>
              </a:ext>
            </a:extLst>
          </p:cNvPr>
          <p:cNvSpPr/>
          <p:nvPr/>
        </p:nvSpPr>
        <p:spPr>
          <a:xfrm rot="1782986">
            <a:off x="286724" y="2615335"/>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1" name="Hexagon 10">
            <a:extLst>
              <a:ext uri="{FF2B5EF4-FFF2-40B4-BE49-F238E27FC236}">
                <a16:creationId xmlns:a16="http://schemas.microsoft.com/office/drawing/2014/main" id="{4BAFEF5C-2FE6-A5EE-166E-B31FC72008DF}"/>
              </a:ext>
            </a:extLst>
          </p:cNvPr>
          <p:cNvSpPr/>
          <p:nvPr/>
        </p:nvSpPr>
        <p:spPr>
          <a:xfrm rot="1782986">
            <a:off x="286725" y="3078179"/>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2" name="Hexagon 11">
            <a:extLst>
              <a:ext uri="{FF2B5EF4-FFF2-40B4-BE49-F238E27FC236}">
                <a16:creationId xmlns:a16="http://schemas.microsoft.com/office/drawing/2014/main" id="{3729F194-01AA-0707-6B25-7ECB9D46D025}"/>
              </a:ext>
            </a:extLst>
          </p:cNvPr>
          <p:cNvSpPr/>
          <p:nvPr/>
        </p:nvSpPr>
        <p:spPr>
          <a:xfrm rot="1782986">
            <a:off x="286726" y="3541021"/>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3" name="TextBox 12">
            <a:extLst>
              <a:ext uri="{FF2B5EF4-FFF2-40B4-BE49-F238E27FC236}">
                <a16:creationId xmlns:a16="http://schemas.microsoft.com/office/drawing/2014/main" id="{BB3FBFA7-555D-7CB2-624A-AA6D47F72206}"/>
              </a:ext>
            </a:extLst>
          </p:cNvPr>
          <p:cNvSpPr txBox="1"/>
          <p:nvPr/>
        </p:nvSpPr>
        <p:spPr>
          <a:xfrm>
            <a:off x="996287" y="713169"/>
            <a:ext cx="3807163" cy="307777"/>
          </a:xfrm>
          <a:prstGeom prst="rect">
            <a:avLst/>
          </a:prstGeom>
          <a:noFill/>
        </p:spPr>
        <p:txBody>
          <a:bodyPr wrap="square">
            <a:spAutoFit/>
          </a:bodyPr>
          <a:lstStyle/>
          <a:p>
            <a:pPr marL="0" marR="0" lvl="0" indent="0" algn="l" rtl="0">
              <a:spcBef>
                <a:spcPts val="0"/>
              </a:spcBef>
              <a:spcAft>
                <a:spcPts val="1800"/>
              </a:spcAft>
              <a:buNone/>
            </a:pPr>
            <a:r>
              <a:rPr lang="es-ES_tradnl" b="1" spc="300">
                <a:solidFill>
                  <a:schemeClr val="bg1"/>
                </a:solidFill>
                <a:highlight>
                  <a:srgbClr val="8D607A"/>
                </a:highlight>
                <a:latin typeface="Calibri"/>
                <a:ea typeface="Calibri"/>
                <a:cs typeface="Calibri"/>
                <a:sym typeface="Calibri"/>
              </a:rPr>
              <a:t>ÍNDICE</a:t>
            </a:r>
          </a:p>
        </p:txBody>
      </p:sp>
      <p:sp>
        <p:nvSpPr>
          <p:cNvPr id="19" name="Hexagon 18">
            <a:extLst>
              <a:ext uri="{FF2B5EF4-FFF2-40B4-BE49-F238E27FC236}">
                <a16:creationId xmlns:a16="http://schemas.microsoft.com/office/drawing/2014/main" id="{CBBD3BE9-8E60-F0B7-B032-DBF4030BAE5F}"/>
              </a:ext>
            </a:extLst>
          </p:cNvPr>
          <p:cNvSpPr/>
          <p:nvPr/>
        </p:nvSpPr>
        <p:spPr>
          <a:xfrm rot="1782986">
            <a:off x="286726" y="4003862"/>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33202214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3803F443-FE0E-9E53-E320-1BB04742B19F}"/>
              </a:ext>
            </a:extLst>
          </p:cNvPr>
          <p:cNvSpPr txBox="1"/>
          <p:nvPr/>
        </p:nvSpPr>
        <p:spPr>
          <a:xfrm>
            <a:off x="982983" y="699799"/>
            <a:ext cx="5267346" cy="461665"/>
          </a:xfrm>
          <a:prstGeom prst="rect">
            <a:avLst/>
          </a:prstGeom>
          <a:noFill/>
        </p:spPr>
        <p:txBody>
          <a:bodyPr wrap="square" rtlCol="0">
            <a:spAutoFit/>
          </a:bodyPr>
          <a:lstStyle/>
          <a:p>
            <a:r>
              <a:rPr lang="es-ES_tradnl" sz="1200" b="1" spc="300">
                <a:solidFill>
                  <a:schemeClr val="tx1"/>
                </a:solidFill>
              </a:rPr>
              <a:t>EL SISTEMA NACIONAL Y EL ROL DE LOS ASISTENTES SOCIALES </a:t>
            </a:r>
          </a:p>
        </p:txBody>
      </p:sp>
      <p:sp>
        <p:nvSpPr>
          <p:cNvPr id="2" name="TextBox 1">
            <a:extLst>
              <a:ext uri="{FF2B5EF4-FFF2-40B4-BE49-F238E27FC236}">
                <a16:creationId xmlns:a16="http://schemas.microsoft.com/office/drawing/2014/main" id="{9C123385-9A1D-F5A2-D61C-512B690D32B5}"/>
              </a:ext>
            </a:extLst>
          </p:cNvPr>
          <p:cNvSpPr txBox="1"/>
          <p:nvPr/>
        </p:nvSpPr>
        <p:spPr>
          <a:xfrm>
            <a:off x="982983" y="1394656"/>
            <a:ext cx="4913991" cy="276999"/>
          </a:xfrm>
          <a:prstGeom prst="rect">
            <a:avLst/>
          </a:prstGeom>
          <a:noFill/>
        </p:spPr>
        <p:txBody>
          <a:bodyPr wrap="square" rtlCol="0">
            <a:spAutoFit/>
          </a:bodyPr>
          <a:lstStyle/>
          <a:p>
            <a:pPr marL="0" marR="0" lvl="0" indent="0" algn="l" rtl="0">
              <a:spcBef>
                <a:spcPts val="0"/>
              </a:spcBef>
              <a:spcAft>
                <a:spcPts val="0"/>
              </a:spcAft>
              <a:buNone/>
            </a:pPr>
            <a:r>
              <a:rPr lang="es-ES_tradnl" sz="1200" b="1">
                <a:solidFill>
                  <a:schemeClr val="tx1"/>
                </a:solidFill>
                <a:latin typeface="+mn-lt"/>
                <a:ea typeface="Arial"/>
                <a:cs typeface="Arial"/>
                <a:sym typeface="Arial"/>
              </a:rPr>
              <a:t>Disposiciones nacionales y procesos de toma de decisiones para:</a:t>
            </a:r>
          </a:p>
        </p:txBody>
      </p:sp>
      <p:sp>
        <p:nvSpPr>
          <p:cNvPr id="13" name="Google Shape;413;p19">
            <a:extLst>
              <a:ext uri="{FF2B5EF4-FFF2-40B4-BE49-F238E27FC236}">
                <a16:creationId xmlns:a16="http://schemas.microsoft.com/office/drawing/2014/main" id="{2577E943-7FB1-5346-6BFA-8899D4E64271}"/>
              </a:ext>
            </a:extLst>
          </p:cNvPr>
          <p:cNvSpPr txBox="1"/>
          <p:nvPr/>
        </p:nvSpPr>
        <p:spPr>
          <a:xfrm>
            <a:off x="996287" y="1904847"/>
            <a:ext cx="1507957" cy="12772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_tradnl" sz="1100" dirty="0">
                <a:solidFill>
                  <a:schemeClr val="tx1"/>
                </a:solidFill>
                <a:latin typeface="Calibri"/>
                <a:ea typeface="Calibri"/>
                <a:cs typeface="Calibri"/>
                <a:sym typeface="Calibri"/>
              </a:rPr>
              <a:t>UASC y menores que se encuentran en situación de mayor riesgo y necesitan ser trasladados/as fuera del hogar por motivos de seguridad</a:t>
            </a:r>
          </a:p>
        </p:txBody>
      </p:sp>
      <p:sp>
        <p:nvSpPr>
          <p:cNvPr id="14" name="Google Shape;414;p19">
            <a:extLst>
              <a:ext uri="{FF2B5EF4-FFF2-40B4-BE49-F238E27FC236}">
                <a16:creationId xmlns:a16="http://schemas.microsoft.com/office/drawing/2014/main" id="{4EF71546-C4E0-697A-5105-BA955DBA48C2}"/>
              </a:ext>
            </a:extLst>
          </p:cNvPr>
          <p:cNvSpPr txBox="1"/>
          <p:nvPr/>
        </p:nvSpPr>
        <p:spPr>
          <a:xfrm>
            <a:off x="996286" y="4366156"/>
            <a:ext cx="1507957" cy="26157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_tradnl" sz="1100" dirty="0">
                <a:solidFill>
                  <a:schemeClr val="tx1"/>
                </a:solidFill>
                <a:latin typeface="Calibri"/>
                <a:ea typeface="Calibri"/>
                <a:cs typeface="Calibri"/>
                <a:sym typeface="Calibri"/>
              </a:rPr>
              <a:t>Reunificación familiar</a:t>
            </a:r>
          </a:p>
        </p:txBody>
      </p:sp>
      <p:sp>
        <p:nvSpPr>
          <p:cNvPr id="15" name="Google Shape;415;p19">
            <a:extLst>
              <a:ext uri="{FF2B5EF4-FFF2-40B4-BE49-F238E27FC236}">
                <a16:creationId xmlns:a16="http://schemas.microsoft.com/office/drawing/2014/main" id="{CFB21776-87DB-037D-E700-A6A38A1863AC}"/>
              </a:ext>
            </a:extLst>
          </p:cNvPr>
          <p:cNvSpPr txBox="1"/>
          <p:nvPr/>
        </p:nvSpPr>
        <p:spPr>
          <a:xfrm>
            <a:off x="996286" y="6787803"/>
            <a:ext cx="1507957" cy="43084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_tradnl" sz="1100" dirty="0">
                <a:solidFill>
                  <a:schemeClr val="tx1"/>
                </a:solidFill>
                <a:latin typeface="Calibri"/>
                <a:ea typeface="Calibri"/>
                <a:cs typeface="Calibri"/>
                <a:sym typeface="Calibri"/>
              </a:rPr>
              <a:t>Reubicación en cuidados alternativos </a:t>
            </a:r>
          </a:p>
        </p:txBody>
      </p:sp>
      <p:sp>
        <p:nvSpPr>
          <p:cNvPr id="16" name="Google Shape;275;p12">
            <a:extLst>
              <a:ext uri="{FF2B5EF4-FFF2-40B4-BE49-F238E27FC236}">
                <a16:creationId xmlns:a16="http://schemas.microsoft.com/office/drawing/2014/main" id="{2F74266B-74FE-AAB9-7786-6A23209FAE6D}"/>
              </a:ext>
            </a:extLst>
          </p:cNvPr>
          <p:cNvSpPr/>
          <p:nvPr/>
        </p:nvSpPr>
        <p:spPr>
          <a:xfrm>
            <a:off x="2698446" y="1908974"/>
            <a:ext cx="3551883" cy="2129637"/>
          </a:xfrm>
          <a:prstGeom prst="rect">
            <a:avLst/>
          </a:prstGeom>
          <a:noFill/>
          <a:ln w="12700" cap="flat" cmpd="sng">
            <a:solidFill>
              <a:schemeClr val="accent2">
                <a:lumMod val="75000"/>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ES_tradnl" sz="1800">
              <a:solidFill>
                <a:schemeClr val="lt1"/>
              </a:solidFill>
              <a:latin typeface="Calibri"/>
              <a:ea typeface="Calibri"/>
              <a:cs typeface="Calibri"/>
              <a:sym typeface="Calibri"/>
            </a:endParaRPr>
          </a:p>
        </p:txBody>
      </p:sp>
      <p:sp>
        <p:nvSpPr>
          <p:cNvPr id="18" name="Google Shape;275;p12">
            <a:extLst>
              <a:ext uri="{FF2B5EF4-FFF2-40B4-BE49-F238E27FC236}">
                <a16:creationId xmlns:a16="http://schemas.microsoft.com/office/drawing/2014/main" id="{58655793-D559-A073-6CFC-B0FCE3748399}"/>
              </a:ext>
            </a:extLst>
          </p:cNvPr>
          <p:cNvSpPr/>
          <p:nvPr/>
        </p:nvSpPr>
        <p:spPr>
          <a:xfrm>
            <a:off x="2698446" y="4352811"/>
            <a:ext cx="3551883" cy="2129637"/>
          </a:xfrm>
          <a:prstGeom prst="rect">
            <a:avLst/>
          </a:prstGeom>
          <a:noFill/>
          <a:ln w="12700" cap="flat" cmpd="sng">
            <a:solidFill>
              <a:schemeClr val="accent2">
                <a:lumMod val="75000"/>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ES_tradnl" sz="1800">
              <a:solidFill>
                <a:schemeClr val="lt1"/>
              </a:solidFill>
              <a:latin typeface="Calibri"/>
              <a:ea typeface="Calibri"/>
              <a:cs typeface="Calibri"/>
              <a:sym typeface="Calibri"/>
            </a:endParaRPr>
          </a:p>
        </p:txBody>
      </p:sp>
      <p:sp>
        <p:nvSpPr>
          <p:cNvPr id="20" name="Google Shape;275;p12">
            <a:extLst>
              <a:ext uri="{FF2B5EF4-FFF2-40B4-BE49-F238E27FC236}">
                <a16:creationId xmlns:a16="http://schemas.microsoft.com/office/drawing/2014/main" id="{DB0A6B26-E379-94DB-3CD9-125E6473812A}"/>
              </a:ext>
            </a:extLst>
          </p:cNvPr>
          <p:cNvSpPr/>
          <p:nvPr/>
        </p:nvSpPr>
        <p:spPr>
          <a:xfrm>
            <a:off x="2698446" y="6796648"/>
            <a:ext cx="3551883" cy="2129637"/>
          </a:xfrm>
          <a:prstGeom prst="rect">
            <a:avLst/>
          </a:prstGeom>
          <a:noFill/>
          <a:ln w="12700" cap="flat" cmpd="sng">
            <a:solidFill>
              <a:schemeClr val="accent2">
                <a:lumMod val="75000"/>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ES_tradnl" sz="1800">
              <a:solidFill>
                <a:schemeClr val="lt1"/>
              </a:solidFill>
              <a:latin typeface="Calibri"/>
              <a:ea typeface="Calibri"/>
              <a:cs typeface="Calibri"/>
              <a:sym typeface="Calibri"/>
            </a:endParaRPr>
          </a:p>
        </p:txBody>
      </p:sp>
      <p:sp>
        <p:nvSpPr>
          <p:cNvPr id="27" name="Hexagon 26">
            <a:extLst>
              <a:ext uri="{FF2B5EF4-FFF2-40B4-BE49-F238E27FC236}">
                <a16:creationId xmlns:a16="http://schemas.microsoft.com/office/drawing/2014/main" id="{F0CAA4A6-BB5A-5024-3082-802253AA489D}"/>
              </a:ext>
            </a:extLst>
          </p:cNvPr>
          <p:cNvSpPr/>
          <p:nvPr/>
        </p:nvSpPr>
        <p:spPr>
          <a:xfrm rot="1782986">
            <a:off x="286724" y="301110"/>
            <a:ext cx="335595" cy="289306"/>
          </a:xfrm>
          <a:prstGeom prst="hexagon">
            <a:avLst>
              <a:gd name="adj" fmla="val 28965"/>
              <a:gd name="vf" fmla="val 115470"/>
            </a:avLst>
          </a:prstGeom>
          <a:solidFill>
            <a:schemeClr val="accent2">
              <a:lumMod val="60000"/>
              <a:lumOff val="4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8" name="Hexagon 27">
            <a:extLst>
              <a:ext uri="{FF2B5EF4-FFF2-40B4-BE49-F238E27FC236}">
                <a16:creationId xmlns:a16="http://schemas.microsoft.com/office/drawing/2014/main" id="{FD414C09-6ABD-A399-AD2E-16EBC1F611C3}"/>
              </a:ext>
            </a:extLst>
          </p:cNvPr>
          <p:cNvSpPr/>
          <p:nvPr/>
        </p:nvSpPr>
        <p:spPr>
          <a:xfrm rot="1782986">
            <a:off x="286724" y="763955"/>
            <a:ext cx="335595" cy="289306"/>
          </a:xfrm>
          <a:prstGeom prst="hexagon">
            <a:avLst>
              <a:gd name="adj" fmla="val 28965"/>
              <a:gd name="vf" fmla="val 115470"/>
            </a:avLst>
          </a:prstGeom>
          <a:solidFill>
            <a:schemeClr val="accent2">
              <a:lumMod val="60000"/>
              <a:lumOff val="4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9" name="Hexagon 28">
            <a:extLst>
              <a:ext uri="{FF2B5EF4-FFF2-40B4-BE49-F238E27FC236}">
                <a16:creationId xmlns:a16="http://schemas.microsoft.com/office/drawing/2014/main" id="{1177A0DC-79D1-B607-E0A6-BE970E68A550}"/>
              </a:ext>
            </a:extLst>
          </p:cNvPr>
          <p:cNvSpPr/>
          <p:nvPr/>
        </p:nvSpPr>
        <p:spPr>
          <a:xfrm rot="1782986">
            <a:off x="286724" y="1226800"/>
            <a:ext cx="335595" cy="289306"/>
          </a:xfrm>
          <a:prstGeom prst="hexagon">
            <a:avLst>
              <a:gd name="adj" fmla="val 28965"/>
              <a:gd name="vf" fmla="val 115470"/>
            </a:avLst>
          </a:prstGeom>
          <a:solidFill>
            <a:schemeClr val="accent2">
              <a:lumMod val="60000"/>
              <a:lumOff val="4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0" name="Hexagon 29">
            <a:extLst>
              <a:ext uri="{FF2B5EF4-FFF2-40B4-BE49-F238E27FC236}">
                <a16:creationId xmlns:a16="http://schemas.microsoft.com/office/drawing/2014/main" id="{5D6F0055-2523-F0A0-B8C5-80DE31BF1BB7}"/>
              </a:ext>
            </a:extLst>
          </p:cNvPr>
          <p:cNvSpPr/>
          <p:nvPr/>
        </p:nvSpPr>
        <p:spPr>
          <a:xfrm rot="1782986">
            <a:off x="286724" y="1689645"/>
            <a:ext cx="335595" cy="289306"/>
          </a:xfrm>
          <a:prstGeom prst="hexagon">
            <a:avLst>
              <a:gd name="adj" fmla="val 28965"/>
              <a:gd name="vf" fmla="val 115470"/>
            </a:avLst>
          </a:prstGeom>
          <a:solidFill>
            <a:schemeClr val="accent2">
              <a:lumMod val="60000"/>
              <a:lumOff val="4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1" name="Hexagon 30">
            <a:extLst>
              <a:ext uri="{FF2B5EF4-FFF2-40B4-BE49-F238E27FC236}">
                <a16:creationId xmlns:a16="http://schemas.microsoft.com/office/drawing/2014/main" id="{25296CB8-B74A-C69A-40E9-FA374667DDB4}"/>
              </a:ext>
            </a:extLst>
          </p:cNvPr>
          <p:cNvSpPr/>
          <p:nvPr/>
        </p:nvSpPr>
        <p:spPr>
          <a:xfrm rot="1782986">
            <a:off x="286724" y="2152490"/>
            <a:ext cx="335595" cy="289306"/>
          </a:xfrm>
          <a:prstGeom prst="hexagon">
            <a:avLst>
              <a:gd name="adj" fmla="val 28965"/>
              <a:gd name="vf" fmla="val 115470"/>
            </a:avLst>
          </a:prstGeom>
          <a:solidFill>
            <a:schemeClr val="accent2">
              <a:lumMod val="60000"/>
              <a:lumOff val="4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2" name="Hexagon 31">
            <a:extLst>
              <a:ext uri="{FF2B5EF4-FFF2-40B4-BE49-F238E27FC236}">
                <a16:creationId xmlns:a16="http://schemas.microsoft.com/office/drawing/2014/main" id="{70DDA869-244A-552B-4D24-12A0B626BCD4}"/>
              </a:ext>
            </a:extLst>
          </p:cNvPr>
          <p:cNvSpPr/>
          <p:nvPr/>
        </p:nvSpPr>
        <p:spPr>
          <a:xfrm rot="1782986">
            <a:off x="286724" y="2615335"/>
            <a:ext cx="335595" cy="289306"/>
          </a:xfrm>
          <a:prstGeom prst="hexagon">
            <a:avLst>
              <a:gd name="adj" fmla="val 28965"/>
              <a:gd name="vf" fmla="val 115470"/>
            </a:avLst>
          </a:prstGeom>
          <a:solidFill>
            <a:schemeClr val="accent2">
              <a:lumMod val="60000"/>
              <a:lumOff val="4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6" name="Hexagon 35">
            <a:extLst>
              <a:ext uri="{FF2B5EF4-FFF2-40B4-BE49-F238E27FC236}">
                <a16:creationId xmlns:a16="http://schemas.microsoft.com/office/drawing/2014/main" id="{F2B1DB6D-A1AD-7103-0C03-0CE50ED9C02C}"/>
              </a:ext>
            </a:extLst>
          </p:cNvPr>
          <p:cNvSpPr/>
          <p:nvPr/>
        </p:nvSpPr>
        <p:spPr>
          <a:xfrm rot="1782986">
            <a:off x="286725" y="3078179"/>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7" name="Hexagon 36">
            <a:extLst>
              <a:ext uri="{FF2B5EF4-FFF2-40B4-BE49-F238E27FC236}">
                <a16:creationId xmlns:a16="http://schemas.microsoft.com/office/drawing/2014/main" id="{C40FFAFB-A35B-A8FD-BD9B-A30820EC9B69}"/>
              </a:ext>
            </a:extLst>
          </p:cNvPr>
          <p:cNvSpPr/>
          <p:nvPr/>
        </p:nvSpPr>
        <p:spPr>
          <a:xfrm rot="1782986">
            <a:off x="286726" y="3541021"/>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8" name="Hexagon 37">
            <a:extLst>
              <a:ext uri="{FF2B5EF4-FFF2-40B4-BE49-F238E27FC236}">
                <a16:creationId xmlns:a16="http://schemas.microsoft.com/office/drawing/2014/main" id="{29A9AD52-819E-2CB8-57E6-D9F0DDA04D40}"/>
              </a:ext>
            </a:extLst>
          </p:cNvPr>
          <p:cNvSpPr/>
          <p:nvPr/>
        </p:nvSpPr>
        <p:spPr>
          <a:xfrm rot="1782986">
            <a:off x="286726" y="4003862"/>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10855314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C123385-9A1D-F5A2-D61C-512B690D32B5}"/>
              </a:ext>
            </a:extLst>
          </p:cNvPr>
          <p:cNvSpPr txBox="1"/>
          <p:nvPr/>
        </p:nvSpPr>
        <p:spPr>
          <a:xfrm>
            <a:off x="982027" y="699799"/>
            <a:ext cx="5268302" cy="646331"/>
          </a:xfrm>
          <a:prstGeom prst="rect">
            <a:avLst/>
          </a:prstGeom>
          <a:noFill/>
        </p:spPr>
        <p:txBody>
          <a:bodyPr wrap="square" rtlCol="0">
            <a:spAutoFit/>
          </a:bodyPr>
          <a:lstStyle/>
          <a:p>
            <a:pPr marL="0" marR="0" lvl="0" indent="0" algn="l" rtl="0">
              <a:spcBef>
                <a:spcPts val="0"/>
              </a:spcBef>
              <a:spcAft>
                <a:spcPts val="0"/>
              </a:spcAft>
              <a:buNone/>
            </a:pPr>
            <a:r>
              <a:rPr lang="es-ES_tradnl" sz="1200" dirty="0">
                <a:solidFill>
                  <a:schemeClr val="tx1"/>
                </a:solidFill>
                <a:latin typeface="+mn-lt"/>
                <a:ea typeface="Arial"/>
                <a:cs typeface="Arial"/>
                <a:sym typeface="Arial"/>
              </a:rPr>
              <a:t>¿Tiene usted conocimiento de la existencia de brechas y desafíos en el marco/sistema nacional de protección de la infancia? ¿Conoce usted casos de éxito?</a:t>
            </a:r>
          </a:p>
        </p:txBody>
      </p:sp>
      <p:sp>
        <p:nvSpPr>
          <p:cNvPr id="16" name="Google Shape;275;p12">
            <a:extLst>
              <a:ext uri="{FF2B5EF4-FFF2-40B4-BE49-F238E27FC236}">
                <a16:creationId xmlns:a16="http://schemas.microsoft.com/office/drawing/2014/main" id="{2F74266B-74FE-AAB9-7786-6A23209FAE6D}"/>
              </a:ext>
            </a:extLst>
          </p:cNvPr>
          <p:cNvSpPr/>
          <p:nvPr/>
        </p:nvSpPr>
        <p:spPr>
          <a:xfrm>
            <a:off x="982984" y="1348249"/>
            <a:ext cx="5254042" cy="2909893"/>
          </a:xfrm>
          <a:prstGeom prst="rect">
            <a:avLst/>
          </a:prstGeom>
          <a:noFill/>
          <a:ln w="12700" cap="flat" cmpd="sng">
            <a:solidFill>
              <a:schemeClr val="accent2">
                <a:lumMod val="75000"/>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ES_tradnl" sz="1800">
              <a:solidFill>
                <a:schemeClr val="lt1"/>
              </a:solidFill>
              <a:latin typeface="Calibri"/>
              <a:ea typeface="Calibri"/>
              <a:cs typeface="Calibri"/>
              <a:sym typeface="Calibri"/>
            </a:endParaRPr>
          </a:p>
        </p:txBody>
      </p:sp>
      <p:sp>
        <p:nvSpPr>
          <p:cNvPr id="11" name="TextBox 10">
            <a:extLst>
              <a:ext uri="{FF2B5EF4-FFF2-40B4-BE49-F238E27FC236}">
                <a16:creationId xmlns:a16="http://schemas.microsoft.com/office/drawing/2014/main" id="{F134C8C6-1875-D65B-9359-B53ACA28E5C9}"/>
              </a:ext>
            </a:extLst>
          </p:cNvPr>
          <p:cNvSpPr txBox="1"/>
          <p:nvPr/>
        </p:nvSpPr>
        <p:spPr>
          <a:xfrm>
            <a:off x="982027" y="4499744"/>
            <a:ext cx="5268302" cy="461665"/>
          </a:xfrm>
          <a:prstGeom prst="rect">
            <a:avLst/>
          </a:prstGeom>
          <a:noFill/>
        </p:spPr>
        <p:txBody>
          <a:bodyPr wrap="square" rtlCol="0">
            <a:spAutoFit/>
          </a:bodyPr>
          <a:lstStyle/>
          <a:p>
            <a:pPr marL="0" marR="0" lvl="0" indent="0" algn="l" rtl="0">
              <a:spcBef>
                <a:spcPts val="0"/>
              </a:spcBef>
              <a:spcAft>
                <a:spcPts val="0"/>
              </a:spcAft>
              <a:buNone/>
            </a:pPr>
            <a:r>
              <a:rPr lang="es-ES_tradnl" sz="1200" dirty="0">
                <a:solidFill>
                  <a:schemeClr val="tx1"/>
                </a:solidFill>
                <a:latin typeface="+mn-lt"/>
                <a:ea typeface="Arial"/>
                <a:cs typeface="Arial"/>
                <a:sym typeface="Arial"/>
              </a:rPr>
              <a:t>¿Sabe usted cuál es el rol/papel del asistente social en el marco o sistema nacional de protección de la infancia?</a:t>
            </a:r>
          </a:p>
        </p:txBody>
      </p:sp>
      <p:sp>
        <p:nvSpPr>
          <p:cNvPr id="12" name="Google Shape;275;p12">
            <a:extLst>
              <a:ext uri="{FF2B5EF4-FFF2-40B4-BE49-F238E27FC236}">
                <a16:creationId xmlns:a16="http://schemas.microsoft.com/office/drawing/2014/main" id="{4B5E5AF0-C75C-2BC7-4604-262C5B3F7ED5}"/>
              </a:ext>
            </a:extLst>
          </p:cNvPr>
          <p:cNvSpPr/>
          <p:nvPr/>
        </p:nvSpPr>
        <p:spPr>
          <a:xfrm>
            <a:off x="982984" y="5148194"/>
            <a:ext cx="5254042" cy="2909893"/>
          </a:xfrm>
          <a:prstGeom prst="rect">
            <a:avLst/>
          </a:prstGeom>
          <a:noFill/>
          <a:ln w="12700" cap="flat" cmpd="sng">
            <a:solidFill>
              <a:schemeClr val="accent2">
                <a:lumMod val="75000"/>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ES_tradnl" sz="1800">
              <a:solidFill>
                <a:schemeClr val="lt1"/>
              </a:solidFill>
              <a:latin typeface="Calibri"/>
              <a:ea typeface="Calibri"/>
              <a:cs typeface="Calibri"/>
              <a:sym typeface="Calibri"/>
            </a:endParaRPr>
          </a:p>
        </p:txBody>
      </p:sp>
      <p:sp>
        <p:nvSpPr>
          <p:cNvPr id="21" name="Hexagon 20">
            <a:extLst>
              <a:ext uri="{FF2B5EF4-FFF2-40B4-BE49-F238E27FC236}">
                <a16:creationId xmlns:a16="http://schemas.microsoft.com/office/drawing/2014/main" id="{76CA7D91-4E8C-9810-8D95-F178193C862D}"/>
              </a:ext>
            </a:extLst>
          </p:cNvPr>
          <p:cNvSpPr/>
          <p:nvPr/>
        </p:nvSpPr>
        <p:spPr>
          <a:xfrm rot="1782986">
            <a:off x="286724" y="301110"/>
            <a:ext cx="335595" cy="289306"/>
          </a:xfrm>
          <a:prstGeom prst="hexagon">
            <a:avLst>
              <a:gd name="adj" fmla="val 28965"/>
              <a:gd name="vf" fmla="val 115470"/>
            </a:avLst>
          </a:prstGeom>
          <a:solidFill>
            <a:schemeClr val="accent2">
              <a:lumMod val="60000"/>
              <a:lumOff val="4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2" name="Hexagon 21">
            <a:extLst>
              <a:ext uri="{FF2B5EF4-FFF2-40B4-BE49-F238E27FC236}">
                <a16:creationId xmlns:a16="http://schemas.microsoft.com/office/drawing/2014/main" id="{7C519C55-F250-7FF8-9244-FC65CD88C0E8}"/>
              </a:ext>
            </a:extLst>
          </p:cNvPr>
          <p:cNvSpPr/>
          <p:nvPr/>
        </p:nvSpPr>
        <p:spPr>
          <a:xfrm rot="1782986">
            <a:off x="286724" y="763955"/>
            <a:ext cx="335595" cy="289306"/>
          </a:xfrm>
          <a:prstGeom prst="hexagon">
            <a:avLst>
              <a:gd name="adj" fmla="val 28965"/>
              <a:gd name="vf" fmla="val 115470"/>
            </a:avLst>
          </a:prstGeom>
          <a:solidFill>
            <a:schemeClr val="accent2">
              <a:lumMod val="60000"/>
              <a:lumOff val="4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3" name="Hexagon 22">
            <a:extLst>
              <a:ext uri="{FF2B5EF4-FFF2-40B4-BE49-F238E27FC236}">
                <a16:creationId xmlns:a16="http://schemas.microsoft.com/office/drawing/2014/main" id="{C51CEFC0-74B3-B22E-9F2B-0974EF984F9E}"/>
              </a:ext>
            </a:extLst>
          </p:cNvPr>
          <p:cNvSpPr/>
          <p:nvPr/>
        </p:nvSpPr>
        <p:spPr>
          <a:xfrm rot="1782986">
            <a:off x="286724" y="1226800"/>
            <a:ext cx="335595" cy="289306"/>
          </a:xfrm>
          <a:prstGeom prst="hexagon">
            <a:avLst>
              <a:gd name="adj" fmla="val 28965"/>
              <a:gd name="vf" fmla="val 115470"/>
            </a:avLst>
          </a:prstGeom>
          <a:solidFill>
            <a:schemeClr val="accent2">
              <a:lumMod val="60000"/>
              <a:lumOff val="4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4" name="Hexagon 23">
            <a:extLst>
              <a:ext uri="{FF2B5EF4-FFF2-40B4-BE49-F238E27FC236}">
                <a16:creationId xmlns:a16="http://schemas.microsoft.com/office/drawing/2014/main" id="{3A08D49C-62CF-7FAB-8B1C-D08E29412BEE}"/>
              </a:ext>
            </a:extLst>
          </p:cNvPr>
          <p:cNvSpPr/>
          <p:nvPr/>
        </p:nvSpPr>
        <p:spPr>
          <a:xfrm rot="1782986">
            <a:off x="286724" y="1689645"/>
            <a:ext cx="335595" cy="289306"/>
          </a:xfrm>
          <a:prstGeom prst="hexagon">
            <a:avLst>
              <a:gd name="adj" fmla="val 28965"/>
              <a:gd name="vf" fmla="val 115470"/>
            </a:avLst>
          </a:prstGeom>
          <a:solidFill>
            <a:schemeClr val="accent2">
              <a:lumMod val="60000"/>
              <a:lumOff val="4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5" name="Hexagon 24">
            <a:extLst>
              <a:ext uri="{FF2B5EF4-FFF2-40B4-BE49-F238E27FC236}">
                <a16:creationId xmlns:a16="http://schemas.microsoft.com/office/drawing/2014/main" id="{B5F9BA59-4C29-015D-26BD-9A12E3D63C2A}"/>
              </a:ext>
            </a:extLst>
          </p:cNvPr>
          <p:cNvSpPr/>
          <p:nvPr/>
        </p:nvSpPr>
        <p:spPr>
          <a:xfrm rot="1782986">
            <a:off x="286724" y="2152490"/>
            <a:ext cx="335595" cy="289306"/>
          </a:xfrm>
          <a:prstGeom prst="hexagon">
            <a:avLst>
              <a:gd name="adj" fmla="val 28965"/>
              <a:gd name="vf" fmla="val 115470"/>
            </a:avLst>
          </a:prstGeom>
          <a:solidFill>
            <a:schemeClr val="accent2">
              <a:lumMod val="60000"/>
              <a:lumOff val="4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6" name="Hexagon 25">
            <a:extLst>
              <a:ext uri="{FF2B5EF4-FFF2-40B4-BE49-F238E27FC236}">
                <a16:creationId xmlns:a16="http://schemas.microsoft.com/office/drawing/2014/main" id="{F3E37778-FF8A-329E-A5B7-110BCB9995AE}"/>
              </a:ext>
            </a:extLst>
          </p:cNvPr>
          <p:cNvSpPr/>
          <p:nvPr/>
        </p:nvSpPr>
        <p:spPr>
          <a:xfrm rot="1782986">
            <a:off x="286724" y="2615335"/>
            <a:ext cx="335595" cy="289306"/>
          </a:xfrm>
          <a:prstGeom prst="hexagon">
            <a:avLst>
              <a:gd name="adj" fmla="val 28965"/>
              <a:gd name="vf" fmla="val 115470"/>
            </a:avLst>
          </a:prstGeom>
          <a:solidFill>
            <a:schemeClr val="accent2">
              <a:lumMod val="60000"/>
              <a:lumOff val="4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7" name="Hexagon 26">
            <a:extLst>
              <a:ext uri="{FF2B5EF4-FFF2-40B4-BE49-F238E27FC236}">
                <a16:creationId xmlns:a16="http://schemas.microsoft.com/office/drawing/2014/main" id="{61820756-AC0C-A5A4-FA2A-80E8C2C66EB8}"/>
              </a:ext>
            </a:extLst>
          </p:cNvPr>
          <p:cNvSpPr/>
          <p:nvPr/>
        </p:nvSpPr>
        <p:spPr>
          <a:xfrm rot="1782986">
            <a:off x="286725" y="3078179"/>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8" name="Hexagon 27">
            <a:extLst>
              <a:ext uri="{FF2B5EF4-FFF2-40B4-BE49-F238E27FC236}">
                <a16:creationId xmlns:a16="http://schemas.microsoft.com/office/drawing/2014/main" id="{23EF5774-5E99-20BC-3EFC-8D9FBEA41490}"/>
              </a:ext>
            </a:extLst>
          </p:cNvPr>
          <p:cNvSpPr/>
          <p:nvPr/>
        </p:nvSpPr>
        <p:spPr>
          <a:xfrm rot="1782986">
            <a:off x="286726" y="3541021"/>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9" name="Hexagon 28">
            <a:extLst>
              <a:ext uri="{FF2B5EF4-FFF2-40B4-BE49-F238E27FC236}">
                <a16:creationId xmlns:a16="http://schemas.microsoft.com/office/drawing/2014/main" id="{8C02CC52-DEA7-3B87-521B-0CEBEFBF438C}"/>
              </a:ext>
            </a:extLst>
          </p:cNvPr>
          <p:cNvSpPr/>
          <p:nvPr/>
        </p:nvSpPr>
        <p:spPr>
          <a:xfrm rot="1782986">
            <a:off x="286726" y="4003862"/>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36983853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3803F443-FE0E-9E53-E320-1BB04742B19F}"/>
              </a:ext>
            </a:extLst>
          </p:cNvPr>
          <p:cNvSpPr txBox="1"/>
          <p:nvPr/>
        </p:nvSpPr>
        <p:spPr>
          <a:xfrm>
            <a:off x="982025" y="699799"/>
            <a:ext cx="5268303" cy="461665"/>
          </a:xfrm>
          <a:prstGeom prst="rect">
            <a:avLst/>
          </a:prstGeom>
          <a:noFill/>
        </p:spPr>
        <p:txBody>
          <a:bodyPr wrap="square" rtlCol="0">
            <a:spAutoFit/>
          </a:bodyPr>
          <a:lstStyle/>
          <a:p>
            <a:r>
              <a:rPr lang="es-ES_tradnl" sz="1200" b="1" spc="300" dirty="0">
                <a:solidFill>
                  <a:schemeClr val="tx1"/>
                </a:solidFill>
              </a:rPr>
              <a:t>ETAPAS EN LA TOMA DE DECISIONES PARA EL MARCO JURÍDICO NACIONAL DE UASC</a:t>
            </a:r>
          </a:p>
        </p:txBody>
      </p:sp>
      <p:sp>
        <p:nvSpPr>
          <p:cNvPr id="2" name="TextBox 1">
            <a:extLst>
              <a:ext uri="{FF2B5EF4-FFF2-40B4-BE49-F238E27FC236}">
                <a16:creationId xmlns:a16="http://schemas.microsoft.com/office/drawing/2014/main" id="{9C123385-9A1D-F5A2-D61C-512B690D32B5}"/>
              </a:ext>
            </a:extLst>
          </p:cNvPr>
          <p:cNvSpPr txBox="1"/>
          <p:nvPr/>
        </p:nvSpPr>
        <p:spPr>
          <a:xfrm>
            <a:off x="982026" y="1348490"/>
            <a:ext cx="5268302" cy="461665"/>
          </a:xfrm>
          <a:prstGeom prst="rect">
            <a:avLst/>
          </a:prstGeom>
          <a:noFill/>
        </p:spPr>
        <p:txBody>
          <a:bodyPr wrap="square" rtlCol="0">
            <a:spAutoFit/>
          </a:bodyPr>
          <a:lstStyle/>
          <a:p>
            <a:pPr marL="0" marR="0" lvl="0" indent="0" algn="l" rtl="0">
              <a:spcBef>
                <a:spcPts val="0"/>
              </a:spcBef>
              <a:spcAft>
                <a:spcPts val="0"/>
              </a:spcAft>
              <a:buNone/>
            </a:pPr>
            <a:r>
              <a:rPr lang="es-ES_tradnl" sz="1200" dirty="0">
                <a:solidFill>
                  <a:schemeClr val="tx1"/>
                </a:solidFill>
                <a:latin typeface="+mn-lt"/>
                <a:ea typeface="Arial"/>
                <a:cs typeface="Arial"/>
                <a:sym typeface="Arial"/>
              </a:rPr>
              <a:t>Elabore un esquema del proceso de toma de decisiones para UASC teniendo en cuenta la actividad en grupo:</a:t>
            </a:r>
          </a:p>
        </p:txBody>
      </p:sp>
      <p:sp>
        <p:nvSpPr>
          <p:cNvPr id="16" name="Google Shape;275;p12">
            <a:extLst>
              <a:ext uri="{FF2B5EF4-FFF2-40B4-BE49-F238E27FC236}">
                <a16:creationId xmlns:a16="http://schemas.microsoft.com/office/drawing/2014/main" id="{2F74266B-74FE-AAB9-7786-6A23209FAE6D}"/>
              </a:ext>
            </a:extLst>
          </p:cNvPr>
          <p:cNvSpPr/>
          <p:nvPr/>
        </p:nvSpPr>
        <p:spPr>
          <a:xfrm>
            <a:off x="982984" y="1858681"/>
            <a:ext cx="5254042" cy="7061732"/>
          </a:xfrm>
          <a:prstGeom prst="rect">
            <a:avLst/>
          </a:prstGeom>
          <a:noFill/>
          <a:ln w="12700" cap="flat" cmpd="sng">
            <a:solidFill>
              <a:schemeClr val="accent2">
                <a:lumMod val="75000"/>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ES_tradnl" sz="1800">
              <a:solidFill>
                <a:schemeClr val="lt1"/>
              </a:solidFill>
              <a:latin typeface="Calibri"/>
              <a:ea typeface="Calibri"/>
              <a:cs typeface="Calibri"/>
              <a:sym typeface="Calibri"/>
            </a:endParaRPr>
          </a:p>
        </p:txBody>
      </p:sp>
      <p:sp>
        <p:nvSpPr>
          <p:cNvPr id="24" name="Hexagon 23">
            <a:extLst>
              <a:ext uri="{FF2B5EF4-FFF2-40B4-BE49-F238E27FC236}">
                <a16:creationId xmlns:a16="http://schemas.microsoft.com/office/drawing/2014/main" id="{27632580-336D-78CC-8C1D-F2AEC87E9AB2}"/>
              </a:ext>
            </a:extLst>
          </p:cNvPr>
          <p:cNvSpPr/>
          <p:nvPr/>
        </p:nvSpPr>
        <p:spPr>
          <a:xfrm rot="1782986">
            <a:off x="286724" y="301110"/>
            <a:ext cx="335595" cy="289306"/>
          </a:xfrm>
          <a:prstGeom prst="hexagon">
            <a:avLst>
              <a:gd name="adj" fmla="val 28965"/>
              <a:gd name="vf" fmla="val 115470"/>
            </a:avLst>
          </a:prstGeom>
          <a:solidFill>
            <a:schemeClr val="accent2">
              <a:lumMod val="60000"/>
              <a:lumOff val="4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5" name="Hexagon 24">
            <a:extLst>
              <a:ext uri="{FF2B5EF4-FFF2-40B4-BE49-F238E27FC236}">
                <a16:creationId xmlns:a16="http://schemas.microsoft.com/office/drawing/2014/main" id="{4C684ED9-DF9A-50A8-3D28-A5BAB762821C}"/>
              </a:ext>
            </a:extLst>
          </p:cNvPr>
          <p:cNvSpPr/>
          <p:nvPr/>
        </p:nvSpPr>
        <p:spPr>
          <a:xfrm rot="1782986">
            <a:off x="286724" y="763955"/>
            <a:ext cx="335595" cy="289306"/>
          </a:xfrm>
          <a:prstGeom prst="hexagon">
            <a:avLst>
              <a:gd name="adj" fmla="val 28965"/>
              <a:gd name="vf" fmla="val 115470"/>
            </a:avLst>
          </a:prstGeom>
          <a:solidFill>
            <a:schemeClr val="accent2">
              <a:lumMod val="60000"/>
              <a:lumOff val="4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6" name="Hexagon 25">
            <a:extLst>
              <a:ext uri="{FF2B5EF4-FFF2-40B4-BE49-F238E27FC236}">
                <a16:creationId xmlns:a16="http://schemas.microsoft.com/office/drawing/2014/main" id="{032708E4-C71D-1111-BAA8-94D2FE49F02C}"/>
              </a:ext>
            </a:extLst>
          </p:cNvPr>
          <p:cNvSpPr/>
          <p:nvPr/>
        </p:nvSpPr>
        <p:spPr>
          <a:xfrm rot="1782986">
            <a:off x="286724" y="1226800"/>
            <a:ext cx="335595" cy="289306"/>
          </a:xfrm>
          <a:prstGeom prst="hexagon">
            <a:avLst>
              <a:gd name="adj" fmla="val 28965"/>
              <a:gd name="vf" fmla="val 115470"/>
            </a:avLst>
          </a:prstGeom>
          <a:solidFill>
            <a:schemeClr val="accent2">
              <a:lumMod val="60000"/>
              <a:lumOff val="4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7" name="Hexagon 26">
            <a:extLst>
              <a:ext uri="{FF2B5EF4-FFF2-40B4-BE49-F238E27FC236}">
                <a16:creationId xmlns:a16="http://schemas.microsoft.com/office/drawing/2014/main" id="{5AA94D3B-85F5-A029-F3A8-FCBB1B3881CA}"/>
              </a:ext>
            </a:extLst>
          </p:cNvPr>
          <p:cNvSpPr/>
          <p:nvPr/>
        </p:nvSpPr>
        <p:spPr>
          <a:xfrm rot="1782986">
            <a:off x="286724" y="1689645"/>
            <a:ext cx="335595" cy="289306"/>
          </a:xfrm>
          <a:prstGeom prst="hexagon">
            <a:avLst>
              <a:gd name="adj" fmla="val 28965"/>
              <a:gd name="vf" fmla="val 115470"/>
            </a:avLst>
          </a:prstGeom>
          <a:solidFill>
            <a:schemeClr val="accent2">
              <a:lumMod val="60000"/>
              <a:lumOff val="4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8" name="Hexagon 27">
            <a:extLst>
              <a:ext uri="{FF2B5EF4-FFF2-40B4-BE49-F238E27FC236}">
                <a16:creationId xmlns:a16="http://schemas.microsoft.com/office/drawing/2014/main" id="{DD676FB5-587D-E53B-390A-DDE7FCDBFC0F}"/>
              </a:ext>
            </a:extLst>
          </p:cNvPr>
          <p:cNvSpPr/>
          <p:nvPr/>
        </p:nvSpPr>
        <p:spPr>
          <a:xfrm rot="1782986">
            <a:off x="286724" y="2152490"/>
            <a:ext cx="335595" cy="289306"/>
          </a:xfrm>
          <a:prstGeom prst="hexagon">
            <a:avLst>
              <a:gd name="adj" fmla="val 28965"/>
              <a:gd name="vf" fmla="val 115470"/>
            </a:avLst>
          </a:prstGeom>
          <a:solidFill>
            <a:schemeClr val="accent2">
              <a:lumMod val="60000"/>
              <a:lumOff val="4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9" name="Hexagon 28">
            <a:extLst>
              <a:ext uri="{FF2B5EF4-FFF2-40B4-BE49-F238E27FC236}">
                <a16:creationId xmlns:a16="http://schemas.microsoft.com/office/drawing/2014/main" id="{1FAAC427-1C58-7AA7-8A6E-F0B5D56E8E5C}"/>
              </a:ext>
            </a:extLst>
          </p:cNvPr>
          <p:cNvSpPr/>
          <p:nvPr/>
        </p:nvSpPr>
        <p:spPr>
          <a:xfrm rot="1782986">
            <a:off x="286724" y="2615335"/>
            <a:ext cx="335595" cy="289306"/>
          </a:xfrm>
          <a:prstGeom prst="hexagon">
            <a:avLst>
              <a:gd name="adj" fmla="val 28965"/>
              <a:gd name="vf" fmla="val 115470"/>
            </a:avLst>
          </a:prstGeom>
          <a:solidFill>
            <a:schemeClr val="accent2">
              <a:lumMod val="60000"/>
              <a:lumOff val="4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0" name="Hexagon 29">
            <a:extLst>
              <a:ext uri="{FF2B5EF4-FFF2-40B4-BE49-F238E27FC236}">
                <a16:creationId xmlns:a16="http://schemas.microsoft.com/office/drawing/2014/main" id="{AAB973BD-42F0-44E1-BBFC-8E2848359712}"/>
              </a:ext>
            </a:extLst>
          </p:cNvPr>
          <p:cNvSpPr/>
          <p:nvPr/>
        </p:nvSpPr>
        <p:spPr>
          <a:xfrm rot="1782986">
            <a:off x="286725" y="3078179"/>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1" name="Hexagon 30">
            <a:extLst>
              <a:ext uri="{FF2B5EF4-FFF2-40B4-BE49-F238E27FC236}">
                <a16:creationId xmlns:a16="http://schemas.microsoft.com/office/drawing/2014/main" id="{AC74FAED-AE45-D839-7E7E-F73F9488B28E}"/>
              </a:ext>
            </a:extLst>
          </p:cNvPr>
          <p:cNvSpPr/>
          <p:nvPr/>
        </p:nvSpPr>
        <p:spPr>
          <a:xfrm rot="1782986">
            <a:off x="286726" y="3541021"/>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2" name="Hexagon 31">
            <a:extLst>
              <a:ext uri="{FF2B5EF4-FFF2-40B4-BE49-F238E27FC236}">
                <a16:creationId xmlns:a16="http://schemas.microsoft.com/office/drawing/2014/main" id="{632F6703-0B93-6F02-A631-F96AFF7AFE9F}"/>
              </a:ext>
            </a:extLst>
          </p:cNvPr>
          <p:cNvSpPr/>
          <p:nvPr/>
        </p:nvSpPr>
        <p:spPr>
          <a:xfrm rot="1782986">
            <a:off x="286726" y="4003862"/>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42410739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2F5C113-8FCE-3DDD-0D92-CE56DC55344B}"/>
              </a:ext>
            </a:extLst>
          </p:cNvPr>
          <p:cNvSpPr txBox="1"/>
          <p:nvPr/>
        </p:nvSpPr>
        <p:spPr>
          <a:xfrm>
            <a:off x="959450" y="496305"/>
            <a:ext cx="4325427" cy="276999"/>
          </a:xfrm>
          <a:prstGeom prst="rect">
            <a:avLst/>
          </a:prstGeom>
          <a:noFill/>
        </p:spPr>
        <p:txBody>
          <a:bodyPr wrap="square" rtlCol="0">
            <a:spAutoFit/>
          </a:bodyPr>
          <a:lstStyle/>
          <a:p>
            <a:r>
              <a:rPr lang="es-ES_tradnl" sz="1200" b="1" spc="300" dirty="0">
                <a:solidFill>
                  <a:schemeClr val="tx1"/>
                </a:solidFill>
              </a:rPr>
              <a:t>PUNTOS CLAVE DE APRENDIZAJE</a:t>
            </a:r>
          </a:p>
        </p:txBody>
      </p:sp>
      <p:sp>
        <p:nvSpPr>
          <p:cNvPr id="11" name="Google Shape;256;p19">
            <a:extLst>
              <a:ext uri="{FF2B5EF4-FFF2-40B4-BE49-F238E27FC236}">
                <a16:creationId xmlns:a16="http://schemas.microsoft.com/office/drawing/2014/main" id="{4B4BAE65-425D-6981-DD81-97025B1C6D4B}"/>
              </a:ext>
            </a:extLst>
          </p:cNvPr>
          <p:cNvSpPr/>
          <p:nvPr/>
        </p:nvSpPr>
        <p:spPr>
          <a:xfrm>
            <a:off x="1085687" y="1199596"/>
            <a:ext cx="343714" cy="343714"/>
          </a:xfrm>
          <a:prstGeom prst="star5">
            <a:avLst>
              <a:gd name="adj" fmla="val 28143"/>
              <a:gd name="hf" fmla="val 105146"/>
              <a:gd name="vf" fmla="val 110557"/>
            </a:avLst>
          </a:prstGeom>
          <a:solidFill>
            <a:schemeClr val="accent2">
              <a:lumMod val="75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s-ES_tradnl" sz="1800" b="0" i="0" u="none" strike="noStrike" cap="none">
              <a:solidFill>
                <a:srgbClr val="FFFFFF"/>
              </a:solidFill>
              <a:latin typeface="Calibri"/>
              <a:ea typeface="Calibri"/>
              <a:cs typeface="Calibri"/>
              <a:sym typeface="Calibri"/>
            </a:endParaRPr>
          </a:p>
        </p:txBody>
      </p:sp>
      <p:sp>
        <p:nvSpPr>
          <p:cNvPr id="13" name="Google Shape;258;p19">
            <a:extLst>
              <a:ext uri="{FF2B5EF4-FFF2-40B4-BE49-F238E27FC236}">
                <a16:creationId xmlns:a16="http://schemas.microsoft.com/office/drawing/2014/main" id="{889AA28E-0CF3-DA8D-1AC5-4218B4966AF7}"/>
              </a:ext>
            </a:extLst>
          </p:cNvPr>
          <p:cNvSpPr txBox="1"/>
          <p:nvPr/>
        </p:nvSpPr>
        <p:spPr>
          <a:xfrm>
            <a:off x="1584686" y="1197983"/>
            <a:ext cx="4652340" cy="816850"/>
          </a:xfrm>
          <a:prstGeom prst="rect">
            <a:avLst/>
          </a:prstGeom>
          <a:noFill/>
          <a:ln>
            <a:noFill/>
          </a:ln>
        </p:spPr>
        <p:txBody>
          <a:bodyPr spcFirstLastPara="1" wrap="square" lIns="91425" tIns="45700" rIns="91425" bIns="45700" anchor="t" anchorCtr="0">
            <a:spAutoFit/>
          </a:bodyPr>
          <a:lstStyle/>
          <a:p>
            <a:pPr marL="0" marR="0" lvl="0" indent="0" rtl="0">
              <a:lnSpc>
                <a:spcPct val="107000"/>
              </a:lnSpc>
              <a:spcBef>
                <a:spcPts val="0"/>
              </a:spcBef>
              <a:spcAft>
                <a:spcPts val="0"/>
              </a:spcAft>
              <a:buClr>
                <a:srgbClr val="000000"/>
              </a:buClr>
              <a:buSzPts val="2400"/>
              <a:buFont typeface="Arial"/>
              <a:buNone/>
            </a:pPr>
            <a:r>
              <a:rPr lang="es-ES_tradnl" sz="1100" b="0" i="0" u="none" strike="noStrike" cap="none" dirty="0">
                <a:solidFill>
                  <a:srgbClr val="000000"/>
                </a:solidFill>
                <a:latin typeface="+mn-lt"/>
                <a:ea typeface="Arial"/>
                <a:cs typeface="Arial"/>
                <a:sym typeface="Arial"/>
              </a:rPr>
              <a:t>Para prestar un apoyo adecuado a los UASC, los asistentes sociales deben conocer el marco jurídico nacional, el rol de las partes interesadas clave y sus propias funciones, y velar por que las decisiones que afecten a los UASC cumplan con el marco jurídico vigente.</a:t>
            </a:r>
          </a:p>
        </p:txBody>
      </p:sp>
      <p:sp>
        <p:nvSpPr>
          <p:cNvPr id="16" name="Google Shape;275;p12">
            <a:extLst>
              <a:ext uri="{FF2B5EF4-FFF2-40B4-BE49-F238E27FC236}">
                <a16:creationId xmlns:a16="http://schemas.microsoft.com/office/drawing/2014/main" id="{D694830F-549C-D6B3-4034-5C42085E9B34}"/>
              </a:ext>
            </a:extLst>
          </p:cNvPr>
          <p:cNvSpPr/>
          <p:nvPr/>
        </p:nvSpPr>
        <p:spPr>
          <a:xfrm>
            <a:off x="982985" y="3492065"/>
            <a:ext cx="5254042" cy="5406275"/>
          </a:xfrm>
          <a:prstGeom prst="rect">
            <a:avLst/>
          </a:prstGeom>
          <a:noFill/>
          <a:ln w="12700" cap="flat" cmpd="sng">
            <a:solidFill>
              <a:schemeClr val="accent2">
                <a:lumMod val="75000"/>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ES_tradnl" sz="1800">
              <a:solidFill>
                <a:schemeClr val="lt1"/>
              </a:solidFill>
              <a:latin typeface="Calibri"/>
              <a:ea typeface="Calibri"/>
              <a:cs typeface="Calibri"/>
              <a:sym typeface="Calibri"/>
            </a:endParaRPr>
          </a:p>
        </p:txBody>
      </p:sp>
      <p:sp>
        <p:nvSpPr>
          <p:cNvPr id="17" name="TextBox 16">
            <a:extLst>
              <a:ext uri="{FF2B5EF4-FFF2-40B4-BE49-F238E27FC236}">
                <a16:creationId xmlns:a16="http://schemas.microsoft.com/office/drawing/2014/main" id="{D299B37E-DD48-BC3E-0FFA-3CDAB9A45965}"/>
              </a:ext>
            </a:extLst>
          </p:cNvPr>
          <p:cNvSpPr txBox="1"/>
          <p:nvPr/>
        </p:nvSpPr>
        <p:spPr>
          <a:xfrm>
            <a:off x="982984" y="2968797"/>
            <a:ext cx="4325427" cy="276999"/>
          </a:xfrm>
          <a:prstGeom prst="rect">
            <a:avLst/>
          </a:prstGeom>
          <a:noFill/>
        </p:spPr>
        <p:txBody>
          <a:bodyPr wrap="square" rtlCol="0">
            <a:spAutoFit/>
          </a:bodyPr>
          <a:lstStyle/>
          <a:p>
            <a:r>
              <a:rPr lang="es-ES_tradnl" sz="1200" b="1" spc="300">
                <a:solidFill>
                  <a:schemeClr val="tx1"/>
                </a:solidFill>
              </a:rPr>
              <a:t>NOTAS DE LA SESIÓN</a:t>
            </a:r>
          </a:p>
        </p:txBody>
      </p:sp>
      <p:sp>
        <p:nvSpPr>
          <p:cNvPr id="3" name="Google Shape;256;p19">
            <a:extLst>
              <a:ext uri="{FF2B5EF4-FFF2-40B4-BE49-F238E27FC236}">
                <a16:creationId xmlns:a16="http://schemas.microsoft.com/office/drawing/2014/main" id="{233649B4-459A-AE70-2CDB-0418BC1DE75F}"/>
              </a:ext>
            </a:extLst>
          </p:cNvPr>
          <p:cNvSpPr/>
          <p:nvPr/>
        </p:nvSpPr>
        <p:spPr>
          <a:xfrm>
            <a:off x="1088573" y="2216577"/>
            <a:ext cx="343714" cy="343714"/>
          </a:xfrm>
          <a:prstGeom prst="star5">
            <a:avLst>
              <a:gd name="adj" fmla="val 28143"/>
              <a:gd name="hf" fmla="val 105146"/>
              <a:gd name="vf" fmla="val 110557"/>
            </a:avLst>
          </a:prstGeom>
          <a:solidFill>
            <a:schemeClr val="accent2">
              <a:lumMod val="75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s-ES_tradnl" sz="1800" b="0" i="0" u="none" strike="noStrike" cap="none">
              <a:solidFill>
                <a:srgbClr val="FFFFFF"/>
              </a:solidFill>
              <a:latin typeface="Calibri"/>
              <a:ea typeface="Calibri"/>
              <a:cs typeface="Calibri"/>
              <a:sym typeface="Calibri"/>
            </a:endParaRPr>
          </a:p>
        </p:txBody>
      </p:sp>
      <p:sp>
        <p:nvSpPr>
          <p:cNvPr id="4" name="Google Shape;258;p19">
            <a:extLst>
              <a:ext uri="{FF2B5EF4-FFF2-40B4-BE49-F238E27FC236}">
                <a16:creationId xmlns:a16="http://schemas.microsoft.com/office/drawing/2014/main" id="{CC7395B3-A36E-C6F7-581B-291814E73BE6}"/>
              </a:ext>
            </a:extLst>
          </p:cNvPr>
          <p:cNvSpPr txBox="1"/>
          <p:nvPr/>
        </p:nvSpPr>
        <p:spPr>
          <a:xfrm>
            <a:off x="1584686" y="2161148"/>
            <a:ext cx="4652340" cy="454571"/>
          </a:xfrm>
          <a:prstGeom prst="rect">
            <a:avLst/>
          </a:prstGeom>
          <a:noFill/>
          <a:ln>
            <a:noFill/>
          </a:ln>
        </p:spPr>
        <p:txBody>
          <a:bodyPr spcFirstLastPara="1" wrap="square" lIns="91425" tIns="45700" rIns="91425" bIns="45700" anchor="t" anchorCtr="0">
            <a:spAutoFit/>
          </a:bodyPr>
          <a:lstStyle/>
          <a:p>
            <a:pPr marL="0" marR="0" lvl="0" indent="0" rtl="0">
              <a:lnSpc>
                <a:spcPct val="107000"/>
              </a:lnSpc>
              <a:spcBef>
                <a:spcPts val="0"/>
              </a:spcBef>
              <a:spcAft>
                <a:spcPts val="0"/>
              </a:spcAft>
              <a:buClr>
                <a:srgbClr val="000000"/>
              </a:buClr>
              <a:buSzPts val="2400"/>
              <a:buFont typeface="Arial"/>
              <a:buNone/>
            </a:pPr>
            <a:r>
              <a:rPr lang="es-ES_tradnl" sz="1100" b="0" i="0" u="none" strike="noStrike" cap="none" dirty="0">
                <a:solidFill>
                  <a:srgbClr val="000000"/>
                </a:solidFill>
                <a:latin typeface="+mn-lt"/>
                <a:ea typeface="Arial"/>
                <a:cs typeface="Arial"/>
                <a:sym typeface="Arial"/>
              </a:rPr>
              <a:t>En la medida de lo posible, la gestión de casos, la BRF y el cuidado alternativo de emergencia deben fortalecer la capacidad de respuesta de los países.</a:t>
            </a:r>
          </a:p>
        </p:txBody>
      </p:sp>
      <p:sp>
        <p:nvSpPr>
          <p:cNvPr id="14" name="Hexagon 13">
            <a:extLst>
              <a:ext uri="{FF2B5EF4-FFF2-40B4-BE49-F238E27FC236}">
                <a16:creationId xmlns:a16="http://schemas.microsoft.com/office/drawing/2014/main" id="{A3CC13E0-BD39-3FB4-8BDA-FACA5A3D2DB8}"/>
              </a:ext>
            </a:extLst>
          </p:cNvPr>
          <p:cNvSpPr/>
          <p:nvPr/>
        </p:nvSpPr>
        <p:spPr>
          <a:xfrm rot="1782986">
            <a:off x="286724" y="301110"/>
            <a:ext cx="335595" cy="289306"/>
          </a:xfrm>
          <a:prstGeom prst="hexagon">
            <a:avLst>
              <a:gd name="adj" fmla="val 28965"/>
              <a:gd name="vf" fmla="val 115470"/>
            </a:avLst>
          </a:prstGeom>
          <a:solidFill>
            <a:schemeClr val="accent2">
              <a:lumMod val="60000"/>
              <a:lumOff val="4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5" name="Hexagon 14">
            <a:extLst>
              <a:ext uri="{FF2B5EF4-FFF2-40B4-BE49-F238E27FC236}">
                <a16:creationId xmlns:a16="http://schemas.microsoft.com/office/drawing/2014/main" id="{9BDCFB7A-0CAC-601D-E8DB-5BA44E357F01}"/>
              </a:ext>
            </a:extLst>
          </p:cNvPr>
          <p:cNvSpPr/>
          <p:nvPr/>
        </p:nvSpPr>
        <p:spPr>
          <a:xfrm rot="1782986">
            <a:off x="286724" y="763955"/>
            <a:ext cx="335595" cy="289306"/>
          </a:xfrm>
          <a:prstGeom prst="hexagon">
            <a:avLst>
              <a:gd name="adj" fmla="val 28965"/>
              <a:gd name="vf" fmla="val 115470"/>
            </a:avLst>
          </a:prstGeom>
          <a:solidFill>
            <a:schemeClr val="accent2">
              <a:lumMod val="60000"/>
              <a:lumOff val="4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8" name="Hexagon 17">
            <a:extLst>
              <a:ext uri="{FF2B5EF4-FFF2-40B4-BE49-F238E27FC236}">
                <a16:creationId xmlns:a16="http://schemas.microsoft.com/office/drawing/2014/main" id="{EDE14246-E167-D480-F4BA-4AD63F451410}"/>
              </a:ext>
            </a:extLst>
          </p:cNvPr>
          <p:cNvSpPr/>
          <p:nvPr/>
        </p:nvSpPr>
        <p:spPr>
          <a:xfrm rot="1782986">
            <a:off x="286724" y="1226800"/>
            <a:ext cx="335595" cy="289306"/>
          </a:xfrm>
          <a:prstGeom prst="hexagon">
            <a:avLst>
              <a:gd name="adj" fmla="val 28965"/>
              <a:gd name="vf" fmla="val 115470"/>
            </a:avLst>
          </a:prstGeom>
          <a:solidFill>
            <a:schemeClr val="accent2">
              <a:lumMod val="60000"/>
              <a:lumOff val="4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9" name="Hexagon 18">
            <a:extLst>
              <a:ext uri="{FF2B5EF4-FFF2-40B4-BE49-F238E27FC236}">
                <a16:creationId xmlns:a16="http://schemas.microsoft.com/office/drawing/2014/main" id="{D6D7A753-D687-3291-0C04-F8A6AECF78AD}"/>
              </a:ext>
            </a:extLst>
          </p:cNvPr>
          <p:cNvSpPr/>
          <p:nvPr/>
        </p:nvSpPr>
        <p:spPr>
          <a:xfrm rot="1782986">
            <a:off x="286724" y="1689645"/>
            <a:ext cx="335595" cy="289306"/>
          </a:xfrm>
          <a:prstGeom prst="hexagon">
            <a:avLst>
              <a:gd name="adj" fmla="val 28965"/>
              <a:gd name="vf" fmla="val 115470"/>
            </a:avLst>
          </a:prstGeom>
          <a:solidFill>
            <a:schemeClr val="accent2">
              <a:lumMod val="60000"/>
              <a:lumOff val="4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0" name="Hexagon 19">
            <a:extLst>
              <a:ext uri="{FF2B5EF4-FFF2-40B4-BE49-F238E27FC236}">
                <a16:creationId xmlns:a16="http://schemas.microsoft.com/office/drawing/2014/main" id="{C496CFBA-413D-A246-2124-0E974EC03465}"/>
              </a:ext>
            </a:extLst>
          </p:cNvPr>
          <p:cNvSpPr/>
          <p:nvPr/>
        </p:nvSpPr>
        <p:spPr>
          <a:xfrm rot="1782986">
            <a:off x="286724" y="2152490"/>
            <a:ext cx="335595" cy="289306"/>
          </a:xfrm>
          <a:prstGeom prst="hexagon">
            <a:avLst>
              <a:gd name="adj" fmla="val 28965"/>
              <a:gd name="vf" fmla="val 115470"/>
            </a:avLst>
          </a:prstGeom>
          <a:solidFill>
            <a:schemeClr val="accent2">
              <a:lumMod val="60000"/>
              <a:lumOff val="4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1" name="Hexagon 20">
            <a:extLst>
              <a:ext uri="{FF2B5EF4-FFF2-40B4-BE49-F238E27FC236}">
                <a16:creationId xmlns:a16="http://schemas.microsoft.com/office/drawing/2014/main" id="{F1F04EC3-595C-1A4F-91C7-66FF8ECF4CE9}"/>
              </a:ext>
            </a:extLst>
          </p:cNvPr>
          <p:cNvSpPr/>
          <p:nvPr/>
        </p:nvSpPr>
        <p:spPr>
          <a:xfrm rot="1782986">
            <a:off x="286724" y="2615335"/>
            <a:ext cx="335595" cy="289306"/>
          </a:xfrm>
          <a:prstGeom prst="hexagon">
            <a:avLst>
              <a:gd name="adj" fmla="val 28965"/>
              <a:gd name="vf" fmla="val 115470"/>
            </a:avLst>
          </a:prstGeom>
          <a:solidFill>
            <a:schemeClr val="accent2">
              <a:lumMod val="60000"/>
              <a:lumOff val="4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2" name="Hexagon 21">
            <a:extLst>
              <a:ext uri="{FF2B5EF4-FFF2-40B4-BE49-F238E27FC236}">
                <a16:creationId xmlns:a16="http://schemas.microsoft.com/office/drawing/2014/main" id="{6C527997-E08B-57D6-7F95-9B16599CD34A}"/>
              </a:ext>
            </a:extLst>
          </p:cNvPr>
          <p:cNvSpPr/>
          <p:nvPr/>
        </p:nvSpPr>
        <p:spPr>
          <a:xfrm rot="1782986">
            <a:off x="286725" y="3078179"/>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3" name="Hexagon 22">
            <a:extLst>
              <a:ext uri="{FF2B5EF4-FFF2-40B4-BE49-F238E27FC236}">
                <a16:creationId xmlns:a16="http://schemas.microsoft.com/office/drawing/2014/main" id="{50F2ED94-3E09-2C8B-915C-48930D8E33D4}"/>
              </a:ext>
            </a:extLst>
          </p:cNvPr>
          <p:cNvSpPr/>
          <p:nvPr/>
        </p:nvSpPr>
        <p:spPr>
          <a:xfrm rot="1782986">
            <a:off x="286726" y="3541021"/>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4" name="Hexagon 23">
            <a:extLst>
              <a:ext uri="{FF2B5EF4-FFF2-40B4-BE49-F238E27FC236}">
                <a16:creationId xmlns:a16="http://schemas.microsoft.com/office/drawing/2014/main" id="{1A3843B2-8A05-6D0C-1D2A-EA9354FC291A}"/>
              </a:ext>
            </a:extLst>
          </p:cNvPr>
          <p:cNvSpPr/>
          <p:nvPr/>
        </p:nvSpPr>
        <p:spPr>
          <a:xfrm rot="1782986">
            <a:off x="286726" y="4003862"/>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26177360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B592193B-59FD-99DD-6B7C-4926672E43D5}"/>
              </a:ext>
            </a:extLst>
          </p:cNvPr>
          <p:cNvSpPr txBox="1"/>
          <p:nvPr/>
        </p:nvSpPr>
        <p:spPr>
          <a:xfrm>
            <a:off x="982984" y="713169"/>
            <a:ext cx="5382981" cy="738664"/>
          </a:xfrm>
          <a:prstGeom prst="rect">
            <a:avLst/>
          </a:prstGeom>
          <a:noFill/>
        </p:spPr>
        <p:txBody>
          <a:bodyPr wrap="square">
            <a:spAutoFit/>
          </a:bodyPr>
          <a:lstStyle/>
          <a:p>
            <a:pPr marL="0" marR="0" lvl="0" indent="0" algn="l" rtl="0">
              <a:spcBef>
                <a:spcPts val="0"/>
              </a:spcBef>
              <a:spcAft>
                <a:spcPts val="1800"/>
              </a:spcAft>
              <a:buNone/>
            </a:pPr>
            <a:r>
              <a:rPr lang="es-ES_tradnl" b="1" spc="300" dirty="0">
                <a:solidFill>
                  <a:schemeClr val="bg1"/>
                </a:solidFill>
                <a:highlight>
                  <a:srgbClr val="8D607A"/>
                </a:highlight>
                <a:latin typeface="Calibri"/>
                <a:ea typeface="Calibri"/>
                <a:cs typeface="Calibri"/>
                <a:sym typeface="Calibri"/>
              </a:rPr>
              <a:t>SESIÓN 5: PANORAMA GENERAL DE LOS PROGRAMAS PARA MENORES NO ACOMPAÑADOS/AS Y SEPARADOS/AS (UASC)</a:t>
            </a:r>
          </a:p>
        </p:txBody>
      </p:sp>
      <p:sp>
        <p:nvSpPr>
          <p:cNvPr id="19" name="TextBox 18">
            <a:extLst>
              <a:ext uri="{FF2B5EF4-FFF2-40B4-BE49-F238E27FC236}">
                <a16:creationId xmlns:a16="http://schemas.microsoft.com/office/drawing/2014/main" id="{3803F443-FE0E-9E53-E320-1BB04742B19F}"/>
              </a:ext>
            </a:extLst>
          </p:cNvPr>
          <p:cNvSpPr txBox="1"/>
          <p:nvPr/>
        </p:nvSpPr>
        <p:spPr>
          <a:xfrm>
            <a:off x="996287" y="1581626"/>
            <a:ext cx="5254042" cy="276999"/>
          </a:xfrm>
          <a:prstGeom prst="rect">
            <a:avLst/>
          </a:prstGeom>
          <a:noFill/>
        </p:spPr>
        <p:txBody>
          <a:bodyPr wrap="square" rtlCol="0">
            <a:spAutoFit/>
          </a:bodyPr>
          <a:lstStyle/>
          <a:p>
            <a:r>
              <a:rPr lang="es-ES_tradnl" sz="1200" b="1" spc="300">
                <a:solidFill>
                  <a:schemeClr val="tx1"/>
                </a:solidFill>
              </a:rPr>
              <a:t>OBJETIVOS DE APRENDIZAJE </a:t>
            </a:r>
          </a:p>
        </p:txBody>
      </p:sp>
      <p:sp>
        <p:nvSpPr>
          <p:cNvPr id="2" name="TextBox 1">
            <a:extLst>
              <a:ext uri="{FF2B5EF4-FFF2-40B4-BE49-F238E27FC236}">
                <a16:creationId xmlns:a16="http://schemas.microsoft.com/office/drawing/2014/main" id="{9C123385-9A1D-F5A2-D61C-512B690D32B5}"/>
              </a:ext>
            </a:extLst>
          </p:cNvPr>
          <p:cNvSpPr txBox="1"/>
          <p:nvPr/>
        </p:nvSpPr>
        <p:spPr>
          <a:xfrm>
            <a:off x="1678415" y="2117400"/>
            <a:ext cx="4571914" cy="646331"/>
          </a:xfrm>
          <a:prstGeom prst="rect">
            <a:avLst/>
          </a:prstGeom>
          <a:noFill/>
        </p:spPr>
        <p:txBody>
          <a:bodyPr wrap="square" rtlCol="0">
            <a:spAutoFit/>
          </a:bodyPr>
          <a:lstStyle/>
          <a:p>
            <a:pPr marL="0" marR="0" lvl="0" indent="0" algn="l" rtl="0">
              <a:spcBef>
                <a:spcPts val="0"/>
              </a:spcBef>
              <a:spcAft>
                <a:spcPts val="0"/>
              </a:spcAft>
              <a:buNone/>
            </a:pPr>
            <a:r>
              <a:rPr lang="es-ES_tradnl" sz="1200" dirty="0">
                <a:solidFill>
                  <a:schemeClr val="tx1"/>
                </a:solidFill>
                <a:latin typeface="+mn-lt"/>
                <a:ea typeface="Arial"/>
                <a:cs typeface="Arial"/>
                <a:sym typeface="Arial"/>
              </a:rPr>
              <a:t>Explicar el </a:t>
            </a:r>
            <a:r>
              <a:rPr lang="es-ES_tradnl" sz="1200" dirty="0">
                <a:solidFill>
                  <a:schemeClr val="tx1"/>
                </a:solidFill>
                <a:latin typeface="+mn-lt"/>
              </a:rPr>
              <a:t>rol </a:t>
            </a:r>
            <a:r>
              <a:rPr lang="es-ES_tradnl" sz="1200" dirty="0">
                <a:solidFill>
                  <a:schemeClr val="tx1"/>
                </a:solidFill>
                <a:latin typeface="+mn-lt"/>
                <a:ea typeface="Arial"/>
                <a:cs typeface="Arial"/>
                <a:sym typeface="Arial"/>
              </a:rPr>
              <a:t>del asistente social en el apoyo a los UASC como parte de un sistema más amplio de gestión de casos y protección de la infancia.</a:t>
            </a:r>
          </a:p>
        </p:txBody>
      </p:sp>
      <p:grpSp>
        <p:nvGrpSpPr>
          <p:cNvPr id="33" name="Google Shape;194;p14">
            <a:extLst>
              <a:ext uri="{FF2B5EF4-FFF2-40B4-BE49-F238E27FC236}">
                <a16:creationId xmlns:a16="http://schemas.microsoft.com/office/drawing/2014/main" id="{01BC34CA-DE6A-6A1B-8925-1E5E81907828}"/>
              </a:ext>
            </a:extLst>
          </p:cNvPr>
          <p:cNvGrpSpPr/>
          <p:nvPr/>
        </p:nvGrpSpPr>
        <p:grpSpPr>
          <a:xfrm>
            <a:off x="1083371" y="2117400"/>
            <a:ext cx="367261" cy="388552"/>
            <a:chOff x="243840" y="1676400"/>
            <a:chExt cx="701040" cy="741680"/>
          </a:xfrm>
          <a:solidFill>
            <a:schemeClr val="accent2">
              <a:lumMod val="75000"/>
            </a:schemeClr>
          </a:solidFill>
        </p:grpSpPr>
        <p:sp>
          <p:nvSpPr>
            <p:cNvPr id="34" name="Google Shape;195;p14">
              <a:extLst>
                <a:ext uri="{FF2B5EF4-FFF2-40B4-BE49-F238E27FC236}">
                  <a16:creationId xmlns:a16="http://schemas.microsoft.com/office/drawing/2014/main" id="{836C395A-34BA-2044-3814-CEB5BD14DD05}"/>
                </a:ext>
              </a:extLst>
            </p:cNvPr>
            <p:cNvSpPr/>
            <p:nvPr/>
          </p:nvSpPr>
          <p:spPr>
            <a:xfrm>
              <a:off x="243840" y="1676400"/>
              <a:ext cx="116839" cy="741680"/>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lang="es-ES_tradnl" sz="1800">
                <a:solidFill>
                  <a:schemeClr val="lt1"/>
                </a:solidFill>
                <a:latin typeface="Calibri"/>
                <a:ea typeface="Calibri"/>
                <a:cs typeface="Calibri"/>
                <a:sym typeface="Calibri"/>
              </a:endParaRPr>
            </a:p>
          </p:txBody>
        </p:sp>
        <p:sp>
          <p:nvSpPr>
            <p:cNvPr id="35" name="Google Shape;196;p14">
              <a:extLst>
                <a:ext uri="{FF2B5EF4-FFF2-40B4-BE49-F238E27FC236}">
                  <a16:creationId xmlns:a16="http://schemas.microsoft.com/office/drawing/2014/main" id="{1F02318C-6C3E-56DA-E1FE-063BF637A069}"/>
                </a:ext>
              </a:extLst>
            </p:cNvPr>
            <p:cNvSpPr/>
            <p:nvPr/>
          </p:nvSpPr>
          <p:spPr>
            <a:xfrm>
              <a:off x="314960" y="1676400"/>
              <a:ext cx="629920" cy="436880"/>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lang="es-ES_tradnl" sz="1800">
                <a:solidFill>
                  <a:schemeClr val="lt1"/>
                </a:solidFill>
                <a:latin typeface="Calibri"/>
                <a:ea typeface="Calibri"/>
                <a:cs typeface="Calibri"/>
                <a:sym typeface="Calibri"/>
              </a:endParaRPr>
            </a:p>
          </p:txBody>
        </p:sp>
      </p:grpSp>
      <p:sp>
        <p:nvSpPr>
          <p:cNvPr id="25" name="Hexagon 24">
            <a:extLst>
              <a:ext uri="{FF2B5EF4-FFF2-40B4-BE49-F238E27FC236}">
                <a16:creationId xmlns:a16="http://schemas.microsoft.com/office/drawing/2014/main" id="{0C0752FF-5722-D264-D01B-0F19163CB8BD}"/>
              </a:ext>
            </a:extLst>
          </p:cNvPr>
          <p:cNvSpPr/>
          <p:nvPr/>
        </p:nvSpPr>
        <p:spPr>
          <a:xfrm rot="1782986">
            <a:off x="286724" y="301110"/>
            <a:ext cx="335595" cy="289306"/>
          </a:xfrm>
          <a:prstGeom prst="hexagon">
            <a:avLst>
              <a:gd name="adj" fmla="val 28965"/>
              <a:gd name="vf" fmla="val 115470"/>
            </a:avLst>
          </a:prstGeom>
          <a:solidFill>
            <a:schemeClr val="accent2">
              <a:lumMod val="60000"/>
              <a:lumOff val="4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6" name="Hexagon 25">
            <a:extLst>
              <a:ext uri="{FF2B5EF4-FFF2-40B4-BE49-F238E27FC236}">
                <a16:creationId xmlns:a16="http://schemas.microsoft.com/office/drawing/2014/main" id="{87A421EE-FDC0-6FFE-0622-20B8EDFEA51C}"/>
              </a:ext>
            </a:extLst>
          </p:cNvPr>
          <p:cNvSpPr/>
          <p:nvPr/>
        </p:nvSpPr>
        <p:spPr>
          <a:xfrm rot="1782986">
            <a:off x="286724" y="763955"/>
            <a:ext cx="335595" cy="289306"/>
          </a:xfrm>
          <a:prstGeom prst="hexagon">
            <a:avLst>
              <a:gd name="adj" fmla="val 28965"/>
              <a:gd name="vf" fmla="val 115470"/>
            </a:avLst>
          </a:prstGeom>
          <a:solidFill>
            <a:schemeClr val="accent2">
              <a:lumMod val="60000"/>
              <a:lumOff val="4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7" name="Hexagon 26">
            <a:extLst>
              <a:ext uri="{FF2B5EF4-FFF2-40B4-BE49-F238E27FC236}">
                <a16:creationId xmlns:a16="http://schemas.microsoft.com/office/drawing/2014/main" id="{C5CC2AC5-89A0-D906-2C00-D0D34B0ED8D2}"/>
              </a:ext>
            </a:extLst>
          </p:cNvPr>
          <p:cNvSpPr/>
          <p:nvPr/>
        </p:nvSpPr>
        <p:spPr>
          <a:xfrm rot="1782986">
            <a:off x="286724" y="1226800"/>
            <a:ext cx="335595" cy="289306"/>
          </a:xfrm>
          <a:prstGeom prst="hexagon">
            <a:avLst>
              <a:gd name="adj" fmla="val 28965"/>
              <a:gd name="vf" fmla="val 115470"/>
            </a:avLst>
          </a:prstGeom>
          <a:solidFill>
            <a:schemeClr val="accent2">
              <a:lumMod val="60000"/>
              <a:lumOff val="4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8" name="Hexagon 27">
            <a:extLst>
              <a:ext uri="{FF2B5EF4-FFF2-40B4-BE49-F238E27FC236}">
                <a16:creationId xmlns:a16="http://schemas.microsoft.com/office/drawing/2014/main" id="{3BA9C1B1-E52A-D160-9932-D81BAD0F1065}"/>
              </a:ext>
            </a:extLst>
          </p:cNvPr>
          <p:cNvSpPr/>
          <p:nvPr/>
        </p:nvSpPr>
        <p:spPr>
          <a:xfrm rot="1782986">
            <a:off x="286724" y="1689645"/>
            <a:ext cx="335595" cy="289306"/>
          </a:xfrm>
          <a:prstGeom prst="hexagon">
            <a:avLst>
              <a:gd name="adj" fmla="val 28965"/>
              <a:gd name="vf" fmla="val 115470"/>
            </a:avLst>
          </a:prstGeom>
          <a:solidFill>
            <a:schemeClr val="accent2">
              <a:lumMod val="60000"/>
              <a:lumOff val="4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9" name="Hexagon 28">
            <a:extLst>
              <a:ext uri="{FF2B5EF4-FFF2-40B4-BE49-F238E27FC236}">
                <a16:creationId xmlns:a16="http://schemas.microsoft.com/office/drawing/2014/main" id="{17E8AFE0-F8C8-7E6B-D173-7F3766D17B9F}"/>
              </a:ext>
            </a:extLst>
          </p:cNvPr>
          <p:cNvSpPr/>
          <p:nvPr/>
        </p:nvSpPr>
        <p:spPr>
          <a:xfrm rot="1782986">
            <a:off x="286724" y="2152490"/>
            <a:ext cx="335595" cy="289306"/>
          </a:xfrm>
          <a:prstGeom prst="hexagon">
            <a:avLst>
              <a:gd name="adj" fmla="val 28965"/>
              <a:gd name="vf" fmla="val 115470"/>
            </a:avLst>
          </a:prstGeom>
          <a:solidFill>
            <a:schemeClr val="accent2">
              <a:lumMod val="60000"/>
              <a:lumOff val="4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0" name="Hexagon 29">
            <a:extLst>
              <a:ext uri="{FF2B5EF4-FFF2-40B4-BE49-F238E27FC236}">
                <a16:creationId xmlns:a16="http://schemas.microsoft.com/office/drawing/2014/main" id="{63694A7C-6553-D7B5-2C63-B74A64E3EFF5}"/>
              </a:ext>
            </a:extLst>
          </p:cNvPr>
          <p:cNvSpPr/>
          <p:nvPr/>
        </p:nvSpPr>
        <p:spPr>
          <a:xfrm rot="1782986">
            <a:off x="286724" y="2615335"/>
            <a:ext cx="335595" cy="289306"/>
          </a:xfrm>
          <a:prstGeom prst="hexagon">
            <a:avLst>
              <a:gd name="adj" fmla="val 28965"/>
              <a:gd name="vf" fmla="val 115470"/>
            </a:avLst>
          </a:prstGeom>
          <a:solidFill>
            <a:schemeClr val="accent2">
              <a:lumMod val="60000"/>
              <a:lumOff val="4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1" name="Hexagon 30">
            <a:extLst>
              <a:ext uri="{FF2B5EF4-FFF2-40B4-BE49-F238E27FC236}">
                <a16:creationId xmlns:a16="http://schemas.microsoft.com/office/drawing/2014/main" id="{D79DF4B5-2908-8503-04DB-57615F4B665E}"/>
              </a:ext>
            </a:extLst>
          </p:cNvPr>
          <p:cNvSpPr/>
          <p:nvPr/>
        </p:nvSpPr>
        <p:spPr>
          <a:xfrm rot="1782986">
            <a:off x="286725" y="3078179"/>
            <a:ext cx="335595" cy="289306"/>
          </a:xfrm>
          <a:prstGeom prst="hexagon">
            <a:avLst>
              <a:gd name="adj" fmla="val 28965"/>
              <a:gd name="vf" fmla="val 115470"/>
            </a:avLst>
          </a:prstGeom>
          <a:solidFill>
            <a:schemeClr val="accent2">
              <a:lumMod val="60000"/>
              <a:lumOff val="4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2" name="Hexagon 31">
            <a:extLst>
              <a:ext uri="{FF2B5EF4-FFF2-40B4-BE49-F238E27FC236}">
                <a16:creationId xmlns:a16="http://schemas.microsoft.com/office/drawing/2014/main" id="{93BDA30E-2BE1-AE93-D069-A29EE9D8F2EC}"/>
              </a:ext>
            </a:extLst>
          </p:cNvPr>
          <p:cNvSpPr/>
          <p:nvPr/>
        </p:nvSpPr>
        <p:spPr>
          <a:xfrm rot="1782986">
            <a:off x="286726" y="3541021"/>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6" name="Hexagon 35">
            <a:extLst>
              <a:ext uri="{FF2B5EF4-FFF2-40B4-BE49-F238E27FC236}">
                <a16:creationId xmlns:a16="http://schemas.microsoft.com/office/drawing/2014/main" id="{DAA2E3B9-7FE9-3EBC-9AC0-A70344CFF578}"/>
              </a:ext>
            </a:extLst>
          </p:cNvPr>
          <p:cNvSpPr/>
          <p:nvPr/>
        </p:nvSpPr>
        <p:spPr>
          <a:xfrm rot="1782986">
            <a:off x="286726" y="4003862"/>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29106364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2F5C113-8FCE-3DDD-0D92-CE56DC55344B}"/>
              </a:ext>
            </a:extLst>
          </p:cNvPr>
          <p:cNvSpPr txBox="1"/>
          <p:nvPr/>
        </p:nvSpPr>
        <p:spPr>
          <a:xfrm>
            <a:off x="982984" y="713169"/>
            <a:ext cx="4325427" cy="276999"/>
          </a:xfrm>
          <a:prstGeom prst="rect">
            <a:avLst/>
          </a:prstGeom>
          <a:noFill/>
        </p:spPr>
        <p:txBody>
          <a:bodyPr wrap="square" rtlCol="0">
            <a:spAutoFit/>
          </a:bodyPr>
          <a:lstStyle/>
          <a:p>
            <a:r>
              <a:rPr lang="es-ES_tradnl" sz="1200" b="1" spc="300" dirty="0">
                <a:solidFill>
                  <a:schemeClr val="tx1"/>
                </a:solidFill>
              </a:rPr>
              <a:t>PUNTOS CLAVE DE APRENDIZAJE</a:t>
            </a:r>
          </a:p>
        </p:txBody>
      </p:sp>
      <p:sp>
        <p:nvSpPr>
          <p:cNvPr id="11" name="Google Shape;256;p19">
            <a:extLst>
              <a:ext uri="{FF2B5EF4-FFF2-40B4-BE49-F238E27FC236}">
                <a16:creationId xmlns:a16="http://schemas.microsoft.com/office/drawing/2014/main" id="{4B4BAE65-425D-6981-DD81-97025B1C6D4B}"/>
              </a:ext>
            </a:extLst>
          </p:cNvPr>
          <p:cNvSpPr/>
          <p:nvPr/>
        </p:nvSpPr>
        <p:spPr>
          <a:xfrm>
            <a:off x="1103088" y="1330684"/>
            <a:ext cx="343714" cy="343714"/>
          </a:xfrm>
          <a:prstGeom prst="star5">
            <a:avLst>
              <a:gd name="adj" fmla="val 28143"/>
              <a:gd name="hf" fmla="val 105146"/>
              <a:gd name="vf" fmla="val 110557"/>
            </a:avLst>
          </a:prstGeom>
          <a:solidFill>
            <a:schemeClr val="accent2">
              <a:lumMod val="75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s-ES_tradnl" sz="1800" b="0" i="0" u="none" strike="noStrike" cap="none">
              <a:solidFill>
                <a:srgbClr val="FFFFFF"/>
              </a:solidFill>
              <a:latin typeface="Calibri"/>
              <a:ea typeface="Calibri"/>
              <a:cs typeface="Calibri"/>
              <a:sym typeface="Calibri"/>
            </a:endParaRPr>
          </a:p>
        </p:txBody>
      </p:sp>
      <p:sp>
        <p:nvSpPr>
          <p:cNvPr id="13" name="Google Shape;258;p19">
            <a:extLst>
              <a:ext uri="{FF2B5EF4-FFF2-40B4-BE49-F238E27FC236}">
                <a16:creationId xmlns:a16="http://schemas.microsoft.com/office/drawing/2014/main" id="{889AA28E-0CF3-DA8D-1AC5-4218B4966AF7}"/>
              </a:ext>
            </a:extLst>
          </p:cNvPr>
          <p:cNvSpPr txBox="1"/>
          <p:nvPr/>
        </p:nvSpPr>
        <p:spPr>
          <a:xfrm>
            <a:off x="1599201" y="1197983"/>
            <a:ext cx="4637825" cy="816850"/>
          </a:xfrm>
          <a:prstGeom prst="rect">
            <a:avLst/>
          </a:prstGeom>
          <a:noFill/>
          <a:ln>
            <a:noFill/>
          </a:ln>
        </p:spPr>
        <p:txBody>
          <a:bodyPr spcFirstLastPara="1" wrap="square" lIns="91425" tIns="45700" rIns="91425" bIns="45700" anchor="t" anchorCtr="0">
            <a:spAutoFit/>
          </a:bodyPr>
          <a:lstStyle/>
          <a:p>
            <a:pPr marL="0" marR="0" lvl="0" indent="0" rtl="0">
              <a:lnSpc>
                <a:spcPct val="107000"/>
              </a:lnSpc>
              <a:spcBef>
                <a:spcPts val="0"/>
              </a:spcBef>
              <a:spcAft>
                <a:spcPts val="0"/>
              </a:spcAft>
              <a:buClr>
                <a:srgbClr val="000000"/>
              </a:buClr>
              <a:buSzPts val="2400"/>
              <a:buFont typeface="Arial"/>
              <a:buNone/>
            </a:pPr>
            <a:r>
              <a:rPr lang="es-ES_tradnl" sz="1100" b="0" i="0" u="none" strike="noStrike" cap="none" dirty="0">
                <a:solidFill>
                  <a:srgbClr val="000000"/>
                </a:solidFill>
                <a:latin typeface="+mn-lt"/>
                <a:ea typeface="Arial"/>
                <a:cs typeface="Arial"/>
                <a:sym typeface="Arial"/>
              </a:rPr>
              <a:t>Los asistentes sociales tienen un rol fundamental en la protección de los menores en situación de desamparo al ofrecerles apoyo en el proceso de BRF y en la provisión de cuidados alternativos, además de atender otras necesidades en materia de protección de la infancia.</a:t>
            </a:r>
          </a:p>
        </p:txBody>
      </p:sp>
      <p:sp>
        <p:nvSpPr>
          <p:cNvPr id="16" name="Google Shape;275;p12">
            <a:extLst>
              <a:ext uri="{FF2B5EF4-FFF2-40B4-BE49-F238E27FC236}">
                <a16:creationId xmlns:a16="http://schemas.microsoft.com/office/drawing/2014/main" id="{D694830F-549C-D6B3-4034-5C42085E9B34}"/>
              </a:ext>
            </a:extLst>
          </p:cNvPr>
          <p:cNvSpPr/>
          <p:nvPr/>
        </p:nvSpPr>
        <p:spPr>
          <a:xfrm>
            <a:off x="982985" y="3837590"/>
            <a:ext cx="5254042" cy="5073212"/>
          </a:xfrm>
          <a:prstGeom prst="rect">
            <a:avLst/>
          </a:prstGeom>
          <a:noFill/>
          <a:ln w="12700" cap="flat" cmpd="sng">
            <a:solidFill>
              <a:schemeClr val="accent2">
                <a:lumMod val="75000"/>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ES_tradnl" sz="1800">
              <a:solidFill>
                <a:schemeClr val="lt1"/>
              </a:solidFill>
              <a:latin typeface="Calibri"/>
              <a:ea typeface="Calibri"/>
              <a:cs typeface="Calibri"/>
              <a:sym typeface="Calibri"/>
            </a:endParaRPr>
          </a:p>
        </p:txBody>
      </p:sp>
      <p:sp>
        <p:nvSpPr>
          <p:cNvPr id="17" name="TextBox 16">
            <a:extLst>
              <a:ext uri="{FF2B5EF4-FFF2-40B4-BE49-F238E27FC236}">
                <a16:creationId xmlns:a16="http://schemas.microsoft.com/office/drawing/2014/main" id="{D299B37E-DD48-BC3E-0FFA-3CDAB9A45965}"/>
              </a:ext>
            </a:extLst>
          </p:cNvPr>
          <p:cNvSpPr txBox="1"/>
          <p:nvPr/>
        </p:nvSpPr>
        <p:spPr>
          <a:xfrm>
            <a:off x="982984" y="3373955"/>
            <a:ext cx="4325427" cy="276999"/>
          </a:xfrm>
          <a:prstGeom prst="rect">
            <a:avLst/>
          </a:prstGeom>
          <a:noFill/>
        </p:spPr>
        <p:txBody>
          <a:bodyPr wrap="square" rtlCol="0">
            <a:spAutoFit/>
          </a:bodyPr>
          <a:lstStyle/>
          <a:p>
            <a:r>
              <a:rPr lang="es-ES_tradnl" sz="1200" b="1" spc="300" dirty="0">
                <a:solidFill>
                  <a:schemeClr val="tx1"/>
                </a:solidFill>
              </a:rPr>
              <a:t>NOTAS DE LA SESIÓN</a:t>
            </a:r>
          </a:p>
        </p:txBody>
      </p:sp>
      <p:sp>
        <p:nvSpPr>
          <p:cNvPr id="3" name="Google Shape;256;p19">
            <a:extLst>
              <a:ext uri="{FF2B5EF4-FFF2-40B4-BE49-F238E27FC236}">
                <a16:creationId xmlns:a16="http://schemas.microsoft.com/office/drawing/2014/main" id="{233649B4-459A-AE70-2CDB-0418BC1DE75F}"/>
              </a:ext>
            </a:extLst>
          </p:cNvPr>
          <p:cNvSpPr/>
          <p:nvPr/>
        </p:nvSpPr>
        <p:spPr>
          <a:xfrm>
            <a:off x="1103088" y="2042008"/>
            <a:ext cx="343714" cy="343714"/>
          </a:xfrm>
          <a:prstGeom prst="star5">
            <a:avLst>
              <a:gd name="adj" fmla="val 28143"/>
              <a:gd name="hf" fmla="val 105146"/>
              <a:gd name="vf" fmla="val 110557"/>
            </a:avLst>
          </a:prstGeom>
          <a:solidFill>
            <a:schemeClr val="accent2">
              <a:lumMod val="75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s-ES_tradnl" sz="1800" b="0" i="0" u="none" strike="noStrike" cap="none">
              <a:solidFill>
                <a:srgbClr val="FFFFFF"/>
              </a:solidFill>
              <a:latin typeface="Calibri"/>
              <a:ea typeface="Calibri"/>
              <a:cs typeface="Calibri"/>
              <a:sym typeface="Calibri"/>
            </a:endParaRPr>
          </a:p>
        </p:txBody>
      </p:sp>
      <p:sp>
        <p:nvSpPr>
          <p:cNvPr id="4" name="Google Shape;258;p19">
            <a:extLst>
              <a:ext uri="{FF2B5EF4-FFF2-40B4-BE49-F238E27FC236}">
                <a16:creationId xmlns:a16="http://schemas.microsoft.com/office/drawing/2014/main" id="{CC7395B3-A36E-C6F7-581B-291814E73BE6}"/>
              </a:ext>
            </a:extLst>
          </p:cNvPr>
          <p:cNvSpPr txBox="1"/>
          <p:nvPr/>
        </p:nvSpPr>
        <p:spPr>
          <a:xfrm>
            <a:off x="1599201" y="2034178"/>
            <a:ext cx="4637825" cy="454571"/>
          </a:xfrm>
          <a:prstGeom prst="rect">
            <a:avLst/>
          </a:prstGeom>
          <a:noFill/>
          <a:ln>
            <a:noFill/>
          </a:ln>
        </p:spPr>
        <p:txBody>
          <a:bodyPr spcFirstLastPara="1" wrap="square" lIns="91425" tIns="45700" rIns="91425" bIns="45700" anchor="t" anchorCtr="0">
            <a:spAutoFit/>
          </a:bodyPr>
          <a:lstStyle/>
          <a:p>
            <a:pPr marL="0" marR="0" lvl="0" indent="0" rtl="0">
              <a:lnSpc>
                <a:spcPct val="107000"/>
              </a:lnSpc>
              <a:spcBef>
                <a:spcPts val="0"/>
              </a:spcBef>
              <a:spcAft>
                <a:spcPts val="0"/>
              </a:spcAft>
              <a:buClr>
                <a:srgbClr val="000000"/>
              </a:buClr>
              <a:buSzPts val="2400"/>
              <a:buFont typeface="Arial"/>
              <a:buNone/>
            </a:pPr>
            <a:r>
              <a:rPr lang="es-ES_tradnl" sz="1100" b="0" i="0" u="none" strike="noStrike" cap="none" dirty="0">
                <a:solidFill>
                  <a:srgbClr val="000000"/>
                </a:solidFill>
                <a:latin typeface="+mn-lt"/>
                <a:ea typeface="Arial"/>
                <a:cs typeface="Arial"/>
                <a:sym typeface="Arial"/>
              </a:rPr>
              <a:t>Es indispensable que las partes implicadas en la BRF y los cuidados alternativos trabajen de forma coordinada.</a:t>
            </a:r>
          </a:p>
        </p:txBody>
      </p:sp>
      <p:sp>
        <p:nvSpPr>
          <p:cNvPr id="12" name="Google Shape;256;p19">
            <a:extLst>
              <a:ext uri="{FF2B5EF4-FFF2-40B4-BE49-F238E27FC236}">
                <a16:creationId xmlns:a16="http://schemas.microsoft.com/office/drawing/2014/main" id="{CE21EAAE-B223-EDB3-D4C7-00499801AA58}"/>
              </a:ext>
            </a:extLst>
          </p:cNvPr>
          <p:cNvSpPr/>
          <p:nvPr/>
        </p:nvSpPr>
        <p:spPr>
          <a:xfrm>
            <a:off x="1103088" y="2655251"/>
            <a:ext cx="343714" cy="343714"/>
          </a:xfrm>
          <a:prstGeom prst="star5">
            <a:avLst>
              <a:gd name="adj" fmla="val 28143"/>
              <a:gd name="hf" fmla="val 105146"/>
              <a:gd name="vf" fmla="val 110557"/>
            </a:avLst>
          </a:prstGeom>
          <a:solidFill>
            <a:schemeClr val="accent2">
              <a:lumMod val="75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s-ES_tradnl" sz="1800" b="0" i="0" u="none" strike="noStrike" cap="none">
              <a:solidFill>
                <a:srgbClr val="FFFFFF"/>
              </a:solidFill>
              <a:latin typeface="Calibri"/>
              <a:ea typeface="Calibri"/>
              <a:cs typeface="Calibri"/>
              <a:sym typeface="Calibri"/>
            </a:endParaRPr>
          </a:p>
        </p:txBody>
      </p:sp>
      <p:sp>
        <p:nvSpPr>
          <p:cNvPr id="14" name="Google Shape;258;p19">
            <a:extLst>
              <a:ext uri="{FF2B5EF4-FFF2-40B4-BE49-F238E27FC236}">
                <a16:creationId xmlns:a16="http://schemas.microsoft.com/office/drawing/2014/main" id="{07F79408-17F5-3492-B7AA-8E4C1DA598F0}"/>
              </a:ext>
            </a:extLst>
          </p:cNvPr>
          <p:cNvSpPr txBox="1"/>
          <p:nvPr/>
        </p:nvSpPr>
        <p:spPr>
          <a:xfrm>
            <a:off x="1599201" y="2587787"/>
            <a:ext cx="4637825" cy="635711"/>
          </a:xfrm>
          <a:prstGeom prst="rect">
            <a:avLst/>
          </a:prstGeom>
          <a:noFill/>
          <a:ln>
            <a:noFill/>
          </a:ln>
        </p:spPr>
        <p:txBody>
          <a:bodyPr spcFirstLastPara="1" wrap="square" lIns="91425" tIns="45700" rIns="91425" bIns="45700" anchor="t" anchorCtr="0">
            <a:spAutoFit/>
          </a:bodyPr>
          <a:lstStyle/>
          <a:p>
            <a:pPr marL="0" marR="0" lvl="0" indent="0" rtl="0">
              <a:lnSpc>
                <a:spcPct val="107000"/>
              </a:lnSpc>
              <a:spcBef>
                <a:spcPts val="0"/>
              </a:spcBef>
              <a:spcAft>
                <a:spcPts val="0"/>
              </a:spcAft>
              <a:buClr>
                <a:srgbClr val="000000"/>
              </a:buClr>
              <a:buSzPts val="2400"/>
              <a:buFont typeface="Arial"/>
              <a:buNone/>
            </a:pPr>
            <a:r>
              <a:rPr lang="es-ES_tradnl" sz="1100" b="0" i="0" u="none" strike="noStrike" cap="none" dirty="0">
                <a:solidFill>
                  <a:srgbClr val="000000"/>
                </a:solidFill>
                <a:latin typeface="+mn-lt"/>
                <a:ea typeface="Arial"/>
                <a:cs typeface="Arial"/>
                <a:sym typeface="Arial"/>
              </a:rPr>
              <a:t>En la medida de lo posible, los asistentes sociales deben trabajar en estrecha colaboración con grupos de la comunidad que apoyen la BRF y los cuidados alternativos.</a:t>
            </a:r>
          </a:p>
        </p:txBody>
      </p:sp>
      <p:sp>
        <p:nvSpPr>
          <p:cNvPr id="18" name="Hexagon 17">
            <a:extLst>
              <a:ext uri="{FF2B5EF4-FFF2-40B4-BE49-F238E27FC236}">
                <a16:creationId xmlns:a16="http://schemas.microsoft.com/office/drawing/2014/main" id="{95E9CBEC-1198-F2BB-9D02-C990108E3EFB}"/>
              </a:ext>
            </a:extLst>
          </p:cNvPr>
          <p:cNvSpPr/>
          <p:nvPr/>
        </p:nvSpPr>
        <p:spPr>
          <a:xfrm rot="1782986">
            <a:off x="286724" y="301110"/>
            <a:ext cx="335595" cy="289306"/>
          </a:xfrm>
          <a:prstGeom prst="hexagon">
            <a:avLst>
              <a:gd name="adj" fmla="val 28965"/>
              <a:gd name="vf" fmla="val 115470"/>
            </a:avLst>
          </a:prstGeom>
          <a:solidFill>
            <a:schemeClr val="accent2">
              <a:lumMod val="60000"/>
              <a:lumOff val="4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9" name="Hexagon 18">
            <a:extLst>
              <a:ext uri="{FF2B5EF4-FFF2-40B4-BE49-F238E27FC236}">
                <a16:creationId xmlns:a16="http://schemas.microsoft.com/office/drawing/2014/main" id="{759DF514-D9F5-6B28-2600-C1AD3348F257}"/>
              </a:ext>
            </a:extLst>
          </p:cNvPr>
          <p:cNvSpPr/>
          <p:nvPr/>
        </p:nvSpPr>
        <p:spPr>
          <a:xfrm rot="1782986">
            <a:off x="286724" y="763955"/>
            <a:ext cx="335595" cy="289306"/>
          </a:xfrm>
          <a:prstGeom prst="hexagon">
            <a:avLst>
              <a:gd name="adj" fmla="val 28965"/>
              <a:gd name="vf" fmla="val 115470"/>
            </a:avLst>
          </a:prstGeom>
          <a:solidFill>
            <a:schemeClr val="accent2">
              <a:lumMod val="60000"/>
              <a:lumOff val="4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0" name="Hexagon 19">
            <a:extLst>
              <a:ext uri="{FF2B5EF4-FFF2-40B4-BE49-F238E27FC236}">
                <a16:creationId xmlns:a16="http://schemas.microsoft.com/office/drawing/2014/main" id="{E742A239-AC27-32E8-FF21-8E83A652ADF3}"/>
              </a:ext>
            </a:extLst>
          </p:cNvPr>
          <p:cNvSpPr/>
          <p:nvPr/>
        </p:nvSpPr>
        <p:spPr>
          <a:xfrm rot="1782986">
            <a:off x="286724" y="1226800"/>
            <a:ext cx="335595" cy="289306"/>
          </a:xfrm>
          <a:prstGeom prst="hexagon">
            <a:avLst>
              <a:gd name="adj" fmla="val 28965"/>
              <a:gd name="vf" fmla="val 115470"/>
            </a:avLst>
          </a:prstGeom>
          <a:solidFill>
            <a:schemeClr val="accent2">
              <a:lumMod val="60000"/>
              <a:lumOff val="4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1" name="Hexagon 20">
            <a:extLst>
              <a:ext uri="{FF2B5EF4-FFF2-40B4-BE49-F238E27FC236}">
                <a16:creationId xmlns:a16="http://schemas.microsoft.com/office/drawing/2014/main" id="{99B90443-003E-A98D-784E-7C919F21A240}"/>
              </a:ext>
            </a:extLst>
          </p:cNvPr>
          <p:cNvSpPr/>
          <p:nvPr/>
        </p:nvSpPr>
        <p:spPr>
          <a:xfrm rot="1782986">
            <a:off x="286724" y="1689645"/>
            <a:ext cx="335595" cy="289306"/>
          </a:xfrm>
          <a:prstGeom prst="hexagon">
            <a:avLst>
              <a:gd name="adj" fmla="val 28965"/>
              <a:gd name="vf" fmla="val 115470"/>
            </a:avLst>
          </a:prstGeom>
          <a:solidFill>
            <a:schemeClr val="accent2">
              <a:lumMod val="60000"/>
              <a:lumOff val="4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2" name="Hexagon 21">
            <a:extLst>
              <a:ext uri="{FF2B5EF4-FFF2-40B4-BE49-F238E27FC236}">
                <a16:creationId xmlns:a16="http://schemas.microsoft.com/office/drawing/2014/main" id="{EEAE6172-218B-3B4F-D43F-8D5A2A62BAB7}"/>
              </a:ext>
            </a:extLst>
          </p:cNvPr>
          <p:cNvSpPr/>
          <p:nvPr/>
        </p:nvSpPr>
        <p:spPr>
          <a:xfrm rot="1782986">
            <a:off x="286724" y="2152490"/>
            <a:ext cx="335595" cy="289306"/>
          </a:xfrm>
          <a:prstGeom prst="hexagon">
            <a:avLst>
              <a:gd name="adj" fmla="val 28965"/>
              <a:gd name="vf" fmla="val 115470"/>
            </a:avLst>
          </a:prstGeom>
          <a:solidFill>
            <a:schemeClr val="accent2">
              <a:lumMod val="60000"/>
              <a:lumOff val="4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3" name="Hexagon 22">
            <a:extLst>
              <a:ext uri="{FF2B5EF4-FFF2-40B4-BE49-F238E27FC236}">
                <a16:creationId xmlns:a16="http://schemas.microsoft.com/office/drawing/2014/main" id="{4A1AC5D5-B20A-D397-24F1-DCF2A411CDB8}"/>
              </a:ext>
            </a:extLst>
          </p:cNvPr>
          <p:cNvSpPr/>
          <p:nvPr/>
        </p:nvSpPr>
        <p:spPr>
          <a:xfrm rot="1782986">
            <a:off x="286724" y="2615335"/>
            <a:ext cx="335595" cy="289306"/>
          </a:xfrm>
          <a:prstGeom prst="hexagon">
            <a:avLst>
              <a:gd name="adj" fmla="val 28965"/>
              <a:gd name="vf" fmla="val 115470"/>
            </a:avLst>
          </a:prstGeom>
          <a:solidFill>
            <a:schemeClr val="accent2">
              <a:lumMod val="60000"/>
              <a:lumOff val="4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4" name="Hexagon 23">
            <a:extLst>
              <a:ext uri="{FF2B5EF4-FFF2-40B4-BE49-F238E27FC236}">
                <a16:creationId xmlns:a16="http://schemas.microsoft.com/office/drawing/2014/main" id="{59239EE8-D1BE-F209-952A-0ED1466B4309}"/>
              </a:ext>
            </a:extLst>
          </p:cNvPr>
          <p:cNvSpPr/>
          <p:nvPr/>
        </p:nvSpPr>
        <p:spPr>
          <a:xfrm rot="1782986">
            <a:off x="286725" y="3078179"/>
            <a:ext cx="335595" cy="289306"/>
          </a:xfrm>
          <a:prstGeom prst="hexagon">
            <a:avLst>
              <a:gd name="adj" fmla="val 28965"/>
              <a:gd name="vf" fmla="val 115470"/>
            </a:avLst>
          </a:prstGeom>
          <a:solidFill>
            <a:schemeClr val="accent2">
              <a:lumMod val="60000"/>
              <a:lumOff val="4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5" name="Hexagon 24">
            <a:extLst>
              <a:ext uri="{FF2B5EF4-FFF2-40B4-BE49-F238E27FC236}">
                <a16:creationId xmlns:a16="http://schemas.microsoft.com/office/drawing/2014/main" id="{3C90C519-40EF-3432-CE6A-FAA9A6467290}"/>
              </a:ext>
            </a:extLst>
          </p:cNvPr>
          <p:cNvSpPr/>
          <p:nvPr/>
        </p:nvSpPr>
        <p:spPr>
          <a:xfrm rot="1782986">
            <a:off x="286726" y="3541021"/>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6" name="Hexagon 25">
            <a:extLst>
              <a:ext uri="{FF2B5EF4-FFF2-40B4-BE49-F238E27FC236}">
                <a16:creationId xmlns:a16="http://schemas.microsoft.com/office/drawing/2014/main" id="{E6394841-FF3C-6763-DAF8-2C9D0CE28A24}"/>
              </a:ext>
            </a:extLst>
          </p:cNvPr>
          <p:cNvSpPr/>
          <p:nvPr/>
        </p:nvSpPr>
        <p:spPr>
          <a:xfrm rot="1782986">
            <a:off x="286726" y="4003862"/>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32803464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29"/>
        <p:cNvGrpSpPr/>
        <p:nvPr/>
      </p:nvGrpSpPr>
      <p:grpSpPr>
        <a:xfrm>
          <a:off x="0" y="0"/>
          <a:ext cx="0" cy="0"/>
          <a:chOff x="0" y="0"/>
          <a:chExt cx="0" cy="0"/>
        </a:xfrm>
      </p:grpSpPr>
      <p:sp>
        <p:nvSpPr>
          <p:cNvPr id="2" name="Hexagon 1">
            <a:extLst>
              <a:ext uri="{FF2B5EF4-FFF2-40B4-BE49-F238E27FC236}">
                <a16:creationId xmlns:a16="http://schemas.microsoft.com/office/drawing/2014/main" id="{0B69174F-461F-663A-37AB-D2620EF73C07}"/>
              </a:ext>
            </a:extLst>
          </p:cNvPr>
          <p:cNvSpPr/>
          <p:nvPr/>
        </p:nvSpPr>
        <p:spPr>
          <a:xfrm rot="1782986">
            <a:off x="-1328855" y="5145441"/>
            <a:ext cx="3595260" cy="3099365"/>
          </a:xfrm>
          <a:prstGeom prst="hexagon">
            <a:avLst>
              <a:gd name="adj" fmla="val 28965"/>
              <a:gd name="vf" fmla="val 115470"/>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 name="Hexagon 2">
            <a:extLst>
              <a:ext uri="{FF2B5EF4-FFF2-40B4-BE49-F238E27FC236}">
                <a16:creationId xmlns:a16="http://schemas.microsoft.com/office/drawing/2014/main" id="{FFDDCE2F-85C5-B49E-4523-5377B348D51C}"/>
              </a:ext>
            </a:extLst>
          </p:cNvPr>
          <p:cNvSpPr/>
          <p:nvPr/>
        </p:nvSpPr>
        <p:spPr>
          <a:xfrm rot="1782986">
            <a:off x="4678406" y="654853"/>
            <a:ext cx="3595260" cy="3099365"/>
          </a:xfrm>
          <a:prstGeom prst="hexagon">
            <a:avLst>
              <a:gd name="adj" fmla="val 28965"/>
              <a:gd name="vf" fmla="val 115470"/>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7" name="TextBox 6">
            <a:extLst>
              <a:ext uri="{FF2B5EF4-FFF2-40B4-BE49-F238E27FC236}">
                <a16:creationId xmlns:a16="http://schemas.microsoft.com/office/drawing/2014/main" id="{0702DFD2-11C1-27D3-EB50-CB60A762529F}"/>
              </a:ext>
            </a:extLst>
          </p:cNvPr>
          <p:cNvSpPr txBox="1"/>
          <p:nvPr/>
        </p:nvSpPr>
        <p:spPr>
          <a:xfrm>
            <a:off x="982984" y="5123453"/>
            <a:ext cx="4190704" cy="261610"/>
          </a:xfrm>
          <a:prstGeom prst="rect">
            <a:avLst/>
          </a:prstGeom>
          <a:noFill/>
          <a:ln>
            <a:noFill/>
          </a:ln>
        </p:spPr>
        <p:txBody>
          <a:bodyPr wrap="square" rtlCol="0">
            <a:spAutoFit/>
          </a:bodyPr>
          <a:lstStyle/>
          <a:p>
            <a:r>
              <a:rPr lang="es-ES_tradnl" sz="1100">
                <a:solidFill>
                  <a:schemeClr val="tx1"/>
                </a:solidFill>
                <a:latin typeface="+mn-lt"/>
              </a:rPr>
              <a:t>Tres cosas que hemos aprendido hoy</a:t>
            </a:r>
          </a:p>
        </p:txBody>
      </p:sp>
      <p:sp>
        <p:nvSpPr>
          <p:cNvPr id="8" name="TextBox 7">
            <a:extLst>
              <a:ext uri="{FF2B5EF4-FFF2-40B4-BE49-F238E27FC236}">
                <a16:creationId xmlns:a16="http://schemas.microsoft.com/office/drawing/2014/main" id="{3179E944-E3CA-32D5-2DB5-C90A668381A6}"/>
              </a:ext>
            </a:extLst>
          </p:cNvPr>
          <p:cNvSpPr txBox="1"/>
          <p:nvPr/>
        </p:nvSpPr>
        <p:spPr>
          <a:xfrm>
            <a:off x="982984" y="1608238"/>
            <a:ext cx="3790073" cy="397201"/>
          </a:xfrm>
          <a:prstGeom prst="rect">
            <a:avLst/>
          </a:prstGeom>
          <a:noFill/>
          <a:ln>
            <a:noFill/>
          </a:ln>
        </p:spPr>
        <p:txBody>
          <a:bodyPr wrap="square" lIns="90000" tIns="90000" rIns="90000" bIns="90000" rtlCol="0">
            <a:spAutoFit/>
          </a:bodyPr>
          <a:lstStyle/>
          <a:p>
            <a:r>
              <a:rPr lang="es-ES_tradnl" sz="1400" b="1" dirty="0">
                <a:solidFill>
                  <a:schemeClr val="accent2">
                    <a:lumMod val="75000"/>
                  </a:schemeClr>
                </a:solidFill>
                <a:latin typeface="+mn-lt"/>
              </a:rPr>
              <a:t>Tres puntos clave</a:t>
            </a:r>
          </a:p>
        </p:txBody>
      </p:sp>
      <p:sp>
        <p:nvSpPr>
          <p:cNvPr id="9" name="5-Point Star 5">
            <a:extLst>
              <a:ext uri="{FF2B5EF4-FFF2-40B4-BE49-F238E27FC236}">
                <a16:creationId xmlns:a16="http://schemas.microsoft.com/office/drawing/2014/main" id="{3C8180BD-8A33-ED6E-FD6D-7FA1EF49BCCF}"/>
              </a:ext>
            </a:extLst>
          </p:cNvPr>
          <p:cNvSpPr/>
          <p:nvPr/>
        </p:nvSpPr>
        <p:spPr>
          <a:xfrm>
            <a:off x="1114767" y="2204536"/>
            <a:ext cx="197010" cy="197010"/>
          </a:xfrm>
          <a:prstGeom prst="star5">
            <a:avLst>
              <a:gd name="adj" fmla="val 28143"/>
              <a:gd name="hf" fmla="val 105146"/>
              <a:gd name="vf" fmla="val 11055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0" name="5-Point Star 30">
            <a:extLst>
              <a:ext uri="{FF2B5EF4-FFF2-40B4-BE49-F238E27FC236}">
                <a16:creationId xmlns:a16="http://schemas.microsoft.com/office/drawing/2014/main" id="{1FBFF36A-F13A-5FCB-3B98-8C3CC1BC98AD}"/>
              </a:ext>
            </a:extLst>
          </p:cNvPr>
          <p:cNvSpPr/>
          <p:nvPr/>
        </p:nvSpPr>
        <p:spPr>
          <a:xfrm>
            <a:off x="1114767" y="2862707"/>
            <a:ext cx="197010" cy="197010"/>
          </a:xfrm>
          <a:prstGeom prst="star5">
            <a:avLst>
              <a:gd name="adj" fmla="val 28143"/>
              <a:gd name="hf" fmla="val 105146"/>
              <a:gd name="vf" fmla="val 11055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1" name="5-Point Star 31">
            <a:extLst>
              <a:ext uri="{FF2B5EF4-FFF2-40B4-BE49-F238E27FC236}">
                <a16:creationId xmlns:a16="http://schemas.microsoft.com/office/drawing/2014/main" id="{1C05CFA3-4D0D-E604-3C13-CC60B98840BE}"/>
              </a:ext>
            </a:extLst>
          </p:cNvPr>
          <p:cNvSpPr/>
          <p:nvPr/>
        </p:nvSpPr>
        <p:spPr>
          <a:xfrm>
            <a:off x="1114767" y="3422373"/>
            <a:ext cx="197010" cy="197010"/>
          </a:xfrm>
          <a:prstGeom prst="star5">
            <a:avLst>
              <a:gd name="adj" fmla="val 28143"/>
              <a:gd name="hf" fmla="val 105146"/>
              <a:gd name="vf" fmla="val 11055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2" name="TextBox 11">
            <a:extLst>
              <a:ext uri="{FF2B5EF4-FFF2-40B4-BE49-F238E27FC236}">
                <a16:creationId xmlns:a16="http://schemas.microsoft.com/office/drawing/2014/main" id="{AAADC201-21D1-93A5-4C73-249CEA7BDF60}"/>
              </a:ext>
            </a:extLst>
          </p:cNvPr>
          <p:cNvSpPr txBox="1"/>
          <p:nvPr/>
        </p:nvSpPr>
        <p:spPr>
          <a:xfrm>
            <a:off x="982985" y="4694592"/>
            <a:ext cx="3790073" cy="397201"/>
          </a:xfrm>
          <a:prstGeom prst="rect">
            <a:avLst/>
          </a:prstGeom>
          <a:noFill/>
          <a:ln>
            <a:noFill/>
          </a:ln>
        </p:spPr>
        <p:txBody>
          <a:bodyPr wrap="square" lIns="90000" tIns="90000" rIns="90000" bIns="90000" rtlCol="0">
            <a:spAutoFit/>
          </a:bodyPr>
          <a:lstStyle/>
          <a:p>
            <a:r>
              <a:rPr lang="es-ES_tradnl" sz="1400" b="1" dirty="0">
                <a:solidFill>
                  <a:schemeClr val="accent2">
                    <a:lumMod val="75000"/>
                  </a:schemeClr>
                </a:solidFill>
                <a:latin typeface="+mn-lt"/>
              </a:rPr>
              <a:t>Tres cosas que hemos aprendido hoy</a:t>
            </a:r>
          </a:p>
        </p:txBody>
      </p:sp>
      <p:sp>
        <p:nvSpPr>
          <p:cNvPr id="6" name="Rectangle 5">
            <a:extLst>
              <a:ext uri="{FF2B5EF4-FFF2-40B4-BE49-F238E27FC236}">
                <a16:creationId xmlns:a16="http://schemas.microsoft.com/office/drawing/2014/main" id="{BF6FC3FC-E3DF-B478-261A-04C726BD847A}"/>
              </a:ext>
            </a:extLst>
          </p:cNvPr>
          <p:cNvSpPr/>
          <p:nvPr/>
        </p:nvSpPr>
        <p:spPr>
          <a:xfrm>
            <a:off x="1558498" y="5631856"/>
            <a:ext cx="4678529" cy="658171"/>
          </a:xfrm>
          <a:prstGeom prst="rect">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3" name="Rectangle 12">
            <a:extLst>
              <a:ext uri="{FF2B5EF4-FFF2-40B4-BE49-F238E27FC236}">
                <a16:creationId xmlns:a16="http://schemas.microsoft.com/office/drawing/2014/main" id="{2D25C651-25B2-BA65-96CC-51673D876C5C}"/>
              </a:ext>
            </a:extLst>
          </p:cNvPr>
          <p:cNvSpPr/>
          <p:nvPr/>
        </p:nvSpPr>
        <p:spPr>
          <a:xfrm>
            <a:off x="1558498" y="6492788"/>
            <a:ext cx="4678529" cy="658171"/>
          </a:xfrm>
          <a:prstGeom prst="rect">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4" name="Rectangle 13">
            <a:extLst>
              <a:ext uri="{FF2B5EF4-FFF2-40B4-BE49-F238E27FC236}">
                <a16:creationId xmlns:a16="http://schemas.microsoft.com/office/drawing/2014/main" id="{A6015864-ED1E-4618-D57D-ADE1384F4405}"/>
              </a:ext>
            </a:extLst>
          </p:cNvPr>
          <p:cNvSpPr/>
          <p:nvPr/>
        </p:nvSpPr>
        <p:spPr>
          <a:xfrm>
            <a:off x="1558498" y="7353720"/>
            <a:ext cx="4678529" cy="658171"/>
          </a:xfrm>
          <a:prstGeom prst="rect">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5" name="TextBox 14">
            <a:extLst>
              <a:ext uri="{FF2B5EF4-FFF2-40B4-BE49-F238E27FC236}">
                <a16:creationId xmlns:a16="http://schemas.microsoft.com/office/drawing/2014/main" id="{A95937AB-E04B-82AB-E409-321EDB474938}"/>
              </a:ext>
            </a:extLst>
          </p:cNvPr>
          <p:cNvSpPr txBox="1"/>
          <p:nvPr/>
        </p:nvSpPr>
        <p:spPr>
          <a:xfrm>
            <a:off x="982985" y="5731562"/>
            <a:ext cx="358922" cy="397201"/>
          </a:xfrm>
          <a:prstGeom prst="rect">
            <a:avLst/>
          </a:prstGeom>
          <a:noFill/>
          <a:ln>
            <a:noFill/>
          </a:ln>
        </p:spPr>
        <p:txBody>
          <a:bodyPr wrap="square" lIns="90000" tIns="90000" rIns="90000" bIns="90000" rtlCol="0">
            <a:spAutoFit/>
          </a:bodyPr>
          <a:lstStyle/>
          <a:p>
            <a:r>
              <a:rPr lang="es-ES_tradnl" b="1">
                <a:solidFill>
                  <a:schemeClr val="accent2">
                    <a:lumMod val="75000"/>
                  </a:schemeClr>
                </a:solidFill>
              </a:rPr>
              <a:t>1</a:t>
            </a:r>
          </a:p>
        </p:txBody>
      </p:sp>
      <p:sp>
        <p:nvSpPr>
          <p:cNvPr id="16" name="TextBox 15">
            <a:extLst>
              <a:ext uri="{FF2B5EF4-FFF2-40B4-BE49-F238E27FC236}">
                <a16:creationId xmlns:a16="http://schemas.microsoft.com/office/drawing/2014/main" id="{6B6058F7-7F76-93CA-46C3-A44319068E56}"/>
              </a:ext>
            </a:extLst>
          </p:cNvPr>
          <p:cNvSpPr txBox="1"/>
          <p:nvPr/>
        </p:nvSpPr>
        <p:spPr>
          <a:xfrm>
            <a:off x="982985" y="6592494"/>
            <a:ext cx="358922" cy="397201"/>
          </a:xfrm>
          <a:prstGeom prst="rect">
            <a:avLst/>
          </a:prstGeom>
          <a:noFill/>
          <a:ln>
            <a:noFill/>
          </a:ln>
        </p:spPr>
        <p:txBody>
          <a:bodyPr wrap="square" lIns="90000" tIns="90000" rIns="90000" bIns="90000" rtlCol="0">
            <a:spAutoFit/>
          </a:bodyPr>
          <a:lstStyle/>
          <a:p>
            <a:r>
              <a:rPr lang="es-ES_tradnl" b="1">
                <a:solidFill>
                  <a:schemeClr val="accent2">
                    <a:lumMod val="75000"/>
                  </a:schemeClr>
                </a:solidFill>
              </a:rPr>
              <a:t>2</a:t>
            </a:r>
          </a:p>
        </p:txBody>
      </p:sp>
      <p:sp>
        <p:nvSpPr>
          <p:cNvPr id="17" name="TextBox 16">
            <a:extLst>
              <a:ext uri="{FF2B5EF4-FFF2-40B4-BE49-F238E27FC236}">
                <a16:creationId xmlns:a16="http://schemas.microsoft.com/office/drawing/2014/main" id="{0326299A-9826-588E-BF86-56381ADC9BC2}"/>
              </a:ext>
            </a:extLst>
          </p:cNvPr>
          <p:cNvSpPr txBox="1"/>
          <p:nvPr/>
        </p:nvSpPr>
        <p:spPr>
          <a:xfrm>
            <a:off x="982985" y="7453426"/>
            <a:ext cx="358922" cy="397201"/>
          </a:xfrm>
          <a:prstGeom prst="rect">
            <a:avLst/>
          </a:prstGeom>
          <a:noFill/>
          <a:ln>
            <a:noFill/>
          </a:ln>
        </p:spPr>
        <p:txBody>
          <a:bodyPr wrap="square" lIns="90000" tIns="90000" rIns="90000" bIns="90000" rtlCol="0">
            <a:spAutoFit/>
          </a:bodyPr>
          <a:lstStyle/>
          <a:p>
            <a:r>
              <a:rPr lang="es-ES_tradnl" b="1">
                <a:solidFill>
                  <a:schemeClr val="accent2">
                    <a:lumMod val="75000"/>
                  </a:schemeClr>
                </a:solidFill>
              </a:rPr>
              <a:t>3</a:t>
            </a:r>
          </a:p>
        </p:txBody>
      </p:sp>
      <p:sp>
        <p:nvSpPr>
          <p:cNvPr id="18" name="TextBox 17">
            <a:extLst>
              <a:ext uri="{FF2B5EF4-FFF2-40B4-BE49-F238E27FC236}">
                <a16:creationId xmlns:a16="http://schemas.microsoft.com/office/drawing/2014/main" id="{29DF0B86-957C-A99A-5A05-67E59CE2FFD6}"/>
              </a:ext>
            </a:extLst>
          </p:cNvPr>
          <p:cNvSpPr txBox="1"/>
          <p:nvPr/>
        </p:nvSpPr>
        <p:spPr>
          <a:xfrm>
            <a:off x="982984" y="713169"/>
            <a:ext cx="4913991" cy="307777"/>
          </a:xfrm>
          <a:prstGeom prst="rect">
            <a:avLst/>
          </a:prstGeom>
          <a:noFill/>
        </p:spPr>
        <p:txBody>
          <a:bodyPr wrap="square">
            <a:spAutoFit/>
          </a:bodyPr>
          <a:lstStyle/>
          <a:p>
            <a:pPr marL="0" marR="0" lvl="0" indent="0" algn="l" rtl="0">
              <a:spcBef>
                <a:spcPts val="0"/>
              </a:spcBef>
              <a:spcAft>
                <a:spcPts val="1800"/>
              </a:spcAft>
              <a:buNone/>
            </a:pPr>
            <a:r>
              <a:rPr lang="es-ES_tradnl" b="1" spc="300">
                <a:solidFill>
                  <a:schemeClr val="bg1"/>
                </a:solidFill>
                <a:highlight>
                  <a:srgbClr val="8D607A"/>
                </a:highlight>
                <a:latin typeface="Calibri"/>
                <a:ea typeface="Calibri"/>
                <a:cs typeface="Calibri"/>
                <a:sym typeface="Calibri"/>
              </a:rPr>
              <a:t>CIERRE DEL MÓDULO</a:t>
            </a:r>
          </a:p>
        </p:txBody>
      </p:sp>
      <p:sp>
        <p:nvSpPr>
          <p:cNvPr id="21" name="Hexagon 20">
            <a:extLst>
              <a:ext uri="{FF2B5EF4-FFF2-40B4-BE49-F238E27FC236}">
                <a16:creationId xmlns:a16="http://schemas.microsoft.com/office/drawing/2014/main" id="{D8A71650-6BB9-B886-5284-CF018FE82CB3}"/>
              </a:ext>
            </a:extLst>
          </p:cNvPr>
          <p:cNvSpPr/>
          <p:nvPr/>
        </p:nvSpPr>
        <p:spPr>
          <a:xfrm rot="1782986">
            <a:off x="286724" y="301110"/>
            <a:ext cx="335595" cy="289306"/>
          </a:xfrm>
          <a:prstGeom prst="hexagon">
            <a:avLst>
              <a:gd name="adj" fmla="val 28965"/>
              <a:gd name="vf" fmla="val 115470"/>
            </a:avLst>
          </a:prstGeom>
          <a:solidFill>
            <a:schemeClr val="accent2">
              <a:lumMod val="60000"/>
              <a:lumOff val="4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2" name="Hexagon 21">
            <a:extLst>
              <a:ext uri="{FF2B5EF4-FFF2-40B4-BE49-F238E27FC236}">
                <a16:creationId xmlns:a16="http://schemas.microsoft.com/office/drawing/2014/main" id="{414C5A84-7DB8-2B65-AB8E-CEDF541C83BE}"/>
              </a:ext>
            </a:extLst>
          </p:cNvPr>
          <p:cNvSpPr/>
          <p:nvPr/>
        </p:nvSpPr>
        <p:spPr>
          <a:xfrm rot="1782986">
            <a:off x="286724" y="763955"/>
            <a:ext cx="335595" cy="289306"/>
          </a:xfrm>
          <a:prstGeom prst="hexagon">
            <a:avLst>
              <a:gd name="adj" fmla="val 28965"/>
              <a:gd name="vf" fmla="val 115470"/>
            </a:avLst>
          </a:prstGeom>
          <a:solidFill>
            <a:schemeClr val="accent2">
              <a:lumMod val="60000"/>
              <a:lumOff val="4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3" name="Hexagon 22">
            <a:extLst>
              <a:ext uri="{FF2B5EF4-FFF2-40B4-BE49-F238E27FC236}">
                <a16:creationId xmlns:a16="http://schemas.microsoft.com/office/drawing/2014/main" id="{BDC94FB4-CDE4-EF16-5CDE-8FE570717F41}"/>
              </a:ext>
            </a:extLst>
          </p:cNvPr>
          <p:cNvSpPr/>
          <p:nvPr/>
        </p:nvSpPr>
        <p:spPr>
          <a:xfrm rot="1782986">
            <a:off x="286724" y="1226800"/>
            <a:ext cx="335595" cy="289306"/>
          </a:xfrm>
          <a:prstGeom prst="hexagon">
            <a:avLst>
              <a:gd name="adj" fmla="val 28965"/>
              <a:gd name="vf" fmla="val 115470"/>
            </a:avLst>
          </a:prstGeom>
          <a:solidFill>
            <a:schemeClr val="accent2">
              <a:lumMod val="60000"/>
              <a:lumOff val="4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4" name="Hexagon 23">
            <a:extLst>
              <a:ext uri="{FF2B5EF4-FFF2-40B4-BE49-F238E27FC236}">
                <a16:creationId xmlns:a16="http://schemas.microsoft.com/office/drawing/2014/main" id="{8949A80D-5B1F-F87B-A4A5-EDB1F1C82861}"/>
              </a:ext>
            </a:extLst>
          </p:cNvPr>
          <p:cNvSpPr/>
          <p:nvPr/>
        </p:nvSpPr>
        <p:spPr>
          <a:xfrm rot="1782986">
            <a:off x="286724" y="1689645"/>
            <a:ext cx="335595" cy="289306"/>
          </a:xfrm>
          <a:prstGeom prst="hexagon">
            <a:avLst>
              <a:gd name="adj" fmla="val 28965"/>
              <a:gd name="vf" fmla="val 115470"/>
            </a:avLst>
          </a:prstGeom>
          <a:solidFill>
            <a:schemeClr val="accent2">
              <a:lumMod val="60000"/>
              <a:lumOff val="4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5" name="Hexagon 24">
            <a:extLst>
              <a:ext uri="{FF2B5EF4-FFF2-40B4-BE49-F238E27FC236}">
                <a16:creationId xmlns:a16="http://schemas.microsoft.com/office/drawing/2014/main" id="{C1EF70DE-7AA6-54D2-56BF-64A41C0CA985}"/>
              </a:ext>
            </a:extLst>
          </p:cNvPr>
          <p:cNvSpPr/>
          <p:nvPr/>
        </p:nvSpPr>
        <p:spPr>
          <a:xfrm rot="1782986">
            <a:off x="286724" y="2152490"/>
            <a:ext cx="335595" cy="289306"/>
          </a:xfrm>
          <a:prstGeom prst="hexagon">
            <a:avLst>
              <a:gd name="adj" fmla="val 28965"/>
              <a:gd name="vf" fmla="val 115470"/>
            </a:avLst>
          </a:prstGeom>
          <a:solidFill>
            <a:schemeClr val="accent2">
              <a:lumMod val="60000"/>
              <a:lumOff val="4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6" name="Hexagon 25">
            <a:extLst>
              <a:ext uri="{FF2B5EF4-FFF2-40B4-BE49-F238E27FC236}">
                <a16:creationId xmlns:a16="http://schemas.microsoft.com/office/drawing/2014/main" id="{7369BBF6-2569-782E-C970-1C9EDC50CCE4}"/>
              </a:ext>
            </a:extLst>
          </p:cNvPr>
          <p:cNvSpPr/>
          <p:nvPr/>
        </p:nvSpPr>
        <p:spPr>
          <a:xfrm rot="1782986">
            <a:off x="286724" y="2615335"/>
            <a:ext cx="335595" cy="289306"/>
          </a:xfrm>
          <a:prstGeom prst="hexagon">
            <a:avLst>
              <a:gd name="adj" fmla="val 28965"/>
              <a:gd name="vf" fmla="val 115470"/>
            </a:avLst>
          </a:prstGeom>
          <a:solidFill>
            <a:schemeClr val="accent2">
              <a:lumMod val="60000"/>
              <a:lumOff val="4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7" name="Hexagon 26">
            <a:extLst>
              <a:ext uri="{FF2B5EF4-FFF2-40B4-BE49-F238E27FC236}">
                <a16:creationId xmlns:a16="http://schemas.microsoft.com/office/drawing/2014/main" id="{A160772B-B7BD-2169-2706-0F84BAFA3E23}"/>
              </a:ext>
            </a:extLst>
          </p:cNvPr>
          <p:cNvSpPr/>
          <p:nvPr/>
        </p:nvSpPr>
        <p:spPr>
          <a:xfrm rot="1782986">
            <a:off x="286725" y="3078179"/>
            <a:ext cx="335595" cy="289306"/>
          </a:xfrm>
          <a:prstGeom prst="hexagon">
            <a:avLst>
              <a:gd name="adj" fmla="val 28965"/>
              <a:gd name="vf" fmla="val 115470"/>
            </a:avLst>
          </a:prstGeom>
          <a:solidFill>
            <a:schemeClr val="accent2">
              <a:lumMod val="60000"/>
              <a:lumOff val="4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8" name="Hexagon 27">
            <a:extLst>
              <a:ext uri="{FF2B5EF4-FFF2-40B4-BE49-F238E27FC236}">
                <a16:creationId xmlns:a16="http://schemas.microsoft.com/office/drawing/2014/main" id="{70112FFF-A91A-09AC-8227-74547050234C}"/>
              </a:ext>
            </a:extLst>
          </p:cNvPr>
          <p:cNvSpPr/>
          <p:nvPr/>
        </p:nvSpPr>
        <p:spPr>
          <a:xfrm rot="1782986">
            <a:off x="286726" y="3541021"/>
            <a:ext cx="335595" cy="289306"/>
          </a:xfrm>
          <a:prstGeom prst="hexagon">
            <a:avLst>
              <a:gd name="adj" fmla="val 28965"/>
              <a:gd name="vf" fmla="val 115470"/>
            </a:avLst>
          </a:prstGeom>
          <a:solidFill>
            <a:schemeClr val="accent2">
              <a:lumMod val="60000"/>
              <a:lumOff val="4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0" name="Hexagon 29">
            <a:extLst>
              <a:ext uri="{FF2B5EF4-FFF2-40B4-BE49-F238E27FC236}">
                <a16:creationId xmlns:a16="http://schemas.microsoft.com/office/drawing/2014/main" id="{20F68029-536B-8735-AEA0-F49F57E1CBA9}"/>
              </a:ext>
            </a:extLst>
          </p:cNvPr>
          <p:cNvSpPr/>
          <p:nvPr/>
        </p:nvSpPr>
        <p:spPr>
          <a:xfrm rot="1782986">
            <a:off x="286726" y="4003862"/>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1D9DF82-80A7-FF68-62D6-5882808C834D}"/>
              </a:ext>
            </a:extLst>
          </p:cNvPr>
          <p:cNvSpPr txBox="1"/>
          <p:nvPr/>
        </p:nvSpPr>
        <p:spPr>
          <a:xfrm>
            <a:off x="982984" y="1232953"/>
            <a:ext cx="5267345" cy="7340471"/>
          </a:xfrm>
          <a:prstGeom prst="rect">
            <a:avLst/>
          </a:prstGeom>
          <a:noFill/>
        </p:spPr>
        <p:txBody>
          <a:bodyPr wrap="square" rtlCol="0">
            <a:spAutoFit/>
          </a:bodyPr>
          <a:lstStyle/>
          <a:p>
            <a:pPr marL="171450" indent="-171450">
              <a:spcAft>
                <a:spcPts val="600"/>
              </a:spcAft>
              <a:buFont typeface="Arial" panose="020B0604020202020204" pitchFamily="34" charset="0"/>
              <a:buChar char="•"/>
            </a:pPr>
            <a:r>
              <a:rPr lang="es-ES_tradnl" sz="1100" dirty="0">
                <a:latin typeface="+mn-lt"/>
              </a:rPr>
              <a:t>Field </a:t>
            </a:r>
            <a:r>
              <a:rPr lang="es-ES_tradnl" sz="1100" dirty="0" err="1">
                <a:latin typeface="+mn-lt"/>
              </a:rPr>
              <a:t>Handbook</a:t>
            </a:r>
            <a:r>
              <a:rPr lang="es-ES_tradnl" sz="1100" dirty="0">
                <a:latin typeface="+mn-lt"/>
              </a:rPr>
              <a:t> </a:t>
            </a:r>
            <a:r>
              <a:rPr lang="es-ES_tradnl" sz="1100" dirty="0" err="1">
                <a:latin typeface="+mn-lt"/>
              </a:rPr>
              <a:t>on</a:t>
            </a:r>
            <a:r>
              <a:rPr lang="es-ES_tradnl" sz="1100" dirty="0">
                <a:latin typeface="+mn-lt"/>
              </a:rPr>
              <a:t> </a:t>
            </a:r>
            <a:r>
              <a:rPr lang="es-ES_tradnl" sz="1100" dirty="0" err="1">
                <a:latin typeface="+mn-lt"/>
              </a:rPr>
              <a:t>Unaccompanied</a:t>
            </a:r>
            <a:r>
              <a:rPr lang="es-ES_tradnl" sz="1100" dirty="0">
                <a:latin typeface="+mn-lt"/>
              </a:rPr>
              <a:t> and </a:t>
            </a:r>
            <a:r>
              <a:rPr lang="es-ES_tradnl" sz="1100" dirty="0" err="1">
                <a:latin typeface="+mn-lt"/>
              </a:rPr>
              <a:t>Separated</a:t>
            </a:r>
            <a:r>
              <a:rPr lang="es-ES_tradnl" sz="1100" dirty="0">
                <a:latin typeface="+mn-lt"/>
              </a:rPr>
              <a:t> </a:t>
            </a:r>
            <a:r>
              <a:rPr lang="es-ES_tradnl" sz="1100" dirty="0" err="1">
                <a:latin typeface="+mn-lt"/>
              </a:rPr>
              <a:t>Children</a:t>
            </a:r>
            <a:r>
              <a:rPr lang="es-ES_tradnl" sz="1100" dirty="0">
                <a:latin typeface="+mn-lt"/>
              </a:rPr>
              <a:t>, Grupo de Trabajo Interinstitucional sobre Menores No Acompañados y Separados (2017).</a:t>
            </a:r>
          </a:p>
          <a:p>
            <a:pPr marL="171450" indent="-171450">
              <a:spcAft>
                <a:spcPts val="600"/>
              </a:spcAft>
              <a:buFont typeface="Arial" panose="020B0604020202020204" pitchFamily="34" charset="0"/>
              <a:buChar char="•"/>
            </a:pPr>
            <a:r>
              <a:rPr lang="es-ES_tradnl" sz="1100" dirty="0">
                <a:latin typeface="+mn-lt"/>
              </a:rPr>
              <a:t>Directrices del ACNUR relativas al procedimiento del interés superior: evaluación y determinación del interés superior de la niñez y la adolescencia (2021).</a:t>
            </a:r>
          </a:p>
          <a:p>
            <a:pPr marL="171450" indent="-171450">
              <a:spcAft>
                <a:spcPts val="600"/>
              </a:spcAft>
              <a:buFont typeface="Arial" panose="020B0604020202020204" pitchFamily="34" charset="0"/>
              <a:buChar char="•"/>
            </a:pPr>
            <a:r>
              <a:rPr lang="es-ES_tradnl" sz="1100" dirty="0" err="1">
                <a:latin typeface="+mn-lt"/>
              </a:rPr>
              <a:t>The</a:t>
            </a:r>
            <a:r>
              <a:rPr lang="es-ES_tradnl" sz="1100" dirty="0">
                <a:latin typeface="+mn-lt"/>
              </a:rPr>
              <a:t> </a:t>
            </a:r>
            <a:r>
              <a:rPr lang="es-ES_tradnl" sz="1100" dirty="0" err="1">
                <a:latin typeface="+mn-lt"/>
              </a:rPr>
              <a:t>Lost</a:t>
            </a:r>
            <a:r>
              <a:rPr lang="es-ES_tradnl" sz="1100" dirty="0">
                <a:latin typeface="+mn-lt"/>
              </a:rPr>
              <a:t> </a:t>
            </a:r>
            <a:r>
              <a:rPr lang="es-ES_tradnl" sz="1100" dirty="0" err="1">
                <a:latin typeface="+mn-lt"/>
              </a:rPr>
              <a:t>Ones</a:t>
            </a:r>
            <a:r>
              <a:rPr lang="es-ES_tradnl" sz="1100" dirty="0">
                <a:latin typeface="+mn-lt"/>
              </a:rPr>
              <a:t>: </a:t>
            </a:r>
            <a:r>
              <a:rPr lang="es-ES_tradnl" sz="1100" dirty="0" err="1">
                <a:latin typeface="+mn-lt"/>
              </a:rPr>
              <a:t>Emergency</a:t>
            </a:r>
            <a:r>
              <a:rPr lang="es-ES_tradnl" sz="1100" dirty="0">
                <a:latin typeface="+mn-lt"/>
              </a:rPr>
              <a:t> care and </a:t>
            </a:r>
            <a:r>
              <a:rPr lang="es-ES_tradnl" sz="1100" dirty="0" err="1">
                <a:latin typeface="+mn-lt"/>
              </a:rPr>
              <a:t>family</a:t>
            </a:r>
            <a:r>
              <a:rPr lang="es-ES_tradnl" sz="1100" dirty="0">
                <a:latin typeface="+mn-lt"/>
              </a:rPr>
              <a:t> </a:t>
            </a:r>
            <a:r>
              <a:rPr lang="es-ES_tradnl" sz="1100" dirty="0" err="1">
                <a:latin typeface="+mn-lt"/>
              </a:rPr>
              <a:t>tracing</a:t>
            </a:r>
            <a:r>
              <a:rPr lang="es-ES_tradnl" sz="1100" dirty="0">
                <a:latin typeface="+mn-lt"/>
              </a:rPr>
              <a:t> </a:t>
            </a:r>
            <a:r>
              <a:rPr lang="es-ES_tradnl" sz="1100" dirty="0" err="1">
                <a:latin typeface="+mn-lt"/>
              </a:rPr>
              <a:t>for</a:t>
            </a:r>
            <a:r>
              <a:rPr lang="es-ES_tradnl" sz="1100" dirty="0">
                <a:latin typeface="+mn-lt"/>
              </a:rPr>
              <a:t> </a:t>
            </a:r>
            <a:r>
              <a:rPr lang="es-ES_tradnl" sz="1100" dirty="0" err="1">
                <a:latin typeface="+mn-lt"/>
              </a:rPr>
              <a:t>separated</a:t>
            </a:r>
            <a:r>
              <a:rPr lang="es-ES_tradnl" sz="1100" dirty="0">
                <a:latin typeface="+mn-lt"/>
              </a:rPr>
              <a:t> </a:t>
            </a:r>
            <a:r>
              <a:rPr lang="es-ES_tradnl" sz="1100" dirty="0" err="1">
                <a:latin typeface="+mn-lt"/>
              </a:rPr>
              <a:t>children</a:t>
            </a:r>
            <a:r>
              <a:rPr lang="es-ES_tradnl" sz="1100" dirty="0">
                <a:latin typeface="+mn-lt"/>
              </a:rPr>
              <a:t> </a:t>
            </a:r>
            <a:r>
              <a:rPr lang="es-ES_tradnl" sz="1100" dirty="0" err="1">
                <a:latin typeface="+mn-lt"/>
              </a:rPr>
              <a:t>from</a:t>
            </a:r>
            <a:r>
              <a:rPr lang="es-ES_tradnl" sz="1100" dirty="0">
                <a:latin typeface="+mn-lt"/>
              </a:rPr>
              <a:t> </a:t>
            </a:r>
            <a:r>
              <a:rPr lang="es-ES_tradnl" sz="1100" dirty="0" err="1">
                <a:latin typeface="+mn-lt"/>
              </a:rPr>
              <a:t>birth</a:t>
            </a:r>
            <a:r>
              <a:rPr lang="es-ES_tradnl" sz="1100" dirty="0">
                <a:latin typeface="+mn-lt"/>
              </a:rPr>
              <a:t> </a:t>
            </a:r>
            <a:r>
              <a:rPr lang="es-ES_tradnl" sz="1100" dirty="0" err="1">
                <a:latin typeface="+mn-lt"/>
              </a:rPr>
              <a:t>to</a:t>
            </a:r>
            <a:r>
              <a:rPr lang="es-ES_tradnl" sz="1100" dirty="0">
                <a:latin typeface="+mn-lt"/>
              </a:rPr>
              <a:t> </a:t>
            </a:r>
            <a:r>
              <a:rPr lang="es-ES_tradnl" sz="1100" dirty="0" err="1">
                <a:latin typeface="+mn-lt"/>
              </a:rPr>
              <a:t>five</a:t>
            </a:r>
            <a:r>
              <a:rPr lang="es-ES_tradnl" sz="1100" dirty="0">
                <a:latin typeface="+mn-lt"/>
              </a:rPr>
              <a:t> </a:t>
            </a:r>
            <a:r>
              <a:rPr lang="es-ES_tradnl" sz="1100" dirty="0" err="1">
                <a:latin typeface="+mn-lt"/>
              </a:rPr>
              <a:t>years</a:t>
            </a:r>
            <a:r>
              <a:rPr lang="es-ES_tradnl" sz="1100" dirty="0">
                <a:latin typeface="+mn-lt"/>
              </a:rPr>
              <a:t>, UNICEF (2007).</a:t>
            </a:r>
          </a:p>
          <a:p>
            <a:pPr marL="171450" indent="-171450">
              <a:spcAft>
                <a:spcPts val="600"/>
              </a:spcAft>
              <a:buFont typeface="Arial" panose="020B0604020202020204" pitchFamily="34" charset="0"/>
              <a:buChar char="•"/>
            </a:pPr>
            <a:r>
              <a:rPr lang="es-ES_tradnl" sz="1100" dirty="0">
                <a:latin typeface="+mn-lt"/>
              </a:rPr>
              <a:t>Key </a:t>
            </a:r>
            <a:r>
              <a:rPr lang="es-ES_tradnl" sz="1100" dirty="0" err="1">
                <a:latin typeface="+mn-lt"/>
              </a:rPr>
              <a:t>Considerations</a:t>
            </a:r>
            <a:r>
              <a:rPr lang="es-ES_tradnl" sz="1100" dirty="0">
                <a:latin typeface="+mn-lt"/>
              </a:rPr>
              <a:t>: </a:t>
            </a:r>
            <a:r>
              <a:rPr lang="es-ES_tradnl" sz="1100" dirty="0" err="1">
                <a:latin typeface="+mn-lt"/>
              </a:rPr>
              <a:t>Family</a:t>
            </a:r>
            <a:r>
              <a:rPr lang="es-ES_tradnl" sz="1100" dirty="0">
                <a:latin typeface="+mn-lt"/>
              </a:rPr>
              <a:t> </a:t>
            </a:r>
            <a:r>
              <a:rPr lang="es-ES_tradnl" sz="1100" dirty="0" err="1">
                <a:latin typeface="+mn-lt"/>
              </a:rPr>
              <a:t>Tracing</a:t>
            </a:r>
            <a:r>
              <a:rPr lang="es-ES_tradnl" sz="1100" dirty="0">
                <a:latin typeface="+mn-lt"/>
              </a:rPr>
              <a:t> and </a:t>
            </a:r>
            <a:r>
              <a:rPr lang="es-ES_tradnl" sz="1100" dirty="0" err="1">
                <a:latin typeface="+mn-lt"/>
              </a:rPr>
              <a:t>Reunification</a:t>
            </a:r>
            <a:r>
              <a:rPr lang="es-ES_tradnl" sz="1100" dirty="0">
                <a:latin typeface="+mn-lt"/>
              </a:rPr>
              <a:t> (FTR) </a:t>
            </a:r>
            <a:r>
              <a:rPr lang="es-ES_tradnl" sz="1100" dirty="0" err="1">
                <a:latin typeface="+mn-lt"/>
              </a:rPr>
              <a:t>for</a:t>
            </a:r>
            <a:r>
              <a:rPr lang="es-ES_tradnl" sz="1100" dirty="0">
                <a:latin typeface="+mn-lt"/>
              </a:rPr>
              <a:t> </a:t>
            </a:r>
            <a:r>
              <a:rPr lang="es-ES_tradnl" sz="1100" dirty="0" err="1">
                <a:latin typeface="+mn-lt"/>
              </a:rPr>
              <a:t>Unaccompanied</a:t>
            </a:r>
            <a:r>
              <a:rPr lang="es-ES_tradnl" sz="1100" dirty="0">
                <a:latin typeface="+mn-lt"/>
              </a:rPr>
              <a:t> and </a:t>
            </a:r>
            <a:r>
              <a:rPr lang="es-ES_tradnl" sz="1100" dirty="0" err="1">
                <a:latin typeface="+mn-lt"/>
              </a:rPr>
              <a:t>Separated</a:t>
            </a:r>
            <a:r>
              <a:rPr lang="es-ES_tradnl" sz="1100" dirty="0">
                <a:latin typeface="+mn-lt"/>
              </a:rPr>
              <a:t> </a:t>
            </a:r>
            <a:r>
              <a:rPr lang="es-ES_tradnl" sz="1100" dirty="0" err="1">
                <a:latin typeface="+mn-lt"/>
              </a:rPr>
              <a:t>Children</a:t>
            </a:r>
            <a:r>
              <a:rPr lang="es-ES_tradnl" sz="1100" dirty="0">
                <a:latin typeface="+mn-lt"/>
              </a:rPr>
              <a:t> (UASC) </a:t>
            </a:r>
            <a:r>
              <a:rPr lang="es-ES_tradnl" sz="1100" dirty="0" err="1">
                <a:latin typeface="+mn-lt"/>
              </a:rPr>
              <a:t>relating</a:t>
            </a:r>
            <a:r>
              <a:rPr lang="es-ES_tradnl" sz="1100" dirty="0">
                <a:latin typeface="+mn-lt"/>
              </a:rPr>
              <a:t> </a:t>
            </a:r>
            <a:r>
              <a:rPr lang="es-ES_tradnl" sz="1100" dirty="0" err="1">
                <a:latin typeface="+mn-lt"/>
              </a:rPr>
              <a:t>to</a:t>
            </a:r>
            <a:r>
              <a:rPr lang="es-ES_tradnl" sz="1100" dirty="0">
                <a:latin typeface="+mn-lt"/>
              </a:rPr>
              <a:t> </a:t>
            </a:r>
            <a:r>
              <a:rPr lang="es-ES_tradnl" sz="1100" dirty="0" err="1">
                <a:latin typeface="+mn-lt"/>
              </a:rPr>
              <a:t>the</a:t>
            </a:r>
            <a:r>
              <a:rPr lang="es-ES_tradnl" sz="1100" dirty="0">
                <a:latin typeface="+mn-lt"/>
              </a:rPr>
              <a:t> COVID-19 </a:t>
            </a:r>
            <a:r>
              <a:rPr lang="es-ES_tradnl" sz="1100" dirty="0" err="1">
                <a:latin typeface="+mn-lt"/>
              </a:rPr>
              <a:t>Pandemic</a:t>
            </a:r>
            <a:r>
              <a:rPr lang="es-ES_tradnl" sz="1100" dirty="0">
                <a:latin typeface="+mn-lt"/>
              </a:rPr>
              <a:t> and </a:t>
            </a:r>
            <a:r>
              <a:rPr lang="es-ES_tradnl" sz="1100" dirty="0" err="1">
                <a:latin typeface="+mn-lt"/>
              </a:rPr>
              <a:t>other</a:t>
            </a:r>
            <a:r>
              <a:rPr lang="es-ES_tradnl" sz="1100" dirty="0">
                <a:latin typeface="+mn-lt"/>
              </a:rPr>
              <a:t> </a:t>
            </a:r>
            <a:r>
              <a:rPr lang="es-ES_tradnl" sz="1100" dirty="0" err="1">
                <a:latin typeface="+mn-lt"/>
              </a:rPr>
              <a:t>potential</a:t>
            </a:r>
            <a:r>
              <a:rPr lang="es-ES_tradnl" sz="1100" dirty="0">
                <a:latin typeface="+mn-lt"/>
              </a:rPr>
              <a:t> </a:t>
            </a:r>
            <a:r>
              <a:rPr lang="es-ES_tradnl" sz="1100" dirty="0" err="1">
                <a:latin typeface="+mn-lt"/>
              </a:rPr>
              <a:t>infectious</a:t>
            </a:r>
            <a:r>
              <a:rPr lang="es-ES_tradnl" sz="1100" dirty="0">
                <a:latin typeface="+mn-lt"/>
              </a:rPr>
              <a:t> </a:t>
            </a:r>
            <a:r>
              <a:rPr lang="es-ES_tradnl" sz="1100" dirty="0" err="1">
                <a:latin typeface="+mn-lt"/>
              </a:rPr>
              <a:t>disease</a:t>
            </a:r>
            <a:r>
              <a:rPr lang="es-ES_tradnl" sz="1100" dirty="0">
                <a:latin typeface="+mn-lt"/>
              </a:rPr>
              <a:t> </a:t>
            </a:r>
            <a:r>
              <a:rPr lang="es-ES_tradnl" sz="1100" dirty="0" err="1">
                <a:latin typeface="+mn-lt"/>
              </a:rPr>
              <a:t>outbreaks</a:t>
            </a:r>
            <a:r>
              <a:rPr lang="es-ES_tradnl" sz="1100" dirty="0">
                <a:latin typeface="+mn-lt"/>
              </a:rPr>
              <a:t>.</a:t>
            </a:r>
          </a:p>
          <a:p>
            <a:pPr marL="171450" indent="-171450">
              <a:spcAft>
                <a:spcPts val="600"/>
              </a:spcAft>
              <a:buFont typeface="Arial" panose="020B0604020202020204" pitchFamily="34" charset="0"/>
              <a:buChar char="•"/>
            </a:pPr>
            <a:r>
              <a:rPr lang="es-ES_tradnl" sz="1100" dirty="0" err="1">
                <a:latin typeface="+mn-lt"/>
              </a:rPr>
              <a:t>Potential</a:t>
            </a:r>
            <a:r>
              <a:rPr lang="es-ES_tradnl" sz="1100" dirty="0">
                <a:latin typeface="+mn-lt"/>
              </a:rPr>
              <a:t> </a:t>
            </a:r>
            <a:r>
              <a:rPr lang="es-ES_tradnl" sz="1100" dirty="0" err="1">
                <a:latin typeface="+mn-lt"/>
              </a:rPr>
              <a:t>Infectious</a:t>
            </a:r>
            <a:r>
              <a:rPr lang="es-ES_tradnl" sz="1100" dirty="0">
                <a:latin typeface="+mn-lt"/>
              </a:rPr>
              <a:t> </a:t>
            </a:r>
            <a:r>
              <a:rPr lang="es-ES_tradnl" sz="1100" dirty="0" err="1">
                <a:latin typeface="+mn-lt"/>
              </a:rPr>
              <a:t>Disease</a:t>
            </a:r>
            <a:r>
              <a:rPr lang="es-ES_tradnl" sz="1100" dirty="0">
                <a:latin typeface="+mn-lt"/>
              </a:rPr>
              <a:t> </a:t>
            </a:r>
            <a:r>
              <a:rPr lang="es-ES_tradnl" sz="1100" dirty="0" err="1">
                <a:latin typeface="+mn-lt"/>
              </a:rPr>
              <a:t>Outbreaks</a:t>
            </a:r>
            <a:r>
              <a:rPr lang="es-ES_tradnl" sz="1100" dirty="0">
                <a:latin typeface="+mn-lt"/>
              </a:rPr>
              <a:t>, Alianza para la Protección de la Infancia en la Acción Humanitaria y UNICEF (2021).</a:t>
            </a:r>
          </a:p>
          <a:p>
            <a:pPr marL="171450" indent="-171450">
              <a:spcAft>
                <a:spcPts val="600"/>
              </a:spcAft>
              <a:buFont typeface="Arial" panose="020B0604020202020204" pitchFamily="34" charset="0"/>
              <a:buChar char="•"/>
            </a:pPr>
            <a:r>
              <a:rPr lang="es-ES_tradnl" sz="1100" dirty="0" err="1">
                <a:latin typeface="+mn-lt"/>
              </a:rPr>
              <a:t>Learning</a:t>
            </a:r>
            <a:r>
              <a:rPr lang="es-ES_tradnl" sz="1100" dirty="0">
                <a:latin typeface="+mn-lt"/>
              </a:rPr>
              <a:t> and </a:t>
            </a:r>
            <a:r>
              <a:rPr lang="es-ES_tradnl" sz="1100" dirty="0" err="1">
                <a:latin typeface="+mn-lt"/>
              </a:rPr>
              <a:t>Development</a:t>
            </a:r>
            <a:r>
              <a:rPr lang="es-ES_tradnl" sz="1100" dirty="0">
                <a:latin typeface="+mn-lt"/>
              </a:rPr>
              <a:t> </a:t>
            </a:r>
            <a:r>
              <a:rPr lang="es-ES_tradnl" sz="1100" dirty="0" err="1">
                <a:latin typeface="+mn-lt"/>
              </a:rPr>
              <a:t>Toolkit</a:t>
            </a:r>
            <a:r>
              <a:rPr lang="es-ES_tradnl" sz="1100" dirty="0">
                <a:latin typeface="+mn-lt"/>
              </a:rPr>
              <a:t>, Alianza para la Protección de la Infancia en la Acción Humanitaria. </a:t>
            </a:r>
          </a:p>
          <a:p>
            <a:pPr marL="171450" indent="-171450">
              <a:spcAft>
                <a:spcPts val="600"/>
              </a:spcAft>
              <a:buFont typeface="Arial" panose="020B0604020202020204" pitchFamily="34" charset="0"/>
              <a:buChar char="•"/>
            </a:pPr>
            <a:r>
              <a:rPr lang="es-ES_tradnl" sz="1100" dirty="0">
                <a:latin typeface="+mn-lt"/>
              </a:rPr>
              <a:t>Alternative Care in </a:t>
            </a:r>
            <a:r>
              <a:rPr lang="es-ES_tradnl" sz="1100" dirty="0" err="1">
                <a:latin typeface="+mn-lt"/>
              </a:rPr>
              <a:t>Emergencies</a:t>
            </a:r>
            <a:r>
              <a:rPr lang="es-ES_tradnl" sz="1100" dirty="0">
                <a:latin typeface="+mn-lt"/>
              </a:rPr>
              <a:t> (ACE) </a:t>
            </a:r>
            <a:r>
              <a:rPr lang="es-ES_tradnl" sz="1100" dirty="0" err="1">
                <a:latin typeface="+mn-lt"/>
              </a:rPr>
              <a:t>Toolkit</a:t>
            </a:r>
            <a:r>
              <a:rPr lang="es-ES_tradnl" sz="1100" dirty="0">
                <a:latin typeface="+mn-lt"/>
              </a:rPr>
              <a:t>, Grupo de Trabajo Interinstitucional sobre Menores No Acompañados y Separados (2013). </a:t>
            </a:r>
          </a:p>
          <a:p>
            <a:pPr marL="171450" indent="-171450">
              <a:spcAft>
                <a:spcPts val="600"/>
              </a:spcAft>
              <a:buFont typeface="Arial" panose="020B0604020202020204" pitchFamily="34" charset="0"/>
              <a:buChar char="•"/>
            </a:pPr>
            <a:r>
              <a:rPr lang="es-ES_tradnl" sz="1100" dirty="0" err="1">
                <a:latin typeface="+mn-lt"/>
              </a:rPr>
              <a:t>Guidance</a:t>
            </a:r>
            <a:r>
              <a:rPr lang="es-ES_tradnl" sz="1100" dirty="0">
                <a:latin typeface="+mn-lt"/>
              </a:rPr>
              <a:t> </a:t>
            </a:r>
            <a:r>
              <a:rPr lang="es-ES_tradnl" sz="1100" dirty="0" err="1">
                <a:latin typeface="+mn-lt"/>
              </a:rPr>
              <a:t>for</a:t>
            </a:r>
            <a:r>
              <a:rPr lang="es-ES_tradnl" sz="1100" dirty="0">
                <a:latin typeface="+mn-lt"/>
              </a:rPr>
              <a:t> Alternative Care </a:t>
            </a:r>
            <a:r>
              <a:rPr lang="es-ES_tradnl" sz="1100" dirty="0" err="1">
                <a:latin typeface="+mn-lt"/>
              </a:rPr>
              <a:t>Provision</a:t>
            </a:r>
            <a:r>
              <a:rPr lang="es-ES_tradnl" sz="1100" dirty="0">
                <a:latin typeface="+mn-lt"/>
              </a:rPr>
              <a:t> </a:t>
            </a:r>
            <a:r>
              <a:rPr lang="es-ES_tradnl" sz="1100" dirty="0" err="1">
                <a:latin typeface="+mn-lt"/>
              </a:rPr>
              <a:t>During</a:t>
            </a:r>
            <a:r>
              <a:rPr lang="es-ES_tradnl" sz="1100" dirty="0">
                <a:latin typeface="+mn-lt"/>
              </a:rPr>
              <a:t> COVID-19, Alianza para la Protección de la Infancia en la Acción Humanitaria, 2020. </a:t>
            </a:r>
          </a:p>
          <a:p>
            <a:pPr marL="171450" indent="-171450">
              <a:spcAft>
                <a:spcPts val="600"/>
              </a:spcAft>
              <a:buFont typeface="Arial" panose="020B0604020202020204" pitchFamily="34" charset="0"/>
              <a:buChar char="•"/>
            </a:pPr>
            <a:r>
              <a:rPr lang="es-ES_tradnl" sz="1100" dirty="0" err="1">
                <a:latin typeface="+mn-lt"/>
              </a:rPr>
              <a:t>Toolkit</a:t>
            </a:r>
            <a:r>
              <a:rPr lang="es-ES_tradnl" sz="1100" dirty="0">
                <a:latin typeface="+mn-lt"/>
              </a:rPr>
              <a:t> </a:t>
            </a:r>
            <a:r>
              <a:rPr lang="es-ES_tradnl" sz="1100" dirty="0" err="1">
                <a:latin typeface="+mn-lt"/>
              </a:rPr>
              <a:t>for</a:t>
            </a:r>
            <a:r>
              <a:rPr lang="es-ES_tradnl" sz="1100" dirty="0">
                <a:latin typeface="+mn-lt"/>
              </a:rPr>
              <a:t> </a:t>
            </a:r>
            <a:r>
              <a:rPr lang="es-ES_tradnl" sz="1100" dirty="0" err="1">
                <a:latin typeface="+mn-lt"/>
              </a:rPr>
              <a:t>Monitoring</a:t>
            </a:r>
            <a:r>
              <a:rPr lang="es-ES_tradnl" sz="1100" dirty="0">
                <a:latin typeface="+mn-lt"/>
              </a:rPr>
              <a:t> and </a:t>
            </a:r>
            <a:r>
              <a:rPr lang="es-ES_tradnl" sz="1100" dirty="0" err="1">
                <a:latin typeface="+mn-lt"/>
              </a:rPr>
              <a:t>Evaluating</a:t>
            </a:r>
            <a:r>
              <a:rPr lang="es-ES_tradnl" sz="1100" dirty="0">
                <a:latin typeface="+mn-lt"/>
              </a:rPr>
              <a:t> Child </a:t>
            </a:r>
            <a:r>
              <a:rPr lang="es-ES_tradnl" sz="1100" dirty="0" err="1">
                <a:latin typeface="+mn-lt"/>
              </a:rPr>
              <a:t>Protection</a:t>
            </a:r>
            <a:r>
              <a:rPr lang="es-ES_tradnl" sz="1100" dirty="0">
                <a:latin typeface="+mn-lt"/>
              </a:rPr>
              <a:t> </a:t>
            </a:r>
            <a:r>
              <a:rPr lang="es-ES_tradnl" sz="1100" dirty="0" err="1">
                <a:latin typeface="+mn-lt"/>
              </a:rPr>
              <a:t>When</a:t>
            </a:r>
            <a:r>
              <a:rPr lang="es-ES_tradnl" sz="1100" dirty="0">
                <a:latin typeface="+mn-lt"/>
              </a:rPr>
              <a:t> </a:t>
            </a:r>
            <a:r>
              <a:rPr lang="es-ES_tradnl" sz="1100" dirty="0" err="1">
                <a:latin typeface="+mn-lt"/>
              </a:rPr>
              <a:t>Using</a:t>
            </a:r>
            <a:r>
              <a:rPr lang="es-ES_tradnl" sz="1100" dirty="0">
                <a:latin typeface="+mn-lt"/>
              </a:rPr>
              <a:t> Cash and </a:t>
            </a:r>
            <a:r>
              <a:rPr lang="es-ES_tradnl" sz="1100" dirty="0" err="1">
                <a:latin typeface="+mn-lt"/>
              </a:rPr>
              <a:t>Voucher</a:t>
            </a:r>
            <a:r>
              <a:rPr lang="es-ES_tradnl" sz="1100" dirty="0">
                <a:latin typeface="+mn-lt"/>
              </a:rPr>
              <a:t> </a:t>
            </a:r>
            <a:r>
              <a:rPr lang="es-ES_tradnl" sz="1100" dirty="0" err="1">
                <a:latin typeface="+mn-lt"/>
              </a:rPr>
              <a:t>Assistance</a:t>
            </a:r>
            <a:r>
              <a:rPr lang="es-ES_tradnl" sz="1100" dirty="0">
                <a:latin typeface="+mn-lt"/>
              </a:rPr>
              <a:t>, </a:t>
            </a:r>
            <a:r>
              <a:rPr lang="es-ES_tradnl" sz="1100" dirty="0" err="1">
                <a:latin typeface="+mn-lt"/>
              </a:rPr>
              <a:t>Save</a:t>
            </a:r>
            <a:r>
              <a:rPr lang="es-ES_tradnl" sz="1100" dirty="0">
                <a:latin typeface="+mn-lt"/>
              </a:rPr>
              <a:t> </a:t>
            </a:r>
            <a:r>
              <a:rPr lang="es-ES_tradnl" sz="1100" dirty="0" err="1">
                <a:latin typeface="+mn-lt"/>
              </a:rPr>
              <a:t>the</a:t>
            </a:r>
            <a:r>
              <a:rPr lang="es-ES_tradnl" sz="1100" dirty="0">
                <a:latin typeface="+mn-lt"/>
              </a:rPr>
              <a:t> </a:t>
            </a:r>
            <a:r>
              <a:rPr lang="es-ES_tradnl" sz="1100" dirty="0" err="1">
                <a:latin typeface="+mn-lt"/>
              </a:rPr>
              <a:t>Children</a:t>
            </a:r>
            <a:r>
              <a:rPr lang="es-ES_tradnl" sz="1100" dirty="0">
                <a:latin typeface="+mn-lt"/>
              </a:rPr>
              <a:t>, 2021.</a:t>
            </a:r>
          </a:p>
          <a:p>
            <a:pPr marL="171450" indent="-171450">
              <a:spcAft>
                <a:spcPts val="600"/>
              </a:spcAft>
              <a:buFont typeface="Arial" panose="020B0604020202020204" pitchFamily="34" charset="0"/>
              <a:buChar char="•"/>
            </a:pPr>
            <a:r>
              <a:rPr lang="es-ES_tradnl" sz="1100" dirty="0">
                <a:latin typeface="+mn-lt"/>
              </a:rPr>
              <a:t>Money </a:t>
            </a:r>
            <a:r>
              <a:rPr lang="es-ES_tradnl" sz="1100" dirty="0" err="1">
                <a:latin typeface="+mn-lt"/>
              </a:rPr>
              <a:t>Matters</a:t>
            </a:r>
            <a:r>
              <a:rPr lang="es-ES_tradnl" sz="1100" dirty="0">
                <a:latin typeface="+mn-lt"/>
              </a:rPr>
              <a:t>, A </a:t>
            </a:r>
            <a:r>
              <a:rPr lang="es-ES_tradnl" sz="1100" dirty="0" err="1">
                <a:latin typeface="+mn-lt"/>
              </a:rPr>
              <a:t>Toolkit</a:t>
            </a:r>
            <a:r>
              <a:rPr lang="es-ES_tradnl" sz="1100" dirty="0">
                <a:latin typeface="+mn-lt"/>
              </a:rPr>
              <a:t> </a:t>
            </a:r>
            <a:r>
              <a:rPr lang="es-ES_tradnl" sz="1100" dirty="0" err="1">
                <a:latin typeface="+mn-lt"/>
              </a:rPr>
              <a:t>for</a:t>
            </a:r>
            <a:r>
              <a:rPr lang="es-ES_tradnl" sz="1100" dirty="0">
                <a:latin typeface="+mn-lt"/>
              </a:rPr>
              <a:t> </a:t>
            </a:r>
            <a:r>
              <a:rPr lang="es-ES_tradnl" sz="1100" dirty="0" err="1">
                <a:latin typeface="+mn-lt"/>
              </a:rPr>
              <a:t>Caseworkers</a:t>
            </a:r>
            <a:r>
              <a:rPr lang="es-ES_tradnl" sz="1100" dirty="0">
                <a:latin typeface="+mn-lt"/>
              </a:rPr>
              <a:t> </a:t>
            </a:r>
            <a:r>
              <a:rPr lang="es-ES_tradnl" sz="1100" dirty="0" err="1">
                <a:latin typeface="+mn-lt"/>
              </a:rPr>
              <a:t>to</a:t>
            </a:r>
            <a:r>
              <a:rPr lang="es-ES_tradnl" sz="1100" dirty="0">
                <a:latin typeface="+mn-lt"/>
              </a:rPr>
              <a:t> </a:t>
            </a:r>
            <a:r>
              <a:rPr lang="es-ES_tradnl" sz="1100" dirty="0" err="1">
                <a:latin typeface="+mn-lt"/>
              </a:rPr>
              <a:t>Support</a:t>
            </a:r>
            <a:r>
              <a:rPr lang="es-ES_tradnl" sz="1100" dirty="0">
                <a:latin typeface="+mn-lt"/>
              </a:rPr>
              <a:t> </a:t>
            </a:r>
            <a:r>
              <a:rPr lang="es-ES_tradnl" sz="1100" dirty="0" err="1">
                <a:latin typeface="+mn-lt"/>
              </a:rPr>
              <a:t>Adult</a:t>
            </a:r>
            <a:r>
              <a:rPr lang="es-ES_tradnl" sz="1100" dirty="0">
                <a:latin typeface="+mn-lt"/>
              </a:rPr>
              <a:t> and </a:t>
            </a:r>
            <a:r>
              <a:rPr lang="es-ES_tradnl" sz="1100" dirty="0" err="1">
                <a:latin typeface="+mn-lt"/>
              </a:rPr>
              <a:t>Adolescent</a:t>
            </a:r>
            <a:r>
              <a:rPr lang="es-ES_tradnl" sz="1100" dirty="0">
                <a:latin typeface="+mn-lt"/>
              </a:rPr>
              <a:t> </a:t>
            </a:r>
            <a:r>
              <a:rPr lang="es-ES_tradnl" sz="1100" dirty="0" err="1">
                <a:latin typeface="+mn-lt"/>
              </a:rPr>
              <a:t>Clients</a:t>
            </a:r>
            <a:r>
              <a:rPr lang="es-ES_tradnl" sz="1100" dirty="0">
                <a:latin typeface="+mn-lt"/>
              </a:rPr>
              <a:t> </a:t>
            </a:r>
            <a:r>
              <a:rPr lang="es-ES_tradnl" sz="1100" dirty="0" err="1">
                <a:latin typeface="+mn-lt"/>
              </a:rPr>
              <a:t>with</a:t>
            </a:r>
            <a:r>
              <a:rPr lang="es-ES_tradnl" sz="1100" dirty="0">
                <a:latin typeface="+mn-lt"/>
              </a:rPr>
              <a:t> Basic Money Management, </a:t>
            </a:r>
            <a:r>
              <a:rPr lang="es-ES_tradnl" sz="1100" dirty="0" err="1">
                <a:latin typeface="+mn-lt"/>
              </a:rPr>
              <a:t>Save</a:t>
            </a:r>
            <a:r>
              <a:rPr lang="es-ES_tradnl" sz="1100" dirty="0">
                <a:latin typeface="+mn-lt"/>
              </a:rPr>
              <a:t> </a:t>
            </a:r>
            <a:r>
              <a:rPr lang="es-ES_tradnl" sz="1100" dirty="0" err="1">
                <a:latin typeface="+mn-lt"/>
              </a:rPr>
              <a:t>the</a:t>
            </a:r>
            <a:r>
              <a:rPr lang="es-ES_tradnl" sz="1100" dirty="0">
                <a:latin typeface="+mn-lt"/>
              </a:rPr>
              <a:t> </a:t>
            </a:r>
            <a:r>
              <a:rPr lang="es-ES_tradnl" sz="1100" dirty="0" err="1">
                <a:latin typeface="+mn-lt"/>
              </a:rPr>
              <a:t>Children</a:t>
            </a:r>
            <a:r>
              <a:rPr lang="es-ES_tradnl" sz="1100" dirty="0">
                <a:latin typeface="+mn-lt"/>
              </a:rPr>
              <a:t>, 2021.</a:t>
            </a:r>
          </a:p>
          <a:p>
            <a:pPr marL="171450" indent="-171450">
              <a:spcAft>
                <a:spcPts val="600"/>
              </a:spcAft>
              <a:buFont typeface="Arial" panose="020B0604020202020204" pitchFamily="34" charset="0"/>
              <a:buChar char="•"/>
            </a:pPr>
            <a:r>
              <a:rPr lang="es-ES_tradnl" sz="1100" dirty="0" err="1">
                <a:latin typeface="+mn-lt"/>
              </a:rPr>
              <a:t>Promoting</a:t>
            </a:r>
            <a:r>
              <a:rPr lang="es-ES_tradnl" sz="1100" dirty="0">
                <a:latin typeface="+mn-lt"/>
              </a:rPr>
              <a:t> Child </a:t>
            </a:r>
            <a:r>
              <a:rPr lang="es-ES_tradnl" sz="1100" dirty="0" err="1">
                <a:latin typeface="+mn-lt"/>
              </a:rPr>
              <a:t>Protection</a:t>
            </a:r>
            <a:r>
              <a:rPr lang="es-ES_tradnl" sz="1100" dirty="0">
                <a:latin typeface="+mn-lt"/>
              </a:rPr>
              <a:t> </a:t>
            </a:r>
            <a:r>
              <a:rPr lang="es-ES_tradnl" sz="1100" dirty="0" err="1">
                <a:latin typeface="+mn-lt"/>
              </a:rPr>
              <a:t>Outcomes</a:t>
            </a:r>
            <a:r>
              <a:rPr lang="es-ES_tradnl" sz="1100" dirty="0">
                <a:latin typeface="+mn-lt"/>
              </a:rPr>
              <a:t> </a:t>
            </a:r>
            <a:r>
              <a:rPr lang="es-ES_tradnl" sz="1100" dirty="0" err="1">
                <a:latin typeface="+mn-lt"/>
              </a:rPr>
              <a:t>through</a:t>
            </a:r>
            <a:r>
              <a:rPr lang="es-ES_tradnl" sz="1100" dirty="0">
                <a:latin typeface="+mn-lt"/>
              </a:rPr>
              <a:t> Cash-</a:t>
            </a:r>
            <a:r>
              <a:rPr lang="es-ES_tradnl" sz="1100" dirty="0" err="1">
                <a:latin typeface="+mn-lt"/>
              </a:rPr>
              <a:t>Based</a:t>
            </a:r>
            <a:r>
              <a:rPr lang="es-ES_tradnl" sz="1100" dirty="0">
                <a:latin typeface="+mn-lt"/>
              </a:rPr>
              <a:t> </a:t>
            </a:r>
            <a:r>
              <a:rPr lang="es-ES_tradnl" sz="1100" dirty="0" err="1">
                <a:latin typeface="+mn-lt"/>
              </a:rPr>
              <a:t>Interventions</a:t>
            </a:r>
            <a:r>
              <a:rPr lang="es-ES_tradnl" sz="1100" dirty="0">
                <a:latin typeface="+mn-lt"/>
              </a:rPr>
              <a:t> (ACNUR, 2021, publicación provisional).</a:t>
            </a:r>
          </a:p>
          <a:p>
            <a:pPr marL="171450" indent="-171450">
              <a:spcAft>
                <a:spcPts val="600"/>
              </a:spcAft>
              <a:buFont typeface="Arial" panose="020B0604020202020204" pitchFamily="34" charset="0"/>
              <a:buChar char="•"/>
            </a:pPr>
            <a:r>
              <a:rPr lang="es-ES_tradnl" sz="1100" dirty="0" err="1">
                <a:latin typeface="+mn-lt"/>
              </a:rPr>
              <a:t>Guidance</a:t>
            </a:r>
            <a:r>
              <a:rPr lang="es-ES_tradnl" sz="1100" dirty="0">
                <a:latin typeface="+mn-lt"/>
              </a:rPr>
              <a:t> Note </a:t>
            </a:r>
            <a:r>
              <a:rPr lang="es-ES_tradnl" sz="1100" dirty="0" err="1">
                <a:latin typeface="+mn-lt"/>
              </a:rPr>
              <a:t>on</a:t>
            </a:r>
            <a:r>
              <a:rPr lang="es-ES_tradnl" sz="1100" dirty="0">
                <a:latin typeface="+mn-lt"/>
              </a:rPr>
              <a:t> </a:t>
            </a:r>
            <a:r>
              <a:rPr lang="es-ES_tradnl" sz="1100" dirty="0" err="1">
                <a:latin typeface="+mn-lt"/>
              </a:rPr>
              <a:t>Designing</a:t>
            </a:r>
            <a:r>
              <a:rPr lang="es-ES_tradnl" sz="1100" dirty="0">
                <a:latin typeface="+mn-lt"/>
              </a:rPr>
              <a:t> Cash and </a:t>
            </a:r>
            <a:r>
              <a:rPr lang="es-ES_tradnl" sz="1100" dirty="0" err="1">
                <a:latin typeface="+mn-lt"/>
              </a:rPr>
              <a:t>Voucher</a:t>
            </a:r>
            <a:r>
              <a:rPr lang="es-ES_tradnl" sz="1100" dirty="0">
                <a:latin typeface="+mn-lt"/>
              </a:rPr>
              <a:t> </a:t>
            </a:r>
            <a:r>
              <a:rPr lang="es-ES_tradnl" sz="1100" dirty="0" err="1">
                <a:latin typeface="+mn-lt"/>
              </a:rPr>
              <a:t>Assistance</a:t>
            </a:r>
            <a:r>
              <a:rPr lang="es-ES_tradnl" sz="1100" dirty="0">
                <a:latin typeface="+mn-lt"/>
              </a:rPr>
              <a:t> </a:t>
            </a:r>
            <a:r>
              <a:rPr lang="es-ES_tradnl" sz="1100" dirty="0" err="1">
                <a:latin typeface="+mn-lt"/>
              </a:rPr>
              <a:t>for</a:t>
            </a:r>
            <a:r>
              <a:rPr lang="es-ES_tradnl" sz="1100" dirty="0">
                <a:latin typeface="+mn-lt"/>
              </a:rPr>
              <a:t> Child-</a:t>
            </a:r>
            <a:r>
              <a:rPr lang="es-ES_tradnl" sz="1100" dirty="0" err="1">
                <a:latin typeface="+mn-lt"/>
              </a:rPr>
              <a:t>Headed</a:t>
            </a:r>
            <a:r>
              <a:rPr lang="es-ES_tradnl" sz="1100" dirty="0">
                <a:latin typeface="+mn-lt"/>
              </a:rPr>
              <a:t> </a:t>
            </a:r>
            <a:r>
              <a:rPr lang="es-ES_tradnl" sz="1100" dirty="0" err="1">
                <a:latin typeface="+mn-lt"/>
              </a:rPr>
              <a:t>Households</a:t>
            </a:r>
            <a:r>
              <a:rPr lang="es-ES_tradnl" sz="1100" dirty="0">
                <a:latin typeface="+mn-lt"/>
              </a:rPr>
              <a:t> (CHH) and </a:t>
            </a:r>
            <a:r>
              <a:rPr lang="es-ES_tradnl" sz="1100" dirty="0" err="1">
                <a:latin typeface="+mn-lt"/>
              </a:rPr>
              <a:t>Unaccompanied</a:t>
            </a:r>
            <a:r>
              <a:rPr lang="es-ES_tradnl" sz="1100" dirty="0">
                <a:latin typeface="+mn-lt"/>
              </a:rPr>
              <a:t> </a:t>
            </a:r>
            <a:r>
              <a:rPr lang="es-ES_tradnl" sz="1100" dirty="0" err="1">
                <a:latin typeface="+mn-lt"/>
              </a:rPr>
              <a:t>Children</a:t>
            </a:r>
            <a:r>
              <a:rPr lang="es-ES_tradnl" sz="1100" dirty="0">
                <a:latin typeface="+mn-lt"/>
              </a:rPr>
              <a:t> (UAC), </a:t>
            </a:r>
            <a:r>
              <a:rPr lang="es-ES_tradnl" sz="1100" dirty="0" err="1">
                <a:latin typeface="+mn-lt"/>
              </a:rPr>
              <a:t>Save</a:t>
            </a:r>
            <a:r>
              <a:rPr lang="es-ES_tradnl" sz="1100" dirty="0">
                <a:latin typeface="+mn-lt"/>
              </a:rPr>
              <a:t> </a:t>
            </a:r>
            <a:r>
              <a:rPr lang="es-ES_tradnl" sz="1100" dirty="0" err="1">
                <a:latin typeface="+mn-lt"/>
              </a:rPr>
              <a:t>the</a:t>
            </a:r>
            <a:r>
              <a:rPr lang="es-ES_tradnl" sz="1100" dirty="0">
                <a:latin typeface="+mn-lt"/>
              </a:rPr>
              <a:t> </a:t>
            </a:r>
            <a:r>
              <a:rPr lang="es-ES_tradnl" sz="1100" dirty="0" err="1">
                <a:latin typeface="+mn-lt"/>
              </a:rPr>
              <a:t>Children</a:t>
            </a:r>
            <a:r>
              <a:rPr lang="es-ES_tradnl" sz="1100" dirty="0">
                <a:latin typeface="+mn-lt"/>
              </a:rPr>
              <a:t>, (de próxima publicación).</a:t>
            </a:r>
          </a:p>
          <a:p>
            <a:pPr marL="171450" indent="-171450">
              <a:spcAft>
                <a:spcPts val="600"/>
              </a:spcAft>
              <a:buFont typeface="Arial" panose="020B0604020202020204" pitchFamily="34" charset="0"/>
              <a:buChar char="•"/>
            </a:pPr>
            <a:r>
              <a:rPr lang="es-ES_tradnl" sz="1100" dirty="0">
                <a:latin typeface="+mn-lt"/>
                <a:hlinkClick r:id="rId2"/>
              </a:rPr>
              <a:t>https://www.alliancecpha.org/en/system/tdf/library/attachments/cpha012_-_ftr_and_covid_19_v2.pdf?file=1&amp;type=node&amp;id=44698 </a:t>
            </a:r>
          </a:p>
          <a:p>
            <a:pPr marL="171450" indent="-171450">
              <a:spcAft>
                <a:spcPts val="600"/>
              </a:spcAft>
              <a:buFont typeface="Arial" panose="020B0604020202020204" pitchFamily="34" charset="0"/>
              <a:buChar char="•"/>
            </a:pPr>
            <a:r>
              <a:rPr lang="es-ES_tradnl" sz="1100" dirty="0">
                <a:latin typeface="+mn-lt"/>
                <a:hlinkClick r:id="rId3"/>
              </a:rPr>
              <a:t>https://www.alliancecpha.org/en/system/tdf/library/attachments/the_alliance_ld_toolkit.pdf?file=1&amp;type=node&amp;id=44420</a:t>
            </a:r>
            <a:r>
              <a:rPr lang="es-ES_tradnl" sz="1100" dirty="0">
                <a:latin typeface="+mn-lt"/>
              </a:rPr>
              <a:t> </a:t>
            </a:r>
          </a:p>
          <a:p>
            <a:pPr marL="171450" indent="-171450">
              <a:spcAft>
                <a:spcPts val="600"/>
              </a:spcAft>
              <a:buFont typeface="Arial" panose="020B0604020202020204" pitchFamily="34" charset="0"/>
              <a:buChar char="•"/>
            </a:pPr>
            <a:r>
              <a:rPr lang="es-ES_tradnl" sz="1100" dirty="0">
                <a:latin typeface="+mn-lt"/>
                <a:hlinkClick r:id="rId4"/>
              </a:rPr>
              <a:t>https://resourcecentre.savethechildren.net/library/toolkit-monitoring-and-evaluating-child-protection-when-using-cash-and-voucher-assistance</a:t>
            </a:r>
            <a:r>
              <a:rPr lang="es-ES_tradnl" sz="1100" dirty="0">
                <a:latin typeface="+mn-lt"/>
              </a:rPr>
              <a:t> </a:t>
            </a:r>
          </a:p>
          <a:p>
            <a:pPr marL="171450" indent="-171450">
              <a:spcAft>
                <a:spcPts val="600"/>
              </a:spcAft>
              <a:buFont typeface="Arial" panose="020B0604020202020204" pitchFamily="34" charset="0"/>
              <a:buChar char="•"/>
            </a:pPr>
            <a:r>
              <a:rPr lang="es-ES_tradnl" sz="1100" dirty="0">
                <a:latin typeface="+mn-lt"/>
                <a:hlinkClick r:id="rId5"/>
              </a:rPr>
              <a:t>https://resourcecentre.savethechildren.net/library/money-matters-toolkit-caseworkers-support-adult-and-adolescent-clients-basic-money</a:t>
            </a:r>
            <a:r>
              <a:rPr lang="es-ES_tradnl" sz="1100" dirty="0">
                <a:latin typeface="+mn-lt"/>
              </a:rPr>
              <a:t> </a:t>
            </a:r>
          </a:p>
          <a:p>
            <a:pPr marL="171450" indent="-171450">
              <a:spcAft>
                <a:spcPts val="600"/>
              </a:spcAft>
              <a:buFont typeface="Arial" panose="020B0604020202020204" pitchFamily="34" charset="0"/>
              <a:buChar char="•"/>
            </a:pPr>
            <a:r>
              <a:rPr lang="es-ES_tradnl" sz="1100" dirty="0">
                <a:latin typeface="+mn-lt"/>
                <a:hlinkClick r:id="rId6"/>
              </a:rPr>
              <a:t>https://www.unhcr.org/60d43f824</a:t>
            </a:r>
            <a:r>
              <a:rPr lang="es-ES_tradnl" sz="1100" dirty="0">
                <a:latin typeface="+mn-lt"/>
              </a:rPr>
              <a:t> </a:t>
            </a:r>
          </a:p>
        </p:txBody>
      </p:sp>
      <p:sp>
        <p:nvSpPr>
          <p:cNvPr id="4" name="TextBox 3">
            <a:extLst>
              <a:ext uri="{FF2B5EF4-FFF2-40B4-BE49-F238E27FC236}">
                <a16:creationId xmlns:a16="http://schemas.microsoft.com/office/drawing/2014/main" id="{7FC55695-D1E6-9302-48BC-03A4E25F8EB8}"/>
              </a:ext>
            </a:extLst>
          </p:cNvPr>
          <p:cNvSpPr txBox="1"/>
          <p:nvPr/>
        </p:nvSpPr>
        <p:spPr>
          <a:xfrm>
            <a:off x="982984" y="713169"/>
            <a:ext cx="4913991" cy="307777"/>
          </a:xfrm>
          <a:prstGeom prst="rect">
            <a:avLst/>
          </a:prstGeom>
          <a:noFill/>
        </p:spPr>
        <p:txBody>
          <a:bodyPr wrap="square">
            <a:spAutoFit/>
          </a:bodyPr>
          <a:lstStyle/>
          <a:p>
            <a:pPr marL="0" marR="0" lvl="0" indent="0" algn="l" rtl="0">
              <a:spcBef>
                <a:spcPts val="0"/>
              </a:spcBef>
              <a:spcAft>
                <a:spcPts val="1800"/>
              </a:spcAft>
              <a:buNone/>
            </a:pPr>
            <a:r>
              <a:rPr lang="es-ES_tradnl" b="1" spc="300" dirty="0">
                <a:solidFill>
                  <a:schemeClr val="bg1"/>
                </a:solidFill>
                <a:highlight>
                  <a:srgbClr val="8D607A"/>
                </a:highlight>
                <a:latin typeface="Calibri"/>
                <a:ea typeface="Calibri"/>
                <a:cs typeface="Calibri"/>
                <a:sym typeface="Calibri"/>
              </a:rPr>
              <a:t>LECTURAS COMPLEMENTARIAS</a:t>
            </a:r>
          </a:p>
        </p:txBody>
      </p:sp>
      <p:sp>
        <p:nvSpPr>
          <p:cNvPr id="12" name="Hexagon 11">
            <a:extLst>
              <a:ext uri="{FF2B5EF4-FFF2-40B4-BE49-F238E27FC236}">
                <a16:creationId xmlns:a16="http://schemas.microsoft.com/office/drawing/2014/main" id="{84FDEC9E-9BEB-05B5-1EB3-8CC993726C57}"/>
              </a:ext>
            </a:extLst>
          </p:cNvPr>
          <p:cNvSpPr/>
          <p:nvPr/>
        </p:nvSpPr>
        <p:spPr>
          <a:xfrm rot="1782986">
            <a:off x="286724" y="301110"/>
            <a:ext cx="335595" cy="289306"/>
          </a:xfrm>
          <a:prstGeom prst="hexagon">
            <a:avLst>
              <a:gd name="adj" fmla="val 28965"/>
              <a:gd name="vf" fmla="val 115470"/>
            </a:avLst>
          </a:prstGeom>
          <a:solidFill>
            <a:schemeClr val="accent2">
              <a:lumMod val="60000"/>
              <a:lumOff val="4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3" name="Hexagon 12">
            <a:extLst>
              <a:ext uri="{FF2B5EF4-FFF2-40B4-BE49-F238E27FC236}">
                <a16:creationId xmlns:a16="http://schemas.microsoft.com/office/drawing/2014/main" id="{BD700462-8D60-4A66-5339-323A0FB59841}"/>
              </a:ext>
            </a:extLst>
          </p:cNvPr>
          <p:cNvSpPr/>
          <p:nvPr/>
        </p:nvSpPr>
        <p:spPr>
          <a:xfrm rot="1782986">
            <a:off x="286724" y="763955"/>
            <a:ext cx="335595" cy="289306"/>
          </a:xfrm>
          <a:prstGeom prst="hexagon">
            <a:avLst>
              <a:gd name="adj" fmla="val 28965"/>
              <a:gd name="vf" fmla="val 115470"/>
            </a:avLst>
          </a:prstGeom>
          <a:solidFill>
            <a:schemeClr val="accent2">
              <a:lumMod val="60000"/>
              <a:lumOff val="4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4" name="Hexagon 13">
            <a:extLst>
              <a:ext uri="{FF2B5EF4-FFF2-40B4-BE49-F238E27FC236}">
                <a16:creationId xmlns:a16="http://schemas.microsoft.com/office/drawing/2014/main" id="{28D601D0-E4C5-55D3-44F7-29B32DEE0ACF}"/>
              </a:ext>
            </a:extLst>
          </p:cNvPr>
          <p:cNvSpPr/>
          <p:nvPr/>
        </p:nvSpPr>
        <p:spPr>
          <a:xfrm rot="1782986">
            <a:off x="286724" y="1226800"/>
            <a:ext cx="335595" cy="289306"/>
          </a:xfrm>
          <a:prstGeom prst="hexagon">
            <a:avLst>
              <a:gd name="adj" fmla="val 28965"/>
              <a:gd name="vf" fmla="val 115470"/>
            </a:avLst>
          </a:prstGeom>
          <a:solidFill>
            <a:schemeClr val="accent2">
              <a:lumMod val="60000"/>
              <a:lumOff val="4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5" name="Hexagon 14">
            <a:extLst>
              <a:ext uri="{FF2B5EF4-FFF2-40B4-BE49-F238E27FC236}">
                <a16:creationId xmlns:a16="http://schemas.microsoft.com/office/drawing/2014/main" id="{5224208B-AF38-B4A9-8480-40B5339A6902}"/>
              </a:ext>
            </a:extLst>
          </p:cNvPr>
          <p:cNvSpPr/>
          <p:nvPr/>
        </p:nvSpPr>
        <p:spPr>
          <a:xfrm rot="1782986">
            <a:off x="286724" y="1689645"/>
            <a:ext cx="335595" cy="289306"/>
          </a:xfrm>
          <a:prstGeom prst="hexagon">
            <a:avLst>
              <a:gd name="adj" fmla="val 28965"/>
              <a:gd name="vf" fmla="val 115470"/>
            </a:avLst>
          </a:prstGeom>
          <a:solidFill>
            <a:schemeClr val="accent2">
              <a:lumMod val="60000"/>
              <a:lumOff val="4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6" name="Hexagon 15">
            <a:extLst>
              <a:ext uri="{FF2B5EF4-FFF2-40B4-BE49-F238E27FC236}">
                <a16:creationId xmlns:a16="http://schemas.microsoft.com/office/drawing/2014/main" id="{D5BF43D5-9AAD-B76B-25DB-0DE46A1E637E}"/>
              </a:ext>
            </a:extLst>
          </p:cNvPr>
          <p:cNvSpPr/>
          <p:nvPr/>
        </p:nvSpPr>
        <p:spPr>
          <a:xfrm rot="1782986">
            <a:off x="286724" y="2152490"/>
            <a:ext cx="335595" cy="289306"/>
          </a:xfrm>
          <a:prstGeom prst="hexagon">
            <a:avLst>
              <a:gd name="adj" fmla="val 28965"/>
              <a:gd name="vf" fmla="val 115470"/>
            </a:avLst>
          </a:prstGeom>
          <a:solidFill>
            <a:schemeClr val="accent2">
              <a:lumMod val="60000"/>
              <a:lumOff val="4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7" name="Hexagon 16">
            <a:extLst>
              <a:ext uri="{FF2B5EF4-FFF2-40B4-BE49-F238E27FC236}">
                <a16:creationId xmlns:a16="http://schemas.microsoft.com/office/drawing/2014/main" id="{489C5996-5700-EB1A-AEC9-F22231EB7CA3}"/>
              </a:ext>
            </a:extLst>
          </p:cNvPr>
          <p:cNvSpPr/>
          <p:nvPr/>
        </p:nvSpPr>
        <p:spPr>
          <a:xfrm rot="1782986">
            <a:off x="286724" y="2615335"/>
            <a:ext cx="335595" cy="289306"/>
          </a:xfrm>
          <a:prstGeom prst="hexagon">
            <a:avLst>
              <a:gd name="adj" fmla="val 28965"/>
              <a:gd name="vf" fmla="val 115470"/>
            </a:avLst>
          </a:prstGeom>
          <a:solidFill>
            <a:schemeClr val="accent2">
              <a:lumMod val="60000"/>
              <a:lumOff val="4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8" name="Hexagon 17">
            <a:extLst>
              <a:ext uri="{FF2B5EF4-FFF2-40B4-BE49-F238E27FC236}">
                <a16:creationId xmlns:a16="http://schemas.microsoft.com/office/drawing/2014/main" id="{3BC8EB0A-6586-489E-11EA-8030824E181B}"/>
              </a:ext>
            </a:extLst>
          </p:cNvPr>
          <p:cNvSpPr/>
          <p:nvPr/>
        </p:nvSpPr>
        <p:spPr>
          <a:xfrm rot="1782986">
            <a:off x="286725" y="3078179"/>
            <a:ext cx="335595" cy="289306"/>
          </a:xfrm>
          <a:prstGeom prst="hexagon">
            <a:avLst>
              <a:gd name="adj" fmla="val 28965"/>
              <a:gd name="vf" fmla="val 115470"/>
            </a:avLst>
          </a:prstGeom>
          <a:solidFill>
            <a:schemeClr val="accent2">
              <a:lumMod val="60000"/>
              <a:lumOff val="4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9" name="Hexagon 18">
            <a:extLst>
              <a:ext uri="{FF2B5EF4-FFF2-40B4-BE49-F238E27FC236}">
                <a16:creationId xmlns:a16="http://schemas.microsoft.com/office/drawing/2014/main" id="{D6B1B530-BF4B-5DDF-C977-76BD8062F1DE}"/>
              </a:ext>
            </a:extLst>
          </p:cNvPr>
          <p:cNvSpPr/>
          <p:nvPr/>
        </p:nvSpPr>
        <p:spPr>
          <a:xfrm rot="1782986">
            <a:off x="286726" y="3541021"/>
            <a:ext cx="335595" cy="289306"/>
          </a:xfrm>
          <a:prstGeom prst="hexagon">
            <a:avLst>
              <a:gd name="adj" fmla="val 28965"/>
              <a:gd name="vf" fmla="val 115470"/>
            </a:avLst>
          </a:prstGeom>
          <a:solidFill>
            <a:schemeClr val="accent2">
              <a:lumMod val="60000"/>
              <a:lumOff val="4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0" name="Hexagon 19">
            <a:extLst>
              <a:ext uri="{FF2B5EF4-FFF2-40B4-BE49-F238E27FC236}">
                <a16:creationId xmlns:a16="http://schemas.microsoft.com/office/drawing/2014/main" id="{511F2DC8-AF8D-74F9-1AE7-0FB9F8439B79}"/>
              </a:ext>
            </a:extLst>
          </p:cNvPr>
          <p:cNvSpPr/>
          <p:nvPr/>
        </p:nvSpPr>
        <p:spPr>
          <a:xfrm rot="1782986">
            <a:off x="286726" y="4003862"/>
            <a:ext cx="335595" cy="289306"/>
          </a:xfrm>
          <a:prstGeom prst="hexagon">
            <a:avLst>
              <a:gd name="adj" fmla="val 28965"/>
              <a:gd name="vf" fmla="val 115470"/>
            </a:avLst>
          </a:prstGeom>
          <a:solidFill>
            <a:schemeClr val="accent2">
              <a:lumMod val="60000"/>
              <a:lumOff val="4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42544211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64"/>
        <p:cNvGrpSpPr/>
        <p:nvPr/>
      </p:nvGrpSpPr>
      <p:grpSpPr>
        <a:xfrm>
          <a:off x="0" y="0"/>
          <a:ext cx="0" cy="0"/>
          <a:chOff x="0" y="0"/>
          <a:chExt cx="0" cy="0"/>
        </a:xfrm>
      </p:grpSpPr>
      <p:pic>
        <p:nvPicPr>
          <p:cNvPr id="3" name="Picture 2">
            <a:extLst>
              <a:ext uri="{FF2B5EF4-FFF2-40B4-BE49-F238E27FC236}">
                <a16:creationId xmlns:a16="http://schemas.microsoft.com/office/drawing/2014/main" id="{553FAE65-F685-C271-B293-C8FCBD1CF5B6}"/>
              </a:ext>
            </a:extLst>
          </p:cNvPr>
          <p:cNvPicPr>
            <a:picLocks noChangeAspect="1"/>
          </p:cNvPicPr>
          <p:nvPr/>
        </p:nvPicPr>
        <p:blipFill rotWithShape="1">
          <a:blip r:embed="rId3"/>
          <a:srcRect l="-2325" t="-858" b="-2502"/>
          <a:stretch/>
        </p:blipFill>
        <p:spPr>
          <a:xfrm>
            <a:off x="2562826" y="7077696"/>
            <a:ext cx="1452492" cy="430300"/>
          </a:xfrm>
          <a:prstGeom prst="rect">
            <a:avLst/>
          </a:prstGeom>
        </p:spPr>
      </p:pic>
      <p:pic>
        <p:nvPicPr>
          <p:cNvPr id="5" name="Picture 4">
            <a:extLst>
              <a:ext uri="{FF2B5EF4-FFF2-40B4-BE49-F238E27FC236}">
                <a16:creationId xmlns:a16="http://schemas.microsoft.com/office/drawing/2014/main" id="{2967D9C0-5D33-5E8A-56C8-1A9B1BE8134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09797" y="2681293"/>
            <a:ext cx="2438405" cy="2807214"/>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375F835B-A659-F76E-E502-FA3B2B611958}"/>
              </a:ext>
            </a:extLst>
          </p:cNvPr>
          <p:cNvSpPr txBox="1"/>
          <p:nvPr/>
        </p:nvSpPr>
        <p:spPr>
          <a:xfrm>
            <a:off x="1037016" y="1243538"/>
            <a:ext cx="5213311" cy="276999"/>
          </a:xfrm>
          <a:prstGeom prst="rect">
            <a:avLst/>
          </a:prstGeom>
          <a:noFill/>
        </p:spPr>
        <p:txBody>
          <a:bodyPr wrap="square" rtlCol="0">
            <a:spAutoFit/>
          </a:bodyPr>
          <a:lstStyle/>
          <a:p>
            <a:r>
              <a:rPr lang="es-ES_tradnl" sz="1200" b="1" spc="300">
                <a:solidFill>
                  <a:schemeClr val="tx1"/>
                </a:solidFill>
              </a:rPr>
              <a:t>OBJETIVO DE LA FORMACIÓN</a:t>
            </a:r>
          </a:p>
        </p:txBody>
      </p:sp>
      <p:sp>
        <p:nvSpPr>
          <p:cNvPr id="17" name="TextBox 16">
            <a:extLst>
              <a:ext uri="{FF2B5EF4-FFF2-40B4-BE49-F238E27FC236}">
                <a16:creationId xmlns:a16="http://schemas.microsoft.com/office/drawing/2014/main" id="{B592193B-59FD-99DD-6B7C-4926672E43D5}"/>
              </a:ext>
            </a:extLst>
          </p:cNvPr>
          <p:cNvSpPr txBox="1"/>
          <p:nvPr/>
        </p:nvSpPr>
        <p:spPr>
          <a:xfrm>
            <a:off x="1037016" y="699799"/>
            <a:ext cx="3807163" cy="307777"/>
          </a:xfrm>
          <a:prstGeom prst="rect">
            <a:avLst/>
          </a:prstGeom>
          <a:noFill/>
        </p:spPr>
        <p:txBody>
          <a:bodyPr wrap="square">
            <a:spAutoFit/>
          </a:bodyPr>
          <a:lstStyle/>
          <a:p>
            <a:pPr marL="0" marR="0" lvl="0" indent="0" algn="l" rtl="0">
              <a:spcBef>
                <a:spcPts val="0"/>
              </a:spcBef>
              <a:spcAft>
                <a:spcPts val="1800"/>
              </a:spcAft>
              <a:buNone/>
            </a:pPr>
            <a:r>
              <a:rPr lang="es-ES_tradnl" b="1" spc="300">
                <a:solidFill>
                  <a:schemeClr val="bg1"/>
                </a:solidFill>
                <a:highlight>
                  <a:srgbClr val="8D607A"/>
                </a:highlight>
                <a:latin typeface="Calibri"/>
                <a:ea typeface="Calibri"/>
                <a:cs typeface="Calibri"/>
                <a:sym typeface="Calibri"/>
              </a:rPr>
              <a:t>SOBRE ESTA FORMACIÓN</a:t>
            </a:r>
          </a:p>
        </p:txBody>
      </p:sp>
      <p:sp>
        <p:nvSpPr>
          <p:cNvPr id="18" name="TextBox 17">
            <a:extLst>
              <a:ext uri="{FF2B5EF4-FFF2-40B4-BE49-F238E27FC236}">
                <a16:creationId xmlns:a16="http://schemas.microsoft.com/office/drawing/2014/main" id="{C6DEA057-25C3-363A-3303-F5D1B0E5296D}"/>
              </a:ext>
            </a:extLst>
          </p:cNvPr>
          <p:cNvSpPr txBox="1"/>
          <p:nvPr/>
        </p:nvSpPr>
        <p:spPr>
          <a:xfrm>
            <a:off x="996287" y="1585957"/>
            <a:ext cx="5254042" cy="830997"/>
          </a:xfrm>
          <a:prstGeom prst="rect">
            <a:avLst/>
          </a:prstGeom>
          <a:noFill/>
        </p:spPr>
        <p:txBody>
          <a:bodyPr wrap="square" rtlCol="0">
            <a:spAutoFit/>
          </a:bodyPr>
          <a:lstStyle/>
          <a:p>
            <a:pPr marL="0" marR="0" lvl="0" indent="0" algn="l" rtl="0">
              <a:spcBef>
                <a:spcPts val="0"/>
              </a:spcBef>
              <a:spcAft>
                <a:spcPts val="0"/>
              </a:spcAft>
              <a:buNone/>
            </a:pPr>
            <a:r>
              <a:rPr lang="es-ES_tradnl" sz="1200" dirty="0">
                <a:solidFill>
                  <a:schemeClr val="tx1"/>
                </a:solidFill>
                <a:latin typeface="+mn-lt"/>
                <a:ea typeface="Arial"/>
                <a:cs typeface="Arial"/>
                <a:sym typeface="Arial"/>
              </a:rPr>
              <a:t>Al final de esta formación, los/as responsables de la gestión de casos de protección de menores tendrán las habilidades y conocimientos necesarios para prevenir y abordar los problemas de protección relacionados con los/as menores no acompañados/as y separados/as de sus familias.</a:t>
            </a:r>
            <a:endParaRPr lang="es-ES_tradnl" sz="1200" dirty="0">
              <a:solidFill>
                <a:schemeClr val="tx1"/>
              </a:solidFill>
              <a:latin typeface="+mn-lt"/>
            </a:endParaRPr>
          </a:p>
        </p:txBody>
      </p:sp>
      <p:sp>
        <p:nvSpPr>
          <p:cNvPr id="19" name="TextBox 18">
            <a:extLst>
              <a:ext uri="{FF2B5EF4-FFF2-40B4-BE49-F238E27FC236}">
                <a16:creationId xmlns:a16="http://schemas.microsoft.com/office/drawing/2014/main" id="{3803F443-FE0E-9E53-E320-1BB04742B19F}"/>
              </a:ext>
            </a:extLst>
          </p:cNvPr>
          <p:cNvSpPr txBox="1"/>
          <p:nvPr/>
        </p:nvSpPr>
        <p:spPr>
          <a:xfrm>
            <a:off x="996287" y="2468250"/>
            <a:ext cx="5254042" cy="461665"/>
          </a:xfrm>
          <a:prstGeom prst="rect">
            <a:avLst/>
          </a:prstGeom>
          <a:noFill/>
        </p:spPr>
        <p:txBody>
          <a:bodyPr wrap="square" rtlCol="0">
            <a:spAutoFit/>
          </a:bodyPr>
          <a:lstStyle/>
          <a:p>
            <a:r>
              <a:rPr lang="es-ES_tradnl" sz="1200" b="1" spc="300" dirty="0">
                <a:solidFill>
                  <a:schemeClr val="tx1"/>
                </a:solidFill>
              </a:rPr>
              <a:t>NORMAS MÍNIMAS PARA LA PROTECCIÓN DE LA INFANCIA</a:t>
            </a:r>
          </a:p>
        </p:txBody>
      </p:sp>
      <p:sp>
        <p:nvSpPr>
          <p:cNvPr id="41" name="Rectangle: Rounded Corners 40">
            <a:extLst>
              <a:ext uri="{FF2B5EF4-FFF2-40B4-BE49-F238E27FC236}">
                <a16:creationId xmlns:a16="http://schemas.microsoft.com/office/drawing/2014/main" id="{2AEB59AB-4708-2563-1C73-02F04C66A0D3}"/>
              </a:ext>
            </a:extLst>
          </p:cNvPr>
          <p:cNvSpPr/>
          <p:nvPr/>
        </p:nvSpPr>
        <p:spPr>
          <a:xfrm>
            <a:off x="2074460" y="3543161"/>
            <a:ext cx="4175868" cy="461665"/>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31825"/>
            <a:r>
              <a:rPr lang="es-ES_tradnl" sz="1100" dirty="0">
                <a:solidFill>
                  <a:schemeClr val="tx1"/>
                </a:solidFill>
              </a:rPr>
              <a:t>Norma 16: </a:t>
            </a:r>
            <a:r>
              <a:rPr lang="es-ES_tradnl" sz="1100" b="1" dirty="0">
                <a:solidFill>
                  <a:schemeClr val="tx1"/>
                </a:solidFill>
              </a:rPr>
              <a:t>Fortalecimiento del entorno familiar y de los cuidadores </a:t>
            </a:r>
          </a:p>
        </p:txBody>
      </p:sp>
      <p:sp>
        <p:nvSpPr>
          <p:cNvPr id="42" name="Rectangle: Rounded Corners 41">
            <a:extLst>
              <a:ext uri="{FF2B5EF4-FFF2-40B4-BE49-F238E27FC236}">
                <a16:creationId xmlns:a16="http://schemas.microsoft.com/office/drawing/2014/main" id="{5AA1BADC-E184-DF92-BD74-C0CA716446E3}"/>
              </a:ext>
            </a:extLst>
          </p:cNvPr>
          <p:cNvSpPr/>
          <p:nvPr/>
        </p:nvSpPr>
        <p:spPr>
          <a:xfrm>
            <a:off x="2074460" y="2980588"/>
            <a:ext cx="4175868" cy="461665"/>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31825"/>
            <a:r>
              <a:rPr lang="es-ES_tradnl" sz="1100" dirty="0">
                <a:solidFill>
                  <a:schemeClr val="tx1"/>
                </a:solidFill>
              </a:rPr>
              <a:t>Norma 12: </a:t>
            </a:r>
            <a:r>
              <a:rPr lang="es-ES_tradnl" sz="1100" b="1" dirty="0">
                <a:solidFill>
                  <a:schemeClr val="tx1"/>
                </a:solidFill>
              </a:rPr>
              <a:t>Menores no acompañados/as y separados/as de sus familias</a:t>
            </a:r>
          </a:p>
        </p:txBody>
      </p:sp>
      <p:sp>
        <p:nvSpPr>
          <p:cNvPr id="44" name="Rectangle: Rounded Corners 43">
            <a:extLst>
              <a:ext uri="{FF2B5EF4-FFF2-40B4-BE49-F238E27FC236}">
                <a16:creationId xmlns:a16="http://schemas.microsoft.com/office/drawing/2014/main" id="{B7B16A70-E82E-F3C0-F3DF-FE72E8A4A7E5}"/>
              </a:ext>
            </a:extLst>
          </p:cNvPr>
          <p:cNvSpPr/>
          <p:nvPr/>
        </p:nvSpPr>
        <p:spPr>
          <a:xfrm>
            <a:off x="2074461" y="4668729"/>
            <a:ext cx="4175868" cy="461665"/>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31825"/>
            <a:r>
              <a:rPr lang="es-ES_tradnl" sz="1100">
                <a:solidFill>
                  <a:schemeClr val="tx1"/>
                </a:solidFill>
              </a:rPr>
              <a:t>Norma 19: </a:t>
            </a:r>
            <a:r>
              <a:rPr lang="es-ES_tradnl" sz="1100" b="1">
                <a:solidFill>
                  <a:schemeClr val="tx1"/>
                </a:solidFill>
              </a:rPr>
              <a:t>Cuidados alternativos</a:t>
            </a:r>
          </a:p>
        </p:txBody>
      </p:sp>
      <p:sp>
        <p:nvSpPr>
          <p:cNvPr id="47" name="Rectangle: Rounded Corners 46">
            <a:extLst>
              <a:ext uri="{FF2B5EF4-FFF2-40B4-BE49-F238E27FC236}">
                <a16:creationId xmlns:a16="http://schemas.microsoft.com/office/drawing/2014/main" id="{E424D39C-1A73-00C1-8952-C6887CFE66E9}"/>
              </a:ext>
            </a:extLst>
          </p:cNvPr>
          <p:cNvSpPr/>
          <p:nvPr/>
        </p:nvSpPr>
        <p:spPr>
          <a:xfrm>
            <a:off x="2074460" y="4105734"/>
            <a:ext cx="4175868" cy="461665"/>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31825"/>
            <a:r>
              <a:rPr lang="es-ES_tradnl" sz="1100">
                <a:solidFill>
                  <a:schemeClr val="tx1"/>
                </a:solidFill>
              </a:rPr>
              <a:t>Norma 18: </a:t>
            </a:r>
            <a:r>
              <a:rPr lang="es-ES_tradnl" sz="1100" b="1">
                <a:solidFill>
                  <a:schemeClr val="tx1"/>
                </a:solidFill>
              </a:rPr>
              <a:t>Gestión de casos </a:t>
            </a:r>
          </a:p>
        </p:txBody>
      </p:sp>
      <p:pic>
        <p:nvPicPr>
          <p:cNvPr id="45" name="Google Shape;98;p8">
            <a:extLst>
              <a:ext uri="{FF2B5EF4-FFF2-40B4-BE49-F238E27FC236}">
                <a16:creationId xmlns:a16="http://schemas.microsoft.com/office/drawing/2014/main" id="{AB7F8B25-F3E7-3D61-81AA-EC01B1D645B2}"/>
              </a:ext>
            </a:extLst>
          </p:cNvPr>
          <p:cNvPicPr preferRelativeResize="0"/>
          <p:nvPr/>
        </p:nvPicPr>
        <p:blipFill rotWithShape="1">
          <a:blip r:embed="rId2">
            <a:alphaModFix/>
          </a:blip>
          <a:srcRect/>
          <a:stretch/>
        </p:blipFill>
        <p:spPr>
          <a:xfrm>
            <a:off x="996287" y="2968797"/>
            <a:ext cx="1585398" cy="2187408"/>
          </a:xfrm>
          <a:prstGeom prst="rect">
            <a:avLst/>
          </a:prstGeom>
          <a:noFill/>
          <a:ln w="9525" cap="flat" cmpd="sng">
            <a:solidFill>
              <a:schemeClr val="accent2">
                <a:lumMod val="75000"/>
              </a:schemeClr>
            </a:solidFill>
            <a:prstDash val="solid"/>
            <a:round/>
            <a:headEnd type="none" w="sm" len="sm"/>
            <a:tailEnd type="none" w="sm" len="sm"/>
          </a:ln>
        </p:spPr>
      </p:pic>
      <p:sp>
        <p:nvSpPr>
          <p:cNvPr id="50" name="Hexagon 49">
            <a:extLst>
              <a:ext uri="{FF2B5EF4-FFF2-40B4-BE49-F238E27FC236}">
                <a16:creationId xmlns:a16="http://schemas.microsoft.com/office/drawing/2014/main" id="{539DB844-E706-08CD-77AF-2C2EF06A1E4F}"/>
              </a:ext>
            </a:extLst>
          </p:cNvPr>
          <p:cNvSpPr/>
          <p:nvPr/>
        </p:nvSpPr>
        <p:spPr>
          <a:xfrm rot="1782986">
            <a:off x="286724" y="301110"/>
            <a:ext cx="335595" cy="289306"/>
          </a:xfrm>
          <a:prstGeom prst="hexagon">
            <a:avLst>
              <a:gd name="adj" fmla="val 28965"/>
              <a:gd name="vf" fmla="val 115470"/>
            </a:avLst>
          </a:prstGeom>
          <a:solidFill>
            <a:schemeClr val="accent2">
              <a:lumMod val="60000"/>
              <a:lumOff val="4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51" name="Hexagon 50">
            <a:extLst>
              <a:ext uri="{FF2B5EF4-FFF2-40B4-BE49-F238E27FC236}">
                <a16:creationId xmlns:a16="http://schemas.microsoft.com/office/drawing/2014/main" id="{2F0263A8-9B3E-09EF-18DE-B3EDFC86C0DE}"/>
              </a:ext>
            </a:extLst>
          </p:cNvPr>
          <p:cNvSpPr/>
          <p:nvPr/>
        </p:nvSpPr>
        <p:spPr>
          <a:xfrm rot="1782986">
            <a:off x="286724" y="763955"/>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52" name="Hexagon 51">
            <a:extLst>
              <a:ext uri="{FF2B5EF4-FFF2-40B4-BE49-F238E27FC236}">
                <a16:creationId xmlns:a16="http://schemas.microsoft.com/office/drawing/2014/main" id="{D18AFBAF-13E2-CFBD-9957-05BF49EB5136}"/>
              </a:ext>
            </a:extLst>
          </p:cNvPr>
          <p:cNvSpPr/>
          <p:nvPr/>
        </p:nvSpPr>
        <p:spPr>
          <a:xfrm rot="1782986">
            <a:off x="286724" y="1226800"/>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53" name="Hexagon 52">
            <a:extLst>
              <a:ext uri="{FF2B5EF4-FFF2-40B4-BE49-F238E27FC236}">
                <a16:creationId xmlns:a16="http://schemas.microsoft.com/office/drawing/2014/main" id="{28ED2069-7A32-94DC-8C53-B80A6F45EF73}"/>
              </a:ext>
            </a:extLst>
          </p:cNvPr>
          <p:cNvSpPr/>
          <p:nvPr/>
        </p:nvSpPr>
        <p:spPr>
          <a:xfrm rot="1782986">
            <a:off x="286724" y="1689645"/>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54" name="Hexagon 53">
            <a:extLst>
              <a:ext uri="{FF2B5EF4-FFF2-40B4-BE49-F238E27FC236}">
                <a16:creationId xmlns:a16="http://schemas.microsoft.com/office/drawing/2014/main" id="{BFE4A772-0AC6-4F77-362F-C4E9057E2E0D}"/>
              </a:ext>
            </a:extLst>
          </p:cNvPr>
          <p:cNvSpPr/>
          <p:nvPr/>
        </p:nvSpPr>
        <p:spPr>
          <a:xfrm rot="1782986">
            <a:off x="286724" y="2152490"/>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55" name="Hexagon 54">
            <a:extLst>
              <a:ext uri="{FF2B5EF4-FFF2-40B4-BE49-F238E27FC236}">
                <a16:creationId xmlns:a16="http://schemas.microsoft.com/office/drawing/2014/main" id="{AF0965B2-748A-FEB6-8299-A7D4BCC0AD56}"/>
              </a:ext>
            </a:extLst>
          </p:cNvPr>
          <p:cNvSpPr/>
          <p:nvPr/>
        </p:nvSpPr>
        <p:spPr>
          <a:xfrm rot="1782986">
            <a:off x="286724" y="2615335"/>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56" name="Hexagon 55">
            <a:extLst>
              <a:ext uri="{FF2B5EF4-FFF2-40B4-BE49-F238E27FC236}">
                <a16:creationId xmlns:a16="http://schemas.microsoft.com/office/drawing/2014/main" id="{A5350FE9-88D1-27A1-8400-D0C2955ACBD7}"/>
              </a:ext>
            </a:extLst>
          </p:cNvPr>
          <p:cNvSpPr/>
          <p:nvPr/>
        </p:nvSpPr>
        <p:spPr>
          <a:xfrm rot="1782986">
            <a:off x="286725" y="3078179"/>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57" name="Hexagon 56">
            <a:extLst>
              <a:ext uri="{FF2B5EF4-FFF2-40B4-BE49-F238E27FC236}">
                <a16:creationId xmlns:a16="http://schemas.microsoft.com/office/drawing/2014/main" id="{A762E853-FAB4-0055-FF8A-00BBA0121C74}"/>
              </a:ext>
            </a:extLst>
          </p:cNvPr>
          <p:cNvSpPr/>
          <p:nvPr/>
        </p:nvSpPr>
        <p:spPr>
          <a:xfrm rot="1782986">
            <a:off x="286726" y="3541021"/>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63" name="Hexagon 62">
            <a:extLst>
              <a:ext uri="{FF2B5EF4-FFF2-40B4-BE49-F238E27FC236}">
                <a16:creationId xmlns:a16="http://schemas.microsoft.com/office/drawing/2014/main" id="{224BE46D-AEEC-EAE3-170F-F2511639E0B0}"/>
              </a:ext>
            </a:extLst>
          </p:cNvPr>
          <p:cNvSpPr/>
          <p:nvPr/>
        </p:nvSpPr>
        <p:spPr>
          <a:xfrm rot="1782986">
            <a:off x="286726" y="4003862"/>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12751032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375F835B-A659-F76E-E502-FA3B2B611958}"/>
              </a:ext>
            </a:extLst>
          </p:cNvPr>
          <p:cNvSpPr txBox="1"/>
          <p:nvPr/>
        </p:nvSpPr>
        <p:spPr>
          <a:xfrm>
            <a:off x="996287" y="1238738"/>
            <a:ext cx="4665478" cy="276999"/>
          </a:xfrm>
          <a:prstGeom prst="rect">
            <a:avLst/>
          </a:prstGeom>
          <a:noFill/>
        </p:spPr>
        <p:txBody>
          <a:bodyPr wrap="square" rtlCol="0">
            <a:spAutoFit/>
          </a:bodyPr>
          <a:lstStyle/>
          <a:p>
            <a:r>
              <a:rPr lang="es-ES_tradnl" sz="1200" b="1" spc="300">
                <a:solidFill>
                  <a:schemeClr val="tx1"/>
                </a:solidFill>
              </a:rPr>
              <a:t>OBJETIVO DEL MÓDULO</a:t>
            </a:r>
          </a:p>
        </p:txBody>
      </p:sp>
      <p:sp>
        <p:nvSpPr>
          <p:cNvPr id="17" name="TextBox 16">
            <a:extLst>
              <a:ext uri="{FF2B5EF4-FFF2-40B4-BE49-F238E27FC236}">
                <a16:creationId xmlns:a16="http://schemas.microsoft.com/office/drawing/2014/main" id="{B592193B-59FD-99DD-6B7C-4926672E43D5}"/>
              </a:ext>
            </a:extLst>
          </p:cNvPr>
          <p:cNvSpPr txBox="1"/>
          <p:nvPr/>
        </p:nvSpPr>
        <p:spPr>
          <a:xfrm>
            <a:off x="996287" y="713169"/>
            <a:ext cx="4070620" cy="307777"/>
          </a:xfrm>
          <a:prstGeom prst="rect">
            <a:avLst/>
          </a:prstGeom>
          <a:noFill/>
        </p:spPr>
        <p:txBody>
          <a:bodyPr wrap="square">
            <a:spAutoFit/>
          </a:bodyPr>
          <a:lstStyle/>
          <a:p>
            <a:pPr marL="0" marR="0" lvl="0" indent="0" algn="l" rtl="0">
              <a:spcBef>
                <a:spcPts val="0"/>
              </a:spcBef>
              <a:spcAft>
                <a:spcPts val="1800"/>
              </a:spcAft>
              <a:buNone/>
            </a:pPr>
            <a:r>
              <a:rPr lang="es-ES_tradnl" b="1" spc="300">
                <a:solidFill>
                  <a:schemeClr val="bg1"/>
                </a:solidFill>
                <a:highlight>
                  <a:srgbClr val="8D607A"/>
                </a:highlight>
                <a:latin typeface="Calibri"/>
                <a:ea typeface="Calibri"/>
                <a:cs typeface="Calibri"/>
                <a:sym typeface="Calibri"/>
              </a:rPr>
              <a:t>APERTURA DEL MÓDULO</a:t>
            </a:r>
          </a:p>
        </p:txBody>
      </p:sp>
      <p:sp>
        <p:nvSpPr>
          <p:cNvPr id="18" name="TextBox 17">
            <a:extLst>
              <a:ext uri="{FF2B5EF4-FFF2-40B4-BE49-F238E27FC236}">
                <a16:creationId xmlns:a16="http://schemas.microsoft.com/office/drawing/2014/main" id="{C6DEA057-25C3-363A-3303-F5D1B0E5296D}"/>
              </a:ext>
            </a:extLst>
          </p:cNvPr>
          <p:cNvSpPr txBox="1"/>
          <p:nvPr/>
        </p:nvSpPr>
        <p:spPr>
          <a:xfrm>
            <a:off x="996287" y="1599327"/>
            <a:ext cx="5254042" cy="646331"/>
          </a:xfrm>
          <a:prstGeom prst="rect">
            <a:avLst/>
          </a:prstGeom>
          <a:noFill/>
        </p:spPr>
        <p:txBody>
          <a:bodyPr wrap="square" rtlCol="0">
            <a:spAutoFit/>
          </a:bodyPr>
          <a:lstStyle/>
          <a:p>
            <a:pPr marL="0" marR="0" lvl="0" indent="0" algn="l" rtl="0">
              <a:spcBef>
                <a:spcPts val="0"/>
              </a:spcBef>
              <a:spcAft>
                <a:spcPts val="0"/>
              </a:spcAft>
              <a:buNone/>
            </a:pPr>
            <a:r>
              <a:rPr lang="es-ES_tradnl" sz="1200" dirty="0">
                <a:solidFill>
                  <a:schemeClr val="tx1"/>
                </a:solidFill>
                <a:latin typeface="+mn-lt"/>
                <a:ea typeface="Arial"/>
                <a:cs typeface="Arial"/>
                <a:sym typeface="Arial"/>
              </a:rPr>
              <a:t>Mejorar la comprensión de los participantes sobre las causas y el impacto de la separación familiar, el marco social, cultural y legal, y el contexto en la respuesta a menores no acompañados/as y separados/as (UASC).</a:t>
            </a:r>
          </a:p>
        </p:txBody>
      </p:sp>
      <p:sp>
        <p:nvSpPr>
          <p:cNvPr id="19" name="TextBox 18">
            <a:extLst>
              <a:ext uri="{FF2B5EF4-FFF2-40B4-BE49-F238E27FC236}">
                <a16:creationId xmlns:a16="http://schemas.microsoft.com/office/drawing/2014/main" id="{3803F443-FE0E-9E53-E320-1BB04742B19F}"/>
              </a:ext>
            </a:extLst>
          </p:cNvPr>
          <p:cNvSpPr txBox="1"/>
          <p:nvPr/>
        </p:nvSpPr>
        <p:spPr>
          <a:xfrm>
            <a:off x="996287" y="2481620"/>
            <a:ext cx="5254042" cy="276999"/>
          </a:xfrm>
          <a:prstGeom prst="rect">
            <a:avLst/>
          </a:prstGeom>
          <a:noFill/>
        </p:spPr>
        <p:txBody>
          <a:bodyPr wrap="square" rtlCol="0">
            <a:spAutoFit/>
          </a:bodyPr>
          <a:lstStyle/>
          <a:p>
            <a:r>
              <a:rPr lang="es-ES_tradnl" sz="1200" b="1" spc="300">
                <a:solidFill>
                  <a:schemeClr val="tx1"/>
                </a:solidFill>
              </a:rPr>
              <a:t>OBJETIVOS DE APRENDIZAJE </a:t>
            </a:r>
          </a:p>
        </p:txBody>
      </p:sp>
      <p:sp>
        <p:nvSpPr>
          <p:cNvPr id="2" name="TextBox 1">
            <a:extLst>
              <a:ext uri="{FF2B5EF4-FFF2-40B4-BE49-F238E27FC236}">
                <a16:creationId xmlns:a16="http://schemas.microsoft.com/office/drawing/2014/main" id="{9C123385-9A1D-F5A2-D61C-512B690D32B5}"/>
              </a:ext>
            </a:extLst>
          </p:cNvPr>
          <p:cNvSpPr txBox="1"/>
          <p:nvPr/>
        </p:nvSpPr>
        <p:spPr>
          <a:xfrm>
            <a:off x="1675087" y="3034522"/>
            <a:ext cx="4575242" cy="276999"/>
          </a:xfrm>
          <a:prstGeom prst="rect">
            <a:avLst/>
          </a:prstGeom>
          <a:noFill/>
        </p:spPr>
        <p:txBody>
          <a:bodyPr wrap="square" rtlCol="0">
            <a:spAutoFit/>
          </a:bodyPr>
          <a:lstStyle/>
          <a:p>
            <a:pPr marL="0" marR="0" lvl="0" indent="0" algn="l" rtl="0">
              <a:spcBef>
                <a:spcPts val="0"/>
              </a:spcBef>
              <a:spcAft>
                <a:spcPts val="0"/>
              </a:spcAft>
              <a:buNone/>
            </a:pPr>
            <a:r>
              <a:rPr lang="es-ES_tradnl" sz="1200" dirty="0">
                <a:solidFill>
                  <a:schemeClr val="tx1"/>
                </a:solidFill>
                <a:latin typeface="+mn-lt"/>
                <a:ea typeface="Arial"/>
                <a:cs typeface="Arial"/>
                <a:sym typeface="Arial"/>
              </a:rPr>
              <a:t>Comparar y contrastar las definiciones de UASC.</a:t>
            </a:r>
          </a:p>
        </p:txBody>
      </p:sp>
      <p:sp>
        <p:nvSpPr>
          <p:cNvPr id="3" name="TextBox 2">
            <a:extLst>
              <a:ext uri="{FF2B5EF4-FFF2-40B4-BE49-F238E27FC236}">
                <a16:creationId xmlns:a16="http://schemas.microsoft.com/office/drawing/2014/main" id="{A0F55873-C223-01AF-7EF6-42E0DF46C035}"/>
              </a:ext>
            </a:extLst>
          </p:cNvPr>
          <p:cNvSpPr txBox="1"/>
          <p:nvPr/>
        </p:nvSpPr>
        <p:spPr>
          <a:xfrm>
            <a:off x="1675087" y="3739197"/>
            <a:ext cx="4575242" cy="461665"/>
          </a:xfrm>
          <a:prstGeom prst="rect">
            <a:avLst/>
          </a:prstGeom>
          <a:noFill/>
        </p:spPr>
        <p:txBody>
          <a:bodyPr wrap="square" rtlCol="0">
            <a:spAutoFit/>
          </a:bodyPr>
          <a:lstStyle/>
          <a:p>
            <a:pPr marL="0" marR="0" lvl="0" indent="0" algn="l" rtl="0">
              <a:spcBef>
                <a:spcPts val="0"/>
              </a:spcBef>
              <a:spcAft>
                <a:spcPts val="0"/>
              </a:spcAft>
              <a:buNone/>
            </a:pPr>
            <a:r>
              <a:rPr lang="es-ES_tradnl" sz="1200" dirty="0">
                <a:solidFill>
                  <a:schemeClr val="tx1"/>
                </a:solidFill>
                <a:latin typeface="+mn-lt"/>
                <a:ea typeface="Arial"/>
                <a:cs typeface="Arial"/>
                <a:sym typeface="Arial"/>
              </a:rPr>
              <a:t>Analizar el impacto de la separación familiar en</a:t>
            </a:r>
            <a:r>
              <a:rPr lang="es-ES_tradnl" sz="1200" dirty="0">
                <a:solidFill>
                  <a:schemeClr val="tx1"/>
                </a:solidFill>
                <a:latin typeface="+mn-lt"/>
              </a:rPr>
              <a:t> las/os menores </a:t>
            </a:r>
            <a:r>
              <a:rPr lang="es-ES_tradnl" sz="1200" dirty="0">
                <a:solidFill>
                  <a:schemeClr val="tx1"/>
                </a:solidFill>
                <a:latin typeface="+mn-lt"/>
                <a:ea typeface="Arial"/>
                <a:cs typeface="Arial"/>
                <a:sym typeface="Arial"/>
              </a:rPr>
              <a:t>y explicar las medidas de prevención.</a:t>
            </a:r>
          </a:p>
        </p:txBody>
      </p:sp>
      <p:sp>
        <p:nvSpPr>
          <p:cNvPr id="4" name="TextBox 3">
            <a:extLst>
              <a:ext uri="{FF2B5EF4-FFF2-40B4-BE49-F238E27FC236}">
                <a16:creationId xmlns:a16="http://schemas.microsoft.com/office/drawing/2014/main" id="{26493B30-1C91-2F6A-DC88-C26C58DE2D75}"/>
              </a:ext>
            </a:extLst>
          </p:cNvPr>
          <p:cNvSpPr txBox="1"/>
          <p:nvPr/>
        </p:nvSpPr>
        <p:spPr>
          <a:xfrm>
            <a:off x="1675087" y="4488775"/>
            <a:ext cx="4575242" cy="461665"/>
          </a:xfrm>
          <a:prstGeom prst="rect">
            <a:avLst/>
          </a:prstGeom>
          <a:noFill/>
        </p:spPr>
        <p:txBody>
          <a:bodyPr wrap="square" rtlCol="0">
            <a:spAutoFit/>
          </a:bodyPr>
          <a:lstStyle/>
          <a:p>
            <a:pPr marL="0" marR="0" lvl="0" indent="0" algn="l" rtl="0">
              <a:spcBef>
                <a:spcPts val="0"/>
              </a:spcBef>
              <a:spcAft>
                <a:spcPts val="0"/>
              </a:spcAft>
              <a:buNone/>
            </a:pPr>
            <a:r>
              <a:rPr lang="es-ES_tradnl" sz="1200" dirty="0">
                <a:solidFill>
                  <a:schemeClr val="tx1"/>
                </a:solidFill>
                <a:latin typeface="+mn-lt"/>
                <a:ea typeface="Arial"/>
                <a:cs typeface="Arial"/>
                <a:sym typeface="Arial"/>
              </a:rPr>
              <a:t>Describir las normas y prácticas jurídicas, culturales y contextuales relacionadas con el trabajo con los UASC.</a:t>
            </a:r>
          </a:p>
        </p:txBody>
      </p:sp>
      <p:grpSp>
        <p:nvGrpSpPr>
          <p:cNvPr id="12" name="Google Shape;149;p12">
            <a:extLst>
              <a:ext uri="{FF2B5EF4-FFF2-40B4-BE49-F238E27FC236}">
                <a16:creationId xmlns:a16="http://schemas.microsoft.com/office/drawing/2014/main" id="{876E270B-85D9-1D09-8D81-FA5874228B11}"/>
              </a:ext>
            </a:extLst>
          </p:cNvPr>
          <p:cNvGrpSpPr/>
          <p:nvPr/>
        </p:nvGrpSpPr>
        <p:grpSpPr>
          <a:xfrm>
            <a:off x="1020268" y="2984572"/>
            <a:ext cx="559955" cy="387333"/>
            <a:chOff x="6878053" y="1156317"/>
            <a:chExt cx="1431178" cy="1039513"/>
          </a:xfrm>
          <a:solidFill>
            <a:schemeClr val="accent2">
              <a:lumMod val="75000"/>
            </a:schemeClr>
          </a:solidFill>
        </p:grpSpPr>
        <p:grpSp>
          <p:nvGrpSpPr>
            <p:cNvPr id="13" name="Google Shape;150;p12">
              <a:extLst>
                <a:ext uri="{FF2B5EF4-FFF2-40B4-BE49-F238E27FC236}">
                  <a16:creationId xmlns:a16="http://schemas.microsoft.com/office/drawing/2014/main" id="{5312FFAF-FB39-C573-FD4A-241C32B85E10}"/>
                </a:ext>
              </a:extLst>
            </p:cNvPr>
            <p:cNvGrpSpPr/>
            <p:nvPr/>
          </p:nvGrpSpPr>
          <p:grpSpPr>
            <a:xfrm>
              <a:off x="7672978" y="1156317"/>
              <a:ext cx="412941" cy="436880"/>
              <a:chOff x="243840" y="1676400"/>
              <a:chExt cx="701040" cy="741680"/>
            </a:xfrm>
            <a:grpFill/>
          </p:grpSpPr>
          <p:sp>
            <p:nvSpPr>
              <p:cNvPr id="16" name="Google Shape;151;p12">
                <a:extLst>
                  <a:ext uri="{FF2B5EF4-FFF2-40B4-BE49-F238E27FC236}">
                    <a16:creationId xmlns:a16="http://schemas.microsoft.com/office/drawing/2014/main" id="{2304F31F-2E4E-0FEB-DA8E-1D6872B73F91}"/>
                  </a:ext>
                </a:extLst>
              </p:cNvPr>
              <p:cNvSpPr/>
              <p:nvPr/>
            </p:nvSpPr>
            <p:spPr>
              <a:xfrm>
                <a:off x="243840" y="1676400"/>
                <a:ext cx="116839" cy="741680"/>
              </a:xfrm>
              <a:prstGeom prst="rect">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s-ES_tradnl" sz="1800" b="0" i="0" u="none" strike="noStrike" cap="none">
                  <a:solidFill>
                    <a:srgbClr val="FFFFFF"/>
                  </a:solidFill>
                  <a:latin typeface="Calibri"/>
                  <a:ea typeface="Calibri"/>
                  <a:cs typeface="Calibri"/>
                  <a:sym typeface="Calibri"/>
                </a:endParaRPr>
              </a:p>
            </p:txBody>
          </p:sp>
          <p:sp>
            <p:nvSpPr>
              <p:cNvPr id="20" name="Google Shape;152;p12">
                <a:extLst>
                  <a:ext uri="{FF2B5EF4-FFF2-40B4-BE49-F238E27FC236}">
                    <a16:creationId xmlns:a16="http://schemas.microsoft.com/office/drawing/2014/main" id="{04402056-23C3-4867-D45A-B1465742E3AE}"/>
                  </a:ext>
                </a:extLst>
              </p:cNvPr>
              <p:cNvSpPr/>
              <p:nvPr/>
            </p:nvSpPr>
            <p:spPr>
              <a:xfrm>
                <a:off x="314960" y="1676400"/>
                <a:ext cx="629920" cy="436880"/>
              </a:xfrm>
              <a:prstGeom prst="rect">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s-ES_tradnl" sz="1800" b="0" i="0" u="none" strike="noStrike" cap="none">
                  <a:solidFill>
                    <a:srgbClr val="FFFFFF"/>
                  </a:solidFill>
                  <a:latin typeface="Calibri"/>
                  <a:ea typeface="Calibri"/>
                  <a:cs typeface="Calibri"/>
                  <a:sym typeface="Calibri"/>
                </a:endParaRPr>
              </a:p>
            </p:txBody>
          </p:sp>
        </p:grpSp>
        <p:sp>
          <p:nvSpPr>
            <p:cNvPr id="14" name="Google Shape;153;p12">
              <a:extLst>
                <a:ext uri="{FF2B5EF4-FFF2-40B4-BE49-F238E27FC236}">
                  <a16:creationId xmlns:a16="http://schemas.microsoft.com/office/drawing/2014/main" id="{9BE77EA4-42E2-48DA-0E6B-88C1C5F58F99}"/>
                </a:ext>
              </a:extLst>
            </p:cNvPr>
            <p:cNvSpPr/>
            <p:nvPr/>
          </p:nvSpPr>
          <p:spPr>
            <a:xfrm>
              <a:off x="7120511" y="1517650"/>
              <a:ext cx="1188720" cy="678180"/>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s-ES_tradnl" sz="1800" b="0" i="0" u="none" strike="noStrike" cap="none">
                <a:solidFill>
                  <a:srgbClr val="FFFFFF"/>
                </a:solidFill>
                <a:latin typeface="Calibri"/>
                <a:ea typeface="Calibri"/>
                <a:cs typeface="Calibri"/>
                <a:sym typeface="Calibri"/>
              </a:endParaRPr>
            </a:p>
          </p:txBody>
        </p:sp>
        <p:sp>
          <p:nvSpPr>
            <p:cNvPr id="15" name="Google Shape;154;p12">
              <a:extLst>
                <a:ext uri="{FF2B5EF4-FFF2-40B4-BE49-F238E27FC236}">
                  <a16:creationId xmlns:a16="http://schemas.microsoft.com/office/drawing/2014/main" id="{E3ADD346-678E-AF4E-190C-C800FD5D3F3F}"/>
                </a:ext>
              </a:extLst>
            </p:cNvPr>
            <p:cNvSpPr/>
            <p:nvPr/>
          </p:nvSpPr>
          <p:spPr>
            <a:xfrm>
              <a:off x="6878053" y="1727035"/>
              <a:ext cx="821708" cy="468795"/>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s-ES_tradnl" sz="1800" b="0" i="0" u="none" strike="noStrike" cap="none">
                <a:solidFill>
                  <a:srgbClr val="FFFFFF"/>
                </a:solidFill>
                <a:latin typeface="Calibri"/>
                <a:ea typeface="Calibri"/>
                <a:cs typeface="Calibri"/>
                <a:sym typeface="Calibri"/>
              </a:endParaRPr>
            </a:p>
          </p:txBody>
        </p:sp>
      </p:grpSp>
      <p:grpSp>
        <p:nvGrpSpPr>
          <p:cNvPr id="21" name="Google Shape;149;p12">
            <a:extLst>
              <a:ext uri="{FF2B5EF4-FFF2-40B4-BE49-F238E27FC236}">
                <a16:creationId xmlns:a16="http://schemas.microsoft.com/office/drawing/2014/main" id="{1F14098E-9A4C-CD4B-A50A-10B2CED7814D}"/>
              </a:ext>
            </a:extLst>
          </p:cNvPr>
          <p:cNvGrpSpPr/>
          <p:nvPr/>
        </p:nvGrpSpPr>
        <p:grpSpPr>
          <a:xfrm>
            <a:off x="1020268" y="3739197"/>
            <a:ext cx="559955" cy="387333"/>
            <a:chOff x="6878053" y="1156317"/>
            <a:chExt cx="1431178" cy="1039513"/>
          </a:xfrm>
          <a:solidFill>
            <a:schemeClr val="accent2">
              <a:lumMod val="75000"/>
            </a:schemeClr>
          </a:solidFill>
        </p:grpSpPr>
        <p:grpSp>
          <p:nvGrpSpPr>
            <p:cNvPr id="22" name="Google Shape;150;p12">
              <a:extLst>
                <a:ext uri="{FF2B5EF4-FFF2-40B4-BE49-F238E27FC236}">
                  <a16:creationId xmlns:a16="http://schemas.microsoft.com/office/drawing/2014/main" id="{7AB1E578-2F26-D2E9-B89B-DB62D2E6703A}"/>
                </a:ext>
              </a:extLst>
            </p:cNvPr>
            <p:cNvGrpSpPr/>
            <p:nvPr/>
          </p:nvGrpSpPr>
          <p:grpSpPr>
            <a:xfrm>
              <a:off x="7672978" y="1156317"/>
              <a:ext cx="412941" cy="436880"/>
              <a:chOff x="243840" y="1676400"/>
              <a:chExt cx="701040" cy="741680"/>
            </a:xfrm>
            <a:grpFill/>
          </p:grpSpPr>
          <p:sp>
            <p:nvSpPr>
              <p:cNvPr id="25" name="Google Shape;151;p12">
                <a:extLst>
                  <a:ext uri="{FF2B5EF4-FFF2-40B4-BE49-F238E27FC236}">
                    <a16:creationId xmlns:a16="http://schemas.microsoft.com/office/drawing/2014/main" id="{CABA4911-6B66-78F6-E998-61050D20BBCA}"/>
                  </a:ext>
                </a:extLst>
              </p:cNvPr>
              <p:cNvSpPr/>
              <p:nvPr/>
            </p:nvSpPr>
            <p:spPr>
              <a:xfrm>
                <a:off x="243840" y="1676400"/>
                <a:ext cx="116839" cy="741680"/>
              </a:xfrm>
              <a:prstGeom prst="rect">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s-ES_tradnl" sz="1800" b="0" i="0" u="none" strike="noStrike" cap="none">
                  <a:solidFill>
                    <a:srgbClr val="FFFFFF"/>
                  </a:solidFill>
                  <a:latin typeface="Calibri"/>
                  <a:ea typeface="Calibri"/>
                  <a:cs typeface="Calibri"/>
                  <a:sym typeface="Calibri"/>
                </a:endParaRPr>
              </a:p>
            </p:txBody>
          </p:sp>
          <p:sp>
            <p:nvSpPr>
              <p:cNvPr id="26" name="Google Shape;152;p12">
                <a:extLst>
                  <a:ext uri="{FF2B5EF4-FFF2-40B4-BE49-F238E27FC236}">
                    <a16:creationId xmlns:a16="http://schemas.microsoft.com/office/drawing/2014/main" id="{CCA0A2D7-303A-ADCC-0FB3-4022C56686D6}"/>
                  </a:ext>
                </a:extLst>
              </p:cNvPr>
              <p:cNvSpPr/>
              <p:nvPr/>
            </p:nvSpPr>
            <p:spPr>
              <a:xfrm>
                <a:off x="314960" y="1676400"/>
                <a:ext cx="629920" cy="436880"/>
              </a:xfrm>
              <a:prstGeom prst="rect">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s-ES_tradnl" sz="1800" b="0" i="0" u="none" strike="noStrike" cap="none">
                  <a:solidFill>
                    <a:srgbClr val="FFFFFF"/>
                  </a:solidFill>
                  <a:latin typeface="Calibri"/>
                  <a:ea typeface="Calibri"/>
                  <a:cs typeface="Calibri"/>
                  <a:sym typeface="Calibri"/>
                </a:endParaRPr>
              </a:p>
            </p:txBody>
          </p:sp>
        </p:grpSp>
        <p:sp>
          <p:nvSpPr>
            <p:cNvPr id="23" name="Google Shape;153;p12">
              <a:extLst>
                <a:ext uri="{FF2B5EF4-FFF2-40B4-BE49-F238E27FC236}">
                  <a16:creationId xmlns:a16="http://schemas.microsoft.com/office/drawing/2014/main" id="{CFB4201C-8B1A-5EE8-FD03-CEF3CF6BE40C}"/>
                </a:ext>
              </a:extLst>
            </p:cNvPr>
            <p:cNvSpPr/>
            <p:nvPr/>
          </p:nvSpPr>
          <p:spPr>
            <a:xfrm>
              <a:off x="7120511" y="1517650"/>
              <a:ext cx="1188720" cy="678180"/>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s-ES_tradnl" sz="1800" b="0" i="0" u="none" strike="noStrike" cap="none">
                <a:solidFill>
                  <a:srgbClr val="FFFFFF"/>
                </a:solidFill>
                <a:latin typeface="Calibri"/>
                <a:ea typeface="Calibri"/>
                <a:cs typeface="Calibri"/>
                <a:sym typeface="Calibri"/>
              </a:endParaRPr>
            </a:p>
          </p:txBody>
        </p:sp>
        <p:sp>
          <p:nvSpPr>
            <p:cNvPr id="24" name="Google Shape;154;p12">
              <a:extLst>
                <a:ext uri="{FF2B5EF4-FFF2-40B4-BE49-F238E27FC236}">
                  <a16:creationId xmlns:a16="http://schemas.microsoft.com/office/drawing/2014/main" id="{2D0E36DC-1F74-0B3A-603F-8AD97EF58B59}"/>
                </a:ext>
              </a:extLst>
            </p:cNvPr>
            <p:cNvSpPr/>
            <p:nvPr/>
          </p:nvSpPr>
          <p:spPr>
            <a:xfrm>
              <a:off x="6878053" y="1727035"/>
              <a:ext cx="821708" cy="468795"/>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s-ES_tradnl" sz="1800" b="0" i="0" u="none" strike="noStrike" cap="none">
                <a:solidFill>
                  <a:srgbClr val="FFFFFF"/>
                </a:solidFill>
                <a:latin typeface="Calibri"/>
                <a:ea typeface="Calibri"/>
                <a:cs typeface="Calibri"/>
                <a:sym typeface="Calibri"/>
              </a:endParaRPr>
            </a:p>
          </p:txBody>
        </p:sp>
      </p:grpSp>
      <p:grpSp>
        <p:nvGrpSpPr>
          <p:cNvPr id="27" name="Google Shape;149;p12">
            <a:extLst>
              <a:ext uri="{FF2B5EF4-FFF2-40B4-BE49-F238E27FC236}">
                <a16:creationId xmlns:a16="http://schemas.microsoft.com/office/drawing/2014/main" id="{AC34CDB6-470D-6FFD-EE29-63C7892D5377}"/>
              </a:ext>
            </a:extLst>
          </p:cNvPr>
          <p:cNvGrpSpPr/>
          <p:nvPr/>
        </p:nvGrpSpPr>
        <p:grpSpPr>
          <a:xfrm>
            <a:off x="1020268" y="4530399"/>
            <a:ext cx="559955" cy="387333"/>
            <a:chOff x="6878053" y="1156317"/>
            <a:chExt cx="1431178" cy="1039513"/>
          </a:xfrm>
          <a:solidFill>
            <a:schemeClr val="accent2">
              <a:lumMod val="75000"/>
            </a:schemeClr>
          </a:solidFill>
        </p:grpSpPr>
        <p:grpSp>
          <p:nvGrpSpPr>
            <p:cNvPr id="28" name="Google Shape;150;p12">
              <a:extLst>
                <a:ext uri="{FF2B5EF4-FFF2-40B4-BE49-F238E27FC236}">
                  <a16:creationId xmlns:a16="http://schemas.microsoft.com/office/drawing/2014/main" id="{D9400002-A72D-2CBD-6D97-64BA817B7DA4}"/>
                </a:ext>
              </a:extLst>
            </p:cNvPr>
            <p:cNvGrpSpPr/>
            <p:nvPr/>
          </p:nvGrpSpPr>
          <p:grpSpPr>
            <a:xfrm>
              <a:off x="7672978" y="1156317"/>
              <a:ext cx="412941" cy="436880"/>
              <a:chOff x="243840" y="1676400"/>
              <a:chExt cx="701040" cy="741680"/>
            </a:xfrm>
            <a:grpFill/>
          </p:grpSpPr>
          <p:sp>
            <p:nvSpPr>
              <p:cNvPr id="31" name="Google Shape;151;p12">
                <a:extLst>
                  <a:ext uri="{FF2B5EF4-FFF2-40B4-BE49-F238E27FC236}">
                    <a16:creationId xmlns:a16="http://schemas.microsoft.com/office/drawing/2014/main" id="{2712E1EC-63DC-C4C4-9DB1-F8677F1FAABC}"/>
                  </a:ext>
                </a:extLst>
              </p:cNvPr>
              <p:cNvSpPr/>
              <p:nvPr/>
            </p:nvSpPr>
            <p:spPr>
              <a:xfrm>
                <a:off x="243840" y="1676400"/>
                <a:ext cx="116839" cy="741680"/>
              </a:xfrm>
              <a:prstGeom prst="rect">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s-ES_tradnl" sz="1800" b="0" i="0" u="none" strike="noStrike" cap="none">
                  <a:solidFill>
                    <a:srgbClr val="FFFFFF"/>
                  </a:solidFill>
                  <a:latin typeface="Calibri"/>
                  <a:ea typeface="Calibri"/>
                  <a:cs typeface="Calibri"/>
                  <a:sym typeface="Calibri"/>
                </a:endParaRPr>
              </a:p>
            </p:txBody>
          </p:sp>
          <p:sp>
            <p:nvSpPr>
              <p:cNvPr id="32" name="Google Shape;152;p12">
                <a:extLst>
                  <a:ext uri="{FF2B5EF4-FFF2-40B4-BE49-F238E27FC236}">
                    <a16:creationId xmlns:a16="http://schemas.microsoft.com/office/drawing/2014/main" id="{CAF2609A-5688-8065-BE45-A6B5A78E4E10}"/>
                  </a:ext>
                </a:extLst>
              </p:cNvPr>
              <p:cNvSpPr/>
              <p:nvPr/>
            </p:nvSpPr>
            <p:spPr>
              <a:xfrm>
                <a:off x="314960" y="1676400"/>
                <a:ext cx="629920" cy="436880"/>
              </a:xfrm>
              <a:prstGeom prst="rect">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s-ES_tradnl" sz="1800" b="0" i="0" u="none" strike="noStrike" cap="none">
                  <a:solidFill>
                    <a:srgbClr val="FFFFFF"/>
                  </a:solidFill>
                  <a:latin typeface="Calibri"/>
                  <a:ea typeface="Calibri"/>
                  <a:cs typeface="Calibri"/>
                  <a:sym typeface="Calibri"/>
                </a:endParaRPr>
              </a:p>
            </p:txBody>
          </p:sp>
        </p:grpSp>
        <p:sp>
          <p:nvSpPr>
            <p:cNvPr id="29" name="Google Shape;153;p12">
              <a:extLst>
                <a:ext uri="{FF2B5EF4-FFF2-40B4-BE49-F238E27FC236}">
                  <a16:creationId xmlns:a16="http://schemas.microsoft.com/office/drawing/2014/main" id="{9B79947F-CA0C-CC57-2A13-0006ABC4CB07}"/>
                </a:ext>
              </a:extLst>
            </p:cNvPr>
            <p:cNvSpPr/>
            <p:nvPr/>
          </p:nvSpPr>
          <p:spPr>
            <a:xfrm>
              <a:off x="7120511" y="1517650"/>
              <a:ext cx="1188720" cy="678180"/>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s-ES_tradnl" sz="1800" b="0" i="0" u="none" strike="noStrike" cap="none">
                <a:solidFill>
                  <a:srgbClr val="FFFFFF"/>
                </a:solidFill>
                <a:latin typeface="Calibri"/>
                <a:ea typeface="Calibri"/>
                <a:cs typeface="Calibri"/>
                <a:sym typeface="Calibri"/>
              </a:endParaRPr>
            </a:p>
          </p:txBody>
        </p:sp>
        <p:sp>
          <p:nvSpPr>
            <p:cNvPr id="30" name="Google Shape;154;p12">
              <a:extLst>
                <a:ext uri="{FF2B5EF4-FFF2-40B4-BE49-F238E27FC236}">
                  <a16:creationId xmlns:a16="http://schemas.microsoft.com/office/drawing/2014/main" id="{6D97DBA0-4AB6-74F9-7F60-F70D6C7800FE}"/>
                </a:ext>
              </a:extLst>
            </p:cNvPr>
            <p:cNvSpPr/>
            <p:nvPr/>
          </p:nvSpPr>
          <p:spPr>
            <a:xfrm>
              <a:off x="6878053" y="1727035"/>
              <a:ext cx="821708" cy="468795"/>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s-ES_tradnl" sz="1800" b="0" i="0" u="none" strike="noStrike" cap="none">
                <a:solidFill>
                  <a:srgbClr val="FFFFFF"/>
                </a:solidFill>
                <a:latin typeface="Calibri"/>
                <a:ea typeface="Calibri"/>
                <a:cs typeface="Calibri"/>
                <a:sym typeface="Calibri"/>
              </a:endParaRPr>
            </a:p>
          </p:txBody>
        </p:sp>
      </p:grpSp>
      <p:sp>
        <p:nvSpPr>
          <p:cNvPr id="36" name="Hexagon 35">
            <a:extLst>
              <a:ext uri="{FF2B5EF4-FFF2-40B4-BE49-F238E27FC236}">
                <a16:creationId xmlns:a16="http://schemas.microsoft.com/office/drawing/2014/main" id="{0B20A2C4-F8F5-A186-9986-9ABCE203BD51}"/>
              </a:ext>
            </a:extLst>
          </p:cNvPr>
          <p:cNvSpPr/>
          <p:nvPr/>
        </p:nvSpPr>
        <p:spPr>
          <a:xfrm rot="1782986">
            <a:off x="286724" y="301110"/>
            <a:ext cx="335595" cy="289306"/>
          </a:xfrm>
          <a:prstGeom prst="hexagon">
            <a:avLst>
              <a:gd name="adj" fmla="val 28965"/>
              <a:gd name="vf" fmla="val 115470"/>
            </a:avLst>
          </a:prstGeom>
          <a:solidFill>
            <a:schemeClr val="accent2">
              <a:lumMod val="60000"/>
              <a:lumOff val="4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7" name="Hexagon 36">
            <a:extLst>
              <a:ext uri="{FF2B5EF4-FFF2-40B4-BE49-F238E27FC236}">
                <a16:creationId xmlns:a16="http://schemas.microsoft.com/office/drawing/2014/main" id="{0B6B5445-A828-5A1D-C09F-425E1A6E9ACE}"/>
              </a:ext>
            </a:extLst>
          </p:cNvPr>
          <p:cNvSpPr/>
          <p:nvPr/>
        </p:nvSpPr>
        <p:spPr>
          <a:xfrm rot="1782986">
            <a:off x="286724" y="763955"/>
            <a:ext cx="335595" cy="289306"/>
          </a:xfrm>
          <a:prstGeom prst="hexagon">
            <a:avLst>
              <a:gd name="adj" fmla="val 28965"/>
              <a:gd name="vf" fmla="val 115470"/>
            </a:avLst>
          </a:prstGeom>
          <a:solidFill>
            <a:schemeClr val="accent2">
              <a:lumMod val="60000"/>
              <a:lumOff val="4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8" name="Hexagon 37">
            <a:extLst>
              <a:ext uri="{FF2B5EF4-FFF2-40B4-BE49-F238E27FC236}">
                <a16:creationId xmlns:a16="http://schemas.microsoft.com/office/drawing/2014/main" id="{E4E19591-4AF1-C63E-4888-30229295151F}"/>
              </a:ext>
            </a:extLst>
          </p:cNvPr>
          <p:cNvSpPr/>
          <p:nvPr/>
        </p:nvSpPr>
        <p:spPr>
          <a:xfrm rot="1782986">
            <a:off x="286724" y="1226800"/>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9" name="Hexagon 38">
            <a:extLst>
              <a:ext uri="{FF2B5EF4-FFF2-40B4-BE49-F238E27FC236}">
                <a16:creationId xmlns:a16="http://schemas.microsoft.com/office/drawing/2014/main" id="{1BD8E6EF-267D-1BAC-279D-C5D5A7A7241C}"/>
              </a:ext>
            </a:extLst>
          </p:cNvPr>
          <p:cNvSpPr/>
          <p:nvPr/>
        </p:nvSpPr>
        <p:spPr>
          <a:xfrm rot="1782986">
            <a:off x="286724" y="1689645"/>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40" name="Hexagon 39">
            <a:extLst>
              <a:ext uri="{FF2B5EF4-FFF2-40B4-BE49-F238E27FC236}">
                <a16:creationId xmlns:a16="http://schemas.microsoft.com/office/drawing/2014/main" id="{3C690A20-807E-94C9-5C00-BCF4F8E9F3C2}"/>
              </a:ext>
            </a:extLst>
          </p:cNvPr>
          <p:cNvSpPr/>
          <p:nvPr/>
        </p:nvSpPr>
        <p:spPr>
          <a:xfrm rot="1782986">
            <a:off x="286724" y="2152490"/>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43" name="Hexagon 42">
            <a:extLst>
              <a:ext uri="{FF2B5EF4-FFF2-40B4-BE49-F238E27FC236}">
                <a16:creationId xmlns:a16="http://schemas.microsoft.com/office/drawing/2014/main" id="{0078E355-B0D0-2636-BF05-FF2CA33000A8}"/>
              </a:ext>
            </a:extLst>
          </p:cNvPr>
          <p:cNvSpPr/>
          <p:nvPr/>
        </p:nvSpPr>
        <p:spPr>
          <a:xfrm rot="1782986">
            <a:off x="286724" y="2615335"/>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46" name="Hexagon 45">
            <a:extLst>
              <a:ext uri="{FF2B5EF4-FFF2-40B4-BE49-F238E27FC236}">
                <a16:creationId xmlns:a16="http://schemas.microsoft.com/office/drawing/2014/main" id="{EF128D8B-6E0A-6ABD-200E-23F0671738A0}"/>
              </a:ext>
            </a:extLst>
          </p:cNvPr>
          <p:cNvSpPr/>
          <p:nvPr/>
        </p:nvSpPr>
        <p:spPr>
          <a:xfrm rot="1782986">
            <a:off x="286725" y="3078179"/>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48" name="Hexagon 47">
            <a:extLst>
              <a:ext uri="{FF2B5EF4-FFF2-40B4-BE49-F238E27FC236}">
                <a16:creationId xmlns:a16="http://schemas.microsoft.com/office/drawing/2014/main" id="{10EDAE18-5126-5C21-0766-ABD327B2F30F}"/>
              </a:ext>
            </a:extLst>
          </p:cNvPr>
          <p:cNvSpPr/>
          <p:nvPr/>
        </p:nvSpPr>
        <p:spPr>
          <a:xfrm rot="1782986">
            <a:off x="286726" y="3541021"/>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50" name="Hexagon 49">
            <a:extLst>
              <a:ext uri="{FF2B5EF4-FFF2-40B4-BE49-F238E27FC236}">
                <a16:creationId xmlns:a16="http://schemas.microsoft.com/office/drawing/2014/main" id="{481A89E9-C621-89DE-BC47-0A6B96D598FE}"/>
              </a:ext>
            </a:extLst>
          </p:cNvPr>
          <p:cNvSpPr/>
          <p:nvPr/>
        </p:nvSpPr>
        <p:spPr>
          <a:xfrm rot="1782986">
            <a:off x="286726" y="4003862"/>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32386537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375F835B-A659-F76E-E502-FA3B2B611958}"/>
              </a:ext>
            </a:extLst>
          </p:cNvPr>
          <p:cNvSpPr txBox="1"/>
          <p:nvPr/>
        </p:nvSpPr>
        <p:spPr>
          <a:xfrm>
            <a:off x="996287" y="699799"/>
            <a:ext cx="4665478" cy="276999"/>
          </a:xfrm>
          <a:prstGeom prst="rect">
            <a:avLst/>
          </a:prstGeom>
          <a:noFill/>
        </p:spPr>
        <p:txBody>
          <a:bodyPr wrap="square" rtlCol="0">
            <a:spAutoFit/>
          </a:bodyPr>
          <a:lstStyle/>
          <a:p>
            <a:r>
              <a:rPr lang="es-ES_tradnl" sz="1200" b="1" spc="300">
                <a:solidFill>
                  <a:schemeClr val="tx1"/>
                </a:solidFill>
              </a:rPr>
              <a:t>CASOS PRÁCTICOS</a:t>
            </a:r>
          </a:p>
        </p:txBody>
      </p:sp>
      <p:sp>
        <p:nvSpPr>
          <p:cNvPr id="13" name="TextBox 12">
            <a:extLst>
              <a:ext uri="{FF2B5EF4-FFF2-40B4-BE49-F238E27FC236}">
                <a16:creationId xmlns:a16="http://schemas.microsoft.com/office/drawing/2014/main" id="{7E025A20-FF0F-F4A7-29A0-719C322DDDFB}"/>
              </a:ext>
            </a:extLst>
          </p:cNvPr>
          <p:cNvSpPr txBox="1"/>
          <p:nvPr/>
        </p:nvSpPr>
        <p:spPr>
          <a:xfrm>
            <a:off x="996287" y="1162644"/>
            <a:ext cx="5254042" cy="5509200"/>
          </a:xfrm>
          <a:prstGeom prst="rect">
            <a:avLst/>
          </a:prstGeom>
          <a:noFill/>
        </p:spPr>
        <p:txBody>
          <a:bodyPr wrap="square">
            <a:spAutoFit/>
          </a:bodyPr>
          <a:lstStyle/>
          <a:p>
            <a:pPr marL="0" marR="0" lvl="0" indent="0" algn="l" rtl="0">
              <a:spcBef>
                <a:spcPts val="0"/>
              </a:spcBef>
              <a:spcAft>
                <a:spcPts val="0"/>
              </a:spcAft>
              <a:buNone/>
            </a:pPr>
            <a:r>
              <a:rPr lang="es-ES_tradnl" sz="1100" b="1" dirty="0">
                <a:solidFill>
                  <a:schemeClr val="tx1"/>
                </a:solidFill>
                <a:latin typeface="+mj-lt"/>
                <a:ea typeface="Helvetica Neue"/>
                <a:cs typeface="Helvetica Neue"/>
                <a:sym typeface="Helvetica Neue"/>
              </a:rPr>
              <a:t>A lo largo del módulo se hará referencia a los siguientes escenarios, que se utilizarán en diferentes sesiones.</a:t>
            </a:r>
          </a:p>
          <a:p>
            <a:pPr marL="0" marR="0" lvl="0" indent="0" algn="l" rtl="0">
              <a:spcBef>
                <a:spcPts val="0"/>
              </a:spcBef>
              <a:spcAft>
                <a:spcPts val="0"/>
              </a:spcAft>
              <a:buNone/>
            </a:pPr>
            <a:endParaRPr lang="es-ES_tradnl" sz="1100" b="1" dirty="0">
              <a:solidFill>
                <a:schemeClr val="tx1"/>
              </a:solidFill>
              <a:latin typeface="+mj-lt"/>
              <a:ea typeface="Helvetica Neue"/>
              <a:cs typeface="Helvetica Neue"/>
              <a:sym typeface="Helvetica Neue"/>
            </a:endParaRPr>
          </a:p>
          <a:p>
            <a:pPr marL="0" marR="0" lvl="0" indent="0" algn="l" rtl="0">
              <a:spcBef>
                <a:spcPts val="0"/>
              </a:spcBef>
              <a:spcAft>
                <a:spcPts val="0"/>
              </a:spcAft>
              <a:buNone/>
            </a:pPr>
            <a:r>
              <a:rPr lang="es-ES_tradnl" sz="1100" b="1" dirty="0">
                <a:solidFill>
                  <a:schemeClr val="tx1"/>
                </a:solidFill>
                <a:latin typeface="+mj-lt"/>
                <a:ea typeface="Helvetica Neue"/>
                <a:cs typeface="Helvetica Neue"/>
                <a:sym typeface="Helvetica Neue"/>
              </a:rPr>
              <a:t>Escenario 1</a:t>
            </a:r>
            <a:endParaRPr lang="es-ES_tradnl" sz="1100" dirty="0">
              <a:solidFill>
                <a:schemeClr val="tx1"/>
              </a:solidFill>
              <a:latin typeface="+mj-lt"/>
              <a:ea typeface="Times New Roman"/>
              <a:cs typeface="Times New Roman"/>
              <a:sym typeface="Times New Roman"/>
            </a:endParaRPr>
          </a:p>
          <a:p>
            <a:pPr marL="0" marR="0" lvl="0" indent="0" algn="l" rtl="0">
              <a:spcBef>
                <a:spcPts val="0"/>
              </a:spcBef>
              <a:spcAft>
                <a:spcPts val="0"/>
              </a:spcAft>
              <a:buNone/>
            </a:pPr>
            <a:r>
              <a:rPr lang="es-ES_tradnl" sz="1100" dirty="0" err="1">
                <a:solidFill>
                  <a:schemeClr val="tx1"/>
                </a:solidFill>
                <a:latin typeface="+mj-lt"/>
                <a:ea typeface="Helvetica Neue"/>
                <a:cs typeface="Helvetica Neue"/>
                <a:sym typeface="Helvetica Neue"/>
              </a:rPr>
              <a:t>Hashim</a:t>
            </a:r>
            <a:r>
              <a:rPr lang="es-ES_tradnl" sz="1100" dirty="0">
                <a:solidFill>
                  <a:schemeClr val="tx1"/>
                </a:solidFill>
                <a:latin typeface="+mj-lt"/>
                <a:ea typeface="Helvetica Neue"/>
                <a:cs typeface="Helvetica Neue"/>
                <a:sym typeface="Helvetica Neue"/>
              </a:rPr>
              <a:t> es un adolescente de 15 años que vivía con sus padres y sus dos hermanas pequeñas antes de que estallara la violencia en su país de origen. Por razones de seguridad, sobre todo por miedo a ser reclutado por grupos armados, sus padres decidieron enviarlo a uno de los países vecinos a vivir con su tío y su esposa y sus dos hijos. </a:t>
            </a:r>
            <a:r>
              <a:rPr lang="es-ES_tradnl" sz="1100" dirty="0" err="1">
                <a:solidFill>
                  <a:schemeClr val="tx1"/>
                </a:solidFill>
                <a:latin typeface="+mj-lt"/>
                <a:ea typeface="Helvetica Neue"/>
                <a:cs typeface="Helvetica Neue"/>
                <a:sym typeface="Helvetica Neue"/>
              </a:rPr>
              <a:t>Hashim</a:t>
            </a:r>
            <a:r>
              <a:rPr lang="es-ES_tradnl" sz="1100" dirty="0">
                <a:solidFill>
                  <a:schemeClr val="tx1"/>
                </a:solidFill>
                <a:latin typeface="+mj-lt"/>
                <a:ea typeface="Helvetica Neue"/>
                <a:cs typeface="Helvetica Neue"/>
                <a:sym typeface="Helvetica Neue"/>
              </a:rPr>
              <a:t> trabaja y tiene que lavar carros en un garaje. Envía parte del dinero que gana a sus padres en el país de origen. A veces, </a:t>
            </a:r>
            <a:r>
              <a:rPr lang="es-ES_tradnl" sz="1100" dirty="0" err="1">
                <a:solidFill>
                  <a:schemeClr val="tx1"/>
                </a:solidFill>
                <a:latin typeface="+mj-lt"/>
                <a:ea typeface="Helvetica Neue"/>
                <a:cs typeface="Helvetica Neue"/>
                <a:sym typeface="Helvetica Neue"/>
              </a:rPr>
              <a:t>Hashim</a:t>
            </a:r>
            <a:r>
              <a:rPr lang="es-ES_tradnl" sz="1100" dirty="0">
                <a:solidFill>
                  <a:schemeClr val="tx1"/>
                </a:solidFill>
                <a:latin typeface="+mj-lt"/>
                <a:ea typeface="Helvetica Neue"/>
                <a:cs typeface="Helvetica Neue"/>
                <a:sym typeface="Helvetica Neue"/>
              </a:rPr>
              <a:t> está en contacto con sus padres a través de WhatsApp y llamadas telefónicas. Si no envía suficiente dinero a casa, sus padres le expresan su rabia. También hablan periódicamente con el tío de </a:t>
            </a:r>
            <a:r>
              <a:rPr lang="es-ES_tradnl" sz="1100" dirty="0" err="1">
                <a:solidFill>
                  <a:schemeClr val="tx1"/>
                </a:solidFill>
                <a:latin typeface="+mj-lt"/>
                <a:ea typeface="Helvetica Neue"/>
                <a:cs typeface="Helvetica Neue"/>
                <a:sym typeface="Helvetica Neue"/>
              </a:rPr>
              <a:t>Hashim</a:t>
            </a:r>
            <a:r>
              <a:rPr lang="es-ES_tradnl" sz="1100" dirty="0">
                <a:solidFill>
                  <a:schemeClr val="tx1"/>
                </a:solidFill>
                <a:latin typeface="+mj-lt"/>
                <a:ea typeface="Helvetica Neue"/>
                <a:cs typeface="Helvetica Neue"/>
                <a:sym typeface="Helvetica Neue"/>
              </a:rPr>
              <a:t> para ver cómo puede proporcionarles suficiente dinero.</a:t>
            </a:r>
          </a:p>
          <a:p>
            <a:pPr marL="0" marR="0" lvl="0" indent="0" algn="l" rtl="0">
              <a:spcBef>
                <a:spcPts val="0"/>
              </a:spcBef>
              <a:spcAft>
                <a:spcPts val="0"/>
              </a:spcAft>
              <a:buNone/>
            </a:pPr>
            <a:endParaRPr lang="es-ES_tradnl" sz="1100" dirty="0">
              <a:solidFill>
                <a:schemeClr val="tx1"/>
              </a:solidFill>
              <a:latin typeface="+mj-lt"/>
              <a:ea typeface="Times New Roman"/>
              <a:cs typeface="Times New Roman"/>
              <a:sym typeface="Times New Roman"/>
            </a:endParaRPr>
          </a:p>
          <a:p>
            <a:pPr marL="0" marR="0" lvl="0" indent="0" algn="l" rtl="0">
              <a:spcBef>
                <a:spcPts val="0"/>
              </a:spcBef>
              <a:spcAft>
                <a:spcPts val="0"/>
              </a:spcAft>
              <a:buNone/>
            </a:pPr>
            <a:r>
              <a:rPr lang="es-ES_tradnl" sz="1100" b="1" dirty="0">
                <a:solidFill>
                  <a:schemeClr val="tx1"/>
                </a:solidFill>
                <a:latin typeface="+mj-lt"/>
                <a:ea typeface="Helvetica Neue"/>
                <a:cs typeface="Helvetica Neue"/>
                <a:sym typeface="Helvetica Neue"/>
              </a:rPr>
              <a:t>Escenario 2</a:t>
            </a:r>
            <a:endParaRPr lang="es-ES_tradnl" sz="1100" dirty="0">
              <a:solidFill>
                <a:schemeClr val="tx1"/>
              </a:solidFill>
              <a:latin typeface="+mj-lt"/>
              <a:ea typeface="Times New Roman"/>
              <a:cs typeface="Times New Roman"/>
              <a:sym typeface="Times New Roman"/>
            </a:endParaRPr>
          </a:p>
          <a:p>
            <a:pPr marL="0" marR="0" lvl="0" indent="0" algn="l" rtl="0">
              <a:spcBef>
                <a:spcPts val="0"/>
              </a:spcBef>
              <a:spcAft>
                <a:spcPts val="0"/>
              </a:spcAft>
              <a:buNone/>
            </a:pPr>
            <a:r>
              <a:rPr lang="es-ES_tradnl" sz="1100" dirty="0" err="1">
                <a:solidFill>
                  <a:schemeClr val="tx1"/>
                </a:solidFill>
                <a:latin typeface="+mj-lt"/>
                <a:ea typeface="Helvetica Neue"/>
                <a:cs typeface="Helvetica Neue"/>
                <a:sym typeface="Helvetica Neue"/>
              </a:rPr>
              <a:t>Bennu</a:t>
            </a:r>
            <a:r>
              <a:rPr lang="es-ES_tradnl" sz="1100" dirty="0">
                <a:solidFill>
                  <a:schemeClr val="tx1"/>
                </a:solidFill>
                <a:latin typeface="+mj-lt"/>
                <a:ea typeface="Helvetica Neue"/>
                <a:cs typeface="Helvetica Neue"/>
                <a:sym typeface="Helvetica Neue"/>
              </a:rPr>
              <a:t> es una niña de 3 años que actualmente vive con sus abuelos. Hasta que cumplió un año, vivía con sus padres y su hermano mayor. Después, sus padres decidieron divorciarse. Tras el divorcio, su madre se mudó a casa de sus padres con </a:t>
            </a:r>
            <a:r>
              <a:rPr lang="es-ES_tradnl" sz="1100" dirty="0" err="1">
                <a:solidFill>
                  <a:schemeClr val="tx1"/>
                </a:solidFill>
                <a:latin typeface="+mj-lt"/>
                <a:ea typeface="Helvetica Neue"/>
                <a:cs typeface="Helvetica Neue"/>
                <a:sym typeface="Helvetica Neue"/>
              </a:rPr>
              <a:t>Bennu</a:t>
            </a:r>
            <a:r>
              <a:rPr lang="es-ES_tradnl" sz="1100" dirty="0">
                <a:solidFill>
                  <a:schemeClr val="tx1"/>
                </a:solidFill>
                <a:latin typeface="+mj-lt"/>
                <a:ea typeface="Helvetica Neue"/>
                <a:cs typeface="Helvetica Neue"/>
                <a:sym typeface="Helvetica Neue"/>
              </a:rPr>
              <a:t>, mientras que su hermano mayor se quedó con su padre, que se había vuelto a casar. Un año después estalló un conflicto armado y los abuelos maternos de </a:t>
            </a:r>
            <a:r>
              <a:rPr lang="es-ES_tradnl" sz="1100" dirty="0" err="1">
                <a:solidFill>
                  <a:schemeClr val="tx1"/>
                </a:solidFill>
                <a:latin typeface="+mj-lt"/>
                <a:ea typeface="Helvetica Neue"/>
                <a:cs typeface="Helvetica Neue"/>
                <a:sym typeface="Helvetica Neue"/>
              </a:rPr>
              <a:t>Bennu</a:t>
            </a:r>
            <a:r>
              <a:rPr lang="es-ES_tradnl" sz="1100" dirty="0">
                <a:solidFill>
                  <a:schemeClr val="tx1"/>
                </a:solidFill>
                <a:latin typeface="+mj-lt"/>
                <a:ea typeface="Helvetica Neue"/>
                <a:cs typeface="Helvetica Neue"/>
                <a:sym typeface="Helvetica Neue"/>
              </a:rPr>
              <a:t> decidieron trasladarse a un país vecino por motivos de seguridad y se llevaron a </a:t>
            </a:r>
            <a:r>
              <a:rPr lang="es-ES_tradnl" sz="1100" dirty="0" err="1">
                <a:solidFill>
                  <a:schemeClr val="tx1"/>
                </a:solidFill>
                <a:latin typeface="+mj-lt"/>
                <a:ea typeface="Helvetica Neue"/>
                <a:cs typeface="Helvetica Neue"/>
                <a:sym typeface="Helvetica Neue"/>
              </a:rPr>
              <a:t>Bennu</a:t>
            </a:r>
            <a:r>
              <a:rPr lang="es-ES_tradnl" sz="1100" dirty="0">
                <a:solidFill>
                  <a:schemeClr val="tx1"/>
                </a:solidFill>
                <a:latin typeface="+mj-lt"/>
                <a:ea typeface="Helvetica Neue"/>
                <a:cs typeface="Helvetica Neue"/>
                <a:sym typeface="Helvetica Neue"/>
              </a:rPr>
              <a:t> con ellos. La madre de </a:t>
            </a:r>
            <a:r>
              <a:rPr lang="es-ES_tradnl" sz="1100" dirty="0" err="1">
                <a:solidFill>
                  <a:schemeClr val="tx1"/>
                </a:solidFill>
                <a:latin typeface="+mj-lt"/>
                <a:ea typeface="Helvetica Neue"/>
                <a:cs typeface="Helvetica Neue"/>
                <a:sym typeface="Helvetica Neue"/>
              </a:rPr>
              <a:t>Bennu</a:t>
            </a:r>
            <a:r>
              <a:rPr lang="es-ES_tradnl" sz="1100" dirty="0">
                <a:solidFill>
                  <a:schemeClr val="tx1"/>
                </a:solidFill>
                <a:latin typeface="+mj-lt"/>
                <a:ea typeface="Helvetica Neue"/>
                <a:cs typeface="Helvetica Neue"/>
                <a:sym typeface="Helvetica Neue"/>
              </a:rPr>
              <a:t> se quedó en el país de origen para volver a casarse. Mientras tanto, el padre de </a:t>
            </a:r>
            <a:r>
              <a:rPr lang="es-ES_tradnl" sz="1100" dirty="0" err="1">
                <a:solidFill>
                  <a:schemeClr val="tx1"/>
                </a:solidFill>
                <a:latin typeface="+mj-lt"/>
                <a:ea typeface="Helvetica Neue"/>
                <a:cs typeface="Helvetica Neue"/>
                <a:sym typeface="Helvetica Neue"/>
              </a:rPr>
              <a:t>Bennu</a:t>
            </a:r>
            <a:r>
              <a:rPr lang="es-ES_tradnl" sz="1100" dirty="0">
                <a:solidFill>
                  <a:schemeClr val="tx1"/>
                </a:solidFill>
                <a:latin typeface="+mj-lt"/>
                <a:ea typeface="Helvetica Neue"/>
                <a:cs typeface="Helvetica Neue"/>
                <a:sym typeface="Helvetica Neue"/>
              </a:rPr>
              <a:t> habría sido asesinado.</a:t>
            </a:r>
          </a:p>
          <a:p>
            <a:pPr marL="0" marR="0" lvl="0" indent="0" algn="l" rtl="0">
              <a:spcBef>
                <a:spcPts val="0"/>
              </a:spcBef>
              <a:spcAft>
                <a:spcPts val="0"/>
              </a:spcAft>
              <a:buNone/>
            </a:pPr>
            <a:endParaRPr lang="es-ES_tradnl" sz="1100" dirty="0">
              <a:solidFill>
                <a:schemeClr val="tx1"/>
              </a:solidFill>
              <a:latin typeface="+mj-lt"/>
              <a:ea typeface="Times New Roman"/>
              <a:cs typeface="Times New Roman"/>
              <a:sym typeface="Times New Roman"/>
            </a:endParaRPr>
          </a:p>
          <a:p>
            <a:pPr marL="0" marR="0" lvl="0" indent="0" algn="l" rtl="0">
              <a:spcBef>
                <a:spcPts val="0"/>
              </a:spcBef>
              <a:spcAft>
                <a:spcPts val="0"/>
              </a:spcAft>
              <a:buNone/>
            </a:pPr>
            <a:r>
              <a:rPr lang="es-ES_tradnl" sz="1100" b="1" dirty="0">
                <a:solidFill>
                  <a:schemeClr val="tx1"/>
                </a:solidFill>
                <a:latin typeface="+mj-lt"/>
                <a:ea typeface="Helvetica Neue"/>
                <a:cs typeface="Helvetica Neue"/>
                <a:sym typeface="Helvetica Neue"/>
              </a:rPr>
              <a:t>Escenario 3</a:t>
            </a:r>
            <a:endParaRPr lang="es-ES_tradnl" sz="1100" dirty="0">
              <a:solidFill>
                <a:schemeClr val="tx1"/>
              </a:solidFill>
              <a:latin typeface="+mj-lt"/>
              <a:ea typeface="Times New Roman"/>
              <a:cs typeface="Times New Roman"/>
              <a:sym typeface="Times New Roman"/>
            </a:endParaRPr>
          </a:p>
          <a:p>
            <a:pPr marL="0" marR="0" lvl="0" indent="0" algn="l" rtl="0">
              <a:spcBef>
                <a:spcPts val="0"/>
              </a:spcBef>
              <a:spcAft>
                <a:spcPts val="0"/>
              </a:spcAft>
              <a:buNone/>
            </a:pPr>
            <a:r>
              <a:rPr lang="es-ES_tradnl" sz="1100" dirty="0">
                <a:solidFill>
                  <a:schemeClr val="tx1"/>
                </a:solidFill>
                <a:latin typeface="+mj-lt"/>
                <a:ea typeface="Helvetica Neue"/>
                <a:cs typeface="Helvetica Neue"/>
                <a:sym typeface="Helvetica Neue"/>
              </a:rPr>
              <a:t>Marianne es una adolescente de 14 años. Cuando Marianne tenía 5 años, su madre falleció, su padre se volvió a casar y Marianne se fue a vivir con sus abuelos paternos. Tras el brote de una enfermedad infecciosa en el país, sus abuelos perdieron su principal fuente de ingresos. Deciden pedir dinero prestado y enviar a Marianne a Europa con la esperanza de que pueda encontrar trabajo. Marianne viaja con un grupo entre los que se encuentran algunos miembros de su comunidad.</a:t>
            </a:r>
          </a:p>
        </p:txBody>
      </p:sp>
      <p:sp>
        <p:nvSpPr>
          <p:cNvPr id="21" name="Hexagon 20">
            <a:extLst>
              <a:ext uri="{FF2B5EF4-FFF2-40B4-BE49-F238E27FC236}">
                <a16:creationId xmlns:a16="http://schemas.microsoft.com/office/drawing/2014/main" id="{9114ED25-6BEF-A0EF-6792-A1BD7822FF5A}"/>
              </a:ext>
            </a:extLst>
          </p:cNvPr>
          <p:cNvSpPr/>
          <p:nvPr/>
        </p:nvSpPr>
        <p:spPr>
          <a:xfrm rot="1782986">
            <a:off x="286724" y="301110"/>
            <a:ext cx="335595" cy="289306"/>
          </a:xfrm>
          <a:prstGeom prst="hexagon">
            <a:avLst>
              <a:gd name="adj" fmla="val 28965"/>
              <a:gd name="vf" fmla="val 115470"/>
            </a:avLst>
          </a:prstGeom>
          <a:solidFill>
            <a:schemeClr val="accent2">
              <a:lumMod val="60000"/>
              <a:lumOff val="4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2" name="Hexagon 21">
            <a:extLst>
              <a:ext uri="{FF2B5EF4-FFF2-40B4-BE49-F238E27FC236}">
                <a16:creationId xmlns:a16="http://schemas.microsoft.com/office/drawing/2014/main" id="{7E41E54F-BC6B-45E4-B6EA-007F43177D84}"/>
              </a:ext>
            </a:extLst>
          </p:cNvPr>
          <p:cNvSpPr/>
          <p:nvPr/>
        </p:nvSpPr>
        <p:spPr>
          <a:xfrm rot="1782986">
            <a:off x="286724" y="763955"/>
            <a:ext cx="335595" cy="289306"/>
          </a:xfrm>
          <a:prstGeom prst="hexagon">
            <a:avLst>
              <a:gd name="adj" fmla="val 28965"/>
              <a:gd name="vf" fmla="val 115470"/>
            </a:avLst>
          </a:prstGeom>
          <a:solidFill>
            <a:schemeClr val="accent2">
              <a:lumMod val="60000"/>
              <a:lumOff val="4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3" name="Hexagon 22">
            <a:extLst>
              <a:ext uri="{FF2B5EF4-FFF2-40B4-BE49-F238E27FC236}">
                <a16:creationId xmlns:a16="http://schemas.microsoft.com/office/drawing/2014/main" id="{B1966DD7-9BA4-D96D-FC53-021568C608E2}"/>
              </a:ext>
            </a:extLst>
          </p:cNvPr>
          <p:cNvSpPr/>
          <p:nvPr/>
        </p:nvSpPr>
        <p:spPr>
          <a:xfrm rot="1782986">
            <a:off x="286724" y="1226800"/>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4" name="Hexagon 23">
            <a:extLst>
              <a:ext uri="{FF2B5EF4-FFF2-40B4-BE49-F238E27FC236}">
                <a16:creationId xmlns:a16="http://schemas.microsoft.com/office/drawing/2014/main" id="{4F0AE859-46CA-9864-E6D4-5ABC7DBED00E}"/>
              </a:ext>
            </a:extLst>
          </p:cNvPr>
          <p:cNvSpPr/>
          <p:nvPr/>
        </p:nvSpPr>
        <p:spPr>
          <a:xfrm rot="1782986">
            <a:off x="286724" y="1689645"/>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5" name="Hexagon 24">
            <a:extLst>
              <a:ext uri="{FF2B5EF4-FFF2-40B4-BE49-F238E27FC236}">
                <a16:creationId xmlns:a16="http://schemas.microsoft.com/office/drawing/2014/main" id="{76DFD236-AC08-4AF9-1610-A83445FB1BE9}"/>
              </a:ext>
            </a:extLst>
          </p:cNvPr>
          <p:cNvSpPr/>
          <p:nvPr/>
        </p:nvSpPr>
        <p:spPr>
          <a:xfrm rot="1782986">
            <a:off x="286724" y="2152490"/>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6" name="Hexagon 25">
            <a:extLst>
              <a:ext uri="{FF2B5EF4-FFF2-40B4-BE49-F238E27FC236}">
                <a16:creationId xmlns:a16="http://schemas.microsoft.com/office/drawing/2014/main" id="{973C3729-7D2B-DE69-ED18-C67945C7C0B8}"/>
              </a:ext>
            </a:extLst>
          </p:cNvPr>
          <p:cNvSpPr/>
          <p:nvPr/>
        </p:nvSpPr>
        <p:spPr>
          <a:xfrm rot="1782986">
            <a:off x="286724" y="2615335"/>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7" name="Hexagon 26">
            <a:extLst>
              <a:ext uri="{FF2B5EF4-FFF2-40B4-BE49-F238E27FC236}">
                <a16:creationId xmlns:a16="http://schemas.microsoft.com/office/drawing/2014/main" id="{61E89AC8-4D58-EDC7-40F9-3629EC42A7C4}"/>
              </a:ext>
            </a:extLst>
          </p:cNvPr>
          <p:cNvSpPr/>
          <p:nvPr/>
        </p:nvSpPr>
        <p:spPr>
          <a:xfrm rot="1782986">
            <a:off x="286725" y="3078179"/>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8" name="Hexagon 27">
            <a:extLst>
              <a:ext uri="{FF2B5EF4-FFF2-40B4-BE49-F238E27FC236}">
                <a16:creationId xmlns:a16="http://schemas.microsoft.com/office/drawing/2014/main" id="{5AAA6BA9-515A-91AC-2F04-7B66164DE0A7}"/>
              </a:ext>
            </a:extLst>
          </p:cNvPr>
          <p:cNvSpPr/>
          <p:nvPr/>
        </p:nvSpPr>
        <p:spPr>
          <a:xfrm rot="1782986">
            <a:off x="286726" y="3541021"/>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9" name="Hexagon 28">
            <a:extLst>
              <a:ext uri="{FF2B5EF4-FFF2-40B4-BE49-F238E27FC236}">
                <a16:creationId xmlns:a16="http://schemas.microsoft.com/office/drawing/2014/main" id="{907BF7BE-816A-C4FB-B973-024691F69A3E}"/>
              </a:ext>
            </a:extLst>
          </p:cNvPr>
          <p:cNvSpPr/>
          <p:nvPr/>
        </p:nvSpPr>
        <p:spPr>
          <a:xfrm rot="1782986">
            <a:off x="286726" y="4003862"/>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41320972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7E025A20-FF0F-F4A7-29A0-719C322DDDFB}"/>
              </a:ext>
            </a:extLst>
          </p:cNvPr>
          <p:cNvSpPr txBox="1"/>
          <p:nvPr/>
        </p:nvSpPr>
        <p:spPr>
          <a:xfrm>
            <a:off x="996287" y="699799"/>
            <a:ext cx="5254042" cy="5339923"/>
          </a:xfrm>
          <a:prstGeom prst="rect">
            <a:avLst/>
          </a:prstGeom>
          <a:noFill/>
        </p:spPr>
        <p:txBody>
          <a:bodyPr wrap="square">
            <a:spAutoFit/>
          </a:bodyPr>
          <a:lstStyle/>
          <a:p>
            <a:pPr marL="0" marR="0" lvl="0" indent="0" algn="l" rtl="0">
              <a:spcBef>
                <a:spcPts val="0"/>
              </a:spcBef>
              <a:spcAft>
                <a:spcPts val="0"/>
              </a:spcAft>
              <a:buNone/>
            </a:pPr>
            <a:r>
              <a:rPr lang="es-ES_tradnl" sz="1100" b="1" dirty="0">
                <a:solidFill>
                  <a:schemeClr val="dk1"/>
                </a:solidFill>
                <a:latin typeface="+mn-lt"/>
                <a:ea typeface="Helvetica Neue"/>
                <a:cs typeface="Helvetica Neue"/>
                <a:sym typeface="Helvetica Neue"/>
              </a:rPr>
              <a:t>Escenario 4</a:t>
            </a:r>
            <a:endParaRPr lang="es-ES_tradnl" sz="1100" dirty="0">
              <a:solidFill>
                <a:schemeClr val="dk1"/>
              </a:solidFill>
              <a:latin typeface="+mn-lt"/>
              <a:ea typeface="Times New Roman"/>
              <a:cs typeface="Times New Roman"/>
              <a:sym typeface="Times New Roman"/>
            </a:endParaRPr>
          </a:p>
          <a:p>
            <a:pPr marL="0" marR="0" lvl="0" indent="0" algn="l" rtl="0">
              <a:spcBef>
                <a:spcPts val="0"/>
              </a:spcBef>
              <a:spcAft>
                <a:spcPts val="0"/>
              </a:spcAft>
              <a:buNone/>
            </a:pPr>
            <a:r>
              <a:rPr lang="es-ES_tradnl" sz="1100" dirty="0" err="1">
                <a:solidFill>
                  <a:schemeClr val="dk1"/>
                </a:solidFill>
                <a:latin typeface="+mn-lt"/>
                <a:ea typeface="Helvetica Neue"/>
                <a:cs typeface="Helvetica Neue"/>
                <a:sym typeface="Helvetica Neue"/>
              </a:rPr>
              <a:t>Bienvenu</a:t>
            </a:r>
            <a:r>
              <a:rPr lang="es-ES_tradnl" sz="1100" dirty="0">
                <a:solidFill>
                  <a:schemeClr val="dk1"/>
                </a:solidFill>
                <a:latin typeface="+mn-lt"/>
                <a:ea typeface="Helvetica Neue"/>
                <a:cs typeface="Helvetica Neue"/>
                <a:sym typeface="Helvetica Neue"/>
              </a:rPr>
              <a:t> es un adolescente de 17 años que huyó junto con un grupo de personas de su mismo pueblo a una zona segura tras un repentino estallido de violencia. Cuando esto ocurrió, los padres de </a:t>
            </a:r>
            <a:r>
              <a:rPr lang="es-ES_tradnl" sz="1100" dirty="0" err="1">
                <a:solidFill>
                  <a:schemeClr val="dk1"/>
                </a:solidFill>
                <a:latin typeface="+mn-lt"/>
                <a:ea typeface="Helvetica Neue"/>
                <a:cs typeface="Helvetica Neue"/>
                <a:sym typeface="Helvetica Neue"/>
              </a:rPr>
              <a:t>Bienvenu</a:t>
            </a:r>
            <a:r>
              <a:rPr lang="es-ES_tradnl" sz="1100" dirty="0">
                <a:solidFill>
                  <a:schemeClr val="dk1"/>
                </a:solidFill>
                <a:latin typeface="+mn-lt"/>
                <a:ea typeface="Helvetica Neue"/>
                <a:cs typeface="Helvetica Neue"/>
                <a:sym typeface="Helvetica Neue"/>
              </a:rPr>
              <a:t> estaban en casa, mientras que </a:t>
            </a:r>
            <a:r>
              <a:rPr lang="es-ES_tradnl" sz="1100" dirty="0" err="1">
                <a:solidFill>
                  <a:schemeClr val="dk1"/>
                </a:solidFill>
                <a:latin typeface="+mn-lt"/>
                <a:ea typeface="Helvetica Neue"/>
                <a:cs typeface="Helvetica Neue"/>
                <a:sym typeface="Helvetica Neue"/>
              </a:rPr>
              <a:t>Bienvenu</a:t>
            </a:r>
            <a:r>
              <a:rPr lang="es-ES_tradnl" sz="1100" dirty="0">
                <a:solidFill>
                  <a:schemeClr val="dk1"/>
                </a:solidFill>
                <a:latin typeface="+mn-lt"/>
                <a:ea typeface="Helvetica Neue"/>
                <a:cs typeface="Helvetica Neue"/>
                <a:sym typeface="Helvetica Neue"/>
              </a:rPr>
              <a:t> estaba en la escuela. Como consecuencia, quedó separado de sus padres y de sus tres hermanos, y desde entonces no sabe nada de ellos. Llegó a un campo de personas desplazadas y unos días después, durante una distribución de alimentos, vio a su hermana de 19 años, que empezó a cuidarlo. Vive en el mismo bloque junto a dos de sus amigos que viven solos, ya que también perdieron el rastro de sus familias. Su hermana está casada; actualmente se desconoce el paradero de su marido, pero espera poder encontrarlo pronto. Antes de separarse de su familia, </a:t>
            </a:r>
            <a:r>
              <a:rPr lang="es-ES_tradnl" sz="1100" dirty="0" err="1">
                <a:solidFill>
                  <a:schemeClr val="dk1"/>
                </a:solidFill>
                <a:latin typeface="+mn-lt"/>
                <a:ea typeface="Helvetica Neue"/>
                <a:cs typeface="Helvetica Neue"/>
                <a:sym typeface="Helvetica Neue"/>
              </a:rPr>
              <a:t>Bienvenu</a:t>
            </a:r>
            <a:r>
              <a:rPr lang="es-ES_tradnl" sz="1100" dirty="0">
                <a:solidFill>
                  <a:schemeClr val="dk1"/>
                </a:solidFill>
                <a:latin typeface="+mn-lt"/>
                <a:ea typeface="Helvetica Neue"/>
                <a:cs typeface="Helvetica Neue"/>
                <a:sym typeface="Helvetica Neue"/>
              </a:rPr>
              <a:t> solía ir a la escuela y jugar con su hermano pequeño después de clase. Siempre se sintió apoyado por sus padres. Sus abuelos vivían al lado y </a:t>
            </a:r>
            <a:r>
              <a:rPr lang="es-ES_tradnl" sz="1100" dirty="0" err="1">
                <a:solidFill>
                  <a:schemeClr val="dk1"/>
                </a:solidFill>
                <a:latin typeface="+mn-lt"/>
                <a:ea typeface="Helvetica Neue"/>
                <a:cs typeface="Helvetica Neue"/>
                <a:sym typeface="Helvetica Neue"/>
              </a:rPr>
              <a:t>Bienvenu</a:t>
            </a:r>
            <a:r>
              <a:rPr lang="es-ES_tradnl" sz="1100" dirty="0">
                <a:solidFill>
                  <a:schemeClr val="dk1"/>
                </a:solidFill>
                <a:latin typeface="+mn-lt"/>
                <a:ea typeface="Helvetica Neue"/>
                <a:cs typeface="Helvetica Neue"/>
                <a:sym typeface="Helvetica Neue"/>
              </a:rPr>
              <a:t> dice que los echa de menos. También echa de menos a sus padres y a su hermano menor.</a:t>
            </a:r>
            <a:endParaRPr lang="es-ES_tradnl" sz="1100" dirty="0">
              <a:solidFill>
                <a:schemeClr val="tx1"/>
              </a:solidFill>
              <a:latin typeface="+mj-lt"/>
              <a:ea typeface="Times New Roman"/>
              <a:cs typeface="Times New Roman"/>
              <a:sym typeface="Times New Roman"/>
            </a:endParaRPr>
          </a:p>
          <a:p>
            <a:pPr marL="0" marR="0" lvl="0" indent="0" algn="l" rtl="0">
              <a:spcBef>
                <a:spcPts val="0"/>
              </a:spcBef>
              <a:spcAft>
                <a:spcPts val="0"/>
              </a:spcAft>
              <a:buNone/>
            </a:pPr>
            <a:endParaRPr lang="es-ES_tradnl" sz="1100" b="1" dirty="0">
              <a:solidFill>
                <a:schemeClr val="dk1"/>
              </a:solidFill>
              <a:latin typeface="+mn-lt"/>
              <a:ea typeface="Helvetica Neue"/>
              <a:cs typeface="Helvetica Neue"/>
              <a:sym typeface="Helvetica Neue"/>
            </a:endParaRPr>
          </a:p>
          <a:p>
            <a:pPr marL="0" marR="0" lvl="0" indent="0" algn="l" rtl="0">
              <a:spcBef>
                <a:spcPts val="0"/>
              </a:spcBef>
              <a:spcAft>
                <a:spcPts val="0"/>
              </a:spcAft>
              <a:buNone/>
            </a:pPr>
            <a:r>
              <a:rPr lang="es-ES_tradnl" sz="1100" b="1" dirty="0">
                <a:solidFill>
                  <a:schemeClr val="dk1"/>
                </a:solidFill>
                <a:latin typeface="+mn-lt"/>
                <a:ea typeface="Helvetica Neue"/>
                <a:cs typeface="Helvetica Neue"/>
                <a:sym typeface="Helvetica Neue"/>
              </a:rPr>
              <a:t>Escenario 5 </a:t>
            </a:r>
            <a:endParaRPr lang="es-ES_tradnl" sz="1100" dirty="0">
              <a:solidFill>
                <a:schemeClr val="dk1"/>
              </a:solidFill>
              <a:latin typeface="+mn-lt"/>
              <a:ea typeface="Times New Roman"/>
              <a:cs typeface="Times New Roman"/>
              <a:sym typeface="Times New Roman"/>
            </a:endParaRPr>
          </a:p>
          <a:p>
            <a:pPr marL="0" marR="0" lvl="0" indent="0" algn="l" rtl="0">
              <a:spcBef>
                <a:spcPts val="0"/>
              </a:spcBef>
              <a:spcAft>
                <a:spcPts val="0"/>
              </a:spcAft>
              <a:buNone/>
            </a:pPr>
            <a:r>
              <a:rPr lang="es-ES_tradnl" sz="1100" dirty="0" err="1">
                <a:solidFill>
                  <a:schemeClr val="dk1"/>
                </a:solidFill>
                <a:latin typeface="+mn-lt"/>
                <a:ea typeface="Helvetica Neue"/>
                <a:cs typeface="Helvetica Neue"/>
                <a:sym typeface="Helvetica Neue"/>
              </a:rPr>
              <a:t>Aliou</a:t>
            </a:r>
            <a:r>
              <a:rPr lang="es-ES_tradnl" sz="1100" dirty="0">
                <a:solidFill>
                  <a:schemeClr val="dk1"/>
                </a:solidFill>
                <a:latin typeface="+mn-lt"/>
                <a:ea typeface="Helvetica Neue"/>
                <a:cs typeface="Helvetica Neue"/>
                <a:sym typeface="Helvetica Neue"/>
              </a:rPr>
              <a:t> y </a:t>
            </a:r>
            <a:r>
              <a:rPr lang="es-ES_tradnl" sz="1100" dirty="0" err="1">
                <a:solidFill>
                  <a:schemeClr val="dk1"/>
                </a:solidFill>
                <a:latin typeface="+mn-lt"/>
                <a:ea typeface="Helvetica Neue"/>
                <a:cs typeface="Helvetica Neue"/>
                <a:sym typeface="Helvetica Neue"/>
              </a:rPr>
              <a:t>Diarra</a:t>
            </a:r>
            <a:r>
              <a:rPr lang="es-ES_tradnl" sz="1100" dirty="0">
                <a:solidFill>
                  <a:schemeClr val="dk1"/>
                </a:solidFill>
                <a:latin typeface="+mn-lt"/>
                <a:ea typeface="Helvetica Neue"/>
                <a:cs typeface="Helvetica Neue"/>
                <a:sym typeface="Helvetica Neue"/>
              </a:rPr>
              <a:t> son dos hermanos de 5 y 7 años. Vivían en un orfanato antes del conflicto. Sus padres habían enviado a los dos hermanos a la institución porque les resultaba difícil cuidar de todos sus hijos y esperaban que </a:t>
            </a:r>
            <a:r>
              <a:rPr lang="es-ES_tradnl" sz="1100" dirty="0" err="1">
                <a:solidFill>
                  <a:schemeClr val="dk1"/>
                </a:solidFill>
                <a:latin typeface="+mn-lt"/>
                <a:ea typeface="Helvetica Neue"/>
                <a:cs typeface="Helvetica Neue"/>
                <a:sym typeface="Helvetica Neue"/>
              </a:rPr>
              <a:t>Aliou</a:t>
            </a:r>
            <a:r>
              <a:rPr lang="es-ES_tradnl" sz="1100" dirty="0">
                <a:solidFill>
                  <a:schemeClr val="dk1"/>
                </a:solidFill>
                <a:latin typeface="+mn-lt"/>
                <a:ea typeface="Helvetica Neue"/>
                <a:cs typeface="Helvetica Neue"/>
                <a:sym typeface="Helvetica Neue"/>
              </a:rPr>
              <a:t> y </a:t>
            </a:r>
            <a:r>
              <a:rPr lang="es-ES_tradnl" sz="1100" dirty="0" err="1">
                <a:solidFill>
                  <a:schemeClr val="dk1"/>
                </a:solidFill>
                <a:latin typeface="+mn-lt"/>
                <a:ea typeface="Helvetica Neue"/>
                <a:cs typeface="Helvetica Neue"/>
                <a:sym typeface="Helvetica Neue"/>
              </a:rPr>
              <a:t>Diarra</a:t>
            </a:r>
            <a:r>
              <a:rPr lang="es-ES_tradnl" sz="1100" dirty="0">
                <a:solidFill>
                  <a:schemeClr val="dk1"/>
                </a:solidFill>
                <a:latin typeface="+mn-lt"/>
                <a:ea typeface="Helvetica Neue"/>
                <a:cs typeface="Helvetica Neue"/>
                <a:sym typeface="Helvetica Neue"/>
              </a:rPr>
              <a:t> pudieran beneficiarse de la educación en la institución. Cuando estallaron los combates, los hermanos huyeron con el resto de la población a una zona más segura, donde fueron acogidos espontáneamente por una familia de su mismo pueblo natal.</a:t>
            </a:r>
            <a:endParaRPr lang="es-ES_tradnl" sz="1100" dirty="0">
              <a:solidFill>
                <a:schemeClr val="dk1"/>
              </a:solidFill>
              <a:latin typeface="+mn-lt"/>
              <a:ea typeface="Times New Roman"/>
              <a:cs typeface="Times New Roman"/>
              <a:sym typeface="Times New Roman"/>
            </a:endParaRPr>
          </a:p>
          <a:p>
            <a:pPr marL="0" marR="0" lvl="0" indent="0" algn="l" rtl="0">
              <a:spcBef>
                <a:spcPts val="0"/>
              </a:spcBef>
              <a:spcAft>
                <a:spcPts val="0"/>
              </a:spcAft>
              <a:buNone/>
            </a:pPr>
            <a:r>
              <a:rPr lang="es-ES_tradnl" sz="1100" dirty="0">
                <a:solidFill>
                  <a:schemeClr val="dk1"/>
                </a:solidFill>
                <a:latin typeface="+mn-lt"/>
                <a:ea typeface="Helvetica Neue"/>
                <a:cs typeface="Helvetica Neue"/>
                <a:sym typeface="Helvetica Neue"/>
              </a:rPr>
              <a:t> </a:t>
            </a:r>
          </a:p>
          <a:p>
            <a:pPr marL="0" marR="0" lvl="0" indent="0" algn="l" rtl="0">
              <a:spcBef>
                <a:spcPts val="0"/>
              </a:spcBef>
              <a:spcAft>
                <a:spcPts val="0"/>
              </a:spcAft>
              <a:buNone/>
            </a:pPr>
            <a:endParaRPr lang="es-ES_tradnl" sz="1100" dirty="0">
              <a:solidFill>
                <a:schemeClr val="dk1"/>
              </a:solidFill>
              <a:latin typeface="+mn-lt"/>
              <a:ea typeface="Times New Roman"/>
              <a:cs typeface="Times New Roman"/>
              <a:sym typeface="Times New Roman"/>
            </a:endParaRPr>
          </a:p>
          <a:p>
            <a:pPr marL="0" marR="0" lvl="0" indent="0" algn="l" rtl="0">
              <a:spcBef>
                <a:spcPts val="0"/>
              </a:spcBef>
              <a:spcAft>
                <a:spcPts val="0"/>
              </a:spcAft>
              <a:buNone/>
            </a:pPr>
            <a:r>
              <a:rPr lang="es-ES_tradnl" sz="1100" b="1" dirty="0">
                <a:solidFill>
                  <a:schemeClr val="dk1"/>
                </a:solidFill>
                <a:latin typeface="+mn-lt"/>
                <a:ea typeface="Helvetica Neue"/>
                <a:cs typeface="Helvetica Neue"/>
                <a:sym typeface="Helvetica Neue"/>
              </a:rPr>
              <a:t>Escenario 6 </a:t>
            </a:r>
            <a:endParaRPr lang="es-ES_tradnl" sz="1100" dirty="0">
              <a:solidFill>
                <a:schemeClr val="dk1"/>
              </a:solidFill>
              <a:latin typeface="+mn-lt"/>
              <a:ea typeface="Times New Roman"/>
              <a:cs typeface="Times New Roman"/>
              <a:sym typeface="Times New Roman"/>
            </a:endParaRPr>
          </a:p>
          <a:p>
            <a:pPr marL="0" marR="0" lvl="0" indent="0" algn="l" rtl="0">
              <a:spcBef>
                <a:spcPts val="0"/>
              </a:spcBef>
              <a:spcAft>
                <a:spcPts val="0"/>
              </a:spcAft>
              <a:buNone/>
            </a:pPr>
            <a:r>
              <a:rPr lang="es-ES_tradnl" sz="1100" dirty="0">
                <a:solidFill>
                  <a:schemeClr val="dk1"/>
                </a:solidFill>
                <a:latin typeface="+mn-lt"/>
                <a:ea typeface="Helvetica Neue"/>
                <a:cs typeface="Helvetica Neue"/>
                <a:sym typeface="Helvetica Neue"/>
              </a:rPr>
              <a:t>Rose es una niña de 3 años que vivía con sus padres. Recientemente, su padre contrajo una enfermedad infecciosa y, poco después, falleció en la unidad de cuidados intensivos de un hospital cercano. Su madre decidió internar a Rose en un orfanato en una ciudad situada a unos 150 km de donde vive. Considera que no puede cuidar a Rose por sí sola de forma adecuada, ya que perdió su trabajo a raíz de la propagación de la pandemia en la zona y en este momento carece de ingresos.</a:t>
            </a:r>
            <a:endParaRPr lang="es-ES_tradnl" sz="1100" dirty="0">
              <a:solidFill>
                <a:schemeClr val="dk1"/>
              </a:solidFill>
              <a:latin typeface="+mn-lt"/>
              <a:ea typeface="Times New Roman"/>
              <a:cs typeface="Times New Roman"/>
              <a:sym typeface="Times New Roman"/>
            </a:endParaRPr>
          </a:p>
        </p:txBody>
      </p:sp>
      <p:sp>
        <p:nvSpPr>
          <p:cNvPr id="21" name="Hexagon 20">
            <a:extLst>
              <a:ext uri="{FF2B5EF4-FFF2-40B4-BE49-F238E27FC236}">
                <a16:creationId xmlns:a16="http://schemas.microsoft.com/office/drawing/2014/main" id="{FD195B7A-EDA4-C535-2194-1D3E70FED591}"/>
              </a:ext>
            </a:extLst>
          </p:cNvPr>
          <p:cNvSpPr/>
          <p:nvPr/>
        </p:nvSpPr>
        <p:spPr>
          <a:xfrm rot="1782986">
            <a:off x="286724" y="301110"/>
            <a:ext cx="335595" cy="289306"/>
          </a:xfrm>
          <a:prstGeom prst="hexagon">
            <a:avLst>
              <a:gd name="adj" fmla="val 28965"/>
              <a:gd name="vf" fmla="val 115470"/>
            </a:avLst>
          </a:prstGeom>
          <a:solidFill>
            <a:schemeClr val="accent2">
              <a:lumMod val="60000"/>
              <a:lumOff val="4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2" name="Hexagon 21">
            <a:extLst>
              <a:ext uri="{FF2B5EF4-FFF2-40B4-BE49-F238E27FC236}">
                <a16:creationId xmlns:a16="http://schemas.microsoft.com/office/drawing/2014/main" id="{C3610D40-BC05-0643-F580-C8323B4DB6D4}"/>
              </a:ext>
            </a:extLst>
          </p:cNvPr>
          <p:cNvSpPr/>
          <p:nvPr/>
        </p:nvSpPr>
        <p:spPr>
          <a:xfrm rot="1782986">
            <a:off x="286724" y="763955"/>
            <a:ext cx="335595" cy="289306"/>
          </a:xfrm>
          <a:prstGeom prst="hexagon">
            <a:avLst>
              <a:gd name="adj" fmla="val 28965"/>
              <a:gd name="vf" fmla="val 115470"/>
            </a:avLst>
          </a:prstGeom>
          <a:solidFill>
            <a:schemeClr val="accent2">
              <a:lumMod val="60000"/>
              <a:lumOff val="4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3" name="Hexagon 22">
            <a:extLst>
              <a:ext uri="{FF2B5EF4-FFF2-40B4-BE49-F238E27FC236}">
                <a16:creationId xmlns:a16="http://schemas.microsoft.com/office/drawing/2014/main" id="{E12E4CD0-D8B9-98EB-6561-9B1CA1201087}"/>
              </a:ext>
            </a:extLst>
          </p:cNvPr>
          <p:cNvSpPr/>
          <p:nvPr/>
        </p:nvSpPr>
        <p:spPr>
          <a:xfrm rot="1782986">
            <a:off x="286724" y="1226800"/>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4" name="Hexagon 23">
            <a:extLst>
              <a:ext uri="{FF2B5EF4-FFF2-40B4-BE49-F238E27FC236}">
                <a16:creationId xmlns:a16="http://schemas.microsoft.com/office/drawing/2014/main" id="{D3945518-1408-12CD-03D0-693DDBC538B0}"/>
              </a:ext>
            </a:extLst>
          </p:cNvPr>
          <p:cNvSpPr/>
          <p:nvPr/>
        </p:nvSpPr>
        <p:spPr>
          <a:xfrm rot="1782986">
            <a:off x="286724" y="1689645"/>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5" name="Hexagon 24">
            <a:extLst>
              <a:ext uri="{FF2B5EF4-FFF2-40B4-BE49-F238E27FC236}">
                <a16:creationId xmlns:a16="http://schemas.microsoft.com/office/drawing/2014/main" id="{1E688264-C2E7-B5D2-80A1-9A27B66C6D30}"/>
              </a:ext>
            </a:extLst>
          </p:cNvPr>
          <p:cNvSpPr/>
          <p:nvPr/>
        </p:nvSpPr>
        <p:spPr>
          <a:xfrm rot="1782986">
            <a:off x="286724" y="2152490"/>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6" name="Hexagon 25">
            <a:extLst>
              <a:ext uri="{FF2B5EF4-FFF2-40B4-BE49-F238E27FC236}">
                <a16:creationId xmlns:a16="http://schemas.microsoft.com/office/drawing/2014/main" id="{0A58DEB5-70DA-2CE7-8900-598144564F09}"/>
              </a:ext>
            </a:extLst>
          </p:cNvPr>
          <p:cNvSpPr/>
          <p:nvPr/>
        </p:nvSpPr>
        <p:spPr>
          <a:xfrm rot="1782986">
            <a:off x="286724" y="2615335"/>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7" name="Hexagon 26">
            <a:extLst>
              <a:ext uri="{FF2B5EF4-FFF2-40B4-BE49-F238E27FC236}">
                <a16:creationId xmlns:a16="http://schemas.microsoft.com/office/drawing/2014/main" id="{E00B30FD-3DB3-7878-4186-DBED075620F4}"/>
              </a:ext>
            </a:extLst>
          </p:cNvPr>
          <p:cNvSpPr/>
          <p:nvPr/>
        </p:nvSpPr>
        <p:spPr>
          <a:xfrm rot="1782986">
            <a:off x="286725" y="3078179"/>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8" name="Hexagon 27">
            <a:extLst>
              <a:ext uri="{FF2B5EF4-FFF2-40B4-BE49-F238E27FC236}">
                <a16:creationId xmlns:a16="http://schemas.microsoft.com/office/drawing/2014/main" id="{D70F140C-872B-4E09-AB16-38D9F2193ECD}"/>
              </a:ext>
            </a:extLst>
          </p:cNvPr>
          <p:cNvSpPr/>
          <p:nvPr/>
        </p:nvSpPr>
        <p:spPr>
          <a:xfrm rot="1782986">
            <a:off x="286726" y="3541021"/>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9" name="Hexagon 28">
            <a:extLst>
              <a:ext uri="{FF2B5EF4-FFF2-40B4-BE49-F238E27FC236}">
                <a16:creationId xmlns:a16="http://schemas.microsoft.com/office/drawing/2014/main" id="{43D7D992-579E-4012-3D58-1366EBA29DEB}"/>
              </a:ext>
            </a:extLst>
          </p:cNvPr>
          <p:cNvSpPr/>
          <p:nvPr/>
        </p:nvSpPr>
        <p:spPr>
          <a:xfrm rot="1782986">
            <a:off x="286726" y="4003862"/>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6579403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B592193B-59FD-99DD-6B7C-4926672E43D5}"/>
              </a:ext>
            </a:extLst>
          </p:cNvPr>
          <p:cNvSpPr txBox="1"/>
          <p:nvPr/>
        </p:nvSpPr>
        <p:spPr>
          <a:xfrm>
            <a:off x="996287" y="713169"/>
            <a:ext cx="4913991" cy="307777"/>
          </a:xfrm>
          <a:prstGeom prst="rect">
            <a:avLst/>
          </a:prstGeom>
          <a:noFill/>
        </p:spPr>
        <p:txBody>
          <a:bodyPr wrap="square">
            <a:spAutoFit/>
          </a:bodyPr>
          <a:lstStyle/>
          <a:p>
            <a:pPr marL="0" marR="0" lvl="0" indent="0" algn="l" rtl="0">
              <a:spcBef>
                <a:spcPts val="0"/>
              </a:spcBef>
              <a:spcAft>
                <a:spcPts val="1800"/>
              </a:spcAft>
              <a:buNone/>
            </a:pPr>
            <a:r>
              <a:rPr lang="es-ES_tradnl" b="1" spc="300" dirty="0">
                <a:solidFill>
                  <a:schemeClr val="bg1"/>
                </a:solidFill>
                <a:highlight>
                  <a:srgbClr val="8D607A"/>
                </a:highlight>
                <a:latin typeface="Calibri"/>
                <a:ea typeface="Calibri"/>
                <a:cs typeface="Calibri"/>
                <a:sym typeface="Calibri"/>
              </a:rPr>
              <a:t>SESIÓN 1: INTRODUCCIÓN Y DEFINICIONES</a:t>
            </a:r>
          </a:p>
        </p:txBody>
      </p:sp>
      <p:sp>
        <p:nvSpPr>
          <p:cNvPr id="19" name="TextBox 18">
            <a:extLst>
              <a:ext uri="{FF2B5EF4-FFF2-40B4-BE49-F238E27FC236}">
                <a16:creationId xmlns:a16="http://schemas.microsoft.com/office/drawing/2014/main" id="{3803F443-FE0E-9E53-E320-1BB04742B19F}"/>
              </a:ext>
            </a:extLst>
          </p:cNvPr>
          <p:cNvSpPr txBox="1"/>
          <p:nvPr/>
        </p:nvSpPr>
        <p:spPr>
          <a:xfrm>
            <a:off x="996287" y="1625489"/>
            <a:ext cx="4913992" cy="276999"/>
          </a:xfrm>
          <a:prstGeom prst="rect">
            <a:avLst/>
          </a:prstGeom>
          <a:noFill/>
        </p:spPr>
        <p:txBody>
          <a:bodyPr wrap="square" rtlCol="0">
            <a:spAutoFit/>
          </a:bodyPr>
          <a:lstStyle/>
          <a:p>
            <a:r>
              <a:rPr lang="es-ES_tradnl" sz="1200" b="1" spc="300">
                <a:solidFill>
                  <a:schemeClr val="tx1"/>
                </a:solidFill>
              </a:rPr>
              <a:t>OBJETIVOS DE APRENDIZAJE </a:t>
            </a:r>
          </a:p>
        </p:txBody>
      </p:sp>
      <p:sp>
        <p:nvSpPr>
          <p:cNvPr id="2" name="TextBox 1">
            <a:extLst>
              <a:ext uri="{FF2B5EF4-FFF2-40B4-BE49-F238E27FC236}">
                <a16:creationId xmlns:a16="http://schemas.microsoft.com/office/drawing/2014/main" id="{9C123385-9A1D-F5A2-D61C-512B690D32B5}"/>
              </a:ext>
            </a:extLst>
          </p:cNvPr>
          <p:cNvSpPr txBox="1"/>
          <p:nvPr/>
        </p:nvSpPr>
        <p:spPr>
          <a:xfrm>
            <a:off x="1720761" y="2178391"/>
            <a:ext cx="4529568" cy="461665"/>
          </a:xfrm>
          <a:prstGeom prst="rect">
            <a:avLst/>
          </a:prstGeom>
          <a:noFill/>
        </p:spPr>
        <p:txBody>
          <a:bodyPr wrap="square" rtlCol="0">
            <a:spAutoFit/>
          </a:bodyPr>
          <a:lstStyle/>
          <a:p>
            <a:pPr marL="0" marR="0" lvl="0" indent="0" algn="l" rtl="0">
              <a:spcBef>
                <a:spcPts val="0"/>
              </a:spcBef>
              <a:spcAft>
                <a:spcPts val="0"/>
              </a:spcAft>
              <a:buNone/>
            </a:pPr>
            <a:r>
              <a:rPr lang="es-ES_tradnl" sz="1200" dirty="0">
                <a:solidFill>
                  <a:schemeClr val="tx1"/>
                </a:solidFill>
                <a:latin typeface="+mn-lt"/>
                <a:ea typeface="Arial"/>
                <a:cs typeface="Arial"/>
                <a:sym typeface="Arial"/>
              </a:rPr>
              <a:t>Definir la terminología relacionada con </a:t>
            </a:r>
            <a:r>
              <a:rPr lang="es-ES_tradnl" sz="1200" dirty="0">
                <a:solidFill>
                  <a:schemeClr val="tx1"/>
                </a:solidFill>
                <a:latin typeface="+mn-lt"/>
              </a:rPr>
              <a:t>las/os</a:t>
            </a:r>
            <a:r>
              <a:rPr lang="es-ES_tradnl" sz="1200" dirty="0">
                <a:solidFill>
                  <a:schemeClr val="tx1"/>
                </a:solidFill>
                <a:latin typeface="+mn-lt"/>
                <a:ea typeface="Arial"/>
                <a:cs typeface="Arial"/>
                <a:sym typeface="Arial"/>
              </a:rPr>
              <a:t> menores no acompañados y separados en situaciones de emergencia.</a:t>
            </a:r>
          </a:p>
        </p:txBody>
      </p:sp>
      <p:sp>
        <p:nvSpPr>
          <p:cNvPr id="3" name="TextBox 2">
            <a:extLst>
              <a:ext uri="{FF2B5EF4-FFF2-40B4-BE49-F238E27FC236}">
                <a16:creationId xmlns:a16="http://schemas.microsoft.com/office/drawing/2014/main" id="{A0F55873-C223-01AF-7EF6-42E0DF46C035}"/>
              </a:ext>
            </a:extLst>
          </p:cNvPr>
          <p:cNvSpPr txBox="1"/>
          <p:nvPr/>
        </p:nvSpPr>
        <p:spPr>
          <a:xfrm>
            <a:off x="1720761" y="2833371"/>
            <a:ext cx="4529568" cy="461665"/>
          </a:xfrm>
          <a:prstGeom prst="rect">
            <a:avLst/>
          </a:prstGeom>
          <a:noFill/>
        </p:spPr>
        <p:txBody>
          <a:bodyPr wrap="square" rtlCol="0">
            <a:spAutoFit/>
          </a:bodyPr>
          <a:lstStyle/>
          <a:p>
            <a:pPr marL="0" marR="0" lvl="0" indent="0" algn="l" rtl="0">
              <a:spcBef>
                <a:spcPts val="0"/>
              </a:spcBef>
              <a:spcAft>
                <a:spcPts val="0"/>
              </a:spcAft>
              <a:buNone/>
            </a:pPr>
            <a:r>
              <a:rPr lang="es-ES_tradnl" sz="1200" dirty="0">
                <a:solidFill>
                  <a:schemeClr val="tx1"/>
                </a:solidFill>
                <a:latin typeface="+mn-lt"/>
                <a:ea typeface="Arial"/>
                <a:cs typeface="Arial"/>
                <a:sym typeface="Arial"/>
              </a:rPr>
              <a:t>Recordar las normas mínimas relativas a los/as menores no acompañados/as y separados/as de sus familias.</a:t>
            </a:r>
          </a:p>
        </p:txBody>
      </p:sp>
      <p:grpSp>
        <p:nvGrpSpPr>
          <p:cNvPr id="33" name="Google Shape;194;p14">
            <a:extLst>
              <a:ext uri="{FF2B5EF4-FFF2-40B4-BE49-F238E27FC236}">
                <a16:creationId xmlns:a16="http://schemas.microsoft.com/office/drawing/2014/main" id="{01BC34CA-DE6A-6A1B-8925-1E5E81907828}"/>
              </a:ext>
            </a:extLst>
          </p:cNvPr>
          <p:cNvGrpSpPr/>
          <p:nvPr/>
        </p:nvGrpSpPr>
        <p:grpSpPr>
          <a:xfrm>
            <a:off x="1153785" y="2161263"/>
            <a:ext cx="367261" cy="388552"/>
            <a:chOff x="243840" y="1676400"/>
            <a:chExt cx="701040" cy="741680"/>
          </a:xfrm>
          <a:solidFill>
            <a:schemeClr val="accent2">
              <a:lumMod val="75000"/>
            </a:schemeClr>
          </a:solidFill>
        </p:grpSpPr>
        <p:sp>
          <p:nvSpPr>
            <p:cNvPr id="34" name="Google Shape;195;p14">
              <a:extLst>
                <a:ext uri="{FF2B5EF4-FFF2-40B4-BE49-F238E27FC236}">
                  <a16:creationId xmlns:a16="http://schemas.microsoft.com/office/drawing/2014/main" id="{836C395A-34BA-2044-3814-CEB5BD14DD05}"/>
                </a:ext>
              </a:extLst>
            </p:cNvPr>
            <p:cNvSpPr/>
            <p:nvPr/>
          </p:nvSpPr>
          <p:spPr>
            <a:xfrm>
              <a:off x="243840" y="1676400"/>
              <a:ext cx="116839" cy="741680"/>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lang="es-ES_tradnl" sz="1800">
                <a:solidFill>
                  <a:schemeClr val="lt1"/>
                </a:solidFill>
                <a:latin typeface="Calibri"/>
                <a:ea typeface="Calibri"/>
                <a:cs typeface="Calibri"/>
                <a:sym typeface="Calibri"/>
              </a:endParaRPr>
            </a:p>
          </p:txBody>
        </p:sp>
        <p:sp>
          <p:nvSpPr>
            <p:cNvPr id="35" name="Google Shape;196;p14">
              <a:extLst>
                <a:ext uri="{FF2B5EF4-FFF2-40B4-BE49-F238E27FC236}">
                  <a16:creationId xmlns:a16="http://schemas.microsoft.com/office/drawing/2014/main" id="{1F02318C-6C3E-56DA-E1FE-063BF637A069}"/>
                </a:ext>
              </a:extLst>
            </p:cNvPr>
            <p:cNvSpPr/>
            <p:nvPr/>
          </p:nvSpPr>
          <p:spPr>
            <a:xfrm>
              <a:off x="314960" y="1676400"/>
              <a:ext cx="629920" cy="436880"/>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lang="es-ES_tradnl" sz="1800">
                <a:solidFill>
                  <a:schemeClr val="lt1"/>
                </a:solidFill>
                <a:latin typeface="Calibri"/>
                <a:ea typeface="Calibri"/>
                <a:cs typeface="Calibri"/>
                <a:sym typeface="Calibri"/>
              </a:endParaRPr>
            </a:p>
          </p:txBody>
        </p:sp>
      </p:grpSp>
      <p:grpSp>
        <p:nvGrpSpPr>
          <p:cNvPr id="36" name="Google Shape;194;p14">
            <a:extLst>
              <a:ext uri="{FF2B5EF4-FFF2-40B4-BE49-F238E27FC236}">
                <a16:creationId xmlns:a16="http://schemas.microsoft.com/office/drawing/2014/main" id="{F416F821-0615-D27F-11BA-C884CDDB5918}"/>
              </a:ext>
            </a:extLst>
          </p:cNvPr>
          <p:cNvGrpSpPr/>
          <p:nvPr/>
        </p:nvGrpSpPr>
        <p:grpSpPr>
          <a:xfrm>
            <a:off x="1153785" y="2786939"/>
            <a:ext cx="367261" cy="388552"/>
            <a:chOff x="243840" y="1676400"/>
            <a:chExt cx="701040" cy="741680"/>
          </a:xfrm>
          <a:solidFill>
            <a:schemeClr val="accent2">
              <a:lumMod val="75000"/>
            </a:schemeClr>
          </a:solidFill>
        </p:grpSpPr>
        <p:sp>
          <p:nvSpPr>
            <p:cNvPr id="37" name="Google Shape;195;p14">
              <a:extLst>
                <a:ext uri="{FF2B5EF4-FFF2-40B4-BE49-F238E27FC236}">
                  <a16:creationId xmlns:a16="http://schemas.microsoft.com/office/drawing/2014/main" id="{EAE035D6-A015-CED2-667F-DBBEE14B11A3}"/>
                </a:ext>
              </a:extLst>
            </p:cNvPr>
            <p:cNvSpPr/>
            <p:nvPr/>
          </p:nvSpPr>
          <p:spPr>
            <a:xfrm>
              <a:off x="243840" y="1676400"/>
              <a:ext cx="116839" cy="741680"/>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lang="es-ES_tradnl" sz="1800">
                <a:solidFill>
                  <a:schemeClr val="lt1"/>
                </a:solidFill>
                <a:latin typeface="Calibri"/>
                <a:ea typeface="Calibri"/>
                <a:cs typeface="Calibri"/>
                <a:sym typeface="Calibri"/>
              </a:endParaRPr>
            </a:p>
          </p:txBody>
        </p:sp>
        <p:sp>
          <p:nvSpPr>
            <p:cNvPr id="38" name="Google Shape;196;p14">
              <a:extLst>
                <a:ext uri="{FF2B5EF4-FFF2-40B4-BE49-F238E27FC236}">
                  <a16:creationId xmlns:a16="http://schemas.microsoft.com/office/drawing/2014/main" id="{A36079ED-F758-0A3B-0C07-6FFE8659990A}"/>
                </a:ext>
              </a:extLst>
            </p:cNvPr>
            <p:cNvSpPr/>
            <p:nvPr/>
          </p:nvSpPr>
          <p:spPr>
            <a:xfrm>
              <a:off x="314960" y="1676400"/>
              <a:ext cx="629920" cy="436880"/>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lang="es-ES_tradnl" sz="1800">
                <a:solidFill>
                  <a:schemeClr val="lt1"/>
                </a:solidFill>
                <a:latin typeface="Calibri"/>
                <a:ea typeface="Calibri"/>
                <a:cs typeface="Calibri"/>
                <a:sym typeface="Calibri"/>
              </a:endParaRPr>
            </a:p>
          </p:txBody>
        </p:sp>
      </p:grpSp>
      <p:sp>
        <p:nvSpPr>
          <p:cNvPr id="39" name="TextBox 38">
            <a:extLst>
              <a:ext uri="{FF2B5EF4-FFF2-40B4-BE49-F238E27FC236}">
                <a16:creationId xmlns:a16="http://schemas.microsoft.com/office/drawing/2014/main" id="{08C4F17B-EF31-8514-3613-1A09BDE4430D}"/>
              </a:ext>
            </a:extLst>
          </p:cNvPr>
          <p:cNvSpPr txBox="1"/>
          <p:nvPr/>
        </p:nvSpPr>
        <p:spPr>
          <a:xfrm>
            <a:off x="996287" y="3572294"/>
            <a:ext cx="4325427" cy="276999"/>
          </a:xfrm>
          <a:prstGeom prst="rect">
            <a:avLst/>
          </a:prstGeom>
          <a:noFill/>
        </p:spPr>
        <p:txBody>
          <a:bodyPr wrap="square" rtlCol="0">
            <a:spAutoFit/>
          </a:bodyPr>
          <a:lstStyle/>
          <a:p>
            <a:r>
              <a:rPr lang="es-ES_tradnl" sz="1200" b="1" spc="300">
                <a:solidFill>
                  <a:schemeClr val="tx1"/>
                </a:solidFill>
              </a:rPr>
              <a:t>DEFINICIONES</a:t>
            </a:r>
          </a:p>
        </p:txBody>
      </p:sp>
      <p:graphicFrame>
        <p:nvGraphicFramePr>
          <p:cNvPr id="40" name="Google Shape;245;p10">
            <a:extLst>
              <a:ext uri="{FF2B5EF4-FFF2-40B4-BE49-F238E27FC236}">
                <a16:creationId xmlns:a16="http://schemas.microsoft.com/office/drawing/2014/main" id="{8F48798A-9EDC-A1AB-9D6F-36C464FA4812}"/>
              </a:ext>
            </a:extLst>
          </p:cNvPr>
          <p:cNvGraphicFramePr/>
          <p:nvPr>
            <p:extLst>
              <p:ext uri="{D42A27DB-BD31-4B8C-83A1-F6EECF244321}">
                <p14:modId xmlns:p14="http://schemas.microsoft.com/office/powerpoint/2010/main" val="3988139857"/>
              </p:ext>
            </p:extLst>
          </p:nvPr>
        </p:nvGraphicFramePr>
        <p:xfrm>
          <a:off x="996287" y="4107729"/>
          <a:ext cx="5254042" cy="3993534"/>
        </p:xfrm>
        <a:graphic>
          <a:graphicData uri="http://schemas.openxmlformats.org/drawingml/2006/table">
            <a:tbl>
              <a:tblPr firstRow="1" bandRow="1">
                <a:noFill/>
                <a:tableStyleId>{A314E755-B2AA-4937-9A26-76DDAAFDEC49}</a:tableStyleId>
              </a:tblPr>
              <a:tblGrid>
                <a:gridCol w="1208989">
                  <a:extLst>
                    <a:ext uri="{9D8B030D-6E8A-4147-A177-3AD203B41FA5}">
                      <a16:colId xmlns:a16="http://schemas.microsoft.com/office/drawing/2014/main" val="20000"/>
                    </a:ext>
                  </a:extLst>
                </a:gridCol>
                <a:gridCol w="4045053">
                  <a:extLst>
                    <a:ext uri="{9D8B030D-6E8A-4147-A177-3AD203B41FA5}">
                      <a16:colId xmlns:a16="http://schemas.microsoft.com/office/drawing/2014/main" val="20001"/>
                    </a:ext>
                  </a:extLst>
                </a:gridCol>
              </a:tblGrid>
              <a:tr h="434857">
                <a:tc>
                  <a:txBody>
                    <a:bodyPr/>
                    <a:lstStyle/>
                    <a:p>
                      <a:pPr marL="0" marR="0" lvl="0" indent="0" algn="l" rtl="0">
                        <a:spcBef>
                          <a:spcPts val="0"/>
                        </a:spcBef>
                        <a:spcAft>
                          <a:spcPts val="0"/>
                        </a:spcAft>
                        <a:buNone/>
                      </a:pPr>
                      <a:r>
                        <a:rPr lang="es-ES_tradnl" sz="1100" b="1" i="0" u="none" strike="noStrike" cap="none" noProof="0"/>
                        <a:t>Niño/a o menor</a:t>
                      </a:r>
                      <a:endParaRPr lang="es-ES_tradnl" sz="1100" noProof="0"/>
                    </a:p>
                  </a:txBody>
                  <a:tcPr marL="91450" marR="91450" marT="45725" marB="45725">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0" marR="0" lvl="0" indent="0" algn="l" rtl="0">
                        <a:spcBef>
                          <a:spcPts val="0"/>
                        </a:spcBef>
                        <a:spcAft>
                          <a:spcPts val="0"/>
                        </a:spcAft>
                        <a:buNone/>
                      </a:pPr>
                      <a:r>
                        <a:rPr lang="es-ES_tradnl" sz="1100" noProof="0" dirty="0"/>
                        <a:t>Toda persona menor de 18 años (CDN, Art. 1).</a:t>
                      </a:r>
                    </a:p>
                  </a:txBody>
                  <a:tcPr marL="91450" marR="91450" marT="45725" marB="45725">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593186">
                <a:tc>
                  <a:txBody>
                    <a:bodyPr/>
                    <a:lstStyle/>
                    <a:p>
                      <a:pPr marL="0" marR="0" lvl="0" indent="0" algn="l" rtl="0">
                        <a:spcBef>
                          <a:spcPts val="0"/>
                        </a:spcBef>
                        <a:spcAft>
                          <a:spcPts val="0"/>
                        </a:spcAft>
                        <a:buNone/>
                      </a:pPr>
                      <a:r>
                        <a:rPr lang="es-ES_tradnl" sz="1100" b="1" i="0" noProof="0"/>
                        <a:t>Menores no acompañados/as</a:t>
                      </a:r>
                    </a:p>
                  </a:txBody>
                  <a:tcPr marL="91450" marR="91450" marT="45725" marB="45725">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0" marR="0" lvl="0" indent="0" algn="l" rtl="0">
                        <a:spcBef>
                          <a:spcPts val="0"/>
                        </a:spcBef>
                        <a:spcAft>
                          <a:spcPts val="0"/>
                        </a:spcAft>
                        <a:buNone/>
                      </a:pPr>
                      <a:r>
                        <a:rPr lang="es-ES_tradnl" sz="1100" noProof="0" dirty="0"/>
                        <a:t>Menores separados de ambos progenitores, Y de otros parientes, Y que no están al cuidado de un adulto, que por ley o costumbre, sea responsable de cuidarlos/as.</a:t>
                      </a:r>
                    </a:p>
                  </a:txBody>
                  <a:tcPr marL="91450" marR="91450" marT="45725" marB="45725">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718088">
                <a:tc>
                  <a:txBody>
                    <a:bodyPr/>
                    <a:lstStyle/>
                    <a:p>
                      <a:pPr marL="0" marR="0" lvl="0" indent="0" algn="l" rtl="0">
                        <a:spcBef>
                          <a:spcPts val="0"/>
                        </a:spcBef>
                        <a:spcAft>
                          <a:spcPts val="0"/>
                        </a:spcAft>
                        <a:buNone/>
                      </a:pPr>
                      <a:r>
                        <a:rPr lang="es-ES_tradnl" sz="1100" b="1" i="0" noProof="0"/>
                        <a:t>Menores separados/as</a:t>
                      </a:r>
                      <a:endParaRPr lang="es-ES_tradnl" sz="1100" noProof="0"/>
                    </a:p>
                  </a:txBody>
                  <a:tcPr marL="91450" marR="91450" marT="45725" marB="45725">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0" marR="0" lvl="0" indent="0" algn="l" rtl="0">
                        <a:lnSpc>
                          <a:spcPct val="100000"/>
                        </a:lnSpc>
                        <a:spcBef>
                          <a:spcPts val="0"/>
                        </a:spcBef>
                        <a:spcAft>
                          <a:spcPts val="0"/>
                        </a:spcAft>
                        <a:buClr>
                          <a:schemeClr val="dk1"/>
                        </a:buClr>
                        <a:buSzPts val="1200"/>
                        <a:buFont typeface="Calibri"/>
                        <a:buNone/>
                      </a:pPr>
                      <a:r>
                        <a:rPr lang="es-ES_tradnl" sz="1100" noProof="0" dirty="0"/>
                        <a:t>Menores separados de ambos progenitores, o del anterior cuidador principal legal o habitual, pero no necesariamente de otro familiar. Por ende, puede tratarse de menores acompañados/as por otros familiares adultos.</a:t>
                      </a:r>
                    </a:p>
                  </a:txBody>
                  <a:tcPr marL="91450" marR="91450" marT="45725" marB="45725">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716550">
                <a:tc>
                  <a:txBody>
                    <a:bodyPr/>
                    <a:lstStyle/>
                    <a:p>
                      <a:pPr marL="0" marR="0" lvl="0" indent="0" algn="l" rtl="0">
                        <a:spcBef>
                          <a:spcPts val="0"/>
                        </a:spcBef>
                        <a:spcAft>
                          <a:spcPts val="0"/>
                        </a:spcAft>
                        <a:buNone/>
                      </a:pPr>
                      <a:r>
                        <a:rPr lang="es-ES_tradnl" sz="1100" b="1" i="0" noProof="0"/>
                        <a:t>Hogares encabezados por menores (CHH)</a:t>
                      </a:r>
                      <a:endParaRPr lang="es-ES_tradnl" sz="1100" noProof="0"/>
                    </a:p>
                  </a:txBody>
                  <a:tcPr marL="91450" marR="91450" marT="45725" marB="45725">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0" marR="0" lvl="0" indent="0" algn="l" rtl="0">
                        <a:lnSpc>
                          <a:spcPct val="100000"/>
                        </a:lnSpc>
                        <a:spcBef>
                          <a:spcPts val="0"/>
                        </a:spcBef>
                        <a:spcAft>
                          <a:spcPts val="0"/>
                        </a:spcAft>
                        <a:buClr>
                          <a:schemeClr val="dk1"/>
                        </a:buClr>
                        <a:buSzPts val="1200"/>
                        <a:buFont typeface="Calibri"/>
                        <a:buNone/>
                      </a:pPr>
                      <a:r>
                        <a:rPr lang="es-ES_tradnl" sz="1100" noProof="0" dirty="0"/>
                        <a:t>Hogar en el que uno o varios/as menores (normalmente un hermano o hermana mayor) asumen la responsabilidad principal y cotidiana de llevar la casa y mantener y cuidar a sus miembros.</a:t>
                      </a:r>
                      <a:endParaRPr lang="es-ES_tradnl" sz="1100" noProof="0" dirty="0">
                        <a:solidFill>
                          <a:schemeClr val="dk1"/>
                        </a:solidFill>
                        <a:latin typeface="Calibri"/>
                        <a:ea typeface="Calibri"/>
                        <a:cs typeface="Calibri"/>
                        <a:sym typeface="Calibri"/>
                      </a:endParaRPr>
                    </a:p>
                  </a:txBody>
                  <a:tcPr marL="91450" marR="91450" marT="45725" marB="45725">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487201">
                <a:tc>
                  <a:txBody>
                    <a:bodyPr/>
                    <a:lstStyle/>
                    <a:p>
                      <a:pPr marL="0" marR="0" lvl="0" indent="0" algn="l" rtl="0">
                        <a:spcBef>
                          <a:spcPts val="0"/>
                        </a:spcBef>
                        <a:spcAft>
                          <a:spcPts val="0"/>
                        </a:spcAft>
                        <a:buNone/>
                      </a:pPr>
                      <a:r>
                        <a:rPr lang="es-ES_tradnl" sz="1100" b="1" i="0" noProof="0"/>
                        <a:t>Huérfanos/as</a:t>
                      </a:r>
                      <a:endParaRPr lang="es-ES_tradnl" sz="1100" noProof="0"/>
                    </a:p>
                  </a:txBody>
                  <a:tcPr marL="91450" marR="91450" marT="45725" marB="45725">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0" marR="0" lvl="0" indent="0" algn="l" rtl="0">
                        <a:lnSpc>
                          <a:spcPct val="100000"/>
                        </a:lnSpc>
                        <a:spcBef>
                          <a:spcPts val="0"/>
                        </a:spcBef>
                        <a:spcAft>
                          <a:spcPts val="0"/>
                        </a:spcAft>
                        <a:buClr>
                          <a:schemeClr val="dk1"/>
                        </a:buClr>
                        <a:buSzPts val="1200"/>
                        <a:buFont typeface="Calibri"/>
                        <a:buNone/>
                      </a:pPr>
                      <a:r>
                        <a:rPr lang="es-ES_tradnl" sz="1100" noProof="0" dirty="0"/>
                        <a:t>Hijos/as de los que se sabe que ambos progenitores han fallecido.</a:t>
                      </a:r>
                    </a:p>
                    <a:p>
                      <a:pPr marL="0" marR="0" lvl="0" indent="0" algn="l" rtl="0">
                        <a:spcBef>
                          <a:spcPts val="0"/>
                        </a:spcBef>
                        <a:spcAft>
                          <a:spcPts val="0"/>
                        </a:spcAft>
                        <a:buNone/>
                      </a:pPr>
                      <a:endParaRPr lang="es-ES_tradnl" sz="1100" noProof="0" dirty="0"/>
                    </a:p>
                  </a:txBody>
                  <a:tcPr marL="91450" marR="91450" marT="45725" marB="45725">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998546">
                <a:tc>
                  <a:txBody>
                    <a:bodyPr/>
                    <a:lstStyle/>
                    <a:p>
                      <a:pPr marL="0" marR="0" lvl="0" indent="0" algn="l" rtl="0">
                        <a:spcBef>
                          <a:spcPts val="0"/>
                        </a:spcBef>
                        <a:spcAft>
                          <a:spcPts val="0"/>
                        </a:spcAft>
                        <a:buNone/>
                      </a:pPr>
                      <a:r>
                        <a:rPr lang="es-ES_tradnl" sz="1100" b="1" i="0" noProof="0"/>
                        <a:t>Cuidador/a</a:t>
                      </a:r>
                      <a:endParaRPr lang="es-ES_tradnl" sz="1100" noProof="0"/>
                    </a:p>
                  </a:txBody>
                  <a:tcPr marL="91450" marR="91450" marT="45725" marB="45725">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0" marR="0" lvl="0" indent="0" algn="l" rtl="0">
                        <a:spcBef>
                          <a:spcPts val="0"/>
                        </a:spcBef>
                        <a:spcAft>
                          <a:spcPts val="0"/>
                        </a:spcAft>
                        <a:buNone/>
                      </a:pPr>
                      <a:r>
                        <a:rPr lang="es-ES_tradnl" sz="1100" noProof="0" dirty="0"/>
                        <a:t>Un individuo, comunidad o institución (incluido el Estado) con una clara responsabilidad (por costumbre o por ley) del bienestar del menor. Se refiere con mayor frecuencia a una persona con la que vive el/la menor y que le proporciona cuidados diarios.</a:t>
                      </a:r>
                    </a:p>
                  </a:txBody>
                  <a:tcPr marL="91450" marR="91450" marT="45725" marB="45725">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48" name="Hexagon 47">
            <a:extLst>
              <a:ext uri="{FF2B5EF4-FFF2-40B4-BE49-F238E27FC236}">
                <a16:creationId xmlns:a16="http://schemas.microsoft.com/office/drawing/2014/main" id="{8B140037-F5B4-B49B-BB87-8FCF04CD56CC}"/>
              </a:ext>
            </a:extLst>
          </p:cNvPr>
          <p:cNvSpPr/>
          <p:nvPr/>
        </p:nvSpPr>
        <p:spPr>
          <a:xfrm rot="1782986">
            <a:off x="286724" y="301110"/>
            <a:ext cx="335595" cy="289306"/>
          </a:xfrm>
          <a:prstGeom prst="hexagon">
            <a:avLst>
              <a:gd name="adj" fmla="val 28965"/>
              <a:gd name="vf" fmla="val 115470"/>
            </a:avLst>
          </a:prstGeom>
          <a:solidFill>
            <a:schemeClr val="accent2">
              <a:lumMod val="60000"/>
              <a:lumOff val="4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49" name="Hexagon 48">
            <a:extLst>
              <a:ext uri="{FF2B5EF4-FFF2-40B4-BE49-F238E27FC236}">
                <a16:creationId xmlns:a16="http://schemas.microsoft.com/office/drawing/2014/main" id="{F4144A6A-CD1C-F73C-457B-CCDE7050E792}"/>
              </a:ext>
            </a:extLst>
          </p:cNvPr>
          <p:cNvSpPr/>
          <p:nvPr/>
        </p:nvSpPr>
        <p:spPr>
          <a:xfrm rot="1782986">
            <a:off x="286724" y="763955"/>
            <a:ext cx="335595" cy="289306"/>
          </a:xfrm>
          <a:prstGeom prst="hexagon">
            <a:avLst>
              <a:gd name="adj" fmla="val 28965"/>
              <a:gd name="vf" fmla="val 115470"/>
            </a:avLst>
          </a:prstGeom>
          <a:solidFill>
            <a:schemeClr val="accent2">
              <a:lumMod val="60000"/>
              <a:lumOff val="4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50" name="Hexagon 49">
            <a:extLst>
              <a:ext uri="{FF2B5EF4-FFF2-40B4-BE49-F238E27FC236}">
                <a16:creationId xmlns:a16="http://schemas.microsoft.com/office/drawing/2014/main" id="{BBE70907-4E67-39D4-0962-4EE51FBA0A8A}"/>
              </a:ext>
            </a:extLst>
          </p:cNvPr>
          <p:cNvSpPr/>
          <p:nvPr/>
        </p:nvSpPr>
        <p:spPr>
          <a:xfrm rot="1782986">
            <a:off x="286724" y="1226800"/>
            <a:ext cx="335595" cy="289306"/>
          </a:xfrm>
          <a:prstGeom prst="hexagon">
            <a:avLst>
              <a:gd name="adj" fmla="val 28965"/>
              <a:gd name="vf" fmla="val 115470"/>
            </a:avLst>
          </a:prstGeom>
          <a:solidFill>
            <a:schemeClr val="accent2">
              <a:lumMod val="60000"/>
              <a:lumOff val="4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51" name="Hexagon 50">
            <a:extLst>
              <a:ext uri="{FF2B5EF4-FFF2-40B4-BE49-F238E27FC236}">
                <a16:creationId xmlns:a16="http://schemas.microsoft.com/office/drawing/2014/main" id="{FEC97EEA-575F-7AF4-5EF7-DD926F696B96}"/>
              </a:ext>
            </a:extLst>
          </p:cNvPr>
          <p:cNvSpPr/>
          <p:nvPr/>
        </p:nvSpPr>
        <p:spPr>
          <a:xfrm rot="1782986">
            <a:off x="286724" y="1689645"/>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52" name="Hexagon 51">
            <a:extLst>
              <a:ext uri="{FF2B5EF4-FFF2-40B4-BE49-F238E27FC236}">
                <a16:creationId xmlns:a16="http://schemas.microsoft.com/office/drawing/2014/main" id="{1FB00F2C-E0BB-6FB6-7E12-57DA1EA9D976}"/>
              </a:ext>
            </a:extLst>
          </p:cNvPr>
          <p:cNvSpPr/>
          <p:nvPr/>
        </p:nvSpPr>
        <p:spPr>
          <a:xfrm rot="1782986">
            <a:off x="286724" y="2152490"/>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53" name="Hexagon 52">
            <a:extLst>
              <a:ext uri="{FF2B5EF4-FFF2-40B4-BE49-F238E27FC236}">
                <a16:creationId xmlns:a16="http://schemas.microsoft.com/office/drawing/2014/main" id="{9DE32CB8-0667-0AB1-0CAA-FDC071E8857A}"/>
              </a:ext>
            </a:extLst>
          </p:cNvPr>
          <p:cNvSpPr/>
          <p:nvPr/>
        </p:nvSpPr>
        <p:spPr>
          <a:xfrm rot="1782986">
            <a:off x="286724" y="2615335"/>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54" name="Hexagon 53">
            <a:extLst>
              <a:ext uri="{FF2B5EF4-FFF2-40B4-BE49-F238E27FC236}">
                <a16:creationId xmlns:a16="http://schemas.microsoft.com/office/drawing/2014/main" id="{B5B7266A-FC9F-6865-15AB-DAD9F34E484B}"/>
              </a:ext>
            </a:extLst>
          </p:cNvPr>
          <p:cNvSpPr/>
          <p:nvPr/>
        </p:nvSpPr>
        <p:spPr>
          <a:xfrm rot="1782986">
            <a:off x="286725" y="3078179"/>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55" name="Hexagon 54">
            <a:extLst>
              <a:ext uri="{FF2B5EF4-FFF2-40B4-BE49-F238E27FC236}">
                <a16:creationId xmlns:a16="http://schemas.microsoft.com/office/drawing/2014/main" id="{CF23F629-4637-92B1-DEA3-23561892E906}"/>
              </a:ext>
            </a:extLst>
          </p:cNvPr>
          <p:cNvSpPr/>
          <p:nvPr/>
        </p:nvSpPr>
        <p:spPr>
          <a:xfrm rot="1782986">
            <a:off x="286726" y="3541021"/>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57" name="Hexagon 56">
            <a:extLst>
              <a:ext uri="{FF2B5EF4-FFF2-40B4-BE49-F238E27FC236}">
                <a16:creationId xmlns:a16="http://schemas.microsoft.com/office/drawing/2014/main" id="{77C9342F-73F8-F26E-A77E-8A94183FDB14}"/>
              </a:ext>
            </a:extLst>
          </p:cNvPr>
          <p:cNvSpPr/>
          <p:nvPr/>
        </p:nvSpPr>
        <p:spPr>
          <a:xfrm rot="1782986">
            <a:off x="286726" y="4003862"/>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3051885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2F5C113-8FCE-3DDD-0D92-CE56DC55344B}"/>
              </a:ext>
            </a:extLst>
          </p:cNvPr>
          <p:cNvSpPr txBox="1"/>
          <p:nvPr/>
        </p:nvSpPr>
        <p:spPr>
          <a:xfrm>
            <a:off x="996285" y="713169"/>
            <a:ext cx="5008729" cy="276999"/>
          </a:xfrm>
          <a:prstGeom prst="rect">
            <a:avLst/>
          </a:prstGeom>
          <a:noFill/>
        </p:spPr>
        <p:txBody>
          <a:bodyPr wrap="square" rtlCol="0">
            <a:spAutoFit/>
          </a:bodyPr>
          <a:lstStyle/>
          <a:p>
            <a:r>
              <a:rPr lang="es-ES_tradnl" sz="1200" b="1" spc="300">
                <a:solidFill>
                  <a:schemeClr val="tx1"/>
                </a:solidFill>
              </a:rPr>
              <a:t>¿NO ACOMPAÑADOS/AS O SEPARADOS/AS?</a:t>
            </a:r>
          </a:p>
        </p:txBody>
      </p:sp>
      <p:graphicFrame>
        <p:nvGraphicFramePr>
          <p:cNvPr id="3" name="Table 2">
            <a:extLst>
              <a:ext uri="{FF2B5EF4-FFF2-40B4-BE49-F238E27FC236}">
                <a16:creationId xmlns:a16="http://schemas.microsoft.com/office/drawing/2014/main" id="{93007695-406E-9028-413C-FBCE78364741}"/>
              </a:ext>
            </a:extLst>
          </p:cNvPr>
          <p:cNvGraphicFramePr>
            <a:graphicFrameLocks noGrp="1"/>
          </p:cNvGraphicFramePr>
          <p:nvPr>
            <p:extLst>
              <p:ext uri="{D42A27DB-BD31-4B8C-83A1-F6EECF244321}">
                <p14:modId xmlns:p14="http://schemas.microsoft.com/office/powerpoint/2010/main" val="3949421440"/>
              </p:ext>
            </p:extLst>
          </p:nvPr>
        </p:nvGraphicFramePr>
        <p:xfrm>
          <a:off x="996286" y="1634064"/>
          <a:ext cx="5254041" cy="2997010"/>
        </p:xfrm>
        <a:graphic>
          <a:graphicData uri="http://schemas.openxmlformats.org/drawingml/2006/table">
            <a:tbl>
              <a:tblPr firstRow="1" bandRow="1">
                <a:noFill/>
                <a:tableStyleId>{A314E755-B2AA-4937-9A26-76DDAAFDEC49}</a:tableStyleId>
              </a:tblPr>
              <a:tblGrid>
                <a:gridCol w="1102976">
                  <a:extLst>
                    <a:ext uri="{9D8B030D-6E8A-4147-A177-3AD203B41FA5}">
                      <a16:colId xmlns:a16="http://schemas.microsoft.com/office/drawing/2014/main" val="3292857714"/>
                    </a:ext>
                  </a:extLst>
                </a:gridCol>
                <a:gridCol w="4151065">
                  <a:extLst>
                    <a:ext uri="{9D8B030D-6E8A-4147-A177-3AD203B41FA5}">
                      <a16:colId xmlns:a16="http://schemas.microsoft.com/office/drawing/2014/main" val="3534196842"/>
                    </a:ext>
                  </a:extLst>
                </a:gridCol>
              </a:tblGrid>
              <a:tr h="261040">
                <a:tc>
                  <a:txBody>
                    <a:bodyPr/>
                    <a:lstStyle/>
                    <a:p>
                      <a:pPr marL="0" marR="0" lvl="0" indent="0" algn="l" rtl="0">
                        <a:spcBef>
                          <a:spcPts val="0"/>
                        </a:spcBef>
                        <a:spcAft>
                          <a:spcPts val="0"/>
                        </a:spcAft>
                        <a:buNone/>
                      </a:pPr>
                      <a:r>
                        <a:rPr lang="es-ES_tradnl" sz="1100" b="1" i="0" noProof="0">
                          <a:solidFill>
                            <a:schemeClr val="tx1"/>
                          </a:solidFill>
                        </a:rPr>
                        <a:t>Escenario</a:t>
                      </a:r>
                      <a:endParaRPr lang="es-ES_tradnl" sz="1100" noProof="0">
                        <a:solidFill>
                          <a:schemeClr val="tx1"/>
                        </a:solidFill>
                      </a:endParaRPr>
                    </a:p>
                  </a:txBody>
                  <a:tcPr marL="91450" marR="91450" marT="45725" marB="45725">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accent2">
                        <a:lumMod val="20000"/>
                        <a:lumOff val="80000"/>
                      </a:schemeClr>
                    </a:solidFill>
                  </a:tcPr>
                </a:tc>
                <a:tc>
                  <a:txBody>
                    <a:bodyPr/>
                    <a:lstStyle/>
                    <a:p>
                      <a:pPr marL="0" marR="0" lvl="0" indent="0" algn="l" rtl="0">
                        <a:spcBef>
                          <a:spcPts val="0"/>
                        </a:spcBef>
                        <a:spcAft>
                          <a:spcPts val="0"/>
                        </a:spcAft>
                        <a:buNone/>
                      </a:pPr>
                      <a:r>
                        <a:rPr lang="es-ES_tradnl" sz="1100" b="1" noProof="0">
                          <a:solidFill>
                            <a:schemeClr val="tx1"/>
                          </a:solidFill>
                        </a:rPr>
                        <a:t>¿No acompañados/as o separados/as?</a:t>
                      </a:r>
                      <a:endParaRPr lang="es-ES_tradnl" sz="1100" noProof="0">
                        <a:solidFill>
                          <a:schemeClr val="tx1"/>
                        </a:solidFill>
                      </a:endParaRPr>
                    </a:p>
                  </a:txBody>
                  <a:tcPr marL="91450" marR="91450" marT="45725" marB="45725">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911946463"/>
                  </a:ext>
                </a:extLst>
              </a:tr>
              <a:tr h="455995">
                <a:tc>
                  <a:txBody>
                    <a:bodyPr/>
                    <a:lstStyle/>
                    <a:p>
                      <a:pPr marL="0" marR="0" lvl="0" indent="0" algn="l" rtl="0">
                        <a:spcBef>
                          <a:spcPts val="0"/>
                        </a:spcBef>
                        <a:spcAft>
                          <a:spcPts val="0"/>
                        </a:spcAft>
                        <a:buNone/>
                      </a:pPr>
                      <a:r>
                        <a:rPr lang="es-ES_tradnl" sz="1100" b="1" i="0" noProof="0"/>
                        <a:t>1</a:t>
                      </a:r>
                      <a:endParaRPr lang="es-ES_tradnl" sz="1100" noProof="0"/>
                    </a:p>
                  </a:txBody>
                  <a:tcPr marL="91450" marR="91450" marT="45725" marB="45725">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lt1"/>
                    </a:solidFill>
                  </a:tcPr>
                </a:tc>
                <a:tc>
                  <a:txBody>
                    <a:bodyPr/>
                    <a:lstStyle/>
                    <a:p>
                      <a:pPr marL="0" marR="0" lvl="0" indent="0" algn="l" rtl="0">
                        <a:spcBef>
                          <a:spcPts val="0"/>
                        </a:spcBef>
                        <a:spcAft>
                          <a:spcPts val="0"/>
                        </a:spcAft>
                        <a:buNone/>
                      </a:pPr>
                      <a:endParaRPr lang="es-ES_tradnl" sz="1100" noProof="0"/>
                    </a:p>
                  </a:txBody>
                  <a:tcPr marL="91450" marR="91450" marT="45725" marB="45725">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extLst>
                  <a:ext uri="{0D108BD9-81ED-4DB2-BD59-A6C34878D82A}">
                    <a16:rowId xmlns:a16="http://schemas.microsoft.com/office/drawing/2014/main" val="439458132"/>
                  </a:ext>
                </a:extLst>
              </a:tr>
              <a:tr h="455995">
                <a:tc>
                  <a:txBody>
                    <a:bodyPr/>
                    <a:lstStyle/>
                    <a:p>
                      <a:pPr marL="0" marR="0" lvl="0" indent="0" algn="l" rtl="0">
                        <a:spcBef>
                          <a:spcPts val="0"/>
                        </a:spcBef>
                        <a:spcAft>
                          <a:spcPts val="0"/>
                        </a:spcAft>
                        <a:buNone/>
                      </a:pPr>
                      <a:r>
                        <a:rPr lang="es-ES_tradnl" sz="1100" b="1" i="0" noProof="0"/>
                        <a:t>2</a:t>
                      </a:r>
                      <a:endParaRPr lang="es-ES_tradnl" sz="1100" noProof="0"/>
                    </a:p>
                  </a:txBody>
                  <a:tcPr marL="91450" marR="91450" marT="45725" marB="45725">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lt1"/>
                    </a:solidFill>
                  </a:tcPr>
                </a:tc>
                <a:tc>
                  <a:txBody>
                    <a:bodyPr/>
                    <a:lstStyle/>
                    <a:p>
                      <a:pPr marL="0" marR="0" lvl="0" indent="0" algn="l" rtl="0">
                        <a:lnSpc>
                          <a:spcPct val="100000"/>
                        </a:lnSpc>
                        <a:spcBef>
                          <a:spcPts val="0"/>
                        </a:spcBef>
                        <a:spcAft>
                          <a:spcPts val="0"/>
                        </a:spcAft>
                        <a:buClr>
                          <a:schemeClr val="dk1"/>
                        </a:buClr>
                        <a:buSzPts val="1200"/>
                        <a:buFont typeface="Calibri"/>
                        <a:buNone/>
                      </a:pPr>
                      <a:endParaRPr lang="es-ES_tradnl" sz="1100" noProof="0"/>
                    </a:p>
                  </a:txBody>
                  <a:tcPr marL="91450" marR="91450" marT="45725" marB="45725">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extLst>
                  <a:ext uri="{0D108BD9-81ED-4DB2-BD59-A6C34878D82A}">
                    <a16:rowId xmlns:a16="http://schemas.microsoft.com/office/drawing/2014/main" val="274166236"/>
                  </a:ext>
                </a:extLst>
              </a:tr>
              <a:tr h="455995">
                <a:tc>
                  <a:txBody>
                    <a:bodyPr/>
                    <a:lstStyle/>
                    <a:p>
                      <a:pPr marL="0" marR="0" lvl="0" indent="0" algn="l" rtl="0">
                        <a:spcBef>
                          <a:spcPts val="0"/>
                        </a:spcBef>
                        <a:spcAft>
                          <a:spcPts val="0"/>
                        </a:spcAft>
                        <a:buNone/>
                      </a:pPr>
                      <a:r>
                        <a:rPr lang="es-ES_tradnl" sz="1100" b="1" i="0" noProof="0"/>
                        <a:t>3</a:t>
                      </a:r>
                      <a:endParaRPr lang="es-ES_tradnl" sz="1100" noProof="0"/>
                    </a:p>
                  </a:txBody>
                  <a:tcPr marL="91450" marR="91450" marT="45725" marB="45725">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lt1"/>
                    </a:solidFill>
                  </a:tcPr>
                </a:tc>
                <a:tc>
                  <a:txBody>
                    <a:bodyPr/>
                    <a:lstStyle/>
                    <a:p>
                      <a:pPr marL="0" marR="0" lvl="0" indent="0" algn="l" rtl="0">
                        <a:lnSpc>
                          <a:spcPct val="100000"/>
                        </a:lnSpc>
                        <a:spcBef>
                          <a:spcPts val="0"/>
                        </a:spcBef>
                        <a:spcAft>
                          <a:spcPts val="0"/>
                        </a:spcAft>
                        <a:buClr>
                          <a:schemeClr val="dk1"/>
                        </a:buClr>
                        <a:buSzPts val="1200"/>
                        <a:buFont typeface="Calibri"/>
                        <a:buNone/>
                      </a:pPr>
                      <a:endParaRPr lang="es-ES_tradnl" sz="1100" noProof="0">
                        <a:solidFill>
                          <a:schemeClr val="dk1"/>
                        </a:solidFill>
                        <a:latin typeface="Calibri"/>
                        <a:ea typeface="Calibri"/>
                        <a:cs typeface="Calibri"/>
                        <a:sym typeface="Calibri"/>
                      </a:endParaRPr>
                    </a:p>
                  </a:txBody>
                  <a:tcPr marL="91450" marR="91450" marT="45725" marB="45725">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extLst>
                  <a:ext uri="{0D108BD9-81ED-4DB2-BD59-A6C34878D82A}">
                    <a16:rowId xmlns:a16="http://schemas.microsoft.com/office/drawing/2014/main" val="2014538198"/>
                  </a:ext>
                </a:extLst>
              </a:tr>
              <a:tr h="455995">
                <a:tc>
                  <a:txBody>
                    <a:bodyPr/>
                    <a:lstStyle/>
                    <a:p>
                      <a:pPr marL="0" marR="0" lvl="0" indent="0" algn="l" rtl="0">
                        <a:spcBef>
                          <a:spcPts val="0"/>
                        </a:spcBef>
                        <a:spcAft>
                          <a:spcPts val="0"/>
                        </a:spcAft>
                        <a:buNone/>
                      </a:pPr>
                      <a:r>
                        <a:rPr lang="es-ES_tradnl" sz="1100" b="1" i="0" noProof="0"/>
                        <a:t>4</a:t>
                      </a:r>
                      <a:endParaRPr lang="es-ES_tradnl" sz="1100" noProof="0"/>
                    </a:p>
                  </a:txBody>
                  <a:tcPr marL="91450" marR="91450" marT="45725" marB="45725">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lt1"/>
                    </a:solidFill>
                  </a:tcPr>
                </a:tc>
                <a:tc>
                  <a:txBody>
                    <a:bodyPr/>
                    <a:lstStyle/>
                    <a:p>
                      <a:pPr marL="0" marR="0" lvl="0" indent="0" algn="l" rtl="0">
                        <a:spcBef>
                          <a:spcPts val="0"/>
                        </a:spcBef>
                        <a:spcAft>
                          <a:spcPts val="0"/>
                        </a:spcAft>
                        <a:buNone/>
                      </a:pPr>
                      <a:endParaRPr lang="es-ES_tradnl" sz="1100" noProof="0"/>
                    </a:p>
                  </a:txBody>
                  <a:tcPr marL="91450" marR="91450" marT="45725" marB="45725">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extLst>
                  <a:ext uri="{0D108BD9-81ED-4DB2-BD59-A6C34878D82A}">
                    <a16:rowId xmlns:a16="http://schemas.microsoft.com/office/drawing/2014/main" val="1770983951"/>
                  </a:ext>
                </a:extLst>
              </a:tr>
              <a:tr h="455995">
                <a:tc>
                  <a:txBody>
                    <a:bodyPr/>
                    <a:lstStyle/>
                    <a:p>
                      <a:pPr marL="0" marR="0" lvl="0" indent="0" algn="l" rtl="0">
                        <a:spcBef>
                          <a:spcPts val="0"/>
                        </a:spcBef>
                        <a:spcAft>
                          <a:spcPts val="0"/>
                        </a:spcAft>
                        <a:buNone/>
                      </a:pPr>
                      <a:r>
                        <a:rPr lang="es-ES_tradnl" sz="1100" b="1" i="0" noProof="0"/>
                        <a:t>5</a:t>
                      </a:r>
                      <a:endParaRPr lang="es-ES_tradnl" sz="1100" noProof="0"/>
                    </a:p>
                  </a:txBody>
                  <a:tcPr marL="91450" marR="91450" marT="45725" marB="45725">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lt1"/>
                    </a:solidFill>
                  </a:tcPr>
                </a:tc>
                <a:tc>
                  <a:txBody>
                    <a:bodyPr/>
                    <a:lstStyle/>
                    <a:p>
                      <a:pPr marL="0" marR="0" lvl="0" indent="0" algn="l" rtl="0">
                        <a:spcBef>
                          <a:spcPts val="0"/>
                        </a:spcBef>
                        <a:spcAft>
                          <a:spcPts val="0"/>
                        </a:spcAft>
                        <a:buNone/>
                      </a:pPr>
                      <a:endParaRPr lang="es-ES_tradnl" sz="1100" noProof="0"/>
                    </a:p>
                  </a:txBody>
                  <a:tcPr marL="91450" marR="91450" marT="45725" marB="45725">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extLst>
                  <a:ext uri="{0D108BD9-81ED-4DB2-BD59-A6C34878D82A}">
                    <a16:rowId xmlns:a16="http://schemas.microsoft.com/office/drawing/2014/main" val="2388169130"/>
                  </a:ext>
                </a:extLst>
              </a:tr>
              <a:tr h="455995">
                <a:tc>
                  <a:txBody>
                    <a:bodyPr/>
                    <a:lstStyle/>
                    <a:p>
                      <a:pPr marL="0" marR="0" lvl="0" indent="0" algn="l" rtl="0">
                        <a:spcBef>
                          <a:spcPts val="0"/>
                        </a:spcBef>
                        <a:spcAft>
                          <a:spcPts val="0"/>
                        </a:spcAft>
                        <a:buNone/>
                      </a:pPr>
                      <a:r>
                        <a:rPr lang="es-ES_tradnl" sz="1100" b="1" i="0" noProof="0"/>
                        <a:t>6</a:t>
                      </a:r>
                      <a:endParaRPr lang="es-ES_tradnl" sz="1100" noProof="0"/>
                    </a:p>
                  </a:txBody>
                  <a:tcPr marL="91450" marR="91450" marT="45725" marB="45725">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lt1"/>
                    </a:solidFill>
                  </a:tcPr>
                </a:tc>
                <a:tc>
                  <a:txBody>
                    <a:bodyPr/>
                    <a:lstStyle/>
                    <a:p>
                      <a:pPr marL="0" marR="0" lvl="0" indent="0" algn="l" rtl="0">
                        <a:spcBef>
                          <a:spcPts val="0"/>
                        </a:spcBef>
                        <a:spcAft>
                          <a:spcPts val="0"/>
                        </a:spcAft>
                        <a:buNone/>
                      </a:pPr>
                      <a:endParaRPr lang="es-ES_tradnl" sz="1100" noProof="0" dirty="0"/>
                    </a:p>
                  </a:txBody>
                  <a:tcPr marL="91450" marR="91450" marT="45725" marB="45725">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extLst>
                  <a:ext uri="{0D108BD9-81ED-4DB2-BD59-A6C34878D82A}">
                    <a16:rowId xmlns:a16="http://schemas.microsoft.com/office/drawing/2014/main" val="1895557522"/>
                  </a:ext>
                </a:extLst>
              </a:tr>
            </a:tbl>
          </a:graphicData>
        </a:graphic>
      </p:graphicFrame>
      <p:sp>
        <p:nvSpPr>
          <p:cNvPr id="12" name="TextBox 11">
            <a:extLst>
              <a:ext uri="{FF2B5EF4-FFF2-40B4-BE49-F238E27FC236}">
                <a16:creationId xmlns:a16="http://schemas.microsoft.com/office/drawing/2014/main" id="{C440A78C-7D2F-4F4C-BCE1-9986ADC140F9}"/>
              </a:ext>
            </a:extLst>
          </p:cNvPr>
          <p:cNvSpPr txBox="1"/>
          <p:nvPr/>
        </p:nvSpPr>
        <p:spPr>
          <a:xfrm>
            <a:off x="997207" y="1181311"/>
            <a:ext cx="5239820" cy="261610"/>
          </a:xfrm>
          <a:prstGeom prst="rect">
            <a:avLst/>
          </a:prstGeom>
          <a:noFill/>
        </p:spPr>
        <p:txBody>
          <a:bodyPr wrap="square">
            <a:spAutoFit/>
          </a:bodyPr>
          <a:lstStyle/>
          <a:p>
            <a:pPr marL="0" marR="0" lvl="0" indent="0" algn="l" rtl="0">
              <a:spcBef>
                <a:spcPts val="0"/>
              </a:spcBef>
              <a:spcAft>
                <a:spcPts val="0"/>
              </a:spcAft>
              <a:buNone/>
            </a:pPr>
            <a:r>
              <a:rPr lang="es-ES_tradnl" sz="1100" dirty="0">
                <a:solidFill>
                  <a:schemeClr val="dk1"/>
                </a:solidFill>
                <a:latin typeface="+mn-lt"/>
                <a:ea typeface="Helvetica Neue"/>
                <a:cs typeface="Helvetica Neue"/>
                <a:sym typeface="Helvetica Neue"/>
              </a:rPr>
              <a:t>Encontrar los escenarios en las página 5-6</a:t>
            </a:r>
            <a:endParaRPr lang="es-ES_tradnl" sz="1100" dirty="0">
              <a:solidFill>
                <a:schemeClr val="tx1"/>
              </a:solidFill>
              <a:latin typeface="+mj-lt"/>
              <a:ea typeface="Times New Roman"/>
              <a:cs typeface="Times New Roman"/>
              <a:sym typeface="Times New Roman"/>
            </a:endParaRPr>
          </a:p>
        </p:txBody>
      </p:sp>
      <p:sp>
        <p:nvSpPr>
          <p:cNvPr id="27" name="Hexagon 26">
            <a:extLst>
              <a:ext uri="{FF2B5EF4-FFF2-40B4-BE49-F238E27FC236}">
                <a16:creationId xmlns:a16="http://schemas.microsoft.com/office/drawing/2014/main" id="{7DE90816-D940-2E73-F7E7-CCEB25C99E60}"/>
              </a:ext>
            </a:extLst>
          </p:cNvPr>
          <p:cNvSpPr/>
          <p:nvPr/>
        </p:nvSpPr>
        <p:spPr>
          <a:xfrm rot="1782986">
            <a:off x="286724" y="1689645"/>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8" name="Hexagon 27">
            <a:extLst>
              <a:ext uri="{FF2B5EF4-FFF2-40B4-BE49-F238E27FC236}">
                <a16:creationId xmlns:a16="http://schemas.microsoft.com/office/drawing/2014/main" id="{C84D8B76-0463-99C0-69C2-55AC4F56DEE6}"/>
              </a:ext>
            </a:extLst>
          </p:cNvPr>
          <p:cNvSpPr/>
          <p:nvPr/>
        </p:nvSpPr>
        <p:spPr>
          <a:xfrm rot="1782986">
            <a:off x="286724" y="2152490"/>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9" name="Hexagon 28">
            <a:extLst>
              <a:ext uri="{FF2B5EF4-FFF2-40B4-BE49-F238E27FC236}">
                <a16:creationId xmlns:a16="http://schemas.microsoft.com/office/drawing/2014/main" id="{983513AA-9BC4-54E8-5B08-DE64C8F6A201}"/>
              </a:ext>
            </a:extLst>
          </p:cNvPr>
          <p:cNvSpPr/>
          <p:nvPr/>
        </p:nvSpPr>
        <p:spPr>
          <a:xfrm rot="1782986">
            <a:off x="286724" y="2615335"/>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0" name="Hexagon 29">
            <a:extLst>
              <a:ext uri="{FF2B5EF4-FFF2-40B4-BE49-F238E27FC236}">
                <a16:creationId xmlns:a16="http://schemas.microsoft.com/office/drawing/2014/main" id="{B32DDC95-77A9-86F0-79E9-541A9D01CAA5}"/>
              </a:ext>
            </a:extLst>
          </p:cNvPr>
          <p:cNvSpPr/>
          <p:nvPr/>
        </p:nvSpPr>
        <p:spPr>
          <a:xfrm rot="1782986">
            <a:off x="286725" y="3078179"/>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1" name="Hexagon 30">
            <a:extLst>
              <a:ext uri="{FF2B5EF4-FFF2-40B4-BE49-F238E27FC236}">
                <a16:creationId xmlns:a16="http://schemas.microsoft.com/office/drawing/2014/main" id="{F9F6E6CC-EFAE-BD9E-37F4-04E36B80B264}"/>
              </a:ext>
            </a:extLst>
          </p:cNvPr>
          <p:cNvSpPr/>
          <p:nvPr/>
        </p:nvSpPr>
        <p:spPr>
          <a:xfrm rot="1782986">
            <a:off x="286726" y="3541021"/>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3" name="Hexagon 32">
            <a:extLst>
              <a:ext uri="{FF2B5EF4-FFF2-40B4-BE49-F238E27FC236}">
                <a16:creationId xmlns:a16="http://schemas.microsoft.com/office/drawing/2014/main" id="{23351804-8EED-097E-A7EA-5F360052CA8A}"/>
              </a:ext>
            </a:extLst>
          </p:cNvPr>
          <p:cNvSpPr/>
          <p:nvPr/>
        </p:nvSpPr>
        <p:spPr>
          <a:xfrm rot="1782986">
            <a:off x="286724" y="301110"/>
            <a:ext cx="335595" cy="289306"/>
          </a:xfrm>
          <a:prstGeom prst="hexagon">
            <a:avLst>
              <a:gd name="adj" fmla="val 28965"/>
              <a:gd name="vf" fmla="val 115470"/>
            </a:avLst>
          </a:prstGeom>
          <a:solidFill>
            <a:schemeClr val="accent2">
              <a:lumMod val="60000"/>
              <a:lumOff val="4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4" name="Hexagon 33">
            <a:extLst>
              <a:ext uri="{FF2B5EF4-FFF2-40B4-BE49-F238E27FC236}">
                <a16:creationId xmlns:a16="http://schemas.microsoft.com/office/drawing/2014/main" id="{21F7BB44-4C82-D071-2DDE-68BFA5050470}"/>
              </a:ext>
            </a:extLst>
          </p:cNvPr>
          <p:cNvSpPr/>
          <p:nvPr/>
        </p:nvSpPr>
        <p:spPr>
          <a:xfrm rot="1782986">
            <a:off x="286724" y="763955"/>
            <a:ext cx="335595" cy="289306"/>
          </a:xfrm>
          <a:prstGeom prst="hexagon">
            <a:avLst>
              <a:gd name="adj" fmla="val 28965"/>
              <a:gd name="vf" fmla="val 115470"/>
            </a:avLst>
          </a:prstGeom>
          <a:solidFill>
            <a:schemeClr val="accent2">
              <a:lumMod val="60000"/>
              <a:lumOff val="4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5" name="Hexagon 34">
            <a:extLst>
              <a:ext uri="{FF2B5EF4-FFF2-40B4-BE49-F238E27FC236}">
                <a16:creationId xmlns:a16="http://schemas.microsoft.com/office/drawing/2014/main" id="{126561F8-9454-B62C-330B-18D4FF1702E6}"/>
              </a:ext>
            </a:extLst>
          </p:cNvPr>
          <p:cNvSpPr/>
          <p:nvPr/>
        </p:nvSpPr>
        <p:spPr>
          <a:xfrm rot="1782986">
            <a:off x="286724" y="1226800"/>
            <a:ext cx="335595" cy="289306"/>
          </a:xfrm>
          <a:prstGeom prst="hexagon">
            <a:avLst>
              <a:gd name="adj" fmla="val 28965"/>
              <a:gd name="vf" fmla="val 115470"/>
            </a:avLst>
          </a:prstGeom>
          <a:solidFill>
            <a:schemeClr val="accent2">
              <a:lumMod val="60000"/>
              <a:lumOff val="4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6" name="Hexagon 35">
            <a:extLst>
              <a:ext uri="{FF2B5EF4-FFF2-40B4-BE49-F238E27FC236}">
                <a16:creationId xmlns:a16="http://schemas.microsoft.com/office/drawing/2014/main" id="{827A66BC-E7EF-555C-F1BF-B404DC9B6B5C}"/>
              </a:ext>
            </a:extLst>
          </p:cNvPr>
          <p:cNvSpPr/>
          <p:nvPr/>
        </p:nvSpPr>
        <p:spPr>
          <a:xfrm rot="1782986">
            <a:off x="286726" y="4003862"/>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7588792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2F5C113-8FCE-3DDD-0D92-CE56DC55344B}"/>
              </a:ext>
            </a:extLst>
          </p:cNvPr>
          <p:cNvSpPr txBox="1"/>
          <p:nvPr/>
        </p:nvSpPr>
        <p:spPr>
          <a:xfrm>
            <a:off x="982985" y="713169"/>
            <a:ext cx="4325427" cy="276999"/>
          </a:xfrm>
          <a:prstGeom prst="rect">
            <a:avLst/>
          </a:prstGeom>
          <a:noFill/>
        </p:spPr>
        <p:txBody>
          <a:bodyPr wrap="square" rtlCol="0">
            <a:spAutoFit/>
          </a:bodyPr>
          <a:lstStyle/>
          <a:p>
            <a:r>
              <a:rPr lang="es-ES_tradnl" sz="1200" b="1" spc="300" dirty="0">
                <a:solidFill>
                  <a:schemeClr val="tx1"/>
                </a:solidFill>
              </a:rPr>
              <a:t>PUNTOS CLAVE DE APRENDIZAJE</a:t>
            </a:r>
          </a:p>
        </p:txBody>
      </p:sp>
      <p:sp>
        <p:nvSpPr>
          <p:cNvPr id="11" name="Google Shape;256;p19">
            <a:extLst>
              <a:ext uri="{FF2B5EF4-FFF2-40B4-BE49-F238E27FC236}">
                <a16:creationId xmlns:a16="http://schemas.microsoft.com/office/drawing/2014/main" id="{4B4BAE65-425D-6981-DD81-97025B1C6D4B}"/>
              </a:ext>
            </a:extLst>
          </p:cNvPr>
          <p:cNvSpPr/>
          <p:nvPr/>
        </p:nvSpPr>
        <p:spPr>
          <a:xfrm>
            <a:off x="1072579" y="1226353"/>
            <a:ext cx="343714" cy="343714"/>
          </a:xfrm>
          <a:prstGeom prst="star5">
            <a:avLst>
              <a:gd name="adj" fmla="val 28143"/>
              <a:gd name="hf" fmla="val 105146"/>
              <a:gd name="vf" fmla="val 110557"/>
            </a:avLst>
          </a:prstGeom>
          <a:solidFill>
            <a:schemeClr val="accent2">
              <a:lumMod val="75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s-ES_tradnl" sz="1800" b="0" i="0" u="none" strike="noStrike" cap="none">
              <a:solidFill>
                <a:srgbClr val="FFFFFF"/>
              </a:solidFill>
              <a:latin typeface="Calibri"/>
              <a:ea typeface="Calibri"/>
              <a:cs typeface="Calibri"/>
              <a:sym typeface="Calibri"/>
            </a:endParaRPr>
          </a:p>
        </p:txBody>
      </p:sp>
      <p:sp>
        <p:nvSpPr>
          <p:cNvPr id="13" name="Google Shape;258;p19">
            <a:extLst>
              <a:ext uri="{FF2B5EF4-FFF2-40B4-BE49-F238E27FC236}">
                <a16:creationId xmlns:a16="http://schemas.microsoft.com/office/drawing/2014/main" id="{889AA28E-0CF3-DA8D-1AC5-4218B4966AF7}"/>
              </a:ext>
            </a:extLst>
          </p:cNvPr>
          <p:cNvSpPr txBox="1"/>
          <p:nvPr/>
        </p:nvSpPr>
        <p:spPr>
          <a:xfrm>
            <a:off x="1599723" y="1226353"/>
            <a:ext cx="4637303" cy="454571"/>
          </a:xfrm>
          <a:prstGeom prst="rect">
            <a:avLst/>
          </a:prstGeom>
          <a:noFill/>
          <a:ln>
            <a:noFill/>
          </a:ln>
        </p:spPr>
        <p:txBody>
          <a:bodyPr spcFirstLastPara="1" wrap="square" lIns="91425" tIns="45700" rIns="91425" bIns="45700" anchor="t" anchorCtr="0">
            <a:spAutoFit/>
          </a:bodyPr>
          <a:lstStyle/>
          <a:p>
            <a:pPr marL="0" marR="0" lvl="0" indent="0" rtl="0">
              <a:lnSpc>
                <a:spcPct val="107000"/>
              </a:lnSpc>
              <a:spcBef>
                <a:spcPts val="0"/>
              </a:spcBef>
              <a:spcAft>
                <a:spcPts val="0"/>
              </a:spcAft>
              <a:buClr>
                <a:srgbClr val="000000"/>
              </a:buClr>
              <a:buSzPts val="2400"/>
              <a:buFont typeface="Arial"/>
              <a:buNone/>
            </a:pPr>
            <a:r>
              <a:rPr lang="es-ES_tradnl" sz="1100" b="0" i="0" u="none" strike="noStrike" cap="none" dirty="0">
                <a:solidFill>
                  <a:srgbClr val="000000"/>
                </a:solidFill>
                <a:latin typeface="+mn-lt"/>
                <a:ea typeface="Arial"/>
                <a:cs typeface="Arial"/>
                <a:sym typeface="Arial"/>
              </a:rPr>
              <a:t>Los riesgos de protección para las/os menores no acompañados y separados pueden ser mayores.</a:t>
            </a:r>
            <a:endParaRPr lang="es-ES_tradnl" sz="1100" b="0" i="0" u="none" strike="sngStrike" cap="none" dirty="0">
              <a:solidFill>
                <a:srgbClr val="FF0000"/>
              </a:solidFill>
              <a:latin typeface="+mn-lt"/>
              <a:ea typeface="Arial"/>
              <a:cs typeface="Arial"/>
              <a:sym typeface="Arial"/>
            </a:endParaRPr>
          </a:p>
        </p:txBody>
      </p:sp>
      <p:sp>
        <p:nvSpPr>
          <p:cNvPr id="14" name="Google Shape;256;p19">
            <a:extLst>
              <a:ext uri="{FF2B5EF4-FFF2-40B4-BE49-F238E27FC236}">
                <a16:creationId xmlns:a16="http://schemas.microsoft.com/office/drawing/2014/main" id="{B6FB47BA-3B85-B48A-6972-510DA438B0AF}"/>
              </a:ext>
            </a:extLst>
          </p:cNvPr>
          <p:cNvSpPr/>
          <p:nvPr/>
        </p:nvSpPr>
        <p:spPr>
          <a:xfrm>
            <a:off x="1072579" y="1849668"/>
            <a:ext cx="343714" cy="343714"/>
          </a:xfrm>
          <a:prstGeom prst="star5">
            <a:avLst>
              <a:gd name="adj" fmla="val 28143"/>
              <a:gd name="hf" fmla="val 105146"/>
              <a:gd name="vf" fmla="val 110557"/>
            </a:avLst>
          </a:prstGeom>
          <a:solidFill>
            <a:schemeClr val="accent2">
              <a:lumMod val="75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s-ES_tradnl" sz="1800" b="0" i="0" u="none" strike="noStrike" cap="none">
              <a:solidFill>
                <a:srgbClr val="FFFFFF"/>
              </a:solidFill>
              <a:latin typeface="Calibri"/>
              <a:ea typeface="Calibri"/>
              <a:cs typeface="Calibri"/>
              <a:sym typeface="Calibri"/>
            </a:endParaRPr>
          </a:p>
        </p:txBody>
      </p:sp>
      <p:sp>
        <p:nvSpPr>
          <p:cNvPr id="15" name="Google Shape;258;p19">
            <a:extLst>
              <a:ext uri="{FF2B5EF4-FFF2-40B4-BE49-F238E27FC236}">
                <a16:creationId xmlns:a16="http://schemas.microsoft.com/office/drawing/2014/main" id="{50B4E8DD-23D2-7973-17B1-6C0F717D265F}"/>
              </a:ext>
            </a:extLst>
          </p:cNvPr>
          <p:cNvSpPr txBox="1"/>
          <p:nvPr/>
        </p:nvSpPr>
        <p:spPr>
          <a:xfrm>
            <a:off x="1599724" y="1749621"/>
            <a:ext cx="4637302" cy="454571"/>
          </a:xfrm>
          <a:prstGeom prst="rect">
            <a:avLst/>
          </a:prstGeom>
          <a:noFill/>
          <a:ln>
            <a:noFill/>
          </a:ln>
        </p:spPr>
        <p:txBody>
          <a:bodyPr spcFirstLastPara="1" wrap="square" lIns="91425" tIns="45700" rIns="91425" bIns="45700" anchor="t" anchorCtr="0">
            <a:spAutoFit/>
          </a:bodyPr>
          <a:lstStyle/>
          <a:p>
            <a:pPr marL="0" marR="0" lvl="0" indent="0" rtl="0">
              <a:lnSpc>
                <a:spcPct val="107000"/>
              </a:lnSpc>
              <a:spcBef>
                <a:spcPts val="0"/>
              </a:spcBef>
              <a:spcAft>
                <a:spcPts val="0"/>
              </a:spcAft>
              <a:buClr>
                <a:srgbClr val="000000"/>
              </a:buClr>
              <a:buSzPts val="2400"/>
              <a:buFont typeface="Arial"/>
              <a:buNone/>
            </a:pPr>
            <a:r>
              <a:rPr lang="es-ES_tradnl" sz="1100" b="0" i="0" u="none" strike="noStrike" cap="none" dirty="0">
                <a:solidFill>
                  <a:srgbClr val="000000"/>
                </a:solidFill>
                <a:latin typeface="+mn-lt"/>
                <a:ea typeface="Arial"/>
                <a:cs typeface="Arial"/>
                <a:sym typeface="Arial"/>
              </a:rPr>
              <a:t>La separación familiar no debe considerarse como una cuestión “aislada</a:t>
            </a:r>
            <a:r>
              <a:rPr lang="es-ES_tradnl" sz="1100" dirty="0">
                <a:latin typeface="+mn-lt"/>
              </a:rPr>
              <a:t>”</a:t>
            </a:r>
            <a:r>
              <a:rPr lang="es-ES_tradnl" sz="1100" b="0" i="0" u="none" strike="noStrike" cap="none" dirty="0">
                <a:solidFill>
                  <a:srgbClr val="000000"/>
                </a:solidFill>
                <a:latin typeface="+mn-lt"/>
                <a:ea typeface="Arial"/>
                <a:cs typeface="Arial"/>
                <a:sym typeface="Arial"/>
              </a:rPr>
              <a:t>, sino como una característica entre otras, y como parte de un enfoque holístico.</a:t>
            </a:r>
          </a:p>
        </p:txBody>
      </p:sp>
      <p:sp>
        <p:nvSpPr>
          <p:cNvPr id="16" name="Google Shape;275;p12">
            <a:extLst>
              <a:ext uri="{FF2B5EF4-FFF2-40B4-BE49-F238E27FC236}">
                <a16:creationId xmlns:a16="http://schemas.microsoft.com/office/drawing/2014/main" id="{D694830F-549C-D6B3-4034-5C42085E9B34}"/>
              </a:ext>
            </a:extLst>
          </p:cNvPr>
          <p:cNvSpPr/>
          <p:nvPr/>
        </p:nvSpPr>
        <p:spPr>
          <a:xfrm>
            <a:off x="982985" y="3222823"/>
            <a:ext cx="5254042" cy="5456824"/>
          </a:xfrm>
          <a:prstGeom prst="rect">
            <a:avLst/>
          </a:prstGeom>
          <a:noFill/>
          <a:ln w="12700" cap="flat" cmpd="sng">
            <a:solidFill>
              <a:schemeClr val="accent2">
                <a:lumMod val="75000"/>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ES_tradnl" sz="1800">
              <a:solidFill>
                <a:schemeClr val="lt1"/>
              </a:solidFill>
              <a:latin typeface="Calibri"/>
              <a:ea typeface="Calibri"/>
              <a:cs typeface="Calibri"/>
              <a:sym typeface="Calibri"/>
            </a:endParaRPr>
          </a:p>
        </p:txBody>
      </p:sp>
      <p:sp>
        <p:nvSpPr>
          <p:cNvPr id="17" name="TextBox 16">
            <a:extLst>
              <a:ext uri="{FF2B5EF4-FFF2-40B4-BE49-F238E27FC236}">
                <a16:creationId xmlns:a16="http://schemas.microsoft.com/office/drawing/2014/main" id="{D299B37E-DD48-BC3E-0FFA-3CDAB9A45965}"/>
              </a:ext>
            </a:extLst>
          </p:cNvPr>
          <p:cNvSpPr txBox="1"/>
          <p:nvPr/>
        </p:nvSpPr>
        <p:spPr>
          <a:xfrm>
            <a:off x="982985" y="2699555"/>
            <a:ext cx="4637302" cy="276999"/>
          </a:xfrm>
          <a:prstGeom prst="rect">
            <a:avLst/>
          </a:prstGeom>
          <a:noFill/>
        </p:spPr>
        <p:txBody>
          <a:bodyPr wrap="square" rtlCol="0">
            <a:spAutoFit/>
          </a:bodyPr>
          <a:lstStyle/>
          <a:p>
            <a:r>
              <a:rPr lang="es-ES_tradnl" sz="1200" b="1" spc="300">
                <a:solidFill>
                  <a:schemeClr val="tx1"/>
                </a:solidFill>
              </a:rPr>
              <a:t>NOTAS DE LA SESIÓN</a:t>
            </a:r>
          </a:p>
        </p:txBody>
      </p:sp>
      <p:sp>
        <p:nvSpPr>
          <p:cNvPr id="21" name="Hexagon 20">
            <a:extLst>
              <a:ext uri="{FF2B5EF4-FFF2-40B4-BE49-F238E27FC236}">
                <a16:creationId xmlns:a16="http://schemas.microsoft.com/office/drawing/2014/main" id="{57B1549C-6E8A-5284-5E78-BC2F7E8F6BBB}"/>
              </a:ext>
            </a:extLst>
          </p:cNvPr>
          <p:cNvSpPr/>
          <p:nvPr/>
        </p:nvSpPr>
        <p:spPr>
          <a:xfrm rot="1782986">
            <a:off x="286724" y="1689645"/>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2" name="Hexagon 21">
            <a:extLst>
              <a:ext uri="{FF2B5EF4-FFF2-40B4-BE49-F238E27FC236}">
                <a16:creationId xmlns:a16="http://schemas.microsoft.com/office/drawing/2014/main" id="{53E4DF64-F492-8734-1AFC-7EC3D903BB14}"/>
              </a:ext>
            </a:extLst>
          </p:cNvPr>
          <p:cNvSpPr/>
          <p:nvPr/>
        </p:nvSpPr>
        <p:spPr>
          <a:xfrm rot="1782986">
            <a:off x="286724" y="2152490"/>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3" name="Hexagon 22">
            <a:extLst>
              <a:ext uri="{FF2B5EF4-FFF2-40B4-BE49-F238E27FC236}">
                <a16:creationId xmlns:a16="http://schemas.microsoft.com/office/drawing/2014/main" id="{A0A1D70E-F1F5-DC3B-52CD-17497188B64B}"/>
              </a:ext>
            </a:extLst>
          </p:cNvPr>
          <p:cNvSpPr/>
          <p:nvPr/>
        </p:nvSpPr>
        <p:spPr>
          <a:xfrm rot="1782986">
            <a:off x="286724" y="2615335"/>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4" name="Hexagon 23">
            <a:extLst>
              <a:ext uri="{FF2B5EF4-FFF2-40B4-BE49-F238E27FC236}">
                <a16:creationId xmlns:a16="http://schemas.microsoft.com/office/drawing/2014/main" id="{9813647E-1693-B5A8-0867-2DD6061B4030}"/>
              </a:ext>
            </a:extLst>
          </p:cNvPr>
          <p:cNvSpPr/>
          <p:nvPr/>
        </p:nvSpPr>
        <p:spPr>
          <a:xfrm rot="1782986">
            <a:off x="286725" y="3078179"/>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5" name="Hexagon 24">
            <a:extLst>
              <a:ext uri="{FF2B5EF4-FFF2-40B4-BE49-F238E27FC236}">
                <a16:creationId xmlns:a16="http://schemas.microsoft.com/office/drawing/2014/main" id="{9A3A1281-BC52-1BF8-FC81-689851DE3D45}"/>
              </a:ext>
            </a:extLst>
          </p:cNvPr>
          <p:cNvSpPr/>
          <p:nvPr/>
        </p:nvSpPr>
        <p:spPr>
          <a:xfrm rot="1782986">
            <a:off x="286726" y="3541021"/>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8" name="Hexagon 27">
            <a:extLst>
              <a:ext uri="{FF2B5EF4-FFF2-40B4-BE49-F238E27FC236}">
                <a16:creationId xmlns:a16="http://schemas.microsoft.com/office/drawing/2014/main" id="{CEB5E6A5-ECBD-836C-610F-7B4F4C4EFBA6}"/>
              </a:ext>
            </a:extLst>
          </p:cNvPr>
          <p:cNvSpPr/>
          <p:nvPr/>
        </p:nvSpPr>
        <p:spPr>
          <a:xfrm rot="1782986">
            <a:off x="286724" y="301110"/>
            <a:ext cx="335595" cy="289306"/>
          </a:xfrm>
          <a:prstGeom prst="hexagon">
            <a:avLst>
              <a:gd name="adj" fmla="val 28965"/>
              <a:gd name="vf" fmla="val 115470"/>
            </a:avLst>
          </a:prstGeom>
          <a:solidFill>
            <a:schemeClr val="accent2">
              <a:lumMod val="60000"/>
              <a:lumOff val="4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9" name="Hexagon 28">
            <a:extLst>
              <a:ext uri="{FF2B5EF4-FFF2-40B4-BE49-F238E27FC236}">
                <a16:creationId xmlns:a16="http://schemas.microsoft.com/office/drawing/2014/main" id="{0CA0E75B-4189-C601-DB31-A204AEAAFEA2}"/>
              </a:ext>
            </a:extLst>
          </p:cNvPr>
          <p:cNvSpPr/>
          <p:nvPr/>
        </p:nvSpPr>
        <p:spPr>
          <a:xfrm rot="1782986">
            <a:off x="286724" y="763955"/>
            <a:ext cx="335595" cy="289306"/>
          </a:xfrm>
          <a:prstGeom prst="hexagon">
            <a:avLst>
              <a:gd name="adj" fmla="val 28965"/>
              <a:gd name="vf" fmla="val 115470"/>
            </a:avLst>
          </a:prstGeom>
          <a:solidFill>
            <a:schemeClr val="accent2">
              <a:lumMod val="60000"/>
              <a:lumOff val="4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0" name="Hexagon 29">
            <a:extLst>
              <a:ext uri="{FF2B5EF4-FFF2-40B4-BE49-F238E27FC236}">
                <a16:creationId xmlns:a16="http://schemas.microsoft.com/office/drawing/2014/main" id="{823A5D9D-09A2-8C91-C9EE-6B7B7D3B97A7}"/>
              </a:ext>
            </a:extLst>
          </p:cNvPr>
          <p:cNvSpPr/>
          <p:nvPr/>
        </p:nvSpPr>
        <p:spPr>
          <a:xfrm rot="1782986">
            <a:off x="286724" y="1226800"/>
            <a:ext cx="335595" cy="289306"/>
          </a:xfrm>
          <a:prstGeom prst="hexagon">
            <a:avLst>
              <a:gd name="adj" fmla="val 28965"/>
              <a:gd name="vf" fmla="val 115470"/>
            </a:avLst>
          </a:prstGeom>
          <a:solidFill>
            <a:schemeClr val="accent2">
              <a:lumMod val="60000"/>
              <a:lumOff val="4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1" name="Hexagon 30">
            <a:extLst>
              <a:ext uri="{FF2B5EF4-FFF2-40B4-BE49-F238E27FC236}">
                <a16:creationId xmlns:a16="http://schemas.microsoft.com/office/drawing/2014/main" id="{4B5710F0-3981-94EF-A9E8-1EF8806E014E}"/>
              </a:ext>
            </a:extLst>
          </p:cNvPr>
          <p:cNvSpPr/>
          <p:nvPr/>
        </p:nvSpPr>
        <p:spPr>
          <a:xfrm rot="1782986">
            <a:off x="286726" y="4003862"/>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3565741055"/>
      </p:ext>
    </p:extLst>
  </p:cSld>
  <p:clrMapOvr>
    <a:masterClrMapping/>
  </p:clrMapOvr>
</p:sld>
</file>

<file path=ppt/theme/theme1.xml><?xml version="1.0" encoding="utf-8"?>
<a:theme xmlns:a="http://schemas.openxmlformats.org/drawingml/2006/main" name="Office Theme">
  <a:themeElements>
    <a:clrScheme name="CPCM">
      <a:dk1>
        <a:srgbClr val="000000"/>
      </a:dk1>
      <a:lt1>
        <a:srgbClr val="FFFFFF"/>
      </a:lt1>
      <a:dk2>
        <a:srgbClr val="406078"/>
      </a:dk2>
      <a:lt2>
        <a:srgbClr val="E7E6E6"/>
      </a:lt2>
      <a:accent1>
        <a:srgbClr val="954D84"/>
      </a:accent1>
      <a:accent2>
        <a:srgbClr val="B08BA1"/>
      </a:accent2>
      <a:accent3>
        <a:srgbClr val="8ACA84"/>
      </a:accent3>
      <a:accent4>
        <a:srgbClr val="1D8CC8"/>
      </a:accent4>
      <a:accent5>
        <a:srgbClr val="5FC6C5"/>
      </a:accent5>
      <a:accent6>
        <a:srgbClr val="8D9EAE"/>
      </a:accent6>
      <a:hlink>
        <a:srgbClr val="C190B1"/>
      </a:hlink>
      <a:folHlink>
        <a:srgbClr val="BFE0A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1125</TotalTime>
  <Words>3982</Words>
  <Application>Microsoft Office PowerPoint</Application>
  <PresentationFormat>A4 Paper (210x297 mm)</PresentationFormat>
  <Paragraphs>224</Paragraphs>
  <Slides>28</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Helvetica Neue</vt:lpstr>
      <vt:lpstr>Garamond</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Justina Li</dc:creator>
  <cp:keywords>, docId:1641DA365721E1D18D8126AF9A03F707</cp:keywords>
  <cp:lastModifiedBy>Ilse Van der Straeten</cp:lastModifiedBy>
  <cp:revision>17</cp:revision>
  <dcterms:created xsi:type="dcterms:W3CDTF">2021-10-28T18:27:06Z</dcterms:created>
  <dcterms:modified xsi:type="dcterms:W3CDTF">2023-05-05T11:13:05Z</dcterms:modified>
</cp:coreProperties>
</file>